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335280"/>
            <a:ext cx="1432560" cy="13411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104595" y="407156"/>
            <a:ext cx="9770654" cy="3550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64128">
              <a:lnSpc>
                <a:spcPct val="100000"/>
              </a:lnSpc>
            </a:pPr>
            <a:r>
              <a:rPr lang="en-US" altLang="zh-CN" sz="2000" b="1" i="1" dirty="0" err="1" smtClean="0">
                <a:solidFill>
                  <a:srgbClr val="001E5E"/>
                </a:solidFill>
                <a:latin typeface="Arial"/>
                <a:ea typeface="Arial"/>
              </a:rPr>
              <a:t>Союз</a:t>
            </a:r>
            <a:r>
              <a:rPr lang="en-US" altLang="zh-CN" sz="2000" b="1" i="1" dirty="0" smtClean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Реабилитологов</a:t>
            </a:r>
            <a:r>
              <a:rPr lang="en-US" altLang="zh-CN" sz="2000" b="1" i="1" spc="-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i="1" dirty="0">
                <a:solidFill>
                  <a:srgbClr val="001E5E"/>
                </a:solidFill>
                <a:latin typeface="Arial"/>
                <a:ea typeface="Arial"/>
              </a:rPr>
              <a:t>России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Мультидисциплинарная</a:t>
            </a:r>
            <a:r>
              <a:rPr lang="en-US" altLang="zh-CN" sz="36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технология</a:t>
            </a:r>
            <a:r>
              <a:rPr lang="en-US" altLang="zh-CN" sz="3600" b="1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поиска</a:t>
            </a:r>
            <a:r>
              <a:rPr lang="en-US" altLang="zh-CN" sz="3600" b="1" spc="-18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</a:p>
          <a:p>
            <a:pPr marL="0" indent="658418">
              <a:lnSpc>
                <a:spcPct val="96249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основе</a:t>
            </a:r>
            <a:r>
              <a:rPr lang="en-US" altLang="zh-CN" sz="3600" b="1" spc="-2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Международной</a:t>
            </a:r>
          </a:p>
          <a:p>
            <a:pPr marL="0" indent="1312468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классификации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5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5"/>
          <p:cNvSpPr txBox="1"/>
          <p:nvPr/>
        </p:nvSpPr>
        <p:spPr>
          <a:xfrm>
            <a:off x="1116482" y="1290446"/>
            <a:ext cx="9969527" cy="4359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82826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Целеполагание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4400" b="1" spc="-2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умение</a:t>
            </a:r>
          </a:p>
          <a:p>
            <a:pPr marL="0" indent="1179550">
              <a:lnSpc>
                <a:spcPct val="96249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структурировать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свою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работу</a:t>
            </a:r>
            <a:r>
              <a:rPr lang="en-US" altLang="zh-CN" sz="44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 indent="1082014">
              <a:lnSpc>
                <a:spcPct val="89999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мышление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целом,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44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умение</a:t>
            </a:r>
          </a:p>
          <a:p>
            <a:pPr marL="0" indent="565378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планировать</a:t>
            </a:r>
            <a:r>
              <a:rPr lang="en-US" altLang="zh-CN" sz="4400" b="1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44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оценивать</a:t>
            </a:r>
            <a:r>
              <a:rPr lang="en-US" altLang="zh-CN" sz="44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результат.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инструмент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обратной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связи</a:t>
            </a:r>
            <a:r>
              <a:rPr lang="en-US" altLang="zh-CN" sz="4400" b="1" spc="-2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</a:p>
          <a:p>
            <a:pPr marL="0" indent="3380587">
              <a:lnSpc>
                <a:spcPct val="100000"/>
              </a:lnSpc>
            </a:pPr>
            <a:r>
              <a:rPr lang="en-US" altLang="zh-CN" sz="4400" b="1" spc="5" dirty="0">
                <a:solidFill>
                  <a:srgbClr val="001E5E"/>
                </a:solidFill>
                <a:latin typeface="Calibri"/>
                <a:ea typeface="Calibri"/>
              </a:rPr>
              <a:t>спе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циалиста.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6"/>
          <p:cNvSpPr txBox="1"/>
          <p:nvPr/>
        </p:nvSpPr>
        <p:spPr>
          <a:xfrm>
            <a:off x="929639" y="399618"/>
            <a:ext cx="10455726" cy="5513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44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стимулирует</a:t>
            </a:r>
            <a:r>
              <a:rPr lang="en-US" altLang="zh-CN" sz="4400" b="1" spc="-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отвечать</a:t>
            </a:r>
            <a:r>
              <a:rPr lang="en-US" altLang="zh-CN" sz="4400" b="1" spc="-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44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следующие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5" dirty="0">
                <a:solidFill>
                  <a:srgbClr val="001E5E"/>
                </a:solidFill>
                <a:latin typeface="Calibri"/>
                <a:ea typeface="Calibri"/>
              </a:rPr>
              <a:t>вопр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осы: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20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Чего</a:t>
            </a:r>
            <a:r>
              <a:rPr lang="en-US" altLang="zh-CN" sz="36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хочет</a:t>
            </a:r>
            <a:r>
              <a:rPr lang="en-US" altLang="zh-CN" sz="3600" b="1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пациент?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Что</a:t>
            </a:r>
            <a:r>
              <a:rPr lang="en-US" altLang="zh-CN" sz="3600" b="1" spc="-1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3600" b="1" spc="-1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3600" b="1" spc="-1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пациентом?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Насколько</a:t>
            </a:r>
            <a:r>
              <a:rPr lang="en-US" altLang="zh-CN" sz="3600" b="1" spc="-1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наше</a:t>
            </a:r>
            <a:r>
              <a:rPr lang="en-US" altLang="zh-CN" sz="3600" b="1" spc="-1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представление</a:t>
            </a:r>
            <a:r>
              <a:rPr lang="en-US" altLang="zh-CN" sz="3600" b="1" spc="-1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о</a:t>
            </a:r>
            <a:r>
              <a:rPr lang="en-US" altLang="zh-CN" sz="3600" b="1" spc="-1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пациенте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связано</a:t>
            </a:r>
            <a:r>
              <a:rPr lang="en-US" altLang="zh-CN" sz="36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реальным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положением</a:t>
            </a:r>
            <a:r>
              <a:rPr lang="en-US" altLang="zh-CN" sz="36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дел?</a:t>
            </a:r>
          </a:p>
          <a:p>
            <a:pPr marL="0">
              <a:lnSpc>
                <a:spcPct val="100000"/>
              </a:lnSpc>
              <a:spcBef>
                <a:spcPts val="145"/>
              </a:spcBef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Что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мы</a:t>
            </a:r>
            <a:r>
              <a:rPr lang="en-US" altLang="zh-CN" sz="3600" b="1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делаем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реабилитации?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Чего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мы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можем</a:t>
            </a:r>
            <a:r>
              <a:rPr lang="en-US" altLang="zh-CN" sz="36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добиться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3600" b="1" spc="-1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пациента?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reeform 157"/>
          <p:cNvSpPr/>
          <p:nvPr/>
        </p:nvSpPr>
        <p:spPr>
          <a:xfrm>
            <a:off x="654050" y="2736850"/>
            <a:ext cx="4438650" cy="31750"/>
          </a:xfrm>
          <a:custGeom>
            <a:avLst/>
            <a:gdLst>
              <a:gd name="connsiteX0" fmla="*/ 14338 w 4438650"/>
              <a:gd name="connsiteY0" fmla="*/ 6858 h 31750"/>
              <a:gd name="connsiteX1" fmla="*/ 1492630 w 4438650"/>
              <a:gd name="connsiteY1" fmla="*/ 6858 h 31750"/>
              <a:gd name="connsiteX2" fmla="*/ 2970910 w 4438650"/>
              <a:gd name="connsiteY2" fmla="*/ 6858 h 31750"/>
              <a:gd name="connsiteX3" fmla="*/ 4449190 w 4438650"/>
              <a:gd name="connsiteY3" fmla="*/ 6858 h 31750"/>
              <a:gd name="connsiteX4" fmla="*/ 4449190 w 4438650"/>
              <a:gd name="connsiteY4" fmla="*/ 32766 h 31750"/>
              <a:gd name="connsiteX5" fmla="*/ 2970910 w 4438650"/>
              <a:gd name="connsiteY5" fmla="*/ 32766 h 31750"/>
              <a:gd name="connsiteX6" fmla="*/ 1492630 w 4438650"/>
              <a:gd name="connsiteY6" fmla="*/ 32766 h 31750"/>
              <a:gd name="connsiteX7" fmla="*/ 14338 w 4438650"/>
              <a:gd name="connsiteY7" fmla="*/ 32766 h 31750"/>
              <a:gd name="connsiteX8" fmla="*/ 14338 w 4438650"/>
              <a:gd name="connsiteY8" fmla="*/ 685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8650" h="31750">
                <a:moveTo>
                  <a:pt x="14338" y="6858"/>
                </a:moveTo>
                <a:lnTo>
                  <a:pt x="1492630" y="6858"/>
                </a:lnTo>
                <a:lnTo>
                  <a:pt x="2970910" y="6858"/>
                </a:lnTo>
                <a:lnTo>
                  <a:pt x="4449190" y="6858"/>
                </a:lnTo>
                <a:lnTo>
                  <a:pt x="4449190" y="32766"/>
                </a:lnTo>
                <a:lnTo>
                  <a:pt x="2970910" y="32766"/>
                </a:lnTo>
                <a:lnTo>
                  <a:pt x="1492630" y="32766"/>
                </a:lnTo>
                <a:lnTo>
                  <a:pt x="14338" y="32766"/>
                </a:lnTo>
                <a:lnTo>
                  <a:pt x="14338" y="6858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/>
          <p:cNvSpPr/>
          <p:nvPr/>
        </p:nvSpPr>
        <p:spPr>
          <a:xfrm>
            <a:off x="374395" y="2787395"/>
            <a:ext cx="9163304" cy="552704"/>
          </a:xfrm>
          <a:custGeom>
            <a:avLst/>
            <a:gdLst>
              <a:gd name="connsiteX0" fmla="*/ 9174988 w 9163304"/>
              <a:gd name="connsiteY0" fmla="*/ 33528 h 552704"/>
              <a:gd name="connsiteX1" fmla="*/ 9131300 w 9163304"/>
              <a:gd name="connsiteY1" fmla="*/ 295656 h 552704"/>
              <a:gd name="connsiteX2" fmla="*/ 4650485 w 9163304"/>
              <a:gd name="connsiteY2" fmla="*/ 295656 h 552704"/>
              <a:gd name="connsiteX3" fmla="*/ 4606797 w 9163304"/>
              <a:gd name="connsiteY3" fmla="*/ 557784 h 552704"/>
              <a:gd name="connsiteX4" fmla="*/ 4563109 w 9163304"/>
              <a:gd name="connsiteY4" fmla="*/ 295656 h 552704"/>
              <a:gd name="connsiteX5" fmla="*/ 82295 w 9163304"/>
              <a:gd name="connsiteY5" fmla="*/ 295656 h 552704"/>
              <a:gd name="connsiteX6" fmla="*/ 38608 w 9163304"/>
              <a:gd name="connsiteY6" fmla="*/ 33528 h 55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3304" h="552704">
                <a:moveTo>
                  <a:pt x="9174988" y="33528"/>
                </a:moveTo>
                <a:cubicBezTo>
                  <a:pt x="9174988" y="178308"/>
                  <a:pt x="9155430" y="295656"/>
                  <a:pt x="9131300" y="295656"/>
                </a:cubicBezTo>
                <a:lnTo>
                  <a:pt x="4650485" y="295656"/>
                </a:lnTo>
                <a:cubicBezTo>
                  <a:pt x="4626355" y="295656"/>
                  <a:pt x="4606797" y="413004"/>
                  <a:pt x="4606797" y="557784"/>
                </a:cubicBezTo>
                <a:cubicBezTo>
                  <a:pt x="4606797" y="413004"/>
                  <a:pt x="4587239" y="295656"/>
                  <a:pt x="4563109" y="295656"/>
                </a:cubicBezTo>
                <a:lnTo>
                  <a:pt x="82295" y="295656"/>
                </a:lnTo>
                <a:cubicBezTo>
                  <a:pt x="58166" y="295656"/>
                  <a:pt x="38608" y="178308"/>
                  <a:pt x="38608" y="33528"/>
                </a:cubicBezTo>
              </a:path>
            </a:pathLst>
          </a:custGeom>
          <a:ln w="64007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20" y="106680"/>
            <a:ext cx="2827020" cy="1775460"/>
          </a:xfrm>
          <a:prstGeom prst="rect">
            <a:avLst/>
          </a:prstGeom>
        </p:spPr>
      </p:pic>
      <p:pic>
        <p:nvPicPr>
          <p:cNvPr id="161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60" y="5570220"/>
            <a:ext cx="1996439" cy="1150619"/>
          </a:xfrm>
          <a:prstGeom prst="rect">
            <a:avLst/>
          </a:prstGeom>
        </p:spPr>
      </p:pic>
      <p:sp>
        <p:nvSpPr>
          <p:cNvPr id="2" name="Freeform 161"/>
          <p:cNvSpPr/>
          <p:nvPr/>
        </p:nvSpPr>
        <p:spPr>
          <a:xfrm>
            <a:off x="5086096" y="5467096"/>
            <a:ext cx="1937004" cy="1225803"/>
          </a:xfrm>
          <a:custGeom>
            <a:avLst/>
            <a:gdLst>
              <a:gd name="connsiteX0" fmla="*/ 36067 w 1937004"/>
              <a:gd name="connsiteY0" fmla="*/ 1232408 h 1225803"/>
              <a:gd name="connsiteX1" fmla="*/ 1942591 w 1937004"/>
              <a:gd name="connsiteY1" fmla="*/ 1232408 h 1225803"/>
              <a:gd name="connsiteX2" fmla="*/ 1942591 w 1937004"/>
              <a:gd name="connsiteY2" fmla="*/ 40640 h 1225803"/>
              <a:gd name="connsiteX3" fmla="*/ 36067 w 1937004"/>
              <a:gd name="connsiteY3" fmla="*/ 40640 h 1225803"/>
              <a:gd name="connsiteX4" fmla="*/ 36067 w 1937004"/>
              <a:gd name="connsiteY4" fmla="*/ 1232408 h 122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004" h="1225803">
                <a:moveTo>
                  <a:pt x="36067" y="1232408"/>
                </a:moveTo>
                <a:lnTo>
                  <a:pt x="1942591" y="1232408"/>
                </a:lnTo>
                <a:lnTo>
                  <a:pt x="1942591" y="40640"/>
                </a:lnTo>
                <a:lnTo>
                  <a:pt x="36067" y="40640"/>
                </a:lnTo>
                <a:lnTo>
                  <a:pt x="36067" y="1232408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20" y="5494020"/>
            <a:ext cx="1927860" cy="1226820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380" y="5455920"/>
            <a:ext cx="1866900" cy="1242060"/>
          </a:xfrm>
          <a:prstGeom prst="rect">
            <a:avLst/>
          </a:prstGeom>
        </p:spPr>
      </p:pic>
      <p:sp>
        <p:nvSpPr>
          <p:cNvPr id="3" name="Freeform 164"/>
          <p:cNvSpPr/>
          <p:nvPr/>
        </p:nvSpPr>
        <p:spPr>
          <a:xfrm>
            <a:off x="4006596" y="5949696"/>
            <a:ext cx="946403" cy="247904"/>
          </a:xfrm>
          <a:custGeom>
            <a:avLst/>
            <a:gdLst>
              <a:gd name="connsiteX0" fmla="*/ 42671 w 946403"/>
              <a:gd name="connsiteY0" fmla="*/ 92202 h 247904"/>
              <a:gd name="connsiteX1" fmla="*/ 835151 w 946403"/>
              <a:gd name="connsiteY1" fmla="*/ 92202 h 247904"/>
              <a:gd name="connsiteX2" fmla="*/ 835151 w 946403"/>
              <a:gd name="connsiteY2" fmla="*/ 36576 h 247904"/>
              <a:gd name="connsiteX3" fmla="*/ 946403 w 946403"/>
              <a:gd name="connsiteY3" fmla="*/ 147828 h 247904"/>
              <a:gd name="connsiteX4" fmla="*/ 835151 w 946403"/>
              <a:gd name="connsiteY4" fmla="*/ 259080 h 247904"/>
              <a:gd name="connsiteX5" fmla="*/ 835151 w 946403"/>
              <a:gd name="connsiteY5" fmla="*/ 203454 h 247904"/>
              <a:gd name="connsiteX6" fmla="*/ 42671 w 946403"/>
              <a:gd name="connsiteY6" fmla="*/ 203454 h 247904"/>
              <a:gd name="connsiteX7" fmla="*/ 42671 w 946403"/>
              <a:gd name="connsiteY7" fmla="*/ 92202 h 2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6403" h="247904">
                <a:moveTo>
                  <a:pt x="42671" y="92202"/>
                </a:moveTo>
                <a:lnTo>
                  <a:pt x="835151" y="92202"/>
                </a:lnTo>
                <a:lnTo>
                  <a:pt x="835151" y="36576"/>
                </a:lnTo>
                <a:lnTo>
                  <a:pt x="946403" y="147828"/>
                </a:lnTo>
                <a:lnTo>
                  <a:pt x="835151" y="259080"/>
                </a:lnTo>
                <a:lnTo>
                  <a:pt x="835151" y="203454"/>
                </a:lnTo>
                <a:lnTo>
                  <a:pt x="42671" y="203454"/>
                </a:lnTo>
                <a:lnTo>
                  <a:pt x="42671" y="92202"/>
                </a:lnTo>
                <a:close/>
              </a:path>
            </a:pathLst>
          </a:custGeom>
          <a:solidFill>
            <a:srgbClr val="4678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/>
          <p:cNvSpPr/>
          <p:nvPr/>
        </p:nvSpPr>
        <p:spPr>
          <a:xfrm>
            <a:off x="7219695" y="5949696"/>
            <a:ext cx="933703" cy="247904"/>
          </a:xfrm>
          <a:custGeom>
            <a:avLst/>
            <a:gdLst>
              <a:gd name="connsiteX0" fmla="*/ 42164 w 933703"/>
              <a:gd name="connsiteY0" fmla="*/ 92202 h 247904"/>
              <a:gd name="connsiteX1" fmla="*/ 834644 w 933703"/>
              <a:gd name="connsiteY1" fmla="*/ 92202 h 247904"/>
              <a:gd name="connsiteX2" fmla="*/ 834644 w 933703"/>
              <a:gd name="connsiteY2" fmla="*/ 36576 h 247904"/>
              <a:gd name="connsiteX3" fmla="*/ 945896 w 933703"/>
              <a:gd name="connsiteY3" fmla="*/ 147828 h 247904"/>
              <a:gd name="connsiteX4" fmla="*/ 834644 w 933703"/>
              <a:gd name="connsiteY4" fmla="*/ 259080 h 247904"/>
              <a:gd name="connsiteX5" fmla="*/ 834644 w 933703"/>
              <a:gd name="connsiteY5" fmla="*/ 203454 h 247904"/>
              <a:gd name="connsiteX6" fmla="*/ 42164 w 933703"/>
              <a:gd name="connsiteY6" fmla="*/ 203454 h 247904"/>
              <a:gd name="connsiteX7" fmla="*/ 42164 w 933703"/>
              <a:gd name="connsiteY7" fmla="*/ 92202 h 2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703" h="247904">
                <a:moveTo>
                  <a:pt x="42164" y="92202"/>
                </a:moveTo>
                <a:lnTo>
                  <a:pt x="834644" y="92202"/>
                </a:lnTo>
                <a:lnTo>
                  <a:pt x="834644" y="36576"/>
                </a:lnTo>
                <a:lnTo>
                  <a:pt x="945896" y="147828"/>
                </a:lnTo>
                <a:lnTo>
                  <a:pt x="834644" y="259080"/>
                </a:lnTo>
                <a:lnTo>
                  <a:pt x="834644" y="203454"/>
                </a:lnTo>
                <a:lnTo>
                  <a:pt x="42164" y="203454"/>
                </a:lnTo>
                <a:lnTo>
                  <a:pt x="42164" y="92202"/>
                </a:lnTo>
                <a:close/>
              </a:path>
            </a:pathLst>
          </a:custGeom>
          <a:solidFill>
            <a:srgbClr val="0E48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6"/>
          <p:cNvSpPr txBox="1"/>
          <p:nvPr/>
        </p:nvSpPr>
        <p:spPr>
          <a:xfrm>
            <a:off x="363626" y="213105"/>
            <a:ext cx="11255991" cy="50993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8204">
              <a:lnSpc>
                <a:spcPct val="100000"/>
              </a:lnSpc>
            </a:pP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NB!!</a:t>
            </a:r>
            <a:r>
              <a:rPr lang="en-US" altLang="zh-CN" sz="3200" b="1" spc="-8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Трудности</a:t>
            </a:r>
            <a:r>
              <a:rPr lang="en-US" altLang="zh-CN" sz="3200" b="1" spc="-8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перевода</a:t>
            </a:r>
            <a:r>
              <a:rPr lang="en-US" altLang="zh-CN" sz="3200" b="1" spc="-8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и</a:t>
            </a:r>
            <a:r>
              <a:rPr lang="en-US" altLang="zh-CN" sz="3200" b="1" spc="-8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3200" b="1" spc="-8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языка:</a:t>
            </a:r>
          </a:p>
          <a:p>
            <a:pPr>
              <a:lnSpc>
                <a:spcPts val="1645"/>
              </a:lnSpc>
            </a:pPr>
            <a:endParaRPr lang="en-US" dirty="0" smtClean="0"/>
          </a:p>
          <a:p>
            <a:pPr marL="304800" hangingPunct="0">
              <a:lnSpc>
                <a:spcPct val="95416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Purpose</a:t>
            </a:r>
            <a:r>
              <a:rPr lang="en-US" altLang="zh-CN" sz="32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32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глобальная</a:t>
            </a:r>
            <a:r>
              <a:rPr lang="en-US" altLang="zh-CN" sz="32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цель.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Aim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32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цель.</a:t>
            </a:r>
          </a:p>
          <a:p>
            <a:pPr marL="304800" hangingPunct="0">
              <a:lnSpc>
                <a:spcPct val="95416"/>
              </a:lnSpc>
              <a:spcBef>
                <a:spcPts val="354"/>
              </a:spcBef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Goal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русский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язык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смыслу</a:t>
            </a:r>
            <a:r>
              <a:rPr lang="en-US" altLang="zh-CN" sz="3200" b="1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переводится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как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задача,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а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как</a:t>
            </a:r>
            <a:r>
              <a:rPr lang="en-US" altLang="zh-CN" sz="3200" b="1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цель.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Calibri"/>
                <a:ea typeface="Calibri"/>
              </a:rPr>
              <a:t>А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налогия: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футбольном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матче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можно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забить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ГОЛ,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но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проиграть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матч.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Забить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гол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2400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задача,</a:t>
            </a:r>
          </a:p>
          <a:p>
            <a:pPr marL="0" indent="257555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так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же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как</a:t>
            </a:r>
            <a:r>
              <a:rPr lang="en-US" altLang="zh-CN" sz="24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оборонять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свои</a:t>
            </a:r>
            <a:r>
              <a:rPr lang="en-US" altLang="zh-CN" sz="24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ворота,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отбирать</a:t>
            </a:r>
            <a:r>
              <a:rPr lang="en-US" altLang="zh-CN" sz="24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мяч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24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противника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т.д.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матча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победа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матче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хороший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пример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краткосрочной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400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реабилитации.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Долгосрочная</a:t>
            </a:r>
            <a:r>
              <a:rPr lang="en-US" altLang="zh-CN" sz="2400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победа</a:t>
            </a:r>
            <a:r>
              <a:rPr lang="en-US" altLang="zh-CN" sz="2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чемпионате.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67"/>
          <p:cNvSpPr/>
          <p:nvPr/>
        </p:nvSpPr>
        <p:spPr>
          <a:xfrm>
            <a:off x="654050" y="514350"/>
            <a:ext cx="11029950" cy="19050"/>
          </a:xfrm>
          <a:custGeom>
            <a:avLst/>
            <a:gdLst>
              <a:gd name="connsiteX0" fmla="*/ 17513 w 11029950"/>
              <a:gd name="connsiteY0" fmla="*/ 9906 h 19050"/>
              <a:gd name="connsiteX1" fmla="*/ 2773679 w 11029950"/>
              <a:gd name="connsiteY1" fmla="*/ 9906 h 19050"/>
              <a:gd name="connsiteX2" fmla="*/ 5529834 w 11029950"/>
              <a:gd name="connsiteY2" fmla="*/ 9906 h 19050"/>
              <a:gd name="connsiteX3" fmla="*/ 8285988 w 11029950"/>
              <a:gd name="connsiteY3" fmla="*/ 9906 h 19050"/>
              <a:gd name="connsiteX4" fmla="*/ 11042142 w 11029950"/>
              <a:gd name="connsiteY4" fmla="*/ 9906 h 19050"/>
              <a:gd name="connsiteX5" fmla="*/ 11042142 w 11029950"/>
              <a:gd name="connsiteY5" fmla="*/ 29718 h 19050"/>
              <a:gd name="connsiteX6" fmla="*/ 8285988 w 11029950"/>
              <a:gd name="connsiteY6" fmla="*/ 29718 h 19050"/>
              <a:gd name="connsiteX7" fmla="*/ 5529834 w 11029950"/>
              <a:gd name="connsiteY7" fmla="*/ 29718 h 19050"/>
              <a:gd name="connsiteX8" fmla="*/ 2773679 w 11029950"/>
              <a:gd name="connsiteY8" fmla="*/ 29718 h 19050"/>
              <a:gd name="connsiteX9" fmla="*/ 17513 w 11029950"/>
              <a:gd name="connsiteY9" fmla="*/ 29718 h 19050"/>
              <a:gd name="connsiteX10" fmla="*/ 17513 w 11029950"/>
              <a:gd name="connsiteY10" fmla="*/ 9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9950" h="19050">
                <a:moveTo>
                  <a:pt x="17513" y="9906"/>
                </a:moveTo>
                <a:lnTo>
                  <a:pt x="2773679" y="9906"/>
                </a:lnTo>
                <a:lnTo>
                  <a:pt x="5529834" y="9906"/>
                </a:lnTo>
                <a:lnTo>
                  <a:pt x="8285988" y="9906"/>
                </a:lnTo>
                <a:lnTo>
                  <a:pt x="11042142" y="9906"/>
                </a:lnTo>
                <a:lnTo>
                  <a:pt x="11042142" y="29718"/>
                </a:lnTo>
                <a:lnTo>
                  <a:pt x="8285988" y="29718"/>
                </a:lnTo>
                <a:lnTo>
                  <a:pt x="5529834" y="29718"/>
                </a:lnTo>
                <a:lnTo>
                  <a:pt x="2773679" y="29718"/>
                </a:lnTo>
                <a:lnTo>
                  <a:pt x="17513" y="29718"/>
                </a:lnTo>
                <a:lnTo>
                  <a:pt x="17513" y="9906"/>
                </a:lnTo>
                <a:close/>
              </a:path>
            </a:pathLst>
          </a:custGeom>
          <a:solidFill>
            <a:srgbClr val="0032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563880"/>
            <a:ext cx="10485120" cy="6195060"/>
          </a:xfrm>
          <a:prstGeom prst="rect">
            <a:avLst/>
          </a:prstGeom>
        </p:spPr>
      </p:pic>
      <p:sp>
        <p:nvSpPr>
          <p:cNvPr id="2" name="TextBox 169"/>
          <p:cNvSpPr txBox="1"/>
          <p:nvPr/>
        </p:nvSpPr>
        <p:spPr>
          <a:xfrm>
            <a:off x="671779" y="98095"/>
            <a:ext cx="11443968" cy="6736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Виды</a:t>
            </a:r>
            <a:r>
              <a:rPr lang="en-US" altLang="zh-CN" sz="3200" b="1" spc="-60" dirty="0">
                <a:solidFill>
                  <a:srgbClr val="00329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целей</a:t>
            </a:r>
            <a:r>
              <a:rPr lang="en-US" altLang="zh-CN" sz="3200" b="1" spc="-64" dirty="0">
                <a:solidFill>
                  <a:srgbClr val="00329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в</a:t>
            </a:r>
            <a:r>
              <a:rPr lang="en-US" altLang="zh-CN" sz="3200" b="1" spc="-64" dirty="0">
                <a:solidFill>
                  <a:srgbClr val="00329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зависимости</a:t>
            </a:r>
            <a:r>
              <a:rPr lang="en-US" altLang="zh-CN" sz="3200" b="1" spc="-64" dirty="0">
                <a:solidFill>
                  <a:srgbClr val="00329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от</a:t>
            </a:r>
            <a:r>
              <a:rPr lang="en-US" altLang="zh-CN" sz="3200" b="1" spc="-60" dirty="0">
                <a:solidFill>
                  <a:srgbClr val="00329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времени</a:t>
            </a:r>
            <a:r>
              <a:rPr lang="en-US" altLang="zh-CN" sz="3200" b="1" spc="-64" dirty="0">
                <a:solidFill>
                  <a:srgbClr val="00329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их</a:t>
            </a:r>
            <a:r>
              <a:rPr lang="en-US" altLang="zh-CN" sz="3200" b="1" spc="-69" dirty="0">
                <a:solidFill>
                  <a:srgbClr val="003298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3298"/>
                </a:solidFill>
                <a:latin typeface="Arial"/>
                <a:ea typeface="Arial"/>
              </a:rPr>
              <a:t>реализации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25"/>
              </a:lnSpc>
            </a:pPr>
            <a:endParaRPr lang="en-US" dirty="0" smtClean="0"/>
          </a:p>
          <a:p>
            <a:pPr marL="0" indent="9560991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Stucki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G.,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2007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 170"/>
          <p:cNvSpPr/>
          <p:nvPr/>
        </p:nvSpPr>
        <p:spPr>
          <a:xfrm>
            <a:off x="298450" y="692150"/>
            <a:ext cx="5949950" cy="628650"/>
          </a:xfrm>
          <a:custGeom>
            <a:avLst/>
            <a:gdLst>
              <a:gd name="connsiteX0" fmla="*/ 16395 w 5949950"/>
              <a:gd name="connsiteY0" fmla="*/ 632333 h 628650"/>
              <a:gd name="connsiteX1" fmla="*/ 5954915 w 5949950"/>
              <a:gd name="connsiteY1" fmla="*/ 632333 h 628650"/>
              <a:gd name="connsiteX2" fmla="*/ 5954915 w 5949950"/>
              <a:gd name="connsiteY2" fmla="*/ 10350 h 628650"/>
              <a:gd name="connsiteX3" fmla="*/ 16395 w 5949950"/>
              <a:gd name="connsiteY3" fmla="*/ 10350 h 628650"/>
              <a:gd name="connsiteX4" fmla="*/ 16395 w 5949950"/>
              <a:gd name="connsiteY4" fmla="*/ 632333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628650">
                <a:moveTo>
                  <a:pt x="16395" y="632333"/>
                </a:moveTo>
                <a:lnTo>
                  <a:pt x="5954915" y="632333"/>
                </a:lnTo>
                <a:lnTo>
                  <a:pt x="5954915" y="10350"/>
                </a:lnTo>
                <a:lnTo>
                  <a:pt x="16395" y="10350"/>
                </a:lnTo>
                <a:lnTo>
                  <a:pt x="16395" y="632333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/>
          <p:cNvSpPr/>
          <p:nvPr/>
        </p:nvSpPr>
        <p:spPr>
          <a:xfrm>
            <a:off x="6242050" y="692150"/>
            <a:ext cx="5949950" cy="628650"/>
          </a:xfrm>
          <a:custGeom>
            <a:avLst/>
            <a:gdLst>
              <a:gd name="connsiteX0" fmla="*/ 11429 w 5949950"/>
              <a:gd name="connsiteY0" fmla="*/ 632333 h 628650"/>
              <a:gd name="connsiteX1" fmla="*/ 5949950 w 5949950"/>
              <a:gd name="connsiteY1" fmla="*/ 632333 h 628650"/>
              <a:gd name="connsiteX2" fmla="*/ 5949950 w 5949950"/>
              <a:gd name="connsiteY2" fmla="*/ 10350 h 628650"/>
              <a:gd name="connsiteX3" fmla="*/ 11429 w 5949950"/>
              <a:gd name="connsiteY3" fmla="*/ 10350 h 628650"/>
              <a:gd name="connsiteX4" fmla="*/ 11429 w 5949950"/>
              <a:gd name="connsiteY4" fmla="*/ 632333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628650">
                <a:moveTo>
                  <a:pt x="11429" y="632333"/>
                </a:moveTo>
                <a:lnTo>
                  <a:pt x="5949950" y="632333"/>
                </a:lnTo>
                <a:lnTo>
                  <a:pt x="5949950" y="10350"/>
                </a:lnTo>
                <a:lnTo>
                  <a:pt x="11429" y="10350"/>
                </a:lnTo>
                <a:lnTo>
                  <a:pt x="11429" y="632333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2"/>
          <p:cNvSpPr/>
          <p:nvPr/>
        </p:nvSpPr>
        <p:spPr>
          <a:xfrm>
            <a:off x="298450" y="1314450"/>
            <a:ext cx="5949950" cy="400050"/>
          </a:xfrm>
          <a:custGeom>
            <a:avLst/>
            <a:gdLst>
              <a:gd name="connsiteX0" fmla="*/ 16395 w 5949950"/>
              <a:gd name="connsiteY0" fmla="*/ 408305 h 400050"/>
              <a:gd name="connsiteX1" fmla="*/ 5954915 w 5949950"/>
              <a:gd name="connsiteY1" fmla="*/ 408305 h 400050"/>
              <a:gd name="connsiteX2" fmla="*/ 5954915 w 5949950"/>
              <a:gd name="connsiteY2" fmla="*/ 10020 h 400050"/>
              <a:gd name="connsiteX3" fmla="*/ 16395 w 5949950"/>
              <a:gd name="connsiteY3" fmla="*/ 10020 h 400050"/>
              <a:gd name="connsiteX4" fmla="*/ 16395 w 5949950"/>
              <a:gd name="connsiteY4" fmla="*/ 40830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00050">
                <a:moveTo>
                  <a:pt x="16395" y="408305"/>
                </a:moveTo>
                <a:lnTo>
                  <a:pt x="5954915" y="408305"/>
                </a:lnTo>
                <a:lnTo>
                  <a:pt x="5954915" y="10020"/>
                </a:lnTo>
                <a:lnTo>
                  <a:pt x="16395" y="10020"/>
                </a:lnTo>
                <a:lnTo>
                  <a:pt x="16395" y="408305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/>
          <p:cNvSpPr/>
          <p:nvPr/>
        </p:nvSpPr>
        <p:spPr>
          <a:xfrm>
            <a:off x="6242050" y="1314450"/>
            <a:ext cx="5949950" cy="400050"/>
          </a:xfrm>
          <a:custGeom>
            <a:avLst/>
            <a:gdLst>
              <a:gd name="connsiteX0" fmla="*/ 11429 w 5949950"/>
              <a:gd name="connsiteY0" fmla="*/ 408305 h 400050"/>
              <a:gd name="connsiteX1" fmla="*/ 5949950 w 5949950"/>
              <a:gd name="connsiteY1" fmla="*/ 408305 h 400050"/>
              <a:gd name="connsiteX2" fmla="*/ 5949950 w 5949950"/>
              <a:gd name="connsiteY2" fmla="*/ 10020 h 400050"/>
              <a:gd name="connsiteX3" fmla="*/ 11429 w 5949950"/>
              <a:gd name="connsiteY3" fmla="*/ 10020 h 400050"/>
              <a:gd name="connsiteX4" fmla="*/ 11429 w 5949950"/>
              <a:gd name="connsiteY4" fmla="*/ 40830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00050">
                <a:moveTo>
                  <a:pt x="11429" y="408305"/>
                </a:moveTo>
                <a:lnTo>
                  <a:pt x="5949950" y="408305"/>
                </a:lnTo>
                <a:lnTo>
                  <a:pt x="5949950" y="10020"/>
                </a:lnTo>
                <a:lnTo>
                  <a:pt x="11429" y="10020"/>
                </a:lnTo>
                <a:lnTo>
                  <a:pt x="11429" y="408305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/>
          <p:cNvSpPr/>
          <p:nvPr/>
        </p:nvSpPr>
        <p:spPr>
          <a:xfrm>
            <a:off x="298450" y="1708150"/>
            <a:ext cx="5949950" cy="1225550"/>
          </a:xfrm>
          <a:custGeom>
            <a:avLst/>
            <a:gdLst>
              <a:gd name="connsiteX0" fmla="*/ 16395 w 5949950"/>
              <a:gd name="connsiteY0" fmla="*/ 1235583 h 1225550"/>
              <a:gd name="connsiteX1" fmla="*/ 5954915 w 5949950"/>
              <a:gd name="connsiteY1" fmla="*/ 1235583 h 1225550"/>
              <a:gd name="connsiteX2" fmla="*/ 5954915 w 5949950"/>
              <a:gd name="connsiteY2" fmla="*/ 14529 h 1225550"/>
              <a:gd name="connsiteX3" fmla="*/ 16395 w 5949950"/>
              <a:gd name="connsiteY3" fmla="*/ 14529 h 1225550"/>
              <a:gd name="connsiteX4" fmla="*/ 16395 w 5949950"/>
              <a:gd name="connsiteY4" fmla="*/ 123558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1225550">
                <a:moveTo>
                  <a:pt x="16395" y="1235583"/>
                </a:moveTo>
                <a:lnTo>
                  <a:pt x="5954915" y="1235583"/>
                </a:lnTo>
                <a:lnTo>
                  <a:pt x="5954915" y="14529"/>
                </a:lnTo>
                <a:lnTo>
                  <a:pt x="16395" y="14529"/>
                </a:lnTo>
                <a:lnTo>
                  <a:pt x="16395" y="1235583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/>
          <p:cNvSpPr/>
          <p:nvPr/>
        </p:nvSpPr>
        <p:spPr>
          <a:xfrm>
            <a:off x="6242050" y="1708150"/>
            <a:ext cx="5949950" cy="1225550"/>
          </a:xfrm>
          <a:custGeom>
            <a:avLst/>
            <a:gdLst>
              <a:gd name="connsiteX0" fmla="*/ 11429 w 5949950"/>
              <a:gd name="connsiteY0" fmla="*/ 1235583 h 1225550"/>
              <a:gd name="connsiteX1" fmla="*/ 5949950 w 5949950"/>
              <a:gd name="connsiteY1" fmla="*/ 1235583 h 1225550"/>
              <a:gd name="connsiteX2" fmla="*/ 5949950 w 5949950"/>
              <a:gd name="connsiteY2" fmla="*/ 14529 h 1225550"/>
              <a:gd name="connsiteX3" fmla="*/ 11429 w 5949950"/>
              <a:gd name="connsiteY3" fmla="*/ 14529 h 1225550"/>
              <a:gd name="connsiteX4" fmla="*/ 11429 w 5949950"/>
              <a:gd name="connsiteY4" fmla="*/ 123558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1225550">
                <a:moveTo>
                  <a:pt x="11429" y="1235583"/>
                </a:moveTo>
                <a:lnTo>
                  <a:pt x="5949950" y="1235583"/>
                </a:lnTo>
                <a:lnTo>
                  <a:pt x="5949950" y="14529"/>
                </a:lnTo>
                <a:lnTo>
                  <a:pt x="11429" y="14529"/>
                </a:lnTo>
                <a:lnTo>
                  <a:pt x="11429" y="1235583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/>
          <p:cNvSpPr/>
          <p:nvPr/>
        </p:nvSpPr>
        <p:spPr>
          <a:xfrm>
            <a:off x="298450" y="2927350"/>
            <a:ext cx="5949950" cy="438150"/>
          </a:xfrm>
          <a:custGeom>
            <a:avLst/>
            <a:gdLst>
              <a:gd name="connsiteX0" fmla="*/ 16395 w 5949950"/>
              <a:gd name="connsiteY0" fmla="*/ 445770 h 438150"/>
              <a:gd name="connsiteX1" fmla="*/ 5954915 w 5949950"/>
              <a:gd name="connsiteY1" fmla="*/ 445770 h 438150"/>
              <a:gd name="connsiteX2" fmla="*/ 5954915 w 5949950"/>
              <a:gd name="connsiteY2" fmla="*/ 16408 h 438150"/>
              <a:gd name="connsiteX3" fmla="*/ 16395 w 5949950"/>
              <a:gd name="connsiteY3" fmla="*/ 16408 h 438150"/>
              <a:gd name="connsiteX4" fmla="*/ 16395 w 5949950"/>
              <a:gd name="connsiteY4" fmla="*/ 44577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38150">
                <a:moveTo>
                  <a:pt x="16395" y="445770"/>
                </a:moveTo>
                <a:lnTo>
                  <a:pt x="5954915" y="445770"/>
                </a:lnTo>
                <a:lnTo>
                  <a:pt x="5954915" y="16408"/>
                </a:lnTo>
                <a:lnTo>
                  <a:pt x="16395" y="16408"/>
                </a:lnTo>
                <a:lnTo>
                  <a:pt x="16395" y="445770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/>
          <p:cNvSpPr/>
          <p:nvPr/>
        </p:nvSpPr>
        <p:spPr>
          <a:xfrm>
            <a:off x="6242050" y="2927350"/>
            <a:ext cx="5949950" cy="438150"/>
          </a:xfrm>
          <a:custGeom>
            <a:avLst/>
            <a:gdLst>
              <a:gd name="connsiteX0" fmla="*/ 11429 w 5949950"/>
              <a:gd name="connsiteY0" fmla="*/ 445770 h 438150"/>
              <a:gd name="connsiteX1" fmla="*/ 5949950 w 5949950"/>
              <a:gd name="connsiteY1" fmla="*/ 445770 h 438150"/>
              <a:gd name="connsiteX2" fmla="*/ 5949950 w 5949950"/>
              <a:gd name="connsiteY2" fmla="*/ 16408 h 438150"/>
              <a:gd name="connsiteX3" fmla="*/ 11429 w 5949950"/>
              <a:gd name="connsiteY3" fmla="*/ 16408 h 438150"/>
              <a:gd name="connsiteX4" fmla="*/ 11429 w 5949950"/>
              <a:gd name="connsiteY4" fmla="*/ 44577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38150">
                <a:moveTo>
                  <a:pt x="11429" y="445770"/>
                </a:moveTo>
                <a:lnTo>
                  <a:pt x="5949950" y="445770"/>
                </a:lnTo>
                <a:lnTo>
                  <a:pt x="5949950" y="16408"/>
                </a:lnTo>
                <a:lnTo>
                  <a:pt x="11429" y="16408"/>
                </a:lnTo>
                <a:lnTo>
                  <a:pt x="11429" y="445770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8"/>
          <p:cNvSpPr/>
          <p:nvPr/>
        </p:nvSpPr>
        <p:spPr>
          <a:xfrm>
            <a:off x="298450" y="3359150"/>
            <a:ext cx="5949950" cy="400050"/>
          </a:xfrm>
          <a:custGeom>
            <a:avLst/>
            <a:gdLst>
              <a:gd name="connsiteX0" fmla="*/ 16395 w 5949950"/>
              <a:gd name="connsiteY0" fmla="*/ 412242 h 400050"/>
              <a:gd name="connsiteX1" fmla="*/ 5954915 w 5949950"/>
              <a:gd name="connsiteY1" fmla="*/ 412242 h 400050"/>
              <a:gd name="connsiteX2" fmla="*/ 5954915 w 5949950"/>
              <a:gd name="connsiteY2" fmla="*/ 13957 h 400050"/>
              <a:gd name="connsiteX3" fmla="*/ 16395 w 5949950"/>
              <a:gd name="connsiteY3" fmla="*/ 13957 h 400050"/>
              <a:gd name="connsiteX4" fmla="*/ 16395 w 5949950"/>
              <a:gd name="connsiteY4" fmla="*/ 412242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00050">
                <a:moveTo>
                  <a:pt x="16395" y="412242"/>
                </a:moveTo>
                <a:lnTo>
                  <a:pt x="5954915" y="412242"/>
                </a:lnTo>
                <a:lnTo>
                  <a:pt x="5954915" y="13957"/>
                </a:lnTo>
                <a:lnTo>
                  <a:pt x="16395" y="13957"/>
                </a:lnTo>
                <a:lnTo>
                  <a:pt x="16395" y="412242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9"/>
          <p:cNvSpPr/>
          <p:nvPr/>
        </p:nvSpPr>
        <p:spPr>
          <a:xfrm>
            <a:off x="6242050" y="3359150"/>
            <a:ext cx="5949950" cy="400050"/>
          </a:xfrm>
          <a:custGeom>
            <a:avLst/>
            <a:gdLst>
              <a:gd name="connsiteX0" fmla="*/ 11429 w 5949950"/>
              <a:gd name="connsiteY0" fmla="*/ 412242 h 400050"/>
              <a:gd name="connsiteX1" fmla="*/ 5949950 w 5949950"/>
              <a:gd name="connsiteY1" fmla="*/ 412242 h 400050"/>
              <a:gd name="connsiteX2" fmla="*/ 5949950 w 5949950"/>
              <a:gd name="connsiteY2" fmla="*/ 13957 h 400050"/>
              <a:gd name="connsiteX3" fmla="*/ 11429 w 5949950"/>
              <a:gd name="connsiteY3" fmla="*/ 13957 h 400050"/>
              <a:gd name="connsiteX4" fmla="*/ 11429 w 5949950"/>
              <a:gd name="connsiteY4" fmla="*/ 412242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00050">
                <a:moveTo>
                  <a:pt x="11429" y="412242"/>
                </a:moveTo>
                <a:lnTo>
                  <a:pt x="5949950" y="412242"/>
                </a:lnTo>
                <a:lnTo>
                  <a:pt x="5949950" y="13957"/>
                </a:lnTo>
                <a:lnTo>
                  <a:pt x="11429" y="13957"/>
                </a:lnTo>
                <a:lnTo>
                  <a:pt x="11429" y="412242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80"/>
          <p:cNvSpPr/>
          <p:nvPr/>
        </p:nvSpPr>
        <p:spPr>
          <a:xfrm>
            <a:off x="298450" y="3752850"/>
            <a:ext cx="5949950" cy="1517650"/>
          </a:xfrm>
          <a:custGeom>
            <a:avLst/>
            <a:gdLst>
              <a:gd name="connsiteX0" fmla="*/ 16395 w 5949950"/>
              <a:gd name="connsiteY0" fmla="*/ 1522222 h 1517650"/>
              <a:gd name="connsiteX1" fmla="*/ 5954915 w 5949950"/>
              <a:gd name="connsiteY1" fmla="*/ 1522222 h 1517650"/>
              <a:gd name="connsiteX2" fmla="*/ 5954915 w 5949950"/>
              <a:gd name="connsiteY2" fmla="*/ 18669 h 1517650"/>
              <a:gd name="connsiteX3" fmla="*/ 16395 w 5949950"/>
              <a:gd name="connsiteY3" fmla="*/ 18669 h 1517650"/>
              <a:gd name="connsiteX4" fmla="*/ 16395 w 5949950"/>
              <a:gd name="connsiteY4" fmla="*/ 1522222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1517650">
                <a:moveTo>
                  <a:pt x="16395" y="1522222"/>
                </a:moveTo>
                <a:lnTo>
                  <a:pt x="5954915" y="1522222"/>
                </a:lnTo>
                <a:lnTo>
                  <a:pt x="5954915" y="18669"/>
                </a:lnTo>
                <a:lnTo>
                  <a:pt x="16395" y="18669"/>
                </a:lnTo>
                <a:lnTo>
                  <a:pt x="16395" y="1522222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1"/>
          <p:cNvSpPr/>
          <p:nvPr/>
        </p:nvSpPr>
        <p:spPr>
          <a:xfrm>
            <a:off x="6242050" y="3752850"/>
            <a:ext cx="5949950" cy="1517650"/>
          </a:xfrm>
          <a:custGeom>
            <a:avLst/>
            <a:gdLst>
              <a:gd name="connsiteX0" fmla="*/ 11429 w 5949950"/>
              <a:gd name="connsiteY0" fmla="*/ 1522222 h 1517650"/>
              <a:gd name="connsiteX1" fmla="*/ 5949950 w 5949950"/>
              <a:gd name="connsiteY1" fmla="*/ 1522222 h 1517650"/>
              <a:gd name="connsiteX2" fmla="*/ 5949950 w 5949950"/>
              <a:gd name="connsiteY2" fmla="*/ 18669 h 1517650"/>
              <a:gd name="connsiteX3" fmla="*/ 11429 w 5949950"/>
              <a:gd name="connsiteY3" fmla="*/ 18669 h 1517650"/>
              <a:gd name="connsiteX4" fmla="*/ 11429 w 5949950"/>
              <a:gd name="connsiteY4" fmla="*/ 1522222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1517650">
                <a:moveTo>
                  <a:pt x="11429" y="1522222"/>
                </a:moveTo>
                <a:lnTo>
                  <a:pt x="5949950" y="1522222"/>
                </a:lnTo>
                <a:lnTo>
                  <a:pt x="5949950" y="18669"/>
                </a:lnTo>
                <a:lnTo>
                  <a:pt x="11429" y="18669"/>
                </a:lnTo>
                <a:lnTo>
                  <a:pt x="11429" y="1522222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2"/>
          <p:cNvSpPr/>
          <p:nvPr/>
        </p:nvSpPr>
        <p:spPr>
          <a:xfrm>
            <a:off x="298450" y="5264150"/>
            <a:ext cx="5949950" cy="400050"/>
          </a:xfrm>
          <a:custGeom>
            <a:avLst/>
            <a:gdLst>
              <a:gd name="connsiteX0" fmla="*/ 16395 w 5949950"/>
              <a:gd name="connsiteY0" fmla="*/ 409168 h 400050"/>
              <a:gd name="connsiteX1" fmla="*/ 5954915 w 5949950"/>
              <a:gd name="connsiteY1" fmla="*/ 409168 h 400050"/>
              <a:gd name="connsiteX2" fmla="*/ 5954915 w 5949950"/>
              <a:gd name="connsiteY2" fmla="*/ 10884 h 400050"/>
              <a:gd name="connsiteX3" fmla="*/ 16395 w 5949950"/>
              <a:gd name="connsiteY3" fmla="*/ 10884 h 400050"/>
              <a:gd name="connsiteX4" fmla="*/ 16395 w 5949950"/>
              <a:gd name="connsiteY4" fmla="*/ 409168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00050">
                <a:moveTo>
                  <a:pt x="16395" y="409168"/>
                </a:moveTo>
                <a:lnTo>
                  <a:pt x="5954915" y="409168"/>
                </a:lnTo>
                <a:lnTo>
                  <a:pt x="5954915" y="10884"/>
                </a:lnTo>
                <a:lnTo>
                  <a:pt x="16395" y="10884"/>
                </a:lnTo>
                <a:lnTo>
                  <a:pt x="16395" y="409168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3"/>
          <p:cNvSpPr/>
          <p:nvPr/>
        </p:nvSpPr>
        <p:spPr>
          <a:xfrm>
            <a:off x="6242050" y="5264150"/>
            <a:ext cx="5949950" cy="400050"/>
          </a:xfrm>
          <a:custGeom>
            <a:avLst/>
            <a:gdLst>
              <a:gd name="connsiteX0" fmla="*/ 11429 w 5949950"/>
              <a:gd name="connsiteY0" fmla="*/ 409168 h 400050"/>
              <a:gd name="connsiteX1" fmla="*/ 5949950 w 5949950"/>
              <a:gd name="connsiteY1" fmla="*/ 409168 h 400050"/>
              <a:gd name="connsiteX2" fmla="*/ 5949950 w 5949950"/>
              <a:gd name="connsiteY2" fmla="*/ 10884 h 400050"/>
              <a:gd name="connsiteX3" fmla="*/ 11429 w 5949950"/>
              <a:gd name="connsiteY3" fmla="*/ 10884 h 400050"/>
              <a:gd name="connsiteX4" fmla="*/ 11429 w 5949950"/>
              <a:gd name="connsiteY4" fmla="*/ 409168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950" h="400050">
                <a:moveTo>
                  <a:pt x="11429" y="409168"/>
                </a:moveTo>
                <a:lnTo>
                  <a:pt x="5949950" y="409168"/>
                </a:lnTo>
                <a:lnTo>
                  <a:pt x="5949950" y="10884"/>
                </a:lnTo>
                <a:lnTo>
                  <a:pt x="11429" y="10884"/>
                </a:lnTo>
                <a:lnTo>
                  <a:pt x="11429" y="409168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4"/>
          <p:cNvSpPr/>
          <p:nvPr/>
        </p:nvSpPr>
        <p:spPr>
          <a:xfrm>
            <a:off x="6242050" y="679450"/>
            <a:ext cx="19050" cy="4997450"/>
          </a:xfrm>
          <a:custGeom>
            <a:avLst/>
            <a:gdLst>
              <a:gd name="connsiteX0" fmla="*/ 11429 w 19050"/>
              <a:gd name="connsiteY0" fmla="*/ 16637 h 4997450"/>
              <a:gd name="connsiteX1" fmla="*/ 11429 w 19050"/>
              <a:gd name="connsiteY1" fmla="*/ 5000218 h 499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97450">
                <a:moveTo>
                  <a:pt x="11429" y="16637"/>
                </a:moveTo>
                <a:lnTo>
                  <a:pt x="11429" y="500021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5"/>
          <p:cNvSpPr/>
          <p:nvPr/>
        </p:nvSpPr>
        <p:spPr>
          <a:xfrm>
            <a:off x="285750" y="1301750"/>
            <a:ext cx="11906250" cy="57150"/>
          </a:xfrm>
          <a:custGeom>
            <a:avLst/>
            <a:gdLst>
              <a:gd name="connsiteX0" fmla="*/ 22745 w 11906250"/>
              <a:gd name="connsiteY0" fmla="*/ 22733 h 57150"/>
              <a:gd name="connsiteX1" fmla="*/ 11912600 w 11906250"/>
              <a:gd name="connsiteY1" fmla="*/ 22733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57150">
                <a:moveTo>
                  <a:pt x="22745" y="22733"/>
                </a:moveTo>
                <a:lnTo>
                  <a:pt x="11912600" y="22733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6"/>
          <p:cNvSpPr/>
          <p:nvPr/>
        </p:nvSpPr>
        <p:spPr>
          <a:xfrm>
            <a:off x="285750" y="1695450"/>
            <a:ext cx="11906250" cy="31750"/>
          </a:xfrm>
          <a:custGeom>
            <a:avLst/>
            <a:gdLst>
              <a:gd name="connsiteX0" fmla="*/ 22745 w 11906250"/>
              <a:gd name="connsiteY0" fmla="*/ 27305 h 31750"/>
              <a:gd name="connsiteX1" fmla="*/ 11912600 w 11906250"/>
              <a:gd name="connsiteY1" fmla="*/ 2730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31750">
                <a:moveTo>
                  <a:pt x="22745" y="27305"/>
                </a:moveTo>
                <a:lnTo>
                  <a:pt x="11912600" y="2730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7"/>
          <p:cNvSpPr/>
          <p:nvPr/>
        </p:nvSpPr>
        <p:spPr>
          <a:xfrm>
            <a:off x="285750" y="2914650"/>
            <a:ext cx="11906250" cy="31750"/>
          </a:xfrm>
          <a:custGeom>
            <a:avLst/>
            <a:gdLst>
              <a:gd name="connsiteX0" fmla="*/ 22745 w 11906250"/>
              <a:gd name="connsiteY0" fmla="*/ 29083 h 31750"/>
              <a:gd name="connsiteX1" fmla="*/ 11912600 w 11906250"/>
              <a:gd name="connsiteY1" fmla="*/ 2908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31750">
                <a:moveTo>
                  <a:pt x="22745" y="29083"/>
                </a:moveTo>
                <a:lnTo>
                  <a:pt x="11912600" y="29083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8"/>
          <p:cNvSpPr/>
          <p:nvPr/>
        </p:nvSpPr>
        <p:spPr>
          <a:xfrm>
            <a:off x="285750" y="3346450"/>
            <a:ext cx="11906250" cy="31750"/>
          </a:xfrm>
          <a:custGeom>
            <a:avLst/>
            <a:gdLst>
              <a:gd name="connsiteX0" fmla="*/ 22745 w 11906250"/>
              <a:gd name="connsiteY0" fmla="*/ 26670 h 31750"/>
              <a:gd name="connsiteX1" fmla="*/ 11912600 w 11906250"/>
              <a:gd name="connsiteY1" fmla="*/ 2667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31750">
                <a:moveTo>
                  <a:pt x="22745" y="26670"/>
                </a:moveTo>
                <a:lnTo>
                  <a:pt x="11912600" y="2667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9"/>
          <p:cNvSpPr/>
          <p:nvPr/>
        </p:nvSpPr>
        <p:spPr>
          <a:xfrm>
            <a:off x="285750" y="3740150"/>
            <a:ext cx="11906250" cy="31750"/>
          </a:xfrm>
          <a:custGeom>
            <a:avLst/>
            <a:gdLst>
              <a:gd name="connsiteX0" fmla="*/ 22745 w 11906250"/>
              <a:gd name="connsiteY0" fmla="*/ 31242 h 31750"/>
              <a:gd name="connsiteX1" fmla="*/ 11912600 w 11906250"/>
              <a:gd name="connsiteY1" fmla="*/ 3124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31750">
                <a:moveTo>
                  <a:pt x="22745" y="31242"/>
                </a:moveTo>
                <a:lnTo>
                  <a:pt x="11912600" y="3124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90"/>
          <p:cNvSpPr/>
          <p:nvPr/>
        </p:nvSpPr>
        <p:spPr>
          <a:xfrm>
            <a:off x="285750" y="5251450"/>
            <a:ext cx="11906250" cy="31750"/>
          </a:xfrm>
          <a:custGeom>
            <a:avLst/>
            <a:gdLst>
              <a:gd name="connsiteX0" fmla="*/ 22745 w 11906250"/>
              <a:gd name="connsiteY0" fmla="*/ 23622 h 31750"/>
              <a:gd name="connsiteX1" fmla="*/ 11912600 w 11906250"/>
              <a:gd name="connsiteY1" fmla="*/ 2362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31750">
                <a:moveTo>
                  <a:pt x="22745" y="23622"/>
                </a:moveTo>
                <a:lnTo>
                  <a:pt x="11912600" y="2362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1"/>
          <p:cNvSpPr/>
          <p:nvPr/>
        </p:nvSpPr>
        <p:spPr>
          <a:xfrm>
            <a:off x="285750" y="666750"/>
            <a:ext cx="31750" cy="5010150"/>
          </a:xfrm>
          <a:custGeom>
            <a:avLst/>
            <a:gdLst>
              <a:gd name="connsiteX0" fmla="*/ 29095 w 31750"/>
              <a:gd name="connsiteY0" fmla="*/ 29337 h 5010150"/>
              <a:gd name="connsiteX1" fmla="*/ 29095 w 31750"/>
              <a:gd name="connsiteY1" fmla="*/ 5012918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010150">
                <a:moveTo>
                  <a:pt x="29095" y="29337"/>
                </a:moveTo>
                <a:lnTo>
                  <a:pt x="29095" y="501291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2"/>
          <p:cNvSpPr/>
          <p:nvPr/>
        </p:nvSpPr>
        <p:spPr>
          <a:xfrm>
            <a:off x="12192000" y="696087"/>
            <a:ext cx="0" cy="4983581"/>
          </a:xfrm>
          <a:custGeom>
            <a:avLst/>
            <a:gdLst>
              <a:gd name="connsiteX0" fmla="*/ 0 w 0"/>
              <a:gd name="connsiteY0" fmla="*/ 0 h 4983581"/>
              <a:gd name="connsiteX1" fmla="*/ 0 w 0"/>
              <a:gd name="connsiteY1" fmla="*/ 4983581 h 498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983581">
                <a:moveTo>
                  <a:pt x="0" y="0"/>
                </a:moveTo>
                <a:lnTo>
                  <a:pt x="0" y="498358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3"/>
          <p:cNvSpPr/>
          <p:nvPr/>
        </p:nvSpPr>
        <p:spPr>
          <a:xfrm>
            <a:off x="285750" y="679450"/>
            <a:ext cx="11906250" cy="31750"/>
          </a:xfrm>
          <a:custGeom>
            <a:avLst/>
            <a:gdLst>
              <a:gd name="connsiteX0" fmla="*/ 22745 w 11906250"/>
              <a:gd name="connsiteY0" fmla="*/ 22987 h 31750"/>
              <a:gd name="connsiteX1" fmla="*/ 11912600 w 11906250"/>
              <a:gd name="connsiteY1" fmla="*/ 2298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31750">
                <a:moveTo>
                  <a:pt x="22745" y="22987"/>
                </a:moveTo>
                <a:lnTo>
                  <a:pt x="11912600" y="2298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4"/>
          <p:cNvSpPr/>
          <p:nvPr/>
        </p:nvSpPr>
        <p:spPr>
          <a:xfrm>
            <a:off x="285750" y="5645150"/>
            <a:ext cx="11906250" cy="31750"/>
          </a:xfrm>
          <a:custGeom>
            <a:avLst/>
            <a:gdLst>
              <a:gd name="connsiteX0" fmla="*/ 22745 w 11906250"/>
              <a:gd name="connsiteY0" fmla="*/ 28168 h 31750"/>
              <a:gd name="connsiteX1" fmla="*/ 11912600 w 11906250"/>
              <a:gd name="connsiteY1" fmla="*/ 28168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0" h="31750">
                <a:moveTo>
                  <a:pt x="22745" y="28168"/>
                </a:moveTo>
                <a:lnTo>
                  <a:pt x="11912600" y="28168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5"/>
          <p:cNvSpPr/>
          <p:nvPr/>
        </p:nvSpPr>
        <p:spPr>
          <a:xfrm>
            <a:off x="107950" y="3638550"/>
            <a:ext cx="6178550" cy="742950"/>
          </a:xfrm>
          <a:custGeom>
            <a:avLst/>
            <a:gdLst>
              <a:gd name="connsiteX0" fmla="*/ 23876 w 6178550"/>
              <a:gd name="connsiteY0" fmla="*/ 387096 h 742950"/>
              <a:gd name="connsiteX1" fmla="*/ 3103117 w 6178550"/>
              <a:gd name="connsiteY1" fmla="*/ 19812 h 742950"/>
              <a:gd name="connsiteX2" fmla="*/ 6182359 w 6178550"/>
              <a:gd name="connsiteY2" fmla="*/ 387096 h 742950"/>
              <a:gd name="connsiteX3" fmla="*/ 3103117 w 6178550"/>
              <a:gd name="connsiteY3" fmla="*/ 754380 h 742950"/>
              <a:gd name="connsiteX4" fmla="*/ 23876 w 6178550"/>
              <a:gd name="connsiteY4" fmla="*/ 387096 h 742950"/>
              <a:gd name="connsiteX5" fmla="*/ 23876 w 6178550"/>
              <a:gd name="connsiteY5" fmla="*/ 387096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550" h="742950">
                <a:moveTo>
                  <a:pt x="23876" y="387096"/>
                </a:moveTo>
                <a:cubicBezTo>
                  <a:pt x="23876" y="184277"/>
                  <a:pt x="1402461" y="19812"/>
                  <a:pt x="3103117" y="19812"/>
                </a:cubicBezTo>
                <a:cubicBezTo>
                  <a:pt x="4803775" y="19812"/>
                  <a:pt x="6182359" y="184277"/>
                  <a:pt x="6182359" y="387096"/>
                </a:cubicBezTo>
                <a:cubicBezTo>
                  <a:pt x="6182359" y="589915"/>
                  <a:pt x="4803775" y="754380"/>
                  <a:pt x="3103117" y="754380"/>
                </a:cubicBezTo>
                <a:cubicBezTo>
                  <a:pt x="1402461" y="754380"/>
                  <a:pt x="23876" y="589915"/>
                  <a:pt x="23876" y="387096"/>
                </a:cubicBezTo>
                <a:lnTo>
                  <a:pt x="23876" y="38709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6"/>
          <p:cNvSpPr/>
          <p:nvPr/>
        </p:nvSpPr>
        <p:spPr>
          <a:xfrm>
            <a:off x="6076950" y="3676650"/>
            <a:ext cx="6178550" cy="996950"/>
          </a:xfrm>
          <a:custGeom>
            <a:avLst/>
            <a:gdLst>
              <a:gd name="connsiteX0" fmla="*/ 30479 w 6178550"/>
              <a:gd name="connsiteY0" fmla="*/ 512826 h 996950"/>
              <a:gd name="connsiteX1" fmla="*/ 3109721 w 6178550"/>
              <a:gd name="connsiteY1" fmla="*/ 21336 h 996950"/>
              <a:gd name="connsiteX2" fmla="*/ 6188964 w 6178550"/>
              <a:gd name="connsiteY2" fmla="*/ 512826 h 996950"/>
              <a:gd name="connsiteX3" fmla="*/ 3109721 w 6178550"/>
              <a:gd name="connsiteY3" fmla="*/ 1004316 h 996950"/>
              <a:gd name="connsiteX4" fmla="*/ 30479 w 6178550"/>
              <a:gd name="connsiteY4" fmla="*/ 512826 h 996950"/>
              <a:gd name="connsiteX5" fmla="*/ 30479 w 6178550"/>
              <a:gd name="connsiteY5" fmla="*/ 512826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78550" h="996950">
                <a:moveTo>
                  <a:pt x="30479" y="512826"/>
                </a:moveTo>
                <a:cubicBezTo>
                  <a:pt x="30479" y="241427"/>
                  <a:pt x="1409065" y="21336"/>
                  <a:pt x="3109721" y="21336"/>
                </a:cubicBezTo>
                <a:cubicBezTo>
                  <a:pt x="4810379" y="21336"/>
                  <a:pt x="6188964" y="241427"/>
                  <a:pt x="6188964" y="512826"/>
                </a:cubicBezTo>
                <a:cubicBezTo>
                  <a:pt x="6188964" y="784225"/>
                  <a:pt x="4810379" y="1004316"/>
                  <a:pt x="3109721" y="1004316"/>
                </a:cubicBezTo>
                <a:cubicBezTo>
                  <a:pt x="1409065" y="1004316"/>
                  <a:pt x="30479" y="784225"/>
                  <a:pt x="30479" y="512826"/>
                </a:cubicBezTo>
                <a:lnTo>
                  <a:pt x="30479" y="512826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7"/>
          <p:cNvSpPr txBox="1"/>
          <p:nvPr/>
        </p:nvSpPr>
        <p:spPr>
          <a:xfrm>
            <a:off x="2755392" y="134620"/>
            <a:ext cx="6680318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1E5E"/>
                </a:solidFill>
                <a:latin typeface="Calibri"/>
                <a:ea typeface="Calibri"/>
              </a:rPr>
              <a:t>Сравнение</a:t>
            </a:r>
            <a:r>
              <a:rPr lang="en-US" altLang="zh-CN" sz="3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0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3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000" b="1" dirty="0">
                <a:solidFill>
                  <a:srgbClr val="001E5E"/>
                </a:solidFill>
                <a:latin typeface="Calibri"/>
                <a:ea typeface="Calibri"/>
              </a:rPr>
              <a:t>Задач</a:t>
            </a:r>
            <a:r>
              <a:rPr lang="en-US" altLang="zh-CN" sz="30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1508760" y="772413"/>
            <a:ext cx="905549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501638" algn="l"/>
              </a:tabLst>
            </a:pPr>
            <a:r>
              <a:rPr lang="en-US" altLang="zh-CN" sz="3200" b="1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  <a:r>
              <a:rPr lang="en-US" altLang="zh-CN" sz="32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Calibri"/>
                <a:ea typeface="Calibri"/>
              </a:rPr>
              <a:t>(aim,</a:t>
            </a:r>
            <a:r>
              <a:rPr lang="en-US" altLang="zh-CN" sz="3200" b="1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Calibri"/>
                <a:ea typeface="Calibri"/>
              </a:rPr>
              <a:t>purpose):	Задачи:</a:t>
            </a:r>
            <a:r>
              <a:rPr lang="en-US" altLang="zh-CN" sz="3200" b="1" spc="-4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EFEFE"/>
                </a:solidFill>
                <a:latin typeface="Calibri"/>
                <a:ea typeface="Calibri"/>
              </a:rPr>
              <a:t>(goal)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2686811" y="1378204"/>
            <a:ext cx="760146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596381" algn="l"/>
              </a:tabLst>
            </a:pPr>
            <a:r>
              <a:rPr lang="en-US" altLang="zh-CN" sz="1800" b="1" spc="-10" dirty="0">
                <a:solidFill>
                  <a:srgbClr val="001E5E"/>
                </a:solidFill>
                <a:latin typeface="Calibri"/>
                <a:ea typeface="Calibri"/>
              </a:rPr>
              <a:t>Всегда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ea typeface="Calibri"/>
              </a:rPr>
              <a:t>одна	</a:t>
            </a: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Обычно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001E5E"/>
                </a:solidFill>
                <a:latin typeface="Calibri"/>
                <a:ea typeface="Calibri"/>
              </a:rPr>
              <a:t>несколько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507187" y="1776475"/>
            <a:ext cx="5564852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6387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конечный</a:t>
            </a:r>
            <a:r>
              <a:rPr lang="en-US" altLang="zh-CN" sz="18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желаемый</a:t>
            </a:r>
            <a:r>
              <a:rPr lang="en-US" altLang="zh-CN" sz="18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результат</a:t>
            </a:r>
            <a:r>
              <a:rPr lang="en-US" altLang="zh-CN" sz="18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8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то</a:t>
            </a:r>
            <a:r>
              <a:rPr lang="en-US" altLang="zh-CN" sz="18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чего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вы</a:t>
            </a:r>
            <a:r>
              <a:rPr lang="en-US" altLang="zh-CN" sz="18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хотите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достичь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жизни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8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18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определённому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моменту</a:t>
            </a:r>
            <a:r>
              <a:rPr lang="en-US" altLang="zh-CN" sz="18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</a:p>
          <a:p>
            <a:pPr marL="0" indent="2290876">
              <a:lnSpc>
                <a:spcPct val="100000"/>
              </a:lnSpc>
            </a:pPr>
            <a:r>
              <a:rPr lang="en-US" altLang="zh-CN" sz="1800" b="1" spc="-25" dirty="0">
                <a:solidFill>
                  <a:srgbClr val="001E5E"/>
                </a:solidFill>
                <a:latin typeface="Calibri"/>
                <a:ea typeface="Calibri"/>
              </a:rPr>
              <a:t>буду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ea typeface="Calibri"/>
              </a:rPr>
              <a:t>щем.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6884161" y="1776475"/>
            <a:ext cx="480355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Проблемная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ситуация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требующая</a:t>
            </a:r>
            <a:r>
              <a:rPr lang="en-US" altLang="zh-CN" sz="18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разрешения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1799844" y="2997835"/>
            <a:ext cx="909910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73749" algn="l"/>
              </a:tabLst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Задайте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вопрос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«что</a:t>
            </a:r>
            <a:r>
              <a:rPr lang="en-US" altLang="zh-CN" sz="18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хотите?»	Задайте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вопрос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«что</a:t>
            </a:r>
            <a:r>
              <a:rPr lang="en-US" altLang="zh-CN" sz="18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сделать?»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1466088" y="3427348"/>
            <a:ext cx="982240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817361" algn="l"/>
              </a:tabLst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Формулируется</a:t>
            </a:r>
            <a:r>
              <a:rPr lang="en-US" altLang="zh-CN" sz="18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18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правилам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SMART	Является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средством</a:t>
            </a:r>
            <a:r>
              <a:rPr lang="en-US" altLang="zh-CN" sz="18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57479" y="3825747"/>
            <a:ext cx="5462694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Связано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жизнью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относится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8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 indent="2318308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уча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стию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6536435" y="3825747"/>
            <a:ext cx="5382525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Связана</a:t>
            </a:r>
            <a:r>
              <a:rPr lang="en-US" altLang="zh-CN" sz="1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отдельными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аспектами</a:t>
            </a:r>
            <a:r>
              <a:rPr lang="en-US" altLang="zh-CN" sz="18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</a:t>
            </a:r>
          </a:p>
          <a:p>
            <a:pPr marL="0" indent="36576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(функции,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факторы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среды,</a:t>
            </a:r>
            <a:r>
              <a:rPr lang="en-US" altLang="zh-CN" sz="18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персональные</a:t>
            </a:r>
          </a:p>
          <a:p>
            <a:pPr marL="0" indent="1112773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факторы,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участие)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2825495" y="5329555"/>
            <a:ext cx="680063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20638" algn="l"/>
              </a:tabLst>
            </a:pP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Широкая	</a:t>
            </a:r>
            <a:r>
              <a:rPr lang="en-US" altLang="zh-CN" sz="1800" b="1" spc="-25" dirty="0">
                <a:solidFill>
                  <a:srgbClr val="001E5E"/>
                </a:solidFill>
                <a:latin typeface="Calibri"/>
                <a:ea typeface="Calibri"/>
              </a:rPr>
              <a:t>Узкая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2071370" y="5898565"/>
            <a:ext cx="8166749" cy="797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9239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Любая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«детализация»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неизбежно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превращается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набор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задач.</a:t>
            </a:r>
          </a:p>
          <a:p>
            <a:pPr>
              <a:lnSpc>
                <a:spcPts val="14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Если</a:t>
            </a:r>
            <a:r>
              <a:rPr lang="en-US" altLang="zh-CN" sz="20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озадачены</a:t>
            </a:r>
            <a:r>
              <a:rPr lang="en-US" altLang="zh-CN" sz="20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вопросом</a:t>
            </a:r>
            <a:r>
              <a:rPr lang="en-US" altLang="zh-CN" sz="20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«как</a:t>
            </a:r>
            <a:r>
              <a:rPr lang="en-US" altLang="zh-CN" sz="2000" b="1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сделать?»</a:t>
            </a:r>
            <a:r>
              <a:rPr lang="en-US" altLang="zh-CN" sz="20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-</a:t>
            </a:r>
            <a:r>
              <a:rPr lang="en-US" altLang="zh-CN" sz="20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это</a:t>
            </a:r>
            <a:r>
              <a:rPr lang="en-US" altLang="zh-CN" sz="20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пытаетесь</a:t>
            </a:r>
            <a:r>
              <a:rPr lang="en-US" altLang="zh-CN" sz="2000" b="1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составить</a:t>
            </a:r>
            <a:r>
              <a:rPr lang="en-US" altLang="zh-CN" sz="2000" b="1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план.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3223260"/>
            <a:ext cx="5768340" cy="2240280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1394460"/>
            <a:ext cx="2171700" cy="1478280"/>
          </a:xfrm>
          <a:prstGeom prst="rect">
            <a:avLst/>
          </a:prstGeom>
        </p:spPr>
      </p:pic>
      <p:pic>
        <p:nvPicPr>
          <p:cNvPr id="211" name="Picture 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80" y="1394460"/>
            <a:ext cx="2156460" cy="1478280"/>
          </a:xfrm>
          <a:prstGeom prst="rect">
            <a:avLst/>
          </a:prstGeom>
        </p:spPr>
      </p:pic>
      <p:sp>
        <p:nvSpPr>
          <p:cNvPr id="2" name="Freeform 211"/>
          <p:cNvSpPr/>
          <p:nvPr/>
        </p:nvSpPr>
        <p:spPr>
          <a:xfrm>
            <a:off x="1593850" y="5086350"/>
            <a:ext cx="5734050" cy="539750"/>
          </a:xfrm>
          <a:custGeom>
            <a:avLst/>
            <a:gdLst>
              <a:gd name="connsiteX0" fmla="*/ 5734304 w 5734050"/>
              <a:gd name="connsiteY0" fmla="*/ 28956 h 539750"/>
              <a:gd name="connsiteX1" fmla="*/ 5691123 w 5734050"/>
              <a:gd name="connsiteY1" fmla="*/ 288036 h 539750"/>
              <a:gd name="connsiteX2" fmla="*/ 2919984 w 5734050"/>
              <a:gd name="connsiteY2" fmla="*/ 288036 h 539750"/>
              <a:gd name="connsiteX3" fmla="*/ 2876803 w 5734050"/>
              <a:gd name="connsiteY3" fmla="*/ 547116 h 539750"/>
              <a:gd name="connsiteX4" fmla="*/ 2833623 w 5734050"/>
              <a:gd name="connsiteY4" fmla="*/ 288036 h 539750"/>
              <a:gd name="connsiteX5" fmla="*/ 62483 w 5734050"/>
              <a:gd name="connsiteY5" fmla="*/ 288036 h 539750"/>
              <a:gd name="connsiteX6" fmla="*/ 19303 w 5734050"/>
              <a:gd name="connsiteY6" fmla="*/ 28956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4050" h="539750">
                <a:moveTo>
                  <a:pt x="5734304" y="28956"/>
                </a:moveTo>
                <a:cubicBezTo>
                  <a:pt x="5734304" y="172085"/>
                  <a:pt x="5715000" y="288036"/>
                  <a:pt x="5691123" y="288036"/>
                </a:cubicBezTo>
                <a:lnTo>
                  <a:pt x="2919984" y="288036"/>
                </a:lnTo>
                <a:cubicBezTo>
                  <a:pt x="2896108" y="288036"/>
                  <a:pt x="2876803" y="403987"/>
                  <a:pt x="2876803" y="547116"/>
                </a:cubicBezTo>
                <a:cubicBezTo>
                  <a:pt x="2876803" y="403987"/>
                  <a:pt x="2857500" y="288036"/>
                  <a:pt x="2833623" y="288036"/>
                </a:cubicBezTo>
                <a:lnTo>
                  <a:pt x="62483" y="288036"/>
                </a:lnTo>
                <a:cubicBezTo>
                  <a:pt x="38607" y="288036"/>
                  <a:pt x="19303" y="172085"/>
                  <a:pt x="19303" y="28956"/>
                </a:cubicBezTo>
              </a:path>
            </a:pathLst>
          </a:custGeom>
          <a:ln w="38100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2"/>
          <p:cNvSpPr txBox="1"/>
          <p:nvPr/>
        </p:nvSpPr>
        <p:spPr>
          <a:xfrm>
            <a:off x="918362" y="426008"/>
            <a:ext cx="10222283" cy="5118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Постановка</a:t>
            </a:r>
            <a:r>
              <a:rPr lang="en-US" altLang="zh-CN" sz="40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  <a:r>
              <a:rPr lang="en-US" altLang="zh-CN" sz="40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4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какая</a:t>
            </a:r>
            <a:r>
              <a:rPr lang="en-US" altLang="zh-CN" sz="40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должна</a:t>
            </a:r>
            <a:r>
              <a:rPr lang="en-US" altLang="zh-CN" sz="40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  <a:r>
              <a:rPr lang="en-US" altLang="zh-CN" sz="40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цель?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0"/>
              </a:lnSpc>
            </a:pPr>
            <a:endParaRPr lang="en-US" dirty="0" smtClean="0"/>
          </a:p>
          <a:p>
            <a:pPr marL="6859244" hangingPunct="0">
              <a:lnSpc>
                <a:spcPct val="93750"/>
              </a:lnSpc>
            </a:pPr>
            <a:r>
              <a:rPr lang="en-US" altLang="zh-CN" sz="2900" b="1" spc="-85" dirty="0">
                <a:solidFill>
                  <a:srgbClr val="BF0000"/>
                </a:solidFill>
                <a:latin typeface="Calibri"/>
                <a:ea typeface="Calibri"/>
              </a:rPr>
              <a:t>С</a:t>
            </a:r>
            <a:r>
              <a:rPr lang="en-US" altLang="zh-CN" sz="2900" b="1" spc="-85" dirty="0">
                <a:solidFill>
                  <a:srgbClr val="000000"/>
                </a:solidFill>
                <a:latin typeface="Calibri"/>
                <a:ea typeface="Calibri"/>
              </a:rPr>
              <a:t>пец</a:t>
            </a:r>
            <a:r>
              <a:rPr lang="en-US" altLang="zh-CN" sz="2900" b="1" spc="-80" dirty="0">
                <a:solidFill>
                  <a:srgbClr val="000000"/>
                </a:solidFill>
                <a:latin typeface="Calibri"/>
                <a:ea typeface="Calibri"/>
              </a:rPr>
              <a:t>ифичная,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50" b="1" spc="-129" dirty="0">
                <a:solidFill>
                  <a:srgbClr val="BF0000"/>
                </a:solidFill>
                <a:latin typeface="Calibri"/>
                <a:ea typeface="Calibri"/>
              </a:rPr>
              <a:t>И</a:t>
            </a:r>
            <a:r>
              <a:rPr lang="en-US" altLang="zh-CN" sz="2950" b="1" spc="-110" dirty="0">
                <a:solidFill>
                  <a:srgbClr val="000000"/>
                </a:solidFill>
                <a:latin typeface="Calibri"/>
                <a:ea typeface="Calibri"/>
              </a:rPr>
              <a:t>змер</a:t>
            </a:r>
            <a:r>
              <a:rPr lang="en-US" altLang="zh-CN" sz="2950" b="1" spc="-100" dirty="0">
                <a:solidFill>
                  <a:srgbClr val="000000"/>
                </a:solidFill>
                <a:latin typeface="Calibri"/>
                <a:ea typeface="Calibri"/>
              </a:rPr>
              <a:t>имая,</a:t>
            </a:r>
            <a:r>
              <a:rPr lang="en-US" altLang="zh-CN" sz="29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b="1" spc="-110" dirty="0">
                <a:solidFill>
                  <a:srgbClr val="BF0000"/>
                </a:solidFill>
                <a:latin typeface="Calibri"/>
                <a:ea typeface="Calibri"/>
              </a:rPr>
              <a:t>ДО</a:t>
            </a:r>
            <a:r>
              <a:rPr lang="en-US" altLang="zh-CN" sz="2900" b="1" spc="-89" dirty="0">
                <a:solidFill>
                  <a:srgbClr val="000000"/>
                </a:solidFill>
                <a:latin typeface="Calibri"/>
                <a:ea typeface="Calibri"/>
              </a:rPr>
              <a:t>стижимая</a:t>
            </a:r>
            <a:r>
              <a:rPr lang="en-US" altLang="zh-CN" sz="2900" b="1" spc="-5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b="1" spc="-10" dirty="0">
                <a:solidFill>
                  <a:srgbClr val="BF0000"/>
                </a:solidFill>
                <a:latin typeface="Calibri"/>
                <a:ea typeface="Calibri"/>
              </a:rPr>
              <a:t>Р</a:t>
            </a:r>
            <a:r>
              <a:rPr lang="en-US" altLang="zh-CN" sz="2900" b="1" spc="-10" dirty="0">
                <a:solidFill>
                  <a:srgbClr val="000000"/>
                </a:solidFill>
                <a:latin typeface="Calibri"/>
                <a:ea typeface="Calibri"/>
              </a:rPr>
              <a:t>еалистичная</a:t>
            </a:r>
            <a:r>
              <a:rPr lang="en-US" altLang="zh-CN" sz="2900" b="1" spc="-3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b="1" spc="-3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b="1" spc="-25" dirty="0">
                <a:solidFill>
                  <a:srgbClr val="BF0000"/>
                </a:solidFill>
                <a:latin typeface="Calibri"/>
                <a:ea typeface="Calibri"/>
              </a:rPr>
              <a:t>О</a:t>
            </a:r>
            <a:r>
              <a:rPr lang="en-US" altLang="zh-CN" sz="2900" b="1" spc="-20" dirty="0">
                <a:solidFill>
                  <a:srgbClr val="000000"/>
                </a:solidFill>
                <a:latin typeface="Calibri"/>
                <a:ea typeface="Calibri"/>
              </a:rPr>
              <a:t>пределенная</a:t>
            </a:r>
            <a:r>
              <a:rPr lang="en-US" altLang="zh-CN" sz="2900" b="1" spc="-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b="1" spc="-5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50" b="1" spc="-94" dirty="0">
                <a:solidFill>
                  <a:srgbClr val="BF0000"/>
                </a:solidFill>
                <a:latin typeface="Calibri"/>
                <a:ea typeface="Calibri"/>
              </a:rPr>
              <a:t>В</a:t>
            </a:r>
            <a:r>
              <a:rPr lang="en-US" altLang="zh-CN" sz="2950" b="1" spc="-100" dirty="0">
                <a:solidFill>
                  <a:srgbClr val="000000"/>
                </a:solidFill>
                <a:latin typeface="Calibri"/>
                <a:ea typeface="Calibri"/>
              </a:rPr>
              <a:t>реме</a:t>
            </a:r>
            <a:r>
              <a:rPr lang="en-US" altLang="zh-CN" sz="2950" b="1" spc="-94" dirty="0">
                <a:solidFill>
                  <a:srgbClr val="000000"/>
                </a:solidFill>
                <a:latin typeface="Calibri"/>
                <a:ea typeface="Calibri"/>
              </a:rPr>
              <a:t>ни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3318383" y="5821603"/>
            <a:ext cx="2317439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30" dirty="0">
                <a:solidFill>
                  <a:srgbClr val="001E5E"/>
                </a:solidFill>
                <a:latin typeface="Calibri"/>
                <a:ea typeface="Calibri"/>
              </a:rPr>
              <a:t>Умная</a:t>
            </a:r>
            <a:r>
              <a:rPr lang="en-US" altLang="zh-CN" sz="3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25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7777606" y="5544349"/>
            <a:ext cx="2510807" cy="847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99872" indent="-499872" hangingPunct="0">
              <a:lnSpc>
                <a:spcPct val="95416"/>
              </a:lnSpc>
            </a:pPr>
            <a:r>
              <a:rPr lang="en-US" altLang="zh-CN" sz="2900" b="1" spc="-90" dirty="0">
                <a:solidFill>
                  <a:srgbClr val="BF0000"/>
                </a:solidFill>
                <a:latin typeface="Calibri"/>
                <a:ea typeface="Calibri"/>
              </a:rPr>
              <a:t>А</a:t>
            </a:r>
            <a:r>
              <a:rPr lang="en-US" altLang="zh-CN" sz="2900" b="1" spc="-80" dirty="0">
                <a:solidFill>
                  <a:srgbClr val="000000"/>
                </a:solidFill>
                <a:latin typeface="Calibri"/>
                <a:ea typeface="Calibri"/>
              </a:rPr>
              <a:t>мбициоз</a:t>
            </a:r>
            <a:r>
              <a:rPr lang="en-US" altLang="zh-CN" sz="2900" b="1" spc="-75" dirty="0">
                <a:solidFill>
                  <a:srgbClr val="000000"/>
                </a:solidFill>
                <a:latin typeface="Calibri"/>
                <a:ea typeface="Calibri"/>
              </a:rPr>
              <a:t>ная</a:t>
            </a:r>
            <a:r>
              <a:rPr lang="en-US" altLang="zh-CN" sz="29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900" b="1" dirty="0">
                <a:solidFill>
                  <a:srgbClr val="001E5E"/>
                </a:solidFill>
                <a:latin typeface="Calibri"/>
                <a:ea typeface="Calibri"/>
              </a:rPr>
              <a:t>(СИДоРОВА</a:t>
            </a:r>
            <a:r>
              <a:rPr lang="en-US" altLang="zh-CN" sz="2900" b="1" spc="30" dirty="0">
                <a:solidFill>
                  <a:srgbClr val="001E5E"/>
                </a:solidFill>
                <a:latin typeface="Calibri"/>
                <a:ea typeface="Calibri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reeform 215"/>
          <p:cNvSpPr/>
          <p:nvPr/>
        </p:nvSpPr>
        <p:spPr>
          <a:xfrm>
            <a:off x="1060450" y="2266950"/>
            <a:ext cx="5797550" cy="31750"/>
          </a:xfrm>
          <a:custGeom>
            <a:avLst/>
            <a:gdLst>
              <a:gd name="connsiteX0" fmla="*/ 12953 w 5797550"/>
              <a:gd name="connsiteY0" fmla="*/ 12192 h 31750"/>
              <a:gd name="connsiteX1" fmla="*/ 1942845 w 5797550"/>
              <a:gd name="connsiteY1" fmla="*/ 12192 h 31750"/>
              <a:gd name="connsiteX2" fmla="*/ 3872738 w 5797550"/>
              <a:gd name="connsiteY2" fmla="*/ 12192 h 31750"/>
              <a:gd name="connsiteX3" fmla="*/ 5802630 w 5797550"/>
              <a:gd name="connsiteY3" fmla="*/ 12192 h 31750"/>
              <a:gd name="connsiteX4" fmla="*/ 5802630 w 5797550"/>
              <a:gd name="connsiteY4" fmla="*/ 33528 h 31750"/>
              <a:gd name="connsiteX5" fmla="*/ 3872738 w 5797550"/>
              <a:gd name="connsiteY5" fmla="*/ 33528 h 31750"/>
              <a:gd name="connsiteX6" fmla="*/ 1942845 w 5797550"/>
              <a:gd name="connsiteY6" fmla="*/ 33528 h 31750"/>
              <a:gd name="connsiteX7" fmla="*/ 12953 w 5797550"/>
              <a:gd name="connsiteY7" fmla="*/ 33528 h 31750"/>
              <a:gd name="connsiteX8" fmla="*/ 12953 w 5797550"/>
              <a:gd name="connsiteY8" fmla="*/ 1219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7550" h="31750">
                <a:moveTo>
                  <a:pt x="12953" y="12192"/>
                </a:moveTo>
                <a:lnTo>
                  <a:pt x="1942845" y="12192"/>
                </a:lnTo>
                <a:lnTo>
                  <a:pt x="3872738" y="12192"/>
                </a:lnTo>
                <a:lnTo>
                  <a:pt x="5802630" y="12192"/>
                </a:lnTo>
                <a:lnTo>
                  <a:pt x="5802630" y="33528"/>
                </a:lnTo>
                <a:lnTo>
                  <a:pt x="3872738" y="33528"/>
                </a:lnTo>
                <a:lnTo>
                  <a:pt x="1942845" y="33528"/>
                </a:lnTo>
                <a:lnTo>
                  <a:pt x="12953" y="33528"/>
                </a:lnTo>
                <a:lnTo>
                  <a:pt x="12953" y="1219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6"/>
          <p:cNvSpPr/>
          <p:nvPr/>
        </p:nvSpPr>
        <p:spPr>
          <a:xfrm>
            <a:off x="1060450" y="3663950"/>
            <a:ext cx="4248150" cy="19050"/>
          </a:xfrm>
          <a:custGeom>
            <a:avLst/>
            <a:gdLst>
              <a:gd name="connsiteX0" fmla="*/ 12953 w 4248150"/>
              <a:gd name="connsiteY0" fmla="*/ 9652 h 19050"/>
              <a:gd name="connsiteX1" fmla="*/ 2135885 w 4248150"/>
              <a:gd name="connsiteY1" fmla="*/ 9652 h 19050"/>
              <a:gd name="connsiteX2" fmla="*/ 4258817 w 4248150"/>
              <a:gd name="connsiteY2" fmla="*/ 9652 h 19050"/>
              <a:gd name="connsiteX3" fmla="*/ 4258817 w 4248150"/>
              <a:gd name="connsiteY3" fmla="*/ 30988 h 19050"/>
              <a:gd name="connsiteX4" fmla="*/ 2135885 w 4248150"/>
              <a:gd name="connsiteY4" fmla="*/ 30988 h 19050"/>
              <a:gd name="connsiteX5" fmla="*/ 12953 w 4248150"/>
              <a:gd name="connsiteY5" fmla="*/ 30988 h 19050"/>
              <a:gd name="connsiteX6" fmla="*/ 12953 w 4248150"/>
              <a:gd name="connsiteY6" fmla="*/ 965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8150" h="19050">
                <a:moveTo>
                  <a:pt x="12953" y="9652"/>
                </a:moveTo>
                <a:lnTo>
                  <a:pt x="2135885" y="9652"/>
                </a:lnTo>
                <a:lnTo>
                  <a:pt x="4258817" y="9652"/>
                </a:lnTo>
                <a:lnTo>
                  <a:pt x="4258817" y="30988"/>
                </a:lnTo>
                <a:lnTo>
                  <a:pt x="2135885" y="30988"/>
                </a:lnTo>
                <a:lnTo>
                  <a:pt x="12953" y="30988"/>
                </a:lnTo>
                <a:lnTo>
                  <a:pt x="12953" y="965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7"/>
          <p:cNvSpPr/>
          <p:nvPr/>
        </p:nvSpPr>
        <p:spPr>
          <a:xfrm>
            <a:off x="831850" y="4870450"/>
            <a:ext cx="4425950" cy="19050"/>
          </a:xfrm>
          <a:custGeom>
            <a:avLst/>
            <a:gdLst>
              <a:gd name="connsiteX0" fmla="*/ 12953 w 4425950"/>
              <a:gd name="connsiteY0" fmla="*/ 8636 h 19050"/>
              <a:gd name="connsiteX1" fmla="*/ 2220467 w 4425950"/>
              <a:gd name="connsiteY1" fmla="*/ 8636 h 19050"/>
              <a:gd name="connsiteX2" fmla="*/ 4427982 w 4425950"/>
              <a:gd name="connsiteY2" fmla="*/ 8636 h 19050"/>
              <a:gd name="connsiteX3" fmla="*/ 4427982 w 4425950"/>
              <a:gd name="connsiteY3" fmla="*/ 29972 h 19050"/>
              <a:gd name="connsiteX4" fmla="*/ 2220467 w 4425950"/>
              <a:gd name="connsiteY4" fmla="*/ 29972 h 19050"/>
              <a:gd name="connsiteX5" fmla="*/ 12953 w 4425950"/>
              <a:gd name="connsiteY5" fmla="*/ 29972 h 19050"/>
              <a:gd name="connsiteX6" fmla="*/ 12953 w 4425950"/>
              <a:gd name="connsiteY6" fmla="*/ 863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5950" h="19050">
                <a:moveTo>
                  <a:pt x="12953" y="8636"/>
                </a:moveTo>
                <a:lnTo>
                  <a:pt x="2220467" y="8636"/>
                </a:lnTo>
                <a:lnTo>
                  <a:pt x="4427982" y="8636"/>
                </a:lnTo>
                <a:lnTo>
                  <a:pt x="4427982" y="29972"/>
                </a:lnTo>
                <a:lnTo>
                  <a:pt x="2220467" y="29972"/>
                </a:lnTo>
                <a:lnTo>
                  <a:pt x="12953" y="29972"/>
                </a:lnTo>
                <a:lnTo>
                  <a:pt x="12953" y="863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8"/>
          <p:cNvSpPr txBox="1"/>
          <p:nvPr/>
        </p:nvSpPr>
        <p:spPr>
          <a:xfrm>
            <a:off x="844905" y="135039"/>
            <a:ext cx="10375427" cy="6129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67535" indent="-27432" hangingPunct="0">
              <a:lnSpc>
                <a:spcPct val="95416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Связь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4000" b="1" spc="-2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5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4000" b="1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5" dirty="0">
                <a:solidFill>
                  <a:srgbClr val="001E5E"/>
                </a:solidFill>
                <a:latin typeface="Calibri"/>
                <a:ea typeface="Calibri"/>
              </a:rPr>
              <a:t>потенциала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5"/>
              </a:lnSpc>
            </a:pPr>
            <a:endParaRPr lang="en-US" dirty="0" smtClean="0"/>
          </a:p>
          <a:p>
            <a:pPr marL="228600" indent="-228600" hangingPunct="0">
              <a:lnSpc>
                <a:spcPct val="93750"/>
              </a:lnSpc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600" spc="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потенциальная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восстановиться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определенному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моменту</a:t>
            </a:r>
            <a:r>
              <a:rPr lang="en-US" altLang="zh-CN" sz="2600" spc="-1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будущем</a:t>
            </a:r>
            <a:r>
              <a:rPr lang="en-US" altLang="zh-CN" sz="26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6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учетом</a:t>
            </a:r>
            <a:r>
              <a:rPr lang="en-US" altLang="zh-CN" sz="26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индивидуальных</a:t>
            </a:r>
            <a:r>
              <a:rPr lang="en-US" altLang="zh-CN" sz="26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26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6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6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ресурсов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spc="-1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600" spc="-5" dirty="0">
                <a:solidFill>
                  <a:srgbClr val="001E5E"/>
                </a:solidFill>
                <a:latin typeface="Calibri"/>
                <a:ea typeface="Calibri"/>
              </a:rPr>
              <a:t>реды.</a:t>
            </a:r>
          </a:p>
          <a:p>
            <a:pPr marL="0">
              <a:lnSpc>
                <a:spcPct val="88333"/>
              </a:lnSpc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то,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чего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достигнет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26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определенному</a:t>
            </a:r>
            <a:r>
              <a:rPr lang="en-US" altLang="zh-CN" sz="26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моменту</a:t>
            </a:r>
            <a:r>
              <a:rPr lang="en-US" altLang="zh-CN" sz="26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6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будущем.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6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1E5E"/>
                </a:solidFill>
                <a:latin typeface="Calibri"/>
                <a:ea typeface="Calibri"/>
              </a:rPr>
              <a:t>потенциал:</a:t>
            </a:r>
          </a:p>
          <a:p>
            <a:pPr marL="0">
              <a:lnSpc>
                <a:spcPct val="100000"/>
              </a:lnSpc>
              <a:spcBef>
                <a:spcPts val="170"/>
              </a:spcBef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spc="1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Специалиста,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Команды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(мультидисциплинарной</a:t>
            </a:r>
            <a:r>
              <a:rPr lang="en-US" altLang="zh-CN" sz="2600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бригады),</a:t>
            </a:r>
          </a:p>
          <a:p>
            <a:pPr marL="0">
              <a:lnSpc>
                <a:spcPct val="100000"/>
              </a:lnSpc>
              <a:spcBef>
                <a:spcPts val="370"/>
              </a:spcBef>
            </a:pPr>
            <a:r>
              <a:rPr lang="en-US" altLang="zh-CN" sz="2600" spc="-2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spc="17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spc="-25" dirty="0">
                <a:solidFill>
                  <a:srgbClr val="001E5E"/>
                </a:solidFill>
                <a:latin typeface="Calibri"/>
                <a:ea typeface="Calibri"/>
              </a:rPr>
              <a:t>Технологии.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19"/>
          <p:cNvSpPr txBox="1"/>
          <p:nvPr/>
        </p:nvSpPr>
        <p:spPr>
          <a:xfrm>
            <a:off x="1052474" y="1796745"/>
            <a:ext cx="10101053" cy="2592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74750">
              <a:lnSpc>
                <a:spcPct val="100000"/>
              </a:lnSpc>
            </a:pPr>
            <a:r>
              <a:rPr lang="en-US" altLang="zh-CN" sz="4400" b="1" spc="-5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44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5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реабилитационного</a:t>
            </a:r>
          </a:p>
          <a:p>
            <a:pPr marL="0" indent="385546">
              <a:lnSpc>
                <a:spcPct val="96249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потенциала</a:t>
            </a:r>
            <a:r>
              <a:rPr lang="en-US" altLang="zh-CN" sz="44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44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44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44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судьбы</a:t>
            </a:r>
          </a:p>
          <a:p>
            <a:pPr marL="0">
              <a:lnSpc>
                <a:spcPct val="90416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путем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оценки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его</a:t>
            </a:r>
            <a:r>
              <a:rPr lang="en-US" altLang="zh-CN" sz="4400" b="1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возможности</a:t>
            </a:r>
          </a:p>
          <a:p>
            <a:pPr marL="0" indent="1184122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4400" b="1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400" b="1" spc="-18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будущем.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220"/>
          <p:cNvSpPr/>
          <p:nvPr/>
        </p:nvSpPr>
        <p:spPr>
          <a:xfrm>
            <a:off x="717550" y="971550"/>
            <a:ext cx="4578350" cy="31750"/>
          </a:xfrm>
          <a:custGeom>
            <a:avLst/>
            <a:gdLst>
              <a:gd name="connsiteX0" fmla="*/ 13690 w 4578350"/>
              <a:gd name="connsiteY0" fmla="*/ 12319 h 31750"/>
              <a:gd name="connsiteX1" fmla="*/ 1157097 w 4578350"/>
              <a:gd name="connsiteY1" fmla="*/ 12319 h 31750"/>
              <a:gd name="connsiteX2" fmla="*/ 2300477 w 4578350"/>
              <a:gd name="connsiteY2" fmla="*/ 12319 h 31750"/>
              <a:gd name="connsiteX3" fmla="*/ 3443859 w 4578350"/>
              <a:gd name="connsiteY3" fmla="*/ 12319 h 31750"/>
              <a:gd name="connsiteX4" fmla="*/ 4587240 w 4578350"/>
              <a:gd name="connsiteY4" fmla="*/ 12319 h 31750"/>
              <a:gd name="connsiteX5" fmla="*/ 4587240 w 4578350"/>
              <a:gd name="connsiteY5" fmla="*/ 38227 h 31750"/>
              <a:gd name="connsiteX6" fmla="*/ 3443859 w 4578350"/>
              <a:gd name="connsiteY6" fmla="*/ 38227 h 31750"/>
              <a:gd name="connsiteX7" fmla="*/ 2300477 w 4578350"/>
              <a:gd name="connsiteY7" fmla="*/ 38227 h 31750"/>
              <a:gd name="connsiteX8" fmla="*/ 1157097 w 4578350"/>
              <a:gd name="connsiteY8" fmla="*/ 38227 h 31750"/>
              <a:gd name="connsiteX9" fmla="*/ 13690 w 4578350"/>
              <a:gd name="connsiteY9" fmla="*/ 38227 h 31750"/>
              <a:gd name="connsiteX10" fmla="*/ 13690 w 4578350"/>
              <a:gd name="connsiteY10" fmla="*/ 1231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8350" h="31750">
                <a:moveTo>
                  <a:pt x="13690" y="12319"/>
                </a:moveTo>
                <a:lnTo>
                  <a:pt x="1157097" y="12319"/>
                </a:lnTo>
                <a:lnTo>
                  <a:pt x="2300477" y="12319"/>
                </a:lnTo>
                <a:lnTo>
                  <a:pt x="3443859" y="12319"/>
                </a:lnTo>
                <a:lnTo>
                  <a:pt x="4587240" y="12319"/>
                </a:lnTo>
                <a:lnTo>
                  <a:pt x="4587240" y="38227"/>
                </a:lnTo>
                <a:lnTo>
                  <a:pt x="3443859" y="38227"/>
                </a:lnTo>
                <a:lnTo>
                  <a:pt x="2300477" y="38227"/>
                </a:lnTo>
                <a:lnTo>
                  <a:pt x="1157097" y="38227"/>
                </a:lnTo>
                <a:lnTo>
                  <a:pt x="13690" y="38227"/>
                </a:lnTo>
                <a:lnTo>
                  <a:pt x="13690" y="12319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1"/>
          <p:cNvSpPr/>
          <p:nvPr/>
        </p:nvSpPr>
        <p:spPr>
          <a:xfrm>
            <a:off x="1898650" y="1416050"/>
            <a:ext cx="2216150" cy="31750"/>
          </a:xfrm>
          <a:custGeom>
            <a:avLst/>
            <a:gdLst>
              <a:gd name="connsiteX0" fmla="*/ 18288 w 2216150"/>
              <a:gd name="connsiteY0" fmla="*/ 6731 h 31750"/>
              <a:gd name="connsiteX1" fmla="*/ 1119377 w 2216150"/>
              <a:gd name="connsiteY1" fmla="*/ 6731 h 31750"/>
              <a:gd name="connsiteX2" fmla="*/ 2220467 w 2216150"/>
              <a:gd name="connsiteY2" fmla="*/ 6731 h 31750"/>
              <a:gd name="connsiteX3" fmla="*/ 2220467 w 2216150"/>
              <a:gd name="connsiteY3" fmla="*/ 32639 h 31750"/>
              <a:gd name="connsiteX4" fmla="*/ 1119377 w 2216150"/>
              <a:gd name="connsiteY4" fmla="*/ 32639 h 31750"/>
              <a:gd name="connsiteX5" fmla="*/ 18288 w 2216150"/>
              <a:gd name="connsiteY5" fmla="*/ 32639 h 31750"/>
              <a:gd name="connsiteX6" fmla="*/ 18288 w 2216150"/>
              <a:gd name="connsiteY6" fmla="*/ 67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150" h="31750">
                <a:moveTo>
                  <a:pt x="18288" y="6731"/>
                </a:moveTo>
                <a:lnTo>
                  <a:pt x="1119377" y="6731"/>
                </a:lnTo>
                <a:lnTo>
                  <a:pt x="2220467" y="6731"/>
                </a:lnTo>
                <a:lnTo>
                  <a:pt x="2220467" y="32639"/>
                </a:lnTo>
                <a:lnTo>
                  <a:pt x="1119377" y="32639"/>
                </a:lnTo>
                <a:lnTo>
                  <a:pt x="18288" y="32639"/>
                </a:lnTo>
                <a:lnTo>
                  <a:pt x="18288" y="6731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2"/>
          <p:cNvSpPr/>
          <p:nvPr/>
        </p:nvSpPr>
        <p:spPr>
          <a:xfrm>
            <a:off x="6877050" y="831850"/>
            <a:ext cx="4413250" cy="31750"/>
          </a:xfrm>
          <a:custGeom>
            <a:avLst/>
            <a:gdLst>
              <a:gd name="connsiteX0" fmla="*/ 11683 w 4413250"/>
              <a:gd name="connsiteY0" fmla="*/ 16891 h 31750"/>
              <a:gd name="connsiteX1" fmla="*/ 1112773 w 4413250"/>
              <a:gd name="connsiteY1" fmla="*/ 16891 h 31750"/>
              <a:gd name="connsiteX2" fmla="*/ 2213864 w 4413250"/>
              <a:gd name="connsiteY2" fmla="*/ 16891 h 31750"/>
              <a:gd name="connsiteX3" fmla="*/ 3314954 w 4413250"/>
              <a:gd name="connsiteY3" fmla="*/ 16891 h 31750"/>
              <a:gd name="connsiteX4" fmla="*/ 4416043 w 4413250"/>
              <a:gd name="connsiteY4" fmla="*/ 16891 h 31750"/>
              <a:gd name="connsiteX5" fmla="*/ 4416043 w 4413250"/>
              <a:gd name="connsiteY5" fmla="*/ 39751 h 31750"/>
              <a:gd name="connsiteX6" fmla="*/ 3314954 w 4413250"/>
              <a:gd name="connsiteY6" fmla="*/ 39751 h 31750"/>
              <a:gd name="connsiteX7" fmla="*/ 2213864 w 4413250"/>
              <a:gd name="connsiteY7" fmla="*/ 39751 h 31750"/>
              <a:gd name="connsiteX8" fmla="*/ 1112773 w 4413250"/>
              <a:gd name="connsiteY8" fmla="*/ 39751 h 31750"/>
              <a:gd name="connsiteX9" fmla="*/ 11683 w 4413250"/>
              <a:gd name="connsiteY9" fmla="*/ 39751 h 31750"/>
              <a:gd name="connsiteX10" fmla="*/ 11683 w 4413250"/>
              <a:gd name="connsiteY10" fmla="*/ 168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3250" h="31750">
                <a:moveTo>
                  <a:pt x="11683" y="16891"/>
                </a:moveTo>
                <a:lnTo>
                  <a:pt x="1112773" y="16891"/>
                </a:lnTo>
                <a:lnTo>
                  <a:pt x="2213864" y="16891"/>
                </a:lnTo>
                <a:lnTo>
                  <a:pt x="3314954" y="16891"/>
                </a:lnTo>
                <a:lnTo>
                  <a:pt x="4416043" y="16891"/>
                </a:lnTo>
                <a:lnTo>
                  <a:pt x="4416043" y="39751"/>
                </a:lnTo>
                <a:lnTo>
                  <a:pt x="3314954" y="39751"/>
                </a:lnTo>
                <a:lnTo>
                  <a:pt x="2213864" y="39751"/>
                </a:lnTo>
                <a:lnTo>
                  <a:pt x="1112773" y="39751"/>
                </a:lnTo>
                <a:lnTo>
                  <a:pt x="11683" y="39751"/>
                </a:lnTo>
                <a:lnTo>
                  <a:pt x="11683" y="16891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3"/>
          <p:cNvSpPr/>
          <p:nvPr/>
        </p:nvSpPr>
        <p:spPr>
          <a:xfrm>
            <a:off x="6534150" y="1225550"/>
            <a:ext cx="5099050" cy="19050"/>
          </a:xfrm>
          <a:custGeom>
            <a:avLst/>
            <a:gdLst>
              <a:gd name="connsiteX0" fmla="*/ 13207 w 5099050"/>
              <a:gd name="connsiteY0" fmla="*/ 7239 h 19050"/>
              <a:gd name="connsiteX1" fmla="*/ 1284985 w 5099050"/>
              <a:gd name="connsiteY1" fmla="*/ 7239 h 19050"/>
              <a:gd name="connsiteX2" fmla="*/ 2556764 w 5099050"/>
              <a:gd name="connsiteY2" fmla="*/ 7239 h 19050"/>
              <a:gd name="connsiteX3" fmla="*/ 3828542 w 5099050"/>
              <a:gd name="connsiteY3" fmla="*/ 7239 h 19050"/>
              <a:gd name="connsiteX4" fmla="*/ 5100319 w 5099050"/>
              <a:gd name="connsiteY4" fmla="*/ 7239 h 19050"/>
              <a:gd name="connsiteX5" fmla="*/ 5100319 w 5099050"/>
              <a:gd name="connsiteY5" fmla="*/ 30099 h 19050"/>
              <a:gd name="connsiteX6" fmla="*/ 3828542 w 5099050"/>
              <a:gd name="connsiteY6" fmla="*/ 30099 h 19050"/>
              <a:gd name="connsiteX7" fmla="*/ 2556764 w 5099050"/>
              <a:gd name="connsiteY7" fmla="*/ 30099 h 19050"/>
              <a:gd name="connsiteX8" fmla="*/ 1284985 w 5099050"/>
              <a:gd name="connsiteY8" fmla="*/ 30099 h 19050"/>
              <a:gd name="connsiteX9" fmla="*/ 13207 w 5099050"/>
              <a:gd name="connsiteY9" fmla="*/ 30099 h 19050"/>
              <a:gd name="connsiteX10" fmla="*/ 13207 w 5099050"/>
              <a:gd name="connsiteY10" fmla="*/ 7239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9050" h="19050">
                <a:moveTo>
                  <a:pt x="13207" y="7239"/>
                </a:moveTo>
                <a:lnTo>
                  <a:pt x="1284985" y="7239"/>
                </a:lnTo>
                <a:lnTo>
                  <a:pt x="2556764" y="7239"/>
                </a:lnTo>
                <a:lnTo>
                  <a:pt x="3828542" y="7239"/>
                </a:lnTo>
                <a:lnTo>
                  <a:pt x="5100319" y="7239"/>
                </a:lnTo>
                <a:lnTo>
                  <a:pt x="5100319" y="30099"/>
                </a:lnTo>
                <a:lnTo>
                  <a:pt x="3828542" y="30099"/>
                </a:lnTo>
                <a:lnTo>
                  <a:pt x="2556764" y="30099"/>
                </a:lnTo>
                <a:lnTo>
                  <a:pt x="1284985" y="30099"/>
                </a:lnTo>
                <a:lnTo>
                  <a:pt x="13207" y="30099"/>
                </a:lnTo>
                <a:lnTo>
                  <a:pt x="13207" y="7239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4"/>
          <p:cNvSpPr/>
          <p:nvPr/>
        </p:nvSpPr>
        <p:spPr>
          <a:xfrm>
            <a:off x="7207250" y="1606550"/>
            <a:ext cx="3752850" cy="31750"/>
          </a:xfrm>
          <a:custGeom>
            <a:avLst/>
            <a:gdLst>
              <a:gd name="connsiteX0" fmla="*/ 9143 w 3752850"/>
              <a:gd name="connsiteY0" fmla="*/ 10287 h 31750"/>
              <a:gd name="connsiteX1" fmla="*/ 1258823 w 3752850"/>
              <a:gd name="connsiteY1" fmla="*/ 10287 h 31750"/>
              <a:gd name="connsiteX2" fmla="*/ 2508504 w 3752850"/>
              <a:gd name="connsiteY2" fmla="*/ 10287 h 31750"/>
              <a:gd name="connsiteX3" fmla="*/ 3758183 w 3752850"/>
              <a:gd name="connsiteY3" fmla="*/ 10287 h 31750"/>
              <a:gd name="connsiteX4" fmla="*/ 3758183 w 3752850"/>
              <a:gd name="connsiteY4" fmla="*/ 33147 h 31750"/>
              <a:gd name="connsiteX5" fmla="*/ 2508504 w 3752850"/>
              <a:gd name="connsiteY5" fmla="*/ 33147 h 31750"/>
              <a:gd name="connsiteX6" fmla="*/ 1258823 w 3752850"/>
              <a:gd name="connsiteY6" fmla="*/ 33147 h 31750"/>
              <a:gd name="connsiteX7" fmla="*/ 9143 w 3752850"/>
              <a:gd name="connsiteY7" fmla="*/ 33147 h 31750"/>
              <a:gd name="connsiteX8" fmla="*/ 9143 w 3752850"/>
              <a:gd name="connsiteY8" fmla="*/ 1028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2850" h="31750">
                <a:moveTo>
                  <a:pt x="9143" y="10287"/>
                </a:moveTo>
                <a:lnTo>
                  <a:pt x="1258823" y="10287"/>
                </a:lnTo>
                <a:lnTo>
                  <a:pt x="2508504" y="10287"/>
                </a:lnTo>
                <a:lnTo>
                  <a:pt x="3758183" y="10287"/>
                </a:lnTo>
                <a:lnTo>
                  <a:pt x="3758183" y="33147"/>
                </a:lnTo>
                <a:lnTo>
                  <a:pt x="2508504" y="33147"/>
                </a:lnTo>
                <a:lnTo>
                  <a:pt x="1258823" y="33147"/>
                </a:lnTo>
                <a:lnTo>
                  <a:pt x="9143" y="33147"/>
                </a:lnTo>
                <a:lnTo>
                  <a:pt x="9143" y="10287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5"/>
          <p:cNvSpPr txBox="1"/>
          <p:nvPr/>
        </p:nvSpPr>
        <p:spPr>
          <a:xfrm>
            <a:off x="412089" y="552272"/>
            <a:ext cx="5109910" cy="5811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9125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AE4F"/>
                </a:solidFill>
                <a:latin typeface="Calibri"/>
                <a:ea typeface="Calibri"/>
              </a:rPr>
              <a:t>Типы</a:t>
            </a:r>
            <a:r>
              <a:rPr lang="en-US" altLang="zh-CN" sz="3200" b="1" spc="-15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5" dirty="0">
                <a:solidFill>
                  <a:srgbClr val="00AE4F"/>
                </a:solidFill>
                <a:latin typeface="Calibri"/>
                <a:ea typeface="Calibri"/>
              </a:rPr>
              <a:t>реабилитационного</a:t>
            </a:r>
          </a:p>
          <a:p>
            <a:pPr marL="0" indent="1505102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AE4F"/>
                </a:solidFill>
                <a:latin typeface="Calibri"/>
                <a:ea typeface="Calibri"/>
              </a:rPr>
              <a:t>пот</a:t>
            </a:r>
            <a:r>
              <a:rPr lang="en-US" altLang="zh-CN" sz="3200" b="1" dirty="0">
                <a:solidFill>
                  <a:srgbClr val="00AE4F"/>
                </a:solidFill>
                <a:latin typeface="Calibri"/>
                <a:ea typeface="Calibri"/>
              </a:rPr>
              <a:t>енциала: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AE4F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AE4F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800" b="1" spc="-8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20" dirty="0">
                <a:solidFill>
                  <a:srgbClr val="00AE4F"/>
                </a:solidFill>
                <a:latin typeface="Calibri"/>
                <a:ea typeface="Calibri"/>
              </a:rPr>
              <a:t>полного</a:t>
            </a:r>
            <a:r>
              <a:rPr lang="en-US" altLang="zh-CN" sz="2800" b="1" spc="-304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25" dirty="0">
                <a:solidFill>
                  <a:srgbClr val="00AE4F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00AE4F"/>
                </a:solidFill>
                <a:latin typeface="Calibri"/>
                <a:ea typeface="Calibri"/>
              </a:rPr>
              <a:t>фун</a:t>
            </a:r>
            <a:r>
              <a:rPr lang="en-US" altLang="zh-CN" sz="2800" b="1" spc="-5" dirty="0">
                <a:solidFill>
                  <a:srgbClr val="00AE4F"/>
                </a:solidFill>
                <a:latin typeface="Calibri"/>
                <a:ea typeface="Calibri"/>
              </a:rPr>
              <a:t>кционирования</a:t>
            </a:r>
          </a:p>
          <a:p>
            <a:pPr>
              <a:lnSpc>
                <a:spcPts val="459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5A9AD3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5A9AD3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5A9AD3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800" b="1" spc="-80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5A9AD3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8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20" dirty="0">
                <a:solidFill>
                  <a:srgbClr val="5A9AD3"/>
                </a:solidFill>
                <a:latin typeface="Calibri"/>
                <a:ea typeface="Calibri"/>
              </a:rPr>
              <a:t>частичного</a:t>
            </a:r>
            <a:r>
              <a:rPr lang="en-US" altLang="zh-CN" sz="2800" b="1" spc="-31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25" dirty="0">
                <a:solidFill>
                  <a:srgbClr val="5A9AD3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8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5A9AD3"/>
                </a:solidFill>
                <a:latin typeface="Calibri"/>
                <a:ea typeface="Calibri"/>
              </a:rPr>
              <a:t>фун</a:t>
            </a:r>
            <a:r>
              <a:rPr lang="en-US" altLang="zh-CN" sz="2800" b="1" spc="-5" dirty="0">
                <a:solidFill>
                  <a:srgbClr val="5A9AD3"/>
                </a:solidFill>
                <a:latin typeface="Calibri"/>
                <a:ea typeface="Calibri"/>
              </a:rPr>
              <a:t>кционирования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C4591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C4591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800" b="1" spc="-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-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ea typeface="Calibri"/>
              </a:rPr>
              <a:t>компенсации</a:t>
            </a:r>
            <a:r>
              <a:rPr lang="en-US" altLang="zh-CN" sz="28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C45910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2800" b="1" spc="69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C45910"/>
                </a:solidFill>
                <a:latin typeface="Calibri"/>
                <a:ea typeface="Calibri"/>
              </a:rPr>
              <a:t>пациента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800" b="1" spc="-8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поддержки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6345046" y="503593"/>
            <a:ext cx="5397044" cy="6148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03327" indent="341376" hangingPunct="0">
              <a:lnSpc>
                <a:spcPct val="94583"/>
              </a:lnSpc>
            </a:pP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Оценка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к</a:t>
            </a:r>
            <a:r>
              <a:rPr lang="en-US" altLang="zh-CN" sz="2800" b="1" spc="-5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моменту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00AE4F"/>
                </a:solidFill>
                <a:latin typeface="Calibri"/>
                <a:ea typeface="Calibri"/>
              </a:rPr>
              <a:t>завершения</a:t>
            </a:r>
            <a:r>
              <a:rPr lang="en-US" altLang="zh-CN" sz="2800" b="1" spc="44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00AE4F"/>
                </a:solidFill>
                <a:latin typeface="Calibri"/>
                <a:ea typeface="Calibri"/>
              </a:rPr>
              <a:t>реабилитационного</a:t>
            </a:r>
          </a:p>
          <a:p>
            <a:pPr marL="0" indent="872363">
              <a:lnSpc>
                <a:spcPct val="100000"/>
              </a:lnSpc>
            </a:pP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курса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или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серии</a:t>
            </a:r>
            <a:r>
              <a:rPr lang="en-US" altLang="zh-CN" sz="2800" b="1" spc="1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AE4F"/>
                </a:solidFill>
                <a:latin typeface="Calibri"/>
                <a:ea typeface="Calibri"/>
              </a:rPr>
              <a:t>курсов: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AE4F"/>
                </a:solidFill>
                <a:latin typeface="Arial"/>
                <a:ea typeface="Arial"/>
              </a:rPr>
              <a:t>•</a:t>
            </a:r>
            <a:r>
              <a:rPr lang="en-US" altLang="zh-CN" sz="2200" spc="75" dirty="0">
                <a:solidFill>
                  <a:srgbClr val="00AE4F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AE4F"/>
                </a:solidFill>
                <a:latin typeface="Calibri"/>
                <a:ea typeface="Calibri"/>
              </a:rPr>
              <a:t>mRS</a:t>
            </a:r>
            <a:r>
              <a:rPr lang="en-US" altLang="zh-CN" sz="2200" b="1" spc="6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AE4F"/>
                </a:solidFill>
                <a:latin typeface="Calibri"/>
                <a:ea typeface="Calibri"/>
              </a:rPr>
              <a:t>0-1–</a:t>
            </a:r>
            <a:r>
              <a:rPr lang="en-US" altLang="zh-CN" sz="2200" b="1" spc="6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AE4F"/>
                </a:solidFill>
                <a:latin typeface="Calibri"/>
                <a:ea typeface="Calibri"/>
              </a:rPr>
              <a:t>пациент</a:t>
            </a:r>
            <a:r>
              <a:rPr lang="en-US" altLang="zh-CN" sz="2200" b="1" spc="6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AE4F"/>
                </a:solidFill>
                <a:latin typeface="Calibri"/>
                <a:ea typeface="Calibri"/>
              </a:rPr>
              <a:t>не</a:t>
            </a:r>
            <a:r>
              <a:rPr lang="en-US" altLang="zh-CN" sz="2200" b="1" spc="64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AE4F"/>
                </a:solidFill>
                <a:latin typeface="Calibri"/>
                <a:ea typeface="Calibri"/>
              </a:rPr>
              <a:t>испытывает</a:t>
            </a:r>
            <a:r>
              <a:rPr lang="en-US" altLang="zh-CN" sz="2200" b="1" spc="6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AE4F"/>
                </a:solidFill>
                <a:latin typeface="Calibri"/>
                <a:ea typeface="Calibri"/>
              </a:rPr>
              <a:t>никаких</a:t>
            </a:r>
          </a:p>
          <a:p>
            <a:pPr marL="0" indent="228600">
              <a:lnSpc>
                <a:spcPct val="94583"/>
              </a:lnSpc>
            </a:pPr>
            <a:r>
              <a:rPr lang="en-US" altLang="zh-CN" sz="2200" b="1" spc="-5" dirty="0">
                <a:solidFill>
                  <a:srgbClr val="00AE4F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200" b="1" spc="10" dirty="0">
                <a:solidFill>
                  <a:srgbClr val="00AE4F"/>
                </a:solidFill>
                <a:latin typeface="Calibri"/>
                <a:cs typeface="Calibri"/>
              </a:rPr>
              <a:t> </a:t>
            </a:r>
            <a:r>
              <a:rPr lang="en-US" altLang="zh-CN" sz="2200" b="1" spc="-5" dirty="0">
                <a:solidFill>
                  <a:srgbClr val="00AE4F"/>
                </a:solidFill>
                <a:latin typeface="Calibri"/>
                <a:ea typeface="Calibri"/>
              </a:rPr>
              <a:t>жизнедеятельности</a:t>
            </a:r>
          </a:p>
          <a:p>
            <a:pPr marL="228600" indent="-228600" hangingPunct="0">
              <a:lnSpc>
                <a:spcPct val="76249"/>
              </a:lnSpc>
            </a:pPr>
            <a:r>
              <a:rPr lang="en-US" altLang="zh-CN" sz="2200" dirty="0">
                <a:solidFill>
                  <a:srgbClr val="5A9AD3"/>
                </a:solidFill>
                <a:latin typeface="Arial"/>
                <a:ea typeface="Arial"/>
              </a:rPr>
              <a:t>•</a:t>
            </a:r>
            <a:r>
              <a:rPr lang="en-US" altLang="zh-CN" sz="2200" spc="75" dirty="0">
                <a:solidFill>
                  <a:srgbClr val="5A9AD3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mRS</a:t>
            </a:r>
            <a:r>
              <a:rPr lang="en-US" altLang="zh-CN" sz="2200" b="1" spc="6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2</a:t>
            </a:r>
            <a:r>
              <a:rPr lang="en-US" altLang="zh-CN" sz="2200" b="1" spc="60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балла</a:t>
            </a:r>
            <a:r>
              <a:rPr lang="en-US" altLang="zh-CN" sz="2200" b="1" spc="6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–</a:t>
            </a:r>
            <a:r>
              <a:rPr lang="en-US" altLang="zh-CN" sz="2200" b="1" spc="60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пациент</a:t>
            </a:r>
            <a:r>
              <a:rPr lang="en-US" altLang="zh-CN" sz="2200" b="1" spc="6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независим</a:t>
            </a:r>
            <a:r>
              <a:rPr lang="en-US" altLang="zh-CN" sz="2200" b="1" spc="6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в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жизни,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однако</a:t>
            </a:r>
            <a:r>
              <a:rPr lang="en-US" altLang="zh-CN" sz="2200" b="1" spc="-11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имеет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ограничение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в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жизнедеятельности,</a:t>
            </a:r>
            <a:r>
              <a:rPr lang="en-US" altLang="zh-CN" sz="2200" b="1" spc="-50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с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которыми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сам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справляется,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а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значит</a:t>
            </a:r>
            <a:r>
              <a:rPr lang="en-US" altLang="zh-CN" sz="2200" b="1" spc="-4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не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в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помощи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других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людей</a:t>
            </a:r>
            <a:r>
              <a:rPr lang="en-US" altLang="zh-CN" sz="2200" b="1" spc="-154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или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cs typeface="Calibri"/>
              </a:rPr>
              <a:t> </a:t>
            </a:r>
            <a:r>
              <a:rPr lang="en-US" altLang="zh-CN" sz="2200" b="1" spc="-10" dirty="0">
                <a:solidFill>
                  <a:srgbClr val="5A9AD3"/>
                </a:solidFill>
                <a:latin typeface="Calibri"/>
                <a:ea typeface="Calibri"/>
              </a:rPr>
              <a:t>приспосо</a:t>
            </a:r>
            <a:r>
              <a:rPr lang="en-US" altLang="zh-CN" sz="2200" b="1" dirty="0">
                <a:solidFill>
                  <a:srgbClr val="5A9AD3"/>
                </a:solidFill>
                <a:latin typeface="Calibri"/>
                <a:ea typeface="Calibri"/>
              </a:rPr>
              <a:t>блений),</a:t>
            </a:r>
          </a:p>
          <a:p>
            <a:pPr marL="228600" indent="-228600" hangingPunct="0">
              <a:lnSpc>
                <a:spcPct val="77499"/>
              </a:lnSpc>
            </a:pPr>
            <a:r>
              <a:rPr lang="en-US" altLang="zh-CN" sz="2200" dirty="0">
                <a:solidFill>
                  <a:srgbClr val="C45910"/>
                </a:solidFill>
                <a:latin typeface="Arial"/>
                <a:ea typeface="Arial"/>
              </a:rPr>
              <a:t>•</a:t>
            </a:r>
            <a:r>
              <a:rPr lang="en-US" altLang="zh-CN" sz="2200" spc="64" dirty="0">
                <a:solidFill>
                  <a:srgbClr val="C4591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mRS</a:t>
            </a:r>
            <a:r>
              <a:rPr lang="en-US" altLang="zh-CN" sz="2200" b="1" spc="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3-4</a:t>
            </a:r>
            <a:r>
              <a:rPr lang="en-US" altLang="zh-CN" sz="2200" b="1" spc="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балла</a:t>
            </a:r>
            <a:r>
              <a:rPr lang="en-US" altLang="zh-CN" sz="2200" b="1" spc="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–</a:t>
            </a:r>
            <a:r>
              <a:rPr lang="en-US" altLang="zh-CN" sz="2200" b="1" spc="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пациент</a:t>
            </a:r>
            <a:r>
              <a:rPr lang="en-US" altLang="zh-CN" sz="2200" b="1" spc="6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не</a:t>
            </a:r>
            <a:r>
              <a:rPr lang="en-US" altLang="zh-CN" sz="2200" b="1" spc="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может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справлять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с</a:t>
            </a:r>
            <a:r>
              <a:rPr lang="en-US" altLang="zh-CN" sz="2200" b="1" spc="-8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деятельностью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–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в</a:t>
            </a:r>
            <a:r>
              <a:rPr lang="en-US" altLang="zh-CN" sz="2200" b="1" spc="-2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помощи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других</a:t>
            </a:r>
            <a:r>
              <a:rPr lang="en-US" altLang="zh-CN" sz="2200" b="1" spc="-5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людей</a:t>
            </a:r>
            <a:r>
              <a:rPr lang="en-US" altLang="zh-CN" sz="2200" b="1" spc="-5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хотя</a:t>
            </a:r>
            <a:r>
              <a:rPr lang="en-US" altLang="zh-CN" sz="2200" b="1" spc="-5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бы</a:t>
            </a:r>
            <a:r>
              <a:rPr lang="en-US" altLang="zh-CN" sz="2200" b="1" spc="-5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один</a:t>
            </a:r>
            <a:r>
              <a:rPr lang="en-US" altLang="zh-CN" sz="2200" b="1" spc="-5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раз</a:t>
            </a:r>
            <a:r>
              <a:rPr lang="en-US" altLang="zh-CN" sz="2200" b="1" spc="-50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в</a:t>
            </a:r>
            <a:r>
              <a:rPr lang="en-US" altLang="zh-CN" sz="2200" b="1" spc="-5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ea typeface="Calibri"/>
              </a:rPr>
              <a:t>неделю</a:t>
            </a:r>
            <a:r>
              <a:rPr lang="en-US" altLang="zh-CN" sz="2200" b="1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spc="-10" dirty="0">
                <a:solidFill>
                  <a:srgbClr val="C45910"/>
                </a:solidFill>
                <a:latin typeface="Calibri"/>
                <a:ea typeface="Calibri"/>
              </a:rPr>
              <a:t>или</a:t>
            </a:r>
            <a:r>
              <a:rPr lang="en-US" altLang="zh-CN" sz="2200" b="1" spc="5" dirty="0">
                <a:solidFill>
                  <a:srgbClr val="C45910"/>
                </a:solidFill>
                <a:latin typeface="Calibri"/>
                <a:cs typeface="Calibri"/>
              </a:rPr>
              <a:t> </a:t>
            </a:r>
            <a:r>
              <a:rPr lang="en-US" altLang="zh-CN" sz="2200" b="1" spc="-5" dirty="0">
                <a:solidFill>
                  <a:srgbClr val="C45910"/>
                </a:solidFill>
                <a:latin typeface="Calibri"/>
                <a:ea typeface="Calibri"/>
              </a:rPr>
              <a:t>чаще)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2200" spc="6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mRS</a:t>
            </a:r>
            <a:r>
              <a:rPr lang="en-US" altLang="zh-CN" sz="2200" b="1" spc="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5</a:t>
            </a:r>
            <a:r>
              <a:rPr lang="en-US" altLang="zh-CN" sz="2200" b="1" spc="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баллов</a:t>
            </a:r>
            <a:r>
              <a:rPr lang="en-US" altLang="zh-CN" sz="2200" b="1" spc="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-</a:t>
            </a:r>
            <a:r>
              <a:rPr lang="en-US" altLang="zh-CN" sz="2200" b="1" spc="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2200" b="1" spc="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не</a:t>
            </a:r>
            <a:r>
              <a:rPr lang="en-US" altLang="zh-CN" sz="2200" b="1" spc="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способен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существовать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самостоятельно,</a:t>
            </a:r>
            <a:r>
              <a:rPr lang="en-US" altLang="zh-CN" sz="2200" b="1" spc="-11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нуждается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в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ухаживающем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лице</a:t>
            </a:r>
            <a:r>
              <a:rPr lang="en-US" altLang="zh-CN" sz="2200" b="1" spc="-8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FE0000"/>
                </a:solidFill>
                <a:latin typeface="Calibri"/>
                <a:ea typeface="Calibri"/>
              </a:rPr>
              <a:t>постоянно).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reeform 227"/>
          <p:cNvSpPr/>
          <p:nvPr/>
        </p:nvSpPr>
        <p:spPr>
          <a:xfrm>
            <a:off x="3778250" y="1797050"/>
            <a:ext cx="1619250" cy="2000250"/>
          </a:xfrm>
          <a:custGeom>
            <a:avLst/>
            <a:gdLst>
              <a:gd name="connsiteX0" fmla="*/ 13080 w 1619250"/>
              <a:gd name="connsiteY0" fmla="*/ 1460754 h 2000250"/>
              <a:gd name="connsiteX1" fmla="*/ 169036 w 1619250"/>
              <a:gd name="connsiteY1" fmla="*/ 1574800 h 2000250"/>
              <a:gd name="connsiteX2" fmla="*/ 1315973 w 1619250"/>
              <a:gd name="connsiteY2" fmla="*/ 7747 h 2000250"/>
              <a:gd name="connsiteX3" fmla="*/ 1627885 w 1619250"/>
              <a:gd name="connsiteY3" fmla="*/ 236093 h 2000250"/>
              <a:gd name="connsiteX4" fmla="*/ 480948 w 1619250"/>
              <a:gd name="connsiteY4" fmla="*/ 1803146 h 2000250"/>
              <a:gd name="connsiteX5" fmla="*/ 636904 w 1619250"/>
              <a:gd name="connsiteY5" fmla="*/ 1917192 h 2000250"/>
              <a:gd name="connsiteX6" fmla="*/ 96773 w 1619250"/>
              <a:gd name="connsiteY6" fmla="*/ 2000885 h 2000250"/>
              <a:gd name="connsiteX7" fmla="*/ 13080 w 1619250"/>
              <a:gd name="connsiteY7" fmla="*/ 1460754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9250" h="2000250">
                <a:moveTo>
                  <a:pt x="13080" y="1460754"/>
                </a:moveTo>
                <a:lnTo>
                  <a:pt x="169036" y="1574800"/>
                </a:lnTo>
                <a:lnTo>
                  <a:pt x="1315973" y="7747"/>
                </a:lnTo>
                <a:lnTo>
                  <a:pt x="1627885" y="236093"/>
                </a:lnTo>
                <a:lnTo>
                  <a:pt x="480948" y="1803146"/>
                </a:lnTo>
                <a:lnTo>
                  <a:pt x="636904" y="1917192"/>
                </a:lnTo>
                <a:lnTo>
                  <a:pt x="96773" y="2000885"/>
                </a:lnTo>
                <a:lnTo>
                  <a:pt x="13080" y="1460754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8"/>
          <p:cNvSpPr/>
          <p:nvPr/>
        </p:nvSpPr>
        <p:spPr>
          <a:xfrm>
            <a:off x="7042150" y="1885950"/>
            <a:ext cx="1733550" cy="1873250"/>
          </a:xfrm>
          <a:custGeom>
            <a:avLst/>
            <a:gdLst>
              <a:gd name="connsiteX0" fmla="*/ 1156334 w 1733550"/>
              <a:gd name="connsiteY0" fmla="*/ 1851660 h 1873250"/>
              <a:gd name="connsiteX1" fmla="*/ 1300606 w 1733550"/>
              <a:gd name="connsiteY1" fmla="*/ 1723136 h 1873250"/>
              <a:gd name="connsiteX2" fmla="*/ 9017 w 1733550"/>
              <a:gd name="connsiteY2" fmla="*/ 272923 h 1873250"/>
              <a:gd name="connsiteX3" fmla="*/ 297560 w 1733550"/>
              <a:gd name="connsiteY3" fmla="*/ 15875 h 1873250"/>
              <a:gd name="connsiteX4" fmla="*/ 1589278 w 1733550"/>
              <a:gd name="connsiteY4" fmla="*/ 1465961 h 1873250"/>
              <a:gd name="connsiteX5" fmla="*/ 1733550 w 1733550"/>
              <a:gd name="connsiteY5" fmla="*/ 1337437 h 1873250"/>
              <a:gd name="connsiteX6" fmla="*/ 1702054 w 1733550"/>
              <a:gd name="connsiteY6" fmla="*/ 1883156 h 1873250"/>
              <a:gd name="connsiteX7" fmla="*/ 1156334 w 1733550"/>
              <a:gd name="connsiteY7" fmla="*/ 185166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3550" h="1873250">
                <a:moveTo>
                  <a:pt x="1156334" y="1851660"/>
                </a:moveTo>
                <a:lnTo>
                  <a:pt x="1300606" y="1723136"/>
                </a:lnTo>
                <a:lnTo>
                  <a:pt x="9017" y="272923"/>
                </a:lnTo>
                <a:lnTo>
                  <a:pt x="297560" y="15875"/>
                </a:lnTo>
                <a:lnTo>
                  <a:pt x="1589278" y="1465961"/>
                </a:lnTo>
                <a:lnTo>
                  <a:pt x="1733550" y="1337437"/>
                </a:lnTo>
                <a:lnTo>
                  <a:pt x="1702054" y="1883156"/>
                </a:lnTo>
                <a:lnTo>
                  <a:pt x="1156334" y="185166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9"/>
          <p:cNvSpPr txBox="1"/>
          <p:nvPr/>
        </p:nvSpPr>
        <p:spPr>
          <a:xfrm>
            <a:off x="1675764" y="349580"/>
            <a:ext cx="8855351" cy="1341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Механизм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4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остром</a:t>
            </a:r>
          </a:p>
          <a:p>
            <a:pPr marL="0" indent="1754505">
              <a:lnSpc>
                <a:spcPct val="100000"/>
              </a:lnSpc>
            </a:pPr>
            <a:r>
              <a:rPr lang="en-US" altLang="zh-CN" sz="4400" b="1" spc="-10" dirty="0">
                <a:solidFill>
                  <a:srgbClr val="001E5E"/>
                </a:solidFill>
                <a:latin typeface="Calibri"/>
                <a:ea typeface="Calibri"/>
              </a:rPr>
              <a:t>периоде</a:t>
            </a:r>
            <a:r>
              <a:rPr lang="en-US" altLang="zh-CN" sz="4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spc="-10" dirty="0">
                <a:solidFill>
                  <a:srgbClr val="001E5E"/>
                </a:solidFill>
                <a:latin typeface="Calibri"/>
                <a:ea typeface="Calibri"/>
              </a:rPr>
              <a:t>заболевания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853744" y="3817492"/>
            <a:ext cx="3550342" cy="1645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400" b="1" spc="-5" dirty="0">
                <a:solidFill>
                  <a:srgbClr val="001E5E"/>
                </a:solidFill>
                <a:latin typeface="Calibri"/>
                <a:ea typeface="Calibri"/>
              </a:rPr>
              <a:t>Спонта</a:t>
            </a:r>
            <a:r>
              <a:rPr lang="en-US" altLang="zh-CN" sz="5400" b="1" dirty="0">
                <a:solidFill>
                  <a:srgbClr val="001E5E"/>
                </a:solidFill>
                <a:latin typeface="Calibri"/>
                <a:ea typeface="Calibri"/>
              </a:rPr>
              <a:t>нное</a:t>
            </a:r>
          </a:p>
          <a:p>
            <a:pPr marL="0" indent="36575">
              <a:lnSpc>
                <a:spcPct val="100000"/>
              </a:lnSpc>
            </a:pPr>
            <a:r>
              <a:rPr lang="en-US" altLang="zh-CN" sz="5400" b="1" spc="-5" dirty="0">
                <a:solidFill>
                  <a:srgbClr val="001E5E"/>
                </a:solidFill>
                <a:latin typeface="Calibri"/>
                <a:ea typeface="Calibri"/>
              </a:rPr>
              <a:t>(Саногенез</a:t>
            </a:r>
            <a:r>
              <a:rPr lang="en-US" altLang="zh-CN" sz="5400" b="1" spc="-15" dirty="0">
                <a:solidFill>
                  <a:srgbClr val="001E5E"/>
                </a:solidFill>
                <a:latin typeface="Calibri"/>
                <a:ea typeface="Calibri"/>
              </a:rPr>
              <a:t>)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6600697" y="3958767"/>
            <a:ext cx="5187588" cy="1646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400" b="1" spc="-10" dirty="0">
                <a:solidFill>
                  <a:srgbClr val="001E5E"/>
                </a:solidFill>
                <a:latin typeface="Calibri"/>
                <a:ea typeface="Calibri"/>
              </a:rPr>
              <a:t>Индуцирова</a:t>
            </a:r>
            <a:r>
              <a:rPr lang="en-US" altLang="zh-CN" sz="5400" b="1" spc="-5" dirty="0">
                <a:solidFill>
                  <a:srgbClr val="001E5E"/>
                </a:solidFill>
                <a:latin typeface="Calibri"/>
                <a:ea typeface="Calibri"/>
              </a:rPr>
              <a:t>нное</a:t>
            </a:r>
          </a:p>
          <a:p>
            <a:pPr marL="0" indent="251459">
              <a:lnSpc>
                <a:spcPct val="100000"/>
              </a:lnSpc>
            </a:pPr>
            <a:r>
              <a:rPr lang="en-US" altLang="zh-CN" sz="5400" b="1" spc="-5" dirty="0">
                <a:solidFill>
                  <a:srgbClr val="001E5E"/>
                </a:solidFill>
                <a:latin typeface="Calibri"/>
                <a:ea typeface="Calibri"/>
              </a:rPr>
              <a:t>(Реабилитаци</a:t>
            </a:r>
            <a:r>
              <a:rPr lang="en-US" altLang="zh-CN" sz="5400" b="1" dirty="0">
                <a:solidFill>
                  <a:srgbClr val="001E5E"/>
                </a:solidFill>
                <a:latin typeface="Calibri"/>
                <a:ea typeface="Calibri"/>
              </a:rPr>
              <a:t>я)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847850" y="1301750"/>
            <a:ext cx="2266950" cy="946150"/>
          </a:xfrm>
          <a:custGeom>
            <a:avLst/>
            <a:gdLst>
              <a:gd name="connsiteX0" fmla="*/ 19811 w 2266950"/>
              <a:gd name="connsiteY0" fmla="*/ 948436 h 946150"/>
              <a:gd name="connsiteX1" fmla="*/ 2276855 w 2266950"/>
              <a:gd name="connsiteY1" fmla="*/ 948436 h 946150"/>
              <a:gd name="connsiteX2" fmla="*/ 2276855 w 2266950"/>
              <a:gd name="connsiteY2" fmla="*/ 24892 h 946150"/>
              <a:gd name="connsiteX3" fmla="*/ 19811 w 2266950"/>
              <a:gd name="connsiteY3" fmla="*/ 24892 h 946150"/>
              <a:gd name="connsiteX4" fmla="*/ 19811 w 2266950"/>
              <a:gd name="connsiteY4" fmla="*/ 948436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946150">
                <a:moveTo>
                  <a:pt x="19811" y="948436"/>
                </a:moveTo>
                <a:lnTo>
                  <a:pt x="2276855" y="948436"/>
                </a:lnTo>
                <a:lnTo>
                  <a:pt x="2276855" y="24892"/>
                </a:lnTo>
                <a:lnTo>
                  <a:pt x="19811" y="24892"/>
                </a:lnTo>
                <a:lnTo>
                  <a:pt x="19811" y="94843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56150" y="1301750"/>
            <a:ext cx="2266950" cy="946150"/>
          </a:xfrm>
          <a:custGeom>
            <a:avLst/>
            <a:gdLst>
              <a:gd name="connsiteX0" fmla="*/ 19303 w 2266950"/>
              <a:gd name="connsiteY0" fmla="*/ 948436 h 946150"/>
              <a:gd name="connsiteX1" fmla="*/ 2276347 w 2266950"/>
              <a:gd name="connsiteY1" fmla="*/ 948436 h 946150"/>
              <a:gd name="connsiteX2" fmla="*/ 2276347 w 2266950"/>
              <a:gd name="connsiteY2" fmla="*/ 24892 h 946150"/>
              <a:gd name="connsiteX3" fmla="*/ 19303 w 2266950"/>
              <a:gd name="connsiteY3" fmla="*/ 24892 h 946150"/>
              <a:gd name="connsiteX4" fmla="*/ 19303 w 2266950"/>
              <a:gd name="connsiteY4" fmla="*/ 948436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946150">
                <a:moveTo>
                  <a:pt x="19303" y="948436"/>
                </a:moveTo>
                <a:lnTo>
                  <a:pt x="2276347" y="948436"/>
                </a:lnTo>
                <a:lnTo>
                  <a:pt x="2276347" y="24892"/>
                </a:lnTo>
                <a:lnTo>
                  <a:pt x="19303" y="24892"/>
                </a:lnTo>
                <a:lnTo>
                  <a:pt x="19303" y="948436"/>
                </a:lnTo>
                <a:close/>
              </a:path>
            </a:pathLst>
          </a:custGeom>
          <a:solidFill>
            <a:srgbClr val="000001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905750" y="2901950"/>
            <a:ext cx="2520950" cy="933450"/>
          </a:xfrm>
          <a:custGeom>
            <a:avLst/>
            <a:gdLst>
              <a:gd name="connsiteX0" fmla="*/ 25907 w 2520950"/>
              <a:gd name="connsiteY0" fmla="*/ 943864 h 933450"/>
              <a:gd name="connsiteX1" fmla="*/ 2532887 w 2520950"/>
              <a:gd name="connsiteY1" fmla="*/ 943864 h 933450"/>
              <a:gd name="connsiteX2" fmla="*/ 2532887 w 2520950"/>
              <a:gd name="connsiteY2" fmla="*/ 20320 h 933450"/>
              <a:gd name="connsiteX3" fmla="*/ 25907 w 2520950"/>
              <a:gd name="connsiteY3" fmla="*/ 20320 h 933450"/>
              <a:gd name="connsiteX4" fmla="*/ 25907 w 2520950"/>
              <a:gd name="connsiteY4" fmla="*/ 943864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950" h="933450">
                <a:moveTo>
                  <a:pt x="25907" y="943864"/>
                </a:moveTo>
                <a:lnTo>
                  <a:pt x="2532887" y="943864"/>
                </a:lnTo>
                <a:lnTo>
                  <a:pt x="2532887" y="20320"/>
                </a:lnTo>
                <a:lnTo>
                  <a:pt x="25907" y="20320"/>
                </a:lnTo>
                <a:lnTo>
                  <a:pt x="25907" y="94386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756150" y="2330450"/>
            <a:ext cx="2266950" cy="1365250"/>
          </a:xfrm>
          <a:custGeom>
            <a:avLst/>
            <a:gdLst>
              <a:gd name="connsiteX0" fmla="*/ 19303 w 2266950"/>
              <a:gd name="connsiteY0" fmla="*/ 1369060 h 1365250"/>
              <a:gd name="connsiteX1" fmla="*/ 2276347 w 2266950"/>
              <a:gd name="connsiteY1" fmla="*/ 1369060 h 1365250"/>
              <a:gd name="connsiteX2" fmla="*/ 2276347 w 2266950"/>
              <a:gd name="connsiteY2" fmla="*/ 30988 h 1365250"/>
              <a:gd name="connsiteX3" fmla="*/ 19303 w 2266950"/>
              <a:gd name="connsiteY3" fmla="*/ 30988 h 1365250"/>
              <a:gd name="connsiteX4" fmla="*/ 19303 w 2266950"/>
              <a:gd name="connsiteY4" fmla="*/ 136906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1365250">
                <a:moveTo>
                  <a:pt x="19303" y="1369060"/>
                </a:moveTo>
                <a:lnTo>
                  <a:pt x="2276347" y="1369060"/>
                </a:lnTo>
                <a:lnTo>
                  <a:pt x="2276347" y="30988"/>
                </a:lnTo>
                <a:lnTo>
                  <a:pt x="19303" y="30988"/>
                </a:lnTo>
                <a:lnTo>
                  <a:pt x="19303" y="136906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80350" y="3930650"/>
            <a:ext cx="2533650" cy="1352550"/>
          </a:xfrm>
          <a:custGeom>
            <a:avLst/>
            <a:gdLst>
              <a:gd name="connsiteX0" fmla="*/ 25400 w 2533650"/>
              <a:gd name="connsiteY0" fmla="*/ 1362964 h 1352550"/>
              <a:gd name="connsiteX1" fmla="*/ 2533904 w 2533650"/>
              <a:gd name="connsiteY1" fmla="*/ 1362964 h 1352550"/>
              <a:gd name="connsiteX2" fmla="*/ 2533904 w 2533650"/>
              <a:gd name="connsiteY2" fmla="*/ 23368 h 1352550"/>
              <a:gd name="connsiteX3" fmla="*/ 25400 w 2533650"/>
              <a:gd name="connsiteY3" fmla="*/ 23368 h 1352550"/>
              <a:gd name="connsiteX4" fmla="*/ 25400 w 2533650"/>
              <a:gd name="connsiteY4" fmla="*/ 1362964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1352550">
                <a:moveTo>
                  <a:pt x="25400" y="1362964"/>
                </a:moveTo>
                <a:lnTo>
                  <a:pt x="2533904" y="1362964"/>
                </a:lnTo>
                <a:lnTo>
                  <a:pt x="2533904" y="23368"/>
                </a:lnTo>
                <a:lnTo>
                  <a:pt x="25400" y="23368"/>
                </a:lnTo>
                <a:lnTo>
                  <a:pt x="25400" y="136296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905750" y="1263650"/>
            <a:ext cx="2520950" cy="1555750"/>
          </a:xfrm>
          <a:custGeom>
            <a:avLst/>
            <a:gdLst>
              <a:gd name="connsiteX0" fmla="*/ 25907 w 2520950"/>
              <a:gd name="connsiteY0" fmla="*/ 1567180 h 1555750"/>
              <a:gd name="connsiteX1" fmla="*/ 2532887 w 2520950"/>
              <a:gd name="connsiteY1" fmla="*/ 1567180 h 1555750"/>
              <a:gd name="connsiteX2" fmla="*/ 2532887 w 2520950"/>
              <a:gd name="connsiteY2" fmla="*/ 20319 h 1555750"/>
              <a:gd name="connsiteX3" fmla="*/ 25907 w 2520950"/>
              <a:gd name="connsiteY3" fmla="*/ 20319 h 1555750"/>
              <a:gd name="connsiteX4" fmla="*/ 25907 w 2520950"/>
              <a:gd name="connsiteY4" fmla="*/ 156718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950" h="1555750">
                <a:moveTo>
                  <a:pt x="25907" y="1567180"/>
                </a:moveTo>
                <a:lnTo>
                  <a:pt x="2532887" y="1567180"/>
                </a:lnTo>
                <a:lnTo>
                  <a:pt x="2532887" y="20319"/>
                </a:lnTo>
                <a:lnTo>
                  <a:pt x="25907" y="20319"/>
                </a:lnTo>
                <a:lnTo>
                  <a:pt x="25907" y="156718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032750" y="1479550"/>
            <a:ext cx="1073150" cy="31750"/>
          </a:xfrm>
          <a:custGeom>
            <a:avLst/>
            <a:gdLst>
              <a:gd name="connsiteX0" fmla="*/ 26161 w 1073150"/>
              <a:gd name="connsiteY0" fmla="*/ 28829 h 31750"/>
              <a:gd name="connsiteX1" fmla="*/ 554228 w 1073150"/>
              <a:gd name="connsiteY1" fmla="*/ 28829 h 31750"/>
              <a:gd name="connsiteX2" fmla="*/ 1082293 w 1073150"/>
              <a:gd name="connsiteY2" fmla="*/ 28829 h 31750"/>
              <a:gd name="connsiteX3" fmla="*/ 1082293 w 1073150"/>
              <a:gd name="connsiteY3" fmla="*/ 39497 h 31750"/>
              <a:gd name="connsiteX4" fmla="*/ 554228 w 1073150"/>
              <a:gd name="connsiteY4" fmla="*/ 39497 h 31750"/>
              <a:gd name="connsiteX5" fmla="*/ 26161 w 1073150"/>
              <a:gd name="connsiteY5" fmla="*/ 39497 h 31750"/>
              <a:gd name="connsiteX6" fmla="*/ 26161 w 1073150"/>
              <a:gd name="connsiteY6" fmla="*/ 2882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150" h="31750">
                <a:moveTo>
                  <a:pt x="26161" y="28829"/>
                </a:moveTo>
                <a:lnTo>
                  <a:pt x="554228" y="28829"/>
                </a:lnTo>
                <a:lnTo>
                  <a:pt x="1082293" y="28829"/>
                </a:lnTo>
                <a:lnTo>
                  <a:pt x="1082293" y="39497"/>
                </a:lnTo>
                <a:lnTo>
                  <a:pt x="554228" y="39497"/>
                </a:lnTo>
                <a:lnTo>
                  <a:pt x="26161" y="39497"/>
                </a:lnTo>
                <a:lnTo>
                  <a:pt x="26161" y="28829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597150" y="2508250"/>
            <a:ext cx="590550" cy="1162050"/>
          </a:xfrm>
          <a:custGeom>
            <a:avLst/>
            <a:gdLst>
              <a:gd name="connsiteX0" fmla="*/ 19557 w 590550"/>
              <a:gd name="connsiteY0" fmla="*/ 878078 h 1162050"/>
              <a:gd name="connsiteX1" fmla="*/ 164338 w 590550"/>
              <a:gd name="connsiteY1" fmla="*/ 878078 h 1162050"/>
              <a:gd name="connsiteX2" fmla="*/ 164338 w 590550"/>
              <a:gd name="connsiteY2" fmla="*/ 21590 h 1162050"/>
              <a:gd name="connsiteX3" fmla="*/ 453898 w 590550"/>
              <a:gd name="connsiteY3" fmla="*/ 21590 h 1162050"/>
              <a:gd name="connsiteX4" fmla="*/ 453898 w 590550"/>
              <a:gd name="connsiteY4" fmla="*/ 878078 h 1162050"/>
              <a:gd name="connsiteX5" fmla="*/ 598677 w 590550"/>
              <a:gd name="connsiteY5" fmla="*/ 878078 h 1162050"/>
              <a:gd name="connsiteX6" fmla="*/ 309117 w 590550"/>
              <a:gd name="connsiteY6" fmla="*/ 1167638 h 1162050"/>
              <a:gd name="connsiteX7" fmla="*/ 19557 w 590550"/>
              <a:gd name="connsiteY7" fmla="*/ 878078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50" h="1162050">
                <a:moveTo>
                  <a:pt x="19557" y="878078"/>
                </a:moveTo>
                <a:lnTo>
                  <a:pt x="164338" y="878078"/>
                </a:lnTo>
                <a:lnTo>
                  <a:pt x="164338" y="21590"/>
                </a:lnTo>
                <a:lnTo>
                  <a:pt x="453898" y="21590"/>
                </a:lnTo>
                <a:lnTo>
                  <a:pt x="453898" y="878078"/>
                </a:lnTo>
                <a:lnTo>
                  <a:pt x="598677" y="878078"/>
                </a:lnTo>
                <a:lnTo>
                  <a:pt x="309117" y="1167638"/>
                </a:lnTo>
                <a:lnTo>
                  <a:pt x="19557" y="878078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97150" y="2508250"/>
            <a:ext cx="590550" cy="1162050"/>
          </a:xfrm>
          <a:custGeom>
            <a:avLst/>
            <a:gdLst>
              <a:gd name="connsiteX0" fmla="*/ 19557 w 590550"/>
              <a:gd name="connsiteY0" fmla="*/ 878078 h 1162050"/>
              <a:gd name="connsiteX1" fmla="*/ 164338 w 590550"/>
              <a:gd name="connsiteY1" fmla="*/ 878078 h 1162050"/>
              <a:gd name="connsiteX2" fmla="*/ 164338 w 590550"/>
              <a:gd name="connsiteY2" fmla="*/ 21590 h 1162050"/>
              <a:gd name="connsiteX3" fmla="*/ 453898 w 590550"/>
              <a:gd name="connsiteY3" fmla="*/ 21590 h 1162050"/>
              <a:gd name="connsiteX4" fmla="*/ 453898 w 590550"/>
              <a:gd name="connsiteY4" fmla="*/ 878078 h 1162050"/>
              <a:gd name="connsiteX5" fmla="*/ 598677 w 590550"/>
              <a:gd name="connsiteY5" fmla="*/ 878078 h 1162050"/>
              <a:gd name="connsiteX6" fmla="*/ 309117 w 590550"/>
              <a:gd name="connsiteY6" fmla="*/ 1167638 h 1162050"/>
              <a:gd name="connsiteX7" fmla="*/ 19557 w 590550"/>
              <a:gd name="connsiteY7" fmla="*/ 878078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50" h="1162050">
                <a:moveTo>
                  <a:pt x="19557" y="878078"/>
                </a:moveTo>
                <a:lnTo>
                  <a:pt x="164338" y="878078"/>
                </a:lnTo>
                <a:lnTo>
                  <a:pt x="164338" y="21590"/>
                </a:lnTo>
                <a:lnTo>
                  <a:pt x="453898" y="21590"/>
                </a:lnTo>
                <a:lnTo>
                  <a:pt x="453898" y="878078"/>
                </a:lnTo>
                <a:lnTo>
                  <a:pt x="598677" y="878078"/>
                </a:lnTo>
                <a:lnTo>
                  <a:pt x="309117" y="1167638"/>
                </a:lnTo>
                <a:lnTo>
                  <a:pt x="19557" y="87807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114550" y="5454650"/>
            <a:ext cx="1733550" cy="311150"/>
          </a:xfrm>
          <a:custGeom>
            <a:avLst/>
            <a:gdLst>
              <a:gd name="connsiteX0" fmla="*/ 22860 w 1733550"/>
              <a:gd name="connsiteY0" fmla="*/ 322072 h 311150"/>
              <a:gd name="connsiteX1" fmla="*/ 1741932 w 1733550"/>
              <a:gd name="connsiteY1" fmla="*/ 322072 h 311150"/>
              <a:gd name="connsiteX2" fmla="*/ 1741932 w 1733550"/>
              <a:gd name="connsiteY2" fmla="*/ 23368 h 311150"/>
              <a:gd name="connsiteX3" fmla="*/ 22860 w 1733550"/>
              <a:gd name="connsiteY3" fmla="*/ 23368 h 311150"/>
              <a:gd name="connsiteX4" fmla="*/ 22860 w 1733550"/>
              <a:gd name="connsiteY4" fmla="*/ 322072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311150">
                <a:moveTo>
                  <a:pt x="22860" y="322072"/>
                </a:moveTo>
                <a:lnTo>
                  <a:pt x="1741932" y="322072"/>
                </a:lnTo>
                <a:lnTo>
                  <a:pt x="1741932" y="23368"/>
                </a:lnTo>
                <a:lnTo>
                  <a:pt x="22860" y="23368"/>
                </a:lnTo>
                <a:lnTo>
                  <a:pt x="22860" y="32207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847850" y="3727450"/>
            <a:ext cx="2266950" cy="514350"/>
          </a:xfrm>
          <a:custGeom>
            <a:avLst/>
            <a:gdLst>
              <a:gd name="connsiteX0" fmla="*/ 19811 w 2266950"/>
              <a:gd name="connsiteY0" fmla="*/ 526796 h 514350"/>
              <a:gd name="connsiteX1" fmla="*/ 2276855 w 2266950"/>
              <a:gd name="connsiteY1" fmla="*/ 526796 h 514350"/>
              <a:gd name="connsiteX2" fmla="*/ 2276855 w 2266950"/>
              <a:gd name="connsiteY2" fmla="*/ 19304 h 514350"/>
              <a:gd name="connsiteX3" fmla="*/ 19811 w 2266950"/>
              <a:gd name="connsiteY3" fmla="*/ 19304 h 514350"/>
              <a:gd name="connsiteX4" fmla="*/ 19811 w 2266950"/>
              <a:gd name="connsiteY4" fmla="*/ 526796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950" h="514350">
                <a:moveTo>
                  <a:pt x="19811" y="526796"/>
                </a:moveTo>
                <a:lnTo>
                  <a:pt x="2276855" y="526796"/>
                </a:lnTo>
                <a:lnTo>
                  <a:pt x="2276855" y="19304"/>
                </a:lnTo>
                <a:lnTo>
                  <a:pt x="19811" y="19304"/>
                </a:lnTo>
                <a:lnTo>
                  <a:pt x="19811" y="52679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622550" y="4337050"/>
            <a:ext cx="565150" cy="996950"/>
          </a:xfrm>
          <a:custGeom>
            <a:avLst/>
            <a:gdLst>
              <a:gd name="connsiteX0" fmla="*/ 23114 w 565150"/>
              <a:gd name="connsiteY0" fmla="*/ 734060 h 996950"/>
              <a:gd name="connsiteX1" fmla="*/ 160654 w 565150"/>
              <a:gd name="connsiteY1" fmla="*/ 734060 h 996950"/>
              <a:gd name="connsiteX2" fmla="*/ 160654 w 565150"/>
              <a:gd name="connsiteY2" fmla="*/ 24638 h 996950"/>
              <a:gd name="connsiteX3" fmla="*/ 435736 w 565150"/>
              <a:gd name="connsiteY3" fmla="*/ 24638 h 996950"/>
              <a:gd name="connsiteX4" fmla="*/ 435736 w 565150"/>
              <a:gd name="connsiteY4" fmla="*/ 734060 h 996950"/>
              <a:gd name="connsiteX5" fmla="*/ 573277 w 565150"/>
              <a:gd name="connsiteY5" fmla="*/ 734060 h 996950"/>
              <a:gd name="connsiteX6" fmla="*/ 298195 w 565150"/>
              <a:gd name="connsiteY6" fmla="*/ 1009142 h 996950"/>
              <a:gd name="connsiteX7" fmla="*/ 23114 w 565150"/>
              <a:gd name="connsiteY7" fmla="*/ 73406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996950">
                <a:moveTo>
                  <a:pt x="23114" y="734060"/>
                </a:moveTo>
                <a:lnTo>
                  <a:pt x="160654" y="734060"/>
                </a:lnTo>
                <a:lnTo>
                  <a:pt x="160654" y="24638"/>
                </a:lnTo>
                <a:lnTo>
                  <a:pt x="435736" y="24638"/>
                </a:lnTo>
                <a:lnTo>
                  <a:pt x="435736" y="734060"/>
                </a:lnTo>
                <a:lnTo>
                  <a:pt x="573277" y="734060"/>
                </a:lnTo>
                <a:lnTo>
                  <a:pt x="298195" y="1009142"/>
                </a:lnTo>
                <a:lnTo>
                  <a:pt x="23114" y="734060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622550" y="4337050"/>
            <a:ext cx="565150" cy="996950"/>
          </a:xfrm>
          <a:custGeom>
            <a:avLst/>
            <a:gdLst>
              <a:gd name="connsiteX0" fmla="*/ 23114 w 565150"/>
              <a:gd name="connsiteY0" fmla="*/ 734060 h 996950"/>
              <a:gd name="connsiteX1" fmla="*/ 160654 w 565150"/>
              <a:gd name="connsiteY1" fmla="*/ 734060 h 996950"/>
              <a:gd name="connsiteX2" fmla="*/ 160654 w 565150"/>
              <a:gd name="connsiteY2" fmla="*/ 24638 h 996950"/>
              <a:gd name="connsiteX3" fmla="*/ 435736 w 565150"/>
              <a:gd name="connsiteY3" fmla="*/ 24638 h 996950"/>
              <a:gd name="connsiteX4" fmla="*/ 435736 w 565150"/>
              <a:gd name="connsiteY4" fmla="*/ 734060 h 996950"/>
              <a:gd name="connsiteX5" fmla="*/ 573277 w 565150"/>
              <a:gd name="connsiteY5" fmla="*/ 734060 h 996950"/>
              <a:gd name="connsiteX6" fmla="*/ 298195 w 565150"/>
              <a:gd name="connsiteY6" fmla="*/ 1009142 h 996950"/>
              <a:gd name="connsiteX7" fmla="*/ 23114 w 565150"/>
              <a:gd name="connsiteY7" fmla="*/ 73406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996950">
                <a:moveTo>
                  <a:pt x="23114" y="734060"/>
                </a:moveTo>
                <a:lnTo>
                  <a:pt x="160654" y="734060"/>
                </a:lnTo>
                <a:lnTo>
                  <a:pt x="160654" y="24638"/>
                </a:lnTo>
                <a:lnTo>
                  <a:pt x="435736" y="24638"/>
                </a:lnTo>
                <a:lnTo>
                  <a:pt x="435736" y="734060"/>
                </a:lnTo>
                <a:lnTo>
                  <a:pt x="573277" y="734060"/>
                </a:lnTo>
                <a:lnTo>
                  <a:pt x="298195" y="1009142"/>
                </a:lnTo>
                <a:lnTo>
                  <a:pt x="23114" y="73406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416550" y="3752850"/>
            <a:ext cx="730250" cy="857250"/>
          </a:xfrm>
          <a:custGeom>
            <a:avLst/>
            <a:gdLst>
              <a:gd name="connsiteX0" fmla="*/ 25653 w 730250"/>
              <a:gd name="connsiteY0" fmla="*/ 505968 h 857250"/>
              <a:gd name="connsiteX1" fmla="*/ 202819 w 730250"/>
              <a:gd name="connsiteY1" fmla="*/ 505968 h 857250"/>
              <a:gd name="connsiteX2" fmla="*/ 202819 w 730250"/>
              <a:gd name="connsiteY2" fmla="*/ 25146 h 857250"/>
              <a:gd name="connsiteX3" fmla="*/ 557148 w 730250"/>
              <a:gd name="connsiteY3" fmla="*/ 25146 h 857250"/>
              <a:gd name="connsiteX4" fmla="*/ 557148 w 730250"/>
              <a:gd name="connsiteY4" fmla="*/ 505968 h 857250"/>
              <a:gd name="connsiteX5" fmla="*/ 734314 w 730250"/>
              <a:gd name="connsiteY5" fmla="*/ 505968 h 857250"/>
              <a:gd name="connsiteX6" fmla="*/ 379984 w 730250"/>
              <a:gd name="connsiteY6" fmla="*/ 860298 h 857250"/>
              <a:gd name="connsiteX7" fmla="*/ 25653 w 730250"/>
              <a:gd name="connsiteY7" fmla="*/ 505968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250" h="857250">
                <a:moveTo>
                  <a:pt x="25653" y="505968"/>
                </a:moveTo>
                <a:lnTo>
                  <a:pt x="202819" y="505968"/>
                </a:lnTo>
                <a:lnTo>
                  <a:pt x="202819" y="25146"/>
                </a:lnTo>
                <a:lnTo>
                  <a:pt x="557148" y="25146"/>
                </a:lnTo>
                <a:lnTo>
                  <a:pt x="557148" y="505968"/>
                </a:lnTo>
                <a:lnTo>
                  <a:pt x="734314" y="505968"/>
                </a:lnTo>
                <a:lnTo>
                  <a:pt x="379984" y="860298"/>
                </a:lnTo>
                <a:lnTo>
                  <a:pt x="25653" y="505968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5416550" y="3752850"/>
            <a:ext cx="730250" cy="857250"/>
          </a:xfrm>
          <a:custGeom>
            <a:avLst/>
            <a:gdLst>
              <a:gd name="connsiteX0" fmla="*/ 25653 w 730250"/>
              <a:gd name="connsiteY0" fmla="*/ 505968 h 857250"/>
              <a:gd name="connsiteX1" fmla="*/ 202819 w 730250"/>
              <a:gd name="connsiteY1" fmla="*/ 505968 h 857250"/>
              <a:gd name="connsiteX2" fmla="*/ 202819 w 730250"/>
              <a:gd name="connsiteY2" fmla="*/ 25146 h 857250"/>
              <a:gd name="connsiteX3" fmla="*/ 557148 w 730250"/>
              <a:gd name="connsiteY3" fmla="*/ 25146 h 857250"/>
              <a:gd name="connsiteX4" fmla="*/ 557148 w 730250"/>
              <a:gd name="connsiteY4" fmla="*/ 505968 h 857250"/>
              <a:gd name="connsiteX5" fmla="*/ 734314 w 730250"/>
              <a:gd name="connsiteY5" fmla="*/ 505968 h 857250"/>
              <a:gd name="connsiteX6" fmla="*/ 379984 w 730250"/>
              <a:gd name="connsiteY6" fmla="*/ 860298 h 857250"/>
              <a:gd name="connsiteX7" fmla="*/ 25653 w 730250"/>
              <a:gd name="connsiteY7" fmla="*/ 505968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250" h="857250">
                <a:moveTo>
                  <a:pt x="25653" y="505968"/>
                </a:moveTo>
                <a:lnTo>
                  <a:pt x="202819" y="505968"/>
                </a:lnTo>
                <a:lnTo>
                  <a:pt x="202819" y="25146"/>
                </a:lnTo>
                <a:lnTo>
                  <a:pt x="557148" y="25146"/>
                </a:lnTo>
                <a:lnTo>
                  <a:pt x="557148" y="505968"/>
                </a:lnTo>
                <a:lnTo>
                  <a:pt x="734314" y="505968"/>
                </a:lnTo>
                <a:lnTo>
                  <a:pt x="379984" y="860298"/>
                </a:lnTo>
                <a:lnTo>
                  <a:pt x="25653" y="50596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730750" y="4603750"/>
            <a:ext cx="2279650" cy="527050"/>
          </a:xfrm>
          <a:custGeom>
            <a:avLst/>
            <a:gdLst>
              <a:gd name="connsiteX0" fmla="*/ 30988 w 2279650"/>
              <a:gd name="connsiteY0" fmla="*/ 535940 h 527050"/>
              <a:gd name="connsiteX1" fmla="*/ 2288032 w 2279650"/>
              <a:gd name="connsiteY1" fmla="*/ 535940 h 527050"/>
              <a:gd name="connsiteX2" fmla="*/ 2288032 w 2279650"/>
              <a:gd name="connsiteY2" fmla="*/ 28448 h 527050"/>
              <a:gd name="connsiteX3" fmla="*/ 30988 w 2279650"/>
              <a:gd name="connsiteY3" fmla="*/ 28448 h 527050"/>
              <a:gd name="connsiteX4" fmla="*/ 30988 w 2279650"/>
              <a:gd name="connsiteY4" fmla="*/ 53594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650" h="527050">
                <a:moveTo>
                  <a:pt x="30988" y="535940"/>
                </a:moveTo>
                <a:lnTo>
                  <a:pt x="2288032" y="535940"/>
                </a:lnTo>
                <a:lnTo>
                  <a:pt x="2288032" y="28448"/>
                </a:lnTo>
                <a:lnTo>
                  <a:pt x="30988" y="28448"/>
                </a:lnTo>
                <a:lnTo>
                  <a:pt x="30988" y="53594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756150" y="5581650"/>
            <a:ext cx="2279650" cy="527050"/>
          </a:xfrm>
          <a:custGeom>
            <a:avLst/>
            <a:gdLst>
              <a:gd name="connsiteX0" fmla="*/ 26923 w 2279650"/>
              <a:gd name="connsiteY0" fmla="*/ 531876 h 527050"/>
              <a:gd name="connsiteX1" fmla="*/ 2283967 w 2279650"/>
              <a:gd name="connsiteY1" fmla="*/ 531876 h 527050"/>
              <a:gd name="connsiteX2" fmla="*/ 2283967 w 2279650"/>
              <a:gd name="connsiteY2" fmla="*/ 24384 h 527050"/>
              <a:gd name="connsiteX3" fmla="*/ 26923 w 2279650"/>
              <a:gd name="connsiteY3" fmla="*/ 24384 h 527050"/>
              <a:gd name="connsiteX4" fmla="*/ 26923 w 2279650"/>
              <a:gd name="connsiteY4" fmla="*/ 531876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650" h="527050">
                <a:moveTo>
                  <a:pt x="26923" y="531876"/>
                </a:moveTo>
                <a:lnTo>
                  <a:pt x="2283967" y="531876"/>
                </a:lnTo>
                <a:lnTo>
                  <a:pt x="2283967" y="24384"/>
                </a:lnTo>
                <a:lnTo>
                  <a:pt x="26923" y="24384"/>
                </a:lnTo>
                <a:lnTo>
                  <a:pt x="26923" y="53187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8820150" y="5302250"/>
            <a:ext cx="527050" cy="387350"/>
          </a:xfrm>
          <a:custGeom>
            <a:avLst/>
            <a:gdLst>
              <a:gd name="connsiteX0" fmla="*/ 26669 w 527050"/>
              <a:gd name="connsiteY0" fmla="*/ 208534 h 387350"/>
              <a:gd name="connsiteX1" fmla="*/ 154685 w 527050"/>
              <a:gd name="connsiteY1" fmla="*/ 208534 h 387350"/>
              <a:gd name="connsiteX2" fmla="*/ 154685 w 527050"/>
              <a:gd name="connsiteY2" fmla="*/ 25654 h 387350"/>
              <a:gd name="connsiteX3" fmla="*/ 410718 w 527050"/>
              <a:gd name="connsiteY3" fmla="*/ 25654 h 387350"/>
              <a:gd name="connsiteX4" fmla="*/ 410718 w 527050"/>
              <a:gd name="connsiteY4" fmla="*/ 208534 h 387350"/>
              <a:gd name="connsiteX5" fmla="*/ 538733 w 527050"/>
              <a:gd name="connsiteY5" fmla="*/ 208534 h 387350"/>
              <a:gd name="connsiteX6" fmla="*/ 282702 w 527050"/>
              <a:gd name="connsiteY6" fmla="*/ 391414 h 387350"/>
              <a:gd name="connsiteX7" fmla="*/ 26669 w 527050"/>
              <a:gd name="connsiteY7" fmla="*/ 208534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387350">
                <a:moveTo>
                  <a:pt x="26669" y="208534"/>
                </a:moveTo>
                <a:lnTo>
                  <a:pt x="154685" y="208534"/>
                </a:lnTo>
                <a:lnTo>
                  <a:pt x="154685" y="25654"/>
                </a:lnTo>
                <a:lnTo>
                  <a:pt x="410718" y="25654"/>
                </a:lnTo>
                <a:lnTo>
                  <a:pt x="410718" y="208534"/>
                </a:lnTo>
                <a:lnTo>
                  <a:pt x="538733" y="208534"/>
                </a:lnTo>
                <a:lnTo>
                  <a:pt x="282702" y="391414"/>
                </a:lnTo>
                <a:lnTo>
                  <a:pt x="26669" y="208534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820150" y="5302250"/>
            <a:ext cx="527050" cy="387350"/>
          </a:xfrm>
          <a:custGeom>
            <a:avLst/>
            <a:gdLst>
              <a:gd name="connsiteX0" fmla="*/ 26669 w 527050"/>
              <a:gd name="connsiteY0" fmla="*/ 208534 h 387350"/>
              <a:gd name="connsiteX1" fmla="*/ 154685 w 527050"/>
              <a:gd name="connsiteY1" fmla="*/ 208534 h 387350"/>
              <a:gd name="connsiteX2" fmla="*/ 154685 w 527050"/>
              <a:gd name="connsiteY2" fmla="*/ 25654 h 387350"/>
              <a:gd name="connsiteX3" fmla="*/ 410718 w 527050"/>
              <a:gd name="connsiteY3" fmla="*/ 25654 h 387350"/>
              <a:gd name="connsiteX4" fmla="*/ 410718 w 527050"/>
              <a:gd name="connsiteY4" fmla="*/ 208534 h 387350"/>
              <a:gd name="connsiteX5" fmla="*/ 538733 w 527050"/>
              <a:gd name="connsiteY5" fmla="*/ 208534 h 387350"/>
              <a:gd name="connsiteX6" fmla="*/ 282702 w 527050"/>
              <a:gd name="connsiteY6" fmla="*/ 391414 h 387350"/>
              <a:gd name="connsiteX7" fmla="*/ 26669 w 527050"/>
              <a:gd name="connsiteY7" fmla="*/ 208534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50" h="387350">
                <a:moveTo>
                  <a:pt x="26669" y="208534"/>
                </a:moveTo>
                <a:lnTo>
                  <a:pt x="154685" y="208534"/>
                </a:lnTo>
                <a:lnTo>
                  <a:pt x="154685" y="25654"/>
                </a:lnTo>
                <a:lnTo>
                  <a:pt x="410718" y="25654"/>
                </a:lnTo>
                <a:lnTo>
                  <a:pt x="410718" y="208534"/>
                </a:lnTo>
                <a:lnTo>
                  <a:pt x="538733" y="208534"/>
                </a:lnTo>
                <a:lnTo>
                  <a:pt x="282702" y="391414"/>
                </a:lnTo>
                <a:lnTo>
                  <a:pt x="26669" y="20853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007350" y="5734050"/>
            <a:ext cx="2279650" cy="311150"/>
          </a:xfrm>
          <a:custGeom>
            <a:avLst/>
            <a:gdLst>
              <a:gd name="connsiteX0" fmla="*/ 24892 w 2279650"/>
              <a:gd name="connsiteY0" fmla="*/ 320040 h 311150"/>
              <a:gd name="connsiteX1" fmla="*/ 2281936 w 2279650"/>
              <a:gd name="connsiteY1" fmla="*/ 320040 h 311150"/>
              <a:gd name="connsiteX2" fmla="*/ 2281936 w 2279650"/>
              <a:gd name="connsiteY2" fmla="*/ 19812 h 311150"/>
              <a:gd name="connsiteX3" fmla="*/ 24892 w 2279650"/>
              <a:gd name="connsiteY3" fmla="*/ 19812 h 311150"/>
              <a:gd name="connsiteX4" fmla="*/ 24892 w 2279650"/>
              <a:gd name="connsiteY4" fmla="*/ 32004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650" h="311150">
                <a:moveTo>
                  <a:pt x="24892" y="320040"/>
                </a:moveTo>
                <a:lnTo>
                  <a:pt x="2281936" y="320040"/>
                </a:lnTo>
                <a:lnTo>
                  <a:pt x="2281936" y="19812"/>
                </a:lnTo>
                <a:lnTo>
                  <a:pt x="24892" y="19812"/>
                </a:lnTo>
                <a:lnTo>
                  <a:pt x="24892" y="32004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416550" y="5124450"/>
            <a:ext cx="793750" cy="476250"/>
          </a:xfrm>
          <a:custGeom>
            <a:avLst/>
            <a:gdLst>
              <a:gd name="connsiteX0" fmla="*/ 22605 w 793750"/>
              <a:gd name="connsiteY0" fmla="*/ 256032 h 476250"/>
              <a:gd name="connsiteX1" fmla="*/ 215391 w 793750"/>
              <a:gd name="connsiteY1" fmla="*/ 256032 h 476250"/>
              <a:gd name="connsiteX2" fmla="*/ 215391 w 793750"/>
              <a:gd name="connsiteY2" fmla="*/ 31242 h 476250"/>
              <a:gd name="connsiteX3" fmla="*/ 600964 w 793750"/>
              <a:gd name="connsiteY3" fmla="*/ 31242 h 476250"/>
              <a:gd name="connsiteX4" fmla="*/ 600964 w 793750"/>
              <a:gd name="connsiteY4" fmla="*/ 256032 h 476250"/>
              <a:gd name="connsiteX5" fmla="*/ 793750 w 793750"/>
              <a:gd name="connsiteY5" fmla="*/ 256032 h 476250"/>
              <a:gd name="connsiteX6" fmla="*/ 408178 w 793750"/>
              <a:gd name="connsiteY6" fmla="*/ 480822 h 476250"/>
              <a:gd name="connsiteX7" fmla="*/ 22605 w 793750"/>
              <a:gd name="connsiteY7" fmla="*/ 256032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" h="476250">
                <a:moveTo>
                  <a:pt x="22605" y="256032"/>
                </a:moveTo>
                <a:lnTo>
                  <a:pt x="215391" y="256032"/>
                </a:lnTo>
                <a:lnTo>
                  <a:pt x="215391" y="31242"/>
                </a:lnTo>
                <a:lnTo>
                  <a:pt x="600964" y="31242"/>
                </a:lnTo>
                <a:lnTo>
                  <a:pt x="600964" y="256032"/>
                </a:lnTo>
                <a:lnTo>
                  <a:pt x="793750" y="256032"/>
                </a:lnTo>
                <a:lnTo>
                  <a:pt x="408178" y="480822"/>
                </a:lnTo>
                <a:lnTo>
                  <a:pt x="22605" y="256032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5416550" y="5124450"/>
            <a:ext cx="793750" cy="476250"/>
          </a:xfrm>
          <a:custGeom>
            <a:avLst/>
            <a:gdLst>
              <a:gd name="connsiteX0" fmla="*/ 22605 w 793750"/>
              <a:gd name="connsiteY0" fmla="*/ 256032 h 476250"/>
              <a:gd name="connsiteX1" fmla="*/ 215391 w 793750"/>
              <a:gd name="connsiteY1" fmla="*/ 256032 h 476250"/>
              <a:gd name="connsiteX2" fmla="*/ 215391 w 793750"/>
              <a:gd name="connsiteY2" fmla="*/ 31242 h 476250"/>
              <a:gd name="connsiteX3" fmla="*/ 600964 w 793750"/>
              <a:gd name="connsiteY3" fmla="*/ 31242 h 476250"/>
              <a:gd name="connsiteX4" fmla="*/ 600964 w 793750"/>
              <a:gd name="connsiteY4" fmla="*/ 256032 h 476250"/>
              <a:gd name="connsiteX5" fmla="*/ 793750 w 793750"/>
              <a:gd name="connsiteY5" fmla="*/ 256032 h 476250"/>
              <a:gd name="connsiteX6" fmla="*/ 408178 w 793750"/>
              <a:gd name="connsiteY6" fmla="*/ 480822 h 476250"/>
              <a:gd name="connsiteX7" fmla="*/ 22605 w 793750"/>
              <a:gd name="connsiteY7" fmla="*/ 256032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" h="476250">
                <a:moveTo>
                  <a:pt x="22605" y="256032"/>
                </a:moveTo>
                <a:lnTo>
                  <a:pt x="215391" y="256032"/>
                </a:lnTo>
                <a:lnTo>
                  <a:pt x="215391" y="31242"/>
                </a:lnTo>
                <a:lnTo>
                  <a:pt x="600964" y="31242"/>
                </a:lnTo>
                <a:lnTo>
                  <a:pt x="600964" y="256032"/>
                </a:lnTo>
                <a:lnTo>
                  <a:pt x="793750" y="256032"/>
                </a:lnTo>
                <a:lnTo>
                  <a:pt x="408178" y="480822"/>
                </a:lnTo>
                <a:lnTo>
                  <a:pt x="22605" y="25603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3342766" y="293928"/>
            <a:ext cx="571549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такое</a:t>
            </a:r>
            <a:r>
              <a:rPr lang="en-US" altLang="zh-CN" sz="4000" b="1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реабилитация?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64766" y="1408442"/>
            <a:ext cx="1887990" cy="7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100" indent="48767" hangingPunct="0">
              <a:lnSpc>
                <a:spcPct val="95416"/>
              </a:lnSpc>
            </a:pPr>
            <a:r>
              <a:rPr lang="en-US" altLang="zh-CN" sz="1800" b="1" spc="25" dirty="0">
                <a:solidFill>
                  <a:srgbClr val="000000"/>
                </a:solidFill>
                <a:latin typeface="Calibri"/>
                <a:ea typeface="Calibri"/>
              </a:rPr>
              <a:t>Отвезли</a:t>
            </a:r>
            <a:r>
              <a:rPr lang="en-US" altLang="zh-CN" sz="1800" b="1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30" dirty="0">
                <a:solidFill>
                  <a:srgbClr val="000000"/>
                </a:solidFill>
                <a:latin typeface="Calibri"/>
                <a:ea typeface="Calibri"/>
              </a:rPr>
              <a:t>ребенка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инвалида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ДЦП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театр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спектакль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72863" y="1408442"/>
            <a:ext cx="2072324" cy="2246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7159" indent="48767" hangingPunct="0">
              <a:lnSpc>
                <a:spcPct val="95416"/>
              </a:lnSpc>
            </a:pPr>
            <a:r>
              <a:rPr lang="en-US" altLang="zh-CN" sz="1800" b="1" spc="25" dirty="0">
                <a:solidFill>
                  <a:srgbClr val="000000"/>
                </a:solidFill>
                <a:latin typeface="Calibri"/>
                <a:ea typeface="Calibri"/>
              </a:rPr>
              <a:t>Отвезли</a:t>
            </a:r>
            <a:r>
              <a:rPr lang="en-US" altLang="zh-CN" sz="1800" b="1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30" dirty="0">
                <a:solidFill>
                  <a:srgbClr val="000000"/>
                </a:solidFill>
                <a:latin typeface="Calibri"/>
                <a:ea typeface="Calibri"/>
              </a:rPr>
              <a:t>ребенка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инвалида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ДЦП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театр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спектакль</a:t>
            </a:r>
          </a:p>
          <a:p>
            <a:pPr>
              <a:lnSpc>
                <a:spcPts val="1785"/>
              </a:lnSpc>
            </a:pPr>
            <a:endParaRPr lang="en-US" dirty="0" smtClean="0"/>
          </a:p>
          <a:p>
            <a:pPr marL="0" indent="112776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35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сопровождает</a:t>
            </a:r>
          </a:p>
          <a:p>
            <a:pPr marL="0" indent="16764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физический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терапевт</a:t>
            </a:r>
            <a:r>
              <a:rPr lang="en-US" altLang="zh-CN" sz="135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306323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психолог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35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</a:p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грамотно</a:t>
            </a:r>
            <a:r>
              <a:rPr lang="en-US" altLang="zh-CN" sz="135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позиционирован,</a:t>
            </a:r>
          </a:p>
          <a:p>
            <a:pPr marL="0" indent="161544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испытывает</a:t>
            </a:r>
            <a:r>
              <a:rPr lang="en-US" altLang="zh-CN" sz="135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стресса.</a:t>
            </a:r>
          </a:p>
          <a:p>
            <a:pPr marL="0" indent="554735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Ему</a:t>
            </a:r>
            <a:r>
              <a:rPr lang="en-US" altLang="zh-CN" sz="135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хорошо.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59801" y="1343024"/>
            <a:ext cx="2264454" cy="244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FE0000"/>
                </a:solidFill>
                <a:latin typeface="Calibri"/>
                <a:ea typeface="Calibri"/>
              </a:rPr>
              <a:t>Имеется</a:t>
            </a:r>
            <a:r>
              <a:rPr lang="en-US" altLang="zh-CN" sz="1350" b="1" spc="-3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Calibri"/>
                <a:ea typeface="Calibri"/>
              </a:rPr>
              <a:t>цель</a:t>
            </a:r>
            <a:r>
              <a:rPr lang="en-US" altLang="zh-CN" sz="1350" b="1" spc="-3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135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</a:p>
          <a:p>
            <a:pPr marL="0" indent="158495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социализация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35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обучение</a:t>
            </a:r>
          </a:p>
          <a:p>
            <a:pPr marL="0" indent="307847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вести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себя</a:t>
            </a:r>
            <a:r>
              <a:rPr lang="en-US" altLang="zh-CN" sz="135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143255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общественных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местах</a:t>
            </a:r>
            <a:r>
              <a:rPr lang="en-US" altLang="zh-CN" sz="135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 indent="341376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скоплении</a:t>
            </a:r>
            <a:r>
              <a:rPr lang="en-US" altLang="zh-CN" sz="135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большого</a:t>
            </a:r>
          </a:p>
          <a:p>
            <a:pPr marL="0" indent="20574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количества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35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знакомых</a:t>
            </a:r>
          </a:p>
          <a:p>
            <a:pPr marL="0" indent="853820">
              <a:lnSpc>
                <a:spcPct val="100000"/>
              </a:lnSpc>
            </a:pPr>
            <a:r>
              <a:rPr lang="en-US" altLang="zh-CN" sz="1350" b="1" spc="-10" dirty="0">
                <a:solidFill>
                  <a:srgbClr val="000000"/>
                </a:solidFill>
                <a:latin typeface="Calibri"/>
                <a:ea typeface="Calibri"/>
              </a:rPr>
              <a:t>люд</a:t>
            </a:r>
            <a:r>
              <a:rPr lang="en-US" altLang="zh-CN" sz="1350" b="1" spc="-5" dirty="0">
                <a:solidFill>
                  <a:srgbClr val="000000"/>
                </a:solidFill>
                <a:latin typeface="Calibri"/>
                <a:ea typeface="Calibri"/>
              </a:rPr>
              <a:t>ей.</a:t>
            </a:r>
          </a:p>
          <a:p>
            <a:pPr>
              <a:lnSpc>
                <a:spcPts val="1735"/>
              </a:lnSpc>
            </a:pPr>
            <a:endParaRPr lang="en-US" dirty="0" smtClean="0"/>
          </a:p>
          <a:p>
            <a:pPr marL="231647" indent="48768" hangingPunct="0">
              <a:lnSpc>
                <a:spcPct val="95833"/>
              </a:lnSpc>
            </a:pPr>
            <a:r>
              <a:rPr lang="en-US" altLang="zh-CN" sz="1800" b="1" spc="25" dirty="0">
                <a:solidFill>
                  <a:srgbClr val="000000"/>
                </a:solidFill>
                <a:latin typeface="Calibri"/>
                <a:ea typeface="Calibri"/>
              </a:rPr>
              <a:t>Отвезли</a:t>
            </a:r>
            <a:r>
              <a:rPr lang="en-US" altLang="zh-CN" sz="1800" b="1" spc="-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30" dirty="0">
                <a:solidFill>
                  <a:srgbClr val="000000"/>
                </a:solidFill>
                <a:latin typeface="Calibri"/>
                <a:ea typeface="Calibri"/>
              </a:rPr>
              <a:t>ребенка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инвалида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ДЦП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театр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спектакль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69897" y="3806697"/>
            <a:ext cx="2067814" cy="411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чувствует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пациент?</a:t>
            </a:r>
            <a:r>
              <a:rPr lang="en-US" altLang="zh-CN" sz="135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Ему</a:t>
            </a:r>
          </a:p>
          <a:p>
            <a:pPr marL="0" indent="559688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000000"/>
                </a:solidFill>
                <a:latin typeface="Calibri"/>
                <a:ea typeface="Calibri"/>
              </a:rPr>
              <a:t>ко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мфортно?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65896" y="4014597"/>
            <a:ext cx="2201474" cy="617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8308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35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сопровождает</a:t>
            </a:r>
          </a:p>
          <a:p>
            <a:pPr marL="0" indent="233171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физический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терапевт</a:t>
            </a:r>
            <a:r>
              <a:rPr lang="en-US" altLang="zh-CN" sz="135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психолог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135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грамотно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55850" y="5537682"/>
            <a:ext cx="1292338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FE0000"/>
                </a:solidFill>
                <a:latin typeface="Calibri"/>
                <a:ea typeface="Calibri"/>
              </a:rPr>
              <a:t>Это</a:t>
            </a:r>
            <a:r>
              <a:rPr lang="en-US" altLang="zh-CN" sz="1350" b="1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Calibri"/>
                <a:ea typeface="Calibri"/>
              </a:rPr>
              <a:t>недопустимо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11852" y="4691888"/>
            <a:ext cx="1969210" cy="1385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6EBF"/>
                </a:solidFill>
                <a:latin typeface="Calibri"/>
                <a:ea typeface="Calibri"/>
              </a:rPr>
              <a:t>Грамотно</a:t>
            </a:r>
            <a:r>
              <a:rPr lang="en-US" altLang="zh-CN" sz="1350" b="1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350" b="1" spc="-5" dirty="0">
                <a:solidFill>
                  <a:srgbClr val="006EBF"/>
                </a:solidFill>
                <a:latin typeface="Calibri"/>
                <a:ea typeface="Calibri"/>
              </a:rPr>
              <a:t>организованная</a:t>
            </a:r>
          </a:p>
          <a:p>
            <a:pPr marL="0" indent="82295">
              <a:lnSpc>
                <a:spcPct val="100000"/>
              </a:lnSpc>
            </a:pPr>
            <a:r>
              <a:rPr lang="en-US" altLang="zh-CN" sz="1350" b="1" dirty="0">
                <a:solidFill>
                  <a:srgbClr val="006EBF"/>
                </a:solidFill>
                <a:latin typeface="Calibri"/>
                <a:ea typeface="Calibri"/>
              </a:rPr>
              <a:t>досуговая</a:t>
            </a:r>
            <a:r>
              <a:rPr lang="en-US" altLang="zh-CN" sz="1350" b="1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350" b="1" spc="-5" dirty="0">
                <a:solidFill>
                  <a:srgbClr val="006EBF"/>
                </a:solidFill>
                <a:latin typeface="Calibri"/>
                <a:ea typeface="Calibri"/>
              </a:rPr>
              <a:t>деятельность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0"/>
              </a:lnSpc>
            </a:pPr>
            <a:endParaRPr lang="en-US" dirty="0" smtClean="0"/>
          </a:p>
          <a:p>
            <a:pPr marL="0" indent="479425">
              <a:lnSpc>
                <a:spcPct val="100000"/>
              </a:lnSpc>
            </a:pPr>
            <a:r>
              <a:rPr lang="en-US" altLang="zh-CN" sz="1350" b="1" dirty="0">
                <a:solidFill>
                  <a:srgbClr val="FE0000"/>
                </a:solidFill>
                <a:latin typeface="Calibri"/>
                <a:ea typeface="Calibri"/>
              </a:rPr>
              <a:t>Это</a:t>
            </a:r>
            <a:r>
              <a:rPr lang="en-US" altLang="zh-CN" sz="1350" b="1" spc="-3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FE0000"/>
                </a:solidFill>
                <a:latin typeface="Calibri"/>
                <a:ea typeface="Calibri"/>
              </a:rPr>
              <a:t>досуговая</a:t>
            </a:r>
          </a:p>
          <a:p>
            <a:pPr marL="0" indent="162432">
              <a:lnSpc>
                <a:spcPct val="100000"/>
              </a:lnSpc>
            </a:pPr>
            <a:r>
              <a:rPr lang="en-US" altLang="zh-CN" sz="1350" b="1" spc="-5" dirty="0">
                <a:solidFill>
                  <a:srgbClr val="FE0000"/>
                </a:solidFill>
                <a:latin typeface="Calibri"/>
                <a:ea typeface="Calibri"/>
              </a:rPr>
              <a:t>ПСЕ</a:t>
            </a:r>
            <a:r>
              <a:rPr lang="en-US" altLang="zh-CN" sz="1350" b="1" dirty="0">
                <a:solidFill>
                  <a:srgbClr val="FE0000"/>
                </a:solidFill>
                <a:latin typeface="Calibri"/>
                <a:ea typeface="Calibri"/>
              </a:rPr>
              <a:t>ВДОреабилитация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392032" y="4631817"/>
            <a:ext cx="1548043" cy="1388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позиционирован,</a:t>
            </a:r>
            <a:r>
              <a:rPr lang="en-US" altLang="zh-CN" sz="135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spc="1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</a:p>
          <a:p>
            <a:pPr marL="0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испытывает</a:t>
            </a:r>
            <a:r>
              <a:rPr lang="en-US" altLang="zh-CN" sz="135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стресса.</a:t>
            </a:r>
          </a:p>
          <a:p>
            <a:pPr marL="0" indent="316992">
              <a:lnSpc>
                <a:spcPct val="100000"/>
              </a:lnSpc>
            </a:pP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Ему</a:t>
            </a:r>
            <a:r>
              <a:rPr lang="en-US" altLang="zh-CN" sz="135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50" b="1" dirty="0">
                <a:solidFill>
                  <a:srgbClr val="000000"/>
                </a:solidFill>
                <a:latin typeface="Calibri"/>
                <a:ea typeface="Calibri"/>
              </a:rPr>
              <a:t>хорошо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0" indent="165227">
              <a:lnSpc>
                <a:spcPct val="100000"/>
              </a:lnSpc>
            </a:pPr>
            <a:r>
              <a:rPr lang="en-US" altLang="zh-CN" sz="1350" b="1" spc="-10" dirty="0">
                <a:solidFill>
                  <a:srgbClr val="006EBF"/>
                </a:solidFill>
                <a:latin typeface="Calibri"/>
                <a:ea typeface="Calibri"/>
              </a:rPr>
              <a:t>РЕАБИЛИ</a:t>
            </a:r>
            <a:r>
              <a:rPr lang="en-US" altLang="zh-CN" sz="1350" b="1" spc="-5" dirty="0">
                <a:solidFill>
                  <a:srgbClr val="006EBF"/>
                </a:solidFill>
                <a:latin typeface="Calibri"/>
                <a:ea typeface="Calibri"/>
              </a:rPr>
              <a:t>ТАЦИЯ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reeform 232"/>
          <p:cNvSpPr/>
          <p:nvPr/>
        </p:nvSpPr>
        <p:spPr>
          <a:xfrm>
            <a:off x="2203450" y="1428750"/>
            <a:ext cx="146050" cy="146050"/>
          </a:xfrm>
          <a:custGeom>
            <a:avLst/>
            <a:gdLst>
              <a:gd name="connsiteX0" fmla="*/ 12445 w 146050"/>
              <a:gd name="connsiteY0" fmla="*/ 150114 h 146050"/>
              <a:gd name="connsiteX1" fmla="*/ 152653 w 146050"/>
              <a:gd name="connsiteY1" fmla="*/ 150114 h 146050"/>
              <a:gd name="connsiteX2" fmla="*/ 152653 w 146050"/>
              <a:gd name="connsiteY2" fmla="*/ 9906 h 146050"/>
              <a:gd name="connsiteX3" fmla="*/ 12445 w 146050"/>
              <a:gd name="connsiteY3" fmla="*/ 9906 h 146050"/>
              <a:gd name="connsiteX4" fmla="*/ 12445 w 146050"/>
              <a:gd name="connsiteY4" fmla="*/ 150114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146050">
                <a:moveTo>
                  <a:pt x="12445" y="150114"/>
                </a:moveTo>
                <a:lnTo>
                  <a:pt x="152653" y="150114"/>
                </a:lnTo>
                <a:lnTo>
                  <a:pt x="152653" y="9906"/>
                </a:lnTo>
                <a:lnTo>
                  <a:pt x="12445" y="9906"/>
                </a:lnTo>
                <a:lnTo>
                  <a:pt x="12445" y="150114"/>
                </a:lnTo>
                <a:close/>
              </a:path>
            </a:pathLst>
          </a:custGeom>
          <a:solidFill>
            <a:srgbClr val="00AE4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3"/>
          <p:cNvSpPr/>
          <p:nvPr/>
        </p:nvSpPr>
        <p:spPr>
          <a:xfrm>
            <a:off x="2203450" y="1428750"/>
            <a:ext cx="146050" cy="146050"/>
          </a:xfrm>
          <a:custGeom>
            <a:avLst/>
            <a:gdLst>
              <a:gd name="connsiteX0" fmla="*/ 12445 w 146050"/>
              <a:gd name="connsiteY0" fmla="*/ 150114 h 146050"/>
              <a:gd name="connsiteX1" fmla="*/ 152653 w 146050"/>
              <a:gd name="connsiteY1" fmla="*/ 150114 h 146050"/>
              <a:gd name="connsiteX2" fmla="*/ 152653 w 146050"/>
              <a:gd name="connsiteY2" fmla="*/ 9906 h 146050"/>
              <a:gd name="connsiteX3" fmla="*/ 12445 w 146050"/>
              <a:gd name="connsiteY3" fmla="*/ 9906 h 146050"/>
              <a:gd name="connsiteX4" fmla="*/ 12445 w 146050"/>
              <a:gd name="connsiteY4" fmla="*/ 150114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146050">
                <a:moveTo>
                  <a:pt x="12445" y="150114"/>
                </a:moveTo>
                <a:lnTo>
                  <a:pt x="152653" y="150114"/>
                </a:lnTo>
                <a:lnTo>
                  <a:pt x="152653" y="9906"/>
                </a:lnTo>
                <a:lnTo>
                  <a:pt x="12445" y="9906"/>
                </a:lnTo>
                <a:lnTo>
                  <a:pt x="12445" y="15011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4"/>
          <p:cNvSpPr/>
          <p:nvPr/>
        </p:nvSpPr>
        <p:spPr>
          <a:xfrm>
            <a:off x="2203450" y="2203450"/>
            <a:ext cx="146050" cy="146050"/>
          </a:xfrm>
          <a:custGeom>
            <a:avLst/>
            <a:gdLst>
              <a:gd name="connsiteX0" fmla="*/ 12445 w 146050"/>
              <a:gd name="connsiteY0" fmla="*/ 151130 h 146050"/>
              <a:gd name="connsiteX1" fmla="*/ 152653 w 146050"/>
              <a:gd name="connsiteY1" fmla="*/ 151130 h 146050"/>
              <a:gd name="connsiteX2" fmla="*/ 152653 w 146050"/>
              <a:gd name="connsiteY2" fmla="*/ 10922 h 146050"/>
              <a:gd name="connsiteX3" fmla="*/ 12445 w 146050"/>
              <a:gd name="connsiteY3" fmla="*/ 10922 h 146050"/>
              <a:gd name="connsiteX4" fmla="*/ 12445 w 146050"/>
              <a:gd name="connsiteY4" fmla="*/ 15113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146050">
                <a:moveTo>
                  <a:pt x="12445" y="151130"/>
                </a:moveTo>
                <a:lnTo>
                  <a:pt x="152653" y="151130"/>
                </a:lnTo>
                <a:lnTo>
                  <a:pt x="152653" y="10922"/>
                </a:lnTo>
                <a:lnTo>
                  <a:pt x="12445" y="10922"/>
                </a:lnTo>
                <a:lnTo>
                  <a:pt x="12445" y="151130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5"/>
          <p:cNvSpPr/>
          <p:nvPr/>
        </p:nvSpPr>
        <p:spPr>
          <a:xfrm>
            <a:off x="2203450" y="2203450"/>
            <a:ext cx="146050" cy="146050"/>
          </a:xfrm>
          <a:custGeom>
            <a:avLst/>
            <a:gdLst>
              <a:gd name="connsiteX0" fmla="*/ 12445 w 146050"/>
              <a:gd name="connsiteY0" fmla="*/ 151130 h 146050"/>
              <a:gd name="connsiteX1" fmla="*/ 152653 w 146050"/>
              <a:gd name="connsiteY1" fmla="*/ 151130 h 146050"/>
              <a:gd name="connsiteX2" fmla="*/ 152653 w 146050"/>
              <a:gd name="connsiteY2" fmla="*/ 10922 h 146050"/>
              <a:gd name="connsiteX3" fmla="*/ 12445 w 146050"/>
              <a:gd name="connsiteY3" fmla="*/ 10922 h 146050"/>
              <a:gd name="connsiteX4" fmla="*/ 12445 w 146050"/>
              <a:gd name="connsiteY4" fmla="*/ 15113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146050">
                <a:moveTo>
                  <a:pt x="12445" y="151130"/>
                </a:moveTo>
                <a:lnTo>
                  <a:pt x="152653" y="151130"/>
                </a:lnTo>
                <a:lnTo>
                  <a:pt x="152653" y="10922"/>
                </a:lnTo>
                <a:lnTo>
                  <a:pt x="12445" y="10922"/>
                </a:lnTo>
                <a:lnTo>
                  <a:pt x="12445" y="151130"/>
                </a:lnTo>
                <a:close/>
              </a:path>
            </a:pathLst>
          </a:custGeom>
          <a:solidFill>
            <a:srgbClr val="000018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6"/>
          <p:cNvSpPr txBox="1"/>
          <p:nvPr/>
        </p:nvSpPr>
        <p:spPr>
          <a:xfrm>
            <a:off x="1832482" y="237108"/>
            <a:ext cx="8713431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трех</a:t>
            </a:r>
            <a:r>
              <a:rPr lang="en-US" altLang="zh-CN" sz="3600" b="1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ситуациях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887272" y="1158366"/>
            <a:ext cx="412045" cy="3338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5824" indent="-115824" hangingPunct="0">
              <a:lnSpc>
                <a:spcPct val="110833"/>
              </a:lnSpc>
            </a:pPr>
            <a:r>
              <a:rPr lang="en-US" altLang="zh-CN" sz="1800" b="1" spc="-20" dirty="0">
                <a:solidFill>
                  <a:srgbClr val="000000"/>
                </a:solidFill>
                <a:latin typeface="Calibri"/>
                <a:ea typeface="Calibri"/>
              </a:rPr>
              <a:t>100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</a:rPr>
              <a:t>90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25" dirty="0">
                <a:solidFill>
                  <a:srgbClr val="000000"/>
                </a:solidFill>
                <a:latin typeface="Calibri"/>
                <a:ea typeface="Calibri"/>
              </a:rPr>
              <a:t>80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</a:rPr>
              <a:t>70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</a:rPr>
              <a:t>60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</a:rPr>
              <a:t>50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</a:rPr>
              <a:t>40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25" dirty="0">
                <a:solidFill>
                  <a:srgbClr val="000000"/>
                </a:solidFill>
                <a:latin typeface="Calibri"/>
                <a:ea typeface="Calibri"/>
              </a:rPr>
              <a:t>30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30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</a:p>
          <a:p>
            <a:pPr marL="0" indent="231952">
              <a:lnSpc>
                <a:spcPct val="100000"/>
              </a:lnSpc>
              <a:spcBef>
                <a:spcPts val="185"/>
              </a:spcBef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0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1601088" y="4501261"/>
            <a:ext cx="2137247" cy="492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Нет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6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нет</a:t>
            </a:r>
          </a:p>
          <a:p>
            <a:pPr marL="0" indent="807719">
              <a:lnSpc>
                <a:spcPct val="100000"/>
              </a:lnSpc>
            </a:pPr>
            <a:r>
              <a:rPr lang="en-US" altLang="zh-CN" sz="1600" b="1" spc="-20" dirty="0">
                <a:solidFill>
                  <a:srgbClr val="001E5E"/>
                </a:solidFill>
                <a:latin typeface="Calibri"/>
                <a:ea typeface="Calibri"/>
              </a:rPr>
              <a:t>ух</a:t>
            </a:r>
            <a:r>
              <a:rPr lang="en-US" altLang="zh-CN" sz="1600" b="1" spc="-15" dirty="0">
                <a:solidFill>
                  <a:srgbClr val="001E5E"/>
                </a:solidFill>
                <a:latin typeface="Calibri"/>
                <a:ea typeface="Calibri"/>
              </a:rPr>
              <a:t>ода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3917315" y="4501261"/>
            <a:ext cx="2370136" cy="492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Нет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но</a:t>
            </a:r>
            <a:r>
              <a:rPr lang="en-US" altLang="zh-CN" sz="16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есть</a:t>
            </a:r>
          </a:p>
          <a:p>
            <a:pPr marL="0" indent="553465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хороший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уход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6684898" y="4520349"/>
            <a:ext cx="1750183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7932" hangingPunct="0">
              <a:lnSpc>
                <a:spcPct val="95833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Реа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билитация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15" dirty="0">
                <a:solidFill>
                  <a:srgbClr val="001E5E"/>
                </a:solidFill>
                <a:latin typeface="Calibri"/>
                <a:ea typeface="Calibri"/>
              </a:rPr>
              <a:t>орагнизованная</a:t>
            </a:r>
            <a:r>
              <a:rPr lang="en-US" altLang="zh-CN" sz="1600" b="1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44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комплектной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МДБ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9138539" y="4501261"/>
            <a:ext cx="1664977" cy="98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2504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Кач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ественная</a:t>
            </a:r>
          </a:p>
          <a:p>
            <a:pPr marL="0" indent="170688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реабил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итация,</a:t>
            </a:r>
          </a:p>
          <a:p>
            <a:pPr marL="0" indent="109728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орган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изованная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комплектной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МДБ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490423" y="5650153"/>
            <a:ext cx="11283091" cy="1206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после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происходить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спонтанно.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Реабилитация</a:t>
            </a:r>
          </a:p>
          <a:p>
            <a:pPr marL="0" indent="22859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потенцировать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спонтанное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выздоровление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восстановить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то,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что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спонтанно</a:t>
            </a:r>
          </a:p>
          <a:p>
            <a:pPr marL="0" indent="313943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восстановится.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продуктивной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коммуникации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хорошего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ухода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привести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</a:p>
          <a:p>
            <a:pPr marL="0" indent="3141268">
              <a:lnSpc>
                <a:spcPct val="95833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блокированию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спонтанного</a:t>
            </a:r>
            <a:r>
              <a:rPr lang="en-US" altLang="zh-CN" sz="20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восстановления.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46275" y="1301496"/>
          <a:ext cx="9742931" cy="3057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675"/>
                <a:gridCol w="762000"/>
                <a:gridCol w="1670304"/>
                <a:gridCol w="763523"/>
                <a:gridCol w="1670303"/>
                <a:gridCol w="763523"/>
                <a:gridCol w="1670304"/>
                <a:gridCol w="762000"/>
                <a:gridCol w="844295"/>
              </a:tblGrid>
              <a:tr h="304800">
                <a:tc gridSpan="7">
                  <a:txBody>
                    <a:bodyPr/>
                    <a:lstStyle/>
                    <a:p>
                      <a:pPr marL="0" indent="975106">
                        <a:lnSpc>
                          <a:spcPct val="96666"/>
                        </a:lnSpc>
                      </a:pPr>
                      <a:r>
                        <a:rPr lang="en-US" altLang="zh-CN" sz="20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Спонтанное</a:t>
                      </a:r>
                      <a:r>
                        <a:rPr lang="en-US" altLang="zh-CN" sz="2000" spc="-1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восстановление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04800">
                <a:tc gridSpan="7">
                  <a:txBody>
                    <a:bodyPr/>
                    <a:lstStyle/>
                    <a:p>
                      <a:pPr marL="0" indent="975106">
                        <a:lnSpc>
                          <a:spcPct val="96666"/>
                        </a:lnSpc>
                      </a:pPr>
                      <a:r>
                        <a:rPr lang="en-US" altLang="zh-CN" sz="2000" spc="-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(са</a:t>
                      </a:r>
                      <a:r>
                        <a:rPr lang="en-US" altLang="zh-CN" sz="20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ногенез)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0480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271018">
                        <a:lnSpc>
                          <a:spcPct val="100000"/>
                        </a:lnSpc>
                      </a:pPr>
                      <a:r>
                        <a:rPr lang="en-US" altLang="zh-CN" sz="1600" spc="-5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55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04800">
                <a:tc gridSpan="7">
                  <a:txBody>
                    <a:bodyPr/>
                    <a:lstStyle/>
                    <a:p>
                      <a:pPr marL="0" indent="975106">
                        <a:lnSpc>
                          <a:spcPct val="96666"/>
                        </a:lnSpc>
                      </a:pPr>
                      <a:r>
                        <a:rPr lang="en-US" altLang="zh-CN" sz="20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Эффект</a:t>
                      </a:r>
                      <a:r>
                        <a:rPr lang="en-US" altLang="zh-CN" sz="2000" spc="1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реабилитации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048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152400">
                <a:tc rowSpan="2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271018">
                        <a:lnSpc>
                          <a:spcPct val="100000"/>
                        </a:lnSpc>
                      </a:pPr>
                      <a:r>
                        <a:rPr lang="en-US" altLang="zh-CN" sz="1600" spc="-5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20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152400"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048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1271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altLang="zh-CN" sz="1600" spc="-5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10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6E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0479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271018">
                        <a:lnSpc>
                          <a:spcPct val="100000"/>
                        </a:lnSpc>
                      </a:pPr>
                      <a:r>
                        <a:rPr lang="en-US" altLang="zh-CN" sz="1600" b="1" spc="-5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45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048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1271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altLang="zh-CN" sz="1600" b="1" spc="-5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30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1018">
                        <a:lnSpc>
                          <a:spcPct val="100000"/>
                        </a:lnSpc>
                      </a:pPr>
                      <a:r>
                        <a:rPr lang="en-US" altLang="zh-CN" sz="1600" b="1" spc="-5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40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20039">
                        <a:lnSpc>
                          <a:spcPct val="25416"/>
                        </a:lnSpc>
                      </a:pPr>
                      <a:r>
                        <a:rPr lang="en-US" altLang="zh-CN" sz="1600" spc="-85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0</a:t>
                      </a:r>
                    </a:p>
                    <a:p>
                      <a:pPr marL="0" indent="269748">
                        <a:lnSpc>
                          <a:spcPct val="99166"/>
                        </a:lnSpc>
                      </a:pPr>
                      <a:r>
                        <a:rPr lang="en-US" altLang="zh-CN" sz="1600" b="1" spc="-50" dirty="0">
                          <a:solidFill>
                            <a:srgbClr val="FEFEFE"/>
                          </a:solidFill>
                          <a:latin typeface="Calibri"/>
                          <a:ea typeface="Calibri"/>
                        </a:rPr>
                        <a:t>10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244"/>
          <p:cNvSpPr/>
          <p:nvPr/>
        </p:nvSpPr>
        <p:spPr>
          <a:xfrm>
            <a:off x="692150" y="730250"/>
            <a:ext cx="4324350" cy="31750"/>
          </a:xfrm>
          <a:custGeom>
            <a:avLst/>
            <a:gdLst>
              <a:gd name="connsiteX0" fmla="*/ 6769 w 4324350"/>
              <a:gd name="connsiteY0" fmla="*/ 17272 h 31750"/>
              <a:gd name="connsiteX1" fmla="*/ 1088770 w 4324350"/>
              <a:gd name="connsiteY1" fmla="*/ 17272 h 31750"/>
              <a:gd name="connsiteX2" fmla="*/ 2170810 w 4324350"/>
              <a:gd name="connsiteY2" fmla="*/ 17272 h 31750"/>
              <a:gd name="connsiteX3" fmla="*/ 3252851 w 4324350"/>
              <a:gd name="connsiteY3" fmla="*/ 17272 h 31750"/>
              <a:gd name="connsiteX4" fmla="*/ 4334890 w 4324350"/>
              <a:gd name="connsiteY4" fmla="*/ 17272 h 31750"/>
              <a:gd name="connsiteX5" fmla="*/ 4334890 w 4324350"/>
              <a:gd name="connsiteY5" fmla="*/ 43180 h 31750"/>
              <a:gd name="connsiteX6" fmla="*/ 3252851 w 4324350"/>
              <a:gd name="connsiteY6" fmla="*/ 43180 h 31750"/>
              <a:gd name="connsiteX7" fmla="*/ 2170810 w 4324350"/>
              <a:gd name="connsiteY7" fmla="*/ 43180 h 31750"/>
              <a:gd name="connsiteX8" fmla="*/ 1088770 w 4324350"/>
              <a:gd name="connsiteY8" fmla="*/ 43180 h 31750"/>
              <a:gd name="connsiteX9" fmla="*/ 6769 w 4324350"/>
              <a:gd name="connsiteY9" fmla="*/ 43180 h 31750"/>
              <a:gd name="connsiteX10" fmla="*/ 6769 w 4324350"/>
              <a:gd name="connsiteY10" fmla="*/ 17272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4350" h="31750">
                <a:moveTo>
                  <a:pt x="6769" y="17272"/>
                </a:moveTo>
                <a:lnTo>
                  <a:pt x="1088770" y="17272"/>
                </a:lnTo>
                <a:lnTo>
                  <a:pt x="2170810" y="17272"/>
                </a:lnTo>
                <a:lnTo>
                  <a:pt x="3252851" y="17272"/>
                </a:lnTo>
                <a:lnTo>
                  <a:pt x="4334890" y="17272"/>
                </a:lnTo>
                <a:lnTo>
                  <a:pt x="4334890" y="43180"/>
                </a:lnTo>
                <a:lnTo>
                  <a:pt x="3252851" y="43180"/>
                </a:lnTo>
                <a:lnTo>
                  <a:pt x="2170810" y="43180"/>
                </a:lnTo>
                <a:lnTo>
                  <a:pt x="1088770" y="43180"/>
                </a:lnTo>
                <a:lnTo>
                  <a:pt x="6769" y="43180"/>
                </a:lnTo>
                <a:lnTo>
                  <a:pt x="6769" y="1727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5"/>
          <p:cNvSpPr/>
          <p:nvPr/>
        </p:nvSpPr>
        <p:spPr>
          <a:xfrm>
            <a:off x="692150" y="1174750"/>
            <a:ext cx="4324350" cy="31750"/>
          </a:xfrm>
          <a:custGeom>
            <a:avLst/>
            <a:gdLst>
              <a:gd name="connsiteX0" fmla="*/ 15913 w 4324350"/>
              <a:gd name="connsiteY0" fmla="*/ 11684 h 31750"/>
              <a:gd name="connsiteX1" fmla="*/ 1093342 w 4324350"/>
              <a:gd name="connsiteY1" fmla="*/ 11684 h 31750"/>
              <a:gd name="connsiteX2" fmla="*/ 2170810 w 4324350"/>
              <a:gd name="connsiteY2" fmla="*/ 11684 h 31750"/>
              <a:gd name="connsiteX3" fmla="*/ 3248278 w 4324350"/>
              <a:gd name="connsiteY3" fmla="*/ 11684 h 31750"/>
              <a:gd name="connsiteX4" fmla="*/ 4325746 w 4324350"/>
              <a:gd name="connsiteY4" fmla="*/ 11684 h 31750"/>
              <a:gd name="connsiteX5" fmla="*/ 4325746 w 4324350"/>
              <a:gd name="connsiteY5" fmla="*/ 37592 h 31750"/>
              <a:gd name="connsiteX6" fmla="*/ 3248278 w 4324350"/>
              <a:gd name="connsiteY6" fmla="*/ 37592 h 31750"/>
              <a:gd name="connsiteX7" fmla="*/ 2170810 w 4324350"/>
              <a:gd name="connsiteY7" fmla="*/ 37592 h 31750"/>
              <a:gd name="connsiteX8" fmla="*/ 1093342 w 4324350"/>
              <a:gd name="connsiteY8" fmla="*/ 37592 h 31750"/>
              <a:gd name="connsiteX9" fmla="*/ 15913 w 4324350"/>
              <a:gd name="connsiteY9" fmla="*/ 37592 h 31750"/>
              <a:gd name="connsiteX10" fmla="*/ 15913 w 4324350"/>
              <a:gd name="connsiteY10" fmla="*/ 1168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4350" h="31750">
                <a:moveTo>
                  <a:pt x="15913" y="11684"/>
                </a:moveTo>
                <a:lnTo>
                  <a:pt x="1093342" y="11684"/>
                </a:lnTo>
                <a:lnTo>
                  <a:pt x="2170810" y="11684"/>
                </a:lnTo>
                <a:lnTo>
                  <a:pt x="3248278" y="11684"/>
                </a:lnTo>
                <a:lnTo>
                  <a:pt x="4325746" y="11684"/>
                </a:lnTo>
                <a:lnTo>
                  <a:pt x="4325746" y="37592"/>
                </a:lnTo>
                <a:lnTo>
                  <a:pt x="3248278" y="37592"/>
                </a:lnTo>
                <a:lnTo>
                  <a:pt x="2170810" y="37592"/>
                </a:lnTo>
                <a:lnTo>
                  <a:pt x="1093342" y="37592"/>
                </a:lnTo>
                <a:lnTo>
                  <a:pt x="15913" y="37592"/>
                </a:lnTo>
                <a:lnTo>
                  <a:pt x="15913" y="11684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6"/>
          <p:cNvSpPr/>
          <p:nvPr/>
        </p:nvSpPr>
        <p:spPr>
          <a:xfrm>
            <a:off x="1581150" y="1606550"/>
            <a:ext cx="2546350" cy="44450"/>
          </a:xfrm>
          <a:custGeom>
            <a:avLst/>
            <a:gdLst>
              <a:gd name="connsiteX0" fmla="*/ 7747 w 2546350"/>
              <a:gd name="connsiteY0" fmla="*/ 18796 h 44450"/>
              <a:gd name="connsiteX1" fmla="*/ 857630 w 2546350"/>
              <a:gd name="connsiteY1" fmla="*/ 18796 h 44450"/>
              <a:gd name="connsiteX2" fmla="*/ 1707515 w 2546350"/>
              <a:gd name="connsiteY2" fmla="*/ 18796 h 44450"/>
              <a:gd name="connsiteX3" fmla="*/ 2557398 w 2546350"/>
              <a:gd name="connsiteY3" fmla="*/ 18796 h 44450"/>
              <a:gd name="connsiteX4" fmla="*/ 2557398 w 2546350"/>
              <a:gd name="connsiteY4" fmla="*/ 44704 h 44450"/>
              <a:gd name="connsiteX5" fmla="*/ 1707515 w 2546350"/>
              <a:gd name="connsiteY5" fmla="*/ 44704 h 44450"/>
              <a:gd name="connsiteX6" fmla="*/ 857630 w 2546350"/>
              <a:gd name="connsiteY6" fmla="*/ 44704 h 44450"/>
              <a:gd name="connsiteX7" fmla="*/ 7747 w 2546350"/>
              <a:gd name="connsiteY7" fmla="*/ 44704 h 44450"/>
              <a:gd name="connsiteX8" fmla="*/ 7747 w 2546350"/>
              <a:gd name="connsiteY8" fmla="*/ 18796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350" h="44450">
                <a:moveTo>
                  <a:pt x="7747" y="18796"/>
                </a:moveTo>
                <a:lnTo>
                  <a:pt x="857630" y="18796"/>
                </a:lnTo>
                <a:lnTo>
                  <a:pt x="1707515" y="18796"/>
                </a:lnTo>
                <a:lnTo>
                  <a:pt x="2557398" y="18796"/>
                </a:lnTo>
                <a:lnTo>
                  <a:pt x="2557398" y="44704"/>
                </a:lnTo>
                <a:lnTo>
                  <a:pt x="1707515" y="44704"/>
                </a:lnTo>
                <a:lnTo>
                  <a:pt x="857630" y="44704"/>
                </a:lnTo>
                <a:lnTo>
                  <a:pt x="7747" y="44704"/>
                </a:lnTo>
                <a:lnTo>
                  <a:pt x="7747" y="1879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20" y="769620"/>
            <a:ext cx="5935980" cy="3741420"/>
          </a:xfrm>
          <a:prstGeom prst="rect">
            <a:avLst/>
          </a:prstGeom>
        </p:spPr>
      </p:pic>
      <p:sp>
        <p:nvSpPr>
          <p:cNvPr id="2" name="Freeform 248"/>
          <p:cNvSpPr/>
          <p:nvPr/>
        </p:nvSpPr>
        <p:spPr>
          <a:xfrm>
            <a:off x="5924550" y="4476750"/>
            <a:ext cx="2635250" cy="2127250"/>
          </a:xfrm>
          <a:custGeom>
            <a:avLst/>
            <a:gdLst>
              <a:gd name="connsiteX0" fmla="*/ 1882013 w 2635250"/>
              <a:gd name="connsiteY0" fmla="*/ 30353 h 2127250"/>
              <a:gd name="connsiteX1" fmla="*/ 1900301 w 2635250"/>
              <a:gd name="connsiteY1" fmla="*/ 686308 h 2127250"/>
              <a:gd name="connsiteX2" fmla="*/ 2641981 w 2635250"/>
              <a:gd name="connsiteY2" fmla="*/ 1721002 h 2127250"/>
              <a:gd name="connsiteX3" fmla="*/ 772794 w 2635250"/>
              <a:gd name="connsiteY3" fmla="*/ 2131580 h 2127250"/>
              <a:gd name="connsiteX4" fmla="*/ 31115 w 2635250"/>
              <a:gd name="connsiteY4" fmla="*/ 1096899 h 2127250"/>
              <a:gd name="connsiteX5" fmla="*/ 1370203 w 2635250"/>
              <a:gd name="connsiteY5" fmla="*/ 622046 h 2127250"/>
              <a:gd name="connsiteX6" fmla="*/ 1882013 w 2635250"/>
              <a:gd name="connsiteY6" fmla="*/ 30353 h 212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250" h="2127250">
                <a:moveTo>
                  <a:pt x="1882013" y="30353"/>
                </a:moveTo>
                <a:lnTo>
                  <a:pt x="1900301" y="686308"/>
                </a:lnTo>
                <a:cubicBezTo>
                  <a:pt x="2621153" y="858647"/>
                  <a:pt x="2953257" y="1321892"/>
                  <a:pt x="2641981" y="1721002"/>
                </a:cubicBezTo>
                <a:cubicBezTo>
                  <a:pt x="2330577" y="2120100"/>
                  <a:pt x="1493773" y="2303931"/>
                  <a:pt x="772794" y="2131580"/>
                </a:cubicBezTo>
                <a:cubicBezTo>
                  <a:pt x="51942" y="1959242"/>
                  <a:pt x="-280161" y="1495983"/>
                  <a:pt x="31115" y="1096899"/>
                </a:cubicBezTo>
                <a:cubicBezTo>
                  <a:pt x="260984" y="802259"/>
                  <a:pt x="790702" y="614426"/>
                  <a:pt x="1370203" y="622046"/>
                </a:cubicBezTo>
                <a:lnTo>
                  <a:pt x="1882013" y="3035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9"/>
          <p:cNvSpPr/>
          <p:nvPr/>
        </p:nvSpPr>
        <p:spPr>
          <a:xfrm>
            <a:off x="9074150" y="4514850"/>
            <a:ext cx="2863850" cy="2063750"/>
          </a:xfrm>
          <a:custGeom>
            <a:avLst/>
            <a:gdLst>
              <a:gd name="connsiteX0" fmla="*/ 1005967 w 2863850"/>
              <a:gd name="connsiteY0" fmla="*/ 19050 h 2063750"/>
              <a:gd name="connsiteX1" fmla="*/ 1448816 w 2863850"/>
              <a:gd name="connsiteY1" fmla="*/ 499872 h 2063750"/>
              <a:gd name="connsiteX2" fmla="*/ 2867152 w 2863850"/>
              <a:gd name="connsiteY2" fmla="*/ 1288986 h 2063750"/>
              <a:gd name="connsiteX3" fmla="*/ 1441704 w 2863850"/>
              <a:gd name="connsiteY3" fmla="*/ 2074164 h 2063750"/>
              <a:gd name="connsiteX4" fmla="*/ 23368 w 2863850"/>
              <a:gd name="connsiteY4" fmla="*/ 1285049 h 2063750"/>
              <a:gd name="connsiteX5" fmla="*/ 915923 w 2863850"/>
              <a:gd name="connsiteY5" fmla="*/ 556514 h 2063750"/>
              <a:gd name="connsiteX6" fmla="*/ 1005967 w 2863850"/>
              <a:gd name="connsiteY6" fmla="*/ 19050 h 20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850" h="2063750">
                <a:moveTo>
                  <a:pt x="1005967" y="19050"/>
                </a:moveTo>
                <a:lnTo>
                  <a:pt x="1448816" y="499872"/>
                </a:lnTo>
                <a:cubicBezTo>
                  <a:pt x="2234056" y="501015"/>
                  <a:pt x="2869056" y="854202"/>
                  <a:pt x="2867152" y="1288986"/>
                </a:cubicBezTo>
                <a:cubicBezTo>
                  <a:pt x="2865119" y="1723720"/>
                  <a:pt x="2226944" y="2075256"/>
                  <a:pt x="1441704" y="2074164"/>
                </a:cubicBezTo>
                <a:cubicBezTo>
                  <a:pt x="656463" y="2073071"/>
                  <a:pt x="21463" y="1719770"/>
                  <a:pt x="23368" y="1285049"/>
                </a:cubicBezTo>
                <a:cubicBezTo>
                  <a:pt x="24765" y="964184"/>
                  <a:pt x="377952" y="675894"/>
                  <a:pt x="915923" y="556514"/>
                </a:cubicBezTo>
                <a:lnTo>
                  <a:pt x="1005967" y="1905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50"/>
          <p:cNvSpPr txBox="1"/>
          <p:nvPr/>
        </p:nvSpPr>
        <p:spPr>
          <a:xfrm>
            <a:off x="461162" y="352335"/>
            <a:ext cx="4724411" cy="469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6887" hangingPunct="0">
              <a:lnSpc>
                <a:spcPct val="94583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Настоящий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больной</a:t>
            </a:r>
            <a:r>
              <a:rPr lang="en-US" altLang="zh-CN" sz="3200" b="1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5" dirty="0">
                <a:solidFill>
                  <a:srgbClr val="001E5E"/>
                </a:solidFill>
                <a:latin typeface="Calibri"/>
                <a:ea typeface="Calibri"/>
              </a:rPr>
              <a:t>мультидисц</a:t>
            </a:r>
            <a:r>
              <a:rPr lang="en-US" altLang="zh-CN" sz="3200" b="1" spc="-5" dirty="0">
                <a:solidFill>
                  <a:srgbClr val="001E5E"/>
                </a:solidFill>
                <a:latin typeface="Calibri"/>
                <a:ea typeface="Calibri"/>
              </a:rPr>
              <a:t>иплинарной</a:t>
            </a:r>
          </a:p>
          <a:p>
            <a:pPr marL="0" indent="1128115">
              <a:lnSpc>
                <a:spcPct val="100000"/>
              </a:lnSpc>
            </a:pPr>
            <a:r>
              <a:rPr lang="en-US" altLang="zh-CN" sz="3200" b="1" spc="5" dirty="0">
                <a:solidFill>
                  <a:srgbClr val="001E5E"/>
                </a:solidFill>
                <a:latin typeface="Calibri"/>
                <a:ea typeface="Calibri"/>
              </a:rPr>
              <a:t>реаби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Острая</a:t>
            </a:r>
            <a:r>
              <a:rPr lang="en-US" altLang="zh-CN" sz="2000" b="1" spc="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фаза</a:t>
            </a:r>
            <a:r>
              <a:rPr lang="en-US" altLang="zh-CN" sz="2000" b="1" spc="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инсульта,</a:t>
            </a:r>
          </a:p>
          <a:p>
            <a:pPr marL="0">
              <a:lnSpc>
                <a:spcPct val="100000"/>
              </a:lnSpc>
              <a:spcBef>
                <a:spcPts val="275"/>
              </a:spcBef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Мужчина</a:t>
            </a:r>
            <a:r>
              <a:rPr lang="en-US" altLang="zh-CN" sz="2000" b="1" spc="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000" b="1" spc="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80</a:t>
            </a:r>
            <a:r>
              <a:rPr lang="en-US" altLang="zh-CN" sz="2000" b="1" spc="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лет,</a:t>
            </a:r>
          </a:p>
          <a:p>
            <a:pPr marL="0">
              <a:lnSpc>
                <a:spcPct val="100000"/>
              </a:lnSpc>
              <a:spcBef>
                <a:spcPts val="284"/>
              </a:spcBef>
            </a:pPr>
            <a:r>
              <a:rPr lang="en-US" altLang="zh-CN" sz="2000" spc="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ea typeface="Calibri"/>
              </a:rPr>
              <a:t>Тяжелый</a:t>
            </a:r>
            <a:r>
              <a:rPr lang="en-US" altLang="zh-CN" sz="20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ea typeface="Calibri"/>
              </a:rPr>
              <a:t>гемипарез,</a:t>
            </a:r>
          </a:p>
          <a:p>
            <a:pPr marL="0">
              <a:lnSpc>
                <a:spcPct val="100000"/>
              </a:lnSpc>
              <a:spcBef>
                <a:spcPts val="275"/>
              </a:spcBef>
            </a:pPr>
            <a:r>
              <a:rPr lang="en-US" altLang="zh-CN" sz="2000" spc="2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50" dirty="0">
                <a:solidFill>
                  <a:srgbClr val="001E5E"/>
                </a:solidFill>
                <a:latin typeface="Calibri"/>
                <a:ea typeface="Calibri"/>
              </a:rPr>
              <a:t>М</a:t>
            </a:r>
            <a:r>
              <a:rPr lang="en-US" altLang="zh-CN" sz="2000" b="1" spc="30" dirty="0">
                <a:solidFill>
                  <a:srgbClr val="001E5E"/>
                </a:solidFill>
                <a:latin typeface="Calibri"/>
                <a:ea typeface="Calibri"/>
              </a:rPr>
              <a:t>оторная</a:t>
            </a:r>
            <a:r>
              <a:rPr lang="en-US" altLang="zh-CN" sz="20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5" dirty="0">
                <a:solidFill>
                  <a:srgbClr val="001E5E"/>
                </a:solidFill>
                <a:latin typeface="Calibri"/>
                <a:ea typeface="Calibri"/>
              </a:rPr>
              <a:t>афазия,</a:t>
            </a:r>
          </a:p>
          <a:p>
            <a:pPr marL="0">
              <a:lnSpc>
                <a:spcPct val="100000"/>
              </a:lnSpc>
              <a:spcBef>
                <a:spcPts val="275"/>
              </a:spcBef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Низкая</a:t>
            </a:r>
            <a:r>
              <a:rPr lang="en-US" altLang="zh-CN" sz="2000" b="1" spc="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толерантность</a:t>
            </a:r>
            <a:r>
              <a:rPr lang="en-US" altLang="zh-CN" sz="2000" b="1" spc="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000" b="1" spc="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нагрузке,</a:t>
            </a:r>
          </a:p>
          <a:p>
            <a:pPr marL="0">
              <a:lnSpc>
                <a:spcPct val="100000"/>
              </a:lnSpc>
              <a:spcBef>
                <a:spcPts val="284"/>
              </a:spcBef>
            </a:pPr>
            <a:r>
              <a:rPr lang="en-US" altLang="zh-CN" sz="2000" spc="15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25" dirty="0">
                <a:solidFill>
                  <a:srgbClr val="001E5E"/>
                </a:solidFill>
                <a:latin typeface="Calibri"/>
                <a:ea typeface="Calibri"/>
              </a:rPr>
              <a:t>Инфаркт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5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5" dirty="0">
                <a:solidFill>
                  <a:srgbClr val="001E5E"/>
                </a:solidFill>
                <a:latin typeface="Calibri"/>
                <a:ea typeface="Calibri"/>
              </a:rPr>
              <a:t>анамнезе,</a:t>
            </a:r>
          </a:p>
          <a:p>
            <a:pPr marL="0">
              <a:lnSpc>
                <a:spcPct val="100000"/>
              </a:lnSpc>
              <a:spcBef>
                <a:spcPts val="275"/>
              </a:spcBef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Когнитивные</a:t>
            </a:r>
            <a:r>
              <a:rPr lang="en-US" altLang="zh-CN" sz="2000" b="1" spc="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000" b="1" spc="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до</a:t>
            </a:r>
            <a:r>
              <a:rPr lang="en-US" altLang="zh-CN" sz="2000" b="1" spc="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инсульта,</a:t>
            </a:r>
          </a:p>
          <a:p>
            <a:pPr marL="0">
              <a:lnSpc>
                <a:spcPct val="100000"/>
              </a:lnSpc>
              <a:spcBef>
                <a:spcPts val="275"/>
              </a:spcBef>
            </a:pPr>
            <a:r>
              <a:rPr lang="en-US" altLang="zh-CN" sz="2000" spc="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ea typeface="Calibri"/>
              </a:rPr>
              <a:t>Скандальные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0" dirty="0">
                <a:solidFill>
                  <a:srgbClr val="001E5E"/>
                </a:solidFill>
                <a:latin typeface="Calibri"/>
                <a:ea typeface="Calibri"/>
              </a:rPr>
              <a:t>родственники,</a:t>
            </a:r>
          </a:p>
          <a:p>
            <a:pPr marL="0">
              <a:lnSpc>
                <a:spcPct val="100000"/>
              </a:lnSpc>
              <a:spcBef>
                <a:spcPts val="290"/>
              </a:spcBef>
            </a:pPr>
            <a:r>
              <a:rPr lang="en-US" altLang="zh-CN" sz="2000" spc="5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10" dirty="0">
                <a:solidFill>
                  <a:srgbClr val="001E5E"/>
                </a:solidFill>
                <a:latin typeface="Calibri"/>
                <a:ea typeface="Calibri"/>
              </a:rPr>
              <a:t>Хроническая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ea typeface="Calibri"/>
              </a:rPr>
              <a:t>почечная</a:t>
            </a:r>
            <a:r>
              <a:rPr lang="en-US" altLang="zh-CN" sz="200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10" dirty="0">
                <a:solidFill>
                  <a:srgbClr val="001E5E"/>
                </a:solidFill>
                <a:latin typeface="Calibri"/>
                <a:ea typeface="Calibri"/>
              </a:rPr>
              <a:t>недостаточность,</a:t>
            </a:r>
          </a:p>
        </p:txBody>
      </p:sp>
      <p:sp>
        <p:nvSpPr>
          <p:cNvPr id="251" name="TextBox 251"/>
          <p:cNvSpPr txBox="1"/>
          <p:nvPr/>
        </p:nvSpPr>
        <p:spPr>
          <a:xfrm>
            <a:off x="7812658" y="245160"/>
            <a:ext cx="241116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Два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врача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вместо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МДБ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461162" y="5081196"/>
            <a:ext cx="4585449" cy="1244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3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Работает</a:t>
            </a:r>
            <a:r>
              <a:rPr lang="en-US" altLang="zh-CN" sz="2000" b="1" spc="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профессором</a:t>
            </a:r>
            <a:r>
              <a:rPr lang="en-US" altLang="zh-CN" sz="2000" b="1" spc="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университете,</a:t>
            </a:r>
          </a:p>
          <a:p>
            <a:pPr marL="0">
              <a:lnSpc>
                <a:spcPct val="100000"/>
              </a:lnSpc>
              <a:spcBef>
                <a:spcPts val="275"/>
              </a:spcBef>
            </a:pPr>
            <a:r>
              <a:rPr lang="en-US" altLang="zh-CN" sz="2000" spc="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spc="20" dirty="0">
                <a:solidFill>
                  <a:srgbClr val="001E5E"/>
                </a:solidFill>
                <a:latin typeface="Calibri"/>
                <a:ea typeface="Calibri"/>
              </a:rPr>
              <a:t>Онкология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44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0" dirty="0">
                <a:solidFill>
                  <a:srgbClr val="001E5E"/>
                </a:solidFill>
                <a:latin typeface="Calibri"/>
                <a:ea typeface="Calibri"/>
              </a:rPr>
              <a:t>анамнезе,</a:t>
            </a:r>
          </a:p>
          <a:p>
            <a:pPr marL="0">
              <a:lnSpc>
                <a:spcPct val="96666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2000" b="1" spc="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хочет</a:t>
            </a:r>
            <a:r>
              <a:rPr lang="en-US" altLang="zh-CN" sz="2000" b="1" spc="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реабилитацию</a:t>
            </a:r>
            <a:r>
              <a:rPr lang="en-US" altLang="zh-CN" sz="2000" b="1" spc="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b="1" spc="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имеет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хорошую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мотивацию.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6176771" y="5350891"/>
            <a:ext cx="1981322" cy="1097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4423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Да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ну</a:t>
            </a:r>
            <a:r>
              <a:rPr lang="en-US" altLang="zh-CN" sz="1800" b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нафиг!</a:t>
            </a:r>
          </a:p>
          <a:p>
            <a:pPr marL="0" indent="28956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него</a:t>
            </a:r>
            <a:r>
              <a:rPr lang="en-US" altLang="zh-CN" sz="18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низкий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001E5E"/>
                </a:solidFill>
                <a:latin typeface="Calibri"/>
                <a:ea typeface="Calibri"/>
              </a:rPr>
              <a:t>р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еабилитационный</a:t>
            </a:r>
          </a:p>
          <a:p>
            <a:pPr marL="0" indent="423671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потенци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ал.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9443339" y="5212207"/>
            <a:ext cx="2164078" cy="137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907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него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ШРМ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5.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8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него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хороший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тариф</a:t>
            </a:r>
            <a:r>
              <a:rPr lang="en-US" altLang="zh-CN" sz="18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(КСГ).</a:t>
            </a:r>
          </a:p>
          <a:p>
            <a:pPr marL="0" indent="484631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Надо</a:t>
            </a:r>
            <a:r>
              <a:rPr lang="en-US" altLang="zh-CN" sz="18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брать.</a:t>
            </a:r>
          </a:p>
          <a:p>
            <a:pPr marL="0" indent="12192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«Покапаем»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ему</a:t>
            </a:r>
            <a:r>
              <a:rPr lang="en-US" altLang="zh-CN" sz="18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что-</a:t>
            </a:r>
          </a:p>
          <a:p>
            <a:pPr marL="0" indent="626364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001E5E"/>
                </a:solidFill>
                <a:latin typeface="Calibri"/>
                <a:ea typeface="Calibri"/>
              </a:rPr>
              <a:t>ниб</a:t>
            </a:r>
            <a:r>
              <a:rPr lang="en-US" altLang="zh-CN" sz="1800" b="1" spc="-10" dirty="0">
                <a:solidFill>
                  <a:srgbClr val="001E5E"/>
                </a:solidFill>
                <a:latin typeface="Calibri"/>
                <a:ea typeface="Calibri"/>
              </a:rPr>
              <a:t>удь...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0" y="2583180"/>
            <a:ext cx="5143500" cy="2552700"/>
          </a:xfrm>
          <a:prstGeom prst="rect">
            <a:avLst/>
          </a:prstGeom>
        </p:spPr>
      </p:pic>
      <p:sp>
        <p:nvSpPr>
          <p:cNvPr id="2" name="Freeform 256"/>
          <p:cNvSpPr/>
          <p:nvPr/>
        </p:nvSpPr>
        <p:spPr>
          <a:xfrm>
            <a:off x="336550" y="5060950"/>
            <a:ext cx="3333750" cy="488950"/>
          </a:xfrm>
          <a:custGeom>
            <a:avLst/>
            <a:gdLst>
              <a:gd name="connsiteX0" fmla="*/ 3334003 w 3333750"/>
              <a:gd name="connsiteY0" fmla="*/ 31496 h 488950"/>
              <a:gd name="connsiteX1" fmla="*/ 3295650 w 3333750"/>
              <a:gd name="connsiteY1" fmla="*/ 261620 h 488950"/>
              <a:gd name="connsiteX2" fmla="*/ 1718055 w 3333750"/>
              <a:gd name="connsiteY2" fmla="*/ 261620 h 488950"/>
              <a:gd name="connsiteX3" fmla="*/ 1679701 w 3333750"/>
              <a:gd name="connsiteY3" fmla="*/ 491744 h 488950"/>
              <a:gd name="connsiteX4" fmla="*/ 1641348 w 3333750"/>
              <a:gd name="connsiteY4" fmla="*/ 261620 h 488950"/>
              <a:gd name="connsiteX5" fmla="*/ 63754 w 3333750"/>
              <a:gd name="connsiteY5" fmla="*/ 261620 h 488950"/>
              <a:gd name="connsiteX6" fmla="*/ 25400 w 3333750"/>
              <a:gd name="connsiteY6" fmla="*/ 31496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3750" h="488950">
                <a:moveTo>
                  <a:pt x="3334003" y="31496"/>
                </a:moveTo>
                <a:cubicBezTo>
                  <a:pt x="3334003" y="158623"/>
                  <a:pt x="3316859" y="261620"/>
                  <a:pt x="3295650" y="261620"/>
                </a:cubicBezTo>
                <a:lnTo>
                  <a:pt x="1718055" y="261620"/>
                </a:lnTo>
                <a:cubicBezTo>
                  <a:pt x="1696847" y="261620"/>
                  <a:pt x="1679701" y="364617"/>
                  <a:pt x="1679701" y="491744"/>
                </a:cubicBezTo>
                <a:cubicBezTo>
                  <a:pt x="1679701" y="364617"/>
                  <a:pt x="1662557" y="261620"/>
                  <a:pt x="1641348" y="261620"/>
                </a:cubicBezTo>
                <a:lnTo>
                  <a:pt x="63754" y="261620"/>
                </a:lnTo>
                <a:cubicBezTo>
                  <a:pt x="42570" y="261620"/>
                  <a:pt x="25400" y="158623"/>
                  <a:pt x="25400" y="31496"/>
                </a:cubicBezTo>
              </a:path>
            </a:pathLst>
          </a:custGeom>
          <a:ln w="38100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7"/>
          <p:cNvSpPr/>
          <p:nvPr/>
        </p:nvSpPr>
        <p:spPr>
          <a:xfrm>
            <a:off x="3727450" y="5073650"/>
            <a:ext cx="8324850" cy="463550"/>
          </a:xfrm>
          <a:custGeom>
            <a:avLst/>
            <a:gdLst>
              <a:gd name="connsiteX0" fmla="*/ 8332723 w 8324850"/>
              <a:gd name="connsiteY0" fmla="*/ 30988 h 463550"/>
              <a:gd name="connsiteX1" fmla="*/ 8296147 w 8324850"/>
              <a:gd name="connsiteY1" fmla="*/ 250444 h 463550"/>
              <a:gd name="connsiteX2" fmla="*/ 6826757 w 8324850"/>
              <a:gd name="connsiteY2" fmla="*/ 250444 h 463550"/>
              <a:gd name="connsiteX3" fmla="*/ 6790181 w 8324850"/>
              <a:gd name="connsiteY3" fmla="*/ 469900 h 463550"/>
              <a:gd name="connsiteX4" fmla="*/ 6753606 w 8324850"/>
              <a:gd name="connsiteY4" fmla="*/ 250444 h 463550"/>
              <a:gd name="connsiteX5" fmla="*/ 61976 w 8324850"/>
              <a:gd name="connsiteY5" fmla="*/ 250444 h 463550"/>
              <a:gd name="connsiteX6" fmla="*/ 25400 w 8324850"/>
              <a:gd name="connsiteY6" fmla="*/ 30988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24850" h="463550">
                <a:moveTo>
                  <a:pt x="8332723" y="30988"/>
                </a:moveTo>
                <a:cubicBezTo>
                  <a:pt x="8332723" y="152146"/>
                  <a:pt x="8316341" y="250444"/>
                  <a:pt x="8296147" y="250444"/>
                </a:cubicBezTo>
                <a:lnTo>
                  <a:pt x="6826757" y="250444"/>
                </a:lnTo>
                <a:cubicBezTo>
                  <a:pt x="6806565" y="250444"/>
                  <a:pt x="6790181" y="348742"/>
                  <a:pt x="6790181" y="469900"/>
                </a:cubicBezTo>
                <a:cubicBezTo>
                  <a:pt x="6790181" y="348742"/>
                  <a:pt x="6773798" y="250444"/>
                  <a:pt x="6753606" y="250444"/>
                </a:cubicBezTo>
                <a:lnTo>
                  <a:pt x="61976" y="250444"/>
                </a:lnTo>
                <a:cubicBezTo>
                  <a:pt x="41783" y="250444"/>
                  <a:pt x="25400" y="152146"/>
                  <a:pt x="25400" y="30988"/>
                </a:cubicBezTo>
              </a:path>
            </a:pathLst>
          </a:custGeom>
          <a:ln w="38100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8"/>
          <p:cNvSpPr/>
          <p:nvPr/>
        </p:nvSpPr>
        <p:spPr>
          <a:xfrm>
            <a:off x="2813050" y="6127750"/>
            <a:ext cx="793750" cy="501650"/>
          </a:xfrm>
          <a:custGeom>
            <a:avLst/>
            <a:gdLst>
              <a:gd name="connsiteX0" fmla="*/ 23114 w 793750"/>
              <a:gd name="connsiteY0" fmla="*/ 147320 h 501650"/>
              <a:gd name="connsiteX1" fmla="*/ 565658 w 793750"/>
              <a:gd name="connsiteY1" fmla="*/ 147320 h 501650"/>
              <a:gd name="connsiteX2" fmla="*/ 565658 w 793750"/>
              <a:gd name="connsiteY2" fmla="*/ 27686 h 501650"/>
              <a:gd name="connsiteX3" fmla="*/ 804926 w 793750"/>
              <a:gd name="connsiteY3" fmla="*/ 266954 h 501650"/>
              <a:gd name="connsiteX4" fmla="*/ 565658 w 793750"/>
              <a:gd name="connsiteY4" fmla="*/ 506222 h 501650"/>
              <a:gd name="connsiteX5" fmla="*/ 565658 w 793750"/>
              <a:gd name="connsiteY5" fmla="*/ 386588 h 501650"/>
              <a:gd name="connsiteX6" fmla="*/ 23114 w 793750"/>
              <a:gd name="connsiteY6" fmla="*/ 386588 h 501650"/>
              <a:gd name="connsiteX7" fmla="*/ 23114 w 793750"/>
              <a:gd name="connsiteY7" fmla="*/ 14732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750" h="501650">
                <a:moveTo>
                  <a:pt x="23114" y="147320"/>
                </a:moveTo>
                <a:lnTo>
                  <a:pt x="565658" y="147320"/>
                </a:lnTo>
                <a:lnTo>
                  <a:pt x="565658" y="27686"/>
                </a:lnTo>
                <a:lnTo>
                  <a:pt x="804926" y="266954"/>
                </a:lnTo>
                <a:lnTo>
                  <a:pt x="565658" y="506222"/>
                </a:lnTo>
                <a:lnTo>
                  <a:pt x="565658" y="386588"/>
                </a:lnTo>
                <a:lnTo>
                  <a:pt x="23114" y="386588"/>
                </a:lnTo>
                <a:lnTo>
                  <a:pt x="23114" y="14732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9"/>
          <p:cNvSpPr/>
          <p:nvPr/>
        </p:nvSpPr>
        <p:spPr>
          <a:xfrm>
            <a:off x="8197850" y="5962650"/>
            <a:ext cx="819150" cy="488950"/>
          </a:xfrm>
          <a:custGeom>
            <a:avLst/>
            <a:gdLst>
              <a:gd name="connsiteX0" fmla="*/ 830326 w 819150"/>
              <a:gd name="connsiteY0" fmla="*/ 139827 h 488950"/>
              <a:gd name="connsiteX1" fmla="*/ 264159 w 819150"/>
              <a:gd name="connsiteY1" fmla="*/ 139827 h 488950"/>
              <a:gd name="connsiteX2" fmla="*/ 264159 w 819150"/>
              <a:gd name="connsiteY2" fmla="*/ 20574 h 488950"/>
              <a:gd name="connsiteX3" fmla="*/ 25654 w 819150"/>
              <a:gd name="connsiteY3" fmla="*/ 259080 h 488950"/>
              <a:gd name="connsiteX4" fmla="*/ 264159 w 819150"/>
              <a:gd name="connsiteY4" fmla="*/ 497586 h 488950"/>
              <a:gd name="connsiteX5" fmla="*/ 264159 w 819150"/>
              <a:gd name="connsiteY5" fmla="*/ 378333 h 488950"/>
              <a:gd name="connsiteX6" fmla="*/ 830326 w 819150"/>
              <a:gd name="connsiteY6" fmla="*/ 378333 h 488950"/>
              <a:gd name="connsiteX7" fmla="*/ 830326 w 819150"/>
              <a:gd name="connsiteY7" fmla="*/ 139827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" h="488950">
                <a:moveTo>
                  <a:pt x="830326" y="139827"/>
                </a:moveTo>
                <a:lnTo>
                  <a:pt x="264159" y="139827"/>
                </a:lnTo>
                <a:lnTo>
                  <a:pt x="264159" y="20574"/>
                </a:lnTo>
                <a:lnTo>
                  <a:pt x="25654" y="259080"/>
                </a:lnTo>
                <a:lnTo>
                  <a:pt x="264159" y="497586"/>
                </a:lnTo>
                <a:lnTo>
                  <a:pt x="264159" y="378333"/>
                </a:lnTo>
                <a:lnTo>
                  <a:pt x="830326" y="378333"/>
                </a:lnTo>
                <a:lnTo>
                  <a:pt x="830326" y="139827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60"/>
          <p:cNvSpPr txBox="1"/>
          <p:nvPr/>
        </p:nvSpPr>
        <p:spPr>
          <a:xfrm>
            <a:off x="421233" y="40081"/>
            <a:ext cx="1126785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Мнение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специалистов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МДБ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о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реабилитационном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потенциале</a:t>
            </a:r>
            <a:r>
              <a:rPr lang="en-US" altLang="zh-CN" sz="28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</a:p>
        </p:txBody>
      </p:sp>
      <p:sp>
        <p:nvSpPr>
          <p:cNvPr id="261" name="TextBox 261"/>
          <p:cNvSpPr txBox="1"/>
          <p:nvPr/>
        </p:nvSpPr>
        <p:spPr>
          <a:xfrm>
            <a:off x="952195" y="1366824"/>
            <a:ext cx="1376712" cy="1055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740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Логоп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ед</a:t>
            </a:r>
          </a:p>
          <a:p>
            <a:pPr marL="172212" indent="-172212" hangingPunct="0">
              <a:lnSpc>
                <a:spcPct val="102499"/>
              </a:lnSpc>
              <a:spcBef>
                <a:spcPts val="154"/>
              </a:spcBef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050" spc="75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050" b="1" spc="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050" b="1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10" dirty="0">
                <a:solidFill>
                  <a:srgbClr val="001E5E"/>
                </a:solidFill>
                <a:latin typeface="Calibri"/>
                <a:ea typeface="Calibri"/>
              </a:rPr>
              <a:t>восстановится</a:t>
            </a:r>
            <a:r>
              <a:rPr lang="en-US" altLang="zh-CN" sz="1050" b="1" spc="-1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20" dirty="0">
                <a:solidFill>
                  <a:srgbClr val="001E5E"/>
                </a:solidFill>
                <a:latin typeface="Calibri"/>
                <a:ea typeface="Calibri"/>
              </a:rPr>
              <a:t>речь,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поте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нциал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восстанов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ления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-5" dirty="0">
                <a:solidFill>
                  <a:srgbClr val="001E5E"/>
                </a:solidFill>
                <a:latin typeface="Calibri"/>
                <a:ea typeface="Calibri"/>
              </a:rPr>
              <a:t>«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плохой»</a:t>
            </a:r>
          </a:p>
        </p:txBody>
      </p:sp>
      <p:sp>
        <p:nvSpPr>
          <p:cNvPr id="262" name="TextBox 262"/>
          <p:cNvSpPr txBox="1"/>
          <p:nvPr/>
        </p:nvSpPr>
        <p:spPr>
          <a:xfrm>
            <a:off x="2368550" y="595248"/>
            <a:ext cx="1518799" cy="95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9783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Ф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изиотерапевт:</a:t>
            </a:r>
          </a:p>
          <a:p>
            <a:pPr>
              <a:lnSpc>
                <a:spcPts val="7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  <a:tabLst>
                <a:tab pos="215264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05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онкология</a:t>
            </a:r>
          </a:p>
          <a:p>
            <a:pPr marL="215264" hangingPunct="0">
              <a:lnSpc>
                <a:spcPct val="95833"/>
              </a:lnSpc>
              <a:spcBef>
                <a:spcPts val="160"/>
              </a:spcBef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анамнезе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реаби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литация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-5" dirty="0">
                <a:solidFill>
                  <a:srgbClr val="001E5E"/>
                </a:solidFill>
                <a:latin typeface="Calibri"/>
                <a:ea typeface="Calibri"/>
              </a:rPr>
              <a:t>противопо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казана.</a:t>
            </a:r>
          </a:p>
        </p:txBody>
      </p:sp>
      <p:sp>
        <p:nvSpPr>
          <p:cNvPr id="263" name="TextBox 263"/>
          <p:cNvSpPr txBox="1"/>
          <p:nvPr/>
        </p:nvSpPr>
        <p:spPr>
          <a:xfrm>
            <a:off x="3990085" y="536956"/>
            <a:ext cx="2277214" cy="1502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9235">
              <a:lnSpc>
                <a:spcPct val="100000"/>
              </a:lnSpc>
            </a:pP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Физический</a:t>
            </a:r>
            <a:r>
              <a:rPr lang="en-US" altLang="zh-CN" sz="1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терапевт</a:t>
            </a:r>
          </a:p>
          <a:p>
            <a:pPr marL="0">
              <a:lnSpc>
                <a:spcPct val="100000"/>
              </a:lnSpc>
              <a:tabLst>
                <a:tab pos="214884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После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стабилизации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105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214884" hangingPunct="0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повышения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толерантности</a:t>
            </a:r>
            <a:r>
              <a:rPr lang="en-US" altLang="zh-CN" sz="105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можно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научить</a:t>
            </a:r>
            <a:r>
              <a:rPr lang="en-US" altLang="zh-CN" sz="105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сидеть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кресле.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105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научиться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пользоваться</a:t>
            </a:r>
            <a:r>
              <a:rPr lang="en-US" altLang="zh-CN" sz="1050" b="1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коляской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электроприводе.</a:t>
            </a:r>
            <a:r>
              <a:rPr lang="en-US" altLang="zh-CN" sz="105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показана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есть</a:t>
            </a:r>
            <a:r>
              <a:rPr lang="en-US" altLang="zh-CN" sz="105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восст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ановления.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6342634" y="469264"/>
            <a:ext cx="2765117" cy="182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2777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Эрг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отерапевт:</a:t>
            </a:r>
          </a:p>
          <a:p>
            <a:pPr marL="0">
              <a:lnSpc>
                <a:spcPct val="100000"/>
              </a:lnSpc>
              <a:tabLst>
                <a:tab pos="214884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можно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научить</a:t>
            </a:r>
            <a:r>
              <a:rPr lang="en-US" altLang="zh-CN" sz="105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самостоятельно</a:t>
            </a:r>
          </a:p>
          <a:p>
            <a:pPr marL="0" indent="214884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есть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пользоваться</a:t>
            </a:r>
            <a:r>
              <a:rPr lang="en-US" altLang="zh-CN" sz="105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прикроватным</a:t>
            </a:r>
          </a:p>
          <a:p>
            <a:pPr marL="0" indent="214884">
              <a:lnSpc>
                <a:spcPct val="94999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туалетом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помощью.</a:t>
            </a:r>
          </a:p>
          <a:p>
            <a:pPr marL="0">
              <a:lnSpc>
                <a:spcPct val="100000"/>
              </a:lnSpc>
              <a:tabLst>
                <a:tab pos="214884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Родственники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готовы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ухаживать</a:t>
            </a:r>
            <a:r>
              <a:rPr lang="en-US" altLang="zh-CN" sz="1050" b="1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</a:p>
          <a:p>
            <a:pPr marL="0" indent="214884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пациенты.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ea typeface="Calibri"/>
              </a:rPr>
              <a:t>Хотят,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ea typeface="Calibri"/>
              </a:rPr>
              <a:t>чтобы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ea typeface="Calibri"/>
              </a:rPr>
              <a:t>любимый</a:t>
            </a:r>
            <a:r>
              <a:rPr lang="en-US" altLang="zh-CN" sz="105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ea typeface="Calibri"/>
              </a:rPr>
              <a:t>дедушка</a:t>
            </a:r>
          </a:p>
          <a:p>
            <a:pPr marL="0" indent="214884">
              <a:lnSpc>
                <a:spcPct val="94999"/>
              </a:lnSpc>
            </a:pPr>
            <a:r>
              <a:rPr lang="en-US" altLang="zh-CN" sz="1050" b="1" dirty="0">
                <a:solidFill>
                  <a:srgbClr val="000000"/>
                </a:solidFill>
                <a:latin typeface="Calibri"/>
                <a:ea typeface="Calibri"/>
              </a:rPr>
              <a:t>вернулся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Calibri"/>
                <a:ea typeface="Calibri"/>
              </a:rPr>
              <a:t>домой.</a:t>
            </a:r>
          </a:p>
          <a:p>
            <a:pPr marL="0">
              <a:lnSpc>
                <a:spcPct val="100000"/>
              </a:lnSpc>
              <a:tabLst>
                <a:tab pos="214884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можно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обучить</a:t>
            </a:r>
            <a:r>
              <a:rPr lang="en-US" altLang="zh-CN" sz="105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альтернативной</a:t>
            </a:r>
          </a:p>
          <a:p>
            <a:pPr marL="0" indent="214884">
              <a:lnSpc>
                <a:spcPct val="100000"/>
              </a:lnSpc>
            </a:pP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коммуни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кации.</a:t>
            </a:r>
          </a:p>
          <a:p>
            <a:pPr marL="0">
              <a:lnSpc>
                <a:spcPct val="100000"/>
              </a:lnSpc>
              <a:tabLst>
                <a:tab pos="214884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удаленно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105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часть</a:t>
            </a:r>
          </a:p>
          <a:p>
            <a:pPr marL="0" indent="214884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проф.</a:t>
            </a:r>
            <a:r>
              <a:rPr lang="en-US" altLang="zh-CN" sz="1050" b="1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обязанностей.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9308845" y="1749755"/>
            <a:ext cx="2512462" cy="862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Психоло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г:</a:t>
            </a:r>
          </a:p>
          <a:p>
            <a:pPr marL="0" indent="128651">
              <a:lnSpc>
                <a:spcPct val="100000"/>
              </a:lnSpc>
              <a:tabLst>
                <a:tab pos="343916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испытывает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стресс</a:t>
            </a:r>
            <a:r>
              <a:rPr lang="en-US" altLang="zh-CN" sz="105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из-за</a:t>
            </a:r>
          </a:p>
          <a:p>
            <a:pPr marL="343916" hangingPunct="0">
              <a:lnSpc>
                <a:spcPct val="95833"/>
              </a:lnSpc>
              <a:spcBef>
                <a:spcPts val="160"/>
              </a:spcBef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попадания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больницу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из-за</a:t>
            </a:r>
            <a:r>
              <a:rPr lang="en-US" altLang="zh-CN" sz="105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своей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10" dirty="0">
                <a:solidFill>
                  <a:srgbClr val="001E5E"/>
                </a:solidFill>
                <a:latin typeface="Calibri"/>
                <a:ea typeface="Calibri"/>
              </a:rPr>
              <a:t>болезни.</a:t>
            </a:r>
            <a:r>
              <a:rPr lang="en-US" altLang="zh-CN" sz="105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20" dirty="0">
                <a:solidFill>
                  <a:srgbClr val="001E5E"/>
                </a:solidFill>
                <a:latin typeface="Calibri"/>
                <a:ea typeface="Calibri"/>
              </a:rPr>
              <a:t>Необходима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психокоррекционная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работа.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365759" y="2670029"/>
            <a:ext cx="2150473" cy="1173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Врач</a:t>
            </a:r>
            <a:r>
              <a:rPr lang="en-US" altLang="zh-CN" sz="1400" b="1" spc="5" dirty="0">
                <a:solidFill>
                  <a:srgbClr val="001E5E"/>
                </a:solidFill>
                <a:latin typeface="Calibri"/>
                <a:ea typeface="Calibri"/>
              </a:rPr>
              <a:t>-ЛФ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К:</a:t>
            </a:r>
          </a:p>
          <a:p>
            <a:pPr marL="0" indent="123748">
              <a:lnSpc>
                <a:spcPct val="100000"/>
              </a:lnSpc>
              <a:tabLst>
                <a:tab pos="338632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05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противопоказания</a:t>
            </a:r>
          </a:p>
          <a:p>
            <a:pPr marL="338632" hangingPunct="0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так</a:t>
            </a:r>
            <a:r>
              <a:rPr lang="en-US" altLang="zh-CN" sz="105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ему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10" dirty="0">
                <a:solidFill>
                  <a:srgbClr val="001E5E"/>
                </a:solidFill>
                <a:latin typeface="Calibri"/>
                <a:ea typeface="Calibri"/>
              </a:rPr>
              <a:t>противопоказаны</a:t>
            </a:r>
            <a:r>
              <a:rPr lang="en-US" altLang="zh-CN" sz="1050" b="1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10" dirty="0">
                <a:solidFill>
                  <a:srgbClr val="001E5E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из-за</a:t>
            </a:r>
            <a:r>
              <a:rPr lang="en-US" altLang="zh-CN" sz="105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низкой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фракции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выброса</a:t>
            </a:r>
            <a:r>
              <a:rPr lang="en-US" altLang="zh-CN" sz="105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левого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жел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удочка.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9270492" y="2612294"/>
            <a:ext cx="2751937" cy="1371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7004">
              <a:lnSpc>
                <a:spcPct val="100000"/>
              </a:lnSpc>
              <a:tabLst>
                <a:tab pos="382269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Родственники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нуждаются</a:t>
            </a:r>
            <a:r>
              <a:rPr lang="en-US" altLang="zh-CN" sz="105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</a:p>
          <a:p>
            <a:pPr marL="0" indent="382269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психокоррекционной</a:t>
            </a:r>
            <a:r>
              <a:rPr lang="en-US" altLang="zh-CN" sz="105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помощи.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Мед.сестра</a:t>
            </a: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:</a:t>
            </a:r>
          </a:p>
          <a:p>
            <a:pPr marL="0" indent="167004">
              <a:lnSpc>
                <a:spcPct val="100000"/>
              </a:lnSpc>
              <a:spcBef>
                <a:spcPts val="164"/>
              </a:spcBef>
              <a:tabLst>
                <a:tab pos="382269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настоящий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момент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пролежней</a:t>
            </a:r>
            <a:r>
              <a:rPr lang="en-US" altLang="zh-CN" sz="105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нет.</a:t>
            </a:r>
          </a:p>
          <a:p>
            <a:pPr marL="0" indent="167004">
              <a:lnSpc>
                <a:spcPct val="100000"/>
              </a:lnSpc>
              <a:tabLst>
                <a:tab pos="382269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Родственники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обучены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уходу,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но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они</a:t>
            </a:r>
          </a:p>
          <a:p>
            <a:pPr marL="0" indent="382269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обучаемы.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Я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готова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обучать</a:t>
            </a:r>
            <a:r>
              <a:rPr lang="en-US" altLang="zh-CN" sz="105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их.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96926" y="4035171"/>
            <a:ext cx="90885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вролог: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276453" y="4257295"/>
            <a:ext cx="1929254" cy="483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14884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05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крайне-тяжелый</a:t>
            </a:r>
          </a:p>
          <a:p>
            <a:pPr marL="214884" hangingPunct="0">
              <a:lnSpc>
                <a:spcPct val="95416"/>
              </a:lnSpc>
              <a:spcBef>
                <a:spcPts val="129"/>
              </a:spcBef>
            </a:pPr>
            <a:r>
              <a:rPr lang="en-US" altLang="zh-CN" sz="1050" b="1" spc="5" dirty="0">
                <a:solidFill>
                  <a:srgbClr val="001E5E"/>
                </a:solidFill>
                <a:latin typeface="Calibri"/>
                <a:ea typeface="Calibri"/>
              </a:rPr>
              <a:t>инсульт.</a:t>
            </a:r>
            <a:r>
              <a:rPr lang="en-US" altLang="zh-CN" sz="105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10" dirty="0">
                <a:solidFill>
                  <a:srgbClr val="001E5E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05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«низкий»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5477509" y="4264025"/>
            <a:ext cx="589979" cy="320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105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spc="-5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</a:p>
          <a:p>
            <a:pPr marL="0" indent="103632">
              <a:lnSpc>
                <a:spcPct val="100000"/>
              </a:lnSpc>
            </a:pPr>
            <a:r>
              <a:rPr lang="en-US" altLang="zh-CN" sz="1050" b="1" spc="10" dirty="0">
                <a:solidFill>
                  <a:srgbClr val="001E5E"/>
                </a:solidFill>
                <a:latin typeface="Calibri"/>
                <a:ea typeface="Calibri"/>
              </a:rPr>
              <a:t>ОН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МК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8644128" y="4467351"/>
            <a:ext cx="2627696" cy="56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Врач</a:t>
            </a: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реабилитолог</a:t>
            </a:r>
            <a:r>
              <a:rPr lang="en-US" altLang="zh-CN" sz="14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5" dirty="0">
                <a:solidFill>
                  <a:srgbClr val="001E5E"/>
                </a:solidFill>
                <a:latin typeface="Calibri"/>
                <a:ea typeface="Calibri"/>
              </a:rPr>
              <a:t>(ФРМ):</a:t>
            </a:r>
          </a:p>
          <a:p>
            <a:pPr marL="0" indent="167004">
              <a:lnSpc>
                <a:spcPct val="100000"/>
              </a:lnSpc>
              <a:spcBef>
                <a:spcPts val="164"/>
              </a:spcBef>
              <a:tabLst>
                <a:tab pos="381889" algn="l"/>
              </a:tabLst>
            </a:pPr>
            <a:r>
              <a:rPr lang="en-US" altLang="zh-CN" sz="105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пациентки</a:t>
            </a:r>
            <a:r>
              <a:rPr lang="en-US" altLang="zh-CN" sz="105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реабилитационный</a:t>
            </a:r>
          </a:p>
          <a:p>
            <a:pPr marL="0" indent="381889">
              <a:lnSpc>
                <a:spcPct val="100000"/>
              </a:lnSpc>
            </a:pP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050" b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b="1" dirty="0">
                <a:solidFill>
                  <a:srgbClr val="001E5E"/>
                </a:solidFill>
                <a:latin typeface="Calibri"/>
                <a:ea typeface="Calibri"/>
              </a:rPr>
              <a:t>компенсации.</a:t>
            </a:r>
          </a:p>
        </p:txBody>
      </p:sp>
      <p:sp>
        <p:nvSpPr>
          <p:cNvPr id="272" name="TextBox 272"/>
          <p:cNvSpPr txBox="1"/>
          <p:nvPr/>
        </p:nvSpPr>
        <p:spPr>
          <a:xfrm>
            <a:off x="42976" y="5723610"/>
            <a:ext cx="3089399" cy="1097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83108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8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помочь.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потенциал</a:t>
            </a:r>
          </a:p>
          <a:p>
            <a:pPr marL="0" indent="603504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низкий.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Отказать</a:t>
            </a:r>
            <a:r>
              <a:rPr lang="en-US" altLang="zh-CN" sz="18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</a:p>
          <a:p>
            <a:pPr marL="0" indent="791260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001E5E"/>
                </a:solidFill>
                <a:latin typeface="Calibri"/>
                <a:ea typeface="Calibri"/>
              </a:rPr>
              <a:t>реа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билитации.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3786251" y="5907176"/>
            <a:ext cx="1226814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452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001E5E"/>
                </a:solidFill>
                <a:latin typeface="Calibri"/>
                <a:ea typeface="Calibri"/>
              </a:rPr>
              <a:t>П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ациент</a:t>
            </a:r>
          </a:p>
          <a:p>
            <a:pPr marL="0" indent="41147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умер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еще</a:t>
            </a:r>
            <a:r>
              <a:rPr lang="en-US" altLang="zh-CN" sz="18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тационаре.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5756147" y="5465711"/>
            <a:ext cx="2612836" cy="1360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" indent="-22860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18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находится</a:t>
            </a:r>
            <a:r>
              <a:rPr lang="en-US" altLang="zh-CN" sz="18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дома.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Вернулся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своей</a:t>
            </a:r>
            <a:r>
              <a:rPr lang="en-US" altLang="zh-CN" sz="1800" b="1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работе.</a:t>
            </a:r>
          </a:p>
          <a:p>
            <a:pPr marL="0" indent="400811">
              <a:lnSpc>
                <a:spcPct val="100000"/>
              </a:lnSpc>
              <a:spcBef>
                <a:spcPts val="110"/>
              </a:spcBef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Работает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18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дому</a:t>
            </a:r>
          </a:p>
          <a:p>
            <a:pPr marL="0" indent="490728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удаленно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через</a:t>
            </a:r>
          </a:p>
          <a:p>
            <a:pPr marL="0" indent="681228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1E5E"/>
                </a:solidFill>
                <a:latin typeface="Calibri"/>
                <a:ea typeface="Calibri"/>
              </a:rPr>
              <a:t>комп</a:t>
            </a: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ьютер.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9089135" y="5687720"/>
            <a:ext cx="2581500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Пациенту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можно</a:t>
            </a:r>
            <a:r>
              <a:rPr lang="en-US" altLang="zh-CN" sz="1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помочь.</a:t>
            </a:r>
          </a:p>
          <a:p>
            <a:pPr marL="0" indent="531876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имеет</a:t>
            </a:r>
          </a:p>
          <a:p>
            <a:pPr marL="0" indent="298704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001E5E"/>
                </a:solidFill>
                <a:latin typeface="Calibri"/>
                <a:ea typeface="Calibri"/>
              </a:rPr>
              <a:t>р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еабилитационный</a:t>
            </a:r>
          </a:p>
          <a:p>
            <a:pPr marL="0" indent="75438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потенц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иал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276"/>
          <p:cNvSpPr txBox="1"/>
          <p:nvPr/>
        </p:nvSpPr>
        <p:spPr>
          <a:xfrm>
            <a:off x="554126" y="165684"/>
            <a:ext cx="11201451" cy="5803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79778">
              <a:lnSpc>
                <a:spcPct val="100000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зависит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5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состава</a:t>
            </a:r>
          </a:p>
          <a:p>
            <a:pPr marL="0">
              <a:lnSpc>
                <a:spcPct val="100000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мультидисциплинарной</a:t>
            </a:r>
            <a:r>
              <a:rPr lang="en-US" altLang="zh-CN" sz="25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бригады</a:t>
            </a:r>
            <a:r>
              <a:rPr lang="en-US" altLang="zh-CN" sz="25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5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компетенций</a:t>
            </a:r>
            <a:r>
              <a:rPr lang="en-US" altLang="zh-CN" sz="25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специалистов,</a:t>
            </a:r>
            <a:r>
              <a:rPr lang="en-US" altLang="zh-CN" sz="25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входящих</a:t>
            </a:r>
            <a:r>
              <a:rPr lang="en-US" altLang="zh-CN" sz="25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5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нее.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9"/>
              </a:lnSpc>
            </a:pPr>
            <a:endParaRPr lang="en-US" dirty="0" smtClean="0"/>
          </a:p>
          <a:p>
            <a:pPr marL="0" indent="146304">
              <a:lnSpc>
                <a:spcPct val="100000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Большое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влияние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оценку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влияет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субъективный</a:t>
            </a:r>
            <a:r>
              <a:rPr lang="en-US" altLang="zh-CN" sz="2500" b="1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фактор</a:t>
            </a:r>
          </a:p>
          <a:p>
            <a:pPr marL="0" indent="60959">
              <a:lnSpc>
                <a:spcPct val="74166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личности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участников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МДБ,</a:t>
            </a:r>
            <a:r>
              <a:rPr lang="en-US" altLang="zh-CN" sz="25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который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невозможно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отделить</a:t>
            </a:r>
            <a:r>
              <a:rPr lang="en-US" altLang="zh-CN" sz="25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роли</a:t>
            </a:r>
            <a:r>
              <a:rPr lang="en-US" altLang="zh-CN" sz="25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физического</a:t>
            </a:r>
          </a:p>
          <a:p>
            <a:pPr marL="0" indent="4171543">
              <a:lnSpc>
                <a:spcPct val="100000"/>
              </a:lnSpc>
            </a:pPr>
            <a:r>
              <a:rPr lang="en-US" altLang="zh-CN" sz="2500" b="1" spc="-5" dirty="0">
                <a:solidFill>
                  <a:srgbClr val="001E5E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50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пациента.</a:t>
            </a:r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414528" indent="534898" hangingPunct="0">
              <a:lnSpc>
                <a:spcPct val="83749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Затруднительным</a:t>
            </a:r>
            <a:r>
              <a:rPr lang="en-US" altLang="zh-CN" sz="25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кажется</a:t>
            </a:r>
            <a:r>
              <a:rPr lang="en-US" altLang="zh-CN" sz="25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оценка</a:t>
            </a:r>
            <a:r>
              <a:rPr lang="en-US" altLang="zh-CN" sz="25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25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потенциала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автоматизировано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основе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формулы.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если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возможно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оценить</a:t>
            </a:r>
            <a:r>
              <a:rPr lang="en-US" altLang="zh-CN" sz="25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тяжесть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инсульта</a:t>
            </a:r>
            <a:r>
              <a:rPr lang="en-US" altLang="zh-CN" sz="25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нарушенной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функции,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то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тяжело</a:t>
            </a:r>
            <a:r>
              <a:rPr lang="en-US" altLang="zh-CN" sz="25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просчитать</a:t>
            </a:r>
            <a:r>
              <a:rPr lang="en-US" altLang="zh-CN" sz="25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роль</a:t>
            </a:r>
            <a:r>
              <a:rPr lang="en-US" altLang="zh-CN" sz="25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мотивации</a:t>
            </a:r>
          </a:p>
          <a:p>
            <a:pPr marL="321564" indent="316991" hangingPunct="0">
              <a:lnSpc>
                <a:spcPct val="72500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готовность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родственников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участвовать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25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роль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психологических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установок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а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также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поведения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5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случае</a:t>
            </a:r>
          </a:p>
          <a:p>
            <a:pPr marL="0" indent="2175103">
              <a:lnSpc>
                <a:spcPct val="100000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успеха</a:t>
            </a:r>
            <a:r>
              <a:rPr lang="en-US" altLang="zh-CN" sz="25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5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трудностей</a:t>
            </a:r>
            <a:r>
              <a:rPr lang="en-US" altLang="zh-CN" sz="25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5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5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  <a:r>
              <a:rPr lang="en-US" altLang="zh-CN" sz="25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оценен</a:t>
            </a:r>
            <a:r>
              <a:rPr lang="en-US" altLang="zh-CN" sz="25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</a:p>
          <a:p>
            <a:pPr marL="0" indent="342900">
              <a:lnSpc>
                <a:spcPct val="72916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бригадой,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которая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планирует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его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реабилитировать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основании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осмотра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 indent="411479">
              <a:lnSpc>
                <a:spcPct val="73333"/>
              </a:lnSpc>
            </a:pP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совместного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обсуждения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учетом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имеющихся</a:t>
            </a:r>
            <a:r>
              <a:rPr lang="en-US" altLang="zh-CN" sz="25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ресурсов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5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dirty="0">
                <a:solidFill>
                  <a:srgbClr val="001E5E"/>
                </a:solidFill>
                <a:latin typeface="Calibri"/>
                <a:ea typeface="Calibri"/>
              </a:rPr>
              <a:t>определенном</a:t>
            </a:r>
          </a:p>
          <a:p>
            <a:pPr marL="0" indent="4051147">
              <a:lnSpc>
                <a:spcPct val="100000"/>
              </a:lnSpc>
            </a:pPr>
            <a:r>
              <a:rPr lang="en-US" altLang="zh-CN" sz="2500" b="1" spc="-5" dirty="0">
                <a:solidFill>
                  <a:srgbClr val="001E5E"/>
                </a:solidFill>
                <a:latin typeface="Calibri"/>
                <a:ea typeface="Calibri"/>
              </a:rPr>
              <a:t>промежутке</a:t>
            </a:r>
            <a:r>
              <a:rPr lang="en-US" altLang="zh-CN" sz="250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b="1" spc="-10" dirty="0">
                <a:solidFill>
                  <a:srgbClr val="001E5E"/>
                </a:solidFill>
                <a:latin typeface="Calibri"/>
                <a:ea typeface="Calibri"/>
              </a:rPr>
              <a:t>времени.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 277"/>
          <p:cNvSpPr/>
          <p:nvPr/>
        </p:nvSpPr>
        <p:spPr>
          <a:xfrm>
            <a:off x="2539745" y="1482090"/>
            <a:ext cx="2034539" cy="708659"/>
          </a:xfrm>
          <a:custGeom>
            <a:avLst/>
            <a:gdLst>
              <a:gd name="connsiteX0" fmla="*/ 0 w 2034539"/>
              <a:gd name="connsiteY0" fmla="*/ 670559 h 708659"/>
              <a:gd name="connsiteX1" fmla="*/ 1996439 w 2034539"/>
              <a:gd name="connsiteY1" fmla="*/ 670559 h 708659"/>
              <a:gd name="connsiteX2" fmla="*/ 0 w 2034539"/>
              <a:gd name="connsiteY2" fmla="*/ 0 h 70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4539" h="708659">
                <a:moveTo>
                  <a:pt x="0" y="670559"/>
                </a:moveTo>
                <a:lnTo>
                  <a:pt x="1996439" y="670559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8"/>
          <p:cNvSpPr/>
          <p:nvPr/>
        </p:nvSpPr>
        <p:spPr>
          <a:xfrm>
            <a:off x="2539745" y="2244090"/>
            <a:ext cx="2026920" cy="685800"/>
          </a:xfrm>
          <a:custGeom>
            <a:avLst/>
            <a:gdLst>
              <a:gd name="connsiteX0" fmla="*/ 0 w 2026920"/>
              <a:gd name="connsiteY0" fmla="*/ 647700 h 685800"/>
              <a:gd name="connsiteX1" fmla="*/ 1988820 w 2026920"/>
              <a:gd name="connsiteY1" fmla="*/ 647700 h 685800"/>
              <a:gd name="connsiteX2" fmla="*/ 0 w 2026920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920" h="685800">
                <a:moveTo>
                  <a:pt x="0" y="647700"/>
                </a:moveTo>
                <a:lnTo>
                  <a:pt x="1988820" y="64770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9"/>
          <p:cNvSpPr/>
          <p:nvPr/>
        </p:nvSpPr>
        <p:spPr>
          <a:xfrm>
            <a:off x="2539745" y="2977134"/>
            <a:ext cx="2026920" cy="708660"/>
          </a:xfrm>
          <a:custGeom>
            <a:avLst/>
            <a:gdLst>
              <a:gd name="connsiteX0" fmla="*/ 0 w 2026920"/>
              <a:gd name="connsiteY0" fmla="*/ 670560 h 708660"/>
              <a:gd name="connsiteX1" fmla="*/ 1988820 w 2026920"/>
              <a:gd name="connsiteY1" fmla="*/ 670560 h 708660"/>
              <a:gd name="connsiteX2" fmla="*/ 0 w 2026920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920" h="708660">
                <a:moveTo>
                  <a:pt x="0" y="670560"/>
                </a:moveTo>
                <a:lnTo>
                  <a:pt x="1988820" y="67056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80"/>
          <p:cNvSpPr/>
          <p:nvPr/>
        </p:nvSpPr>
        <p:spPr>
          <a:xfrm>
            <a:off x="2539745" y="3749802"/>
            <a:ext cx="2026920" cy="708660"/>
          </a:xfrm>
          <a:custGeom>
            <a:avLst/>
            <a:gdLst>
              <a:gd name="connsiteX0" fmla="*/ 0 w 2026920"/>
              <a:gd name="connsiteY0" fmla="*/ 670560 h 708660"/>
              <a:gd name="connsiteX1" fmla="*/ 1988820 w 2026920"/>
              <a:gd name="connsiteY1" fmla="*/ 670560 h 708660"/>
              <a:gd name="connsiteX2" fmla="*/ 0 w 2026920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920" h="708660">
                <a:moveTo>
                  <a:pt x="0" y="670560"/>
                </a:moveTo>
                <a:lnTo>
                  <a:pt x="1988820" y="67056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1"/>
          <p:cNvSpPr/>
          <p:nvPr/>
        </p:nvSpPr>
        <p:spPr>
          <a:xfrm>
            <a:off x="2539745" y="4501134"/>
            <a:ext cx="2026920" cy="708660"/>
          </a:xfrm>
          <a:custGeom>
            <a:avLst/>
            <a:gdLst>
              <a:gd name="connsiteX0" fmla="*/ 0 w 2026920"/>
              <a:gd name="connsiteY0" fmla="*/ 670560 h 708660"/>
              <a:gd name="connsiteX1" fmla="*/ 1988820 w 2026920"/>
              <a:gd name="connsiteY1" fmla="*/ 670560 h 708660"/>
              <a:gd name="connsiteX2" fmla="*/ 0 w 2026920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920" h="708660">
                <a:moveTo>
                  <a:pt x="0" y="670560"/>
                </a:moveTo>
                <a:lnTo>
                  <a:pt x="1988820" y="67056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2"/>
          <p:cNvSpPr/>
          <p:nvPr/>
        </p:nvSpPr>
        <p:spPr>
          <a:xfrm>
            <a:off x="2539745" y="5273802"/>
            <a:ext cx="2026920" cy="708660"/>
          </a:xfrm>
          <a:custGeom>
            <a:avLst/>
            <a:gdLst>
              <a:gd name="connsiteX0" fmla="*/ 0 w 2026920"/>
              <a:gd name="connsiteY0" fmla="*/ 670560 h 708660"/>
              <a:gd name="connsiteX1" fmla="*/ 1988820 w 2026920"/>
              <a:gd name="connsiteY1" fmla="*/ 670560 h 708660"/>
              <a:gd name="connsiteX2" fmla="*/ 0 w 2026920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920" h="708660">
                <a:moveTo>
                  <a:pt x="0" y="670560"/>
                </a:moveTo>
                <a:lnTo>
                  <a:pt x="1988820" y="67056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3"/>
          <p:cNvSpPr/>
          <p:nvPr/>
        </p:nvSpPr>
        <p:spPr>
          <a:xfrm>
            <a:off x="5157978" y="1311402"/>
            <a:ext cx="2034540" cy="708659"/>
          </a:xfrm>
          <a:custGeom>
            <a:avLst/>
            <a:gdLst>
              <a:gd name="connsiteX0" fmla="*/ 0 w 2034540"/>
              <a:gd name="connsiteY0" fmla="*/ 670559 h 708659"/>
              <a:gd name="connsiteX1" fmla="*/ 1996440 w 2034540"/>
              <a:gd name="connsiteY1" fmla="*/ 670559 h 708659"/>
              <a:gd name="connsiteX2" fmla="*/ 1996440 w 2034540"/>
              <a:gd name="connsiteY2" fmla="*/ 161544 h 708659"/>
              <a:gd name="connsiteX3" fmla="*/ 0 w 2034540"/>
              <a:gd name="connsiteY3" fmla="*/ 0 h 708659"/>
              <a:gd name="connsiteX4" fmla="*/ 0 w 2034540"/>
              <a:gd name="connsiteY4" fmla="*/ 161544 h 70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540" h="708659">
                <a:moveTo>
                  <a:pt x="0" y="670559"/>
                </a:moveTo>
                <a:lnTo>
                  <a:pt x="1996440" y="670559"/>
                </a:lnTo>
                <a:lnTo>
                  <a:pt x="1996440" y="161544"/>
                </a:lnTo>
                <a:lnTo>
                  <a:pt x="0" y="0"/>
                </a:lnTo>
                <a:lnTo>
                  <a:pt x="0" y="161544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4"/>
          <p:cNvSpPr/>
          <p:nvPr/>
        </p:nvSpPr>
        <p:spPr>
          <a:xfrm>
            <a:off x="5168646" y="2073402"/>
            <a:ext cx="2026920" cy="685800"/>
          </a:xfrm>
          <a:custGeom>
            <a:avLst/>
            <a:gdLst>
              <a:gd name="connsiteX0" fmla="*/ 0 w 2026920"/>
              <a:gd name="connsiteY0" fmla="*/ 647700 h 685800"/>
              <a:gd name="connsiteX1" fmla="*/ 1988820 w 2026920"/>
              <a:gd name="connsiteY1" fmla="*/ 647700 h 685800"/>
              <a:gd name="connsiteX2" fmla="*/ 0 w 2026920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920" h="685800">
                <a:moveTo>
                  <a:pt x="0" y="647700"/>
                </a:moveTo>
                <a:lnTo>
                  <a:pt x="1988820" y="64770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5"/>
          <p:cNvSpPr/>
          <p:nvPr/>
        </p:nvSpPr>
        <p:spPr>
          <a:xfrm>
            <a:off x="5168646" y="2815590"/>
            <a:ext cx="2026920" cy="708660"/>
          </a:xfrm>
          <a:custGeom>
            <a:avLst/>
            <a:gdLst>
              <a:gd name="connsiteX0" fmla="*/ 0 w 2026920"/>
              <a:gd name="connsiteY0" fmla="*/ 670560 h 708660"/>
              <a:gd name="connsiteX1" fmla="*/ 1988820 w 2026920"/>
              <a:gd name="connsiteY1" fmla="*/ 670560 h 708660"/>
              <a:gd name="connsiteX2" fmla="*/ 0 w 2026920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920" h="708660">
                <a:moveTo>
                  <a:pt x="0" y="670560"/>
                </a:moveTo>
                <a:lnTo>
                  <a:pt x="1988820" y="67056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6"/>
          <p:cNvSpPr/>
          <p:nvPr/>
        </p:nvSpPr>
        <p:spPr>
          <a:xfrm>
            <a:off x="2203450" y="1708150"/>
            <a:ext cx="336550" cy="247650"/>
          </a:xfrm>
          <a:custGeom>
            <a:avLst/>
            <a:gdLst>
              <a:gd name="connsiteX0" fmla="*/ 20066 w 336550"/>
              <a:gd name="connsiteY0" fmla="*/ 78740 h 247650"/>
              <a:gd name="connsiteX1" fmla="*/ 233426 w 336550"/>
              <a:gd name="connsiteY1" fmla="*/ 78740 h 247650"/>
              <a:gd name="connsiteX2" fmla="*/ 233426 w 336550"/>
              <a:gd name="connsiteY2" fmla="*/ 21590 h 247650"/>
              <a:gd name="connsiteX3" fmla="*/ 347726 w 336550"/>
              <a:gd name="connsiteY3" fmla="*/ 135890 h 247650"/>
              <a:gd name="connsiteX4" fmla="*/ 233426 w 336550"/>
              <a:gd name="connsiteY4" fmla="*/ 250190 h 247650"/>
              <a:gd name="connsiteX5" fmla="*/ 233426 w 336550"/>
              <a:gd name="connsiteY5" fmla="*/ 193040 h 247650"/>
              <a:gd name="connsiteX6" fmla="*/ 20066 w 336550"/>
              <a:gd name="connsiteY6" fmla="*/ 193040 h 247650"/>
              <a:gd name="connsiteX7" fmla="*/ 20066 w 336550"/>
              <a:gd name="connsiteY7" fmla="*/ 7874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247650">
                <a:moveTo>
                  <a:pt x="20066" y="78740"/>
                </a:moveTo>
                <a:lnTo>
                  <a:pt x="233426" y="78740"/>
                </a:lnTo>
                <a:lnTo>
                  <a:pt x="233426" y="21590"/>
                </a:lnTo>
                <a:lnTo>
                  <a:pt x="347726" y="135890"/>
                </a:lnTo>
                <a:lnTo>
                  <a:pt x="233426" y="250190"/>
                </a:lnTo>
                <a:lnTo>
                  <a:pt x="233426" y="193040"/>
                </a:lnTo>
                <a:lnTo>
                  <a:pt x="20066" y="193040"/>
                </a:lnTo>
                <a:lnTo>
                  <a:pt x="20066" y="787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7"/>
          <p:cNvSpPr/>
          <p:nvPr/>
        </p:nvSpPr>
        <p:spPr>
          <a:xfrm>
            <a:off x="2203450" y="2406650"/>
            <a:ext cx="336550" cy="247650"/>
          </a:xfrm>
          <a:custGeom>
            <a:avLst/>
            <a:gdLst>
              <a:gd name="connsiteX0" fmla="*/ 20066 w 336550"/>
              <a:gd name="connsiteY0" fmla="*/ 84328 h 247650"/>
              <a:gd name="connsiteX1" fmla="*/ 233426 w 336550"/>
              <a:gd name="connsiteY1" fmla="*/ 84328 h 247650"/>
              <a:gd name="connsiteX2" fmla="*/ 233426 w 336550"/>
              <a:gd name="connsiteY2" fmla="*/ 27178 h 247650"/>
              <a:gd name="connsiteX3" fmla="*/ 347726 w 336550"/>
              <a:gd name="connsiteY3" fmla="*/ 141478 h 247650"/>
              <a:gd name="connsiteX4" fmla="*/ 233426 w 336550"/>
              <a:gd name="connsiteY4" fmla="*/ 255778 h 247650"/>
              <a:gd name="connsiteX5" fmla="*/ 233426 w 336550"/>
              <a:gd name="connsiteY5" fmla="*/ 198628 h 247650"/>
              <a:gd name="connsiteX6" fmla="*/ 20066 w 336550"/>
              <a:gd name="connsiteY6" fmla="*/ 198628 h 247650"/>
              <a:gd name="connsiteX7" fmla="*/ 20066 w 336550"/>
              <a:gd name="connsiteY7" fmla="*/ 84328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247650">
                <a:moveTo>
                  <a:pt x="20066" y="84328"/>
                </a:moveTo>
                <a:lnTo>
                  <a:pt x="233426" y="84328"/>
                </a:lnTo>
                <a:lnTo>
                  <a:pt x="233426" y="27178"/>
                </a:lnTo>
                <a:lnTo>
                  <a:pt x="347726" y="141478"/>
                </a:lnTo>
                <a:lnTo>
                  <a:pt x="233426" y="255778"/>
                </a:lnTo>
                <a:lnTo>
                  <a:pt x="233426" y="198628"/>
                </a:lnTo>
                <a:lnTo>
                  <a:pt x="20066" y="198628"/>
                </a:lnTo>
                <a:lnTo>
                  <a:pt x="20066" y="843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8"/>
          <p:cNvSpPr/>
          <p:nvPr/>
        </p:nvSpPr>
        <p:spPr>
          <a:xfrm>
            <a:off x="2203450" y="3168650"/>
            <a:ext cx="336550" cy="247650"/>
          </a:xfrm>
          <a:custGeom>
            <a:avLst/>
            <a:gdLst>
              <a:gd name="connsiteX0" fmla="*/ 20066 w 336550"/>
              <a:gd name="connsiteY0" fmla="*/ 84328 h 247650"/>
              <a:gd name="connsiteX1" fmla="*/ 233426 w 336550"/>
              <a:gd name="connsiteY1" fmla="*/ 84328 h 247650"/>
              <a:gd name="connsiteX2" fmla="*/ 233426 w 336550"/>
              <a:gd name="connsiteY2" fmla="*/ 27178 h 247650"/>
              <a:gd name="connsiteX3" fmla="*/ 347726 w 336550"/>
              <a:gd name="connsiteY3" fmla="*/ 141478 h 247650"/>
              <a:gd name="connsiteX4" fmla="*/ 233426 w 336550"/>
              <a:gd name="connsiteY4" fmla="*/ 255778 h 247650"/>
              <a:gd name="connsiteX5" fmla="*/ 233426 w 336550"/>
              <a:gd name="connsiteY5" fmla="*/ 198628 h 247650"/>
              <a:gd name="connsiteX6" fmla="*/ 20066 w 336550"/>
              <a:gd name="connsiteY6" fmla="*/ 198628 h 247650"/>
              <a:gd name="connsiteX7" fmla="*/ 20066 w 336550"/>
              <a:gd name="connsiteY7" fmla="*/ 84328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247650">
                <a:moveTo>
                  <a:pt x="20066" y="84328"/>
                </a:moveTo>
                <a:lnTo>
                  <a:pt x="233426" y="84328"/>
                </a:lnTo>
                <a:lnTo>
                  <a:pt x="233426" y="27178"/>
                </a:lnTo>
                <a:lnTo>
                  <a:pt x="347726" y="141478"/>
                </a:lnTo>
                <a:lnTo>
                  <a:pt x="233426" y="255778"/>
                </a:lnTo>
                <a:lnTo>
                  <a:pt x="233426" y="198628"/>
                </a:lnTo>
                <a:lnTo>
                  <a:pt x="20066" y="198628"/>
                </a:lnTo>
                <a:lnTo>
                  <a:pt x="20066" y="843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9"/>
          <p:cNvSpPr/>
          <p:nvPr/>
        </p:nvSpPr>
        <p:spPr>
          <a:xfrm>
            <a:off x="2203450" y="3943350"/>
            <a:ext cx="349250" cy="247650"/>
          </a:xfrm>
          <a:custGeom>
            <a:avLst/>
            <a:gdLst>
              <a:gd name="connsiteX0" fmla="*/ 30733 w 349250"/>
              <a:gd name="connsiteY0" fmla="*/ 80772 h 247650"/>
              <a:gd name="connsiteX1" fmla="*/ 244094 w 349250"/>
              <a:gd name="connsiteY1" fmla="*/ 80772 h 247650"/>
              <a:gd name="connsiteX2" fmla="*/ 244094 w 349250"/>
              <a:gd name="connsiteY2" fmla="*/ 23622 h 247650"/>
              <a:gd name="connsiteX3" fmla="*/ 358394 w 349250"/>
              <a:gd name="connsiteY3" fmla="*/ 137922 h 247650"/>
              <a:gd name="connsiteX4" fmla="*/ 244094 w 349250"/>
              <a:gd name="connsiteY4" fmla="*/ 252222 h 247650"/>
              <a:gd name="connsiteX5" fmla="*/ 244094 w 349250"/>
              <a:gd name="connsiteY5" fmla="*/ 195072 h 247650"/>
              <a:gd name="connsiteX6" fmla="*/ 30733 w 349250"/>
              <a:gd name="connsiteY6" fmla="*/ 195072 h 247650"/>
              <a:gd name="connsiteX7" fmla="*/ 30733 w 349250"/>
              <a:gd name="connsiteY7" fmla="*/ 80772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50" h="247650">
                <a:moveTo>
                  <a:pt x="30733" y="80772"/>
                </a:moveTo>
                <a:lnTo>
                  <a:pt x="244094" y="80772"/>
                </a:lnTo>
                <a:lnTo>
                  <a:pt x="244094" y="23622"/>
                </a:lnTo>
                <a:lnTo>
                  <a:pt x="358394" y="137922"/>
                </a:lnTo>
                <a:lnTo>
                  <a:pt x="244094" y="252222"/>
                </a:lnTo>
                <a:lnTo>
                  <a:pt x="244094" y="195072"/>
                </a:lnTo>
                <a:lnTo>
                  <a:pt x="30733" y="195072"/>
                </a:lnTo>
                <a:lnTo>
                  <a:pt x="30733" y="807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90"/>
          <p:cNvSpPr/>
          <p:nvPr/>
        </p:nvSpPr>
        <p:spPr>
          <a:xfrm>
            <a:off x="2203450" y="4679950"/>
            <a:ext cx="349250" cy="247650"/>
          </a:xfrm>
          <a:custGeom>
            <a:avLst/>
            <a:gdLst>
              <a:gd name="connsiteX0" fmla="*/ 30733 w 349250"/>
              <a:gd name="connsiteY0" fmla="*/ 87884 h 247650"/>
              <a:gd name="connsiteX1" fmla="*/ 244094 w 349250"/>
              <a:gd name="connsiteY1" fmla="*/ 87884 h 247650"/>
              <a:gd name="connsiteX2" fmla="*/ 244094 w 349250"/>
              <a:gd name="connsiteY2" fmla="*/ 30734 h 247650"/>
              <a:gd name="connsiteX3" fmla="*/ 358394 w 349250"/>
              <a:gd name="connsiteY3" fmla="*/ 145034 h 247650"/>
              <a:gd name="connsiteX4" fmla="*/ 244094 w 349250"/>
              <a:gd name="connsiteY4" fmla="*/ 259334 h 247650"/>
              <a:gd name="connsiteX5" fmla="*/ 244094 w 349250"/>
              <a:gd name="connsiteY5" fmla="*/ 202184 h 247650"/>
              <a:gd name="connsiteX6" fmla="*/ 30733 w 349250"/>
              <a:gd name="connsiteY6" fmla="*/ 202184 h 247650"/>
              <a:gd name="connsiteX7" fmla="*/ 30733 w 349250"/>
              <a:gd name="connsiteY7" fmla="*/ 87884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50" h="247650">
                <a:moveTo>
                  <a:pt x="30733" y="87884"/>
                </a:moveTo>
                <a:lnTo>
                  <a:pt x="244094" y="87884"/>
                </a:lnTo>
                <a:lnTo>
                  <a:pt x="244094" y="30734"/>
                </a:lnTo>
                <a:lnTo>
                  <a:pt x="358394" y="145034"/>
                </a:lnTo>
                <a:lnTo>
                  <a:pt x="244094" y="259334"/>
                </a:lnTo>
                <a:lnTo>
                  <a:pt x="244094" y="202184"/>
                </a:lnTo>
                <a:lnTo>
                  <a:pt x="30733" y="202184"/>
                </a:lnTo>
                <a:lnTo>
                  <a:pt x="30733" y="8788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1"/>
          <p:cNvSpPr/>
          <p:nvPr/>
        </p:nvSpPr>
        <p:spPr>
          <a:xfrm>
            <a:off x="2190750" y="5467350"/>
            <a:ext cx="349250" cy="247650"/>
          </a:xfrm>
          <a:custGeom>
            <a:avLst/>
            <a:gdLst>
              <a:gd name="connsiteX0" fmla="*/ 23622 w 349250"/>
              <a:gd name="connsiteY0" fmla="*/ 80772 h 247650"/>
              <a:gd name="connsiteX1" fmla="*/ 236982 w 349250"/>
              <a:gd name="connsiteY1" fmla="*/ 80772 h 247650"/>
              <a:gd name="connsiteX2" fmla="*/ 236982 w 349250"/>
              <a:gd name="connsiteY2" fmla="*/ 23622 h 247650"/>
              <a:gd name="connsiteX3" fmla="*/ 351282 w 349250"/>
              <a:gd name="connsiteY3" fmla="*/ 137922 h 247650"/>
              <a:gd name="connsiteX4" fmla="*/ 236982 w 349250"/>
              <a:gd name="connsiteY4" fmla="*/ 252222 h 247650"/>
              <a:gd name="connsiteX5" fmla="*/ 236982 w 349250"/>
              <a:gd name="connsiteY5" fmla="*/ 195072 h 247650"/>
              <a:gd name="connsiteX6" fmla="*/ 23622 w 349250"/>
              <a:gd name="connsiteY6" fmla="*/ 195072 h 247650"/>
              <a:gd name="connsiteX7" fmla="*/ 23622 w 349250"/>
              <a:gd name="connsiteY7" fmla="*/ 80772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50" h="247650">
                <a:moveTo>
                  <a:pt x="23622" y="80772"/>
                </a:moveTo>
                <a:lnTo>
                  <a:pt x="236982" y="80772"/>
                </a:lnTo>
                <a:lnTo>
                  <a:pt x="236982" y="23622"/>
                </a:lnTo>
                <a:lnTo>
                  <a:pt x="351282" y="137922"/>
                </a:lnTo>
                <a:lnTo>
                  <a:pt x="236982" y="252222"/>
                </a:lnTo>
                <a:lnTo>
                  <a:pt x="236982" y="195072"/>
                </a:lnTo>
                <a:lnTo>
                  <a:pt x="23622" y="195072"/>
                </a:lnTo>
                <a:lnTo>
                  <a:pt x="23622" y="807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2"/>
          <p:cNvSpPr/>
          <p:nvPr/>
        </p:nvSpPr>
        <p:spPr>
          <a:xfrm>
            <a:off x="4597146" y="1434846"/>
            <a:ext cx="419100" cy="4701540"/>
          </a:xfrm>
          <a:custGeom>
            <a:avLst/>
            <a:gdLst>
              <a:gd name="connsiteX0" fmla="*/ 0 w 419100"/>
              <a:gd name="connsiteY0" fmla="*/ 0 h 4701540"/>
              <a:gd name="connsiteX1" fmla="*/ 190500 w 419100"/>
              <a:gd name="connsiteY1" fmla="*/ 31750 h 4701540"/>
              <a:gd name="connsiteX2" fmla="*/ 381000 w 419100"/>
              <a:gd name="connsiteY2" fmla="*/ 979169 h 4701540"/>
              <a:gd name="connsiteX3" fmla="*/ 190500 w 419100"/>
              <a:gd name="connsiteY3" fmla="*/ 1010919 h 4701540"/>
              <a:gd name="connsiteX4" fmla="*/ 190500 w 419100"/>
              <a:gd name="connsiteY4" fmla="*/ 4631690 h 4701540"/>
              <a:gd name="connsiteX5" fmla="*/ 0 w 419100"/>
              <a:gd name="connsiteY5" fmla="*/ 4663440 h 470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" h="4701540">
                <a:moveTo>
                  <a:pt x="0" y="0"/>
                </a:moveTo>
                <a:cubicBezTo>
                  <a:pt x="105155" y="0"/>
                  <a:pt x="190500" y="14223"/>
                  <a:pt x="190500" y="31750"/>
                </a:cubicBezTo>
                <a:cubicBezTo>
                  <a:pt x="190500" y="964945"/>
                  <a:pt x="275844" y="979169"/>
                  <a:pt x="381000" y="979169"/>
                </a:cubicBezTo>
                <a:cubicBezTo>
                  <a:pt x="275844" y="979169"/>
                  <a:pt x="190500" y="993394"/>
                  <a:pt x="190500" y="1010919"/>
                </a:cubicBezTo>
                <a:lnTo>
                  <a:pt x="190500" y="4631690"/>
                </a:lnTo>
                <a:cubicBezTo>
                  <a:pt x="190500" y="4649228"/>
                  <a:pt x="105155" y="4663440"/>
                  <a:pt x="0" y="4663440"/>
                </a:cubicBez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3"/>
          <p:cNvSpPr/>
          <p:nvPr/>
        </p:nvSpPr>
        <p:spPr>
          <a:xfrm>
            <a:off x="7636002" y="1343406"/>
            <a:ext cx="3674364" cy="2019300"/>
          </a:xfrm>
          <a:custGeom>
            <a:avLst/>
            <a:gdLst>
              <a:gd name="connsiteX0" fmla="*/ 0 w 3674364"/>
              <a:gd name="connsiteY0" fmla="*/ 1981200 h 2019300"/>
              <a:gd name="connsiteX1" fmla="*/ 3636264 w 3674364"/>
              <a:gd name="connsiteY1" fmla="*/ 1981200 h 2019300"/>
              <a:gd name="connsiteX2" fmla="*/ 3636264 w 3674364"/>
              <a:gd name="connsiteY2" fmla="*/ 129540 h 2019300"/>
              <a:gd name="connsiteX3" fmla="*/ 0 w 3674364"/>
              <a:gd name="connsiteY3" fmla="*/ 0 h 2019300"/>
              <a:gd name="connsiteX4" fmla="*/ 0 w 3674364"/>
              <a:gd name="connsiteY4" fmla="*/ 12954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64" h="2019300">
                <a:moveTo>
                  <a:pt x="0" y="1981200"/>
                </a:moveTo>
                <a:lnTo>
                  <a:pt x="3636264" y="1981200"/>
                </a:lnTo>
                <a:lnTo>
                  <a:pt x="3636264" y="129540"/>
                </a:lnTo>
                <a:lnTo>
                  <a:pt x="0" y="0"/>
                </a:lnTo>
                <a:lnTo>
                  <a:pt x="0" y="12954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4"/>
          <p:cNvSpPr/>
          <p:nvPr/>
        </p:nvSpPr>
        <p:spPr>
          <a:xfrm>
            <a:off x="7994650" y="1530350"/>
            <a:ext cx="2889250" cy="31750"/>
          </a:xfrm>
          <a:custGeom>
            <a:avLst/>
            <a:gdLst>
              <a:gd name="connsiteX0" fmla="*/ 26034 w 2889250"/>
              <a:gd name="connsiteY0" fmla="*/ 24511 h 31750"/>
              <a:gd name="connsiteX1" fmla="*/ 742315 w 2889250"/>
              <a:gd name="connsiteY1" fmla="*/ 24511 h 31750"/>
              <a:gd name="connsiteX2" fmla="*/ 1458594 w 2889250"/>
              <a:gd name="connsiteY2" fmla="*/ 24511 h 31750"/>
              <a:gd name="connsiteX3" fmla="*/ 2174875 w 2889250"/>
              <a:gd name="connsiteY3" fmla="*/ 24511 h 31750"/>
              <a:gd name="connsiteX4" fmla="*/ 2891155 w 2889250"/>
              <a:gd name="connsiteY4" fmla="*/ 24511 h 31750"/>
              <a:gd name="connsiteX5" fmla="*/ 2891155 w 2889250"/>
              <a:gd name="connsiteY5" fmla="*/ 32131 h 31750"/>
              <a:gd name="connsiteX6" fmla="*/ 2174875 w 2889250"/>
              <a:gd name="connsiteY6" fmla="*/ 32131 h 31750"/>
              <a:gd name="connsiteX7" fmla="*/ 1458594 w 2889250"/>
              <a:gd name="connsiteY7" fmla="*/ 32131 h 31750"/>
              <a:gd name="connsiteX8" fmla="*/ 742315 w 2889250"/>
              <a:gd name="connsiteY8" fmla="*/ 32131 h 31750"/>
              <a:gd name="connsiteX9" fmla="*/ 26034 w 2889250"/>
              <a:gd name="connsiteY9" fmla="*/ 32131 h 31750"/>
              <a:gd name="connsiteX10" fmla="*/ 26034 w 2889250"/>
              <a:gd name="connsiteY10" fmla="*/ 2451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9250" h="31750">
                <a:moveTo>
                  <a:pt x="26034" y="24511"/>
                </a:moveTo>
                <a:lnTo>
                  <a:pt x="742315" y="24511"/>
                </a:lnTo>
                <a:lnTo>
                  <a:pt x="1458594" y="24511"/>
                </a:lnTo>
                <a:lnTo>
                  <a:pt x="2174875" y="24511"/>
                </a:lnTo>
                <a:lnTo>
                  <a:pt x="2891155" y="24511"/>
                </a:lnTo>
                <a:lnTo>
                  <a:pt x="2891155" y="32131"/>
                </a:lnTo>
                <a:lnTo>
                  <a:pt x="2174875" y="32131"/>
                </a:lnTo>
                <a:lnTo>
                  <a:pt x="1458594" y="32131"/>
                </a:lnTo>
                <a:lnTo>
                  <a:pt x="742315" y="32131"/>
                </a:lnTo>
                <a:lnTo>
                  <a:pt x="26034" y="32131"/>
                </a:lnTo>
                <a:lnTo>
                  <a:pt x="26034" y="2451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5"/>
          <p:cNvSpPr/>
          <p:nvPr/>
        </p:nvSpPr>
        <p:spPr>
          <a:xfrm>
            <a:off x="7149845" y="1262634"/>
            <a:ext cx="361188" cy="2324100"/>
          </a:xfrm>
          <a:custGeom>
            <a:avLst/>
            <a:gdLst>
              <a:gd name="connsiteX0" fmla="*/ 0 w 361188"/>
              <a:gd name="connsiteY0" fmla="*/ 0 h 2324100"/>
              <a:gd name="connsiteX1" fmla="*/ 161544 w 361188"/>
              <a:gd name="connsiteY1" fmla="*/ 26923 h 2324100"/>
              <a:gd name="connsiteX2" fmla="*/ 161544 w 361188"/>
              <a:gd name="connsiteY2" fmla="*/ 210311 h 2324100"/>
              <a:gd name="connsiteX3" fmla="*/ 323088 w 361188"/>
              <a:gd name="connsiteY3" fmla="*/ 1143000 h 2324100"/>
              <a:gd name="connsiteX4" fmla="*/ 161544 w 361188"/>
              <a:gd name="connsiteY4" fmla="*/ 1169923 h 2324100"/>
              <a:gd name="connsiteX5" fmla="*/ 0 w 361188"/>
              <a:gd name="connsiteY5" fmla="*/ 22860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188" h="2324100">
                <a:moveTo>
                  <a:pt x="0" y="0"/>
                </a:moveTo>
                <a:cubicBezTo>
                  <a:pt x="89281" y="0"/>
                  <a:pt x="161544" y="12064"/>
                  <a:pt x="161544" y="26923"/>
                </a:cubicBezTo>
                <a:lnTo>
                  <a:pt x="161544" y="210311"/>
                </a:lnTo>
                <a:cubicBezTo>
                  <a:pt x="161544" y="1130934"/>
                  <a:pt x="233934" y="1143000"/>
                  <a:pt x="323088" y="1143000"/>
                </a:cubicBezTo>
                <a:cubicBezTo>
                  <a:pt x="233934" y="1143000"/>
                  <a:pt x="161544" y="1155064"/>
                  <a:pt x="161544" y="1169923"/>
                </a:cubicBezTo>
                <a:cubicBezTo>
                  <a:pt x="161544" y="2273935"/>
                  <a:pt x="89281" y="2286000"/>
                  <a:pt x="0" y="2286000"/>
                </a:cubicBez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6"/>
          <p:cNvSpPr/>
          <p:nvPr/>
        </p:nvSpPr>
        <p:spPr>
          <a:xfrm>
            <a:off x="7701533" y="4158233"/>
            <a:ext cx="3645407" cy="2660904"/>
          </a:xfrm>
          <a:custGeom>
            <a:avLst/>
            <a:gdLst>
              <a:gd name="connsiteX0" fmla="*/ 0 w 3645407"/>
              <a:gd name="connsiteY0" fmla="*/ 2622804 h 2660904"/>
              <a:gd name="connsiteX1" fmla="*/ 3607307 w 3645407"/>
              <a:gd name="connsiteY1" fmla="*/ 2622804 h 2660904"/>
              <a:gd name="connsiteX2" fmla="*/ 3607307 w 3645407"/>
              <a:gd name="connsiteY2" fmla="*/ 0 h 2660904"/>
              <a:gd name="connsiteX3" fmla="*/ 0 w 3645407"/>
              <a:gd name="connsiteY3" fmla="*/ 0 h 2660904"/>
              <a:gd name="connsiteX4" fmla="*/ 0 w 3645407"/>
              <a:gd name="connsiteY4" fmla="*/ 2622804 h 266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07" h="2660904">
                <a:moveTo>
                  <a:pt x="0" y="2622804"/>
                </a:moveTo>
                <a:lnTo>
                  <a:pt x="3607307" y="2622804"/>
                </a:lnTo>
                <a:lnTo>
                  <a:pt x="3607307" y="0"/>
                </a:lnTo>
                <a:lnTo>
                  <a:pt x="0" y="0"/>
                </a:lnTo>
                <a:lnTo>
                  <a:pt x="0" y="262280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7"/>
          <p:cNvSpPr/>
          <p:nvPr/>
        </p:nvSpPr>
        <p:spPr>
          <a:xfrm>
            <a:off x="7956550" y="4349750"/>
            <a:ext cx="3067050" cy="19050"/>
          </a:xfrm>
          <a:custGeom>
            <a:avLst/>
            <a:gdLst>
              <a:gd name="connsiteX0" fmla="*/ 27813 w 3067050"/>
              <a:gd name="connsiteY0" fmla="*/ 19939 h 19050"/>
              <a:gd name="connsiteX1" fmla="*/ 787907 w 3067050"/>
              <a:gd name="connsiteY1" fmla="*/ 19939 h 19050"/>
              <a:gd name="connsiteX2" fmla="*/ 1548003 w 3067050"/>
              <a:gd name="connsiteY2" fmla="*/ 19939 h 19050"/>
              <a:gd name="connsiteX3" fmla="*/ 2308097 w 3067050"/>
              <a:gd name="connsiteY3" fmla="*/ 19939 h 19050"/>
              <a:gd name="connsiteX4" fmla="*/ 3068193 w 3067050"/>
              <a:gd name="connsiteY4" fmla="*/ 19939 h 19050"/>
              <a:gd name="connsiteX5" fmla="*/ 3068193 w 3067050"/>
              <a:gd name="connsiteY5" fmla="*/ 27559 h 19050"/>
              <a:gd name="connsiteX6" fmla="*/ 2308097 w 3067050"/>
              <a:gd name="connsiteY6" fmla="*/ 27559 h 19050"/>
              <a:gd name="connsiteX7" fmla="*/ 1548003 w 3067050"/>
              <a:gd name="connsiteY7" fmla="*/ 27559 h 19050"/>
              <a:gd name="connsiteX8" fmla="*/ 787907 w 3067050"/>
              <a:gd name="connsiteY8" fmla="*/ 27559 h 19050"/>
              <a:gd name="connsiteX9" fmla="*/ 27813 w 3067050"/>
              <a:gd name="connsiteY9" fmla="*/ 27559 h 19050"/>
              <a:gd name="connsiteX10" fmla="*/ 27813 w 3067050"/>
              <a:gd name="connsiteY10" fmla="*/ 19939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7050" h="19050">
                <a:moveTo>
                  <a:pt x="27813" y="19939"/>
                </a:moveTo>
                <a:lnTo>
                  <a:pt x="787907" y="19939"/>
                </a:lnTo>
                <a:lnTo>
                  <a:pt x="1548003" y="19939"/>
                </a:lnTo>
                <a:lnTo>
                  <a:pt x="2308097" y="19939"/>
                </a:lnTo>
                <a:lnTo>
                  <a:pt x="3068193" y="19939"/>
                </a:lnTo>
                <a:lnTo>
                  <a:pt x="3068193" y="27559"/>
                </a:lnTo>
                <a:lnTo>
                  <a:pt x="2308097" y="27559"/>
                </a:lnTo>
                <a:lnTo>
                  <a:pt x="1548003" y="27559"/>
                </a:lnTo>
                <a:lnTo>
                  <a:pt x="787907" y="27559"/>
                </a:lnTo>
                <a:lnTo>
                  <a:pt x="27813" y="27559"/>
                </a:lnTo>
                <a:lnTo>
                  <a:pt x="27813" y="199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8"/>
          <p:cNvSpPr/>
          <p:nvPr/>
        </p:nvSpPr>
        <p:spPr>
          <a:xfrm>
            <a:off x="8540750" y="4552950"/>
            <a:ext cx="1898650" cy="19050"/>
          </a:xfrm>
          <a:custGeom>
            <a:avLst/>
            <a:gdLst>
              <a:gd name="connsiteX0" fmla="*/ 22732 w 1898650"/>
              <a:gd name="connsiteY0" fmla="*/ 22479 h 19050"/>
              <a:gd name="connsiteX1" fmla="*/ 649605 w 1898650"/>
              <a:gd name="connsiteY1" fmla="*/ 22479 h 19050"/>
              <a:gd name="connsiteX2" fmla="*/ 1276477 w 1898650"/>
              <a:gd name="connsiteY2" fmla="*/ 22479 h 19050"/>
              <a:gd name="connsiteX3" fmla="*/ 1903348 w 1898650"/>
              <a:gd name="connsiteY3" fmla="*/ 22479 h 19050"/>
              <a:gd name="connsiteX4" fmla="*/ 1903348 w 1898650"/>
              <a:gd name="connsiteY4" fmla="*/ 30099 h 19050"/>
              <a:gd name="connsiteX5" fmla="*/ 1276477 w 1898650"/>
              <a:gd name="connsiteY5" fmla="*/ 30099 h 19050"/>
              <a:gd name="connsiteX6" fmla="*/ 649605 w 1898650"/>
              <a:gd name="connsiteY6" fmla="*/ 30099 h 19050"/>
              <a:gd name="connsiteX7" fmla="*/ 22732 w 1898650"/>
              <a:gd name="connsiteY7" fmla="*/ 30099 h 19050"/>
              <a:gd name="connsiteX8" fmla="*/ 22732 w 1898650"/>
              <a:gd name="connsiteY8" fmla="*/ 22479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650" h="19050">
                <a:moveTo>
                  <a:pt x="22732" y="22479"/>
                </a:moveTo>
                <a:lnTo>
                  <a:pt x="649605" y="22479"/>
                </a:lnTo>
                <a:lnTo>
                  <a:pt x="1276477" y="22479"/>
                </a:lnTo>
                <a:lnTo>
                  <a:pt x="1903348" y="22479"/>
                </a:lnTo>
                <a:lnTo>
                  <a:pt x="1903348" y="30099"/>
                </a:lnTo>
                <a:lnTo>
                  <a:pt x="1276477" y="30099"/>
                </a:lnTo>
                <a:lnTo>
                  <a:pt x="649605" y="30099"/>
                </a:lnTo>
                <a:lnTo>
                  <a:pt x="22732" y="30099"/>
                </a:lnTo>
                <a:lnTo>
                  <a:pt x="22732" y="224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9"/>
          <p:cNvSpPr/>
          <p:nvPr/>
        </p:nvSpPr>
        <p:spPr>
          <a:xfrm>
            <a:off x="8896350" y="3448050"/>
            <a:ext cx="298450" cy="704850"/>
          </a:xfrm>
          <a:custGeom>
            <a:avLst/>
            <a:gdLst>
              <a:gd name="connsiteX0" fmla="*/ 238886 w 298450"/>
              <a:gd name="connsiteY0" fmla="*/ 31242 h 704850"/>
              <a:gd name="connsiteX1" fmla="*/ 238886 w 298450"/>
              <a:gd name="connsiteY1" fmla="*/ 566928 h 704850"/>
              <a:gd name="connsiteX2" fmla="*/ 310133 w 298450"/>
              <a:gd name="connsiteY2" fmla="*/ 566928 h 704850"/>
              <a:gd name="connsiteX3" fmla="*/ 167640 w 298450"/>
              <a:gd name="connsiteY3" fmla="*/ 709422 h 704850"/>
              <a:gd name="connsiteX4" fmla="*/ 25145 w 298450"/>
              <a:gd name="connsiteY4" fmla="*/ 566928 h 704850"/>
              <a:gd name="connsiteX5" fmla="*/ 96393 w 298450"/>
              <a:gd name="connsiteY5" fmla="*/ 566928 h 704850"/>
              <a:gd name="connsiteX6" fmla="*/ 96393 w 298450"/>
              <a:gd name="connsiteY6" fmla="*/ 31242 h 704850"/>
              <a:gd name="connsiteX7" fmla="*/ 238886 w 298450"/>
              <a:gd name="connsiteY7" fmla="*/ 31242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50" h="704850">
                <a:moveTo>
                  <a:pt x="238886" y="31242"/>
                </a:moveTo>
                <a:lnTo>
                  <a:pt x="238886" y="566928"/>
                </a:lnTo>
                <a:lnTo>
                  <a:pt x="310133" y="566928"/>
                </a:lnTo>
                <a:lnTo>
                  <a:pt x="167640" y="709422"/>
                </a:lnTo>
                <a:lnTo>
                  <a:pt x="25145" y="566928"/>
                </a:lnTo>
                <a:lnTo>
                  <a:pt x="96393" y="566928"/>
                </a:lnTo>
                <a:lnTo>
                  <a:pt x="96393" y="31242"/>
                </a:lnTo>
                <a:lnTo>
                  <a:pt x="238886" y="312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reeform 300"/>
          <p:cNvSpPr/>
          <p:nvPr/>
        </p:nvSpPr>
        <p:spPr>
          <a:xfrm>
            <a:off x="7677150" y="2584450"/>
            <a:ext cx="3587750" cy="222250"/>
          </a:xfrm>
          <a:custGeom>
            <a:avLst/>
            <a:gdLst>
              <a:gd name="connsiteX0" fmla="*/ 3595116 w 3587750"/>
              <a:gd name="connsiteY0" fmla="*/ 19304 h 222250"/>
              <a:gd name="connsiteX1" fmla="*/ 3479672 w 3587750"/>
              <a:gd name="connsiteY1" fmla="*/ 125222 h 222250"/>
              <a:gd name="connsiteX2" fmla="*/ 1964308 w 3587750"/>
              <a:gd name="connsiteY2" fmla="*/ 125222 h 222250"/>
              <a:gd name="connsiteX3" fmla="*/ 1848866 w 3587750"/>
              <a:gd name="connsiteY3" fmla="*/ 231140 h 222250"/>
              <a:gd name="connsiteX4" fmla="*/ 1733422 w 3587750"/>
              <a:gd name="connsiteY4" fmla="*/ 125222 h 222250"/>
              <a:gd name="connsiteX5" fmla="*/ 139827 w 3587750"/>
              <a:gd name="connsiteY5" fmla="*/ 125222 h 222250"/>
              <a:gd name="connsiteX6" fmla="*/ 24383 w 3587750"/>
              <a:gd name="connsiteY6" fmla="*/ 19304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750" h="222250">
                <a:moveTo>
                  <a:pt x="3595116" y="19304"/>
                </a:moveTo>
                <a:cubicBezTo>
                  <a:pt x="3595116" y="77851"/>
                  <a:pt x="3543427" y="125222"/>
                  <a:pt x="3479672" y="125222"/>
                </a:cubicBezTo>
                <a:lnTo>
                  <a:pt x="1964308" y="125222"/>
                </a:lnTo>
                <a:cubicBezTo>
                  <a:pt x="1900555" y="125222"/>
                  <a:pt x="1848866" y="172593"/>
                  <a:pt x="1848866" y="231140"/>
                </a:cubicBezTo>
                <a:cubicBezTo>
                  <a:pt x="1848866" y="172593"/>
                  <a:pt x="1797177" y="125222"/>
                  <a:pt x="1733422" y="125222"/>
                </a:cubicBezTo>
                <a:lnTo>
                  <a:pt x="139827" y="125222"/>
                </a:lnTo>
                <a:cubicBezTo>
                  <a:pt x="76072" y="125222"/>
                  <a:pt x="24383" y="77851"/>
                  <a:pt x="24383" y="19304"/>
                </a:cubicBez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1"/>
          <p:cNvSpPr/>
          <p:nvPr/>
        </p:nvSpPr>
        <p:spPr>
          <a:xfrm>
            <a:off x="7727950" y="6076950"/>
            <a:ext cx="3575050" cy="209550"/>
          </a:xfrm>
          <a:custGeom>
            <a:avLst/>
            <a:gdLst>
              <a:gd name="connsiteX0" fmla="*/ 3580892 w 3575050"/>
              <a:gd name="connsiteY0" fmla="*/ 21336 h 209550"/>
              <a:gd name="connsiteX1" fmla="*/ 3477894 w 3575050"/>
              <a:gd name="connsiteY1" fmla="*/ 115824 h 209550"/>
              <a:gd name="connsiteX2" fmla="*/ 1948053 w 3575050"/>
              <a:gd name="connsiteY2" fmla="*/ 115824 h 209550"/>
              <a:gd name="connsiteX3" fmla="*/ 1845056 w 3575050"/>
              <a:gd name="connsiteY3" fmla="*/ 210312 h 209550"/>
              <a:gd name="connsiteX4" fmla="*/ 1742058 w 3575050"/>
              <a:gd name="connsiteY4" fmla="*/ 115824 h 209550"/>
              <a:gd name="connsiteX5" fmla="*/ 134493 w 3575050"/>
              <a:gd name="connsiteY5" fmla="*/ 115824 h 209550"/>
              <a:gd name="connsiteX6" fmla="*/ 31495 w 3575050"/>
              <a:gd name="connsiteY6" fmla="*/ 21336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5050" h="209550">
                <a:moveTo>
                  <a:pt x="3580892" y="21336"/>
                </a:moveTo>
                <a:cubicBezTo>
                  <a:pt x="3580892" y="73520"/>
                  <a:pt x="3534791" y="115824"/>
                  <a:pt x="3477894" y="115824"/>
                </a:cubicBezTo>
                <a:lnTo>
                  <a:pt x="1948053" y="115824"/>
                </a:lnTo>
                <a:cubicBezTo>
                  <a:pt x="1891156" y="115824"/>
                  <a:pt x="1845056" y="158127"/>
                  <a:pt x="1845056" y="210312"/>
                </a:cubicBezTo>
                <a:cubicBezTo>
                  <a:pt x="1845056" y="158127"/>
                  <a:pt x="1798955" y="115824"/>
                  <a:pt x="1742058" y="115824"/>
                </a:cubicBezTo>
                <a:lnTo>
                  <a:pt x="134493" y="115824"/>
                </a:lnTo>
                <a:cubicBezTo>
                  <a:pt x="77596" y="115824"/>
                  <a:pt x="31495" y="73520"/>
                  <a:pt x="31495" y="21336"/>
                </a:cubicBezTo>
              </a:path>
            </a:pathLst>
          </a:custGeom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2"/>
          <p:cNvSpPr/>
          <p:nvPr/>
        </p:nvSpPr>
        <p:spPr>
          <a:xfrm>
            <a:off x="6813550" y="4870450"/>
            <a:ext cx="882650" cy="615950"/>
          </a:xfrm>
          <a:custGeom>
            <a:avLst/>
            <a:gdLst>
              <a:gd name="connsiteX0" fmla="*/ 887221 w 882650"/>
              <a:gd name="connsiteY0" fmla="*/ 473075 h 615950"/>
              <a:gd name="connsiteX1" fmla="*/ 314959 w 882650"/>
              <a:gd name="connsiteY1" fmla="*/ 473075 h 615950"/>
              <a:gd name="connsiteX2" fmla="*/ 314959 w 882650"/>
              <a:gd name="connsiteY2" fmla="*/ 620522 h 615950"/>
              <a:gd name="connsiteX3" fmla="*/ 20066 w 882650"/>
              <a:gd name="connsiteY3" fmla="*/ 325628 h 615950"/>
              <a:gd name="connsiteX4" fmla="*/ 314959 w 882650"/>
              <a:gd name="connsiteY4" fmla="*/ 30734 h 615950"/>
              <a:gd name="connsiteX5" fmla="*/ 314959 w 882650"/>
              <a:gd name="connsiteY5" fmla="*/ 178181 h 615950"/>
              <a:gd name="connsiteX6" fmla="*/ 887221 w 882650"/>
              <a:gd name="connsiteY6" fmla="*/ 178181 h 615950"/>
              <a:gd name="connsiteX7" fmla="*/ 887221 w 882650"/>
              <a:gd name="connsiteY7" fmla="*/ 473075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650" h="615950">
                <a:moveTo>
                  <a:pt x="887221" y="473075"/>
                </a:moveTo>
                <a:lnTo>
                  <a:pt x="314959" y="473075"/>
                </a:lnTo>
                <a:lnTo>
                  <a:pt x="314959" y="620522"/>
                </a:lnTo>
                <a:lnTo>
                  <a:pt x="20066" y="325628"/>
                </a:lnTo>
                <a:lnTo>
                  <a:pt x="314959" y="30734"/>
                </a:lnTo>
                <a:lnTo>
                  <a:pt x="314959" y="178181"/>
                </a:lnTo>
                <a:lnTo>
                  <a:pt x="887221" y="178181"/>
                </a:lnTo>
                <a:lnTo>
                  <a:pt x="887221" y="47307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3"/>
          <p:cNvSpPr/>
          <p:nvPr/>
        </p:nvSpPr>
        <p:spPr>
          <a:xfrm>
            <a:off x="5090921" y="4245102"/>
            <a:ext cx="1781556" cy="1891283"/>
          </a:xfrm>
          <a:custGeom>
            <a:avLst/>
            <a:gdLst>
              <a:gd name="connsiteX0" fmla="*/ 0 w 1781556"/>
              <a:gd name="connsiteY0" fmla="*/ 1853183 h 1891283"/>
              <a:gd name="connsiteX1" fmla="*/ 1743456 w 1781556"/>
              <a:gd name="connsiteY1" fmla="*/ 1853183 h 1891283"/>
              <a:gd name="connsiteX2" fmla="*/ 1743456 w 1781556"/>
              <a:gd name="connsiteY2" fmla="*/ 0 h 1891283"/>
              <a:gd name="connsiteX3" fmla="*/ 0 w 1781556"/>
              <a:gd name="connsiteY3" fmla="*/ 0 h 1891283"/>
              <a:gd name="connsiteX4" fmla="*/ 0 w 1781556"/>
              <a:gd name="connsiteY4" fmla="*/ 1853183 h 189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556" h="1891283">
                <a:moveTo>
                  <a:pt x="0" y="1853183"/>
                </a:moveTo>
                <a:lnTo>
                  <a:pt x="1743456" y="1853183"/>
                </a:lnTo>
                <a:lnTo>
                  <a:pt x="1743456" y="0"/>
                </a:lnTo>
                <a:lnTo>
                  <a:pt x="0" y="0"/>
                </a:lnTo>
                <a:lnTo>
                  <a:pt x="0" y="1853183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extBox 304"/>
          <p:cNvSpPr txBox="1"/>
          <p:nvPr/>
        </p:nvSpPr>
        <p:spPr>
          <a:xfrm>
            <a:off x="1816861" y="135381"/>
            <a:ext cx="8278887" cy="975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Схема</a:t>
            </a:r>
            <a:r>
              <a:rPr lang="en-US" altLang="zh-CN" sz="3200" b="1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формулировки</a:t>
            </a:r>
            <a:r>
              <a:rPr lang="en-US" altLang="zh-CN" sz="3200" b="1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мультидисциплинарной</a:t>
            </a:r>
          </a:p>
          <a:p>
            <a:pPr marL="0" indent="54102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основе</a:t>
            </a:r>
            <a:r>
              <a:rPr lang="en-US" altLang="zh-CN" sz="3200" b="1" spc="-13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МКФ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2696210" y="1574080"/>
            <a:ext cx="1688337" cy="2610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indent="333755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врачебные</a:t>
            </a:r>
            <a:r>
              <a:rPr lang="en-US" altLang="zh-CN" sz="9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разделы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0" indent="348995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самообслу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живание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indent="422147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логопедиче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ский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indent="388619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психоло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гический</a:t>
            </a:r>
          </a:p>
        </p:txBody>
      </p:sp>
      <p:sp>
        <p:nvSpPr>
          <p:cNvPr id="306" name="TextBox 306"/>
          <p:cNvSpPr txBox="1"/>
          <p:nvPr/>
        </p:nvSpPr>
        <p:spPr>
          <a:xfrm>
            <a:off x="5272151" y="1402884"/>
            <a:ext cx="1790885" cy="184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6733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Описание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нарушений</a:t>
            </a:r>
            <a:r>
              <a:rPr lang="en-US" altLang="zh-CN" sz="9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indent="549528">
              <a:lnSpc>
                <a:spcPct val="100000"/>
              </a:lnSpc>
            </a:pP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огран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ичений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0"/>
              </a:lnSpc>
            </a:pPr>
            <a:endParaRPr lang="en-US" dirty="0" smtClean="0"/>
          </a:p>
          <a:p>
            <a:pPr marL="0" indent="51815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0" indent="733044">
              <a:lnSpc>
                <a:spcPct val="100000"/>
              </a:lnSpc>
            </a:pP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цел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ом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восстановления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9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каждой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indent="435864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отельной</a:t>
            </a:r>
            <a:r>
              <a:rPr lang="en-US" altLang="zh-CN" sz="9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области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7727568" y="1435777"/>
            <a:ext cx="3494278" cy="1783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4132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диагноз</a:t>
            </a:r>
            <a:r>
              <a:rPr lang="en-US" altLang="zh-CN" sz="9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(МКФ</a:t>
            </a:r>
            <a:r>
              <a:rPr lang="en-US" altLang="zh-CN" sz="9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профиль</a:t>
            </a:r>
            <a:r>
              <a:rPr lang="en-US" altLang="zh-CN" sz="9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пациента):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9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актуальные</a:t>
            </a:r>
            <a:r>
              <a:rPr lang="en-US" altLang="zh-CN" sz="9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проблемы</a:t>
            </a:r>
            <a:r>
              <a:rPr lang="en-US" altLang="zh-CN" sz="9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</a:t>
            </a:r>
            <a:r>
              <a:rPr lang="en-US" altLang="zh-CN" sz="9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9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то</a:t>
            </a:r>
            <a:r>
              <a:rPr lang="en-US" altLang="zh-CN" sz="9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что</a:t>
            </a:r>
            <a:r>
              <a:rPr lang="en-US" altLang="zh-CN" sz="9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нарушено</a:t>
            </a:r>
            <a:r>
              <a:rPr lang="en-US" altLang="zh-CN" sz="900" b="1" spc="5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ограни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чено,</a:t>
            </a:r>
          </a:p>
          <a:p>
            <a:pPr marL="0" hangingPunct="0">
              <a:lnSpc>
                <a:spcPct val="151250"/>
              </a:lnSpc>
              <a:spcBef>
                <a:spcPts val="209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то</a:t>
            </a: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что</a:t>
            </a: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</a:t>
            </a: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информация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важная</a:t>
            </a: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пациента,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Проблемные</a:t>
            </a:r>
            <a:r>
              <a:rPr lang="en-US" altLang="zh-CN" sz="900" b="1" spc="25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ситуации</a:t>
            </a:r>
            <a:r>
              <a:rPr lang="en-US" altLang="zh-CN" sz="9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требующие</a:t>
            </a:r>
            <a:r>
              <a:rPr lang="en-US" altLang="zh-CN" sz="9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разрешения</a:t>
            </a:r>
            <a:r>
              <a:rPr lang="en-US" altLang="zh-CN" sz="9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(например</a:t>
            </a:r>
            <a:r>
              <a:rPr lang="en-US" altLang="zh-CN" sz="9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факторы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среды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персональные</a:t>
            </a:r>
            <a:r>
              <a:rPr lang="en-US" altLang="zh-CN" sz="9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факторы)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25"/>
              </a:lnSpc>
            </a:pPr>
            <a:endParaRPr lang="en-US" dirty="0" smtClean="0"/>
          </a:p>
          <a:p>
            <a:pPr marL="0" indent="766572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Сформулированы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правилам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МКФ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742797" y="4594395"/>
            <a:ext cx="3637559" cy="210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53412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0" indent="2480716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физичес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кий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75"/>
              </a:lnSpc>
            </a:pPr>
            <a:endParaRPr lang="en-US" dirty="0" smtClean="0"/>
          </a:p>
          <a:p>
            <a:pPr marL="0" indent="1953412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Реабилитационный</a:t>
            </a:r>
            <a:r>
              <a:rPr lang="en-US" altLang="zh-CN" sz="9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</a:t>
            </a:r>
            <a:r>
              <a:rPr lang="en-US" altLang="zh-CN" sz="9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0" indent="2238400">
              <a:lnSpc>
                <a:spcPct val="100000"/>
              </a:lnSpc>
            </a:pP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эрготерап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евтический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А.А.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соавт.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</a:p>
        </p:txBody>
      </p:sp>
      <p:sp>
        <p:nvSpPr>
          <p:cNvPr id="309" name="TextBox 309"/>
          <p:cNvSpPr txBox="1"/>
          <p:nvPr/>
        </p:nvSpPr>
        <p:spPr>
          <a:xfrm>
            <a:off x="5300471" y="4333938"/>
            <a:ext cx="1336927" cy="1577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Цель</a:t>
            </a:r>
            <a:r>
              <a:rPr lang="en-US" altLang="zh-CN" sz="900" b="1" spc="-3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реабилитации</a:t>
            </a:r>
            <a:r>
              <a:rPr lang="en-US" altLang="zh-CN" sz="900" b="1" spc="-4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(Aim,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0" indent="425196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FE0000"/>
                </a:solidFill>
                <a:latin typeface="Times New Roman"/>
                <a:ea typeface="Times New Roman"/>
              </a:rPr>
              <a:t>Purpose):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 indent="134112">
              <a:lnSpc>
                <a:spcPct val="100000"/>
              </a:lnSpc>
            </a:pP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самый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сложный</a:t>
            </a:r>
            <a:r>
              <a:rPr lang="en-US" altLang="zh-CN" sz="900" b="1" spc="-4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вид</a:t>
            </a:r>
          </a:p>
          <a:p>
            <a:pPr marL="143256" indent="-91440" hangingPunct="0">
              <a:lnSpc>
                <a:spcPct val="150000"/>
              </a:lnSpc>
              <a:spcBef>
                <a:spcPts val="265"/>
              </a:spcBef>
            </a:pP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активности</a:t>
            </a:r>
            <a:r>
              <a:rPr lang="en-US" altLang="zh-CN" sz="900" b="1" spc="-3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900" b="1" spc="-3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участия</a:t>
            </a:r>
            <a:r>
              <a:rPr lang="en-US" altLang="zh-CN" sz="900" b="1" spc="-4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включает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себя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все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необходимые</a:t>
            </a:r>
            <a:r>
              <a:rPr lang="en-US" altLang="zh-CN" sz="900" b="1" spc="-2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spc="-5" dirty="0">
                <a:solidFill>
                  <a:srgbClr val="FE0000"/>
                </a:solidFill>
                <a:latin typeface="Times New Roman"/>
                <a:ea typeface="Times New Roman"/>
              </a:rPr>
              <a:t>задачи</a:t>
            </a:r>
          </a:p>
          <a:p>
            <a:pPr>
              <a:lnSpc>
                <a:spcPts val="1864"/>
              </a:lnSpc>
            </a:pPr>
            <a:endParaRPr lang="en-US" dirty="0" smtClean="0"/>
          </a:p>
          <a:p>
            <a:pPr marL="0" indent="36576">
              <a:lnSpc>
                <a:spcPct val="100000"/>
              </a:lnSpc>
            </a:pP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правилам</a:t>
            </a:r>
            <a:r>
              <a:rPr lang="en-US" altLang="zh-CN" sz="900" b="1" spc="-1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FE0000"/>
                </a:solidFill>
                <a:latin typeface="Times New Roman"/>
                <a:ea typeface="Times New Roman"/>
              </a:rPr>
              <a:t>S.M.A.R.T.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7793481" y="4248340"/>
            <a:ext cx="3437706" cy="2403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2024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реабилитации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(goals)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основе</a:t>
            </a:r>
            <a:r>
              <a:rPr lang="en-US" altLang="zh-CN" sz="9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реабилитационного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 indent="771144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диагноза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(МКФ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профиль</a:t>
            </a:r>
            <a:r>
              <a:rPr lang="en-US" altLang="zh-CN" sz="9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пациента):</a:t>
            </a:r>
          </a:p>
          <a:p>
            <a:pPr>
              <a:lnSpc>
                <a:spcPts val="5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актуальные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проблемы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то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что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нарушено</a:t>
            </a:r>
            <a:r>
              <a:rPr lang="en-US" altLang="zh-CN" sz="900" b="1" spc="4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9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ограни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чено,</a:t>
            </a:r>
          </a:p>
          <a:p>
            <a:pPr marL="0" hangingPunct="0">
              <a:lnSpc>
                <a:spcPct val="152083"/>
              </a:lnSpc>
              <a:spcBef>
                <a:spcPts val="209"/>
              </a:spcBef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Проблемные</a:t>
            </a:r>
            <a:r>
              <a:rPr lang="en-US" altLang="zh-CN" sz="9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ситуации</a:t>
            </a:r>
            <a:r>
              <a:rPr lang="en-US" altLang="zh-CN" sz="9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требующие</a:t>
            </a:r>
            <a:r>
              <a:rPr lang="en-US" altLang="zh-CN" sz="9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разрешения</a:t>
            </a:r>
            <a:r>
              <a:rPr lang="en-US" altLang="zh-CN" sz="9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(например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факторы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среды</a:t>
            </a:r>
            <a:r>
              <a:rPr lang="en-US" altLang="zh-CN" sz="9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altLang="zh-CN" sz="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персональные</a:t>
            </a:r>
            <a:r>
              <a:rPr lang="en-US" altLang="zh-CN" sz="9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факторы).</a:t>
            </a:r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0" hangingPunct="0">
              <a:lnSpc>
                <a:spcPct val="152083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NB!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Не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включены: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то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что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пациент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информация</a:t>
            </a:r>
            <a:r>
              <a:rPr lang="en-US" altLang="zh-CN" sz="9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важная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для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пациента.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9"/>
              </a:lnSpc>
            </a:pPr>
            <a:endParaRPr lang="en-US" dirty="0" smtClean="0"/>
          </a:p>
          <a:p>
            <a:pPr marL="0" indent="737616">
              <a:lnSpc>
                <a:spcPct val="10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Сформулированы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правилам</a:t>
            </a:r>
            <a:r>
              <a:rPr lang="en-US" altLang="zh-CN" sz="9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МКФ</a:t>
            </a:r>
          </a:p>
        </p:txBody>
      </p:sp>
      <p:sp>
        <p:nvSpPr>
          <p:cNvPr id="311" name="TextBox 311"/>
          <p:cNvSpPr txBox="1"/>
          <p:nvPr/>
        </p:nvSpPr>
        <p:spPr>
          <a:xfrm rot="16200000">
            <a:off x="-466960" y="3581738"/>
            <a:ext cx="2337306" cy="126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Специалисты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реабилитационной</a:t>
            </a:r>
            <a:r>
              <a:rPr lang="en-US" altLang="zh-CN" sz="9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b="1" dirty="0">
                <a:solidFill>
                  <a:srgbClr val="000000"/>
                </a:solidFill>
                <a:latin typeface="Times New Roman"/>
                <a:ea typeface="Times New Roman"/>
              </a:rPr>
              <a:t>команды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3766" y="1472946"/>
          <a:ext cx="1833372" cy="4509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16"/>
                <a:gridCol w="73151"/>
                <a:gridCol w="1479804"/>
              </a:tblGrid>
              <a:tr h="679703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94"/>
                        </a:lnSpc>
                      </a:pPr>
                      <a:endParaRPr lang="en-US" dirty="0" smtClean="0"/>
                    </a:p>
                    <a:p>
                      <a:pPr marL="0" indent="219303">
                        <a:lnSpc>
                          <a:spcPct val="100000"/>
                        </a:lnSpc>
                      </a:pP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Врач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физической</a:t>
                      </a:r>
                      <a:r>
                        <a:rPr lang="en-US" altLang="zh-CN" sz="900" b="1" spc="-3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</a:p>
                    <a:p>
                      <a:pPr>
                        <a:lnSpc>
                          <a:spcPts val="540"/>
                        </a:lnSpc>
                      </a:pPr>
                      <a:endParaRPr lang="en-US" dirty="0" smtClean="0"/>
                    </a:p>
                    <a:p>
                      <a:pPr marL="0" indent="228447">
                        <a:lnSpc>
                          <a:spcPct val="100000"/>
                        </a:lnSpc>
                      </a:pPr>
                      <a:r>
                        <a:rPr lang="en-US" altLang="zh-CN" sz="9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реабилитационн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ой</a:t>
                      </a:r>
                    </a:p>
                    <a:p>
                      <a:pPr>
                        <a:lnSpc>
                          <a:spcPts val="540"/>
                        </a:lnSpc>
                      </a:pPr>
                      <a:endParaRPr lang="en-US" dirty="0" smtClean="0"/>
                    </a:p>
                    <a:p>
                      <a:pPr marL="0" indent="447903">
                        <a:lnSpc>
                          <a:spcPct val="100000"/>
                        </a:lnSpc>
                      </a:pPr>
                      <a:r>
                        <a:rPr lang="en-US" altLang="zh-CN" sz="9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медиц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ины</a:t>
                      </a: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dirty="0" smtClean="0"/>
                    </a:p>
                    <a:p>
                      <a:pPr marL="0" indent="184251">
                        <a:lnSpc>
                          <a:spcPct val="100000"/>
                        </a:lnSpc>
                      </a:pPr>
                      <a:r>
                        <a:rPr lang="en-US" altLang="zh-CN" sz="9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Медицинская</a:t>
                      </a:r>
                      <a:r>
                        <a:rPr lang="en-US" altLang="zh-CN" sz="9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сестра</a:t>
                      </a: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3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 smtClean="0"/>
                    </a:p>
                    <a:p>
                      <a:pPr marL="0" indent="475996">
                        <a:lnSpc>
                          <a:spcPct val="100000"/>
                        </a:lnSpc>
                      </a:pPr>
                      <a:r>
                        <a:rPr lang="en-US" altLang="zh-CN" sz="900" b="1" spc="-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Лог</a:t>
                      </a:r>
                      <a:r>
                        <a:rPr lang="en-US" altLang="zh-CN" sz="900" b="1" spc="-4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опед</a:t>
                      </a: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1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19"/>
                        </a:lnSpc>
                      </a:pPr>
                      <a:endParaRPr lang="en-US" dirty="0" smtClean="0"/>
                    </a:p>
                    <a:p>
                      <a:pPr marL="0" indent="87325">
                        <a:lnSpc>
                          <a:spcPct val="100000"/>
                        </a:lnSpc>
                      </a:pP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Клинический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9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психолог</a:t>
                      </a: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</a:pPr>
                      <a:endParaRPr lang="en-US" dirty="0" smtClean="0"/>
                    </a:p>
                    <a:p>
                      <a:pPr marL="0" indent="126644">
                        <a:lnSpc>
                          <a:spcPct val="100000"/>
                        </a:lnSpc>
                      </a:pP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Физический</a:t>
                      </a:r>
                      <a:r>
                        <a:rPr lang="en-US" altLang="zh-CN" sz="900" b="1" spc="-1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терапевт</a:t>
                      </a: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1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8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dirty="0" smtClean="0"/>
                    </a:p>
                    <a:p>
                      <a:pPr marL="0" indent="362559">
                        <a:lnSpc>
                          <a:spcPct val="100000"/>
                        </a:lnSpc>
                      </a:pPr>
                      <a:r>
                        <a:rPr lang="en-US" altLang="zh-CN" sz="9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Эрготе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рапевт</a:t>
                      </a: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Box 313"/>
          <p:cNvSpPr txBox="1"/>
          <p:nvPr/>
        </p:nvSpPr>
        <p:spPr>
          <a:xfrm>
            <a:off x="535228" y="263829"/>
            <a:ext cx="11086802" cy="731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Алгоритм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формулировки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задач</a:t>
            </a:r>
            <a:r>
              <a:rPr lang="en-US" altLang="zh-CN" sz="2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</a:p>
          <a:p>
            <a:pPr marL="0" indent="1321257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основе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международной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классификации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</a:t>
            </a:r>
          </a:p>
        </p:txBody>
      </p:sp>
      <p:sp>
        <p:nvSpPr>
          <p:cNvPr id="314" name="TextBox 314"/>
          <p:cNvSpPr txBox="1"/>
          <p:nvPr/>
        </p:nvSpPr>
        <p:spPr>
          <a:xfrm>
            <a:off x="403250" y="1592072"/>
            <a:ext cx="5365602" cy="4846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1129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Три</a:t>
            </a:r>
            <a:r>
              <a:rPr lang="en-US" altLang="zh-CN" sz="2800" b="1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шага</a:t>
            </a:r>
            <a:r>
              <a:rPr lang="en-US" altLang="zh-CN" sz="2800" b="1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определения</a:t>
            </a:r>
            <a:r>
              <a:rPr lang="en-US" altLang="zh-CN" sz="28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</a:p>
          <a:p>
            <a:pPr marL="0" indent="1364589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реаби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литации:</a:t>
            </a:r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Шаг</a:t>
            </a:r>
            <a:r>
              <a:rPr lang="en-US" altLang="zh-CN" sz="20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первый</a:t>
            </a:r>
            <a:r>
              <a:rPr lang="en-US" altLang="zh-CN" sz="20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отделение</a:t>
            </a:r>
            <a:r>
              <a:rPr lang="en-US" altLang="zh-CN" sz="20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медицинских</a:t>
            </a:r>
            <a:r>
              <a:rPr lang="en-US" altLang="zh-CN" sz="20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профилактических</a:t>
            </a:r>
            <a:r>
              <a:rPr lang="en-US" altLang="zh-CN" sz="20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целей,</a:t>
            </a:r>
            <a:r>
              <a:rPr lang="en-US" altLang="zh-CN" sz="20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а</a:t>
            </a:r>
            <a:r>
              <a:rPr lang="en-US" altLang="zh-CN" sz="20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также</a:t>
            </a:r>
            <a:r>
              <a:rPr lang="en-US" altLang="zh-CN" sz="20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(паллиативных</a:t>
            </a:r>
            <a:r>
              <a:rPr lang="en-US" altLang="zh-CN" sz="2000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целей).</a:t>
            </a:r>
          </a:p>
          <a:p>
            <a:pPr>
              <a:lnSpc>
                <a:spcPts val="534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Шаг</a:t>
            </a:r>
            <a:r>
              <a:rPr lang="en-US" altLang="zh-CN" sz="2000" spc="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второй</a:t>
            </a:r>
            <a:r>
              <a:rPr lang="en-US" altLang="zh-CN" sz="2000" spc="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spc="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000" spc="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диагностики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всеми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специалистами</a:t>
            </a:r>
            <a:r>
              <a:rPr lang="en-US" altLang="zh-CN" sz="2000" spc="-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мультидисциплинарной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бригады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составление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Calibri"/>
                <a:ea typeface="Calibri"/>
              </a:rPr>
              <a:t>диаг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ноза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9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Шаг</a:t>
            </a:r>
            <a:r>
              <a:rPr lang="en-US" altLang="zh-CN" sz="2000" spc="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три</a:t>
            </a:r>
            <a:r>
              <a:rPr lang="en-US" altLang="zh-CN" sz="2000" spc="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spc="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2000" spc="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потенциала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формулировка</a:t>
            </a:r>
            <a:r>
              <a:rPr lang="en-US" altLang="zh-CN" sz="2000" spc="-1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задач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1E5E"/>
                </a:solidFill>
                <a:latin typeface="Calibri"/>
                <a:ea typeface="Calibri"/>
              </a:rPr>
              <a:t>реабили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тации.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Шаг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четыре</a:t>
            </a:r>
            <a:r>
              <a:rPr lang="en-US" altLang="zh-CN" sz="2000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главной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000" spc="5" dirty="0">
                <a:solidFill>
                  <a:srgbClr val="001E5E"/>
                </a:solidFill>
                <a:latin typeface="Calibri"/>
                <a:ea typeface="Calibri"/>
              </a:rPr>
              <a:t>реабили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тации.</a:t>
            </a:r>
          </a:p>
        </p:txBody>
      </p:sp>
      <p:sp>
        <p:nvSpPr>
          <p:cNvPr id="315" name="TextBox 315"/>
          <p:cNvSpPr txBox="1"/>
          <p:nvPr/>
        </p:nvSpPr>
        <p:spPr>
          <a:xfrm>
            <a:off x="6221221" y="1560956"/>
            <a:ext cx="5805509" cy="5255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65555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Правила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установки</a:t>
            </a:r>
            <a:r>
              <a:rPr lang="en-US" altLang="zh-CN" sz="2800" b="1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</a:p>
          <a:p>
            <a:pPr marL="0" indent="2008123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реаби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литации: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-5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0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всегда</a:t>
            </a:r>
            <a:r>
              <a:rPr lang="en-US" altLang="zh-CN" sz="20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одна,</a:t>
            </a:r>
          </a:p>
          <a:p>
            <a:pPr>
              <a:lnSpc>
                <a:spcPts val="7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1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000" spc="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устанавливается</a:t>
            </a:r>
            <a:r>
              <a:rPr lang="en-US" altLang="zh-CN" sz="2000" spc="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000" spc="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определенный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промежуток</a:t>
            </a:r>
            <a:r>
              <a:rPr lang="en-US" altLang="zh-CN" sz="20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1E5E"/>
                </a:solidFill>
                <a:latin typeface="Calibri"/>
                <a:ea typeface="Calibri"/>
              </a:rPr>
              <a:t>времени,</a:t>
            </a:r>
          </a:p>
          <a:p>
            <a:pPr>
              <a:lnSpc>
                <a:spcPts val="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000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устанавливается</a:t>
            </a:r>
            <a:r>
              <a:rPr lang="en-US" altLang="zh-CN" sz="2000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20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правилам</a:t>
            </a:r>
            <a:r>
              <a:rPr lang="en-US" altLang="zh-CN" sz="2000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S.M.A.R.T.,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000" spc="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формулируется</a:t>
            </a:r>
            <a:r>
              <a:rPr lang="en-US" altLang="zh-CN" sz="2000" spc="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бригадой</a:t>
            </a:r>
            <a:r>
              <a:rPr lang="en-US" altLang="zh-CN" sz="20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произвольной</a:t>
            </a:r>
            <a:r>
              <a:rPr lang="en-US" altLang="zh-CN" sz="20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форме,</a:t>
            </a:r>
            <a:r>
              <a:rPr lang="en-US" altLang="zh-CN" sz="20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но</a:t>
            </a:r>
            <a:r>
              <a:rPr lang="en-US" altLang="zh-CN" sz="2000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согласно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приведенному</a:t>
            </a:r>
            <a:r>
              <a:rPr lang="en-US" altLang="zh-CN" sz="20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ниже</a:t>
            </a:r>
            <a:r>
              <a:rPr lang="en-US" altLang="zh-CN" sz="20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алгоритму.</a:t>
            </a:r>
            <a:r>
              <a:rPr lang="en-US" altLang="zh-CN" sz="20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20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значит,</a:t>
            </a:r>
            <a:r>
              <a:rPr lang="en-US" altLang="zh-CN" sz="2000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что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невозможно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создать</a:t>
            </a:r>
            <a:r>
              <a:rPr lang="en-US" altLang="zh-CN" sz="20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автоматизированный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вариант</a:t>
            </a:r>
            <a:r>
              <a:rPr lang="en-US" altLang="zh-CN" sz="20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формулировки</a:t>
            </a:r>
            <a:r>
              <a:rPr lang="en-US" altLang="zh-CN" sz="20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0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реабилитации,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000" spc="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0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обсуждается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пациентом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должна</a:t>
            </a:r>
            <a:r>
              <a:rPr lang="en-US" altLang="zh-CN" sz="20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актуальна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20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него.</a:t>
            </a:r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 indent="3201416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А.А.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соавт.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3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20" y="3649979"/>
            <a:ext cx="8145780" cy="2217420"/>
          </a:xfrm>
          <a:prstGeom prst="rect">
            <a:avLst/>
          </a:prstGeom>
        </p:spPr>
      </p:pic>
      <p:sp>
        <p:nvSpPr>
          <p:cNvPr id="2" name="TextBox 317"/>
          <p:cNvSpPr txBox="1"/>
          <p:nvPr/>
        </p:nvSpPr>
        <p:spPr>
          <a:xfrm>
            <a:off x="2855976" y="154990"/>
            <a:ext cx="623015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Виды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  <a:r>
              <a:rPr lang="en-US" altLang="zh-CN" sz="4000" b="1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реабилитации:</a:t>
            </a:r>
          </a:p>
        </p:txBody>
      </p:sp>
      <p:sp>
        <p:nvSpPr>
          <p:cNvPr id="318" name="TextBox 318"/>
          <p:cNvSpPr txBox="1"/>
          <p:nvPr/>
        </p:nvSpPr>
        <p:spPr>
          <a:xfrm>
            <a:off x="496214" y="913002"/>
            <a:ext cx="880908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112" algn="l"/>
              </a:tabLst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1)	Цель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достижением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определенного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полного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уровня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функционирования.</a:t>
            </a:r>
          </a:p>
        </p:txBody>
      </p:sp>
      <p:sp>
        <p:nvSpPr>
          <p:cNvPr id="319" name="TextBox 319"/>
          <p:cNvSpPr txBox="1"/>
          <p:nvPr/>
        </p:nvSpPr>
        <p:spPr>
          <a:xfrm>
            <a:off x="496214" y="1302638"/>
            <a:ext cx="11265799" cy="2249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Например,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реализует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самообслуживание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палаты,</a:t>
            </a:r>
            <a:r>
              <a:rPr lang="en-US" altLang="zh-CN" sz="2000" b="1" spc="-13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передвигается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без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пределах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квартиры/палаты,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независим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быту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пределах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квартиры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др.</a:t>
            </a:r>
          </a:p>
          <a:p>
            <a:pPr>
              <a:lnSpc>
                <a:spcPts val="164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2)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Сложная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одной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главной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«индикаторной»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активностью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наиболее</a:t>
            </a:r>
            <a:r>
              <a:rPr lang="en-US" altLang="zh-CN" sz="20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сложная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выбранная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деятельность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(активность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участие),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которая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объединяет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себе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другие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виды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(активности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участие),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которые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необходимы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ее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четко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описанных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среды.</a:t>
            </a:r>
          </a:p>
        </p:txBody>
      </p:sp>
      <p:sp>
        <p:nvSpPr>
          <p:cNvPr id="320" name="TextBox 320"/>
          <p:cNvSpPr txBox="1"/>
          <p:nvPr/>
        </p:nvSpPr>
        <p:spPr>
          <a:xfrm>
            <a:off x="646785" y="5895822"/>
            <a:ext cx="534727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5416" algn="l"/>
              </a:tabLst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3)	Диагностическая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000" b="1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цель.</a:t>
            </a:r>
          </a:p>
        </p:txBody>
      </p:sp>
      <p:sp>
        <p:nvSpPr>
          <p:cNvPr id="321" name="TextBox 321"/>
          <p:cNvSpPr txBox="1"/>
          <p:nvPr/>
        </p:nvSpPr>
        <p:spPr>
          <a:xfrm>
            <a:off x="646785" y="6296939"/>
            <a:ext cx="11285029" cy="548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Пример: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Через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7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дней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будет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определен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реабилитационный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потенциал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цель</a:t>
            </a:r>
            <a:r>
              <a:rPr lang="en-US" altLang="zh-CN" sz="2000" b="1" spc="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».</a:t>
            </a:r>
          </a:p>
          <a:p>
            <a:pPr marL="0" indent="8680729">
              <a:lnSpc>
                <a:spcPct val="88749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А.А.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соавт.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322"/>
          <p:cNvSpPr txBox="1"/>
          <p:nvPr/>
        </p:nvSpPr>
        <p:spPr>
          <a:xfrm>
            <a:off x="1704085" y="183514"/>
            <a:ext cx="8577073" cy="12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18744">
              <a:lnSpc>
                <a:spcPct val="100000"/>
              </a:lnSpc>
            </a:pPr>
            <a:r>
              <a:rPr lang="en-US" altLang="zh-CN" sz="4000" b="1" dirty="0">
                <a:solidFill>
                  <a:srgbClr val="006EBF"/>
                </a:solidFill>
                <a:latin typeface="Calibri"/>
                <a:ea typeface="Calibri"/>
              </a:rPr>
              <a:t>Примеры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FE0000"/>
                </a:solidFill>
                <a:latin typeface="Calibri"/>
                <a:ea typeface="Calibri"/>
              </a:rPr>
              <a:t>НЕ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ea typeface="Calibri"/>
              </a:rPr>
              <a:t>качественных</a:t>
            </a:r>
            <a:r>
              <a:rPr lang="en-US" altLang="zh-CN" sz="4000" b="1" spc="-1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ea typeface="Calibri"/>
              </a:rPr>
              <a:t>целей</a:t>
            </a:r>
          </a:p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6EBF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ea typeface="Calibri"/>
              </a:rPr>
              <a:t>на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ea typeface="Calibri"/>
              </a:rPr>
              <a:t>этапе</a:t>
            </a:r>
            <a:r>
              <a:rPr lang="en-US" altLang="zh-CN" sz="4000" b="1" spc="-9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6EBF"/>
                </a:solidFill>
                <a:latin typeface="Calibri"/>
                <a:ea typeface="Calibri"/>
              </a:rPr>
              <a:t>реабилитации:</a:t>
            </a:r>
          </a:p>
        </p:txBody>
      </p:sp>
      <p:sp>
        <p:nvSpPr>
          <p:cNvPr id="323" name="TextBox 323"/>
          <p:cNvSpPr txBox="1"/>
          <p:nvPr/>
        </p:nvSpPr>
        <p:spPr>
          <a:xfrm>
            <a:off x="394106" y="1938125"/>
            <a:ext cx="7562095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мелкой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моторики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3</a:t>
            </a:r>
            <a:r>
              <a:rPr lang="en-US" altLang="zh-CN" sz="2600" b="1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недели,</a:t>
            </a:r>
          </a:p>
        </p:txBody>
      </p:sp>
      <p:sp>
        <p:nvSpPr>
          <p:cNvPr id="324" name="TextBox 324"/>
          <p:cNvSpPr txBox="1"/>
          <p:nvPr/>
        </p:nvSpPr>
        <p:spPr>
          <a:xfrm>
            <a:off x="8384158" y="1743202"/>
            <a:ext cx="2875837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Не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измеряема,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абстрактна,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формулировка</a:t>
            </a:r>
            <a:r>
              <a:rPr lang="en-US" altLang="zh-CN" sz="1800" b="1" spc="-11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не</a:t>
            </a:r>
            <a:r>
              <a:rPr lang="en-US" altLang="zh-CN" sz="1800" b="1" spc="-11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корректна</a:t>
            </a:r>
          </a:p>
        </p:txBody>
      </p:sp>
      <p:sp>
        <p:nvSpPr>
          <p:cNvPr id="325" name="TextBox 325"/>
          <p:cNvSpPr txBox="1"/>
          <p:nvPr/>
        </p:nvSpPr>
        <p:spPr>
          <a:xfrm>
            <a:off x="394106" y="2686664"/>
            <a:ext cx="5692546" cy="792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Проведение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лечебной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физкультуры</a:t>
            </a:r>
            <a:r>
              <a:rPr lang="en-US" altLang="zh-CN" sz="26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</a:p>
          <a:p>
            <a:pPr marL="0" indent="228904">
              <a:lnSpc>
                <a:spcPct val="100000"/>
              </a:lnSpc>
            </a:pPr>
            <a:r>
              <a:rPr lang="en-US" altLang="zh-CN" sz="2600" b="1" spc="5" dirty="0">
                <a:solidFill>
                  <a:srgbClr val="006EBF"/>
                </a:solidFill>
                <a:latin typeface="Calibri"/>
                <a:ea typeface="Calibri"/>
              </a:rPr>
              <a:t>фи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зиотерапии,</a:t>
            </a:r>
          </a:p>
        </p:txBody>
      </p:sp>
      <p:sp>
        <p:nvSpPr>
          <p:cNvPr id="326" name="TextBox 326"/>
          <p:cNvSpPr txBox="1"/>
          <p:nvPr/>
        </p:nvSpPr>
        <p:spPr>
          <a:xfrm>
            <a:off x="6443726" y="2758694"/>
            <a:ext cx="4525472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Подмена</a:t>
            </a:r>
            <a:r>
              <a:rPr lang="en-US" altLang="zh-CN" sz="1800" b="1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цели</a:t>
            </a:r>
            <a:r>
              <a:rPr lang="en-US" altLang="zh-CN" sz="1800" b="1" spc="-4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на</a:t>
            </a:r>
            <a:r>
              <a:rPr lang="en-US" altLang="zh-CN" sz="1800" b="1" spc="-4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технологии</a:t>
            </a:r>
            <a:r>
              <a:rPr lang="en-US" altLang="zh-CN" sz="1800" b="1" spc="-5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реабилитации,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не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определена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во</a:t>
            </a:r>
            <a:r>
              <a:rPr lang="en-US" altLang="zh-CN" sz="1800" b="1" spc="-1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времени</a:t>
            </a:r>
          </a:p>
        </p:txBody>
      </p:sp>
      <p:sp>
        <p:nvSpPr>
          <p:cNvPr id="327" name="TextBox 327"/>
          <p:cNvSpPr txBox="1"/>
          <p:nvPr/>
        </p:nvSpPr>
        <p:spPr>
          <a:xfrm>
            <a:off x="394106" y="3773529"/>
            <a:ext cx="6744466" cy="792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две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недели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проведены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14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капельниц</a:t>
            </a:r>
            <a:r>
              <a:rPr lang="en-US" altLang="zh-CN" sz="2600" b="1" spc="-8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с</a:t>
            </a:r>
          </a:p>
          <a:p>
            <a:pPr marL="0" indent="228904">
              <a:lnSpc>
                <a:spcPct val="100000"/>
              </a:lnSpc>
            </a:pP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нейропротекторами</a:t>
            </a:r>
            <a:r>
              <a:rPr lang="en-US" altLang="zh-CN" sz="2600" b="1" spc="-20" dirty="0">
                <a:solidFill>
                  <a:srgbClr val="006EBF"/>
                </a:solidFill>
                <a:latin typeface="Calibri"/>
                <a:ea typeface="Calibri"/>
              </a:rPr>
              <a:t>,</a:t>
            </a:r>
          </a:p>
        </p:txBody>
      </p:sp>
      <p:sp>
        <p:nvSpPr>
          <p:cNvPr id="328" name="TextBox 328"/>
          <p:cNvSpPr txBox="1"/>
          <p:nvPr/>
        </p:nvSpPr>
        <p:spPr>
          <a:xfrm>
            <a:off x="7328661" y="3789298"/>
            <a:ext cx="2983980" cy="52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Подмена</a:t>
            </a:r>
            <a:r>
              <a:rPr lang="en-US" altLang="zh-CN" sz="1800" b="1" spc="-5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цели</a:t>
            </a:r>
            <a:r>
              <a:rPr lang="en-US" altLang="zh-CN" sz="1800" b="1" spc="-5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на</a:t>
            </a:r>
            <a:r>
              <a:rPr lang="en-US" altLang="zh-CN" sz="1800" b="1" spc="-6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технологии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5" dirty="0">
                <a:solidFill>
                  <a:srgbClr val="FE0000"/>
                </a:solidFill>
                <a:latin typeface="Calibri"/>
                <a:ea typeface="Calibri"/>
              </a:rPr>
              <a:t>ре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абилитации</a:t>
            </a:r>
          </a:p>
        </p:txBody>
      </p:sp>
      <p:sp>
        <p:nvSpPr>
          <p:cNvPr id="329" name="TextBox 329"/>
          <p:cNvSpPr txBox="1"/>
          <p:nvPr/>
        </p:nvSpPr>
        <p:spPr>
          <a:xfrm>
            <a:off x="394106" y="4860194"/>
            <a:ext cx="7768396" cy="187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3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недели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принимает</a:t>
            </a:r>
            <a:r>
              <a:rPr lang="en-US" altLang="zh-CN" sz="2600" b="1" spc="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лекарства,</a:t>
            </a:r>
          </a:p>
          <a:p>
            <a:pPr marL="0" indent="228904">
              <a:lnSpc>
                <a:spcPct val="100000"/>
              </a:lnSpc>
            </a:pP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говорит,</a:t>
            </a:r>
            <a:r>
              <a:rPr lang="en-US" altLang="zh-CN" sz="2600" b="1" spc="-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ходит,</a:t>
            </a:r>
            <a:r>
              <a:rPr lang="en-US" altLang="zh-CN" sz="2600" b="1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посещает</a:t>
            </a:r>
            <a:r>
              <a:rPr lang="en-US" altLang="zh-CN" sz="2600" b="1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туалет</a:t>
            </a:r>
            <a:r>
              <a:rPr lang="en-US" altLang="zh-CN" sz="2600" b="1" spc="-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2600" b="1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принимает</a:t>
            </a:r>
            <a:r>
              <a:rPr lang="en-US" altLang="zh-CN" sz="2600" b="1" spc="-7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пищу.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21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день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у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восстановлена</a:t>
            </a:r>
            <a:r>
              <a:rPr lang="en-US" altLang="zh-CN" sz="2600" b="1" spc="13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активность</a:t>
            </a:r>
          </a:p>
          <a:p>
            <a:pPr marL="0" indent="228904">
              <a:lnSpc>
                <a:spcPct val="100000"/>
              </a:lnSpc>
            </a:pPr>
            <a:r>
              <a:rPr lang="en-US" altLang="zh-CN" sz="2600" b="1" dirty="0">
                <a:solidFill>
                  <a:srgbClr val="006EBF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2600" b="1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600" b="1" spc="-5" dirty="0">
                <a:solidFill>
                  <a:srgbClr val="006EBF"/>
                </a:solidFill>
                <a:latin typeface="Calibri"/>
                <a:ea typeface="Calibri"/>
              </a:rPr>
              <a:t>жизни</a:t>
            </a:r>
          </a:p>
        </p:txBody>
      </p:sp>
      <p:sp>
        <p:nvSpPr>
          <p:cNvPr id="330" name="TextBox 330"/>
          <p:cNvSpPr txBox="1"/>
          <p:nvPr/>
        </p:nvSpPr>
        <p:spPr>
          <a:xfrm>
            <a:off x="8227441" y="4937125"/>
            <a:ext cx="3662608" cy="1589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Перепутаны</a:t>
            </a:r>
            <a:r>
              <a:rPr lang="en-US" altLang="zh-CN" sz="1800" b="1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цели</a:t>
            </a:r>
            <a:r>
              <a:rPr lang="en-US" altLang="zh-CN" sz="1800" b="1" spc="-3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и</a:t>
            </a:r>
            <a:r>
              <a:rPr lang="en-US" altLang="zh-CN" sz="1800" b="1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задачи.</a:t>
            </a:r>
            <a:r>
              <a:rPr lang="en-US" altLang="zh-CN" sz="1800" b="1" spc="-4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Цель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должна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быть</a:t>
            </a:r>
            <a:r>
              <a:rPr lang="en-US" altLang="zh-CN" sz="1800" b="1" spc="-9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одна.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Абстрактно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описанная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цель,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так</a:t>
            </a:r>
            <a:r>
              <a:rPr lang="en-US" altLang="zh-CN" sz="1800" b="1" spc="-1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она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не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измеряема.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Box 331"/>
          <p:cNvSpPr txBox="1"/>
          <p:nvPr/>
        </p:nvSpPr>
        <p:spPr>
          <a:xfrm>
            <a:off x="517855" y="516127"/>
            <a:ext cx="10852019" cy="520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6EBF"/>
                </a:solidFill>
                <a:latin typeface="Calibri"/>
                <a:ea typeface="Calibri"/>
              </a:rPr>
              <a:t>Примеры</a:t>
            </a:r>
            <a:r>
              <a:rPr lang="en-US" altLang="zh-CN" sz="4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6EBF"/>
                </a:solidFill>
                <a:latin typeface="Calibri"/>
                <a:ea typeface="Calibri"/>
              </a:rPr>
              <a:t>правильных</a:t>
            </a:r>
            <a:r>
              <a:rPr lang="en-US" altLang="zh-CN" sz="4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6EBF"/>
                </a:solidFill>
                <a:latin typeface="Calibri"/>
                <a:ea typeface="Calibri"/>
              </a:rPr>
              <a:t>целей</a:t>
            </a:r>
            <a:r>
              <a:rPr lang="en-US" altLang="zh-CN" sz="4400" b="1" spc="-7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6EBF"/>
                </a:solidFill>
                <a:latin typeface="Calibri"/>
                <a:ea typeface="Calibri"/>
              </a:rPr>
              <a:t>реабилитации: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5"/>
              </a:lnSpc>
            </a:pPr>
            <a:endParaRPr lang="en-US" dirty="0" smtClean="0"/>
          </a:p>
          <a:p>
            <a:pPr marL="0" indent="560527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6EBF"/>
                </a:solidFill>
                <a:latin typeface="Calibri"/>
                <a:ea typeface="Calibri"/>
              </a:rPr>
              <a:t>Долгосрочная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" dirty="0">
                <a:solidFill>
                  <a:srgbClr val="006EBF"/>
                </a:solidFill>
                <a:latin typeface="Calibri"/>
                <a:ea typeface="Calibri"/>
              </a:rPr>
              <a:t>цель: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560527">
              <a:lnSpc>
                <a:spcPct val="100000"/>
              </a:lnSpc>
            </a:pPr>
            <a:r>
              <a:rPr lang="en-US" altLang="zh-CN" sz="28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2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месяца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посещает</a:t>
            </a:r>
            <a:r>
              <a:rPr lang="en-US" altLang="zh-CN" sz="2800" b="1" spc="8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туалет</a:t>
            </a:r>
          </a:p>
          <a:p>
            <a:pPr marL="0" indent="789101">
              <a:lnSpc>
                <a:spcPct val="100000"/>
              </a:lnSpc>
            </a:pP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без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помощи</a:t>
            </a:r>
            <a:r>
              <a:rPr lang="en-US" altLang="zh-CN" sz="2800" b="1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ассистента,</a:t>
            </a:r>
          </a:p>
          <a:p>
            <a:pPr marL="0" indent="560527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независим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мобильности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3</a:t>
            </a:r>
            <a:r>
              <a:rPr lang="en-US" altLang="zh-CN" sz="2800" b="1" spc="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месяца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560527">
              <a:lnSpc>
                <a:spcPct val="100000"/>
              </a:lnSpc>
            </a:pPr>
            <a:r>
              <a:rPr lang="en-US" altLang="zh-CN" sz="28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6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месяцев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самостоятелен</a:t>
            </a:r>
            <a:r>
              <a:rPr lang="en-US" altLang="zh-CN" sz="2800" b="1" spc="-8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дома,</a:t>
            </a:r>
          </a:p>
          <a:p>
            <a:pPr>
              <a:lnSpc>
                <a:spcPts val="544"/>
              </a:lnSpc>
            </a:pPr>
            <a:endParaRPr lang="en-US" dirty="0" smtClean="0"/>
          </a:p>
          <a:p>
            <a:pPr marL="789101" indent="-228574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1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год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поступил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2800" b="1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обычную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общеобразовательную</a:t>
            </a:r>
            <a:r>
              <a:rPr lang="en-US" altLang="zh-CN" sz="28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школу</a:t>
            </a:r>
            <a:r>
              <a:rPr lang="en-US" altLang="zh-CN" sz="28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учиться</a:t>
            </a:r>
            <a:r>
              <a:rPr lang="en-US" altLang="zh-CN" sz="28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на</a:t>
            </a:r>
            <a:r>
              <a:rPr lang="en-US" altLang="zh-CN" sz="28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общих</a:t>
            </a:r>
            <a:r>
              <a:rPr lang="en-US" altLang="zh-CN" sz="28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основаниях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типичной</a:t>
            </a:r>
            <a:r>
              <a:rPr lang="en-US" altLang="zh-CN" sz="2800" b="1" spc="-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6EBF"/>
                </a:solidFill>
                <a:latin typeface="Calibri"/>
                <a:ea typeface="Calibri"/>
              </a:rPr>
              <a:t>программе.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Freeform 332"/>
          <p:cNvSpPr/>
          <p:nvPr/>
        </p:nvSpPr>
        <p:spPr>
          <a:xfrm>
            <a:off x="527050" y="768350"/>
            <a:ext cx="7893050" cy="31750"/>
          </a:xfrm>
          <a:custGeom>
            <a:avLst/>
            <a:gdLst>
              <a:gd name="connsiteX0" fmla="*/ 13220 w 7893050"/>
              <a:gd name="connsiteY0" fmla="*/ 6350 h 31750"/>
              <a:gd name="connsiteX1" fmla="*/ 1984882 w 7893050"/>
              <a:gd name="connsiteY1" fmla="*/ 6350 h 31750"/>
              <a:gd name="connsiteX2" fmla="*/ 3956558 w 7893050"/>
              <a:gd name="connsiteY2" fmla="*/ 6350 h 31750"/>
              <a:gd name="connsiteX3" fmla="*/ 5928233 w 7893050"/>
              <a:gd name="connsiteY3" fmla="*/ 6350 h 31750"/>
              <a:gd name="connsiteX4" fmla="*/ 7899907 w 7893050"/>
              <a:gd name="connsiteY4" fmla="*/ 6350 h 31750"/>
              <a:gd name="connsiteX5" fmla="*/ 7899907 w 7893050"/>
              <a:gd name="connsiteY5" fmla="*/ 32258 h 31750"/>
              <a:gd name="connsiteX6" fmla="*/ 5928233 w 7893050"/>
              <a:gd name="connsiteY6" fmla="*/ 32258 h 31750"/>
              <a:gd name="connsiteX7" fmla="*/ 3956558 w 7893050"/>
              <a:gd name="connsiteY7" fmla="*/ 32258 h 31750"/>
              <a:gd name="connsiteX8" fmla="*/ 1984882 w 7893050"/>
              <a:gd name="connsiteY8" fmla="*/ 32258 h 31750"/>
              <a:gd name="connsiteX9" fmla="*/ 13220 w 7893050"/>
              <a:gd name="connsiteY9" fmla="*/ 32258 h 31750"/>
              <a:gd name="connsiteX10" fmla="*/ 13220 w 7893050"/>
              <a:gd name="connsiteY10" fmla="*/ 63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93050" h="31750">
                <a:moveTo>
                  <a:pt x="13220" y="6350"/>
                </a:moveTo>
                <a:lnTo>
                  <a:pt x="1984882" y="6350"/>
                </a:lnTo>
                <a:lnTo>
                  <a:pt x="3956558" y="6350"/>
                </a:lnTo>
                <a:lnTo>
                  <a:pt x="5928233" y="6350"/>
                </a:lnTo>
                <a:lnTo>
                  <a:pt x="7899907" y="6350"/>
                </a:lnTo>
                <a:lnTo>
                  <a:pt x="7899907" y="32258"/>
                </a:lnTo>
                <a:lnTo>
                  <a:pt x="5928233" y="32258"/>
                </a:lnTo>
                <a:lnTo>
                  <a:pt x="3956558" y="32258"/>
                </a:lnTo>
                <a:lnTo>
                  <a:pt x="1984882" y="32258"/>
                </a:lnTo>
                <a:lnTo>
                  <a:pt x="13220" y="32258"/>
                </a:lnTo>
                <a:lnTo>
                  <a:pt x="13220" y="6350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TextBox 333"/>
          <p:cNvSpPr txBox="1"/>
          <p:nvPr/>
        </p:nvSpPr>
        <p:spPr>
          <a:xfrm>
            <a:off x="540410" y="383463"/>
            <a:ext cx="11187669" cy="580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Примеры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правильных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целей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реабилитации: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 indent="64648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6EBF"/>
                </a:solidFill>
                <a:latin typeface="Calibri"/>
                <a:ea typeface="Calibri"/>
              </a:rPr>
              <a:t>Краткосрочная</a:t>
            </a:r>
            <a:r>
              <a:rPr lang="en-US" altLang="zh-CN" sz="3200" b="1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10" dirty="0">
                <a:solidFill>
                  <a:srgbClr val="006EBF"/>
                </a:solidFill>
                <a:latin typeface="Calibri"/>
                <a:ea typeface="Calibri"/>
              </a:rPr>
              <a:t>цель:</a:t>
            </a:r>
          </a:p>
          <a:p>
            <a:pPr marL="0" indent="646480">
              <a:lnSpc>
                <a:spcPct val="100000"/>
              </a:lnSpc>
              <a:spcBef>
                <a:spcPts val="365"/>
              </a:spcBef>
            </a:pPr>
            <a:r>
              <a:rPr lang="en-US" altLang="zh-CN" sz="32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3200" spc="-44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32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7</a:t>
            </a:r>
            <a:r>
              <a:rPr lang="en-US" altLang="zh-CN" sz="32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дней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может</a:t>
            </a:r>
            <a:r>
              <a:rPr lang="en-US" altLang="zh-CN" sz="32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самостоятельно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пройти</a:t>
            </a:r>
            <a:r>
              <a:rPr lang="en-US" altLang="zh-CN" sz="3200" b="1" spc="-4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10</a:t>
            </a:r>
          </a:p>
          <a:p>
            <a:pPr marL="0" indent="875131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метров</a:t>
            </a:r>
            <a:r>
              <a:rPr lang="en-US" altLang="zh-CN" sz="3200" b="1" spc="-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используя</a:t>
            </a:r>
            <a:r>
              <a:rPr lang="en-US" altLang="zh-CN" sz="3200" b="1" spc="-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ходунки</a:t>
            </a:r>
            <a:r>
              <a:rPr lang="en-US" altLang="zh-CN" sz="3200" b="1" spc="-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без</a:t>
            </a:r>
            <a:r>
              <a:rPr lang="en-US" altLang="zh-CN" sz="3200" b="1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помощи</a:t>
            </a:r>
            <a:r>
              <a:rPr lang="en-US" altLang="zh-CN" sz="3200" b="1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ассистента.</a:t>
            </a:r>
          </a:p>
          <a:p>
            <a:pPr marL="875131" indent="-22865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3200" spc="-4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32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7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дней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может</a:t>
            </a:r>
            <a:r>
              <a:rPr lang="en-US" altLang="zh-CN" sz="3200" b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сказать</a:t>
            </a:r>
            <a:r>
              <a:rPr lang="en-US" altLang="zh-CN" sz="32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простые</a:t>
            </a:r>
            <a:r>
              <a:rPr lang="en-US" altLang="zh-CN" sz="3200" b="1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фразы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необходимые</a:t>
            </a:r>
            <a:r>
              <a:rPr lang="en-US" altLang="zh-CN" sz="32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для</a:t>
            </a:r>
            <a:r>
              <a:rPr lang="en-US" altLang="zh-CN" sz="32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выражения</a:t>
            </a:r>
            <a:r>
              <a:rPr lang="en-US" altLang="zh-CN" sz="32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основных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потребностей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или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желаний</a:t>
            </a:r>
            <a:r>
              <a:rPr lang="en-US" altLang="zh-CN" sz="3200" b="1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пациента.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0" indent="646480">
              <a:lnSpc>
                <a:spcPct val="100000"/>
              </a:lnSpc>
            </a:pPr>
            <a:r>
              <a:rPr lang="en-US" altLang="zh-CN" sz="32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3200" spc="-69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7</a:t>
            </a:r>
            <a:r>
              <a:rPr lang="en-US" altLang="zh-CN" sz="32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дней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может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одеть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самостоятельно</a:t>
            </a:r>
          </a:p>
          <a:p>
            <a:pPr marL="0" indent="875131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рубашку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застегнуть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пуговки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без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помощи</a:t>
            </a:r>
            <a:r>
              <a:rPr lang="en-US" altLang="zh-CN" sz="3200" b="1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ассистента.</a:t>
            </a:r>
          </a:p>
          <a:p>
            <a:pPr marL="875131" indent="-228650" hangingPunct="0">
              <a:lnSpc>
                <a:spcPct val="95833"/>
              </a:lnSpc>
              <a:spcBef>
                <a:spcPts val="195"/>
              </a:spcBef>
            </a:pPr>
            <a:r>
              <a:rPr lang="en-US" altLang="zh-CN" sz="32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3200" spc="-64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Через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7</a:t>
            </a:r>
            <a:r>
              <a:rPr lang="en-US" altLang="zh-CN" sz="32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дней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пациент</a:t>
            </a:r>
            <a:r>
              <a:rPr lang="en-US" altLang="zh-CN" sz="32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может</a:t>
            </a:r>
            <a:r>
              <a:rPr lang="en-US" altLang="zh-CN" sz="32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приготовить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простые</a:t>
            </a:r>
            <a:r>
              <a:rPr lang="en-US" altLang="zh-CN" sz="3200" b="1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блюда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напитки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(бутерброд,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чай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или</a:t>
            </a:r>
            <a:r>
              <a:rPr lang="en-US" altLang="zh-CN" sz="3200" b="1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кофе).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/>
          <p:nvPr/>
        </p:nvSpPr>
        <p:spPr>
          <a:xfrm>
            <a:off x="3206750" y="1771650"/>
            <a:ext cx="1123950" cy="1187450"/>
          </a:xfrm>
          <a:custGeom>
            <a:avLst/>
            <a:gdLst>
              <a:gd name="connsiteX0" fmla="*/ 15239 w 1123950"/>
              <a:gd name="connsiteY0" fmla="*/ 701421 h 1187450"/>
              <a:gd name="connsiteX1" fmla="*/ 143383 w 1123950"/>
              <a:gd name="connsiteY1" fmla="*/ 818134 h 1187450"/>
              <a:gd name="connsiteX2" fmla="*/ 877570 w 1123950"/>
              <a:gd name="connsiteY2" fmla="*/ 12065 h 1187450"/>
              <a:gd name="connsiteX3" fmla="*/ 1133855 w 1123950"/>
              <a:gd name="connsiteY3" fmla="*/ 245618 h 1187450"/>
              <a:gd name="connsiteX4" fmla="*/ 399669 w 1123950"/>
              <a:gd name="connsiteY4" fmla="*/ 1051560 h 1187450"/>
              <a:gd name="connsiteX5" fmla="*/ 527811 w 1123950"/>
              <a:gd name="connsiteY5" fmla="*/ 1168273 h 1187450"/>
              <a:gd name="connsiteX6" fmla="*/ 38100 w 1123950"/>
              <a:gd name="connsiteY6" fmla="*/ 1191133 h 1187450"/>
              <a:gd name="connsiteX7" fmla="*/ 15239 w 1123950"/>
              <a:gd name="connsiteY7" fmla="*/ 701421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950" h="1187450">
                <a:moveTo>
                  <a:pt x="15239" y="701421"/>
                </a:moveTo>
                <a:lnTo>
                  <a:pt x="143383" y="818134"/>
                </a:lnTo>
                <a:lnTo>
                  <a:pt x="877570" y="12065"/>
                </a:lnTo>
                <a:lnTo>
                  <a:pt x="1133855" y="245618"/>
                </a:lnTo>
                <a:lnTo>
                  <a:pt x="399669" y="1051560"/>
                </a:lnTo>
                <a:lnTo>
                  <a:pt x="527811" y="1168273"/>
                </a:lnTo>
                <a:lnTo>
                  <a:pt x="38100" y="1191133"/>
                </a:lnTo>
                <a:lnTo>
                  <a:pt x="15239" y="701421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7512050" y="1784350"/>
            <a:ext cx="1123950" cy="1187450"/>
          </a:xfrm>
          <a:custGeom>
            <a:avLst/>
            <a:gdLst>
              <a:gd name="connsiteX0" fmla="*/ 608456 w 1123950"/>
              <a:gd name="connsiteY0" fmla="*/ 1172718 h 1187450"/>
              <a:gd name="connsiteX1" fmla="*/ 737616 w 1123950"/>
              <a:gd name="connsiteY1" fmla="*/ 1057148 h 1187450"/>
              <a:gd name="connsiteX2" fmla="*/ 10541 w 1123950"/>
              <a:gd name="connsiteY2" fmla="*/ 244729 h 1187450"/>
              <a:gd name="connsiteX3" fmla="*/ 268858 w 1123950"/>
              <a:gd name="connsiteY3" fmla="*/ 13462 h 1187450"/>
              <a:gd name="connsiteX4" fmla="*/ 995933 w 1123950"/>
              <a:gd name="connsiteY4" fmla="*/ 825881 h 1187450"/>
              <a:gd name="connsiteX5" fmla="*/ 1125093 w 1123950"/>
              <a:gd name="connsiteY5" fmla="*/ 710311 h 1187450"/>
              <a:gd name="connsiteX6" fmla="*/ 1097915 w 1123950"/>
              <a:gd name="connsiteY6" fmla="*/ 1199769 h 1187450"/>
              <a:gd name="connsiteX7" fmla="*/ 608456 w 1123950"/>
              <a:gd name="connsiteY7" fmla="*/ 1172718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950" h="1187450">
                <a:moveTo>
                  <a:pt x="608456" y="1172718"/>
                </a:moveTo>
                <a:lnTo>
                  <a:pt x="737616" y="1057148"/>
                </a:lnTo>
                <a:lnTo>
                  <a:pt x="10541" y="244729"/>
                </a:lnTo>
                <a:lnTo>
                  <a:pt x="268858" y="13462"/>
                </a:lnTo>
                <a:lnTo>
                  <a:pt x="995933" y="825881"/>
                </a:lnTo>
                <a:lnTo>
                  <a:pt x="1125093" y="710311"/>
                </a:lnTo>
                <a:lnTo>
                  <a:pt x="1097915" y="1199769"/>
                </a:lnTo>
                <a:lnTo>
                  <a:pt x="608456" y="1172718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489950" y="4591050"/>
            <a:ext cx="400050" cy="666750"/>
          </a:xfrm>
          <a:custGeom>
            <a:avLst/>
            <a:gdLst>
              <a:gd name="connsiteX0" fmla="*/ 17018 w 400050"/>
              <a:gd name="connsiteY0" fmla="*/ 478536 h 666750"/>
              <a:gd name="connsiteX1" fmla="*/ 115696 w 400050"/>
              <a:gd name="connsiteY1" fmla="*/ 478536 h 666750"/>
              <a:gd name="connsiteX2" fmla="*/ 115696 w 400050"/>
              <a:gd name="connsiteY2" fmla="*/ 16002 h 666750"/>
              <a:gd name="connsiteX3" fmla="*/ 313055 w 400050"/>
              <a:gd name="connsiteY3" fmla="*/ 16002 h 666750"/>
              <a:gd name="connsiteX4" fmla="*/ 313055 w 400050"/>
              <a:gd name="connsiteY4" fmla="*/ 478536 h 666750"/>
              <a:gd name="connsiteX5" fmla="*/ 411733 w 400050"/>
              <a:gd name="connsiteY5" fmla="*/ 478536 h 666750"/>
              <a:gd name="connsiteX6" fmla="*/ 214376 w 400050"/>
              <a:gd name="connsiteY6" fmla="*/ 675894 h 666750"/>
              <a:gd name="connsiteX7" fmla="*/ 17018 w 400050"/>
              <a:gd name="connsiteY7" fmla="*/ 478536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666750">
                <a:moveTo>
                  <a:pt x="17018" y="478536"/>
                </a:moveTo>
                <a:lnTo>
                  <a:pt x="115696" y="478536"/>
                </a:lnTo>
                <a:lnTo>
                  <a:pt x="115696" y="16002"/>
                </a:lnTo>
                <a:lnTo>
                  <a:pt x="313055" y="16002"/>
                </a:lnTo>
                <a:lnTo>
                  <a:pt x="313055" y="478536"/>
                </a:lnTo>
                <a:lnTo>
                  <a:pt x="411733" y="478536"/>
                </a:lnTo>
                <a:lnTo>
                  <a:pt x="214376" y="675894"/>
                </a:lnTo>
                <a:lnTo>
                  <a:pt x="17018" y="47853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8489950" y="4591050"/>
            <a:ext cx="400050" cy="666750"/>
          </a:xfrm>
          <a:custGeom>
            <a:avLst/>
            <a:gdLst>
              <a:gd name="connsiteX0" fmla="*/ 17018 w 400050"/>
              <a:gd name="connsiteY0" fmla="*/ 478536 h 666750"/>
              <a:gd name="connsiteX1" fmla="*/ 115696 w 400050"/>
              <a:gd name="connsiteY1" fmla="*/ 478536 h 666750"/>
              <a:gd name="connsiteX2" fmla="*/ 115696 w 400050"/>
              <a:gd name="connsiteY2" fmla="*/ 16002 h 666750"/>
              <a:gd name="connsiteX3" fmla="*/ 313055 w 400050"/>
              <a:gd name="connsiteY3" fmla="*/ 16002 h 666750"/>
              <a:gd name="connsiteX4" fmla="*/ 313055 w 400050"/>
              <a:gd name="connsiteY4" fmla="*/ 478536 h 666750"/>
              <a:gd name="connsiteX5" fmla="*/ 411733 w 400050"/>
              <a:gd name="connsiteY5" fmla="*/ 478536 h 666750"/>
              <a:gd name="connsiteX6" fmla="*/ 214376 w 400050"/>
              <a:gd name="connsiteY6" fmla="*/ 675894 h 666750"/>
              <a:gd name="connsiteX7" fmla="*/ 17018 w 400050"/>
              <a:gd name="connsiteY7" fmla="*/ 478536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666750">
                <a:moveTo>
                  <a:pt x="17018" y="478536"/>
                </a:moveTo>
                <a:lnTo>
                  <a:pt x="115696" y="478536"/>
                </a:lnTo>
                <a:lnTo>
                  <a:pt x="115696" y="16002"/>
                </a:lnTo>
                <a:lnTo>
                  <a:pt x="313055" y="16002"/>
                </a:lnTo>
                <a:lnTo>
                  <a:pt x="313055" y="478536"/>
                </a:lnTo>
                <a:lnTo>
                  <a:pt x="411733" y="478536"/>
                </a:lnTo>
                <a:lnTo>
                  <a:pt x="214376" y="675894"/>
                </a:lnTo>
                <a:lnTo>
                  <a:pt x="17018" y="478536"/>
                </a:lnTo>
                <a:close/>
              </a:path>
            </a:pathLst>
          </a:custGeom>
          <a:solidFill>
            <a:srgbClr val="0000D9">
              <a:alpha val="0"/>
            </a:srgbClr>
          </a:solidFill>
          <a:ln w="12191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2711450" y="4756150"/>
            <a:ext cx="400050" cy="666750"/>
          </a:xfrm>
          <a:custGeom>
            <a:avLst/>
            <a:gdLst>
              <a:gd name="connsiteX0" fmla="*/ 8889 w 400050"/>
              <a:gd name="connsiteY0" fmla="*/ 471932 h 666750"/>
              <a:gd name="connsiteX1" fmla="*/ 107569 w 400050"/>
              <a:gd name="connsiteY1" fmla="*/ 471932 h 666750"/>
              <a:gd name="connsiteX2" fmla="*/ 107569 w 400050"/>
              <a:gd name="connsiteY2" fmla="*/ 9398 h 666750"/>
              <a:gd name="connsiteX3" fmla="*/ 304926 w 400050"/>
              <a:gd name="connsiteY3" fmla="*/ 9398 h 666750"/>
              <a:gd name="connsiteX4" fmla="*/ 304926 w 400050"/>
              <a:gd name="connsiteY4" fmla="*/ 471932 h 666750"/>
              <a:gd name="connsiteX5" fmla="*/ 403605 w 400050"/>
              <a:gd name="connsiteY5" fmla="*/ 471932 h 666750"/>
              <a:gd name="connsiteX6" fmla="*/ 206248 w 400050"/>
              <a:gd name="connsiteY6" fmla="*/ 669290 h 666750"/>
              <a:gd name="connsiteX7" fmla="*/ 8889 w 400050"/>
              <a:gd name="connsiteY7" fmla="*/ 471932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666750">
                <a:moveTo>
                  <a:pt x="8889" y="471932"/>
                </a:moveTo>
                <a:lnTo>
                  <a:pt x="107569" y="471932"/>
                </a:lnTo>
                <a:lnTo>
                  <a:pt x="107569" y="9398"/>
                </a:lnTo>
                <a:lnTo>
                  <a:pt x="304926" y="9398"/>
                </a:lnTo>
                <a:lnTo>
                  <a:pt x="304926" y="471932"/>
                </a:lnTo>
                <a:lnTo>
                  <a:pt x="403605" y="471932"/>
                </a:lnTo>
                <a:lnTo>
                  <a:pt x="206248" y="669290"/>
                </a:lnTo>
                <a:lnTo>
                  <a:pt x="8889" y="47193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2711450" y="4756150"/>
            <a:ext cx="400050" cy="666750"/>
          </a:xfrm>
          <a:custGeom>
            <a:avLst/>
            <a:gdLst>
              <a:gd name="connsiteX0" fmla="*/ 8889 w 400050"/>
              <a:gd name="connsiteY0" fmla="*/ 471932 h 666750"/>
              <a:gd name="connsiteX1" fmla="*/ 107569 w 400050"/>
              <a:gd name="connsiteY1" fmla="*/ 471932 h 666750"/>
              <a:gd name="connsiteX2" fmla="*/ 107569 w 400050"/>
              <a:gd name="connsiteY2" fmla="*/ 9398 h 666750"/>
              <a:gd name="connsiteX3" fmla="*/ 304926 w 400050"/>
              <a:gd name="connsiteY3" fmla="*/ 9398 h 666750"/>
              <a:gd name="connsiteX4" fmla="*/ 304926 w 400050"/>
              <a:gd name="connsiteY4" fmla="*/ 471932 h 666750"/>
              <a:gd name="connsiteX5" fmla="*/ 403605 w 400050"/>
              <a:gd name="connsiteY5" fmla="*/ 471932 h 666750"/>
              <a:gd name="connsiteX6" fmla="*/ 206248 w 400050"/>
              <a:gd name="connsiteY6" fmla="*/ 669290 h 666750"/>
              <a:gd name="connsiteX7" fmla="*/ 8889 w 400050"/>
              <a:gd name="connsiteY7" fmla="*/ 471932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050" h="666750">
                <a:moveTo>
                  <a:pt x="8889" y="471932"/>
                </a:moveTo>
                <a:lnTo>
                  <a:pt x="107569" y="471932"/>
                </a:lnTo>
                <a:lnTo>
                  <a:pt x="107569" y="9398"/>
                </a:lnTo>
                <a:lnTo>
                  <a:pt x="304926" y="9398"/>
                </a:lnTo>
                <a:lnTo>
                  <a:pt x="304926" y="471932"/>
                </a:lnTo>
                <a:lnTo>
                  <a:pt x="403605" y="471932"/>
                </a:lnTo>
                <a:lnTo>
                  <a:pt x="206248" y="669290"/>
                </a:lnTo>
                <a:lnTo>
                  <a:pt x="8889" y="47193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1199997" y="185038"/>
            <a:ext cx="7657476" cy="1463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Две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главных</a:t>
            </a:r>
            <a:r>
              <a:rPr lang="en-US" altLang="zh-CN" sz="4800" b="1" spc="-2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характеристики</a:t>
            </a:r>
          </a:p>
          <a:p>
            <a:pPr marL="0" indent="1912899">
              <a:lnSpc>
                <a:spcPct val="100000"/>
              </a:lnSpc>
            </a:pPr>
            <a:r>
              <a:rPr lang="en-US" altLang="zh-CN" sz="4800" b="1" spc="5" dirty="0">
                <a:solidFill>
                  <a:srgbClr val="001E5E"/>
                </a:solidFill>
                <a:latin typeface="Calibri"/>
                <a:ea typeface="Calibri"/>
              </a:rPr>
              <a:t>р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еабилитации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0240" y="3087751"/>
            <a:ext cx="5248700" cy="1463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Наличие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32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реабилитации.</a:t>
            </a:r>
          </a:p>
          <a:p>
            <a:pPr marL="0" indent="234695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Достижение</a:t>
            </a:r>
            <a:r>
              <a:rPr lang="en-US" altLang="zh-CN" sz="32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поставленной</a:t>
            </a:r>
          </a:p>
          <a:p>
            <a:pPr marL="0" indent="91439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концу</a:t>
            </a:r>
            <a:r>
              <a:rPr lang="en-US" altLang="zh-CN" sz="3200" b="1" spc="-1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248146" y="2998723"/>
            <a:ext cx="4887705" cy="1463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58722">
              <a:lnSpc>
                <a:spcPct val="100000"/>
              </a:lnSpc>
            </a:pPr>
            <a:r>
              <a:rPr lang="en-US" altLang="zh-CN" sz="3200" b="1" spc="-35" dirty="0">
                <a:solidFill>
                  <a:srgbClr val="001E5E"/>
                </a:solidFill>
                <a:latin typeface="Calibri"/>
                <a:ea typeface="Calibri"/>
              </a:rPr>
              <a:t>Улу</a:t>
            </a:r>
            <a:r>
              <a:rPr lang="en-US" altLang="zh-CN" sz="3200" b="1" spc="-30" dirty="0">
                <a:solidFill>
                  <a:srgbClr val="001E5E"/>
                </a:solidFill>
                <a:latin typeface="Calibri"/>
                <a:ea typeface="Calibri"/>
              </a:rPr>
              <a:t>чшение</a:t>
            </a:r>
          </a:p>
          <a:p>
            <a:pPr marL="0" indent="528827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32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1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3200" b="1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независимости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3639" y="5691758"/>
            <a:ext cx="6021416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800" b="1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создается</a:t>
            </a:r>
            <a:r>
              <a:rPr lang="en-US" altLang="zh-CN" sz="2800" b="1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мультидисциплинарно</a:t>
            </a:r>
          </a:p>
          <a:p>
            <a:pPr marL="0" indent="1821484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основе</a:t>
            </a:r>
            <a:r>
              <a:rPr lang="en-US" altLang="zh-CN" sz="2800" b="1" spc="-1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МКФ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640956" y="5621274"/>
            <a:ext cx="4684869" cy="8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98957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Функционир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ование</a:t>
            </a:r>
          </a:p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описывается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помощью</a:t>
            </a:r>
            <a:r>
              <a:rPr lang="en-US" altLang="zh-CN" sz="28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МКФ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reeform 334"/>
          <p:cNvSpPr/>
          <p:nvPr/>
        </p:nvSpPr>
        <p:spPr>
          <a:xfrm>
            <a:off x="1682750" y="565150"/>
            <a:ext cx="8083550" cy="44450"/>
          </a:xfrm>
          <a:custGeom>
            <a:avLst/>
            <a:gdLst>
              <a:gd name="connsiteX0" fmla="*/ 9651 w 8083550"/>
              <a:gd name="connsiteY0" fmla="*/ 13970 h 44450"/>
              <a:gd name="connsiteX1" fmla="*/ 2029333 w 8083550"/>
              <a:gd name="connsiteY1" fmla="*/ 13970 h 44450"/>
              <a:gd name="connsiteX2" fmla="*/ 4049014 w 8083550"/>
              <a:gd name="connsiteY2" fmla="*/ 13970 h 44450"/>
              <a:gd name="connsiteX3" fmla="*/ 6068694 w 8083550"/>
              <a:gd name="connsiteY3" fmla="*/ 13970 h 44450"/>
              <a:gd name="connsiteX4" fmla="*/ 8088376 w 8083550"/>
              <a:gd name="connsiteY4" fmla="*/ 13970 h 44450"/>
              <a:gd name="connsiteX5" fmla="*/ 8088376 w 8083550"/>
              <a:gd name="connsiteY5" fmla="*/ 47498 h 44450"/>
              <a:gd name="connsiteX6" fmla="*/ 6068694 w 8083550"/>
              <a:gd name="connsiteY6" fmla="*/ 47498 h 44450"/>
              <a:gd name="connsiteX7" fmla="*/ 4049014 w 8083550"/>
              <a:gd name="connsiteY7" fmla="*/ 47498 h 44450"/>
              <a:gd name="connsiteX8" fmla="*/ 2029333 w 8083550"/>
              <a:gd name="connsiteY8" fmla="*/ 47498 h 44450"/>
              <a:gd name="connsiteX9" fmla="*/ 9651 w 8083550"/>
              <a:gd name="connsiteY9" fmla="*/ 47498 h 44450"/>
              <a:gd name="connsiteX10" fmla="*/ 9651 w 8083550"/>
              <a:gd name="connsiteY10" fmla="*/ 1397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83550" h="44450">
                <a:moveTo>
                  <a:pt x="9651" y="13970"/>
                </a:moveTo>
                <a:lnTo>
                  <a:pt x="2029333" y="13970"/>
                </a:lnTo>
                <a:lnTo>
                  <a:pt x="4049014" y="13970"/>
                </a:lnTo>
                <a:lnTo>
                  <a:pt x="6068694" y="13970"/>
                </a:lnTo>
                <a:lnTo>
                  <a:pt x="8088376" y="13970"/>
                </a:lnTo>
                <a:lnTo>
                  <a:pt x="8088376" y="47498"/>
                </a:lnTo>
                <a:lnTo>
                  <a:pt x="6068694" y="47498"/>
                </a:lnTo>
                <a:lnTo>
                  <a:pt x="4049014" y="47498"/>
                </a:lnTo>
                <a:lnTo>
                  <a:pt x="2029333" y="47498"/>
                </a:lnTo>
                <a:lnTo>
                  <a:pt x="9651" y="47498"/>
                </a:lnTo>
                <a:lnTo>
                  <a:pt x="9651" y="1397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5"/>
          <p:cNvSpPr/>
          <p:nvPr/>
        </p:nvSpPr>
        <p:spPr>
          <a:xfrm>
            <a:off x="3384550" y="1174750"/>
            <a:ext cx="4679950" cy="44450"/>
          </a:xfrm>
          <a:custGeom>
            <a:avLst/>
            <a:gdLst>
              <a:gd name="connsiteX0" fmla="*/ 8635 w 4679950"/>
              <a:gd name="connsiteY0" fmla="*/ 13970 h 44450"/>
              <a:gd name="connsiteX1" fmla="*/ 1567179 w 4679950"/>
              <a:gd name="connsiteY1" fmla="*/ 13970 h 44450"/>
              <a:gd name="connsiteX2" fmla="*/ 3125723 w 4679950"/>
              <a:gd name="connsiteY2" fmla="*/ 13970 h 44450"/>
              <a:gd name="connsiteX3" fmla="*/ 4684268 w 4679950"/>
              <a:gd name="connsiteY3" fmla="*/ 13970 h 44450"/>
              <a:gd name="connsiteX4" fmla="*/ 4684268 w 4679950"/>
              <a:gd name="connsiteY4" fmla="*/ 47498 h 44450"/>
              <a:gd name="connsiteX5" fmla="*/ 3125723 w 4679950"/>
              <a:gd name="connsiteY5" fmla="*/ 47498 h 44450"/>
              <a:gd name="connsiteX6" fmla="*/ 1567179 w 4679950"/>
              <a:gd name="connsiteY6" fmla="*/ 47498 h 44450"/>
              <a:gd name="connsiteX7" fmla="*/ 8635 w 4679950"/>
              <a:gd name="connsiteY7" fmla="*/ 47498 h 44450"/>
              <a:gd name="connsiteX8" fmla="*/ 8635 w 4679950"/>
              <a:gd name="connsiteY8" fmla="*/ 1397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9950" h="44450">
                <a:moveTo>
                  <a:pt x="8635" y="13970"/>
                </a:moveTo>
                <a:lnTo>
                  <a:pt x="1567179" y="13970"/>
                </a:lnTo>
                <a:lnTo>
                  <a:pt x="3125723" y="13970"/>
                </a:lnTo>
                <a:lnTo>
                  <a:pt x="4684268" y="13970"/>
                </a:lnTo>
                <a:lnTo>
                  <a:pt x="4684268" y="47498"/>
                </a:lnTo>
                <a:lnTo>
                  <a:pt x="3125723" y="47498"/>
                </a:lnTo>
                <a:lnTo>
                  <a:pt x="1567179" y="47498"/>
                </a:lnTo>
                <a:lnTo>
                  <a:pt x="8635" y="47498"/>
                </a:lnTo>
                <a:lnTo>
                  <a:pt x="8635" y="1397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Freeform 336"/>
          <p:cNvSpPr/>
          <p:nvPr/>
        </p:nvSpPr>
        <p:spPr>
          <a:xfrm>
            <a:off x="3625850" y="1911350"/>
            <a:ext cx="4184650" cy="31750"/>
          </a:xfrm>
          <a:custGeom>
            <a:avLst/>
            <a:gdLst>
              <a:gd name="connsiteX0" fmla="*/ 17271 w 4184650"/>
              <a:gd name="connsiteY0" fmla="*/ 8890 h 31750"/>
              <a:gd name="connsiteX1" fmla="*/ 2105152 w 4184650"/>
              <a:gd name="connsiteY1" fmla="*/ 8890 h 31750"/>
              <a:gd name="connsiteX2" fmla="*/ 4193031 w 4184650"/>
              <a:gd name="connsiteY2" fmla="*/ 8890 h 31750"/>
              <a:gd name="connsiteX3" fmla="*/ 4193031 w 4184650"/>
              <a:gd name="connsiteY3" fmla="*/ 42418 h 31750"/>
              <a:gd name="connsiteX4" fmla="*/ 2105152 w 4184650"/>
              <a:gd name="connsiteY4" fmla="*/ 42418 h 31750"/>
              <a:gd name="connsiteX5" fmla="*/ 17271 w 4184650"/>
              <a:gd name="connsiteY5" fmla="*/ 42418 h 31750"/>
              <a:gd name="connsiteX6" fmla="*/ 17271 w 4184650"/>
              <a:gd name="connsiteY6" fmla="*/ 889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650" h="31750">
                <a:moveTo>
                  <a:pt x="17271" y="8890"/>
                </a:moveTo>
                <a:lnTo>
                  <a:pt x="2105152" y="8890"/>
                </a:lnTo>
                <a:lnTo>
                  <a:pt x="4193031" y="8890"/>
                </a:lnTo>
                <a:lnTo>
                  <a:pt x="4193031" y="42418"/>
                </a:lnTo>
                <a:lnTo>
                  <a:pt x="2105152" y="42418"/>
                </a:lnTo>
                <a:lnTo>
                  <a:pt x="17271" y="42418"/>
                </a:lnTo>
                <a:lnTo>
                  <a:pt x="17271" y="889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reeform 337"/>
          <p:cNvSpPr/>
          <p:nvPr/>
        </p:nvSpPr>
        <p:spPr>
          <a:xfrm>
            <a:off x="2393950" y="1568450"/>
            <a:ext cx="1225550" cy="1250950"/>
          </a:xfrm>
          <a:custGeom>
            <a:avLst/>
            <a:gdLst>
              <a:gd name="connsiteX0" fmla="*/ 13080 w 1225550"/>
              <a:gd name="connsiteY0" fmla="*/ 886714 h 1250950"/>
              <a:gd name="connsiteX1" fmla="*/ 106552 w 1225550"/>
              <a:gd name="connsiteY1" fmla="*/ 977646 h 1250950"/>
              <a:gd name="connsiteX2" fmla="*/ 1038733 w 1225550"/>
              <a:gd name="connsiteY2" fmla="*/ 18542 h 1250950"/>
              <a:gd name="connsiteX3" fmla="*/ 1225803 w 1225550"/>
              <a:gd name="connsiteY3" fmla="*/ 200152 h 1250950"/>
              <a:gd name="connsiteX4" fmla="*/ 293623 w 1225550"/>
              <a:gd name="connsiteY4" fmla="*/ 1159256 h 1250950"/>
              <a:gd name="connsiteX5" fmla="*/ 387095 w 1225550"/>
              <a:gd name="connsiteY5" fmla="*/ 1250188 h 1250950"/>
              <a:gd name="connsiteX6" fmla="*/ 18414 w 1225550"/>
              <a:gd name="connsiteY6" fmla="*/ 1255395 h 1250950"/>
              <a:gd name="connsiteX7" fmla="*/ 13080 w 1225550"/>
              <a:gd name="connsiteY7" fmla="*/ 886714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550" h="1250950">
                <a:moveTo>
                  <a:pt x="13080" y="886714"/>
                </a:moveTo>
                <a:lnTo>
                  <a:pt x="106552" y="977646"/>
                </a:lnTo>
                <a:lnTo>
                  <a:pt x="1038733" y="18542"/>
                </a:lnTo>
                <a:lnTo>
                  <a:pt x="1225803" y="200152"/>
                </a:lnTo>
                <a:lnTo>
                  <a:pt x="293623" y="1159256"/>
                </a:lnTo>
                <a:lnTo>
                  <a:pt x="387095" y="1250188"/>
                </a:lnTo>
                <a:lnTo>
                  <a:pt x="18414" y="1255395"/>
                </a:lnTo>
                <a:lnTo>
                  <a:pt x="13080" y="886714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reeform 338"/>
          <p:cNvSpPr/>
          <p:nvPr/>
        </p:nvSpPr>
        <p:spPr>
          <a:xfrm>
            <a:off x="7842250" y="1543050"/>
            <a:ext cx="1149350" cy="1136650"/>
          </a:xfrm>
          <a:custGeom>
            <a:avLst/>
            <a:gdLst>
              <a:gd name="connsiteX0" fmla="*/ 783081 w 1149350"/>
              <a:gd name="connsiteY0" fmla="*/ 1146683 h 1136650"/>
              <a:gd name="connsiteX1" fmla="*/ 875030 w 1149350"/>
              <a:gd name="connsiteY1" fmla="*/ 1054227 h 1136650"/>
              <a:gd name="connsiteX2" fmla="*/ 13207 w 1149350"/>
              <a:gd name="connsiteY2" fmla="*/ 197612 h 1136650"/>
              <a:gd name="connsiteX3" fmla="*/ 196977 w 1149350"/>
              <a:gd name="connsiteY3" fmla="*/ 12700 h 1136650"/>
              <a:gd name="connsiteX4" fmla="*/ 1058798 w 1149350"/>
              <a:gd name="connsiteY4" fmla="*/ 869315 h 1136650"/>
              <a:gd name="connsiteX5" fmla="*/ 1150746 w 1149350"/>
              <a:gd name="connsiteY5" fmla="*/ 776986 h 1136650"/>
              <a:gd name="connsiteX6" fmla="*/ 1151890 w 1149350"/>
              <a:gd name="connsiteY6" fmla="*/ 1145667 h 1136650"/>
              <a:gd name="connsiteX7" fmla="*/ 783081 w 1149350"/>
              <a:gd name="connsiteY7" fmla="*/ 1146683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350" h="1136650">
                <a:moveTo>
                  <a:pt x="783081" y="1146683"/>
                </a:moveTo>
                <a:lnTo>
                  <a:pt x="875030" y="1054227"/>
                </a:lnTo>
                <a:lnTo>
                  <a:pt x="13207" y="197612"/>
                </a:lnTo>
                <a:lnTo>
                  <a:pt x="196977" y="12700"/>
                </a:lnTo>
                <a:lnTo>
                  <a:pt x="1058798" y="869315"/>
                </a:lnTo>
                <a:lnTo>
                  <a:pt x="1150746" y="776986"/>
                </a:lnTo>
                <a:lnTo>
                  <a:pt x="1151890" y="1145667"/>
                </a:lnTo>
                <a:lnTo>
                  <a:pt x="783081" y="1146683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extBox 339"/>
          <p:cNvSpPr txBox="1"/>
          <p:nvPr/>
        </p:nvSpPr>
        <p:spPr>
          <a:xfrm>
            <a:off x="1692529" y="89458"/>
            <a:ext cx="8091450" cy="1950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реабилитационном</a:t>
            </a:r>
            <a:r>
              <a:rPr lang="en-US" altLang="zh-CN" sz="40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потенциале</a:t>
            </a:r>
          </a:p>
          <a:p>
            <a:pPr marL="0" indent="1701164">
              <a:lnSpc>
                <a:spcPct val="100000"/>
              </a:lnSpc>
            </a:pPr>
            <a:r>
              <a:rPr lang="en-US" altLang="zh-CN" sz="4000" b="1" spc="-15" dirty="0">
                <a:solidFill>
                  <a:srgbClr val="001E5E"/>
                </a:solidFill>
                <a:latin typeface="Calibri"/>
                <a:ea typeface="Calibri"/>
              </a:rPr>
              <a:t>модификации</a:t>
            </a:r>
            <a:r>
              <a:rPr lang="en-US" altLang="zh-CN" sz="40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20" dirty="0">
                <a:solidFill>
                  <a:srgbClr val="001E5E"/>
                </a:solidFill>
                <a:latin typeface="Calibri"/>
                <a:ea typeface="Calibri"/>
              </a:rPr>
              <a:t>среды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1951100">
              <a:lnSpc>
                <a:spcPct val="100000"/>
              </a:lnSpc>
            </a:pPr>
            <a:r>
              <a:rPr lang="en-US" altLang="zh-CN" sz="4000" b="1" spc="-15" dirty="0">
                <a:solidFill>
                  <a:srgbClr val="001E5E"/>
                </a:solidFill>
                <a:latin typeface="Calibri"/>
                <a:ea typeface="Calibri"/>
              </a:rPr>
              <a:t>(цель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5" dirty="0">
                <a:solidFill>
                  <a:srgbClr val="001E5E"/>
                </a:solidFill>
                <a:latin typeface="Calibri"/>
                <a:ea typeface="Calibri"/>
              </a:rPr>
              <a:t>поддержки):</a:t>
            </a:r>
          </a:p>
        </p:txBody>
      </p:sp>
      <p:sp>
        <p:nvSpPr>
          <p:cNvPr id="340" name="TextBox 340"/>
          <p:cNvSpPr txBox="1"/>
          <p:nvPr/>
        </p:nvSpPr>
        <p:spPr>
          <a:xfrm>
            <a:off x="279196" y="3043428"/>
            <a:ext cx="5268633" cy="1097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55319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Calibri"/>
                <a:ea typeface="Calibri"/>
              </a:rPr>
              <a:t>Поддержание</a:t>
            </a:r>
            <a:r>
              <a:rPr lang="en-US" altLang="zh-CN" sz="2400" b="1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1E5E"/>
                </a:solidFill>
                <a:latin typeface="Calibri"/>
                <a:ea typeface="Calibri"/>
              </a:rPr>
              <a:t>существующей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(активности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участия)</a:t>
            </a:r>
            <a:r>
              <a:rPr lang="en-US" altLang="zh-CN" sz="24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</a:p>
          <a:p>
            <a:pPr marL="0" indent="629411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постоянном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прежнем</a:t>
            </a:r>
            <a:r>
              <a:rPr lang="en-US" altLang="zh-CN" sz="24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уровне.</a:t>
            </a:r>
          </a:p>
        </p:txBody>
      </p:sp>
      <p:sp>
        <p:nvSpPr>
          <p:cNvPr id="341" name="TextBox 341"/>
          <p:cNvSpPr txBox="1"/>
          <p:nvPr/>
        </p:nvSpPr>
        <p:spPr>
          <a:xfrm>
            <a:off x="6364859" y="3006852"/>
            <a:ext cx="4699436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Цель,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направленная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замещение</a:t>
            </a:r>
          </a:p>
          <a:p>
            <a:pPr marL="0" indent="332232">
              <a:lnSpc>
                <a:spcPct val="100000"/>
              </a:lnSpc>
            </a:pP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400" b="1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реализации</a:t>
            </a:r>
          </a:p>
          <a:p>
            <a:pPr marL="0" indent="864108">
              <a:lnSpc>
                <a:spcPct val="100000"/>
              </a:lnSpc>
            </a:pPr>
            <a:r>
              <a:rPr lang="en-US" altLang="zh-CN" sz="2400" b="1" spc="-5" dirty="0">
                <a:solidFill>
                  <a:srgbClr val="001E5E"/>
                </a:solidFill>
                <a:latin typeface="Calibri"/>
                <a:ea typeface="Calibri"/>
              </a:rPr>
              <a:t>стратегии</a:t>
            </a:r>
            <a:r>
              <a:rPr lang="en-US" altLang="zh-CN" sz="24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1E5E"/>
                </a:solidFill>
                <a:latin typeface="Calibri"/>
                <a:ea typeface="Calibri"/>
              </a:rPr>
              <a:t>поддержки.</a:t>
            </a:r>
          </a:p>
        </p:txBody>
      </p:sp>
      <p:sp>
        <p:nvSpPr>
          <p:cNvPr id="342" name="TextBox 342"/>
          <p:cNvSpPr txBox="1"/>
          <p:nvPr/>
        </p:nvSpPr>
        <p:spPr>
          <a:xfrm>
            <a:off x="925677" y="4871241"/>
            <a:ext cx="4194605" cy="1463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6011" indent="27432" hangingPunct="0">
              <a:lnSpc>
                <a:spcPct val="99583"/>
              </a:lnSpc>
            </a:pPr>
            <a:r>
              <a:rPr lang="en-US" altLang="zh-CN" sz="2400" b="1" spc="15" dirty="0">
                <a:solidFill>
                  <a:srgbClr val="006EBF"/>
                </a:solidFill>
                <a:latin typeface="Times New Roman"/>
                <a:ea typeface="Times New Roman"/>
              </a:rPr>
              <a:t>«Пациентка</a:t>
            </a:r>
            <a:r>
              <a:rPr lang="en-US" altLang="zh-CN" sz="2400" b="1" spc="-25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15" dirty="0">
                <a:solidFill>
                  <a:srgbClr val="006EBF"/>
                </a:solidFill>
                <a:latin typeface="Times New Roman"/>
                <a:ea typeface="Times New Roman"/>
              </a:rPr>
              <a:t>самостоятельно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работает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своей</a:t>
            </a:r>
            <a:r>
              <a:rPr lang="en-US" altLang="zh-CN" sz="2400" b="1" spc="-10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профессии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(удаленно)</a:t>
            </a:r>
            <a:r>
              <a:rPr lang="en-US" altLang="zh-CN" sz="2400" b="1" spc="-6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из</a:t>
            </a:r>
            <a:r>
              <a:rPr lang="en-US" altLang="zh-CN" sz="2400" b="1" spc="-6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дома</a:t>
            </a:r>
            <a:r>
              <a:rPr lang="en-US" altLang="zh-CN" sz="2400" b="1" spc="-6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400" b="1" spc="-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помощью</a:t>
            </a:r>
          </a:p>
          <a:p>
            <a:pPr marL="0" indent="1650771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006EBF"/>
                </a:solidFill>
                <a:latin typeface="Times New Roman"/>
                <a:ea typeface="Times New Roman"/>
              </a:rPr>
              <a:t>муж</a:t>
            </a:r>
            <a:r>
              <a:rPr lang="en-US" altLang="zh-CN" sz="2400" b="1" spc="-5" dirty="0">
                <a:solidFill>
                  <a:srgbClr val="006EBF"/>
                </a:solidFill>
                <a:latin typeface="Times New Roman"/>
                <a:ea typeface="Times New Roman"/>
              </a:rPr>
              <a:t>а»</a:t>
            </a:r>
          </a:p>
        </p:txBody>
      </p:sp>
      <p:sp>
        <p:nvSpPr>
          <p:cNvPr id="343" name="TextBox 343"/>
          <p:cNvSpPr txBox="1"/>
          <p:nvPr/>
        </p:nvSpPr>
        <p:spPr>
          <a:xfrm>
            <a:off x="7016495" y="4686456"/>
            <a:ext cx="4014065" cy="1463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«Пациент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родственники</a:t>
            </a:r>
            <a:r>
              <a:rPr lang="en-US" altLang="zh-CN" sz="2400" b="1" spc="-6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не</a:t>
            </a:r>
          </a:p>
          <a:p>
            <a:pPr marL="0" indent="509016">
              <a:lnSpc>
                <a:spcPct val="100000"/>
              </a:lnSpc>
            </a:pP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испытывают</a:t>
            </a:r>
            <a:r>
              <a:rPr lang="en-US" altLang="zh-CN" sz="2400" b="1" spc="3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Times New Roman"/>
                <a:ea typeface="Times New Roman"/>
              </a:rPr>
              <a:t>стресса,</a:t>
            </a:r>
          </a:p>
          <a:p>
            <a:pPr marL="0" indent="742188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6EBF"/>
                </a:solidFill>
                <a:latin typeface="Times New Roman"/>
                <a:ea typeface="Times New Roman"/>
              </a:rPr>
              <a:t>эмоционального</a:t>
            </a:r>
            <a:r>
              <a:rPr lang="en-US" altLang="zh-CN" sz="2400" b="1" spc="5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5" dirty="0">
                <a:solidFill>
                  <a:srgbClr val="006EBF"/>
                </a:solidFill>
                <a:latin typeface="Times New Roman"/>
                <a:ea typeface="Times New Roman"/>
              </a:rPr>
              <a:t>и</a:t>
            </a:r>
          </a:p>
          <a:p>
            <a:pPr marL="0" indent="108204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6EBF"/>
                </a:solidFill>
                <a:latin typeface="Times New Roman"/>
                <a:ea typeface="Times New Roman"/>
              </a:rPr>
              <a:t>физического</a:t>
            </a:r>
            <a:r>
              <a:rPr lang="en-US" altLang="zh-CN" sz="2400" b="1" spc="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-15" dirty="0">
                <a:solidFill>
                  <a:srgbClr val="006EBF"/>
                </a:solidFill>
                <a:latin typeface="Times New Roman"/>
                <a:ea typeface="Times New Roman"/>
              </a:rPr>
              <a:t>дискомфорта»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 344"/>
          <p:cNvSpPr/>
          <p:nvPr/>
        </p:nvSpPr>
        <p:spPr>
          <a:xfrm>
            <a:off x="742950" y="565150"/>
            <a:ext cx="10534650" cy="31750"/>
          </a:xfrm>
          <a:custGeom>
            <a:avLst/>
            <a:gdLst>
              <a:gd name="connsiteX0" fmla="*/ 8191 w 10534650"/>
              <a:gd name="connsiteY0" fmla="*/ 6350 h 31750"/>
              <a:gd name="connsiteX1" fmla="*/ 2641980 w 10534650"/>
              <a:gd name="connsiteY1" fmla="*/ 6350 h 31750"/>
              <a:gd name="connsiteX2" fmla="*/ 5275834 w 10534650"/>
              <a:gd name="connsiteY2" fmla="*/ 6350 h 31750"/>
              <a:gd name="connsiteX3" fmla="*/ 7909686 w 10534650"/>
              <a:gd name="connsiteY3" fmla="*/ 6350 h 31750"/>
              <a:gd name="connsiteX4" fmla="*/ 10543540 w 10534650"/>
              <a:gd name="connsiteY4" fmla="*/ 6350 h 31750"/>
              <a:gd name="connsiteX5" fmla="*/ 10543540 w 10534650"/>
              <a:gd name="connsiteY5" fmla="*/ 36830 h 31750"/>
              <a:gd name="connsiteX6" fmla="*/ 7909686 w 10534650"/>
              <a:gd name="connsiteY6" fmla="*/ 36830 h 31750"/>
              <a:gd name="connsiteX7" fmla="*/ 5275834 w 10534650"/>
              <a:gd name="connsiteY7" fmla="*/ 36830 h 31750"/>
              <a:gd name="connsiteX8" fmla="*/ 2641980 w 10534650"/>
              <a:gd name="connsiteY8" fmla="*/ 36830 h 31750"/>
              <a:gd name="connsiteX9" fmla="*/ 8191 w 10534650"/>
              <a:gd name="connsiteY9" fmla="*/ 36830 h 31750"/>
              <a:gd name="connsiteX10" fmla="*/ 8191 w 10534650"/>
              <a:gd name="connsiteY10" fmla="*/ 63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34650" h="31750">
                <a:moveTo>
                  <a:pt x="8191" y="6350"/>
                </a:moveTo>
                <a:lnTo>
                  <a:pt x="2641980" y="6350"/>
                </a:lnTo>
                <a:lnTo>
                  <a:pt x="5275834" y="6350"/>
                </a:lnTo>
                <a:lnTo>
                  <a:pt x="7909686" y="6350"/>
                </a:lnTo>
                <a:lnTo>
                  <a:pt x="10543540" y="6350"/>
                </a:lnTo>
                <a:lnTo>
                  <a:pt x="10543540" y="36830"/>
                </a:lnTo>
                <a:lnTo>
                  <a:pt x="7909686" y="36830"/>
                </a:lnTo>
                <a:lnTo>
                  <a:pt x="5275834" y="36830"/>
                </a:lnTo>
                <a:lnTo>
                  <a:pt x="2641980" y="36830"/>
                </a:lnTo>
                <a:lnTo>
                  <a:pt x="8191" y="36830"/>
                </a:lnTo>
                <a:lnTo>
                  <a:pt x="8191" y="6350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5"/>
          <p:cNvSpPr/>
          <p:nvPr/>
        </p:nvSpPr>
        <p:spPr>
          <a:xfrm>
            <a:off x="3892550" y="1187450"/>
            <a:ext cx="4235450" cy="44450"/>
          </a:xfrm>
          <a:custGeom>
            <a:avLst/>
            <a:gdLst>
              <a:gd name="connsiteX0" fmla="*/ 8635 w 4235450"/>
              <a:gd name="connsiteY0" fmla="*/ 14986 h 44450"/>
              <a:gd name="connsiteX1" fmla="*/ 2126234 w 4235450"/>
              <a:gd name="connsiteY1" fmla="*/ 14986 h 44450"/>
              <a:gd name="connsiteX2" fmla="*/ 4243831 w 4235450"/>
              <a:gd name="connsiteY2" fmla="*/ 14986 h 44450"/>
              <a:gd name="connsiteX3" fmla="*/ 4243831 w 4235450"/>
              <a:gd name="connsiteY3" fmla="*/ 45466 h 44450"/>
              <a:gd name="connsiteX4" fmla="*/ 2126234 w 4235450"/>
              <a:gd name="connsiteY4" fmla="*/ 45466 h 44450"/>
              <a:gd name="connsiteX5" fmla="*/ 8635 w 4235450"/>
              <a:gd name="connsiteY5" fmla="*/ 45466 h 44450"/>
              <a:gd name="connsiteX6" fmla="*/ 8635 w 4235450"/>
              <a:gd name="connsiteY6" fmla="*/ 14986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5450" h="44450">
                <a:moveTo>
                  <a:pt x="8635" y="14986"/>
                </a:moveTo>
                <a:lnTo>
                  <a:pt x="2126234" y="14986"/>
                </a:lnTo>
                <a:lnTo>
                  <a:pt x="4243831" y="14986"/>
                </a:lnTo>
                <a:lnTo>
                  <a:pt x="4243831" y="45466"/>
                </a:lnTo>
                <a:lnTo>
                  <a:pt x="2126234" y="45466"/>
                </a:lnTo>
                <a:lnTo>
                  <a:pt x="8635" y="45466"/>
                </a:lnTo>
                <a:lnTo>
                  <a:pt x="8635" y="14986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6"/>
          <p:cNvSpPr txBox="1"/>
          <p:nvPr/>
        </p:nvSpPr>
        <p:spPr>
          <a:xfrm>
            <a:off x="598017" y="130987"/>
            <a:ext cx="11221310" cy="4177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3314">
              <a:lnSpc>
                <a:spcPct val="100000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36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реализации</a:t>
            </a:r>
            <a:r>
              <a:rPr lang="en-US" altLang="zh-CN" sz="36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данной</a:t>
            </a:r>
            <a:r>
              <a:rPr lang="en-US" altLang="zh-CN" sz="36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36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требуется</a:t>
            </a:r>
            <a:r>
              <a:rPr lang="en-US" altLang="zh-CN" sz="36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соблюдение</a:t>
            </a:r>
          </a:p>
          <a:p>
            <a:pPr>
              <a:lnSpc>
                <a:spcPts val="650"/>
              </a:lnSpc>
            </a:pPr>
            <a:endParaRPr lang="en-US" dirty="0" smtClean="0"/>
          </a:p>
          <a:p>
            <a:pPr marL="0" indent="3303676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следующих</a:t>
            </a:r>
            <a:r>
              <a:rPr lang="en-US" altLang="zh-CN" sz="36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позиций:</a:t>
            </a:r>
          </a:p>
          <a:p>
            <a:pPr>
              <a:lnSpc>
                <a:spcPts val="9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spc="25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800" b="1" spc="2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50" dirty="0">
                <a:solidFill>
                  <a:srgbClr val="001E5E"/>
                </a:solidFill>
                <a:latin typeface="Calibri"/>
                <a:ea typeface="Calibri"/>
              </a:rPr>
              <a:t>пациент</a:t>
            </a:r>
            <a:r>
              <a:rPr lang="en-US" altLang="zh-CN" sz="2800" b="1" spc="2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50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2800" b="1" spc="2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50" dirty="0">
                <a:solidFill>
                  <a:srgbClr val="001E5E"/>
                </a:solidFill>
                <a:latin typeface="Calibri"/>
                <a:ea typeface="Calibri"/>
              </a:rPr>
              <a:t>испытывает</a:t>
            </a:r>
            <a:r>
              <a:rPr lang="en-US" altLang="zh-CN" sz="2800" b="1" spc="2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40" dirty="0">
                <a:solidFill>
                  <a:srgbClr val="001E5E"/>
                </a:solidFill>
                <a:latin typeface="Calibri"/>
                <a:ea typeface="Calibri"/>
              </a:rPr>
              <a:t>стресса,</a:t>
            </a:r>
            <a:r>
              <a:rPr lang="en-US" altLang="zh-CN" sz="2800" b="1" spc="2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50" dirty="0">
                <a:solidFill>
                  <a:srgbClr val="001E5E"/>
                </a:solidFill>
                <a:latin typeface="Calibri"/>
                <a:ea typeface="Calibri"/>
              </a:rPr>
              <a:t>физического</a:t>
            </a:r>
            <a:r>
              <a:rPr lang="en-US" altLang="zh-CN" sz="2800" b="1" spc="2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75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2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spc="50" dirty="0">
                <a:solidFill>
                  <a:srgbClr val="001E5E"/>
                </a:solidFill>
                <a:latin typeface="Calibri"/>
                <a:ea typeface="Calibri"/>
              </a:rPr>
              <a:t>эмоционального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ди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скомфорта,</a:t>
            </a:r>
          </a:p>
          <a:p>
            <a:pPr marL="0" hangingPunct="0">
              <a:lnSpc>
                <a:spcPct val="114999"/>
              </a:lnSpc>
              <a:spcBef>
                <a:spcPts val="250"/>
              </a:spcBef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родственники,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близкие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люди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люди,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вовлеченные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уход</a:t>
            </a:r>
            <a:r>
              <a:rPr lang="en-US" altLang="zh-CN" sz="2800" b="1" spc="-129" dirty="0">
                <a:solidFill>
                  <a:srgbClr val="001E5E"/>
                </a:solidFill>
                <a:latin typeface="Calibri"/>
                <a:cs typeface="Calibri"/>
              </a:rPr>
              <a:t> 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пациентом,</a:t>
            </a:r>
            <a:r>
              <a:rPr lang="en-US" altLang="zh-CN" sz="2800" b="1" spc="64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2800" b="1" spc="69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испытывает</a:t>
            </a:r>
            <a:r>
              <a:rPr lang="en-US" altLang="zh-CN" sz="2800" b="1" spc="69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стресса,</a:t>
            </a:r>
            <a:r>
              <a:rPr lang="en-US" altLang="zh-CN" sz="2800" b="1" spc="69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физического</a:t>
            </a:r>
            <a:r>
              <a:rPr lang="en-US" altLang="zh-CN" sz="2800" b="1" spc="64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69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эмоционального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ди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скомфорта,</a:t>
            </a:r>
          </a:p>
          <a:p>
            <a:pPr marL="0">
              <a:lnSpc>
                <a:spcPct val="100000"/>
              </a:lnSpc>
              <a:spcBef>
                <a:spcPts val="254"/>
              </a:spcBef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люди,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вовлеченные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уход,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обладают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навыками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ухода</a:t>
            </a:r>
            <a:r>
              <a:rPr lang="en-US" altLang="zh-CN" sz="28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  <a:r>
              <a:rPr lang="en-US" altLang="zh-CN" sz="2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пациентом,</a:t>
            </a:r>
          </a:p>
        </p:txBody>
      </p:sp>
      <p:sp>
        <p:nvSpPr>
          <p:cNvPr id="347" name="TextBox 347"/>
          <p:cNvSpPr txBox="1"/>
          <p:nvPr/>
        </p:nvSpPr>
        <p:spPr>
          <a:xfrm>
            <a:off x="598017" y="4372863"/>
            <a:ext cx="1125175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06272" algn="l"/>
                <a:tab pos="2469159" algn="l"/>
                <a:tab pos="4142892" algn="l"/>
                <a:tab pos="4915560" algn="l"/>
                <a:tab pos="7095134" algn="l"/>
                <a:tab pos="8259724" algn="l"/>
              </a:tabLst>
            </a:pP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-	состояние	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пациент	не	</a:t>
            </a:r>
            <a:r>
              <a:rPr lang="en-US" altLang="zh-CN" sz="2800" b="1" spc="-15" dirty="0">
                <a:solidFill>
                  <a:srgbClr val="001E5E"/>
                </a:solidFill>
                <a:latin typeface="Calibri"/>
                <a:ea typeface="Calibri"/>
              </a:rPr>
              <a:t>ухудшается	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либо	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прогрессирование</a:t>
            </a:r>
          </a:p>
        </p:txBody>
      </p:sp>
      <p:sp>
        <p:nvSpPr>
          <p:cNvPr id="348" name="TextBox 348"/>
          <p:cNvSpPr txBox="1"/>
          <p:nvPr/>
        </p:nvSpPr>
        <p:spPr>
          <a:xfrm>
            <a:off x="598017" y="4863591"/>
            <a:ext cx="11252062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инвалидизации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причине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заболевания,</a:t>
            </a:r>
            <a:r>
              <a:rPr lang="en-US" altLang="zh-CN" sz="2800" b="1" spc="18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предотвратить</a:t>
            </a:r>
          </a:p>
        </p:txBody>
      </p:sp>
      <p:sp>
        <p:nvSpPr>
          <p:cNvPr id="349" name="TextBox 349"/>
          <p:cNvSpPr txBox="1"/>
          <p:nvPr/>
        </p:nvSpPr>
        <p:spPr>
          <a:xfrm>
            <a:off x="598017" y="5354269"/>
            <a:ext cx="1125382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027455" algn="l"/>
                <a:tab pos="3134004" algn="l"/>
                <a:tab pos="4821072" algn="l"/>
                <a:tab pos="7335925" algn="l"/>
                <a:tab pos="8162188" algn="l"/>
                <a:tab pos="8979051" algn="l"/>
                <a:tab pos="9803536" algn="l"/>
              </a:tabLst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или	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замедлить	</a:t>
            </a:r>
            <a:r>
              <a:rPr lang="en-US" altLang="zh-CN" sz="2800" b="1" spc="-15" dirty="0">
                <a:solidFill>
                  <a:srgbClr val="001E5E"/>
                </a:solidFill>
                <a:latin typeface="Calibri"/>
                <a:ea typeface="Calibri"/>
              </a:rPr>
              <a:t>которое	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невозможно,	но	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не	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по	</a:t>
            </a: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причине</a:t>
            </a:r>
          </a:p>
        </p:txBody>
      </p:sp>
      <p:sp>
        <p:nvSpPr>
          <p:cNvPr id="350" name="TextBox 350"/>
          <p:cNvSpPr txBox="1"/>
          <p:nvPr/>
        </p:nvSpPr>
        <p:spPr>
          <a:xfrm>
            <a:off x="598017" y="5845378"/>
            <a:ext cx="11137679" cy="917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некачественного</a:t>
            </a:r>
            <a:r>
              <a:rPr lang="en-US" altLang="zh-CN" sz="2800" b="1" spc="14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ухода</a:t>
            </a:r>
            <a:r>
              <a:rPr lang="en-US" altLang="zh-CN" sz="2800" b="1" spc="14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(пролежни,</a:t>
            </a:r>
            <a:r>
              <a:rPr lang="en-US" altLang="zh-CN" sz="2800" b="1" spc="15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стресс,</a:t>
            </a:r>
            <a:r>
              <a:rPr lang="en-US" altLang="zh-CN" sz="2800" b="1" spc="14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боли,</a:t>
            </a:r>
            <a:r>
              <a:rPr lang="en-US" altLang="zh-CN" sz="2800" b="1" spc="15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потеря</a:t>
            </a:r>
            <a:r>
              <a:rPr lang="en-US" altLang="zh-CN" sz="2800" b="1" spc="14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веса</a:t>
            </a:r>
            <a:r>
              <a:rPr lang="en-US" altLang="zh-CN" sz="2800" b="1" spc="14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тела,</a:t>
            </a:r>
          </a:p>
          <a:p>
            <a:pPr>
              <a:lnSpc>
                <a:spcPts val="5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контрактуры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суставов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-17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ea typeface="Calibri"/>
              </a:rPr>
              <a:t>т.д.).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Box 351"/>
          <p:cNvSpPr txBox="1"/>
          <p:nvPr/>
        </p:nvSpPr>
        <p:spPr>
          <a:xfrm>
            <a:off x="929639" y="435902"/>
            <a:ext cx="11097090" cy="6380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32181" indent="-428523" hangingPunct="0">
              <a:lnSpc>
                <a:spcPct val="94583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Апробация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технологии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установки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цели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инсультом</a:t>
            </a:r>
            <a:r>
              <a:rPr lang="en-US" altLang="zh-CN"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острейшую</a:t>
            </a:r>
            <a:r>
              <a:rPr lang="en-US" altLang="zh-CN"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фазу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первом</a:t>
            </a:r>
            <a:r>
              <a:rPr lang="en-US" altLang="zh-CN" sz="2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</a:p>
          <a:p>
            <a:pPr marL="0" indent="4053585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000000"/>
                </a:solidFill>
                <a:latin typeface="Calibri"/>
                <a:ea typeface="Calibri"/>
              </a:rPr>
              <a:t>реаби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литации</a:t>
            </a:r>
          </a:p>
          <a:p>
            <a:pPr>
              <a:lnSpc>
                <a:spcPts val="11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b="1" spc="-5" dirty="0">
                <a:solidFill>
                  <a:srgbClr val="000000"/>
                </a:solidFill>
                <a:latin typeface="Calibri"/>
                <a:ea typeface="Calibri"/>
              </a:rPr>
              <a:t>Критерии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включения: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церебрального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ишемического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геморрагического</a:t>
            </a:r>
            <a:r>
              <a:rPr lang="en-US" altLang="zh-CN" sz="22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инсульта,</a:t>
            </a:r>
          </a:p>
          <a:p>
            <a:pPr marL="0">
              <a:lnSpc>
                <a:spcPct val="100000"/>
              </a:lnSpc>
              <a:spcBef>
                <a:spcPts val="204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возраст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старше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18</a:t>
            </a:r>
            <a:r>
              <a:rPr lang="en-US" altLang="zh-CN" sz="2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лет,</a:t>
            </a:r>
          </a:p>
          <a:p>
            <a:pPr marL="0">
              <a:lnSpc>
                <a:spcPct val="100000"/>
              </a:lnSpc>
              <a:spcBef>
                <a:spcPts val="215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оценка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поступлении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баллов</a:t>
            </a:r>
            <a:r>
              <a:rPr lang="en-US" altLang="zh-CN"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mRS.</a:t>
            </a:r>
          </a:p>
          <a:p>
            <a:pPr marL="0">
              <a:lnSpc>
                <a:spcPct val="100000"/>
              </a:lnSpc>
              <a:spcBef>
                <a:spcPts val="370"/>
              </a:spcBef>
            </a:pPr>
            <a:r>
              <a:rPr lang="en-US" altLang="zh-CN" sz="2200" b="1" spc="-5" dirty="0">
                <a:solidFill>
                  <a:srgbClr val="000000"/>
                </a:solidFill>
                <a:latin typeface="Calibri"/>
                <a:ea typeface="Calibri"/>
              </a:rPr>
              <a:t>Критерии</a:t>
            </a:r>
            <a:r>
              <a:rPr lang="en-US" altLang="zh-CN" sz="2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невключения: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Планирование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хирургического</a:t>
            </a:r>
            <a:r>
              <a:rPr lang="en-US" altLang="zh-CN" sz="2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вмешательства,</a:t>
            </a:r>
          </a:p>
          <a:p>
            <a:pPr marL="0">
              <a:lnSpc>
                <a:spcPct val="100000"/>
              </a:lnSpc>
              <a:spcBef>
                <a:spcPts val="215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Транзиторная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ишемическая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атака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(ТИА)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Изолированное</a:t>
            </a:r>
            <a:r>
              <a:rPr lang="en-US" altLang="zh-CN" sz="2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субарахноидальное</a:t>
            </a:r>
            <a:r>
              <a:rPr lang="en-US" altLang="zh-CN" sz="2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кровотечение</a:t>
            </a:r>
            <a:r>
              <a:rPr lang="en-US" altLang="zh-CN" sz="2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(САК)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сознания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поступлении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стационар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уровне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комы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более.</a:t>
            </a:r>
          </a:p>
          <a:p>
            <a:pPr marL="0">
              <a:lnSpc>
                <a:spcPct val="100000"/>
              </a:lnSpc>
              <a:spcBef>
                <a:spcPts val="384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Критерии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завершения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первом</a:t>
            </a:r>
            <a:r>
              <a:rPr lang="en-US" altLang="zh-CN" sz="22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Calibri"/>
              </a:rPr>
              <a:t>этапе:</a:t>
            </a:r>
          </a:p>
          <a:p>
            <a:pPr marL="0">
              <a:lnSpc>
                <a:spcPct val="8625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Пациент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полностью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реализовал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РП,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МДБ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улучшить</a:t>
            </a:r>
            <a:r>
              <a:rPr lang="en-US" altLang="zh-CN" sz="2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фу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нкционирование.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 indent="8492997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А.А.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соавт.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Box 352"/>
          <p:cNvSpPr txBox="1"/>
          <p:nvPr/>
        </p:nvSpPr>
        <p:spPr>
          <a:xfrm>
            <a:off x="9803892" y="6601459"/>
            <a:ext cx="2424682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А.А.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соавт.</a:t>
            </a:r>
            <a:r>
              <a:rPr lang="en-US" altLang="zh-CN" sz="1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9677" y="64389"/>
          <a:ext cx="11837921" cy="6558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541"/>
                <a:gridCol w="2497175"/>
                <a:gridCol w="2614167"/>
                <a:gridCol w="3101847"/>
                <a:gridCol w="2798191"/>
              </a:tblGrid>
              <a:tr h="548766"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</a:pPr>
                      <a:endParaRPr lang="en-US" dirty="0" smtClean="0"/>
                    </a:p>
                    <a:p>
                      <a:pPr marL="0" indent="21463">
                        <a:lnSpc>
                          <a:spcPct val="100000"/>
                        </a:lnSpc>
                      </a:pPr>
                      <a:r>
                        <a:rPr lang="en-US" altLang="zh-CN" sz="1400" b="1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</a:t>
                      </a:r>
                      <a:r>
                        <a:rPr lang="en-US" altLang="zh-CN" sz="1400" b="1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ент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</a:pPr>
                      <a:endParaRPr lang="en-US" dirty="0" smtClean="0"/>
                    </a:p>
                    <a:p>
                      <a:pPr marL="0" indent="15443">
                        <a:lnSpc>
                          <a:spcPct val="100000"/>
                        </a:lnSpc>
                      </a:pPr>
                      <a:r>
                        <a:rPr lang="en-US" altLang="zh-CN" sz="1400" b="1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Клинический</a:t>
                      </a:r>
                      <a:r>
                        <a:rPr lang="en-US" altLang="zh-CN" sz="1400" b="1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диагноза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</a:pPr>
                      <a:endParaRPr lang="en-US" dirty="0" smtClean="0"/>
                    </a:p>
                    <a:p>
                      <a:pPr marL="0" indent="15494">
                        <a:lnSpc>
                          <a:spcPct val="100000"/>
                        </a:lnSpc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Краткосрочная</a:t>
                      </a:r>
                      <a:r>
                        <a:rPr lang="en-US" altLang="zh-CN" sz="1400" b="1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цель</a:t>
                      </a:r>
                      <a:r>
                        <a:rPr lang="en-US" altLang="zh-CN" sz="14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(на</a:t>
                      </a:r>
                      <a:r>
                        <a:rPr lang="en-US" altLang="zh-CN" sz="1400" b="1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</a:t>
                      </a:r>
                      <a:r>
                        <a:rPr lang="en-US" altLang="zh-CN" sz="14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дней)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</a:pPr>
                      <a:endParaRPr lang="en-US" dirty="0" smtClean="0"/>
                    </a:p>
                    <a:p>
                      <a:pPr marL="0" indent="114046">
                        <a:lnSpc>
                          <a:spcPct val="100000"/>
                        </a:lnSpc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Цель</a:t>
                      </a:r>
                      <a:r>
                        <a:rPr lang="en-US" altLang="zh-CN" sz="1400" b="1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реабилитации</a:t>
                      </a:r>
                      <a:r>
                        <a:rPr lang="en-US" altLang="zh-CN" sz="1400" b="1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14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первом</a:t>
                      </a:r>
                      <a:r>
                        <a:rPr lang="en-US" altLang="zh-CN" sz="14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этапе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5"/>
                        </a:lnSpc>
                      </a:pPr>
                      <a:endParaRPr lang="en-US" dirty="0" smtClean="0"/>
                    </a:p>
                    <a:p>
                      <a:pPr marL="0" indent="16256">
                        <a:lnSpc>
                          <a:spcPct val="100000"/>
                        </a:lnSpc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Долгосрочная</a:t>
                      </a:r>
                      <a:r>
                        <a:rPr lang="en-US" altLang="zh-CN" sz="1400" b="1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цель</a:t>
                      </a:r>
                      <a:r>
                        <a:rPr lang="en-US" altLang="zh-CN" sz="1400" b="1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реабилитации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6233">
                <a:tc>
                  <a:txBody>
                    <a:bodyPr/>
                    <a:lstStyle/>
                    <a:p>
                      <a:pPr marL="21463" hangingPunct="0">
                        <a:lnSpc>
                          <a:spcPct val="150000"/>
                        </a:lnSpc>
                        <a:spcBef>
                          <a:spcPts val="179"/>
                        </a:spcBef>
                      </a:pPr>
                      <a:r>
                        <a:rPr lang="en-US" altLang="zh-CN" sz="1400" b="1" spc="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Е.В.</a:t>
                      </a:r>
                      <a:r>
                        <a:rPr lang="en-US" altLang="zh-CN" sz="1400" b="1" spc="-15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spc="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60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400" b="1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48056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ОНМК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типу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ишемии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ЛСМА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336143">
                        <a:lnSpc>
                          <a:spcPct val="100000"/>
                        </a:lnSpc>
                      </a:pP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(кардиоэмболичес</a:t>
                      </a:r>
                      <a:r>
                        <a:rPr lang="en-US" altLang="zh-CN" sz="14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ки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й)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267589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посещает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туалет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266065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палате</a:t>
                      </a:r>
                      <a:r>
                        <a:rPr lang="en-US" altLang="zh-CN" sz="1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самостоятельно</a:t>
                      </a:r>
                      <a:r>
                        <a:rPr lang="en-US" altLang="zh-CN" sz="1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977772">
                        <a:lnSpc>
                          <a:spcPct val="100000"/>
                        </a:lnSpc>
                      </a:pP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пом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ощи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15875">
                        <a:lnSpc>
                          <a:spcPct val="100000"/>
                        </a:lnSpc>
                        <a:tabLst>
                          <a:tab pos="851027" algn="l"/>
                          <a:tab pos="1473200" algn="l"/>
                          <a:tab pos="1756664" algn="l"/>
                          <a:tab pos="2500376" algn="l"/>
                        </a:tabLst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	через	3	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недели	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одетый</a:t>
                      </a:r>
                    </a:p>
                    <a:p>
                      <a:pPr>
                        <a:lnSpc>
                          <a:spcPts val="419"/>
                        </a:lnSpc>
                      </a:pPr>
                      <a:endParaRPr lang="en-US" dirty="0" smtClean="0"/>
                    </a:p>
                    <a:p>
                      <a:pPr marL="15875" hangingPunct="0">
                        <a:lnSpc>
                          <a:spcPct val="149583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доходит</a:t>
                      </a:r>
                      <a:r>
                        <a:rPr lang="en-US" altLang="zh-CN" sz="1400" spc="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</a:t>
                      </a:r>
                      <a:r>
                        <a:rPr lang="en-US" altLang="zh-CN" sz="14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кафе</a:t>
                      </a:r>
                      <a:r>
                        <a:rPr lang="en-US" altLang="zh-CN" sz="14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больнице</a:t>
                      </a:r>
                      <a:r>
                        <a:rPr lang="en-US" altLang="zh-CN" sz="1400" spc="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(300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метром),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где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делает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самостоятельно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заказ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обедает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другом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16256">
                        <a:lnSpc>
                          <a:spcPct val="100000"/>
                        </a:lnSpc>
                        <a:tabLst>
                          <a:tab pos="1501013" algn="l"/>
                          <a:tab pos="1789048" algn="l"/>
                          <a:tab pos="2070989" algn="l"/>
                        </a:tabLst>
                      </a:pP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Диагностическая	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	к	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моменту</a:t>
                      </a:r>
                    </a:p>
                    <a:p>
                      <a:pPr>
                        <a:lnSpc>
                          <a:spcPts val="419"/>
                        </a:lnSpc>
                      </a:pPr>
                      <a:endParaRPr lang="en-US" dirty="0" smtClean="0"/>
                    </a:p>
                    <a:p>
                      <a:pPr marL="16256" hangingPunct="0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выписки</a:t>
                      </a:r>
                      <a:r>
                        <a:rPr lang="en-US" altLang="zh-CN" sz="140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определена</a:t>
                      </a:r>
                      <a:r>
                        <a:rPr lang="en-US" altLang="zh-CN" sz="1400" spc="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долгосрочная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цель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0185"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21463">
                        <a:lnSpc>
                          <a:spcPct val="100000"/>
                        </a:lnSpc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В.</a:t>
                      </a:r>
                      <a:r>
                        <a:rPr lang="en-US" altLang="zh-CN" sz="1400" b="1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54</a:t>
                      </a:r>
                      <a:r>
                        <a:rPr lang="en-US" altLang="zh-CN" sz="1400" b="1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года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48056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ОНМК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типу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ишемии</a:t>
                      </a: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ЛСМА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343763">
                        <a:lnSpc>
                          <a:spcPct val="100000"/>
                        </a:lnSpc>
                      </a:pP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(атеротромботичес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кий</a:t>
                      </a:r>
                    </a:p>
                    <a:p>
                      <a:pPr>
                        <a:lnSpc>
                          <a:spcPts val="835"/>
                        </a:lnSpc>
                      </a:pPr>
                      <a:endParaRPr lang="en-US" dirty="0" smtClean="0"/>
                    </a:p>
                    <a:p>
                      <a:pPr marL="0" indent="919835">
                        <a:lnSpc>
                          <a:spcPct val="100000"/>
                        </a:lnSpc>
                      </a:pP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нсульт)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186816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Полное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самообслуживание</a:t>
                      </a:r>
                      <a:r>
                        <a:rPr lang="en-US" altLang="zh-CN" sz="1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1038733">
                        <a:lnSpc>
                          <a:spcPct val="100000"/>
                        </a:lnSpc>
                      </a:pPr>
                      <a:r>
                        <a:rPr lang="en-US" altLang="zh-CN" sz="14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пала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167385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возвращается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прежнюю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685545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работу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r>
                        <a:rPr lang="en-US" altLang="zh-CN" sz="1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399415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возвращается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143383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прежнюю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работу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выписки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7731">
                <a:tc>
                  <a:txBody>
                    <a:bodyPr/>
                    <a:lstStyle/>
                    <a:p>
                      <a:pPr marL="21463" hangingPunct="0">
                        <a:lnSpc>
                          <a:spcPct val="150000"/>
                        </a:lnSpc>
                        <a:spcBef>
                          <a:spcPts val="185"/>
                        </a:spcBef>
                      </a:pPr>
                      <a:r>
                        <a:rPr lang="en-US" altLang="zh-CN" sz="1400" b="1" spc="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А.А.</a:t>
                      </a:r>
                      <a:r>
                        <a:rPr lang="en-US" altLang="zh-CN" sz="1400" b="1" spc="-15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spc="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36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400" b="1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43" hangingPunct="0">
                        <a:lnSpc>
                          <a:spcPct val="150000"/>
                        </a:lnSpc>
                        <a:spcBef>
                          <a:spcPts val="185"/>
                        </a:spcBef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ОНМК</a:t>
                      </a:r>
                      <a:r>
                        <a:rPr lang="en-US" altLang="zh-CN" sz="1400" spc="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400" spc="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ВББ</a:t>
                      </a:r>
                      <a:r>
                        <a:rPr lang="en-US" altLang="zh-CN" sz="1400" spc="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(не</a:t>
                      </a:r>
                      <a:r>
                        <a:rPr lang="en-US" altLang="zh-CN" sz="1400" spc="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уточненный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патогенетический</a:t>
                      </a:r>
                      <a:r>
                        <a:rPr lang="en-US" altLang="zh-CN" sz="14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вариант)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93852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Пациентка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1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использовать</a:t>
                      </a:r>
                    </a:p>
                    <a:p>
                      <a:pPr>
                        <a:lnSpc>
                          <a:spcPts val="844"/>
                        </a:lnSpc>
                      </a:pPr>
                      <a:endParaRPr lang="en-US" dirty="0" smtClean="0"/>
                    </a:p>
                    <a:p>
                      <a:pPr marL="0" indent="80136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речь,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чтобы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выразить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основные</a:t>
                      </a:r>
                    </a:p>
                    <a:p>
                      <a:pPr>
                        <a:lnSpc>
                          <a:spcPts val="835"/>
                        </a:lnSpc>
                      </a:pPr>
                      <a:endParaRPr lang="en-US" dirty="0" smtClean="0"/>
                    </a:p>
                    <a:p>
                      <a:pPr marL="0" indent="211201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простые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бытовые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просьбы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494665">
                        <a:lnSpc>
                          <a:spcPct val="100000"/>
                        </a:lnSpc>
                      </a:pP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полностью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понимает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605916">
                        <a:lnSpc>
                          <a:spcPct val="100000"/>
                        </a:lnSpc>
                      </a:pP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обращенную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речь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296926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Пациентка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поддерживать</a:t>
                      </a:r>
                    </a:p>
                    <a:p>
                      <a:pPr>
                        <a:lnSpc>
                          <a:spcPts val="844"/>
                        </a:lnSpc>
                      </a:pPr>
                      <a:endParaRPr lang="en-US" dirty="0" smtClean="0"/>
                    </a:p>
                    <a:p>
                      <a:pPr marL="0" indent="91185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разговор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бытовые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темы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использую</a:t>
                      </a:r>
                    </a:p>
                    <a:p>
                      <a:pPr>
                        <a:lnSpc>
                          <a:spcPts val="835"/>
                        </a:lnSpc>
                      </a:pPr>
                      <a:endParaRPr lang="en-US" dirty="0" smtClean="0"/>
                    </a:p>
                    <a:p>
                      <a:pPr marL="0" indent="431038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простую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речь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недели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5"/>
                        </a:lnSpc>
                      </a:pPr>
                      <a:endParaRPr lang="en-US" dirty="0" smtClean="0"/>
                    </a:p>
                    <a:p>
                      <a:pPr marL="0" indent="557910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Пациентка</a:t>
                      </a:r>
                      <a:r>
                        <a:rPr lang="en-US" altLang="zh-CN" sz="1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работает</a:t>
                      </a:r>
                      <a:r>
                        <a:rPr lang="en-US" altLang="zh-CN" sz="14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</a:p>
                    <a:p>
                      <a:pPr>
                        <a:lnSpc>
                          <a:spcPts val="844"/>
                        </a:lnSpc>
                      </a:pPr>
                      <a:endParaRPr lang="en-US" dirty="0" smtClean="0"/>
                    </a:p>
                    <a:p>
                      <a:pPr marL="0" indent="54991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необходимым</a:t>
                      </a:r>
                      <a:r>
                        <a:rPr lang="en-US" altLang="zh-CN" sz="1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достатком</a:t>
                      </a:r>
                      <a:r>
                        <a:rPr lang="en-US" altLang="zh-CN" sz="1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новой</a:t>
                      </a:r>
                    </a:p>
                    <a:p>
                      <a:pPr>
                        <a:lnSpc>
                          <a:spcPts val="835"/>
                        </a:lnSpc>
                      </a:pPr>
                      <a:endParaRPr lang="en-US" dirty="0" smtClean="0"/>
                    </a:p>
                    <a:p>
                      <a:pPr marL="0" indent="306451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профессии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месяцев.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5490">
                <a:tc>
                  <a:txBody>
                    <a:bodyPr/>
                    <a:lstStyle/>
                    <a:p>
                      <a:pPr marL="21463" hangingPunct="0">
                        <a:lnSpc>
                          <a:spcPct val="15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1400" b="1" spc="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А.И.</a:t>
                      </a:r>
                      <a:r>
                        <a:rPr lang="en-US" altLang="zh-CN" sz="1400" b="1" spc="-15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spc="4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86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1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9"/>
                        </a:lnSpc>
                      </a:pPr>
                      <a:endParaRPr lang="en-US" dirty="0" smtClean="0"/>
                    </a:p>
                    <a:p>
                      <a:pPr marL="0" indent="298043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ОНМК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типу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ишемии</a:t>
                      </a:r>
                      <a:r>
                        <a:rPr lang="en-US" altLang="zh-CN" sz="14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427583">
                        <a:lnSpc>
                          <a:spcPct val="100000"/>
                        </a:lnSpc>
                      </a:pP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б.ЛСМА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(лакунарный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182168">
                        <a:lnSpc>
                          <a:spcPct val="100000"/>
                        </a:lnSpc>
                      </a:pP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патогенетический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вариант),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110540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Болезнь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Паркинсона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стадия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701903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Хену</a:t>
                      </a:r>
                      <a:r>
                        <a:rPr lang="en-US" altLang="zh-CN" sz="14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4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Яру.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9"/>
                        </a:lnSpc>
                      </a:pPr>
                      <a:endParaRPr lang="en-US" dirty="0" smtClean="0"/>
                    </a:p>
                    <a:p>
                      <a:pPr marL="0" indent="29845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может</a:t>
                      </a:r>
                      <a:r>
                        <a:rPr lang="en-US" altLang="zh-CN" sz="14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пройти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палате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319404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безопасно</a:t>
                      </a:r>
                      <a:r>
                        <a:rPr lang="en-US" altLang="zh-CN" sz="1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4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поддержкой.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9"/>
                        </a:lnSpc>
                      </a:pPr>
                      <a:endParaRPr lang="en-US" dirty="0" smtClean="0"/>
                    </a:p>
                    <a:p>
                      <a:pPr marL="0" indent="452373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безопасно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ходит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</a:p>
                    <a:p>
                      <a:pPr>
                        <a:lnSpc>
                          <a:spcPts val="839"/>
                        </a:lnSpc>
                      </a:pPr>
                      <a:endParaRPr lang="en-US" dirty="0" smtClean="0"/>
                    </a:p>
                    <a:p>
                      <a:pPr marL="0" indent="66802">
                        <a:lnSpc>
                          <a:spcPct val="10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отделению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поддержки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100</a:t>
                      </a:r>
                      <a:r>
                        <a:rPr lang="en-US" altLang="zh-CN" sz="14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метров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863" indent="225552" hangingPunct="0">
                        <a:lnSpc>
                          <a:spcPct val="150000"/>
                        </a:lnSpc>
                        <a:spcBef>
                          <a:spcPts val="189"/>
                        </a:spcBef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возвращается</a:t>
                      </a:r>
                      <a:r>
                        <a:rPr lang="en-US" altLang="zh-CN" sz="14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прежнюю</a:t>
                      </a:r>
                      <a:r>
                        <a:rPr lang="en-US" altLang="zh-CN" sz="14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работу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14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lang="en-US" altLang="zh-CN" sz="14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месяц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выписки,</a:t>
                      </a:r>
                      <a:r>
                        <a:rPr lang="en-US" altLang="zh-CN" sz="14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однако</a:t>
                      </a:r>
                      <a:r>
                        <a:rPr lang="en-US" altLang="zh-CN" sz="1400" spc="-8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сиделка</a:t>
                      </a:r>
                    </a:p>
                    <a:p>
                      <a:pPr marL="532003" indent="-155447" hangingPunct="0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помогает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пациенту</a:t>
                      </a:r>
                      <a:r>
                        <a:rPr lang="en-US" altLang="zh-CN" sz="14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дома</a:t>
                      </a:r>
                      <a:r>
                        <a:rPr lang="en-US" altLang="zh-CN" sz="14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домашними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делами</a:t>
                      </a:r>
                      <a:r>
                        <a:rPr lang="en-US" altLang="zh-CN" sz="1400" spc="-1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приготовлением</a:t>
                      </a:r>
                      <a:r>
                        <a:rPr lang="en-US" altLang="zh-CN" sz="14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пищи.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reeform 354"/>
          <p:cNvSpPr/>
          <p:nvPr/>
        </p:nvSpPr>
        <p:spPr>
          <a:xfrm>
            <a:off x="527050" y="1314450"/>
            <a:ext cx="4044950" cy="1098550"/>
          </a:xfrm>
          <a:custGeom>
            <a:avLst/>
            <a:gdLst>
              <a:gd name="connsiteX0" fmla="*/ 10274 w 4044950"/>
              <a:gd name="connsiteY0" fmla="*/ 1098931 h 1098550"/>
              <a:gd name="connsiteX1" fmla="*/ 4054335 w 4044950"/>
              <a:gd name="connsiteY1" fmla="*/ 1098931 h 1098550"/>
              <a:gd name="connsiteX2" fmla="*/ 4054335 w 4044950"/>
              <a:gd name="connsiteY2" fmla="*/ 11099 h 1098550"/>
              <a:gd name="connsiteX3" fmla="*/ 10274 w 4044950"/>
              <a:gd name="connsiteY3" fmla="*/ 11099 h 1098550"/>
              <a:gd name="connsiteX4" fmla="*/ 10274 w 4044950"/>
              <a:gd name="connsiteY4" fmla="*/ 1098931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950" h="1098550">
                <a:moveTo>
                  <a:pt x="10274" y="1098931"/>
                </a:moveTo>
                <a:lnTo>
                  <a:pt x="4054335" y="1098931"/>
                </a:lnTo>
                <a:lnTo>
                  <a:pt x="4054335" y="11099"/>
                </a:lnTo>
                <a:lnTo>
                  <a:pt x="10274" y="11099"/>
                </a:lnTo>
                <a:lnTo>
                  <a:pt x="10274" y="109893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5"/>
          <p:cNvSpPr/>
          <p:nvPr/>
        </p:nvSpPr>
        <p:spPr>
          <a:xfrm>
            <a:off x="4565650" y="1314450"/>
            <a:ext cx="1987550" cy="1098550"/>
          </a:xfrm>
          <a:custGeom>
            <a:avLst/>
            <a:gdLst>
              <a:gd name="connsiteX0" fmla="*/ 15747 w 1987550"/>
              <a:gd name="connsiteY0" fmla="*/ 1098931 h 1098550"/>
              <a:gd name="connsiteX1" fmla="*/ 1988184 w 1987550"/>
              <a:gd name="connsiteY1" fmla="*/ 1098931 h 1098550"/>
              <a:gd name="connsiteX2" fmla="*/ 1988184 w 1987550"/>
              <a:gd name="connsiteY2" fmla="*/ 11099 h 1098550"/>
              <a:gd name="connsiteX3" fmla="*/ 15747 w 1987550"/>
              <a:gd name="connsiteY3" fmla="*/ 11099 h 1098550"/>
              <a:gd name="connsiteX4" fmla="*/ 15747 w 1987550"/>
              <a:gd name="connsiteY4" fmla="*/ 1098931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1098550">
                <a:moveTo>
                  <a:pt x="15747" y="1098931"/>
                </a:moveTo>
                <a:lnTo>
                  <a:pt x="1988184" y="1098931"/>
                </a:lnTo>
                <a:lnTo>
                  <a:pt x="1988184" y="11099"/>
                </a:lnTo>
                <a:lnTo>
                  <a:pt x="15747" y="11099"/>
                </a:lnTo>
                <a:lnTo>
                  <a:pt x="15747" y="109893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Freeform 356"/>
          <p:cNvSpPr/>
          <p:nvPr/>
        </p:nvSpPr>
        <p:spPr>
          <a:xfrm>
            <a:off x="6546850" y="1314450"/>
            <a:ext cx="2495550" cy="1098550"/>
          </a:xfrm>
          <a:custGeom>
            <a:avLst/>
            <a:gdLst>
              <a:gd name="connsiteX0" fmla="*/ 6984 w 2495550"/>
              <a:gd name="connsiteY0" fmla="*/ 1098931 h 1098550"/>
              <a:gd name="connsiteX1" fmla="*/ 2506853 w 2495550"/>
              <a:gd name="connsiteY1" fmla="*/ 1098931 h 1098550"/>
              <a:gd name="connsiteX2" fmla="*/ 2506853 w 2495550"/>
              <a:gd name="connsiteY2" fmla="*/ 11099 h 1098550"/>
              <a:gd name="connsiteX3" fmla="*/ 6984 w 2495550"/>
              <a:gd name="connsiteY3" fmla="*/ 11099 h 1098550"/>
              <a:gd name="connsiteX4" fmla="*/ 6984 w 2495550"/>
              <a:gd name="connsiteY4" fmla="*/ 1098931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1098550">
                <a:moveTo>
                  <a:pt x="6984" y="1098931"/>
                </a:moveTo>
                <a:lnTo>
                  <a:pt x="2506853" y="1098931"/>
                </a:lnTo>
                <a:lnTo>
                  <a:pt x="2506853" y="11099"/>
                </a:lnTo>
                <a:lnTo>
                  <a:pt x="6984" y="11099"/>
                </a:lnTo>
                <a:lnTo>
                  <a:pt x="6984" y="109893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7"/>
          <p:cNvSpPr/>
          <p:nvPr/>
        </p:nvSpPr>
        <p:spPr>
          <a:xfrm>
            <a:off x="9036050" y="1314450"/>
            <a:ext cx="2444750" cy="1098550"/>
          </a:xfrm>
          <a:custGeom>
            <a:avLst/>
            <a:gdLst>
              <a:gd name="connsiteX0" fmla="*/ 17653 w 2444750"/>
              <a:gd name="connsiteY0" fmla="*/ 1098931 h 1098550"/>
              <a:gd name="connsiteX1" fmla="*/ 2445766 w 2444750"/>
              <a:gd name="connsiteY1" fmla="*/ 1098931 h 1098550"/>
              <a:gd name="connsiteX2" fmla="*/ 2445766 w 2444750"/>
              <a:gd name="connsiteY2" fmla="*/ 11099 h 1098550"/>
              <a:gd name="connsiteX3" fmla="*/ 17653 w 2444750"/>
              <a:gd name="connsiteY3" fmla="*/ 11099 h 1098550"/>
              <a:gd name="connsiteX4" fmla="*/ 17653 w 2444750"/>
              <a:gd name="connsiteY4" fmla="*/ 1098931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50" h="1098550">
                <a:moveTo>
                  <a:pt x="17653" y="1098931"/>
                </a:moveTo>
                <a:lnTo>
                  <a:pt x="2445766" y="1098931"/>
                </a:lnTo>
                <a:lnTo>
                  <a:pt x="2445766" y="11099"/>
                </a:lnTo>
                <a:lnTo>
                  <a:pt x="17653" y="11099"/>
                </a:lnTo>
                <a:lnTo>
                  <a:pt x="17653" y="109893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8"/>
          <p:cNvSpPr/>
          <p:nvPr/>
        </p:nvSpPr>
        <p:spPr>
          <a:xfrm>
            <a:off x="527050" y="2406650"/>
            <a:ext cx="4044950" cy="920750"/>
          </a:xfrm>
          <a:custGeom>
            <a:avLst/>
            <a:gdLst>
              <a:gd name="connsiteX0" fmla="*/ 10274 w 4044950"/>
              <a:gd name="connsiteY0" fmla="*/ 921131 h 920750"/>
              <a:gd name="connsiteX1" fmla="*/ 4054335 w 4044950"/>
              <a:gd name="connsiteY1" fmla="*/ 921131 h 920750"/>
              <a:gd name="connsiteX2" fmla="*/ 4054335 w 4044950"/>
              <a:gd name="connsiteY2" fmla="*/ 6731 h 920750"/>
              <a:gd name="connsiteX3" fmla="*/ 10274 w 4044950"/>
              <a:gd name="connsiteY3" fmla="*/ 6731 h 920750"/>
              <a:gd name="connsiteX4" fmla="*/ 10274 w 4044950"/>
              <a:gd name="connsiteY4" fmla="*/ 921131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950" h="920750">
                <a:moveTo>
                  <a:pt x="10274" y="921131"/>
                </a:moveTo>
                <a:lnTo>
                  <a:pt x="4054335" y="921131"/>
                </a:lnTo>
                <a:lnTo>
                  <a:pt x="4054335" y="6731"/>
                </a:lnTo>
                <a:lnTo>
                  <a:pt x="10274" y="6731"/>
                </a:lnTo>
                <a:lnTo>
                  <a:pt x="10274" y="92113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9"/>
          <p:cNvSpPr/>
          <p:nvPr/>
        </p:nvSpPr>
        <p:spPr>
          <a:xfrm>
            <a:off x="4565650" y="2406650"/>
            <a:ext cx="1987550" cy="920750"/>
          </a:xfrm>
          <a:custGeom>
            <a:avLst/>
            <a:gdLst>
              <a:gd name="connsiteX0" fmla="*/ 15747 w 1987550"/>
              <a:gd name="connsiteY0" fmla="*/ 921131 h 920750"/>
              <a:gd name="connsiteX1" fmla="*/ 1988184 w 1987550"/>
              <a:gd name="connsiteY1" fmla="*/ 921131 h 920750"/>
              <a:gd name="connsiteX2" fmla="*/ 1988184 w 1987550"/>
              <a:gd name="connsiteY2" fmla="*/ 6731 h 920750"/>
              <a:gd name="connsiteX3" fmla="*/ 15747 w 1987550"/>
              <a:gd name="connsiteY3" fmla="*/ 6731 h 920750"/>
              <a:gd name="connsiteX4" fmla="*/ 15747 w 1987550"/>
              <a:gd name="connsiteY4" fmla="*/ 921131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920750">
                <a:moveTo>
                  <a:pt x="15747" y="921131"/>
                </a:moveTo>
                <a:lnTo>
                  <a:pt x="1988184" y="921131"/>
                </a:lnTo>
                <a:lnTo>
                  <a:pt x="1988184" y="6731"/>
                </a:lnTo>
                <a:lnTo>
                  <a:pt x="15747" y="6731"/>
                </a:lnTo>
                <a:lnTo>
                  <a:pt x="15747" y="92113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Freeform 360"/>
          <p:cNvSpPr/>
          <p:nvPr/>
        </p:nvSpPr>
        <p:spPr>
          <a:xfrm>
            <a:off x="6546850" y="2406650"/>
            <a:ext cx="2495550" cy="920750"/>
          </a:xfrm>
          <a:custGeom>
            <a:avLst/>
            <a:gdLst>
              <a:gd name="connsiteX0" fmla="*/ 6984 w 2495550"/>
              <a:gd name="connsiteY0" fmla="*/ 921131 h 920750"/>
              <a:gd name="connsiteX1" fmla="*/ 2506853 w 2495550"/>
              <a:gd name="connsiteY1" fmla="*/ 921131 h 920750"/>
              <a:gd name="connsiteX2" fmla="*/ 2506853 w 2495550"/>
              <a:gd name="connsiteY2" fmla="*/ 6731 h 920750"/>
              <a:gd name="connsiteX3" fmla="*/ 6984 w 2495550"/>
              <a:gd name="connsiteY3" fmla="*/ 6731 h 920750"/>
              <a:gd name="connsiteX4" fmla="*/ 6984 w 2495550"/>
              <a:gd name="connsiteY4" fmla="*/ 921131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920750">
                <a:moveTo>
                  <a:pt x="6984" y="921131"/>
                </a:moveTo>
                <a:lnTo>
                  <a:pt x="2506853" y="921131"/>
                </a:lnTo>
                <a:lnTo>
                  <a:pt x="2506853" y="6731"/>
                </a:lnTo>
                <a:lnTo>
                  <a:pt x="6984" y="6731"/>
                </a:lnTo>
                <a:lnTo>
                  <a:pt x="6984" y="92113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1"/>
          <p:cNvSpPr/>
          <p:nvPr/>
        </p:nvSpPr>
        <p:spPr>
          <a:xfrm>
            <a:off x="9036050" y="2406650"/>
            <a:ext cx="2444750" cy="920750"/>
          </a:xfrm>
          <a:custGeom>
            <a:avLst/>
            <a:gdLst>
              <a:gd name="connsiteX0" fmla="*/ 17653 w 2444750"/>
              <a:gd name="connsiteY0" fmla="*/ 921131 h 920750"/>
              <a:gd name="connsiteX1" fmla="*/ 2445766 w 2444750"/>
              <a:gd name="connsiteY1" fmla="*/ 921131 h 920750"/>
              <a:gd name="connsiteX2" fmla="*/ 2445766 w 2444750"/>
              <a:gd name="connsiteY2" fmla="*/ 6731 h 920750"/>
              <a:gd name="connsiteX3" fmla="*/ 17653 w 2444750"/>
              <a:gd name="connsiteY3" fmla="*/ 6731 h 920750"/>
              <a:gd name="connsiteX4" fmla="*/ 17653 w 2444750"/>
              <a:gd name="connsiteY4" fmla="*/ 921131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50" h="920750">
                <a:moveTo>
                  <a:pt x="17653" y="921131"/>
                </a:moveTo>
                <a:lnTo>
                  <a:pt x="2445766" y="921131"/>
                </a:lnTo>
                <a:lnTo>
                  <a:pt x="2445766" y="6731"/>
                </a:lnTo>
                <a:lnTo>
                  <a:pt x="17653" y="6731"/>
                </a:lnTo>
                <a:lnTo>
                  <a:pt x="17653" y="92113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2"/>
          <p:cNvSpPr/>
          <p:nvPr/>
        </p:nvSpPr>
        <p:spPr>
          <a:xfrm>
            <a:off x="527050" y="3321050"/>
            <a:ext cx="4044950" cy="1377950"/>
          </a:xfrm>
          <a:custGeom>
            <a:avLst/>
            <a:gdLst>
              <a:gd name="connsiteX0" fmla="*/ 10274 w 4044950"/>
              <a:gd name="connsiteY0" fmla="*/ 1378331 h 1377950"/>
              <a:gd name="connsiteX1" fmla="*/ 4054335 w 4044950"/>
              <a:gd name="connsiteY1" fmla="*/ 1378331 h 1377950"/>
              <a:gd name="connsiteX2" fmla="*/ 4054335 w 4044950"/>
              <a:gd name="connsiteY2" fmla="*/ 6731 h 1377950"/>
              <a:gd name="connsiteX3" fmla="*/ 10274 w 4044950"/>
              <a:gd name="connsiteY3" fmla="*/ 6731 h 1377950"/>
              <a:gd name="connsiteX4" fmla="*/ 10274 w 4044950"/>
              <a:gd name="connsiteY4" fmla="*/ 1378331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950" h="1377950">
                <a:moveTo>
                  <a:pt x="10274" y="1378331"/>
                </a:moveTo>
                <a:lnTo>
                  <a:pt x="4054335" y="1378331"/>
                </a:lnTo>
                <a:lnTo>
                  <a:pt x="4054335" y="6731"/>
                </a:lnTo>
                <a:lnTo>
                  <a:pt x="10274" y="6731"/>
                </a:lnTo>
                <a:lnTo>
                  <a:pt x="10274" y="137833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reeform 363"/>
          <p:cNvSpPr/>
          <p:nvPr/>
        </p:nvSpPr>
        <p:spPr>
          <a:xfrm>
            <a:off x="4565650" y="3321050"/>
            <a:ext cx="1987550" cy="1377950"/>
          </a:xfrm>
          <a:custGeom>
            <a:avLst/>
            <a:gdLst>
              <a:gd name="connsiteX0" fmla="*/ 15747 w 1987550"/>
              <a:gd name="connsiteY0" fmla="*/ 1378331 h 1377950"/>
              <a:gd name="connsiteX1" fmla="*/ 1988184 w 1987550"/>
              <a:gd name="connsiteY1" fmla="*/ 1378331 h 1377950"/>
              <a:gd name="connsiteX2" fmla="*/ 1988184 w 1987550"/>
              <a:gd name="connsiteY2" fmla="*/ 6731 h 1377950"/>
              <a:gd name="connsiteX3" fmla="*/ 15747 w 1987550"/>
              <a:gd name="connsiteY3" fmla="*/ 6731 h 1377950"/>
              <a:gd name="connsiteX4" fmla="*/ 15747 w 1987550"/>
              <a:gd name="connsiteY4" fmla="*/ 1378331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1377950">
                <a:moveTo>
                  <a:pt x="15747" y="1378331"/>
                </a:moveTo>
                <a:lnTo>
                  <a:pt x="1988184" y="1378331"/>
                </a:lnTo>
                <a:lnTo>
                  <a:pt x="1988184" y="6731"/>
                </a:lnTo>
                <a:lnTo>
                  <a:pt x="15747" y="6731"/>
                </a:lnTo>
                <a:lnTo>
                  <a:pt x="15747" y="1378331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4"/>
          <p:cNvSpPr/>
          <p:nvPr/>
        </p:nvSpPr>
        <p:spPr>
          <a:xfrm>
            <a:off x="6546850" y="3321050"/>
            <a:ext cx="2495550" cy="1377950"/>
          </a:xfrm>
          <a:custGeom>
            <a:avLst/>
            <a:gdLst>
              <a:gd name="connsiteX0" fmla="*/ 6984 w 2495550"/>
              <a:gd name="connsiteY0" fmla="*/ 1378331 h 1377950"/>
              <a:gd name="connsiteX1" fmla="*/ 2506853 w 2495550"/>
              <a:gd name="connsiteY1" fmla="*/ 1378331 h 1377950"/>
              <a:gd name="connsiteX2" fmla="*/ 2506853 w 2495550"/>
              <a:gd name="connsiteY2" fmla="*/ 6731 h 1377950"/>
              <a:gd name="connsiteX3" fmla="*/ 6984 w 2495550"/>
              <a:gd name="connsiteY3" fmla="*/ 6731 h 1377950"/>
              <a:gd name="connsiteX4" fmla="*/ 6984 w 2495550"/>
              <a:gd name="connsiteY4" fmla="*/ 1378331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1377950">
                <a:moveTo>
                  <a:pt x="6984" y="1378331"/>
                </a:moveTo>
                <a:lnTo>
                  <a:pt x="2506853" y="1378331"/>
                </a:lnTo>
                <a:lnTo>
                  <a:pt x="2506853" y="6731"/>
                </a:lnTo>
                <a:lnTo>
                  <a:pt x="6984" y="6731"/>
                </a:lnTo>
                <a:lnTo>
                  <a:pt x="6984" y="1378331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5"/>
          <p:cNvSpPr/>
          <p:nvPr/>
        </p:nvSpPr>
        <p:spPr>
          <a:xfrm>
            <a:off x="9036050" y="3321050"/>
            <a:ext cx="2444750" cy="1377950"/>
          </a:xfrm>
          <a:custGeom>
            <a:avLst/>
            <a:gdLst>
              <a:gd name="connsiteX0" fmla="*/ 17653 w 2444750"/>
              <a:gd name="connsiteY0" fmla="*/ 1378331 h 1377950"/>
              <a:gd name="connsiteX1" fmla="*/ 2445766 w 2444750"/>
              <a:gd name="connsiteY1" fmla="*/ 1378331 h 1377950"/>
              <a:gd name="connsiteX2" fmla="*/ 2445766 w 2444750"/>
              <a:gd name="connsiteY2" fmla="*/ 6731 h 1377950"/>
              <a:gd name="connsiteX3" fmla="*/ 17653 w 2444750"/>
              <a:gd name="connsiteY3" fmla="*/ 6731 h 1377950"/>
              <a:gd name="connsiteX4" fmla="*/ 17653 w 2444750"/>
              <a:gd name="connsiteY4" fmla="*/ 1378331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50" h="1377950">
                <a:moveTo>
                  <a:pt x="17653" y="1378331"/>
                </a:moveTo>
                <a:lnTo>
                  <a:pt x="2445766" y="1378331"/>
                </a:lnTo>
                <a:lnTo>
                  <a:pt x="2445766" y="6731"/>
                </a:lnTo>
                <a:lnTo>
                  <a:pt x="17653" y="6731"/>
                </a:lnTo>
                <a:lnTo>
                  <a:pt x="17653" y="1378331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6"/>
          <p:cNvSpPr/>
          <p:nvPr/>
        </p:nvSpPr>
        <p:spPr>
          <a:xfrm>
            <a:off x="527050" y="4692650"/>
            <a:ext cx="4044950" cy="1085850"/>
          </a:xfrm>
          <a:custGeom>
            <a:avLst/>
            <a:gdLst>
              <a:gd name="connsiteX0" fmla="*/ 10274 w 4044950"/>
              <a:gd name="connsiteY0" fmla="*/ 1094575 h 1085850"/>
              <a:gd name="connsiteX1" fmla="*/ 4054335 w 4044950"/>
              <a:gd name="connsiteY1" fmla="*/ 1094575 h 1085850"/>
              <a:gd name="connsiteX2" fmla="*/ 4054335 w 4044950"/>
              <a:gd name="connsiteY2" fmla="*/ 6744 h 1085850"/>
              <a:gd name="connsiteX3" fmla="*/ 10274 w 4044950"/>
              <a:gd name="connsiteY3" fmla="*/ 6744 h 1085850"/>
              <a:gd name="connsiteX4" fmla="*/ 10274 w 4044950"/>
              <a:gd name="connsiteY4" fmla="*/ 1094575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950" h="1085850">
                <a:moveTo>
                  <a:pt x="10274" y="1094575"/>
                </a:moveTo>
                <a:lnTo>
                  <a:pt x="4054335" y="1094575"/>
                </a:lnTo>
                <a:lnTo>
                  <a:pt x="4054335" y="6744"/>
                </a:lnTo>
                <a:lnTo>
                  <a:pt x="10274" y="6744"/>
                </a:lnTo>
                <a:lnTo>
                  <a:pt x="10274" y="1094575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7"/>
          <p:cNvSpPr/>
          <p:nvPr/>
        </p:nvSpPr>
        <p:spPr>
          <a:xfrm>
            <a:off x="4565650" y="4692650"/>
            <a:ext cx="1987550" cy="1085850"/>
          </a:xfrm>
          <a:custGeom>
            <a:avLst/>
            <a:gdLst>
              <a:gd name="connsiteX0" fmla="*/ 15747 w 1987550"/>
              <a:gd name="connsiteY0" fmla="*/ 1094575 h 1085850"/>
              <a:gd name="connsiteX1" fmla="*/ 1988184 w 1987550"/>
              <a:gd name="connsiteY1" fmla="*/ 1094575 h 1085850"/>
              <a:gd name="connsiteX2" fmla="*/ 1988184 w 1987550"/>
              <a:gd name="connsiteY2" fmla="*/ 6744 h 1085850"/>
              <a:gd name="connsiteX3" fmla="*/ 15747 w 1987550"/>
              <a:gd name="connsiteY3" fmla="*/ 6744 h 1085850"/>
              <a:gd name="connsiteX4" fmla="*/ 15747 w 1987550"/>
              <a:gd name="connsiteY4" fmla="*/ 1094575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1085850">
                <a:moveTo>
                  <a:pt x="15747" y="1094575"/>
                </a:moveTo>
                <a:lnTo>
                  <a:pt x="1988184" y="1094575"/>
                </a:lnTo>
                <a:lnTo>
                  <a:pt x="1988184" y="6744"/>
                </a:lnTo>
                <a:lnTo>
                  <a:pt x="15747" y="6744"/>
                </a:lnTo>
                <a:lnTo>
                  <a:pt x="15747" y="1094575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8"/>
          <p:cNvSpPr/>
          <p:nvPr/>
        </p:nvSpPr>
        <p:spPr>
          <a:xfrm>
            <a:off x="6546850" y="4692650"/>
            <a:ext cx="2495550" cy="1085850"/>
          </a:xfrm>
          <a:custGeom>
            <a:avLst/>
            <a:gdLst>
              <a:gd name="connsiteX0" fmla="*/ 6984 w 2495550"/>
              <a:gd name="connsiteY0" fmla="*/ 1094575 h 1085850"/>
              <a:gd name="connsiteX1" fmla="*/ 2506853 w 2495550"/>
              <a:gd name="connsiteY1" fmla="*/ 1094575 h 1085850"/>
              <a:gd name="connsiteX2" fmla="*/ 2506853 w 2495550"/>
              <a:gd name="connsiteY2" fmla="*/ 6744 h 1085850"/>
              <a:gd name="connsiteX3" fmla="*/ 6984 w 2495550"/>
              <a:gd name="connsiteY3" fmla="*/ 6744 h 1085850"/>
              <a:gd name="connsiteX4" fmla="*/ 6984 w 2495550"/>
              <a:gd name="connsiteY4" fmla="*/ 1094575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1085850">
                <a:moveTo>
                  <a:pt x="6984" y="1094575"/>
                </a:moveTo>
                <a:lnTo>
                  <a:pt x="2506853" y="1094575"/>
                </a:lnTo>
                <a:lnTo>
                  <a:pt x="2506853" y="6744"/>
                </a:lnTo>
                <a:lnTo>
                  <a:pt x="6984" y="6744"/>
                </a:lnTo>
                <a:lnTo>
                  <a:pt x="6984" y="1094575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 369"/>
          <p:cNvSpPr/>
          <p:nvPr/>
        </p:nvSpPr>
        <p:spPr>
          <a:xfrm>
            <a:off x="9036050" y="4692650"/>
            <a:ext cx="2444750" cy="1085850"/>
          </a:xfrm>
          <a:custGeom>
            <a:avLst/>
            <a:gdLst>
              <a:gd name="connsiteX0" fmla="*/ 17653 w 2444750"/>
              <a:gd name="connsiteY0" fmla="*/ 1094575 h 1085850"/>
              <a:gd name="connsiteX1" fmla="*/ 2445766 w 2444750"/>
              <a:gd name="connsiteY1" fmla="*/ 1094575 h 1085850"/>
              <a:gd name="connsiteX2" fmla="*/ 2445766 w 2444750"/>
              <a:gd name="connsiteY2" fmla="*/ 6744 h 1085850"/>
              <a:gd name="connsiteX3" fmla="*/ 17653 w 2444750"/>
              <a:gd name="connsiteY3" fmla="*/ 6744 h 1085850"/>
              <a:gd name="connsiteX4" fmla="*/ 17653 w 2444750"/>
              <a:gd name="connsiteY4" fmla="*/ 1094575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50" h="1085850">
                <a:moveTo>
                  <a:pt x="17653" y="1094575"/>
                </a:moveTo>
                <a:lnTo>
                  <a:pt x="2445766" y="1094575"/>
                </a:lnTo>
                <a:lnTo>
                  <a:pt x="2445766" y="6744"/>
                </a:lnTo>
                <a:lnTo>
                  <a:pt x="17653" y="6744"/>
                </a:lnTo>
                <a:lnTo>
                  <a:pt x="17653" y="1094575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Freeform 370"/>
          <p:cNvSpPr/>
          <p:nvPr/>
        </p:nvSpPr>
        <p:spPr>
          <a:xfrm>
            <a:off x="527050" y="5772150"/>
            <a:ext cx="4044950" cy="463550"/>
          </a:xfrm>
          <a:custGeom>
            <a:avLst/>
            <a:gdLst>
              <a:gd name="connsiteX0" fmla="*/ 10274 w 4044950"/>
              <a:gd name="connsiteY0" fmla="*/ 472275 h 463550"/>
              <a:gd name="connsiteX1" fmla="*/ 4054335 w 4044950"/>
              <a:gd name="connsiteY1" fmla="*/ 472275 h 463550"/>
              <a:gd name="connsiteX2" fmla="*/ 4054335 w 4044950"/>
              <a:gd name="connsiteY2" fmla="*/ 15075 h 463550"/>
              <a:gd name="connsiteX3" fmla="*/ 10274 w 4044950"/>
              <a:gd name="connsiteY3" fmla="*/ 15075 h 463550"/>
              <a:gd name="connsiteX4" fmla="*/ 10274 w 4044950"/>
              <a:gd name="connsiteY4" fmla="*/ 4722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950" h="463550">
                <a:moveTo>
                  <a:pt x="10274" y="472275"/>
                </a:moveTo>
                <a:lnTo>
                  <a:pt x="4054335" y="472275"/>
                </a:lnTo>
                <a:lnTo>
                  <a:pt x="4054335" y="15075"/>
                </a:lnTo>
                <a:lnTo>
                  <a:pt x="10274" y="15075"/>
                </a:lnTo>
                <a:lnTo>
                  <a:pt x="10274" y="472275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 371"/>
          <p:cNvSpPr/>
          <p:nvPr/>
        </p:nvSpPr>
        <p:spPr>
          <a:xfrm>
            <a:off x="4565650" y="5772150"/>
            <a:ext cx="1987550" cy="463550"/>
          </a:xfrm>
          <a:custGeom>
            <a:avLst/>
            <a:gdLst>
              <a:gd name="connsiteX0" fmla="*/ 15747 w 1987550"/>
              <a:gd name="connsiteY0" fmla="*/ 472275 h 463550"/>
              <a:gd name="connsiteX1" fmla="*/ 1988184 w 1987550"/>
              <a:gd name="connsiteY1" fmla="*/ 472275 h 463550"/>
              <a:gd name="connsiteX2" fmla="*/ 1988184 w 1987550"/>
              <a:gd name="connsiteY2" fmla="*/ 15075 h 463550"/>
              <a:gd name="connsiteX3" fmla="*/ 15747 w 1987550"/>
              <a:gd name="connsiteY3" fmla="*/ 15075 h 463550"/>
              <a:gd name="connsiteX4" fmla="*/ 15747 w 1987550"/>
              <a:gd name="connsiteY4" fmla="*/ 4722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463550">
                <a:moveTo>
                  <a:pt x="15747" y="472275"/>
                </a:moveTo>
                <a:lnTo>
                  <a:pt x="1988184" y="472275"/>
                </a:lnTo>
                <a:lnTo>
                  <a:pt x="1988184" y="15075"/>
                </a:lnTo>
                <a:lnTo>
                  <a:pt x="15747" y="15075"/>
                </a:lnTo>
                <a:lnTo>
                  <a:pt x="15747" y="47227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Freeform 372"/>
          <p:cNvSpPr/>
          <p:nvPr/>
        </p:nvSpPr>
        <p:spPr>
          <a:xfrm>
            <a:off x="6546850" y="5772150"/>
            <a:ext cx="2495550" cy="463550"/>
          </a:xfrm>
          <a:custGeom>
            <a:avLst/>
            <a:gdLst>
              <a:gd name="connsiteX0" fmla="*/ 6984 w 2495550"/>
              <a:gd name="connsiteY0" fmla="*/ 472275 h 463550"/>
              <a:gd name="connsiteX1" fmla="*/ 2506853 w 2495550"/>
              <a:gd name="connsiteY1" fmla="*/ 472275 h 463550"/>
              <a:gd name="connsiteX2" fmla="*/ 2506853 w 2495550"/>
              <a:gd name="connsiteY2" fmla="*/ 15075 h 463550"/>
              <a:gd name="connsiteX3" fmla="*/ 6984 w 2495550"/>
              <a:gd name="connsiteY3" fmla="*/ 15075 h 463550"/>
              <a:gd name="connsiteX4" fmla="*/ 6984 w 2495550"/>
              <a:gd name="connsiteY4" fmla="*/ 4722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550" h="463550">
                <a:moveTo>
                  <a:pt x="6984" y="472275"/>
                </a:moveTo>
                <a:lnTo>
                  <a:pt x="2506853" y="472275"/>
                </a:lnTo>
                <a:lnTo>
                  <a:pt x="2506853" y="15075"/>
                </a:lnTo>
                <a:lnTo>
                  <a:pt x="6984" y="15075"/>
                </a:lnTo>
                <a:lnTo>
                  <a:pt x="6984" y="47227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 373"/>
          <p:cNvSpPr/>
          <p:nvPr/>
        </p:nvSpPr>
        <p:spPr>
          <a:xfrm>
            <a:off x="9036050" y="5772150"/>
            <a:ext cx="2444750" cy="463550"/>
          </a:xfrm>
          <a:custGeom>
            <a:avLst/>
            <a:gdLst>
              <a:gd name="connsiteX0" fmla="*/ 17653 w 2444750"/>
              <a:gd name="connsiteY0" fmla="*/ 472275 h 463550"/>
              <a:gd name="connsiteX1" fmla="*/ 2445766 w 2444750"/>
              <a:gd name="connsiteY1" fmla="*/ 472275 h 463550"/>
              <a:gd name="connsiteX2" fmla="*/ 2445766 w 2444750"/>
              <a:gd name="connsiteY2" fmla="*/ 15075 h 463550"/>
              <a:gd name="connsiteX3" fmla="*/ 17653 w 2444750"/>
              <a:gd name="connsiteY3" fmla="*/ 15075 h 463550"/>
              <a:gd name="connsiteX4" fmla="*/ 17653 w 2444750"/>
              <a:gd name="connsiteY4" fmla="*/ 472275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750" h="463550">
                <a:moveTo>
                  <a:pt x="17653" y="472275"/>
                </a:moveTo>
                <a:lnTo>
                  <a:pt x="2445766" y="472275"/>
                </a:lnTo>
                <a:lnTo>
                  <a:pt x="2445766" y="15075"/>
                </a:lnTo>
                <a:lnTo>
                  <a:pt x="17653" y="15075"/>
                </a:lnTo>
                <a:lnTo>
                  <a:pt x="17653" y="47227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 374"/>
          <p:cNvSpPr/>
          <p:nvPr/>
        </p:nvSpPr>
        <p:spPr>
          <a:xfrm>
            <a:off x="4565650" y="1301750"/>
            <a:ext cx="19050" cy="4946650"/>
          </a:xfrm>
          <a:custGeom>
            <a:avLst/>
            <a:gdLst>
              <a:gd name="connsiteX0" fmla="*/ 15747 w 19050"/>
              <a:gd name="connsiteY0" fmla="*/ 17526 h 4946650"/>
              <a:gd name="connsiteX1" fmla="*/ 15747 w 19050"/>
              <a:gd name="connsiteY1" fmla="*/ 4949025 h 494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46650">
                <a:moveTo>
                  <a:pt x="15747" y="17526"/>
                </a:moveTo>
                <a:lnTo>
                  <a:pt x="15747" y="49490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Freeform 375"/>
          <p:cNvSpPr/>
          <p:nvPr/>
        </p:nvSpPr>
        <p:spPr>
          <a:xfrm>
            <a:off x="6546850" y="1301750"/>
            <a:ext cx="19050" cy="4946650"/>
          </a:xfrm>
          <a:custGeom>
            <a:avLst/>
            <a:gdLst>
              <a:gd name="connsiteX0" fmla="*/ 6984 w 19050"/>
              <a:gd name="connsiteY0" fmla="*/ 17526 h 4946650"/>
              <a:gd name="connsiteX1" fmla="*/ 6984 w 19050"/>
              <a:gd name="connsiteY1" fmla="*/ 4949025 h 494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46650">
                <a:moveTo>
                  <a:pt x="6984" y="17526"/>
                </a:moveTo>
                <a:lnTo>
                  <a:pt x="6984" y="49490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Freeform 376"/>
          <p:cNvSpPr/>
          <p:nvPr/>
        </p:nvSpPr>
        <p:spPr>
          <a:xfrm>
            <a:off x="9036050" y="1301750"/>
            <a:ext cx="19050" cy="4946650"/>
          </a:xfrm>
          <a:custGeom>
            <a:avLst/>
            <a:gdLst>
              <a:gd name="connsiteX0" fmla="*/ 17653 w 19050"/>
              <a:gd name="connsiteY0" fmla="*/ 17526 h 4946650"/>
              <a:gd name="connsiteX1" fmla="*/ 17653 w 19050"/>
              <a:gd name="connsiteY1" fmla="*/ 4949025 h 494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946650">
                <a:moveTo>
                  <a:pt x="17653" y="17526"/>
                </a:moveTo>
                <a:lnTo>
                  <a:pt x="17653" y="49490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Freeform 377"/>
          <p:cNvSpPr/>
          <p:nvPr/>
        </p:nvSpPr>
        <p:spPr>
          <a:xfrm>
            <a:off x="501650" y="2393950"/>
            <a:ext cx="10979150" cy="57150"/>
          </a:xfrm>
          <a:custGeom>
            <a:avLst/>
            <a:gdLst>
              <a:gd name="connsiteX0" fmla="*/ 29324 w 10979150"/>
              <a:gd name="connsiteY0" fmla="*/ 19431 h 57150"/>
              <a:gd name="connsiteX1" fmla="*/ 10986516 w 10979150"/>
              <a:gd name="connsiteY1" fmla="*/ 19431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57150">
                <a:moveTo>
                  <a:pt x="29324" y="19431"/>
                </a:moveTo>
                <a:lnTo>
                  <a:pt x="10986516" y="19431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8"/>
          <p:cNvSpPr/>
          <p:nvPr/>
        </p:nvSpPr>
        <p:spPr>
          <a:xfrm>
            <a:off x="501650" y="3308350"/>
            <a:ext cx="10979150" cy="31750"/>
          </a:xfrm>
          <a:custGeom>
            <a:avLst/>
            <a:gdLst>
              <a:gd name="connsiteX0" fmla="*/ 29324 w 10979150"/>
              <a:gd name="connsiteY0" fmla="*/ 19431 h 31750"/>
              <a:gd name="connsiteX1" fmla="*/ 10986516 w 10979150"/>
              <a:gd name="connsiteY1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9324" y="19431"/>
                </a:moveTo>
                <a:lnTo>
                  <a:pt x="10986516" y="1943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Freeform 379"/>
          <p:cNvSpPr/>
          <p:nvPr/>
        </p:nvSpPr>
        <p:spPr>
          <a:xfrm>
            <a:off x="501650" y="4679950"/>
            <a:ext cx="10979150" cy="31750"/>
          </a:xfrm>
          <a:custGeom>
            <a:avLst/>
            <a:gdLst>
              <a:gd name="connsiteX0" fmla="*/ 29324 w 10979150"/>
              <a:gd name="connsiteY0" fmla="*/ 19431 h 31750"/>
              <a:gd name="connsiteX1" fmla="*/ 10986516 w 10979150"/>
              <a:gd name="connsiteY1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9324" y="19431"/>
                </a:moveTo>
                <a:lnTo>
                  <a:pt x="10986516" y="1943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Freeform 380"/>
          <p:cNvSpPr/>
          <p:nvPr/>
        </p:nvSpPr>
        <p:spPr>
          <a:xfrm>
            <a:off x="501650" y="5759450"/>
            <a:ext cx="10979150" cy="31750"/>
          </a:xfrm>
          <a:custGeom>
            <a:avLst/>
            <a:gdLst>
              <a:gd name="connsiteX0" fmla="*/ 29324 w 10979150"/>
              <a:gd name="connsiteY0" fmla="*/ 27775 h 31750"/>
              <a:gd name="connsiteX1" fmla="*/ 10986516 w 10979150"/>
              <a:gd name="connsiteY1" fmla="*/ 2777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9324" y="27775"/>
                </a:moveTo>
                <a:lnTo>
                  <a:pt x="10986516" y="2777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Freeform 381"/>
          <p:cNvSpPr/>
          <p:nvPr/>
        </p:nvSpPr>
        <p:spPr>
          <a:xfrm>
            <a:off x="514350" y="1289050"/>
            <a:ext cx="31750" cy="4959350"/>
          </a:xfrm>
          <a:custGeom>
            <a:avLst/>
            <a:gdLst>
              <a:gd name="connsiteX0" fmla="*/ 22974 w 31750"/>
              <a:gd name="connsiteY0" fmla="*/ 30226 h 4959350"/>
              <a:gd name="connsiteX1" fmla="*/ 22974 w 31750"/>
              <a:gd name="connsiteY1" fmla="*/ 4961725 h 49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959350">
                <a:moveTo>
                  <a:pt x="22974" y="30226"/>
                </a:moveTo>
                <a:lnTo>
                  <a:pt x="22974" y="49617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Freeform 382"/>
          <p:cNvSpPr/>
          <p:nvPr/>
        </p:nvSpPr>
        <p:spPr>
          <a:xfrm>
            <a:off x="11461750" y="1289050"/>
            <a:ext cx="31750" cy="4959350"/>
          </a:xfrm>
          <a:custGeom>
            <a:avLst/>
            <a:gdLst>
              <a:gd name="connsiteX0" fmla="*/ 20066 w 31750"/>
              <a:gd name="connsiteY0" fmla="*/ 30226 h 4959350"/>
              <a:gd name="connsiteX1" fmla="*/ 20066 w 31750"/>
              <a:gd name="connsiteY1" fmla="*/ 4961725 h 495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959350">
                <a:moveTo>
                  <a:pt x="20066" y="30226"/>
                </a:moveTo>
                <a:lnTo>
                  <a:pt x="20066" y="49617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Freeform 383"/>
          <p:cNvSpPr/>
          <p:nvPr/>
        </p:nvSpPr>
        <p:spPr>
          <a:xfrm>
            <a:off x="501650" y="1301750"/>
            <a:ext cx="10979150" cy="31750"/>
          </a:xfrm>
          <a:custGeom>
            <a:avLst/>
            <a:gdLst>
              <a:gd name="connsiteX0" fmla="*/ 29324 w 10979150"/>
              <a:gd name="connsiteY0" fmla="*/ 23876 h 31750"/>
              <a:gd name="connsiteX1" fmla="*/ 10986516 w 10979150"/>
              <a:gd name="connsiteY1" fmla="*/ 2387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9324" y="23876"/>
                </a:moveTo>
                <a:lnTo>
                  <a:pt x="10986516" y="2387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Freeform 384"/>
          <p:cNvSpPr/>
          <p:nvPr/>
        </p:nvSpPr>
        <p:spPr>
          <a:xfrm>
            <a:off x="501650" y="6216650"/>
            <a:ext cx="10979150" cy="31750"/>
          </a:xfrm>
          <a:custGeom>
            <a:avLst/>
            <a:gdLst>
              <a:gd name="connsiteX0" fmla="*/ 29324 w 10979150"/>
              <a:gd name="connsiteY0" fmla="*/ 27775 h 31750"/>
              <a:gd name="connsiteX1" fmla="*/ 10986516 w 10979150"/>
              <a:gd name="connsiteY1" fmla="*/ 2777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9150" h="31750">
                <a:moveTo>
                  <a:pt x="29324" y="27775"/>
                </a:moveTo>
                <a:lnTo>
                  <a:pt x="10986516" y="2777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TextBox 385"/>
          <p:cNvSpPr txBox="1"/>
          <p:nvPr/>
        </p:nvSpPr>
        <p:spPr>
          <a:xfrm>
            <a:off x="1022299" y="46101"/>
            <a:ext cx="9986261" cy="12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Сравнение</a:t>
            </a:r>
            <a:r>
              <a:rPr lang="en-US" altLang="zh-CN" sz="40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целей</a:t>
            </a:r>
            <a:r>
              <a:rPr lang="en-US" altLang="zh-CN" sz="40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остром</a:t>
            </a:r>
            <a:r>
              <a:rPr lang="en-US" altLang="zh-CN" sz="40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периоде</a:t>
            </a:r>
            <a:r>
              <a:rPr lang="en-US" altLang="zh-CN" sz="4000" b="1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инсульта</a:t>
            </a:r>
          </a:p>
          <a:p>
            <a:pPr marL="0" indent="643178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типам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начале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курса</a:t>
            </a:r>
            <a:r>
              <a:rPr lang="en-US" altLang="zh-CN" sz="4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</p:txBody>
      </p:sp>
      <p:sp>
        <p:nvSpPr>
          <p:cNvPr id="386" name="TextBox 386"/>
          <p:cNvSpPr txBox="1"/>
          <p:nvPr/>
        </p:nvSpPr>
        <p:spPr>
          <a:xfrm>
            <a:off x="605332" y="1452752"/>
            <a:ext cx="130883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15" dirty="0">
                <a:solidFill>
                  <a:srgbClr val="FEFEFE"/>
                </a:solidFill>
                <a:latin typeface="Calibri"/>
                <a:ea typeface="Calibri"/>
              </a:rPr>
              <a:t>Типы</a:t>
            </a:r>
            <a:r>
              <a:rPr lang="en-US" altLang="zh-CN" sz="2000" b="1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15" dirty="0">
                <a:solidFill>
                  <a:srgbClr val="FEFEFE"/>
                </a:solidFill>
                <a:latin typeface="Calibri"/>
                <a:ea typeface="Calibri"/>
              </a:rPr>
              <a:t>целей</a:t>
            </a:r>
          </a:p>
        </p:txBody>
      </p:sp>
      <p:sp>
        <p:nvSpPr>
          <p:cNvPr id="387" name="TextBox 387"/>
          <p:cNvSpPr txBox="1"/>
          <p:nvPr/>
        </p:nvSpPr>
        <p:spPr>
          <a:xfrm>
            <a:off x="4649978" y="1452752"/>
            <a:ext cx="1815977" cy="76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Краткосрочн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ая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(на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7</a:t>
            </a:r>
            <a:r>
              <a:rPr lang="en-US" altLang="zh-CN" sz="2000" b="1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дней)</a:t>
            </a:r>
          </a:p>
        </p:txBody>
      </p:sp>
      <p:sp>
        <p:nvSpPr>
          <p:cNvPr id="388" name="TextBox 388"/>
          <p:cNvSpPr txBox="1"/>
          <p:nvPr/>
        </p:nvSpPr>
        <p:spPr>
          <a:xfrm>
            <a:off x="6704965" y="1452752"/>
            <a:ext cx="2211813" cy="76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  <a:r>
              <a:rPr lang="en-US" altLang="zh-CN" sz="20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реабилитации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19050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на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первом</a:t>
            </a:r>
            <a:r>
              <a:rPr lang="en-US" altLang="zh-CN" sz="20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этапе</a:t>
            </a:r>
          </a:p>
        </p:txBody>
      </p:sp>
      <p:sp>
        <p:nvSpPr>
          <p:cNvPr id="389" name="TextBox 389"/>
          <p:cNvSpPr txBox="1"/>
          <p:nvPr/>
        </p:nvSpPr>
        <p:spPr>
          <a:xfrm>
            <a:off x="9122918" y="1376425"/>
            <a:ext cx="2361644" cy="914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Долгосрочная</a:t>
            </a:r>
            <a:r>
              <a:rPr lang="en-US" altLang="zh-CN" sz="2000" b="1" spc="55" dirty="0">
                <a:solidFill>
                  <a:srgbClr val="FEFEFE"/>
                </a:solidFill>
                <a:latin typeface="Calibri"/>
                <a:cs typeface="Calibri"/>
              </a:rPr>
              <a:t>  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5" dirty="0">
                <a:solidFill>
                  <a:srgbClr val="FEFEFE"/>
                </a:solidFill>
                <a:latin typeface="Calibri"/>
                <a:ea typeface="Calibri"/>
              </a:rPr>
              <a:t>реа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билитации</a:t>
            </a:r>
          </a:p>
        </p:txBody>
      </p:sp>
      <p:sp>
        <p:nvSpPr>
          <p:cNvPr id="390" name="TextBox 390"/>
          <p:cNvSpPr txBox="1"/>
          <p:nvPr/>
        </p:nvSpPr>
        <p:spPr>
          <a:xfrm>
            <a:off x="605332" y="2540888"/>
            <a:ext cx="2709799" cy="761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Д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иагностическая</a:t>
            </a:r>
          </a:p>
          <a:p>
            <a:pPr>
              <a:lnSpc>
                <a:spcPts val="11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000" b="1" spc="-3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</a:p>
        </p:txBody>
      </p:sp>
      <p:sp>
        <p:nvSpPr>
          <p:cNvPr id="391" name="TextBox 391"/>
          <p:cNvSpPr txBox="1"/>
          <p:nvPr/>
        </p:nvSpPr>
        <p:spPr>
          <a:xfrm>
            <a:off x="5347080" y="2540888"/>
            <a:ext cx="56801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30%</a:t>
            </a:r>
          </a:p>
        </p:txBody>
      </p:sp>
      <p:sp>
        <p:nvSpPr>
          <p:cNvPr id="392" name="TextBox 392"/>
          <p:cNvSpPr txBox="1"/>
          <p:nvPr/>
        </p:nvSpPr>
        <p:spPr>
          <a:xfrm>
            <a:off x="7584693" y="2540888"/>
            <a:ext cx="56801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25%</a:t>
            </a:r>
          </a:p>
        </p:txBody>
      </p:sp>
      <p:sp>
        <p:nvSpPr>
          <p:cNvPr id="393" name="TextBox 393"/>
          <p:cNvSpPr txBox="1"/>
          <p:nvPr/>
        </p:nvSpPr>
        <p:spPr>
          <a:xfrm>
            <a:off x="10021189" y="2540888"/>
            <a:ext cx="62274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43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%</a:t>
            </a:r>
          </a:p>
        </p:txBody>
      </p:sp>
      <p:sp>
        <p:nvSpPr>
          <p:cNvPr id="394" name="TextBox 394"/>
          <p:cNvSpPr txBox="1"/>
          <p:nvPr/>
        </p:nvSpPr>
        <p:spPr>
          <a:xfrm>
            <a:off x="605332" y="3379343"/>
            <a:ext cx="3574201" cy="1371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8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достижением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определенного</a:t>
            </a:r>
            <a:r>
              <a:rPr lang="en-US" altLang="zh-CN" sz="2000" b="1" spc="-8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полного</a:t>
            </a:r>
            <a:r>
              <a:rPr lang="en-US" altLang="zh-CN" sz="2000" b="1" spc="-9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уровня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ф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ункционирования</a:t>
            </a:r>
          </a:p>
        </p:txBody>
      </p:sp>
      <p:sp>
        <p:nvSpPr>
          <p:cNvPr id="395" name="TextBox 395"/>
          <p:cNvSpPr txBox="1"/>
          <p:nvPr/>
        </p:nvSpPr>
        <p:spPr>
          <a:xfrm>
            <a:off x="5383657" y="3455543"/>
            <a:ext cx="38118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%</a:t>
            </a:r>
          </a:p>
        </p:txBody>
      </p:sp>
      <p:sp>
        <p:nvSpPr>
          <p:cNvPr id="396" name="TextBox 396"/>
          <p:cNvSpPr txBox="1"/>
          <p:nvPr/>
        </p:nvSpPr>
        <p:spPr>
          <a:xfrm>
            <a:off x="7584693" y="3455543"/>
            <a:ext cx="45371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19%</a:t>
            </a:r>
          </a:p>
        </p:txBody>
      </p:sp>
      <p:sp>
        <p:nvSpPr>
          <p:cNvPr id="397" name="TextBox 397"/>
          <p:cNvSpPr txBox="1"/>
          <p:nvPr/>
        </p:nvSpPr>
        <p:spPr>
          <a:xfrm>
            <a:off x="10048620" y="3455543"/>
            <a:ext cx="45371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43%</a:t>
            </a:r>
          </a:p>
        </p:txBody>
      </p:sp>
      <p:sp>
        <p:nvSpPr>
          <p:cNvPr id="398" name="TextBox 398"/>
          <p:cNvSpPr txBox="1"/>
          <p:nvPr/>
        </p:nvSpPr>
        <p:spPr>
          <a:xfrm>
            <a:off x="605332" y="4751323"/>
            <a:ext cx="3483747" cy="914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Сложная</a:t>
            </a:r>
            <a:r>
              <a:rPr lang="en-US" altLang="zh-CN" sz="2000" b="1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  <a:r>
              <a:rPr lang="en-US" altLang="zh-CN" sz="2000" b="1" spc="-6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6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одной</a:t>
            </a:r>
            <a:r>
              <a:rPr lang="en-US" altLang="zh-CN" sz="2000" b="1" spc="-6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главной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«индикаторной»</a:t>
            </a:r>
            <a:r>
              <a:rPr lang="en-US" altLang="zh-CN" sz="2000" b="1" spc="-5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активностью</a:t>
            </a:r>
          </a:p>
        </p:txBody>
      </p:sp>
      <p:sp>
        <p:nvSpPr>
          <p:cNvPr id="399" name="TextBox 399"/>
          <p:cNvSpPr txBox="1"/>
          <p:nvPr/>
        </p:nvSpPr>
        <p:spPr>
          <a:xfrm>
            <a:off x="5347080" y="4827523"/>
            <a:ext cx="45371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58%</a:t>
            </a:r>
          </a:p>
        </p:txBody>
      </p:sp>
      <p:sp>
        <p:nvSpPr>
          <p:cNvPr id="400" name="TextBox 400"/>
          <p:cNvSpPr txBox="1"/>
          <p:nvPr/>
        </p:nvSpPr>
        <p:spPr>
          <a:xfrm>
            <a:off x="7584693" y="4827523"/>
            <a:ext cx="45371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49%</a:t>
            </a:r>
          </a:p>
        </p:txBody>
      </p:sp>
      <p:sp>
        <p:nvSpPr>
          <p:cNvPr id="401" name="TextBox 401"/>
          <p:cNvSpPr txBox="1"/>
          <p:nvPr/>
        </p:nvSpPr>
        <p:spPr>
          <a:xfrm>
            <a:off x="10112629" y="4827523"/>
            <a:ext cx="32417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5%</a:t>
            </a:r>
          </a:p>
        </p:txBody>
      </p:sp>
      <p:sp>
        <p:nvSpPr>
          <p:cNvPr id="402" name="TextBox 402"/>
          <p:cNvSpPr txBox="1"/>
          <p:nvPr/>
        </p:nvSpPr>
        <p:spPr>
          <a:xfrm>
            <a:off x="605332" y="5915634"/>
            <a:ext cx="228284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Паллиативная</a:t>
            </a:r>
            <a:r>
              <a:rPr lang="en-US" altLang="zh-CN" sz="2000" b="1" spc="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</a:p>
        </p:txBody>
      </p:sp>
      <p:sp>
        <p:nvSpPr>
          <p:cNvPr id="403" name="TextBox 403"/>
          <p:cNvSpPr txBox="1"/>
          <p:nvPr/>
        </p:nvSpPr>
        <p:spPr>
          <a:xfrm>
            <a:off x="5412613" y="5915634"/>
            <a:ext cx="43847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2%</a:t>
            </a:r>
          </a:p>
        </p:txBody>
      </p:sp>
      <p:sp>
        <p:nvSpPr>
          <p:cNvPr id="404" name="TextBox 404"/>
          <p:cNvSpPr txBox="1"/>
          <p:nvPr/>
        </p:nvSpPr>
        <p:spPr>
          <a:xfrm>
            <a:off x="7648320" y="5915634"/>
            <a:ext cx="43877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2%</a:t>
            </a:r>
          </a:p>
        </p:txBody>
      </p:sp>
      <p:sp>
        <p:nvSpPr>
          <p:cNvPr id="405" name="TextBox 405"/>
          <p:cNvSpPr txBox="1"/>
          <p:nvPr/>
        </p:nvSpPr>
        <p:spPr>
          <a:xfrm>
            <a:off x="9422638" y="5915634"/>
            <a:ext cx="2604092" cy="900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9991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4%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Шмонин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А.А.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соавт.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Box 406"/>
          <p:cNvSpPr txBox="1"/>
          <p:nvPr/>
        </p:nvSpPr>
        <p:spPr>
          <a:xfrm>
            <a:off x="2043048" y="0"/>
            <a:ext cx="8028861" cy="1673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84583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Результаты</a:t>
            </a:r>
            <a:r>
              <a:rPr lang="en-US" altLang="zh-CN" sz="4000" b="1" spc="-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перевода</a:t>
            </a:r>
            <a:r>
              <a:rPr lang="en-US" altLang="zh-CN" sz="4000" b="1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индикаторной</a:t>
            </a:r>
          </a:p>
          <a:p>
            <a:pPr marL="0" indent="160020">
              <a:lnSpc>
                <a:spcPct val="89999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40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домен</a:t>
            </a:r>
            <a:r>
              <a:rPr lang="en-US" altLang="zh-CN" sz="40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МКФ</a:t>
            </a:r>
            <a:r>
              <a:rPr lang="en-US" altLang="zh-CN" sz="40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40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цели</a:t>
            </a:r>
          </a:p>
          <a:p>
            <a:pPr marL="0" indent="1295780">
              <a:lnSpc>
                <a:spcPct val="10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r>
              <a:rPr lang="en-US" altLang="zh-CN" sz="40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Calibri"/>
                <a:ea typeface="Calibri"/>
              </a:rPr>
              <a:t>дней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1147" y="1568196"/>
          <a:ext cx="11328157" cy="5146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5310"/>
                <a:gridCol w="5982335"/>
                <a:gridCol w="593851"/>
                <a:gridCol w="716661"/>
              </a:tblGrid>
              <a:tr h="73786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35"/>
                        </a:lnSpc>
                      </a:pPr>
                      <a:endParaRPr lang="en-US" dirty="0" smtClean="0"/>
                    </a:p>
                    <a:p>
                      <a:pPr marL="0" indent="917460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1й</a:t>
                      </a:r>
                      <a:r>
                        <a:rPr lang="en-US" altLang="zh-CN" sz="1600" b="1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уровень</a:t>
                      </a:r>
                      <a:r>
                        <a:rPr lang="en-US" altLang="zh-CN" sz="1600" b="1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детализации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</a:pPr>
                      <a:endParaRPr lang="en-US" dirty="0" smtClean="0"/>
                    </a:p>
                    <a:p>
                      <a:pPr marL="0" indent="595883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«Индикаторная</a:t>
                      </a:r>
                      <a:r>
                        <a:rPr lang="en-US" altLang="zh-CN" sz="16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деятельность</a:t>
                      </a:r>
                      <a:r>
                        <a:rPr lang="en-US" altLang="zh-CN" sz="16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(активность</a:t>
                      </a:r>
                      <a:r>
                        <a:rPr lang="en-US" altLang="zh-CN" sz="16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600" b="1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участие)»</a:t>
                      </a:r>
                    </a:p>
                    <a:p>
                      <a:pPr>
                        <a:lnSpc>
                          <a:spcPts val="964"/>
                        </a:lnSpc>
                      </a:pPr>
                      <a:endParaRPr lang="en-US" dirty="0" smtClean="0"/>
                    </a:p>
                    <a:p>
                      <a:pPr marL="0" indent="1362455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трансформированная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домен</a:t>
                      </a:r>
                      <a:r>
                        <a:rPr lang="en-US" altLang="zh-CN" sz="1600" b="1" spc="-10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МКФ.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35"/>
                        </a:lnSpc>
                      </a:pPr>
                      <a:endParaRPr lang="en-US" dirty="0" smtClean="0"/>
                    </a:p>
                    <a:p>
                      <a:pPr marL="0" indent="231266">
                        <a:lnSpc>
                          <a:spcPct val="100000"/>
                        </a:lnSpc>
                      </a:pPr>
                      <a:r>
                        <a:rPr lang="en-US" altLang="zh-CN" sz="1600" b="1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635"/>
                        </a:lnSpc>
                      </a:pPr>
                      <a:endParaRPr lang="en-US" dirty="0" smtClean="0"/>
                    </a:p>
                    <a:p>
                      <a:pPr marL="0" indent="262890">
                        <a:lnSpc>
                          <a:spcPct val="100000"/>
                        </a:lnSpc>
                      </a:pPr>
                      <a:r>
                        <a:rPr lang="en-US" altLang="zh-CN" sz="1600" b="1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197689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755903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Всего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диагностических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целей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среди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краткосрочных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18249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3545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29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d4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Мобильность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d4500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Ходьба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короткие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расстояния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18249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3545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d530</a:t>
                      </a:r>
                      <a:r>
                        <a:rPr lang="en-US" altLang="zh-CN" sz="1600" spc="-8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Физиологические</a:t>
                      </a:r>
                      <a:r>
                        <a:rPr lang="en-US" altLang="zh-CN" sz="16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отправления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18249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3545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d4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Мобильность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d4153</a:t>
                      </a: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Нахождение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положении</a:t>
                      </a:r>
                      <a:r>
                        <a:rPr lang="en-US" altLang="zh-CN" sz="16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сидя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18249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3545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d5.0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d5.0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85750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d3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Общение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d330</a:t>
                      </a:r>
                      <a:r>
                        <a:rPr lang="en-US" altLang="zh-CN" sz="1600" spc="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Речь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85750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d4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r>
                        <a:rPr lang="en-US" altLang="zh-CN" sz="16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Мобильность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d445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Использование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кисти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6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руки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85750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d540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Одевание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85750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811"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d510</a:t>
                      </a:r>
                      <a:r>
                        <a:rPr lang="en-US" altLang="zh-CN" sz="1600" spc="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Мытье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85750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6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16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Самообслуживание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d550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Прием</a:t>
                      </a:r>
                      <a:r>
                        <a:rPr lang="en-US" altLang="zh-CN" sz="16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пищи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285750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d2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Раздел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Общие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задачи</a:t>
                      </a: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6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требования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48386">
                        <a:lnSpc>
                          <a:spcPct val="100000"/>
                        </a:lnSpc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d240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Преодоление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стресса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других</a:t>
                      </a:r>
                      <a:r>
                        <a:rPr lang="en-US" altLang="zh-CN" sz="16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психологических</a:t>
                      </a: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нагрузок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34314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285750">
                        <a:lnSpc>
                          <a:spcPct val="100000"/>
                        </a:lnSpc>
                      </a:pPr>
                      <a:r>
                        <a:rPr lang="en-US" altLang="zh-CN" sz="1600" spc="-11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09">
                <a:tc gridSpan="2"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4267">
                        <a:lnSpc>
                          <a:spcPct val="100000"/>
                        </a:lnSpc>
                      </a:pPr>
                      <a:r>
                        <a:rPr lang="en-US" altLang="zh-CN" sz="1600" spc="-3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Вс</a:t>
                      </a:r>
                      <a:r>
                        <a:rPr lang="en-US" altLang="zh-CN" sz="16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его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182498">
                        <a:lnSpc>
                          <a:spcPct val="100000"/>
                        </a:lnSpc>
                      </a:pPr>
                      <a:r>
                        <a:rPr lang="en-US" altLang="zh-CN" sz="1600" spc="-6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111633">
                        <a:lnSpc>
                          <a:spcPct val="100000"/>
                        </a:lnSpc>
                      </a:pPr>
                      <a:r>
                        <a:rPr lang="en-US" altLang="zh-CN" sz="16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  <a:r>
                        <a:rPr lang="en-US" altLang="zh-CN" sz="16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0%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408"/>
          <p:cNvSpPr txBox="1"/>
          <p:nvPr/>
        </p:nvSpPr>
        <p:spPr>
          <a:xfrm>
            <a:off x="929639" y="561213"/>
            <a:ext cx="10135878" cy="4533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20189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Задание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тренинг</a:t>
            </a:r>
            <a:r>
              <a:rPr lang="en-US" altLang="zh-CN" sz="4000" b="1" spc="-1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целей:</a:t>
            </a:r>
          </a:p>
          <a:p>
            <a:pPr marL="0" indent="832739">
              <a:lnSpc>
                <a:spcPct val="96666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4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какой</a:t>
            </a:r>
            <a:r>
              <a:rPr lang="en-US" altLang="zh-CN" sz="40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категории</a:t>
            </a:r>
            <a:r>
              <a:rPr lang="en-US" altLang="zh-CN" sz="40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относится</a:t>
            </a:r>
            <a:r>
              <a:rPr lang="en-US" altLang="zh-CN" sz="4000" b="1" spc="-9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данная</a:t>
            </a:r>
          </a:p>
          <a:p>
            <a:pPr marL="0" indent="3131185">
              <a:lnSpc>
                <a:spcPct val="100000"/>
              </a:lnSpc>
            </a:pPr>
            <a:r>
              <a:rPr lang="en-US" altLang="zh-CN" sz="4000" b="1" spc="-20" dirty="0">
                <a:solidFill>
                  <a:srgbClr val="001E5E"/>
                </a:solidFill>
                <a:latin typeface="Calibri"/>
                <a:ea typeface="Calibri"/>
              </a:rPr>
              <a:t>формулиро</a:t>
            </a:r>
            <a:r>
              <a:rPr lang="en-US" altLang="zh-CN" sz="4000" b="1" spc="-15" dirty="0">
                <a:solidFill>
                  <a:srgbClr val="001E5E"/>
                </a:solidFill>
                <a:latin typeface="Calibri"/>
                <a:ea typeface="Calibri"/>
              </a:rPr>
              <a:t>вка.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3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300" spc="-16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300" b="1" spc="-13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реабилитации,</a:t>
            </a:r>
          </a:p>
          <a:p>
            <a:pPr marL="0">
              <a:lnSpc>
                <a:spcPct val="94999"/>
              </a:lnSpc>
            </a:pPr>
            <a:r>
              <a:rPr lang="en-US" altLang="zh-CN" sz="33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300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Задачи</a:t>
            </a:r>
            <a:r>
              <a:rPr lang="en-US" altLang="zh-CN" sz="3300" b="1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реабилитации,</a:t>
            </a:r>
          </a:p>
          <a:p>
            <a:pPr marL="0">
              <a:lnSpc>
                <a:spcPct val="94999"/>
              </a:lnSpc>
            </a:pPr>
            <a:r>
              <a:rPr lang="en-US" altLang="zh-CN" sz="33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300" spc="-1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300" b="1" spc="-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медицинской</a:t>
            </a:r>
            <a:r>
              <a:rPr lang="en-US" altLang="zh-CN" sz="33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помощи,</a:t>
            </a:r>
          </a:p>
          <a:p>
            <a:pPr marL="0">
              <a:lnSpc>
                <a:spcPct val="83333"/>
              </a:lnSpc>
            </a:pPr>
            <a:r>
              <a:rPr lang="en-US" altLang="zh-CN" sz="33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300" spc="-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Интервенции</a:t>
            </a:r>
            <a:r>
              <a:rPr lang="en-US" altLang="zh-CN" sz="33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33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технологии</a:t>
            </a:r>
            <a:r>
              <a:rPr lang="en-US" altLang="zh-CN" sz="33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3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(или</a:t>
            </a:r>
            <a:r>
              <a:rPr lang="en-US" altLang="zh-CN" sz="3300" b="1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задача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33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300" b="1" dirty="0">
                <a:solidFill>
                  <a:srgbClr val="001E5E"/>
                </a:solidFill>
                <a:latin typeface="Calibri"/>
                <a:ea typeface="Calibri"/>
              </a:rPr>
              <a:t>специалиста).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Box 409"/>
          <p:cNvSpPr txBox="1"/>
          <p:nvPr/>
        </p:nvSpPr>
        <p:spPr>
          <a:xfrm>
            <a:off x="550163" y="512190"/>
            <a:ext cx="11048507" cy="5846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79475">
              <a:lnSpc>
                <a:spcPct val="100000"/>
              </a:lnSpc>
            </a:pPr>
            <a:r>
              <a:rPr lang="en-US" altLang="zh-CN" sz="4400" b="1" spc="5" dirty="0">
                <a:solidFill>
                  <a:srgbClr val="001E5E"/>
                </a:solidFill>
                <a:latin typeface="Calibri"/>
                <a:ea typeface="Calibri"/>
              </a:rPr>
              <a:t>Заклю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чение:</a:t>
            </a:r>
          </a:p>
          <a:p>
            <a:pPr>
              <a:lnSpc>
                <a:spcPts val="1525"/>
              </a:lnSpc>
            </a:pPr>
            <a:endParaRPr lang="en-US" dirty="0" smtClean="0"/>
          </a:p>
          <a:p>
            <a:pPr marL="228600" indent="-228600" hangingPunct="0">
              <a:lnSpc>
                <a:spcPct val="89999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можно</a:t>
            </a:r>
            <a:r>
              <a:rPr lang="en-US" altLang="zh-CN" sz="24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выделить</a:t>
            </a:r>
            <a:r>
              <a:rPr lang="en-US" altLang="zh-CN" sz="24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четыре</a:t>
            </a:r>
            <a:r>
              <a:rPr lang="en-US" altLang="zh-CN" sz="24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стратегии</a:t>
            </a:r>
            <a:r>
              <a:rPr lang="en-US" altLang="zh-CN" sz="24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помощи</a:t>
            </a:r>
            <a:r>
              <a:rPr lang="en-US" altLang="zh-CN" sz="24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соответственно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этому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четыре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вида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целей: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профилактическую,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медицинскую</a:t>
            </a:r>
            <a:r>
              <a:rPr lang="en-US" altLang="zh-CN" sz="24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(лечебную),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реабилитационную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паллиативную.</a:t>
            </a:r>
          </a:p>
          <a:p>
            <a:pPr marL="0">
              <a:lnSpc>
                <a:spcPct val="8291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продуктивная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связана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восстановлением</a:t>
            </a:r>
            <a:r>
              <a:rPr lang="en-US" altLang="zh-CN" sz="2400" b="1" spc="1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деятельности</a:t>
            </a:r>
          </a:p>
          <a:p>
            <a:pPr marL="0" indent="228600">
              <a:lnSpc>
                <a:spcPct val="92083"/>
              </a:lnSpc>
            </a:pPr>
            <a:r>
              <a:rPr lang="en-US" altLang="zh-CN" sz="2400" b="1" spc="5" dirty="0">
                <a:solidFill>
                  <a:srgbClr val="001E5E"/>
                </a:solidFill>
                <a:latin typeface="Calibri"/>
                <a:ea typeface="Calibri"/>
              </a:rPr>
              <a:t>п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ациента.</a:t>
            </a:r>
          </a:p>
          <a:p>
            <a:pPr marL="228600" indent="-228600" hangingPunct="0">
              <a:lnSpc>
                <a:spcPct val="7666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диагностическая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«у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через</a:t>
            </a:r>
            <a:r>
              <a:rPr lang="en-US" altLang="zh-CN" sz="2400" b="1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неделю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определена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цель»,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акцентирующая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внимание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команды</a:t>
            </a:r>
            <a:r>
              <a:rPr lang="en-US" altLang="zh-CN" sz="24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24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24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детальной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диагностике,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установке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диагноза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стабилизации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клинического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пациента.</a:t>
            </a:r>
          </a:p>
          <a:p>
            <a:pPr marL="228600" indent="-228600" hangingPunct="0">
              <a:lnSpc>
                <a:spcPct val="82083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устанавливается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реабилитационной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МДБ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основании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заключений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специалистов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МДБ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относительно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потенциала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4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рамках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выявленных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ограничений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4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нарушений.</a:t>
            </a:r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2400" b="1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устанавливается</a:t>
            </a:r>
            <a:r>
              <a:rPr lang="en-US" altLang="zh-CN" sz="2400" b="1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основании</a:t>
            </a:r>
            <a:r>
              <a:rPr lang="en-US" altLang="zh-CN" sz="2400" b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реабилитационного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диагноза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категориях</a:t>
            </a:r>
            <a:r>
              <a:rPr lang="en-US" altLang="zh-CN" sz="2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МКФ,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где</a:t>
            </a:r>
            <a:r>
              <a:rPr lang="en-US" altLang="zh-CN" sz="24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каждое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нарушение,</a:t>
            </a:r>
            <a:r>
              <a:rPr lang="en-US" altLang="zh-CN" sz="24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ограничение</a:t>
            </a:r>
            <a:r>
              <a:rPr lang="en-US" altLang="zh-CN" sz="24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контекстуальный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факторы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могут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задачами</a:t>
            </a:r>
            <a:r>
              <a:rPr lang="en-US" altLang="zh-CN" sz="24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5"/>
          <p:cNvSpPr txBox="1"/>
          <p:nvPr/>
        </p:nvSpPr>
        <p:spPr>
          <a:xfrm>
            <a:off x="929639" y="349580"/>
            <a:ext cx="9707763" cy="600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78813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Виды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4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</a:p>
          <a:p>
            <a:pPr marL="0" indent="2384425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(Чья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4400" b="1" spc="-1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кого?):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3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6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36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spc="-11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целом,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36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отдельной</a:t>
            </a:r>
            <a:r>
              <a:rPr lang="en-US" altLang="zh-CN" sz="3600" spc="-1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функции</a:t>
            </a:r>
            <a:r>
              <a:rPr lang="en-US" altLang="zh-CN" sz="3600" spc="-15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факторов</a:t>
            </a:r>
            <a:r>
              <a:rPr lang="en-US" altLang="zh-CN" sz="36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среды,</a:t>
            </a:r>
          </a:p>
          <a:p>
            <a:pPr marL="0">
              <a:lnSpc>
                <a:spcPct val="100000"/>
              </a:lnSpc>
              <a:spcBef>
                <a:spcPts val="129"/>
              </a:spcBef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5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  <a:r>
              <a:rPr lang="en-US" altLang="zh-CN" sz="3600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специалиста</a:t>
            </a:r>
            <a:r>
              <a:rPr lang="en-US" altLang="zh-CN" sz="3600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вообще,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  <a:r>
              <a:rPr lang="en-US" altLang="zh-CN" sz="3600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специалиста</a:t>
            </a:r>
            <a:r>
              <a:rPr lang="en-US" altLang="zh-CN" sz="3600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3600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этим</a:t>
            </a:r>
            <a:r>
              <a:rPr lang="en-US" altLang="zh-CN" sz="36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пациентом,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2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технологии</a:t>
            </a:r>
            <a:r>
              <a:rPr lang="en-US" altLang="zh-CN" sz="3600" spc="-1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реабилитации.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8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  <a:r>
              <a:rPr lang="en-US" altLang="zh-CN" sz="36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клиники</a:t>
            </a:r>
            <a:r>
              <a:rPr lang="en-US" altLang="zh-CN" sz="36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3600" spc="-15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1E5E"/>
                </a:solidFill>
                <a:latin typeface="Calibri"/>
                <a:ea typeface="Calibri"/>
              </a:rPr>
              <a:t>отделения.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6"/>
          <p:cNvSpPr/>
          <p:nvPr/>
        </p:nvSpPr>
        <p:spPr>
          <a:xfrm>
            <a:off x="298450" y="971550"/>
            <a:ext cx="2330450" cy="742950"/>
          </a:xfrm>
          <a:custGeom>
            <a:avLst/>
            <a:gdLst>
              <a:gd name="connsiteX0" fmla="*/ 17564 w 2330450"/>
              <a:gd name="connsiteY0" fmla="*/ 745871 h 742950"/>
              <a:gd name="connsiteX1" fmla="*/ 2331504 w 2330450"/>
              <a:gd name="connsiteY1" fmla="*/ 745871 h 742950"/>
              <a:gd name="connsiteX2" fmla="*/ 2331504 w 2330450"/>
              <a:gd name="connsiteY2" fmla="*/ 14351 h 742950"/>
              <a:gd name="connsiteX3" fmla="*/ 17564 w 2330450"/>
              <a:gd name="connsiteY3" fmla="*/ 14351 h 742950"/>
              <a:gd name="connsiteX4" fmla="*/ 17564 w 23304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7564" y="745871"/>
                </a:moveTo>
                <a:lnTo>
                  <a:pt x="2331504" y="745871"/>
                </a:lnTo>
                <a:lnTo>
                  <a:pt x="2331504" y="14351"/>
                </a:lnTo>
                <a:lnTo>
                  <a:pt x="17564" y="14351"/>
                </a:lnTo>
                <a:lnTo>
                  <a:pt x="17564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2622550" y="971550"/>
            <a:ext cx="2317750" cy="742950"/>
          </a:xfrm>
          <a:custGeom>
            <a:avLst/>
            <a:gdLst>
              <a:gd name="connsiteX0" fmla="*/ 7492 w 2317750"/>
              <a:gd name="connsiteY0" fmla="*/ 745871 h 742950"/>
              <a:gd name="connsiteX1" fmla="*/ 2321432 w 2317750"/>
              <a:gd name="connsiteY1" fmla="*/ 745871 h 742950"/>
              <a:gd name="connsiteX2" fmla="*/ 2321432 w 2317750"/>
              <a:gd name="connsiteY2" fmla="*/ 14351 h 742950"/>
              <a:gd name="connsiteX3" fmla="*/ 7492 w 2317750"/>
              <a:gd name="connsiteY3" fmla="*/ 14351 h 742950"/>
              <a:gd name="connsiteX4" fmla="*/ 7492 w 23177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7492" y="745871"/>
                </a:moveTo>
                <a:lnTo>
                  <a:pt x="2321432" y="745871"/>
                </a:lnTo>
                <a:lnTo>
                  <a:pt x="2321432" y="14351"/>
                </a:lnTo>
                <a:lnTo>
                  <a:pt x="7492" y="14351"/>
                </a:lnTo>
                <a:lnTo>
                  <a:pt x="7492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4933950" y="971550"/>
            <a:ext cx="2317750" cy="742950"/>
          </a:xfrm>
          <a:custGeom>
            <a:avLst/>
            <a:gdLst>
              <a:gd name="connsiteX0" fmla="*/ 10033 w 2317750"/>
              <a:gd name="connsiteY0" fmla="*/ 745871 h 742950"/>
              <a:gd name="connsiteX1" fmla="*/ 2323972 w 2317750"/>
              <a:gd name="connsiteY1" fmla="*/ 745871 h 742950"/>
              <a:gd name="connsiteX2" fmla="*/ 2323972 w 2317750"/>
              <a:gd name="connsiteY2" fmla="*/ 14351 h 742950"/>
              <a:gd name="connsiteX3" fmla="*/ 10033 w 2317750"/>
              <a:gd name="connsiteY3" fmla="*/ 14351 h 742950"/>
              <a:gd name="connsiteX4" fmla="*/ 10033 w 23177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0033" y="745871"/>
                </a:moveTo>
                <a:lnTo>
                  <a:pt x="2323972" y="745871"/>
                </a:lnTo>
                <a:lnTo>
                  <a:pt x="2323972" y="14351"/>
                </a:lnTo>
                <a:lnTo>
                  <a:pt x="10033" y="14351"/>
                </a:lnTo>
                <a:lnTo>
                  <a:pt x="10033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7245350" y="971550"/>
            <a:ext cx="2317750" cy="742950"/>
          </a:xfrm>
          <a:custGeom>
            <a:avLst/>
            <a:gdLst>
              <a:gd name="connsiteX0" fmla="*/ 12700 w 2317750"/>
              <a:gd name="connsiteY0" fmla="*/ 745871 h 742950"/>
              <a:gd name="connsiteX1" fmla="*/ 2326640 w 2317750"/>
              <a:gd name="connsiteY1" fmla="*/ 745871 h 742950"/>
              <a:gd name="connsiteX2" fmla="*/ 2326640 w 2317750"/>
              <a:gd name="connsiteY2" fmla="*/ 14351 h 742950"/>
              <a:gd name="connsiteX3" fmla="*/ 12700 w 2317750"/>
              <a:gd name="connsiteY3" fmla="*/ 14351 h 742950"/>
              <a:gd name="connsiteX4" fmla="*/ 12700 w 23177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2700" y="745871"/>
                </a:moveTo>
                <a:lnTo>
                  <a:pt x="2326640" y="745871"/>
                </a:lnTo>
                <a:lnTo>
                  <a:pt x="2326640" y="14351"/>
                </a:lnTo>
                <a:lnTo>
                  <a:pt x="12700" y="14351"/>
                </a:lnTo>
                <a:lnTo>
                  <a:pt x="12700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9556750" y="971550"/>
            <a:ext cx="2330450" cy="742950"/>
          </a:xfrm>
          <a:custGeom>
            <a:avLst/>
            <a:gdLst>
              <a:gd name="connsiteX0" fmla="*/ 15240 w 2330450"/>
              <a:gd name="connsiteY0" fmla="*/ 745871 h 742950"/>
              <a:gd name="connsiteX1" fmla="*/ 2330450 w 2330450"/>
              <a:gd name="connsiteY1" fmla="*/ 745871 h 742950"/>
              <a:gd name="connsiteX2" fmla="*/ 2330450 w 2330450"/>
              <a:gd name="connsiteY2" fmla="*/ 14351 h 742950"/>
              <a:gd name="connsiteX3" fmla="*/ 15240 w 2330450"/>
              <a:gd name="connsiteY3" fmla="*/ 14351 h 742950"/>
              <a:gd name="connsiteX4" fmla="*/ 15240 w 2330450"/>
              <a:gd name="connsiteY4" fmla="*/ 7458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5240" y="745871"/>
                </a:moveTo>
                <a:lnTo>
                  <a:pt x="2330450" y="745871"/>
                </a:lnTo>
                <a:lnTo>
                  <a:pt x="2330450" y="14351"/>
                </a:lnTo>
                <a:lnTo>
                  <a:pt x="15240" y="14351"/>
                </a:lnTo>
                <a:lnTo>
                  <a:pt x="15240" y="74587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298450" y="1708150"/>
            <a:ext cx="2330450" cy="730250"/>
          </a:xfrm>
          <a:custGeom>
            <a:avLst/>
            <a:gdLst>
              <a:gd name="connsiteX0" fmla="*/ 17564 w 2330450"/>
              <a:gd name="connsiteY0" fmla="*/ 740791 h 730250"/>
              <a:gd name="connsiteX1" fmla="*/ 2331504 w 2330450"/>
              <a:gd name="connsiteY1" fmla="*/ 740791 h 730250"/>
              <a:gd name="connsiteX2" fmla="*/ 2331504 w 2330450"/>
              <a:gd name="connsiteY2" fmla="*/ 9270 h 730250"/>
              <a:gd name="connsiteX3" fmla="*/ 17564 w 2330450"/>
              <a:gd name="connsiteY3" fmla="*/ 9270 h 730250"/>
              <a:gd name="connsiteX4" fmla="*/ 17564 w 23304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7564" y="740791"/>
                </a:moveTo>
                <a:lnTo>
                  <a:pt x="2331504" y="740791"/>
                </a:lnTo>
                <a:lnTo>
                  <a:pt x="2331504" y="9270"/>
                </a:lnTo>
                <a:lnTo>
                  <a:pt x="17564" y="9270"/>
                </a:lnTo>
                <a:lnTo>
                  <a:pt x="17564" y="740791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2622550" y="1708150"/>
            <a:ext cx="2317750" cy="730250"/>
          </a:xfrm>
          <a:custGeom>
            <a:avLst/>
            <a:gdLst>
              <a:gd name="connsiteX0" fmla="*/ 7492 w 2317750"/>
              <a:gd name="connsiteY0" fmla="*/ 740791 h 730250"/>
              <a:gd name="connsiteX1" fmla="*/ 2321432 w 2317750"/>
              <a:gd name="connsiteY1" fmla="*/ 740791 h 730250"/>
              <a:gd name="connsiteX2" fmla="*/ 2321432 w 2317750"/>
              <a:gd name="connsiteY2" fmla="*/ 9270 h 730250"/>
              <a:gd name="connsiteX3" fmla="*/ 7492 w 2317750"/>
              <a:gd name="connsiteY3" fmla="*/ 9270 h 730250"/>
              <a:gd name="connsiteX4" fmla="*/ 7492 w 23177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7492" y="740791"/>
                </a:moveTo>
                <a:lnTo>
                  <a:pt x="2321432" y="740791"/>
                </a:lnTo>
                <a:lnTo>
                  <a:pt x="2321432" y="9270"/>
                </a:lnTo>
                <a:lnTo>
                  <a:pt x="7492" y="9270"/>
                </a:lnTo>
                <a:lnTo>
                  <a:pt x="7492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4933950" y="1708150"/>
            <a:ext cx="2317750" cy="730250"/>
          </a:xfrm>
          <a:custGeom>
            <a:avLst/>
            <a:gdLst>
              <a:gd name="connsiteX0" fmla="*/ 10033 w 2317750"/>
              <a:gd name="connsiteY0" fmla="*/ 740791 h 730250"/>
              <a:gd name="connsiteX1" fmla="*/ 2323972 w 2317750"/>
              <a:gd name="connsiteY1" fmla="*/ 740791 h 730250"/>
              <a:gd name="connsiteX2" fmla="*/ 2323972 w 2317750"/>
              <a:gd name="connsiteY2" fmla="*/ 9270 h 730250"/>
              <a:gd name="connsiteX3" fmla="*/ 10033 w 2317750"/>
              <a:gd name="connsiteY3" fmla="*/ 9270 h 730250"/>
              <a:gd name="connsiteX4" fmla="*/ 10033 w 23177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0033" y="740791"/>
                </a:moveTo>
                <a:lnTo>
                  <a:pt x="2323972" y="740791"/>
                </a:lnTo>
                <a:lnTo>
                  <a:pt x="2323972" y="9270"/>
                </a:lnTo>
                <a:lnTo>
                  <a:pt x="10033" y="9270"/>
                </a:lnTo>
                <a:lnTo>
                  <a:pt x="10033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7245350" y="1708150"/>
            <a:ext cx="2317750" cy="730250"/>
          </a:xfrm>
          <a:custGeom>
            <a:avLst/>
            <a:gdLst>
              <a:gd name="connsiteX0" fmla="*/ 12700 w 2317750"/>
              <a:gd name="connsiteY0" fmla="*/ 740791 h 730250"/>
              <a:gd name="connsiteX1" fmla="*/ 2326640 w 2317750"/>
              <a:gd name="connsiteY1" fmla="*/ 740791 h 730250"/>
              <a:gd name="connsiteX2" fmla="*/ 2326640 w 2317750"/>
              <a:gd name="connsiteY2" fmla="*/ 9270 h 730250"/>
              <a:gd name="connsiteX3" fmla="*/ 12700 w 2317750"/>
              <a:gd name="connsiteY3" fmla="*/ 9270 h 730250"/>
              <a:gd name="connsiteX4" fmla="*/ 12700 w 23177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2700" y="740791"/>
                </a:moveTo>
                <a:lnTo>
                  <a:pt x="2326640" y="740791"/>
                </a:lnTo>
                <a:lnTo>
                  <a:pt x="2326640" y="9270"/>
                </a:lnTo>
                <a:lnTo>
                  <a:pt x="12700" y="9270"/>
                </a:lnTo>
                <a:lnTo>
                  <a:pt x="12700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9556750" y="1708150"/>
            <a:ext cx="2330450" cy="730250"/>
          </a:xfrm>
          <a:custGeom>
            <a:avLst/>
            <a:gdLst>
              <a:gd name="connsiteX0" fmla="*/ 15240 w 2330450"/>
              <a:gd name="connsiteY0" fmla="*/ 740791 h 730250"/>
              <a:gd name="connsiteX1" fmla="*/ 2330450 w 2330450"/>
              <a:gd name="connsiteY1" fmla="*/ 740791 h 730250"/>
              <a:gd name="connsiteX2" fmla="*/ 2330450 w 2330450"/>
              <a:gd name="connsiteY2" fmla="*/ 9270 h 730250"/>
              <a:gd name="connsiteX3" fmla="*/ 15240 w 2330450"/>
              <a:gd name="connsiteY3" fmla="*/ 9270 h 730250"/>
              <a:gd name="connsiteX4" fmla="*/ 15240 w 2330450"/>
              <a:gd name="connsiteY4" fmla="*/ 740791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5240" y="740791"/>
                </a:moveTo>
                <a:lnTo>
                  <a:pt x="2330450" y="740791"/>
                </a:lnTo>
                <a:lnTo>
                  <a:pt x="2330450" y="9270"/>
                </a:lnTo>
                <a:lnTo>
                  <a:pt x="15240" y="9270"/>
                </a:lnTo>
                <a:lnTo>
                  <a:pt x="15240" y="740791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298450" y="2432050"/>
            <a:ext cx="2330450" cy="1695450"/>
          </a:xfrm>
          <a:custGeom>
            <a:avLst/>
            <a:gdLst>
              <a:gd name="connsiteX0" fmla="*/ 17564 w 2330450"/>
              <a:gd name="connsiteY0" fmla="*/ 1699387 h 1695450"/>
              <a:gd name="connsiteX1" fmla="*/ 2331504 w 2330450"/>
              <a:gd name="connsiteY1" fmla="*/ 1699387 h 1695450"/>
              <a:gd name="connsiteX2" fmla="*/ 2331504 w 2330450"/>
              <a:gd name="connsiteY2" fmla="*/ 16891 h 1695450"/>
              <a:gd name="connsiteX3" fmla="*/ 17564 w 2330450"/>
              <a:gd name="connsiteY3" fmla="*/ 16891 h 1695450"/>
              <a:gd name="connsiteX4" fmla="*/ 17564 w 23304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1695450">
                <a:moveTo>
                  <a:pt x="17564" y="1699387"/>
                </a:moveTo>
                <a:lnTo>
                  <a:pt x="2331504" y="1699387"/>
                </a:lnTo>
                <a:lnTo>
                  <a:pt x="2331504" y="16891"/>
                </a:lnTo>
                <a:lnTo>
                  <a:pt x="17564" y="16891"/>
                </a:lnTo>
                <a:lnTo>
                  <a:pt x="17564" y="1699387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2622550" y="2432050"/>
            <a:ext cx="2317750" cy="1695450"/>
          </a:xfrm>
          <a:custGeom>
            <a:avLst/>
            <a:gdLst>
              <a:gd name="connsiteX0" fmla="*/ 7492 w 2317750"/>
              <a:gd name="connsiteY0" fmla="*/ 1699387 h 1695450"/>
              <a:gd name="connsiteX1" fmla="*/ 2321432 w 2317750"/>
              <a:gd name="connsiteY1" fmla="*/ 1699387 h 1695450"/>
              <a:gd name="connsiteX2" fmla="*/ 2321432 w 2317750"/>
              <a:gd name="connsiteY2" fmla="*/ 16891 h 1695450"/>
              <a:gd name="connsiteX3" fmla="*/ 7492 w 2317750"/>
              <a:gd name="connsiteY3" fmla="*/ 16891 h 1695450"/>
              <a:gd name="connsiteX4" fmla="*/ 7492 w 23177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1695450">
                <a:moveTo>
                  <a:pt x="7492" y="1699387"/>
                </a:moveTo>
                <a:lnTo>
                  <a:pt x="2321432" y="1699387"/>
                </a:lnTo>
                <a:lnTo>
                  <a:pt x="2321432" y="16891"/>
                </a:lnTo>
                <a:lnTo>
                  <a:pt x="7492" y="16891"/>
                </a:lnTo>
                <a:lnTo>
                  <a:pt x="7492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4933950" y="2432050"/>
            <a:ext cx="2317750" cy="1695450"/>
          </a:xfrm>
          <a:custGeom>
            <a:avLst/>
            <a:gdLst>
              <a:gd name="connsiteX0" fmla="*/ 10033 w 2317750"/>
              <a:gd name="connsiteY0" fmla="*/ 1699387 h 1695450"/>
              <a:gd name="connsiteX1" fmla="*/ 2323972 w 2317750"/>
              <a:gd name="connsiteY1" fmla="*/ 1699387 h 1695450"/>
              <a:gd name="connsiteX2" fmla="*/ 2323972 w 2317750"/>
              <a:gd name="connsiteY2" fmla="*/ 16891 h 1695450"/>
              <a:gd name="connsiteX3" fmla="*/ 10033 w 2317750"/>
              <a:gd name="connsiteY3" fmla="*/ 16891 h 1695450"/>
              <a:gd name="connsiteX4" fmla="*/ 10033 w 23177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1695450">
                <a:moveTo>
                  <a:pt x="10033" y="1699387"/>
                </a:moveTo>
                <a:lnTo>
                  <a:pt x="2323972" y="1699387"/>
                </a:lnTo>
                <a:lnTo>
                  <a:pt x="2323972" y="16891"/>
                </a:lnTo>
                <a:lnTo>
                  <a:pt x="10033" y="16891"/>
                </a:lnTo>
                <a:lnTo>
                  <a:pt x="10033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7245350" y="2432050"/>
            <a:ext cx="2317750" cy="1695450"/>
          </a:xfrm>
          <a:custGeom>
            <a:avLst/>
            <a:gdLst>
              <a:gd name="connsiteX0" fmla="*/ 12700 w 2317750"/>
              <a:gd name="connsiteY0" fmla="*/ 1699387 h 1695450"/>
              <a:gd name="connsiteX1" fmla="*/ 2326640 w 2317750"/>
              <a:gd name="connsiteY1" fmla="*/ 1699387 h 1695450"/>
              <a:gd name="connsiteX2" fmla="*/ 2326640 w 2317750"/>
              <a:gd name="connsiteY2" fmla="*/ 16891 h 1695450"/>
              <a:gd name="connsiteX3" fmla="*/ 12700 w 2317750"/>
              <a:gd name="connsiteY3" fmla="*/ 16891 h 1695450"/>
              <a:gd name="connsiteX4" fmla="*/ 12700 w 23177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1695450">
                <a:moveTo>
                  <a:pt x="12700" y="1699387"/>
                </a:moveTo>
                <a:lnTo>
                  <a:pt x="2326640" y="1699387"/>
                </a:lnTo>
                <a:lnTo>
                  <a:pt x="2326640" y="16891"/>
                </a:lnTo>
                <a:lnTo>
                  <a:pt x="12700" y="16891"/>
                </a:lnTo>
                <a:lnTo>
                  <a:pt x="12700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9556750" y="2432050"/>
            <a:ext cx="2330450" cy="1695450"/>
          </a:xfrm>
          <a:custGeom>
            <a:avLst/>
            <a:gdLst>
              <a:gd name="connsiteX0" fmla="*/ 15240 w 2330450"/>
              <a:gd name="connsiteY0" fmla="*/ 1699387 h 1695450"/>
              <a:gd name="connsiteX1" fmla="*/ 2330450 w 2330450"/>
              <a:gd name="connsiteY1" fmla="*/ 1699387 h 1695450"/>
              <a:gd name="connsiteX2" fmla="*/ 2330450 w 2330450"/>
              <a:gd name="connsiteY2" fmla="*/ 16891 h 1695450"/>
              <a:gd name="connsiteX3" fmla="*/ 15240 w 2330450"/>
              <a:gd name="connsiteY3" fmla="*/ 16891 h 1695450"/>
              <a:gd name="connsiteX4" fmla="*/ 15240 w 2330450"/>
              <a:gd name="connsiteY4" fmla="*/ 16993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1695450">
                <a:moveTo>
                  <a:pt x="15240" y="1699387"/>
                </a:moveTo>
                <a:lnTo>
                  <a:pt x="2330450" y="1699387"/>
                </a:lnTo>
                <a:lnTo>
                  <a:pt x="2330450" y="16891"/>
                </a:lnTo>
                <a:lnTo>
                  <a:pt x="15240" y="16891"/>
                </a:lnTo>
                <a:lnTo>
                  <a:pt x="15240" y="1699387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298450" y="4121150"/>
            <a:ext cx="2330450" cy="730250"/>
          </a:xfrm>
          <a:custGeom>
            <a:avLst/>
            <a:gdLst>
              <a:gd name="connsiteX0" fmla="*/ 17564 w 2330450"/>
              <a:gd name="connsiteY0" fmla="*/ 741807 h 730250"/>
              <a:gd name="connsiteX1" fmla="*/ 2331504 w 2330450"/>
              <a:gd name="connsiteY1" fmla="*/ 741807 h 730250"/>
              <a:gd name="connsiteX2" fmla="*/ 2331504 w 2330450"/>
              <a:gd name="connsiteY2" fmla="*/ 10287 h 730250"/>
              <a:gd name="connsiteX3" fmla="*/ 17564 w 2330450"/>
              <a:gd name="connsiteY3" fmla="*/ 10287 h 730250"/>
              <a:gd name="connsiteX4" fmla="*/ 17564 w 23304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7564" y="741807"/>
                </a:moveTo>
                <a:lnTo>
                  <a:pt x="2331504" y="741807"/>
                </a:lnTo>
                <a:lnTo>
                  <a:pt x="2331504" y="10287"/>
                </a:lnTo>
                <a:lnTo>
                  <a:pt x="17564" y="10287"/>
                </a:lnTo>
                <a:lnTo>
                  <a:pt x="17564" y="741807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2622550" y="4121150"/>
            <a:ext cx="2317750" cy="730250"/>
          </a:xfrm>
          <a:custGeom>
            <a:avLst/>
            <a:gdLst>
              <a:gd name="connsiteX0" fmla="*/ 7492 w 2317750"/>
              <a:gd name="connsiteY0" fmla="*/ 741807 h 730250"/>
              <a:gd name="connsiteX1" fmla="*/ 2321432 w 2317750"/>
              <a:gd name="connsiteY1" fmla="*/ 741807 h 730250"/>
              <a:gd name="connsiteX2" fmla="*/ 2321432 w 2317750"/>
              <a:gd name="connsiteY2" fmla="*/ 10287 h 730250"/>
              <a:gd name="connsiteX3" fmla="*/ 7492 w 2317750"/>
              <a:gd name="connsiteY3" fmla="*/ 10287 h 730250"/>
              <a:gd name="connsiteX4" fmla="*/ 7492 w 23177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7492" y="741807"/>
                </a:moveTo>
                <a:lnTo>
                  <a:pt x="2321432" y="741807"/>
                </a:lnTo>
                <a:lnTo>
                  <a:pt x="2321432" y="10287"/>
                </a:lnTo>
                <a:lnTo>
                  <a:pt x="7492" y="10287"/>
                </a:lnTo>
                <a:lnTo>
                  <a:pt x="7492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4933950" y="4121150"/>
            <a:ext cx="2317750" cy="730250"/>
          </a:xfrm>
          <a:custGeom>
            <a:avLst/>
            <a:gdLst>
              <a:gd name="connsiteX0" fmla="*/ 10033 w 2317750"/>
              <a:gd name="connsiteY0" fmla="*/ 741807 h 730250"/>
              <a:gd name="connsiteX1" fmla="*/ 2323972 w 2317750"/>
              <a:gd name="connsiteY1" fmla="*/ 741807 h 730250"/>
              <a:gd name="connsiteX2" fmla="*/ 2323972 w 2317750"/>
              <a:gd name="connsiteY2" fmla="*/ 10287 h 730250"/>
              <a:gd name="connsiteX3" fmla="*/ 10033 w 2317750"/>
              <a:gd name="connsiteY3" fmla="*/ 10287 h 730250"/>
              <a:gd name="connsiteX4" fmla="*/ 10033 w 23177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0033" y="741807"/>
                </a:moveTo>
                <a:lnTo>
                  <a:pt x="2323972" y="741807"/>
                </a:lnTo>
                <a:lnTo>
                  <a:pt x="2323972" y="10287"/>
                </a:lnTo>
                <a:lnTo>
                  <a:pt x="10033" y="10287"/>
                </a:lnTo>
                <a:lnTo>
                  <a:pt x="10033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7245350" y="4121150"/>
            <a:ext cx="2317750" cy="730250"/>
          </a:xfrm>
          <a:custGeom>
            <a:avLst/>
            <a:gdLst>
              <a:gd name="connsiteX0" fmla="*/ 12700 w 2317750"/>
              <a:gd name="connsiteY0" fmla="*/ 741807 h 730250"/>
              <a:gd name="connsiteX1" fmla="*/ 2326640 w 2317750"/>
              <a:gd name="connsiteY1" fmla="*/ 741807 h 730250"/>
              <a:gd name="connsiteX2" fmla="*/ 2326640 w 2317750"/>
              <a:gd name="connsiteY2" fmla="*/ 10287 h 730250"/>
              <a:gd name="connsiteX3" fmla="*/ 12700 w 2317750"/>
              <a:gd name="connsiteY3" fmla="*/ 10287 h 730250"/>
              <a:gd name="connsiteX4" fmla="*/ 12700 w 23177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30250">
                <a:moveTo>
                  <a:pt x="12700" y="741807"/>
                </a:moveTo>
                <a:lnTo>
                  <a:pt x="2326640" y="741807"/>
                </a:lnTo>
                <a:lnTo>
                  <a:pt x="2326640" y="10287"/>
                </a:lnTo>
                <a:lnTo>
                  <a:pt x="12700" y="10287"/>
                </a:lnTo>
                <a:lnTo>
                  <a:pt x="12700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9556750" y="4121150"/>
            <a:ext cx="2330450" cy="730250"/>
          </a:xfrm>
          <a:custGeom>
            <a:avLst/>
            <a:gdLst>
              <a:gd name="connsiteX0" fmla="*/ 15240 w 2330450"/>
              <a:gd name="connsiteY0" fmla="*/ 741807 h 730250"/>
              <a:gd name="connsiteX1" fmla="*/ 2330450 w 2330450"/>
              <a:gd name="connsiteY1" fmla="*/ 741807 h 730250"/>
              <a:gd name="connsiteX2" fmla="*/ 2330450 w 2330450"/>
              <a:gd name="connsiteY2" fmla="*/ 10287 h 730250"/>
              <a:gd name="connsiteX3" fmla="*/ 15240 w 2330450"/>
              <a:gd name="connsiteY3" fmla="*/ 10287 h 730250"/>
              <a:gd name="connsiteX4" fmla="*/ 15240 w 2330450"/>
              <a:gd name="connsiteY4" fmla="*/ 741807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30250">
                <a:moveTo>
                  <a:pt x="15240" y="741807"/>
                </a:moveTo>
                <a:lnTo>
                  <a:pt x="2330450" y="741807"/>
                </a:lnTo>
                <a:lnTo>
                  <a:pt x="2330450" y="10287"/>
                </a:lnTo>
                <a:lnTo>
                  <a:pt x="15240" y="10287"/>
                </a:lnTo>
                <a:lnTo>
                  <a:pt x="15240" y="741807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298450" y="4845050"/>
            <a:ext cx="2330450" cy="742950"/>
          </a:xfrm>
          <a:custGeom>
            <a:avLst/>
            <a:gdLst>
              <a:gd name="connsiteX0" fmla="*/ 17564 w 2330450"/>
              <a:gd name="connsiteY0" fmla="*/ 749465 h 742950"/>
              <a:gd name="connsiteX1" fmla="*/ 2331504 w 2330450"/>
              <a:gd name="connsiteY1" fmla="*/ 749465 h 742950"/>
              <a:gd name="connsiteX2" fmla="*/ 2331504 w 2330450"/>
              <a:gd name="connsiteY2" fmla="*/ 17945 h 742950"/>
              <a:gd name="connsiteX3" fmla="*/ 17564 w 2330450"/>
              <a:gd name="connsiteY3" fmla="*/ 17945 h 742950"/>
              <a:gd name="connsiteX4" fmla="*/ 17564 w 23304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7564" y="749465"/>
                </a:moveTo>
                <a:lnTo>
                  <a:pt x="2331504" y="749465"/>
                </a:lnTo>
                <a:lnTo>
                  <a:pt x="2331504" y="17945"/>
                </a:lnTo>
                <a:lnTo>
                  <a:pt x="17564" y="17945"/>
                </a:lnTo>
                <a:lnTo>
                  <a:pt x="17564" y="749465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2622550" y="4845050"/>
            <a:ext cx="2317750" cy="742950"/>
          </a:xfrm>
          <a:custGeom>
            <a:avLst/>
            <a:gdLst>
              <a:gd name="connsiteX0" fmla="*/ 7492 w 2317750"/>
              <a:gd name="connsiteY0" fmla="*/ 749465 h 742950"/>
              <a:gd name="connsiteX1" fmla="*/ 2321432 w 2317750"/>
              <a:gd name="connsiteY1" fmla="*/ 749465 h 742950"/>
              <a:gd name="connsiteX2" fmla="*/ 2321432 w 2317750"/>
              <a:gd name="connsiteY2" fmla="*/ 17945 h 742950"/>
              <a:gd name="connsiteX3" fmla="*/ 7492 w 2317750"/>
              <a:gd name="connsiteY3" fmla="*/ 17945 h 742950"/>
              <a:gd name="connsiteX4" fmla="*/ 7492 w 23177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7492" y="749465"/>
                </a:moveTo>
                <a:lnTo>
                  <a:pt x="2321432" y="749465"/>
                </a:lnTo>
                <a:lnTo>
                  <a:pt x="2321432" y="17945"/>
                </a:lnTo>
                <a:lnTo>
                  <a:pt x="7492" y="17945"/>
                </a:lnTo>
                <a:lnTo>
                  <a:pt x="7492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4933950" y="4845050"/>
            <a:ext cx="2317750" cy="742950"/>
          </a:xfrm>
          <a:custGeom>
            <a:avLst/>
            <a:gdLst>
              <a:gd name="connsiteX0" fmla="*/ 10033 w 2317750"/>
              <a:gd name="connsiteY0" fmla="*/ 749465 h 742950"/>
              <a:gd name="connsiteX1" fmla="*/ 2323972 w 2317750"/>
              <a:gd name="connsiteY1" fmla="*/ 749465 h 742950"/>
              <a:gd name="connsiteX2" fmla="*/ 2323972 w 2317750"/>
              <a:gd name="connsiteY2" fmla="*/ 17945 h 742950"/>
              <a:gd name="connsiteX3" fmla="*/ 10033 w 2317750"/>
              <a:gd name="connsiteY3" fmla="*/ 17945 h 742950"/>
              <a:gd name="connsiteX4" fmla="*/ 10033 w 23177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0033" y="749465"/>
                </a:moveTo>
                <a:lnTo>
                  <a:pt x="2323972" y="749465"/>
                </a:lnTo>
                <a:lnTo>
                  <a:pt x="2323972" y="17945"/>
                </a:lnTo>
                <a:lnTo>
                  <a:pt x="10033" y="17945"/>
                </a:lnTo>
                <a:lnTo>
                  <a:pt x="10033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7245350" y="4845050"/>
            <a:ext cx="2317750" cy="742950"/>
          </a:xfrm>
          <a:custGeom>
            <a:avLst/>
            <a:gdLst>
              <a:gd name="connsiteX0" fmla="*/ 12700 w 2317750"/>
              <a:gd name="connsiteY0" fmla="*/ 749465 h 742950"/>
              <a:gd name="connsiteX1" fmla="*/ 2326640 w 2317750"/>
              <a:gd name="connsiteY1" fmla="*/ 749465 h 742950"/>
              <a:gd name="connsiteX2" fmla="*/ 2326640 w 2317750"/>
              <a:gd name="connsiteY2" fmla="*/ 17945 h 742950"/>
              <a:gd name="connsiteX3" fmla="*/ 12700 w 2317750"/>
              <a:gd name="connsiteY3" fmla="*/ 17945 h 742950"/>
              <a:gd name="connsiteX4" fmla="*/ 12700 w 23177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742950">
                <a:moveTo>
                  <a:pt x="12700" y="749465"/>
                </a:moveTo>
                <a:lnTo>
                  <a:pt x="2326640" y="749465"/>
                </a:lnTo>
                <a:lnTo>
                  <a:pt x="2326640" y="17945"/>
                </a:lnTo>
                <a:lnTo>
                  <a:pt x="12700" y="17945"/>
                </a:lnTo>
                <a:lnTo>
                  <a:pt x="12700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9556750" y="4845050"/>
            <a:ext cx="2330450" cy="742950"/>
          </a:xfrm>
          <a:custGeom>
            <a:avLst/>
            <a:gdLst>
              <a:gd name="connsiteX0" fmla="*/ 15240 w 2330450"/>
              <a:gd name="connsiteY0" fmla="*/ 749465 h 742950"/>
              <a:gd name="connsiteX1" fmla="*/ 2330450 w 2330450"/>
              <a:gd name="connsiteY1" fmla="*/ 749465 h 742950"/>
              <a:gd name="connsiteX2" fmla="*/ 2330450 w 2330450"/>
              <a:gd name="connsiteY2" fmla="*/ 17945 h 742950"/>
              <a:gd name="connsiteX3" fmla="*/ 15240 w 2330450"/>
              <a:gd name="connsiteY3" fmla="*/ 17945 h 742950"/>
              <a:gd name="connsiteX4" fmla="*/ 15240 w 2330450"/>
              <a:gd name="connsiteY4" fmla="*/ 74946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742950">
                <a:moveTo>
                  <a:pt x="15240" y="749465"/>
                </a:moveTo>
                <a:lnTo>
                  <a:pt x="2330450" y="749465"/>
                </a:lnTo>
                <a:lnTo>
                  <a:pt x="2330450" y="17945"/>
                </a:lnTo>
                <a:lnTo>
                  <a:pt x="15240" y="17945"/>
                </a:lnTo>
                <a:lnTo>
                  <a:pt x="15240" y="749465"/>
                </a:lnTo>
                <a:close/>
              </a:path>
            </a:pathLst>
          </a:custGeom>
          <a:solidFill>
            <a:srgbClr val="E9EDF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298450" y="5581650"/>
            <a:ext cx="2330450" cy="971550"/>
          </a:xfrm>
          <a:custGeom>
            <a:avLst/>
            <a:gdLst>
              <a:gd name="connsiteX0" fmla="*/ 17564 w 2330450"/>
              <a:gd name="connsiteY0" fmla="*/ 983894 h 971550"/>
              <a:gd name="connsiteX1" fmla="*/ 2331504 w 2330450"/>
              <a:gd name="connsiteY1" fmla="*/ 983894 h 971550"/>
              <a:gd name="connsiteX2" fmla="*/ 2331504 w 2330450"/>
              <a:gd name="connsiteY2" fmla="*/ 12865 h 971550"/>
              <a:gd name="connsiteX3" fmla="*/ 17564 w 2330450"/>
              <a:gd name="connsiteY3" fmla="*/ 12865 h 971550"/>
              <a:gd name="connsiteX4" fmla="*/ 17564 w 23304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971550">
                <a:moveTo>
                  <a:pt x="17564" y="983894"/>
                </a:moveTo>
                <a:lnTo>
                  <a:pt x="2331504" y="983894"/>
                </a:lnTo>
                <a:lnTo>
                  <a:pt x="2331504" y="12865"/>
                </a:lnTo>
                <a:lnTo>
                  <a:pt x="17564" y="12865"/>
                </a:lnTo>
                <a:lnTo>
                  <a:pt x="17564" y="983894"/>
                </a:lnTo>
                <a:close/>
              </a:path>
            </a:pathLst>
          </a:custGeom>
          <a:solidFill>
            <a:srgbClr val="5A9A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2622550" y="5581650"/>
            <a:ext cx="2317750" cy="971550"/>
          </a:xfrm>
          <a:custGeom>
            <a:avLst/>
            <a:gdLst>
              <a:gd name="connsiteX0" fmla="*/ 7492 w 2317750"/>
              <a:gd name="connsiteY0" fmla="*/ 983894 h 971550"/>
              <a:gd name="connsiteX1" fmla="*/ 2321432 w 2317750"/>
              <a:gd name="connsiteY1" fmla="*/ 983894 h 971550"/>
              <a:gd name="connsiteX2" fmla="*/ 2321432 w 2317750"/>
              <a:gd name="connsiteY2" fmla="*/ 12865 h 971550"/>
              <a:gd name="connsiteX3" fmla="*/ 7492 w 2317750"/>
              <a:gd name="connsiteY3" fmla="*/ 12865 h 971550"/>
              <a:gd name="connsiteX4" fmla="*/ 7492 w 23177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971550">
                <a:moveTo>
                  <a:pt x="7492" y="983894"/>
                </a:moveTo>
                <a:lnTo>
                  <a:pt x="2321432" y="983894"/>
                </a:lnTo>
                <a:lnTo>
                  <a:pt x="2321432" y="12865"/>
                </a:lnTo>
                <a:lnTo>
                  <a:pt x="7492" y="12865"/>
                </a:lnTo>
                <a:lnTo>
                  <a:pt x="7492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4933950" y="5581650"/>
            <a:ext cx="2317750" cy="971550"/>
          </a:xfrm>
          <a:custGeom>
            <a:avLst/>
            <a:gdLst>
              <a:gd name="connsiteX0" fmla="*/ 10033 w 2317750"/>
              <a:gd name="connsiteY0" fmla="*/ 983894 h 971550"/>
              <a:gd name="connsiteX1" fmla="*/ 2323972 w 2317750"/>
              <a:gd name="connsiteY1" fmla="*/ 983894 h 971550"/>
              <a:gd name="connsiteX2" fmla="*/ 2323972 w 2317750"/>
              <a:gd name="connsiteY2" fmla="*/ 12865 h 971550"/>
              <a:gd name="connsiteX3" fmla="*/ 10033 w 2317750"/>
              <a:gd name="connsiteY3" fmla="*/ 12865 h 971550"/>
              <a:gd name="connsiteX4" fmla="*/ 10033 w 23177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971550">
                <a:moveTo>
                  <a:pt x="10033" y="983894"/>
                </a:moveTo>
                <a:lnTo>
                  <a:pt x="2323972" y="983894"/>
                </a:lnTo>
                <a:lnTo>
                  <a:pt x="2323972" y="12865"/>
                </a:lnTo>
                <a:lnTo>
                  <a:pt x="10033" y="12865"/>
                </a:lnTo>
                <a:lnTo>
                  <a:pt x="10033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7245350" y="5581650"/>
            <a:ext cx="2317750" cy="971550"/>
          </a:xfrm>
          <a:custGeom>
            <a:avLst/>
            <a:gdLst>
              <a:gd name="connsiteX0" fmla="*/ 12700 w 2317750"/>
              <a:gd name="connsiteY0" fmla="*/ 983894 h 971550"/>
              <a:gd name="connsiteX1" fmla="*/ 2326640 w 2317750"/>
              <a:gd name="connsiteY1" fmla="*/ 983894 h 971550"/>
              <a:gd name="connsiteX2" fmla="*/ 2326640 w 2317750"/>
              <a:gd name="connsiteY2" fmla="*/ 12865 h 971550"/>
              <a:gd name="connsiteX3" fmla="*/ 12700 w 2317750"/>
              <a:gd name="connsiteY3" fmla="*/ 12865 h 971550"/>
              <a:gd name="connsiteX4" fmla="*/ 12700 w 23177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750" h="971550">
                <a:moveTo>
                  <a:pt x="12700" y="983894"/>
                </a:moveTo>
                <a:lnTo>
                  <a:pt x="2326640" y="983894"/>
                </a:lnTo>
                <a:lnTo>
                  <a:pt x="2326640" y="12865"/>
                </a:lnTo>
                <a:lnTo>
                  <a:pt x="12700" y="12865"/>
                </a:lnTo>
                <a:lnTo>
                  <a:pt x="12700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9556750" y="5581650"/>
            <a:ext cx="2330450" cy="971550"/>
          </a:xfrm>
          <a:custGeom>
            <a:avLst/>
            <a:gdLst>
              <a:gd name="connsiteX0" fmla="*/ 15240 w 2330450"/>
              <a:gd name="connsiteY0" fmla="*/ 983894 h 971550"/>
              <a:gd name="connsiteX1" fmla="*/ 2330450 w 2330450"/>
              <a:gd name="connsiteY1" fmla="*/ 983894 h 971550"/>
              <a:gd name="connsiteX2" fmla="*/ 2330450 w 2330450"/>
              <a:gd name="connsiteY2" fmla="*/ 12865 h 971550"/>
              <a:gd name="connsiteX3" fmla="*/ 15240 w 2330450"/>
              <a:gd name="connsiteY3" fmla="*/ 12865 h 971550"/>
              <a:gd name="connsiteX4" fmla="*/ 15240 w 2330450"/>
              <a:gd name="connsiteY4" fmla="*/ 98389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450" h="971550">
                <a:moveTo>
                  <a:pt x="15240" y="983894"/>
                </a:moveTo>
                <a:lnTo>
                  <a:pt x="2330450" y="983894"/>
                </a:lnTo>
                <a:lnTo>
                  <a:pt x="2330450" y="12865"/>
                </a:lnTo>
                <a:lnTo>
                  <a:pt x="15240" y="12865"/>
                </a:lnTo>
                <a:lnTo>
                  <a:pt x="15240" y="983894"/>
                </a:lnTo>
                <a:close/>
              </a:path>
            </a:pathLst>
          </a:custGeom>
          <a:solidFill>
            <a:srgbClr val="D1D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2622550" y="971550"/>
            <a:ext cx="19050" cy="5594350"/>
          </a:xfrm>
          <a:custGeom>
            <a:avLst/>
            <a:gdLst>
              <a:gd name="connsiteX0" fmla="*/ 7492 w 19050"/>
              <a:gd name="connsiteY0" fmla="*/ 8001 h 5594350"/>
              <a:gd name="connsiteX1" fmla="*/ 7492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7492" y="8001"/>
                </a:moveTo>
                <a:lnTo>
                  <a:pt x="7492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4933950" y="971550"/>
            <a:ext cx="19050" cy="5594350"/>
          </a:xfrm>
          <a:custGeom>
            <a:avLst/>
            <a:gdLst>
              <a:gd name="connsiteX0" fmla="*/ 10033 w 19050"/>
              <a:gd name="connsiteY0" fmla="*/ 8001 h 5594350"/>
              <a:gd name="connsiteX1" fmla="*/ 10033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10033" y="8001"/>
                </a:moveTo>
                <a:lnTo>
                  <a:pt x="10033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7245350" y="971550"/>
            <a:ext cx="19050" cy="5594350"/>
          </a:xfrm>
          <a:custGeom>
            <a:avLst/>
            <a:gdLst>
              <a:gd name="connsiteX0" fmla="*/ 12700 w 19050"/>
              <a:gd name="connsiteY0" fmla="*/ 8001 h 5594350"/>
              <a:gd name="connsiteX1" fmla="*/ 12700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12700" y="8001"/>
                </a:moveTo>
                <a:lnTo>
                  <a:pt x="12700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9556750" y="971550"/>
            <a:ext cx="19050" cy="5594350"/>
          </a:xfrm>
          <a:custGeom>
            <a:avLst/>
            <a:gdLst>
              <a:gd name="connsiteX0" fmla="*/ 15240 w 19050"/>
              <a:gd name="connsiteY0" fmla="*/ 8001 h 5594350"/>
              <a:gd name="connsiteX1" fmla="*/ 15240 w 19050"/>
              <a:gd name="connsiteY1" fmla="*/ 560034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5594350">
                <a:moveTo>
                  <a:pt x="15240" y="8001"/>
                </a:moveTo>
                <a:lnTo>
                  <a:pt x="15240" y="56003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/>
          <p:cNvSpPr/>
          <p:nvPr/>
        </p:nvSpPr>
        <p:spPr>
          <a:xfrm>
            <a:off x="285750" y="1695450"/>
            <a:ext cx="11601450" cy="57150"/>
          </a:xfrm>
          <a:custGeom>
            <a:avLst/>
            <a:gdLst>
              <a:gd name="connsiteX0" fmla="*/ 23914 w 11601450"/>
              <a:gd name="connsiteY0" fmla="*/ 21971 h 57150"/>
              <a:gd name="connsiteX1" fmla="*/ 11607800 w 11601450"/>
              <a:gd name="connsiteY1" fmla="*/ 21971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57150">
                <a:moveTo>
                  <a:pt x="23914" y="21971"/>
                </a:moveTo>
                <a:lnTo>
                  <a:pt x="11607800" y="21971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1"/>
          <p:cNvSpPr/>
          <p:nvPr/>
        </p:nvSpPr>
        <p:spPr>
          <a:xfrm>
            <a:off x="285750" y="2419350"/>
            <a:ext cx="11601450" cy="31750"/>
          </a:xfrm>
          <a:custGeom>
            <a:avLst/>
            <a:gdLst>
              <a:gd name="connsiteX0" fmla="*/ 23914 w 11601450"/>
              <a:gd name="connsiteY0" fmla="*/ 29591 h 31750"/>
              <a:gd name="connsiteX1" fmla="*/ 11607800 w 11601450"/>
              <a:gd name="connsiteY1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9591"/>
                </a:moveTo>
                <a:lnTo>
                  <a:pt x="11607800" y="2959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/>
          <p:cNvSpPr/>
          <p:nvPr/>
        </p:nvSpPr>
        <p:spPr>
          <a:xfrm>
            <a:off x="285750" y="4108450"/>
            <a:ext cx="11601450" cy="31750"/>
          </a:xfrm>
          <a:custGeom>
            <a:avLst/>
            <a:gdLst>
              <a:gd name="connsiteX0" fmla="*/ 23914 w 11601450"/>
              <a:gd name="connsiteY0" fmla="*/ 22987 h 31750"/>
              <a:gd name="connsiteX1" fmla="*/ 11607800 w 11601450"/>
              <a:gd name="connsiteY1" fmla="*/ 2298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2987"/>
                </a:moveTo>
                <a:lnTo>
                  <a:pt x="11607800" y="2298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3"/>
          <p:cNvSpPr/>
          <p:nvPr/>
        </p:nvSpPr>
        <p:spPr>
          <a:xfrm>
            <a:off x="285750" y="4832350"/>
            <a:ext cx="11601450" cy="31750"/>
          </a:xfrm>
          <a:custGeom>
            <a:avLst/>
            <a:gdLst>
              <a:gd name="connsiteX0" fmla="*/ 23914 w 11601450"/>
              <a:gd name="connsiteY0" fmla="*/ 30607 h 31750"/>
              <a:gd name="connsiteX1" fmla="*/ 11607800 w 11601450"/>
              <a:gd name="connsiteY1" fmla="*/ 3060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30607"/>
                </a:moveTo>
                <a:lnTo>
                  <a:pt x="11607800" y="30607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4"/>
          <p:cNvSpPr/>
          <p:nvPr/>
        </p:nvSpPr>
        <p:spPr>
          <a:xfrm>
            <a:off x="285750" y="5568950"/>
            <a:ext cx="11601450" cy="31750"/>
          </a:xfrm>
          <a:custGeom>
            <a:avLst/>
            <a:gdLst>
              <a:gd name="connsiteX0" fmla="*/ 23914 w 11601450"/>
              <a:gd name="connsiteY0" fmla="*/ 25565 h 31750"/>
              <a:gd name="connsiteX1" fmla="*/ 11607800 w 11601450"/>
              <a:gd name="connsiteY1" fmla="*/ 2556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5565"/>
                </a:moveTo>
                <a:lnTo>
                  <a:pt x="11607800" y="2556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5"/>
          <p:cNvSpPr/>
          <p:nvPr/>
        </p:nvSpPr>
        <p:spPr>
          <a:xfrm>
            <a:off x="285750" y="958850"/>
            <a:ext cx="31750" cy="5607050"/>
          </a:xfrm>
          <a:custGeom>
            <a:avLst/>
            <a:gdLst>
              <a:gd name="connsiteX0" fmla="*/ 30264 w 31750"/>
              <a:gd name="connsiteY0" fmla="*/ 20701 h 5607050"/>
              <a:gd name="connsiteX1" fmla="*/ 30264 w 31750"/>
              <a:gd name="connsiteY1" fmla="*/ 5613044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607050">
                <a:moveTo>
                  <a:pt x="30264" y="20701"/>
                </a:moveTo>
                <a:lnTo>
                  <a:pt x="30264" y="56130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11868150" y="958850"/>
            <a:ext cx="31750" cy="5607050"/>
          </a:xfrm>
          <a:custGeom>
            <a:avLst/>
            <a:gdLst>
              <a:gd name="connsiteX0" fmla="*/ 19050 w 31750"/>
              <a:gd name="connsiteY0" fmla="*/ 20701 h 5607050"/>
              <a:gd name="connsiteX1" fmla="*/ 19050 w 31750"/>
              <a:gd name="connsiteY1" fmla="*/ 5613044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5607050">
                <a:moveTo>
                  <a:pt x="19050" y="20701"/>
                </a:moveTo>
                <a:lnTo>
                  <a:pt x="19050" y="561304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7"/>
          <p:cNvSpPr/>
          <p:nvPr/>
        </p:nvSpPr>
        <p:spPr>
          <a:xfrm>
            <a:off x="285750" y="958850"/>
            <a:ext cx="11601450" cy="31750"/>
          </a:xfrm>
          <a:custGeom>
            <a:avLst/>
            <a:gdLst>
              <a:gd name="connsiteX0" fmla="*/ 23914 w 11601450"/>
              <a:gd name="connsiteY0" fmla="*/ 27051 h 31750"/>
              <a:gd name="connsiteX1" fmla="*/ 11607800 w 11601450"/>
              <a:gd name="connsiteY1" fmla="*/ 2705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27051"/>
                </a:moveTo>
                <a:lnTo>
                  <a:pt x="11607800" y="27051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285750" y="6534150"/>
            <a:ext cx="11601450" cy="31750"/>
          </a:xfrm>
          <a:custGeom>
            <a:avLst/>
            <a:gdLst>
              <a:gd name="connsiteX0" fmla="*/ 23914 w 11601450"/>
              <a:gd name="connsiteY0" fmla="*/ 31394 h 31750"/>
              <a:gd name="connsiteX1" fmla="*/ 11607800 w 11601450"/>
              <a:gd name="connsiteY1" fmla="*/ 31394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01450" h="31750">
                <a:moveTo>
                  <a:pt x="23914" y="31394"/>
                </a:moveTo>
                <a:lnTo>
                  <a:pt x="11607800" y="3139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1428750" y="1263650"/>
            <a:ext cx="69850" cy="31750"/>
          </a:xfrm>
          <a:custGeom>
            <a:avLst/>
            <a:gdLst>
              <a:gd name="connsiteX0" fmla="*/ 21082 w 69850"/>
              <a:gd name="connsiteY0" fmla="*/ 26289 h 31750"/>
              <a:gd name="connsiteX1" fmla="*/ 66802 w 69850"/>
              <a:gd name="connsiteY1" fmla="*/ 2628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" h="31750">
                <a:moveTo>
                  <a:pt x="21082" y="26289"/>
                </a:moveTo>
                <a:lnTo>
                  <a:pt x="66802" y="26289"/>
                </a:lnTo>
              </a:path>
            </a:pathLst>
          </a:custGeom>
          <a:ln w="1371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2927350" y="1263650"/>
            <a:ext cx="1695450" cy="31750"/>
          </a:xfrm>
          <a:custGeom>
            <a:avLst/>
            <a:gdLst>
              <a:gd name="connsiteX0" fmla="*/ 19557 w 1695450"/>
              <a:gd name="connsiteY0" fmla="*/ 19431 h 31750"/>
              <a:gd name="connsiteX1" fmla="*/ 439801 w 1695450"/>
              <a:gd name="connsiteY1" fmla="*/ 19431 h 31750"/>
              <a:gd name="connsiteX2" fmla="*/ 860044 w 1695450"/>
              <a:gd name="connsiteY2" fmla="*/ 19431 h 31750"/>
              <a:gd name="connsiteX3" fmla="*/ 1280286 w 1695450"/>
              <a:gd name="connsiteY3" fmla="*/ 19431 h 31750"/>
              <a:gd name="connsiteX4" fmla="*/ 1700529 w 1695450"/>
              <a:gd name="connsiteY4" fmla="*/ 19431 h 31750"/>
              <a:gd name="connsiteX5" fmla="*/ 1700529 w 1695450"/>
              <a:gd name="connsiteY5" fmla="*/ 33147 h 31750"/>
              <a:gd name="connsiteX6" fmla="*/ 1280286 w 1695450"/>
              <a:gd name="connsiteY6" fmla="*/ 33147 h 31750"/>
              <a:gd name="connsiteX7" fmla="*/ 860044 w 1695450"/>
              <a:gd name="connsiteY7" fmla="*/ 33147 h 31750"/>
              <a:gd name="connsiteX8" fmla="*/ 439801 w 1695450"/>
              <a:gd name="connsiteY8" fmla="*/ 33147 h 31750"/>
              <a:gd name="connsiteX9" fmla="*/ 19557 w 1695450"/>
              <a:gd name="connsiteY9" fmla="*/ 33147 h 31750"/>
              <a:gd name="connsiteX10" fmla="*/ 19557 w 16954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5450" h="31750">
                <a:moveTo>
                  <a:pt x="19557" y="19431"/>
                </a:moveTo>
                <a:lnTo>
                  <a:pt x="439801" y="19431"/>
                </a:lnTo>
                <a:lnTo>
                  <a:pt x="860044" y="19431"/>
                </a:lnTo>
                <a:lnTo>
                  <a:pt x="1280286" y="19431"/>
                </a:lnTo>
                <a:lnTo>
                  <a:pt x="1700529" y="19431"/>
                </a:lnTo>
                <a:lnTo>
                  <a:pt x="1700529" y="33147"/>
                </a:lnTo>
                <a:lnTo>
                  <a:pt x="1280286" y="33147"/>
                </a:lnTo>
                <a:lnTo>
                  <a:pt x="860044" y="33147"/>
                </a:lnTo>
                <a:lnTo>
                  <a:pt x="439801" y="33147"/>
                </a:lnTo>
                <a:lnTo>
                  <a:pt x="19557" y="33147"/>
                </a:lnTo>
                <a:lnTo>
                  <a:pt x="19557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3346450" y="1619250"/>
            <a:ext cx="857250" cy="31750"/>
          </a:xfrm>
          <a:custGeom>
            <a:avLst/>
            <a:gdLst>
              <a:gd name="connsiteX0" fmla="*/ 21082 w 857250"/>
              <a:gd name="connsiteY0" fmla="*/ 29591 h 31750"/>
              <a:gd name="connsiteX1" fmla="*/ 440182 w 857250"/>
              <a:gd name="connsiteY1" fmla="*/ 29591 h 31750"/>
              <a:gd name="connsiteX2" fmla="*/ 859282 w 857250"/>
              <a:gd name="connsiteY2" fmla="*/ 29591 h 31750"/>
              <a:gd name="connsiteX3" fmla="*/ 859282 w 857250"/>
              <a:gd name="connsiteY3" fmla="*/ 43307 h 31750"/>
              <a:gd name="connsiteX4" fmla="*/ 440182 w 857250"/>
              <a:gd name="connsiteY4" fmla="*/ 43307 h 31750"/>
              <a:gd name="connsiteX5" fmla="*/ 21082 w 857250"/>
              <a:gd name="connsiteY5" fmla="*/ 43307 h 31750"/>
              <a:gd name="connsiteX6" fmla="*/ 21082 w 857250"/>
              <a:gd name="connsiteY6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0" h="31750">
                <a:moveTo>
                  <a:pt x="21082" y="29591"/>
                </a:moveTo>
                <a:lnTo>
                  <a:pt x="440182" y="29591"/>
                </a:lnTo>
                <a:lnTo>
                  <a:pt x="859282" y="29591"/>
                </a:lnTo>
                <a:lnTo>
                  <a:pt x="859282" y="43307"/>
                </a:lnTo>
                <a:lnTo>
                  <a:pt x="440182" y="43307"/>
                </a:lnTo>
                <a:lnTo>
                  <a:pt x="21082" y="43307"/>
                </a:lnTo>
                <a:lnTo>
                  <a:pt x="21082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5200650" y="1263650"/>
            <a:ext cx="1758950" cy="31750"/>
          </a:xfrm>
          <a:custGeom>
            <a:avLst/>
            <a:gdLst>
              <a:gd name="connsiteX0" fmla="*/ 31241 w 1758950"/>
              <a:gd name="connsiteY0" fmla="*/ 19431 h 31750"/>
              <a:gd name="connsiteX1" fmla="*/ 465582 w 1758950"/>
              <a:gd name="connsiteY1" fmla="*/ 19431 h 31750"/>
              <a:gd name="connsiteX2" fmla="*/ 899921 w 1758950"/>
              <a:gd name="connsiteY2" fmla="*/ 19431 h 31750"/>
              <a:gd name="connsiteX3" fmla="*/ 1334261 w 1758950"/>
              <a:gd name="connsiteY3" fmla="*/ 19431 h 31750"/>
              <a:gd name="connsiteX4" fmla="*/ 1768602 w 1758950"/>
              <a:gd name="connsiteY4" fmla="*/ 19431 h 31750"/>
              <a:gd name="connsiteX5" fmla="*/ 1768602 w 1758950"/>
              <a:gd name="connsiteY5" fmla="*/ 33147 h 31750"/>
              <a:gd name="connsiteX6" fmla="*/ 1334261 w 1758950"/>
              <a:gd name="connsiteY6" fmla="*/ 33147 h 31750"/>
              <a:gd name="connsiteX7" fmla="*/ 899921 w 1758950"/>
              <a:gd name="connsiteY7" fmla="*/ 33147 h 31750"/>
              <a:gd name="connsiteX8" fmla="*/ 465582 w 1758950"/>
              <a:gd name="connsiteY8" fmla="*/ 33147 h 31750"/>
              <a:gd name="connsiteX9" fmla="*/ 31241 w 1758950"/>
              <a:gd name="connsiteY9" fmla="*/ 33147 h 31750"/>
              <a:gd name="connsiteX10" fmla="*/ 31241 w 17589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8950" h="31750">
                <a:moveTo>
                  <a:pt x="31241" y="19431"/>
                </a:moveTo>
                <a:lnTo>
                  <a:pt x="465582" y="19431"/>
                </a:lnTo>
                <a:lnTo>
                  <a:pt x="899921" y="19431"/>
                </a:lnTo>
                <a:lnTo>
                  <a:pt x="1334261" y="19431"/>
                </a:lnTo>
                <a:lnTo>
                  <a:pt x="1768602" y="19431"/>
                </a:lnTo>
                <a:lnTo>
                  <a:pt x="1768602" y="33147"/>
                </a:lnTo>
                <a:lnTo>
                  <a:pt x="1334261" y="33147"/>
                </a:lnTo>
                <a:lnTo>
                  <a:pt x="899921" y="33147"/>
                </a:lnTo>
                <a:lnTo>
                  <a:pt x="465582" y="33147"/>
                </a:lnTo>
                <a:lnTo>
                  <a:pt x="31241" y="33147"/>
                </a:lnTo>
                <a:lnTo>
                  <a:pt x="31241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5022850" y="1619250"/>
            <a:ext cx="2127250" cy="31750"/>
          </a:xfrm>
          <a:custGeom>
            <a:avLst/>
            <a:gdLst>
              <a:gd name="connsiteX0" fmla="*/ 26161 w 2127250"/>
              <a:gd name="connsiteY0" fmla="*/ 29591 h 31750"/>
              <a:gd name="connsiteX1" fmla="*/ 551941 w 2127250"/>
              <a:gd name="connsiteY1" fmla="*/ 29591 h 31750"/>
              <a:gd name="connsiteX2" fmla="*/ 1077721 w 2127250"/>
              <a:gd name="connsiteY2" fmla="*/ 29591 h 31750"/>
              <a:gd name="connsiteX3" fmla="*/ 1603502 w 2127250"/>
              <a:gd name="connsiteY3" fmla="*/ 29591 h 31750"/>
              <a:gd name="connsiteX4" fmla="*/ 2129281 w 2127250"/>
              <a:gd name="connsiteY4" fmla="*/ 29591 h 31750"/>
              <a:gd name="connsiteX5" fmla="*/ 2129281 w 2127250"/>
              <a:gd name="connsiteY5" fmla="*/ 43307 h 31750"/>
              <a:gd name="connsiteX6" fmla="*/ 1603502 w 2127250"/>
              <a:gd name="connsiteY6" fmla="*/ 43307 h 31750"/>
              <a:gd name="connsiteX7" fmla="*/ 1077721 w 2127250"/>
              <a:gd name="connsiteY7" fmla="*/ 43307 h 31750"/>
              <a:gd name="connsiteX8" fmla="*/ 551941 w 2127250"/>
              <a:gd name="connsiteY8" fmla="*/ 43307 h 31750"/>
              <a:gd name="connsiteX9" fmla="*/ 26161 w 2127250"/>
              <a:gd name="connsiteY9" fmla="*/ 43307 h 31750"/>
              <a:gd name="connsiteX10" fmla="*/ 26161 w 2127250"/>
              <a:gd name="connsiteY10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7250" h="31750">
                <a:moveTo>
                  <a:pt x="26161" y="29591"/>
                </a:moveTo>
                <a:lnTo>
                  <a:pt x="551941" y="29591"/>
                </a:lnTo>
                <a:lnTo>
                  <a:pt x="1077721" y="29591"/>
                </a:lnTo>
                <a:lnTo>
                  <a:pt x="1603502" y="29591"/>
                </a:lnTo>
                <a:lnTo>
                  <a:pt x="2129281" y="29591"/>
                </a:lnTo>
                <a:lnTo>
                  <a:pt x="2129281" y="43307"/>
                </a:lnTo>
                <a:lnTo>
                  <a:pt x="1603502" y="43307"/>
                </a:lnTo>
                <a:lnTo>
                  <a:pt x="1077721" y="43307"/>
                </a:lnTo>
                <a:lnTo>
                  <a:pt x="551941" y="43307"/>
                </a:lnTo>
                <a:lnTo>
                  <a:pt x="26161" y="43307"/>
                </a:lnTo>
                <a:lnTo>
                  <a:pt x="26161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/>
          <p:cNvSpPr/>
          <p:nvPr/>
        </p:nvSpPr>
        <p:spPr>
          <a:xfrm>
            <a:off x="7550150" y="1263650"/>
            <a:ext cx="1708150" cy="31750"/>
          </a:xfrm>
          <a:custGeom>
            <a:avLst/>
            <a:gdLst>
              <a:gd name="connsiteX0" fmla="*/ 20193 w 1708150"/>
              <a:gd name="connsiteY0" fmla="*/ 19431 h 31750"/>
              <a:gd name="connsiteX1" fmla="*/ 442721 w 1708150"/>
              <a:gd name="connsiteY1" fmla="*/ 19431 h 31750"/>
              <a:gd name="connsiteX2" fmla="*/ 865251 w 1708150"/>
              <a:gd name="connsiteY2" fmla="*/ 19431 h 31750"/>
              <a:gd name="connsiteX3" fmla="*/ 1287780 w 1708150"/>
              <a:gd name="connsiteY3" fmla="*/ 19431 h 31750"/>
              <a:gd name="connsiteX4" fmla="*/ 1710308 w 1708150"/>
              <a:gd name="connsiteY4" fmla="*/ 19431 h 31750"/>
              <a:gd name="connsiteX5" fmla="*/ 1710308 w 1708150"/>
              <a:gd name="connsiteY5" fmla="*/ 33147 h 31750"/>
              <a:gd name="connsiteX6" fmla="*/ 1287780 w 1708150"/>
              <a:gd name="connsiteY6" fmla="*/ 33147 h 31750"/>
              <a:gd name="connsiteX7" fmla="*/ 865251 w 1708150"/>
              <a:gd name="connsiteY7" fmla="*/ 33147 h 31750"/>
              <a:gd name="connsiteX8" fmla="*/ 442721 w 1708150"/>
              <a:gd name="connsiteY8" fmla="*/ 33147 h 31750"/>
              <a:gd name="connsiteX9" fmla="*/ 20193 w 1708150"/>
              <a:gd name="connsiteY9" fmla="*/ 33147 h 31750"/>
              <a:gd name="connsiteX10" fmla="*/ 20193 w 17081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8150" h="31750">
                <a:moveTo>
                  <a:pt x="20193" y="19431"/>
                </a:moveTo>
                <a:lnTo>
                  <a:pt x="442721" y="19431"/>
                </a:lnTo>
                <a:lnTo>
                  <a:pt x="865251" y="19431"/>
                </a:lnTo>
                <a:lnTo>
                  <a:pt x="1287780" y="19431"/>
                </a:lnTo>
                <a:lnTo>
                  <a:pt x="1710308" y="19431"/>
                </a:lnTo>
                <a:lnTo>
                  <a:pt x="1710308" y="33147"/>
                </a:lnTo>
                <a:lnTo>
                  <a:pt x="1287780" y="33147"/>
                </a:lnTo>
                <a:lnTo>
                  <a:pt x="865251" y="33147"/>
                </a:lnTo>
                <a:lnTo>
                  <a:pt x="442721" y="33147"/>
                </a:lnTo>
                <a:lnTo>
                  <a:pt x="20193" y="33147"/>
                </a:lnTo>
                <a:lnTo>
                  <a:pt x="20193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7969250" y="1619250"/>
            <a:ext cx="857250" cy="31750"/>
          </a:xfrm>
          <a:custGeom>
            <a:avLst/>
            <a:gdLst>
              <a:gd name="connsiteX0" fmla="*/ 26289 w 857250"/>
              <a:gd name="connsiteY0" fmla="*/ 29591 h 31750"/>
              <a:gd name="connsiteX1" fmla="*/ 445389 w 857250"/>
              <a:gd name="connsiteY1" fmla="*/ 29591 h 31750"/>
              <a:gd name="connsiteX2" fmla="*/ 864489 w 857250"/>
              <a:gd name="connsiteY2" fmla="*/ 29591 h 31750"/>
              <a:gd name="connsiteX3" fmla="*/ 864489 w 857250"/>
              <a:gd name="connsiteY3" fmla="*/ 43307 h 31750"/>
              <a:gd name="connsiteX4" fmla="*/ 445389 w 857250"/>
              <a:gd name="connsiteY4" fmla="*/ 43307 h 31750"/>
              <a:gd name="connsiteX5" fmla="*/ 26289 w 857250"/>
              <a:gd name="connsiteY5" fmla="*/ 43307 h 31750"/>
              <a:gd name="connsiteX6" fmla="*/ 26289 w 857250"/>
              <a:gd name="connsiteY6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0" h="31750">
                <a:moveTo>
                  <a:pt x="26289" y="29591"/>
                </a:moveTo>
                <a:lnTo>
                  <a:pt x="445389" y="29591"/>
                </a:lnTo>
                <a:lnTo>
                  <a:pt x="864489" y="29591"/>
                </a:lnTo>
                <a:lnTo>
                  <a:pt x="864489" y="43307"/>
                </a:lnTo>
                <a:lnTo>
                  <a:pt x="445389" y="43307"/>
                </a:lnTo>
                <a:lnTo>
                  <a:pt x="26289" y="43307"/>
                </a:lnTo>
                <a:lnTo>
                  <a:pt x="26289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9734550" y="1263650"/>
            <a:ext cx="1949450" cy="31750"/>
          </a:xfrm>
          <a:custGeom>
            <a:avLst/>
            <a:gdLst>
              <a:gd name="connsiteX0" fmla="*/ 29971 w 1949450"/>
              <a:gd name="connsiteY0" fmla="*/ 19431 h 31750"/>
              <a:gd name="connsiteX1" fmla="*/ 512318 w 1949450"/>
              <a:gd name="connsiteY1" fmla="*/ 19431 h 31750"/>
              <a:gd name="connsiteX2" fmla="*/ 994664 w 1949450"/>
              <a:gd name="connsiteY2" fmla="*/ 19431 h 31750"/>
              <a:gd name="connsiteX3" fmla="*/ 1477009 w 1949450"/>
              <a:gd name="connsiteY3" fmla="*/ 19431 h 31750"/>
              <a:gd name="connsiteX4" fmla="*/ 1959356 w 1949450"/>
              <a:gd name="connsiteY4" fmla="*/ 19431 h 31750"/>
              <a:gd name="connsiteX5" fmla="*/ 1959356 w 1949450"/>
              <a:gd name="connsiteY5" fmla="*/ 33147 h 31750"/>
              <a:gd name="connsiteX6" fmla="*/ 1477009 w 1949450"/>
              <a:gd name="connsiteY6" fmla="*/ 33147 h 31750"/>
              <a:gd name="connsiteX7" fmla="*/ 994664 w 1949450"/>
              <a:gd name="connsiteY7" fmla="*/ 33147 h 31750"/>
              <a:gd name="connsiteX8" fmla="*/ 512318 w 1949450"/>
              <a:gd name="connsiteY8" fmla="*/ 33147 h 31750"/>
              <a:gd name="connsiteX9" fmla="*/ 29971 w 1949450"/>
              <a:gd name="connsiteY9" fmla="*/ 33147 h 31750"/>
              <a:gd name="connsiteX10" fmla="*/ 29971 w 1949450"/>
              <a:gd name="connsiteY10" fmla="*/ 1943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9450" h="31750">
                <a:moveTo>
                  <a:pt x="29971" y="19431"/>
                </a:moveTo>
                <a:lnTo>
                  <a:pt x="512318" y="19431"/>
                </a:lnTo>
                <a:lnTo>
                  <a:pt x="994664" y="19431"/>
                </a:lnTo>
                <a:lnTo>
                  <a:pt x="1477009" y="19431"/>
                </a:lnTo>
                <a:lnTo>
                  <a:pt x="1959356" y="19431"/>
                </a:lnTo>
                <a:lnTo>
                  <a:pt x="1959356" y="33147"/>
                </a:lnTo>
                <a:lnTo>
                  <a:pt x="1477009" y="33147"/>
                </a:lnTo>
                <a:lnTo>
                  <a:pt x="994664" y="33147"/>
                </a:lnTo>
                <a:lnTo>
                  <a:pt x="512318" y="33147"/>
                </a:lnTo>
                <a:lnTo>
                  <a:pt x="29971" y="33147"/>
                </a:lnTo>
                <a:lnTo>
                  <a:pt x="29971" y="1943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9874250" y="1619250"/>
            <a:ext cx="1682750" cy="31750"/>
          </a:xfrm>
          <a:custGeom>
            <a:avLst/>
            <a:gdLst>
              <a:gd name="connsiteX0" fmla="*/ 22859 w 1682750"/>
              <a:gd name="connsiteY0" fmla="*/ 29591 h 31750"/>
              <a:gd name="connsiteX1" fmla="*/ 577595 w 1682750"/>
              <a:gd name="connsiteY1" fmla="*/ 29591 h 31750"/>
              <a:gd name="connsiteX2" fmla="*/ 1132331 w 1682750"/>
              <a:gd name="connsiteY2" fmla="*/ 29591 h 31750"/>
              <a:gd name="connsiteX3" fmla="*/ 1687068 w 1682750"/>
              <a:gd name="connsiteY3" fmla="*/ 29591 h 31750"/>
              <a:gd name="connsiteX4" fmla="*/ 1687068 w 1682750"/>
              <a:gd name="connsiteY4" fmla="*/ 43307 h 31750"/>
              <a:gd name="connsiteX5" fmla="*/ 1132331 w 1682750"/>
              <a:gd name="connsiteY5" fmla="*/ 43307 h 31750"/>
              <a:gd name="connsiteX6" fmla="*/ 577595 w 1682750"/>
              <a:gd name="connsiteY6" fmla="*/ 43307 h 31750"/>
              <a:gd name="connsiteX7" fmla="*/ 22859 w 1682750"/>
              <a:gd name="connsiteY7" fmla="*/ 43307 h 31750"/>
              <a:gd name="connsiteX8" fmla="*/ 22859 w 1682750"/>
              <a:gd name="connsiteY8" fmla="*/ 29591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750" h="31750">
                <a:moveTo>
                  <a:pt x="22859" y="29591"/>
                </a:moveTo>
                <a:lnTo>
                  <a:pt x="577595" y="29591"/>
                </a:lnTo>
                <a:lnTo>
                  <a:pt x="1132331" y="29591"/>
                </a:lnTo>
                <a:lnTo>
                  <a:pt x="1687068" y="29591"/>
                </a:lnTo>
                <a:lnTo>
                  <a:pt x="1687068" y="43307"/>
                </a:lnTo>
                <a:lnTo>
                  <a:pt x="1132331" y="43307"/>
                </a:lnTo>
                <a:lnTo>
                  <a:pt x="577595" y="43307"/>
                </a:lnTo>
                <a:lnTo>
                  <a:pt x="22859" y="43307"/>
                </a:lnTo>
                <a:lnTo>
                  <a:pt x="22859" y="2959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7226554" y="952753"/>
            <a:ext cx="4660646" cy="5613146"/>
          </a:xfrm>
          <a:custGeom>
            <a:avLst/>
            <a:gdLst>
              <a:gd name="connsiteX0" fmla="*/ 26923 w 4660646"/>
              <a:gd name="connsiteY0" fmla="*/ 5613400 h 5613146"/>
              <a:gd name="connsiteX1" fmla="*/ 4661408 w 4660646"/>
              <a:gd name="connsiteY1" fmla="*/ 5613400 h 5613146"/>
              <a:gd name="connsiteX2" fmla="*/ 4661408 w 4660646"/>
              <a:gd name="connsiteY2" fmla="*/ 34036 h 5613146"/>
              <a:gd name="connsiteX3" fmla="*/ 26923 w 4660646"/>
              <a:gd name="connsiteY3" fmla="*/ 34036 h 5613146"/>
              <a:gd name="connsiteX4" fmla="*/ 26923 w 4660646"/>
              <a:gd name="connsiteY4" fmla="*/ 5613400 h 561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646" h="5613146">
                <a:moveTo>
                  <a:pt x="26923" y="5613400"/>
                </a:moveTo>
                <a:lnTo>
                  <a:pt x="4661408" y="5613400"/>
                </a:lnTo>
                <a:lnTo>
                  <a:pt x="4661408" y="34036"/>
                </a:lnTo>
                <a:lnTo>
                  <a:pt x="26923" y="34036"/>
                </a:lnTo>
                <a:lnTo>
                  <a:pt x="26923" y="561340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50292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9"/>
          <p:cNvSpPr txBox="1"/>
          <p:nvPr/>
        </p:nvSpPr>
        <p:spPr>
          <a:xfrm>
            <a:off x="1221943" y="0"/>
            <a:ext cx="9885300" cy="483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9166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контексте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четырех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стратегий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200" b="1" spc="-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области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4528058" y="485140"/>
            <a:ext cx="7394336" cy="528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8333"/>
              </a:lnSpc>
              <a:tabLst>
                <a:tab pos="5673344" algn="l"/>
              </a:tabLst>
            </a:pPr>
            <a:r>
              <a:rPr lang="en-US" altLang="zh-CN" sz="3200" b="1" spc="-5" dirty="0">
                <a:solidFill>
                  <a:srgbClr val="001E5E"/>
                </a:solidFill>
                <a:latin typeface="Calibri"/>
                <a:ea typeface="Calibri"/>
              </a:rPr>
              <a:t>здравоохранения	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ea typeface="Calibri"/>
              </a:rPr>
              <a:t>Нужна</a:t>
            </a:r>
            <a:r>
              <a:rPr lang="en-US" altLang="zh-CN" sz="2400" b="1" spc="-12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E0000"/>
                </a:solidFill>
                <a:latin typeface="Calibri"/>
                <a:ea typeface="Calibri"/>
              </a:rPr>
              <a:t>МКФ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2947416" y="1088009"/>
            <a:ext cx="1692823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Профилакти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ческая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420624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ия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049646" y="1088009"/>
            <a:ext cx="2115128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288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Лечебная</a:t>
            </a:r>
            <a:r>
              <a:rPr lang="en-US" altLang="zh-CN" sz="1600" b="1" spc="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стратегия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(медицинская</a:t>
            </a:r>
            <a:r>
              <a:rPr lang="en-US" altLang="zh-CN" sz="1600" b="1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помощь)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571231" y="1088009"/>
            <a:ext cx="1701740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Реабил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итационная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425196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ия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765792" y="1088009"/>
            <a:ext cx="1941686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Стратегия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поддержки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132588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(паллиатив</a:t>
            </a:r>
            <a:r>
              <a:rPr lang="en-US" altLang="zh-CN" sz="1600" b="1" spc="-5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</a:t>
            </a:r>
            <a:r>
              <a:rPr lang="en-US" altLang="zh-CN" sz="1600" b="1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уход)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758037" y="1819528"/>
            <a:ext cx="1442819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Первичная</a:t>
            </a:r>
            <a:r>
              <a:rPr lang="en-US" altLang="zh-CN" sz="1600" b="1" spc="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289559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стратег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ии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020567" y="1819528"/>
            <a:ext cx="1547163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Предо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твращение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9812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ания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125846" y="1819528"/>
            <a:ext cx="207918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Лечение</a:t>
            </a:r>
            <a:r>
              <a:rPr lang="en-US" altLang="zh-CN" sz="160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заболеваний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542276" y="1819528"/>
            <a:ext cx="1759913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0019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Восст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ановление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онирования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9720071" y="1819528"/>
            <a:ext cx="2033061" cy="609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Оптимизация</a:t>
            </a:r>
            <a:r>
              <a:rPr lang="en-US" altLang="zh-CN" sz="1600" b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качества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72390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жиз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ни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30377" y="2551429"/>
            <a:ext cx="2097898" cy="1036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6012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Альтернативная</a:t>
            </a:r>
            <a:r>
              <a:rPr lang="en-US" altLang="zh-CN" sz="1600" b="1" spc="-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цель</a:t>
            </a:r>
          </a:p>
          <a:p>
            <a:pPr>
              <a:lnSpc>
                <a:spcPts val="480"/>
              </a:lnSpc>
            </a:pPr>
            <a:endParaRPr lang="en-US" dirty="0" smtClean="0"/>
          </a:p>
          <a:p>
            <a:pPr marL="0" indent="230123" hangingPunct="0">
              <a:lnSpc>
                <a:spcPct val="149583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стратегии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(если</a:t>
            </a:r>
            <a:r>
              <a:rPr lang="en-US" altLang="zh-CN" sz="1600" b="1" spc="-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не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выполнима</a:t>
            </a:r>
            <a:r>
              <a:rPr lang="en-US" altLang="zh-CN" sz="16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первичная)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2761488" y="2551429"/>
            <a:ext cx="206365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Уменьшить</a:t>
            </a:r>
            <a:r>
              <a:rPr lang="en-US" altLang="zh-CN" sz="16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количество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451104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аний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4987163" y="2456234"/>
            <a:ext cx="1573383" cy="1677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Достижение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р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емиссии,</a:t>
            </a:r>
          </a:p>
          <a:p>
            <a:pPr marL="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5" dirty="0">
                <a:solidFill>
                  <a:srgbClr val="001E5E"/>
                </a:solidFill>
                <a:latin typeface="Calibri"/>
                <a:ea typeface="Calibri"/>
              </a:rPr>
              <a:t>контроль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заболев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ания,</a:t>
            </a:r>
          </a:p>
          <a:p>
            <a:pPr marL="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5" dirty="0">
                <a:solidFill>
                  <a:srgbClr val="001E5E"/>
                </a:solidFill>
                <a:latin typeface="Calibri"/>
                <a:ea typeface="Calibri"/>
              </a:rPr>
              <a:t>контроль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пов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реждения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7516368" y="2551429"/>
            <a:ext cx="1812159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4131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Оптим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изация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онирования,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663683" y="2551429"/>
            <a:ext cx="214497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Сохранение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автономии,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662025" y="4234179"/>
            <a:ext cx="174791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Ключевые</a:t>
            </a:r>
            <a:r>
              <a:rPr lang="en-US" altLang="zh-CN" sz="1600" b="1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исходы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3262884" y="4234179"/>
            <a:ext cx="1060905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62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овье,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Выж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ивание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226430" y="4234179"/>
            <a:ext cx="1761002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052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ыживание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онирование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7456931" y="4234179"/>
            <a:ext cx="1930497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Функционирование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2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262128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жизни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0000488" y="4234179"/>
            <a:ext cx="1474069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600" b="1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жизни,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313943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оровье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40689" y="4966080"/>
            <a:ext cx="1790273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Calibri"/>
                <a:ea typeface="Calibri"/>
              </a:rPr>
              <a:t>Связанные</a:t>
            </a:r>
            <a:r>
              <a:rPr lang="en-US" altLang="zh-CN" sz="1600" b="1" spc="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исходы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2828544" y="4966080"/>
            <a:ext cx="1930499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Функционирование</a:t>
            </a:r>
            <a:r>
              <a:rPr lang="en-US" altLang="zh-CN" sz="1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2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335279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инвал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идность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5317871" y="4966080"/>
            <a:ext cx="1580448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Качество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жизни</a:t>
            </a:r>
            <a:r>
              <a:rPr lang="en-US" altLang="zh-CN" sz="16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 indent="367283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здоров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ье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891271" y="4966080"/>
            <a:ext cx="1060904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620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овье,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Выж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ивание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9855707" y="4966080"/>
            <a:ext cx="1761001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4611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Выж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ивание,</a:t>
            </a:r>
          </a:p>
          <a:p>
            <a:pPr>
              <a:lnSpc>
                <a:spcPts val="9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1E5E"/>
                </a:solidFill>
                <a:latin typeface="Calibri"/>
                <a:ea typeface="Calibri"/>
              </a:rPr>
              <a:t>функци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онирование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1171041" y="5697550"/>
            <a:ext cx="61806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FEFEFE"/>
                </a:solidFill>
                <a:latin typeface="Calibri"/>
                <a:ea typeface="Calibri"/>
              </a:rPr>
              <a:t>Сек</a:t>
            </a: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тор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3364991" y="5697550"/>
            <a:ext cx="855983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679313" y="5697550"/>
            <a:ext cx="85598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овье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301483" y="5602354"/>
            <a:ext cx="2239043" cy="815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Здоровье,</a:t>
            </a:r>
          </a:p>
          <a:p>
            <a:pPr marL="0">
              <a:lnSpc>
                <a:spcPts val="2000"/>
              </a:lnSpc>
              <a:spcBef>
                <a:spcPts val="204"/>
              </a:spcBef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Работа,</a:t>
            </a:r>
            <a:r>
              <a:rPr lang="en-US" altLang="zh-CN" sz="1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обучение,</a:t>
            </a:r>
          </a:p>
          <a:p>
            <a:pPr marL="0">
              <a:lnSpc>
                <a:spcPts val="2004"/>
              </a:lnSpc>
              <a:spcBef>
                <a:spcPts val="204"/>
              </a:spcBef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жизнь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сообществах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9615551" y="5602354"/>
            <a:ext cx="2238814" cy="534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000"/>
              </a:lnSpc>
              <a:tabLst>
                <a:tab pos="343154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spc="-10" dirty="0">
                <a:solidFill>
                  <a:srgbClr val="001E5E"/>
                </a:solidFill>
                <a:latin typeface="Calibri"/>
                <a:ea typeface="Calibri"/>
              </a:rPr>
              <a:t>Здоровье,</a:t>
            </a:r>
          </a:p>
          <a:p>
            <a:pPr marL="0">
              <a:lnSpc>
                <a:spcPts val="2000"/>
              </a:lnSpc>
              <a:spcBef>
                <a:spcPts val="204"/>
              </a:spcBef>
              <a:tabLst>
                <a:tab pos="343154" algn="l"/>
              </a:tabLst>
            </a:pPr>
            <a:r>
              <a:rPr lang="en-US" altLang="zh-CN" sz="1600" spc="-5" dirty="0">
                <a:solidFill>
                  <a:srgbClr val="001E5E"/>
                </a:solidFill>
                <a:latin typeface="Symbol"/>
                <a:ea typeface="Symbol"/>
              </a:rPr>
              <a:t>	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жизнь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1E5E"/>
                </a:solidFill>
                <a:latin typeface="Calibri"/>
                <a:ea typeface="Calibri"/>
              </a:rPr>
              <a:t>сообществах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10425938" y="6570980"/>
            <a:ext cx="153056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Stucki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G.,</a:t>
            </a:r>
            <a:r>
              <a:rPr lang="en-US" altLang="zh-CN" sz="18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2007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31"/>
          <p:cNvSpPr/>
          <p:nvPr/>
        </p:nvSpPr>
        <p:spPr>
          <a:xfrm>
            <a:off x="7181850" y="3460750"/>
            <a:ext cx="438150" cy="1225550"/>
          </a:xfrm>
          <a:custGeom>
            <a:avLst/>
            <a:gdLst>
              <a:gd name="connsiteX0" fmla="*/ 30480 w 438150"/>
              <a:gd name="connsiteY0" fmla="*/ 28448 h 1225550"/>
              <a:gd name="connsiteX1" fmla="*/ 237743 w 438150"/>
              <a:gd name="connsiteY1" fmla="*/ 62992 h 1225550"/>
              <a:gd name="connsiteX2" fmla="*/ 237743 w 438150"/>
              <a:gd name="connsiteY2" fmla="*/ 596646 h 1225550"/>
              <a:gd name="connsiteX3" fmla="*/ 445007 w 438150"/>
              <a:gd name="connsiteY3" fmla="*/ 631190 h 1225550"/>
              <a:gd name="connsiteX4" fmla="*/ 237743 w 438150"/>
              <a:gd name="connsiteY4" fmla="*/ 665734 h 1225550"/>
              <a:gd name="connsiteX5" fmla="*/ 237743 w 438150"/>
              <a:gd name="connsiteY5" fmla="*/ 1199388 h 1225550"/>
              <a:gd name="connsiteX6" fmla="*/ 30480 w 438150"/>
              <a:gd name="connsiteY6" fmla="*/ 1233932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50" h="1225550">
                <a:moveTo>
                  <a:pt x="30480" y="28448"/>
                </a:moveTo>
                <a:cubicBezTo>
                  <a:pt x="144906" y="28448"/>
                  <a:pt x="237743" y="43942"/>
                  <a:pt x="237743" y="62992"/>
                </a:cubicBezTo>
                <a:lnTo>
                  <a:pt x="237743" y="596646"/>
                </a:lnTo>
                <a:cubicBezTo>
                  <a:pt x="237743" y="615696"/>
                  <a:pt x="330581" y="631190"/>
                  <a:pt x="445007" y="631190"/>
                </a:cubicBezTo>
                <a:cubicBezTo>
                  <a:pt x="330581" y="631190"/>
                  <a:pt x="237743" y="646684"/>
                  <a:pt x="237743" y="665734"/>
                </a:cubicBezTo>
                <a:lnTo>
                  <a:pt x="237743" y="1199388"/>
                </a:lnTo>
                <a:cubicBezTo>
                  <a:pt x="237743" y="1218438"/>
                  <a:pt x="144906" y="1233932"/>
                  <a:pt x="30480" y="1233932"/>
                </a:cubicBezTo>
              </a:path>
            </a:pathLst>
          </a:custGeom>
          <a:ln w="38100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/>
          <p:cNvSpPr/>
          <p:nvPr/>
        </p:nvSpPr>
        <p:spPr>
          <a:xfrm>
            <a:off x="7181850" y="4679950"/>
            <a:ext cx="438150" cy="1225550"/>
          </a:xfrm>
          <a:custGeom>
            <a:avLst/>
            <a:gdLst>
              <a:gd name="connsiteX0" fmla="*/ 30480 w 438150"/>
              <a:gd name="connsiteY0" fmla="*/ 25400 h 1225550"/>
              <a:gd name="connsiteX1" fmla="*/ 237743 w 438150"/>
              <a:gd name="connsiteY1" fmla="*/ 59944 h 1225550"/>
              <a:gd name="connsiteX2" fmla="*/ 237743 w 438150"/>
              <a:gd name="connsiteY2" fmla="*/ 593598 h 1225550"/>
              <a:gd name="connsiteX3" fmla="*/ 445007 w 438150"/>
              <a:gd name="connsiteY3" fmla="*/ 628142 h 1225550"/>
              <a:gd name="connsiteX4" fmla="*/ 237743 w 438150"/>
              <a:gd name="connsiteY4" fmla="*/ 662686 h 1225550"/>
              <a:gd name="connsiteX5" fmla="*/ 237743 w 438150"/>
              <a:gd name="connsiteY5" fmla="*/ 1196340 h 1225550"/>
              <a:gd name="connsiteX6" fmla="*/ 30480 w 438150"/>
              <a:gd name="connsiteY6" fmla="*/ 1230884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150" h="1225550">
                <a:moveTo>
                  <a:pt x="30480" y="25400"/>
                </a:moveTo>
                <a:cubicBezTo>
                  <a:pt x="144906" y="25400"/>
                  <a:pt x="237743" y="40894"/>
                  <a:pt x="237743" y="59944"/>
                </a:cubicBezTo>
                <a:lnTo>
                  <a:pt x="237743" y="593598"/>
                </a:lnTo>
                <a:cubicBezTo>
                  <a:pt x="237743" y="612648"/>
                  <a:pt x="330581" y="628142"/>
                  <a:pt x="445007" y="628142"/>
                </a:cubicBezTo>
                <a:cubicBezTo>
                  <a:pt x="330581" y="628142"/>
                  <a:pt x="237743" y="643636"/>
                  <a:pt x="237743" y="662686"/>
                </a:cubicBezTo>
                <a:lnTo>
                  <a:pt x="237743" y="1196340"/>
                </a:lnTo>
                <a:cubicBezTo>
                  <a:pt x="237743" y="1215415"/>
                  <a:pt x="144906" y="1230884"/>
                  <a:pt x="30480" y="1230884"/>
                </a:cubicBezTo>
              </a:path>
            </a:pathLst>
          </a:custGeom>
          <a:ln w="3810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3"/>
          <p:cNvSpPr txBox="1"/>
          <p:nvPr/>
        </p:nvSpPr>
        <p:spPr>
          <a:xfrm>
            <a:off x="287121" y="759332"/>
            <a:ext cx="11205460" cy="1808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7264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организации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помощи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пациентам</a:t>
            </a:r>
            <a:r>
              <a:rPr lang="en-US" altLang="zh-CN" sz="40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возможно</a:t>
            </a:r>
          </a:p>
          <a:p>
            <a:pPr marL="0">
              <a:lnSpc>
                <a:spcPct val="96666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четыре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варианта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соответствии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4000" b="1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четырьмя</a:t>
            </a:r>
          </a:p>
          <a:p>
            <a:pPr marL="0" indent="295656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стратегиями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здравоохранения,</a:t>
            </a:r>
            <a:r>
              <a:rPr lang="en-US" altLang="zh-CN" sz="4000" b="1" spc="-2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приведенными: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29639" y="3474177"/>
            <a:ext cx="6209960" cy="2411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600" b="1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задачи</a:t>
            </a:r>
            <a:r>
              <a:rPr lang="en-US" altLang="zh-CN" sz="3600" b="1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лечения,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3600" spc="-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Цель</a:t>
            </a:r>
            <a:r>
              <a:rPr lang="en-US" altLang="zh-CN" sz="36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3600" b="1" spc="-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задачи</a:t>
            </a:r>
            <a:r>
              <a:rPr lang="en-US" altLang="zh-CN" sz="3600" b="1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профилактики,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3600" spc="-14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Цель</a:t>
            </a:r>
            <a:r>
              <a:rPr lang="en-US" altLang="zh-CN" sz="3600" b="1" spc="-1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и</a:t>
            </a:r>
            <a:r>
              <a:rPr lang="en-US" altLang="zh-CN" sz="3600" b="1" spc="-1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задачи</a:t>
            </a:r>
            <a:r>
              <a:rPr lang="en-US" altLang="zh-CN" sz="3600" b="1" spc="-1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реабилитации,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3600" spc="-17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Цель</a:t>
            </a:r>
            <a:r>
              <a:rPr lang="en-US" altLang="zh-CN" sz="3600" b="1" spc="-14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и</a:t>
            </a:r>
            <a:r>
              <a:rPr lang="en-US" altLang="zh-CN" sz="3600" b="1" spc="-14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задача</a:t>
            </a:r>
            <a:r>
              <a:rPr lang="en-US" altLang="zh-CN" sz="3600" b="1" spc="-14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FE0000"/>
                </a:solidFill>
                <a:latin typeface="Calibri"/>
                <a:ea typeface="Calibri"/>
              </a:rPr>
              <a:t>поддержки.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310626" y="3493389"/>
            <a:ext cx="3422662" cy="3333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4695" indent="374904" hangingPunct="0">
              <a:lnSpc>
                <a:spcPct val="95416"/>
              </a:lnSpc>
            </a:pPr>
            <a:r>
              <a:rPr lang="en-US" altLang="zh-CN" sz="2800" b="1" spc="64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2800" b="1" spc="-28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60" dirty="0">
                <a:solidFill>
                  <a:srgbClr val="001E5E"/>
                </a:solidFill>
                <a:latin typeface="Calibri"/>
                <a:ea typeface="Calibri"/>
              </a:rPr>
              <a:t>требуют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вербализации</a:t>
            </a:r>
            <a:r>
              <a:rPr lang="en-US" altLang="zh-CN" sz="2800" b="1" spc="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1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>
              <a:lnSpc>
                <a:spcPct val="100000"/>
              </a:lnSpc>
              <a:spcBef>
                <a:spcPts val="164"/>
              </a:spcBef>
            </a:pP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особых</a:t>
            </a:r>
            <a:r>
              <a:rPr lang="en-US" altLang="zh-CN" sz="2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технологий</a:t>
            </a:r>
          </a:p>
          <a:p>
            <a:pPr marL="0" indent="324611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FE0000"/>
                </a:solidFill>
                <a:latin typeface="Calibri"/>
                <a:ea typeface="Calibri"/>
              </a:rPr>
              <a:t>Нужны</a:t>
            </a:r>
            <a:r>
              <a:rPr lang="en-US" altLang="zh-CN" sz="2800" b="1" spc="-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правила</a:t>
            </a:r>
          </a:p>
          <a:p>
            <a:pPr marL="0" indent="13716">
              <a:lnSpc>
                <a:spcPct val="100000"/>
              </a:lnSpc>
            </a:pP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поиска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цели,</a:t>
            </a:r>
            <a:r>
              <a:rPr lang="en-US" altLang="zh-CN" sz="2800" b="1" spc="-8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нужно</a:t>
            </a:r>
          </a:p>
          <a:p>
            <a:pPr marL="0" indent="185928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FE0000"/>
                </a:solidFill>
                <a:latin typeface="Calibri"/>
                <a:ea typeface="Calibri"/>
              </a:rPr>
              <a:t>обсуждение</a:t>
            </a:r>
            <a:r>
              <a:rPr lang="en-US" altLang="zh-CN" sz="2800" b="1" spc="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FE0000"/>
                </a:solidFill>
                <a:latin typeface="Calibri"/>
                <a:ea typeface="Calibri"/>
              </a:rPr>
              <a:t>цели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marL="0" indent="91351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Stucki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G.,</a:t>
            </a:r>
            <a:r>
              <a:rPr lang="en-US" altLang="zh-CN" sz="32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2007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/>
          <p:cNvSpPr/>
          <p:nvPr/>
        </p:nvSpPr>
        <p:spPr>
          <a:xfrm>
            <a:off x="3854450" y="552450"/>
            <a:ext cx="679450" cy="692150"/>
          </a:xfrm>
          <a:custGeom>
            <a:avLst/>
            <a:gdLst>
              <a:gd name="connsiteX0" fmla="*/ 17017 w 679450"/>
              <a:gd name="connsiteY0" fmla="*/ 203962 h 692150"/>
              <a:gd name="connsiteX1" fmla="*/ 145160 w 679450"/>
              <a:gd name="connsiteY1" fmla="*/ 320675 h 692150"/>
              <a:gd name="connsiteX2" fmla="*/ 426973 w 679450"/>
              <a:gd name="connsiteY2" fmla="*/ 11430 h 692150"/>
              <a:gd name="connsiteX3" fmla="*/ 683259 w 679450"/>
              <a:gd name="connsiteY3" fmla="*/ 244856 h 692150"/>
              <a:gd name="connsiteX4" fmla="*/ 401446 w 679450"/>
              <a:gd name="connsiteY4" fmla="*/ 554101 h 692150"/>
              <a:gd name="connsiteX5" fmla="*/ 529590 w 679450"/>
              <a:gd name="connsiteY5" fmla="*/ 670941 h 692150"/>
              <a:gd name="connsiteX6" fmla="*/ 39878 w 679450"/>
              <a:gd name="connsiteY6" fmla="*/ 693674 h 692150"/>
              <a:gd name="connsiteX7" fmla="*/ 17017 w 679450"/>
              <a:gd name="connsiteY7" fmla="*/ 203962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450" h="692150">
                <a:moveTo>
                  <a:pt x="17017" y="203962"/>
                </a:moveTo>
                <a:lnTo>
                  <a:pt x="145160" y="320675"/>
                </a:lnTo>
                <a:lnTo>
                  <a:pt x="426973" y="11430"/>
                </a:lnTo>
                <a:lnTo>
                  <a:pt x="683259" y="244856"/>
                </a:lnTo>
                <a:lnTo>
                  <a:pt x="401446" y="554101"/>
                </a:lnTo>
                <a:lnTo>
                  <a:pt x="529590" y="670941"/>
                </a:lnTo>
                <a:lnTo>
                  <a:pt x="39878" y="693674"/>
                </a:lnTo>
                <a:lnTo>
                  <a:pt x="17017" y="20396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/>
          <p:cNvSpPr/>
          <p:nvPr/>
        </p:nvSpPr>
        <p:spPr>
          <a:xfrm>
            <a:off x="7334250" y="628650"/>
            <a:ext cx="730250" cy="742950"/>
          </a:xfrm>
          <a:custGeom>
            <a:avLst/>
            <a:gdLst>
              <a:gd name="connsiteX0" fmla="*/ 215010 w 730250"/>
              <a:gd name="connsiteY0" fmla="*/ 724662 h 742950"/>
              <a:gd name="connsiteX1" fmla="*/ 344169 w 730250"/>
              <a:gd name="connsiteY1" fmla="*/ 608965 h 742950"/>
              <a:gd name="connsiteX2" fmla="*/ 13207 w 730250"/>
              <a:gd name="connsiteY2" fmla="*/ 239268 h 742950"/>
              <a:gd name="connsiteX3" fmla="*/ 271526 w 730250"/>
              <a:gd name="connsiteY3" fmla="*/ 8001 h 742950"/>
              <a:gd name="connsiteX4" fmla="*/ 602488 w 730250"/>
              <a:gd name="connsiteY4" fmla="*/ 377825 h 742950"/>
              <a:gd name="connsiteX5" fmla="*/ 731646 w 730250"/>
              <a:gd name="connsiteY5" fmla="*/ 262255 h 742950"/>
              <a:gd name="connsiteX6" fmla="*/ 704468 w 730250"/>
              <a:gd name="connsiteY6" fmla="*/ 751713 h 742950"/>
              <a:gd name="connsiteX7" fmla="*/ 215010 w 730250"/>
              <a:gd name="connsiteY7" fmla="*/ 724662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250" h="742950">
                <a:moveTo>
                  <a:pt x="215010" y="724662"/>
                </a:moveTo>
                <a:lnTo>
                  <a:pt x="344169" y="608965"/>
                </a:lnTo>
                <a:lnTo>
                  <a:pt x="13207" y="239268"/>
                </a:lnTo>
                <a:lnTo>
                  <a:pt x="271526" y="8001"/>
                </a:lnTo>
                <a:lnTo>
                  <a:pt x="602488" y="377825"/>
                </a:lnTo>
                <a:lnTo>
                  <a:pt x="731646" y="262255"/>
                </a:lnTo>
                <a:lnTo>
                  <a:pt x="704468" y="751713"/>
                </a:lnTo>
                <a:lnTo>
                  <a:pt x="215010" y="72466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/>
          <p:cNvSpPr/>
          <p:nvPr/>
        </p:nvSpPr>
        <p:spPr>
          <a:xfrm>
            <a:off x="184150" y="5848350"/>
            <a:ext cx="6432550" cy="336550"/>
          </a:xfrm>
          <a:custGeom>
            <a:avLst/>
            <a:gdLst>
              <a:gd name="connsiteX0" fmla="*/ 6438392 w 6432550"/>
              <a:gd name="connsiteY0" fmla="*/ 19812 h 336550"/>
              <a:gd name="connsiteX1" fmla="*/ 6411976 w 6432550"/>
              <a:gd name="connsiteY1" fmla="*/ 178308 h 336550"/>
              <a:gd name="connsiteX2" fmla="*/ 3261359 w 6432550"/>
              <a:gd name="connsiteY2" fmla="*/ 178308 h 336550"/>
              <a:gd name="connsiteX3" fmla="*/ 3234944 w 6432550"/>
              <a:gd name="connsiteY3" fmla="*/ 336817 h 336550"/>
              <a:gd name="connsiteX4" fmla="*/ 3208528 w 6432550"/>
              <a:gd name="connsiteY4" fmla="*/ 178308 h 336550"/>
              <a:gd name="connsiteX5" fmla="*/ 57911 w 6432550"/>
              <a:gd name="connsiteY5" fmla="*/ 178308 h 336550"/>
              <a:gd name="connsiteX6" fmla="*/ 31495 w 6432550"/>
              <a:gd name="connsiteY6" fmla="*/ 1981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550" h="336550">
                <a:moveTo>
                  <a:pt x="6438392" y="19812"/>
                </a:moveTo>
                <a:cubicBezTo>
                  <a:pt x="6438392" y="107353"/>
                  <a:pt x="6426581" y="178308"/>
                  <a:pt x="6411976" y="178308"/>
                </a:cubicBezTo>
                <a:lnTo>
                  <a:pt x="3261359" y="178308"/>
                </a:lnTo>
                <a:cubicBezTo>
                  <a:pt x="3246754" y="178308"/>
                  <a:pt x="3234944" y="249275"/>
                  <a:pt x="3234944" y="336817"/>
                </a:cubicBezTo>
                <a:cubicBezTo>
                  <a:pt x="3234944" y="249275"/>
                  <a:pt x="3223133" y="178308"/>
                  <a:pt x="3208528" y="178308"/>
                </a:cubicBezTo>
                <a:lnTo>
                  <a:pt x="57911" y="178308"/>
                </a:lnTo>
                <a:cubicBezTo>
                  <a:pt x="43319" y="178308"/>
                  <a:pt x="31495" y="107353"/>
                  <a:pt x="31495" y="19812"/>
                </a:cubicBezTo>
              </a:path>
            </a:pathLst>
          </a:custGeom>
          <a:ln w="38100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9"/>
          <p:cNvSpPr/>
          <p:nvPr/>
        </p:nvSpPr>
        <p:spPr>
          <a:xfrm>
            <a:off x="6750050" y="4654550"/>
            <a:ext cx="5340350" cy="412750"/>
          </a:xfrm>
          <a:custGeom>
            <a:avLst/>
            <a:gdLst>
              <a:gd name="connsiteX0" fmla="*/ 5340604 w 5340350"/>
              <a:gd name="connsiteY0" fmla="*/ 21844 h 412750"/>
              <a:gd name="connsiteX1" fmla="*/ 5307583 w 5340350"/>
              <a:gd name="connsiteY1" fmla="*/ 219964 h 412750"/>
              <a:gd name="connsiteX2" fmla="*/ 2714243 w 5340350"/>
              <a:gd name="connsiteY2" fmla="*/ 219964 h 412750"/>
              <a:gd name="connsiteX3" fmla="*/ 2681223 w 5340350"/>
              <a:gd name="connsiteY3" fmla="*/ 418084 h 412750"/>
              <a:gd name="connsiteX4" fmla="*/ 2648204 w 5340350"/>
              <a:gd name="connsiteY4" fmla="*/ 219964 h 412750"/>
              <a:gd name="connsiteX5" fmla="*/ 54864 w 5340350"/>
              <a:gd name="connsiteY5" fmla="*/ 219964 h 412750"/>
              <a:gd name="connsiteX6" fmla="*/ 21843 w 5340350"/>
              <a:gd name="connsiteY6" fmla="*/ 21844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0350" h="412750">
                <a:moveTo>
                  <a:pt x="5340604" y="21844"/>
                </a:moveTo>
                <a:cubicBezTo>
                  <a:pt x="5340604" y="131318"/>
                  <a:pt x="5325871" y="219964"/>
                  <a:pt x="5307583" y="219964"/>
                </a:cubicBezTo>
                <a:lnTo>
                  <a:pt x="2714243" y="219964"/>
                </a:lnTo>
                <a:cubicBezTo>
                  <a:pt x="2695956" y="219964"/>
                  <a:pt x="2681223" y="308610"/>
                  <a:pt x="2681223" y="418084"/>
                </a:cubicBezTo>
                <a:cubicBezTo>
                  <a:pt x="2681223" y="308610"/>
                  <a:pt x="2666492" y="219964"/>
                  <a:pt x="2648204" y="219964"/>
                </a:cubicBezTo>
                <a:lnTo>
                  <a:pt x="54864" y="219964"/>
                </a:lnTo>
                <a:cubicBezTo>
                  <a:pt x="36576" y="219964"/>
                  <a:pt x="21843" y="131318"/>
                  <a:pt x="21843" y="21844"/>
                </a:cubicBezTo>
              </a:path>
            </a:pathLst>
          </a:custGeom>
          <a:ln w="38100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40"/>
          <p:cNvSpPr txBox="1"/>
          <p:nvPr/>
        </p:nvSpPr>
        <p:spPr>
          <a:xfrm>
            <a:off x="2691383" y="0"/>
            <a:ext cx="6662386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Виды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800" b="1" spc="-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медицине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91439" y="1739264"/>
            <a:ext cx="90711" cy="3962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34340" y="1264970"/>
            <a:ext cx="6129046" cy="5561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69974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1E5E"/>
                </a:solidFill>
                <a:latin typeface="Calibri"/>
                <a:ea typeface="Calibri"/>
              </a:rPr>
              <a:t>Медици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нские: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Установка</a:t>
            </a:r>
            <a:r>
              <a:rPr lang="en-US" altLang="zh-CN" sz="20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клинического</a:t>
            </a:r>
            <a:r>
              <a:rPr lang="en-US" altLang="zh-CN" sz="2000" b="1" spc="-1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диагноза,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Хирургическое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вмешательство</a:t>
            </a:r>
            <a:r>
              <a:rPr lang="en-US" altLang="zh-CN" sz="2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(пересадка</a:t>
            </a:r>
            <a:r>
              <a:rPr lang="en-US" altLang="zh-CN" sz="2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сердца,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замена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клапана,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ампутация),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нарушенных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структур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функций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(сшивание</a:t>
            </a:r>
            <a:r>
              <a:rPr lang="en-US" altLang="zh-CN" sz="2000" b="1" spc="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разорванных</a:t>
            </a:r>
            <a:r>
              <a:rPr lang="en-US" altLang="zh-CN" sz="2000" b="1" spc="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сухожилий,</a:t>
            </a:r>
            <a:r>
              <a:rPr lang="en-US" altLang="zh-CN" sz="2000" b="1" spc="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ушивание</a:t>
            </a:r>
            <a:r>
              <a:rPr lang="en-US" altLang="zh-CN" sz="2000" b="1" spc="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раны),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Фермент-заместительная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терапия</a:t>
            </a:r>
            <a:r>
              <a:rPr lang="en-US" altLang="zh-CN" sz="2000" b="1" spc="-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(инсулинотерапия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СД,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Агалсидаза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болезни</a:t>
            </a:r>
            <a:r>
              <a:rPr lang="en-US" altLang="zh-CN" sz="2000" b="1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Фабри),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20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протокола</a:t>
            </a:r>
            <a:r>
              <a:rPr lang="en-US" altLang="zh-CN" sz="2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диагностики</a:t>
            </a:r>
            <a:r>
              <a:rPr lang="en-US" altLang="zh-CN" sz="20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(протокол</a:t>
            </a:r>
            <a:r>
              <a:rPr lang="en-US" altLang="zh-CN" sz="20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УЗИ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брюшной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полости,</a:t>
            </a:r>
            <a:r>
              <a:rPr lang="en-US" altLang="zh-CN" sz="2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протокол</a:t>
            </a:r>
            <a:r>
              <a:rPr lang="en-US" altLang="zh-CN" sz="20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диагностической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1E5E"/>
                </a:solidFill>
                <a:latin typeface="Calibri"/>
                <a:ea typeface="Calibri"/>
              </a:rPr>
              <a:t>лап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ароскопии),</a:t>
            </a:r>
          </a:p>
          <a:p>
            <a:pPr marL="0" hangingPunct="0">
              <a:lnSpc>
                <a:spcPct val="100000"/>
              </a:lnSpc>
              <a:spcBef>
                <a:spcPts val="179"/>
              </a:spcBef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Выполнение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протокола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лечения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(выполнения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протокола</a:t>
            </a:r>
            <a:r>
              <a:rPr lang="en-US" altLang="zh-CN" sz="2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тромболитической</a:t>
            </a:r>
            <a:r>
              <a:rPr lang="en-US" altLang="zh-CN" sz="2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терапии</a:t>
            </a:r>
            <a:r>
              <a:rPr lang="en-US" altLang="zh-CN" sz="2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инсульте).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ухудшения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(аспирин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инфаркте).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 indent="680923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Сроки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госпитализации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зависят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18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выполнения</a:t>
            </a:r>
          </a:p>
          <a:p>
            <a:pPr marL="0" indent="1947672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1E5E"/>
                </a:solidFill>
                <a:latin typeface="Calibri"/>
                <a:ea typeface="Calibri"/>
              </a:rPr>
              <a:t>медицинских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целей.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6829043" y="1907794"/>
            <a:ext cx="90618" cy="2438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7171943" y="1441737"/>
            <a:ext cx="4763165" cy="46038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46786" hangingPunct="0">
              <a:lnSpc>
                <a:spcPct val="99166"/>
              </a:lnSpc>
            </a:pPr>
            <a:r>
              <a:rPr lang="en-US" altLang="zh-CN" sz="3200" b="1" spc="5" dirty="0">
                <a:solidFill>
                  <a:srgbClr val="001E5E"/>
                </a:solidFill>
                <a:latin typeface="Calibri"/>
                <a:ea typeface="Calibri"/>
              </a:rPr>
              <a:t>Реабилита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ционные: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000" b="1" spc="-23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15" dirty="0">
                <a:solidFill>
                  <a:srgbClr val="001E5E"/>
                </a:solidFill>
                <a:latin typeface="Calibri"/>
                <a:ea typeface="Calibri"/>
              </a:rPr>
              <a:t>жизнедеятельности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полное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частичное,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среды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000" b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новым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0" dirty="0">
                <a:solidFill>
                  <a:srgbClr val="001E5E"/>
                </a:solidFill>
                <a:latin typeface="Calibri"/>
                <a:ea typeface="Calibri"/>
              </a:rPr>
              <a:t>условиям</a:t>
            </a:r>
            <a:r>
              <a:rPr lang="en-US" altLang="zh-CN" sz="2000" b="1" spc="-2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0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независимости</a:t>
            </a:r>
            <a:r>
              <a:rPr lang="en-US" altLang="zh-CN" sz="2000" b="1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0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технических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средств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помощи</a:t>
            </a:r>
            <a:r>
              <a:rPr lang="en-US" altLang="zh-CN" sz="20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1E5E"/>
                </a:solidFill>
                <a:latin typeface="Calibri"/>
                <a:ea typeface="Calibri"/>
              </a:rPr>
              <a:t>людей.</a:t>
            </a:r>
          </a:p>
          <a:p>
            <a:pPr marL="0" hangingPunct="0">
              <a:lnSpc>
                <a:spcPct val="95416"/>
              </a:lnSpc>
              <a:spcBef>
                <a:spcPts val="104"/>
              </a:spcBef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вторичных</a:t>
            </a:r>
            <a:r>
              <a:rPr lang="en-US" altLang="zh-CN" sz="20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третичных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ограничений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75"/>
              </a:lnSpc>
            </a:pPr>
            <a:endParaRPr lang="en-US" dirty="0" smtClean="0"/>
          </a:p>
          <a:p>
            <a:pPr marL="0" indent="50419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Сроки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госпитализации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зависят</a:t>
            </a:r>
            <a:r>
              <a:rPr lang="en-US" altLang="zh-CN" sz="18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</a:p>
          <a:p>
            <a:pPr marL="0" indent="179578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реабилитационных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целей.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5"/>
          <p:cNvSpPr/>
          <p:nvPr/>
        </p:nvSpPr>
        <p:spPr>
          <a:xfrm>
            <a:off x="3854450" y="552450"/>
            <a:ext cx="679450" cy="692150"/>
          </a:xfrm>
          <a:custGeom>
            <a:avLst/>
            <a:gdLst>
              <a:gd name="connsiteX0" fmla="*/ 17017 w 679450"/>
              <a:gd name="connsiteY0" fmla="*/ 203962 h 692150"/>
              <a:gd name="connsiteX1" fmla="*/ 145160 w 679450"/>
              <a:gd name="connsiteY1" fmla="*/ 320675 h 692150"/>
              <a:gd name="connsiteX2" fmla="*/ 426973 w 679450"/>
              <a:gd name="connsiteY2" fmla="*/ 11430 h 692150"/>
              <a:gd name="connsiteX3" fmla="*/ 683259 w 679450"/>
              <a:gd name="connsiteY3" fmla="*/ 244856 h 692150"/>
              <a:gd name="connsiteX4" fmla="*/ 401446 w 679450"/>
              <a:gd name="connsiteY4" fmla="*/ 554101 h 692150"/>
              <a:gd name="connsiteX5" fmla="*/ 529590 w 679450"/>
              <a:gd name="connsiteY5" fmla="*/ 670941 h 692150"/>
              <a:gd name="connsiteX6" fmla="*/ 39878 w 679450"/>
              <a:gd name="connsiteY6" fmla="*/ 693674 h 692150"/>
              <a:gd name="connsiteX7" fmla="*/ 17017 w 679450"/>
              <a:gd name="connsiteY7" fmla="*/ 203962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450" h="692150">
                <a:moveTo>
                  <a:pt x="17017" y="203962"/>
                </a:moveTo>
                <a:lnTo>
                  <a:pt x="145160" y="320675"/>
                </a:lnTo>
                <a:lnTo>
                  <a:pt x="426973" y="11430"/>
                </a:lnTo>
                <a:lnTo>
                  <a:pt x="683259" y="244856"/>
                </a:lnTo>
                <a:lnTo>
                  <a:pt x="401446" y="554101"/>
                </a:lnTo>
                <a:lnTo>
                  <a:pt x="529590" y="670941"/>
                </a:lnTo>
                <a:lnTo>
                  <a:pt x="39878" y="693674"/>
                </a:lnTo>
                <a:lnTo>
                  <a:pt x="17017" y="20396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6"/>
          <p:cNvSpPr/>
          <p:nvPr/>
        </p:nvSpPr>
        <p:spPr>
          <a:xfrm>
            <a:off x="7334250" y="628650"/>
            <a:ext cx="730250" cy="742950"/>
          </a:xfrm>
          <a:custGeom>
            <a:avLst/>
            <a:gdLst>
              <a:gd name="connsiteX0" fmla="*/ 215010 w 730250"/>
              <a:gd name="connsiteY0" fmla="*/ 724662 h 742950"/>
              <a:gd name="connsiteX1" fmla="*/ 344169 w 730250"/>
              <a:gd name="connsiteY1" fmla="*/ 608965 h 742950"/>
              <a:gd name="connsiteX2" fmla="*/ 13207 w 730250"/>
              <a:gd name="connsiteY2" fmla="*/ 239268 h 742950"/>
              <a:gd name="connsiteX3" fmla="*/ 271526 w 730250"/>
              <a:gd name="connsiteY3" fmla="*/ 8001 h 742950"/>
              <a:gd name="connsiteX4" fmla="*/ 602488 w 730250"/>
              <a:gd name="connsiteY4" fmla="*/ 377825 h 742950"/>
              <a:gd name="connsiteX5" fmla="*/ 731646 w 730250"/>
              <a:gd name="connsiteY5" fmla="*/ 262255 h 742950"/>
              <a:gd name="connsiteX6" fmla="*/ 704468 w 730250"/>
              <a:gd name="connsiteY6" fmla="*/ 751713 h 742950"/>
              <a:gd name="connsiteX7" fmla="*/ 215010 w 730250"/>
              <a:gd name="connsiteY7" fmla="*/ 724662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250" h="742950">
                <a:moveTo>
                  <a:pt x="215010" y="724662"/>
                </a:moveTo>
                <a:lnTo>
                  <a:pt x="344169" y="608965"/>
                </a:lnTo>
                <a:lnTo>
                  <a:pt x="13207" y="239268"/>
                </a:lnTo>
                <a:lnTo>
                  <a:pt x="271526" y="8001"/>
                </a:lnTo>
                <a:lnTo>
                  <a:pt x="602488" y="377825"/>
                </a:lnTo>
                <a:lnTo>
                  <a:pt x="731646" y="262255"/>
                </a:lnTo>
                <a:lnTo>
                  <a:pt x="704468" y="751713"/>
                </a:lnTo>
                <a:lnTo>
                  <a:pt x="215010" y="724662"/>
                </a:lnTo>
                <a:close/>
              </a:path>
            </a:pathLst>
          </a:custGeom>
          <a:solidFill>
            <a:srgbClr val="001E5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7"/>
          <p:cNvSpPr txBox="1"/>
          <p:nvPr/>
        </p:nvSpPr>
        <p:spPr>
          <a:xfrm>
            <a:off x="2127250" y="34721"/>
            <a:ext cx="8061507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Сравнение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целей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800" b="1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ea typeface="Calibri"/>
              </a:rPr>
              <a:t>медицине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91439" y="1739264"/>
            <a:ext cx="90711" cy="3962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434340" y="1264970"/>
            <a:ext cx="6159705" cy="472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69974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001E5E"/>
                </a:solidFill>
                <a:latin typeface="Calibri"/>
                <a:ea typeface="Calibri"/>
              </a:rPr>
              <a:t>Медици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нские: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могут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очевидными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могут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  <a:r>
              <a:rPr lang="en-US" altLang="zh-CN" sz="20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озвучены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специалиста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(Пример: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пересадка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сердца,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000" b="1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артериального</a:t>
            </a:r>
          </a:p>
          <a:p>
            <a:pPr marL="0">
              <a:lnSpc>
                <a:spcPct val="100000"/>
              </a:lnSpc>
              <a:spcBef>
                <a:spcPts val="175"/>
              </a:spcBef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давления,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удаление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воспаленного</a:t>
            </a:r>
            <a:r>
              <a:rPr lang="en-US" altLang="zh-CN" sz="2000" b="1" spc="-13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органа,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обострений),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Медицинская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помощь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быть</a:t>
            </a:r>
            <a:r>
              <a:rPr lang="en-US" altLang="zh-CN" sz="2000" b="1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эффективна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независимо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желания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специалиста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(эффективность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операции,</a:t>
            </a:r>
            <a:r>
              <a:rPr lang="en-US" altLang="zh-CN" sz="2000" b="1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эффективность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химиопрепаратов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онкологии,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нейролептики</a:t>
            </a:r>
            <a:r>
              <a:rPr lang="en-US" altLang="zh-CN" sz="2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шизофрении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т.д.),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Пациентом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может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заниматься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один</a:t>
            </a:r>
            <a:r>
              <a:rPr lang="en-US" altLang="zh-CN" sz="20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врач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группа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1E5E"/>
                </a:solidFill>
                <a:latin typeface="Calibri"/>
                <a:ea typeface="Calibri"/>
              </a:rPr>
              <a:t>вра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чей,</a:t>
            </a:r>
          </a:p>
          <a:p>
            <a:pPr marL="0" hangingPunct="0">
              <a:lnSpc>
                <a:spcPct val="95416"/>
              </a:lnSpc>
              <a:spcBef>
                <a:spcPts val="100"/>
              </a:spcBef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Обычно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эффективна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монозаболевании,</a:t>
            </a:r>
            <a:r>
              <a:rPr lang="en-US" altLang="zh-CN" sz="20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остром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состоянии,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Яркой</a:t>
            </a:r>
            <a:r>
              <a:rPr lang="en-US" altLang="zh-CN" sz="2000" b="1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симптоматике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6829043" y="1907794"/>
            <a:ext cx="90711" cy="3353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7171943" y="1433499"/>
            <a:ext cx="4833915" cy="5060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46786">
              <a:lnSpc>
                <a:spcPct val="100000"/>
              </a:lnSpc>
            </a:pPr>
            <a:r>
              <a:rPr lang="en-US" altLang="zh-CN" sz="3200" b="1" spc="5" dirty="0">
                <a:solidFill>
                  <a:srgbClr val="001E5E"/>
                </a:solidFill>
                <a:latin typeface="Calibri"/>
                <a:ea typeface="Calibri"/>
              </a:rPr>
              <a:t>Реаби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литационные: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очевидны,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0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нужно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полное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понимание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желания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0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его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родственников,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детальное</a:t>
            </a:r>
            <a:r>
              <a:rPr lang="en-US" altLang="zh-CN" sz="2000" b="1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знание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проблем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понимание</a:t>
            </a:r>
            <a:r>
              <a:rPr lang="en-US" altLang="zh-CN" sz="20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всех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аспектов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2000" b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Эффективность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зависит</a:t>
            </a:r>
            <a:r>
              <a:rPr lang="en-US" altLang="zh-CN" sz="2000" b="1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цели,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установленной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до</a:t>
            </a:r>
            <a:r>
              <a:rPr lang="en-US" altLang="zh-CN" sz="20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начала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(нет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цели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нет</a:t>
            </a:r>
            <a:r>
              <a:rPr lang="en-US" altLang="zh-CN" sz="20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результата),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Эффективность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зависит</a:t>
            </a:r>
            <a:r>
              <a:rPr lang="en-US" altLang="zh-CN" sz="2000" b="1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о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желания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специалистов,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эффективна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сочетании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нескольких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патологий,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сочетании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«сложного»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2000" b="1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родственников</a:t>
            </a:r>
            <a:r>
              <a:rPr lang="en-US" altLang="zh-CN" sz="2000" b="1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соматической</a:t>
            </a:r>
            <a:r>
              <a:rPr lang="en-US" altLang="zh-CN" sz="20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5" dirty="0">
                <a:solidFill>
                  <a:srgbClr val="001E5E"/>
                </a:solidFill>
                <a:latin typeface="Calibri"/>
                <a:ea typeface="Calibri"/>
              </a:rPr>
              <a:t>пац</a:t>
            </a:r>
            <a:r>
              <a:rPr lang="en-US" altLang="zh-CN" sz="2000" b="1" dirty="0">
                <a:solidFill>
                  <a:srgbClr val="001E5E"/>
                </a:solidFill>
                <a:latin typeface="Calibri"/>
                <a:ea typeface="Calibri"/>
              </a:rPr>
              <a:t>иента)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" y="914400"/>
            <a:ext cx="7947659" cy="5425440"/>
          </a:xfrm>
          <a:prstGeom prst="rect">
            <a:avLst/>
          </a:prstGeom>
        </p:spPr>
      </p:pic>
      <p:sp>
        <p:nvSpPr>
          <p:cNvPr id="2" name="Freeform 153"/>
          <p:cNvSpPr/>
          <p:nvPr/>
        </p:nvSpPr>
        <p:spPr>
          <a:xfrm>
            <a:off x="1238250" y="374650"/>
            <a:ext cx="9607550" cy="44450"/>
          </a:xfrm>
          <a:custGeom>
            <a:avLst/>
            <a:gdLst>
              <a:gd name="connsiteX0" fmla="*/ 10236 w 9607550"/>
              <a:gd name="connsiteY0" fmla="*/ 16002 h 44450"/>
              <a:gd name="connsiteX1" fmla="*/ 2410205 w 9607550"/>
              <a:gd name="connsiteY1" fmla="*/ 16002 h 44450"/>
              <a:gd name="connsiteX2" fmla="*/ 4810125 w 9607550"/>
              <a:gd name="connsiteY2" fmla="*/ 16002 h 44450"/>
              <a:gd name="connsiteX3" fmla="*/ 7210043 w 9607550"/>
              <a:gd name="connsiteY3" fmla="*/ 16002 h 44450"/>
              <a:gd name="connsiteX4" fmla="*/ 9609963 w 9607550"/>
              <a:gd name="connsiteY4" fmla="*/ 16002 h 44450"/>
              <a:gd name="connsiteX5" fmla="*/ 9609963 w 9607550"/>
              <a:gd name="connsiteY5" fmla="*/ 46482 h 44450"/>
              <a:gd name="connsiteX6" fmla="*/ 7210043 w 9607550"/>
              <a:gd name="connsiteY6" fmla="*/ 46482 h 44450"/>
              <a:gd name="connsiteX7" fmla="*/ 4810125 w 9607550"/>
              <a:gd name="connsiteY7" fmla="*/ 46482 h 44450"/>
              <a:gd name="connsiteX8" fmla="*/ 2410205 w 9607550"/>
              <a:gd name="connsiteY8" fmla="*/ 46482 h 44450"/>
              <a:gd name="connsiteX9" fmla="*/ 10236 w 9607550"/>
              <a:gd name="connsiteY9" fmla="*/ 46482 h 44450"/>
              <a:gd name="connsiteX10" fmla="*/ 10236 w 9607550"/>
              <a:gd name="connsiteY10" fmla="*/ 16002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07550" h="44450">
                <a:moveTo>
                  <a:pt x="10236" y="16002"/>
                </a:moveTo>
                <a:lnTo>
                  <a:pt x="2410205" y="16002"/>
                </a:lnTo>
                <a:lnTo>
                  <a:pt x="4810125" y="16002"/>
                </a:lnTo>
                <a:lnTo>
                  <a:pt x="7210043" y="16002"/>
                </a:lnTo>
                <a:lnTo>
                  <a:pt x="9609963" y="16002"/>
                </a:lnTo>
                <a:lnTo>
                  <a:pt x="9609963" y="46482"/>
                </a:lnTo>
                <a:lnTo>
                  <a:pt x="7210043" y="46482"/>
                </a:lnTo>
                <a:lnTo>
                  <a:pt x="4810125" y="46482"/>
                </a:lnTo>
                <a:lnTo>
                  <a:pt x="2410205" y="46482"/>
                </a:lnTo>
                <a:lnTo>
                  <a:pt x="10236" y="46482"/>
                </a:lnTo>
                <a:lnTo>
                  <a:pt x="10236" y="16002"/>
                </a:lnTo>
                <a:close/>
              </a:path>
            </a:pathLst>
          </a:custGeom>
          <a:solidFill>
            <a:srgbClr val="006EB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4"/>
          <p:cNvSpPr txBox="1"/>
          <p:nvPr/>
        </p:nvSpPr>
        <p:spPr>
          <a:xfrm>
            <a:off x="407212" y="0"/>
            <a:ext cx="11562704" cy="6788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41552">
              <a:lnSpc>
                <a:spcPct val="99166"/>
              </a:lnSpc>
            </a:pPr>
            <a:r>
              <a:rPr lang="en-US" altLang="zh-CN" sz="3600" b="1" dirty="0">
                <a:solidFill>
                  <a:srgbClr val="006EBF"/>
                </a:solidFill>
                <a:latin typeface="Calibri"/>
                <a:ea typeface="Calibri"/>
              </a:rPr>
              <a:t>Цель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ea typeface="Calibri"/>
              </a:rPr>
              <a:t>медицина,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ea typeface="Calibri"/>
              </a:rPr>
              <a:t>основанная</a:t>
            </a:r>
            <a:r>
              <a:rPr lang="en-US" altLang="zh-CN" sz="3600" b="1" spc="-2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6EBF"/>
                </a:solidFill>
                <a:latin typeface="Calibri"/>
                <a:ea typeface="Calibri"/>
              </a:rPr>
              <a:t>на</a:t>
            </a:r>
          </a:p>
          <a:p>
            <a:pPr marL="0" indent="4008704">
              <a:lnSpc>
                <a:spcPct val="89583"/>
              </a:lnSpc>
            </a:pPr>
            <a:r>
              <a:rPr lang="en-US" altLang="zh-CN" sz="3600" b="1" spc="-15" dirty="0">
                <a:solidFill>
                  <a:srgbClr val="006EBF"/>
                </a:solidFill>
                <a:latin typeface="Calibri"/>
                <a:ea typeface="Calibri"/>
              </a:rPr>
              <a:t>доказательст</a:t>
            </a:r>
            <a:r>
              <a:rPr lang="en-US" altLang="zh-CN" sz="3600" b="1" spc="-10" dirty="0">
                <a:solidFill>
                  <a:srgbClr val="006EBF"/>
                </a:solidFill>
                <a:latin typeface="Calibri"/>
                <a:ea typeface="Calibri"/>
              </a:rPr>
              <a:t>вах</a:t>
            </a:r>
          </a:p>
          <a:p>
            <a:pPr marL="0" indent="7787588">
              <a:lnSpc>
                <a:spcPct val="87500"/>
              </a:lnSpc>
            </a:pPr>
            <a:r>
              <a:rPr lang="en-US" altLang="zh-CN" sz="2400" b="1" spc="-15" dirty="0">
                <a:solidFill>
                  <a:srgbClr val="006EBF"/>
                </a:solidFill>
                <a:latin typeface="Calibri"/>
                <a:ea typeface="Calibri"/>
              </a:rPr>
              <a:t>Вы</a:t>
            </a:r>
            <a:r>
              <a:rPr lang="en-US" altLang="zh-CN" sz="2400" b="1" spc="-10" dirty="0">
                <a:solidFill>
                  <a:srgbClr val="006EBF"/>
                </a:solidFill>
                <a:latin typeface="Calibri"/>
                <a:ea typeface="Calibri"/>
              </a:rPr>
              <a:t>воды:</a:t>
            </a:r>
          </a:p>
          <a:p>
            <a:pPr marL="8074100" indent="-286511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6EBF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установка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6EBF"/>
                </a:solidFill>
                <a:latin typeface="Calibri"/>
                <a:ea typeface="Calibri"/>
              </a:rPr>
              <a:t>стр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уктурированной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b="1" spc="25" dirty="0">
                <a:solidFill>
                  <a:srgbClr val="006EBF"/>
                </a:solidFill>
                <a:latin typeface="Calibri"/>
                <a:ea typeface="Calibri"/>
              </a:rPr>
              <a:t>целей</a:t>
            </a:r>
            <a:r>
              <a:rPr lang="en-US" altLang="zh-CN" sz="2400" b="1" spc="-21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25" dirty="0">
                <a:solidFill>
                  <a:srgbClr val="006EBF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30" dirty="0">
                <a:solidFill>
                  <a:srgbClr val="006EBF"/>
                </a:solidFill>
                <a:latin typeface="Calibri"/>
                <a:ea typeface="Calibri"/>
              </a:rPr>
              <a:t>приводит</a:t>
            </a:r>
            <a:r>
              <a:rPr lang="en-US" altLang="zh-CN" sz="2400" b="1" spc="-2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30" dirty="0">
                <a:solidFill>
                  <a:srgbClr val="006EBF"/>
                </a:solidFill>
                <a:latin typeface="Calibri"/>
                <a:ea typeface="Calibri"/>
              </a:rPr>
              <a:t>легкому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10" dirty="0">
                <a:solidFill>
                  <a:srgbClr val="006EBF"/>
                </a:solidFill>
                <a:latin typeface="Calibri"/>
                <a:ea typeface="Calibri"/>
              </a:rPr>
              <a:t>положит</a:t>
            </a:r>
            <a:r>
              <a:rPr lang="en-US" altLang="zh-CN" sz="2400" b="1" spc="-5" dirty="0">
                <a:solidFill>
                  <a:srgbClr val="006EBF"/>
                </a:solidFill>
                <a:latin typeface="Calibri"/>
                <a:ea typeface="Calibri"/>
              </a:rPr>
              <a:t>ельному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эффекту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2400" b="1" spc="-9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реабилитации.</a:t>
            </a:r>
          </a:p>
          <a:p>
            <a:pPr marL="8074100" indent="-286511" hangingPunct="0">
              <a:lnSpc>
                <a:spcPct val="101666"/>
              </a:lnSpc>
            </a:pPr>
            <a:r>
              <a:rPr lang="en-US" altLang="zh-CN" sz="24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6EBF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Этот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эффект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связан</a:t>
            </a:r>
            <a:r>
              <a:rPr lang="en-US" altLang="zh-CN" sz="2400" b="1" spc="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с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25" dirty="0">
                <a:solidFill>
                  <a:srgbClr val="006EBF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400" b="1" spc="-25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25" dirty="0">
                <a:solidFill>
                  <a:srgbClr val="006EBF"/>
                </a:solidFill>
                <a:latin typeface="Calibri"/>
                <a:ea typeface="Calibri"/>
              </a:rPr>
              <a:t>уверенности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себе,</a:t>
            </a:r>
            <a:r>
              <a:rPr lang="en-US" altLang="zh-CN" sz="2400" b="1" spc="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повышению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жизни</a:t>
            </a:r>
            <a:r>
              <a:rPr lang="en-US" altLang="zh-CN" sz="2400" b="1" spc="-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5" dirty="0">
                <a:solidFill>
                  <a:srgbClr val="006EBF"/>
                </a:solidFill>
                <a:latin typeface="Calibri"/>
                <a:ea typeface="Calibri"/>
              </a:rPr>
              <a:t>лу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чшему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20" dirty="0">
                <a:solidFill>
                  <a:srgbClr val="006EBF"/>
                </a:solidFill>
                <a:latin typeface="Calibri"/>
                <a:ea typeface="Calibri"/>
              </a:rPr>
              <a:t>эмоциональному</a:t>
            </a:r>
            <a:r>
              <a:rPr lang="en-US" altLang="zh-CN" sz="2400" b="1" spc="-2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15" dirty="0">
                <a:solidFill>
                  <a:srgbClr val="006EBF"/>
                </a:solidFill>
                <a:latin typeface="Calibri"/>
                <a:ea typeface="Calibri"/>
              </a:rPr>
              <a:t>статусу,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по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оценке</a:t>
            </a:r>
            <a:r>
              <a:rPr lang="en-US" altLang="zh-CN" sz="2400" b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пациента.</a:t>
            </a:r>
          </a:p>
          <a:p>
            <a:pPr>
              <a:lnSpc>
                <a:spcPts val="1714"/>
              </a:lnSpc>
            </a:pPr>
            <a:endParaRPr lang="en-US" dirty="0" smtClean="0"/>
          </a:p>
          <a:p>
            <a:pPr marL="0" hangingPunct="0">
              <a:lnSpc>
                <a:spcPct val="97500"/>
              </a:lnSpc>
            </a:pP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Levack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WMM,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Weatherall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M,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Hay-Smith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EJC,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Dean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SG,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McPherson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K,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Siegert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RJ.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Goal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setting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and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strategies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to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enhance</a:t>
            </a:r>
            <a:r>
              <a:rPr lang="en-US" altLang="zh-CN" sz="1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goal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pursuit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for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adults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with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acquired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disability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participating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in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rehabilitation.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Cochrane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Database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of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Systematic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Reviews</a:t>
            </a:r>
            <a:r>
              <a:rPr lang="en-US" altLang="zh-CN"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2015,</a:t>
            </a:r>
            <a:r>
              <a:rPr lang="en-US" altLang="zh-CN"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Issue</a:t>
            </a:r>
            <a:r>
              <a:rPr lang="en-US" altLang="zh-CN"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404040"/>
                </a:solidFill>
                <a:latin typeface="Arial"/>
                <a:ea typeface="Arial"/>
              </a:rPr>
              <a:t>7.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2843</Words>
  <Application>Microsoft Office PowerPoint</Application>
  <PresentationFormat>Произвольный</PresentationFormat>
  <Paragraphs>1148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3</cp:revision>
  <dcterms:created xsi:type="dcterms:W3CDTF">2011-01-21T15:00:27Z</dcterms:created>
  <dcterms:modified xsi:type="dcterms:W3CDTF">2020-11-11T17:22:13Z</dcterms:modified>
</cp:coreProperties>
</file>