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6" r:id="rId3"/>
    <p:sldId id="273" r:id="rId4"/>
    <p:sldId id="257" r:id="rId5"/>
    <p:sldId id="260" r:id="rId6"/>
    <p:sldId id="261" r:id="rId7"/>
    <p:sldId id="263" r:id="rId8"/>
    <p:sldId id="264" r:id="rId9"/>
    <p:sldId id="266" r:id="rId10"/>
    <p:sldId id="267" r:id="rId11"/>
    <p:sldId id="278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7" r:id="rId20"/>
    <p:sldId id="265" r:id="rId21"/>
    <p:sldId id="279" r:id="rId22"/>
    <p:sldId id="25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28F47-3CC9-45B1-8E7A-37BB98B45A1C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F096-DF3C-4C83-BAB4-F5D2C3EE8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E8E30F-29C0-4372-8971-A844D1C4F83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5000"/>
              </a:lnSpc>
              <a:buClrTx/>
              <a:buFontTx/>
              <a:buNone/>
            </a:pPr>
            <a:fld id="{98C622A6-796A-4C23-9478-E897D7A49262}" type="slidenum">
              <a:rPr lang="ru-RU" altLang="ru-RU" sz="1400">
                <a:latin typeface="Times New Roman" panose="02020603050405020304" pitchFamily="18" charset="0"/>
              </a:rPr>
              <a:pPr algn="r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5000"/>
              </a:lnSpc>
              <a:buClrTx/>
              <a:buFontTx/>
              <a:buNone/>
            </a:pPr>
            <a:fld id="{C0B621B1-8399-40B6-8E61-7BB155FBB93D}" type="slidenum">
              <a:rPr lang="ru-RU" altLang="ru-RU" sz="1400">
                <a:latin typeface="Times New Roman" panose="02020603050405020304" pitchFamily="18" charset="0"/>
              </a:rPr>
              <a:pPr algn="r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36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4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3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9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8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3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43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4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8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4787B-78E9-4106-9176-DACC8548FFD8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F91C-7A8A-4C8B-9CB6-852AD0CE6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krasgmu.ru/index.php?page%5borg%5d=umkd_metod_tl&amp;tl_id=302349&amp;metod_type=0" TargetMode="External"/><Relationship Id="rId2" Type="http://schemas.openxmlformats.org/officeDocument/2006/relationships/hyperlink" Target="https://krasgmu.ru/index.php?page%5borg%5d=umkd_metod_tl&amp;tl_id=302358&amp;metod_type=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180000">
            <a:off x="7680528" y="3448445"/>
            <a:ext cx="1584527" cy="62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225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99834" y="4023603"/>
            <a:ext cx="7014160" cy="132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1235" tIns="30617" rIns="61235" bIns="30617"/>
          <a:lstStyle>
            <a:lvl1pPr marL="342900" indent="-2936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000" dirty="0" smtClean="0">
                <a:latin typeface="Calibri" panose="020F0502020204030204" pitchFamily="34" charset="0"/>
              </a:rPr>
              <a:t>Практика</a:t>
            </a:r>
            <a:endParaRPr lang="ru-RU" altLang="ru-RU" sz="2000" dirty="0">
              <a:latin typeface="Calibri" panose="020F0502020204030204" pitchFamily="34" charset="0"/>
            </a:endParaRP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000" dirty="0">
                <a:latin typeface="Calibri" panose="020F0502020204030204" pitchFamily="34" charset="0"/>
              </a:rPr>
              <a:t> </a:t>
            </a:r>
            <a:r>
              <a:rPr lang="ru-RU" alt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для студентов 3-го курса специальности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37.05.01 - Клиническая психология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доцент 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800" dirty="0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678521" y="676197"/>
            <a:ext cx="4244846" cy="776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1235" tIns="31842" rIns="61235" bIns="31842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/>
              <a:t>Кафедра педагогики и психологии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 dirty="0"/>
              <a:t> с курсом ПО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034" y="544237"/>
            <a:ext cx="2208517" cy="159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31366" y="5996794"/>
            <a:ext cx="2292001" cy="39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1235" tIns="30617" rIns="61235" bIns="3061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17"/>
              </a:spcBef>
              <a:spcAft>
                <a:spcPts val="680"/>
              </a:spcAft>
            </a:pPr>
            <a:r>
              <a:rPr lang="ru-RU" altLang="ru-RU"/>
              <a:t>Красноярск </a:t>
            </a:r>
            <a:r>
              <a:rPr lang="ru-RU" altLang="ru-RU" smtClean="0"/>
              <a:t>2021</a:t>
            </a:r>
            <a:endParaRPr lang="ru-RU" altLang="ru-RU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32764" y="2456597"/>
            <a:ext cx="8745529" cy="137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1235" tIns="30617" rIns="61235" bIns="3061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4000" b="1" dirty="0">
                <a:solidFill>
                  <a:srgbClr val="C00000"/>
                </a:solidFill>
              </a:rPr>
              <a:t>Мониторинг инклюзивного образования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12" y="4831307"/>
            <a:ext cx="1670176" cy="15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886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2923819" y="2146325"/>
            <a:ext cx="6257925" cy="379253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/>
              <a:t>Педагогический</a:t>
            </a:r>
          </a:p>
          <a:p>
            <a:pPr eaLnBrk="1" hangingPunct="1"/>
            <a:r>
              <a:rPr lang="ru-RU" altLang="ru-RU" sz="3600" dirty="0"/>
              <a:t>Социологический</a:t>
            </a:r>
          </a:p>
          <a:p>
            <a:pPr eaLnBrk="1" hangingPunct="1"/>
            <a:r>
              <a:rPr lang="ru-RU" altLang="ru-RU" sz="3600" dirty="0"/>
              <a:t>Психологический</a:t>
            </a:r>
          </a:p>
          <a:p>
            <a:pPr eaLnBrk="1" hangingPunct="1"/>
            <a:r>
              <a:rPr lang="ru-RU" altLang="ru-RU" sz="3600" dirty="0"/>
              <a:t>Медицинский</a:t>
            </a:r>
          </a:p>
          <a:p>
            <a:pPr eaLnBrk="1" hangingPunct="1"/>
            <a:r>
              <a:rPr lang="ru-RU" altLang="ru-RU" sz="3600" dirty="0"/>
              <a:t>Экономический</a:t>
            </a:r>
          </a:p>
          <a:p>
            <a:pPr eaLnBrk="1" hangingPunct="1"/>
            <a:r>
              <a:rPr lang="ru-RU" altLang="ru-RU" sz="3600" dirty="0"/>
              <a:t>Демографический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8991" y="547593"/>
            <a:ext cx="10167582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5400" b="1" dirty="0" smtClean="0"/>
              <a:t>Виды мониторинга в образовании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5188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/>
              <a:t>Классификация видов </a:t>
            </a:r>
            <a:r>
              <a:rPr lang="ru-RU" b="1" dirty="0" smtClean="0"/>
              <a:t>мониторинга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9946" y="1143000"/>
            <a:ext cx="11232108" cy="5949280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Информационный мониторинг.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Нацелен на сбор, накопление, анализ,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структуризацию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интерпретацию данных по выделенной совокупности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показателей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условии, что анализ носит не сопоставительный или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прогностический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а констатирующий характер. 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Диагностический мониторинг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предназначен для определения того, как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справляются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 различ­ными темами или разделами учебного плана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большинство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учащихся. Преподаватели выявляют проблемы усвоения учебного материала и осуществляют деятельность по диагностическому мониторингу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уровне класса. 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Сравнительный мониторинг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отличается от других видов мониторинга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специфическим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анализом данных, который направлен на сопоставление количественных оценок по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совокупности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показателей для регионов,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районов, школ, отдельных преподавателей и других участников образовательной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обычно принимаются административные решения.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Прогностический мониторинг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предназначен для выявления 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предсказания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позитивных и негативных тенденций в развитии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образовательных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систем.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431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838201" y="1951630"/>
            <a:ext cx="10762396" cy="4430121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предметом мониторинга </a:t>
            </a:r>
            <a:r>
              <a:rPr lang="ru-RU" altLang="ru-RU" sz="3200" dirty="0"/>
              <a:t>может быть не само психологическое развитие ребёнка, а </a:t>
            </a:r>
            <a:r>
              <a:rPr lang="ru-RU" altLang="ru-RU" sz="3200" b="1" i="1" dirty="0"/>
              <a:t>образовательные условия</a:t>
            </a:r>
            <a:r>
              <a:rPr lang="ru-RU" altLang="ru-RU" sz="3200" dirty="0"/>
              <a:t>, которые определяют развивающий характер образования, или </a:t>
            </a:r>
            <a:r>
              <a:rPr lang="ru-RU" altLang="ru-RU" sz="3200" b="1" i="1" dirty="0"/>
              <a:t>социально-психологические риски</a:t>
            </a:r>
            <a:r>
              <a:rPr lang="ru-RU" altLang="ru-RU" sz="3200" dirty="0"/>
              <a:t>, существующие в образовательной среде (маловероятна ситуация, когда управленческое решение может оказывать целенаправленное воздействие на психику человека)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/>
              <a:t>Психологический мониторинг – особый вид мониторинга.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13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1064525" y="981076"/>
            <a:ext cx="10358651" cy="5400675"/>
          </a:xfrm>
        </p:spPr>
        <p:txBody>
          <a:bodyPr>
            <a:normAutofit/>
          </a:bodyPr>
          <a:lstStyle/>
          <a:p>
            <a:r>
              <a:rPr lang="ru-RU" altLang="ru-RU" sz="3600" b="1" i="1" dirty="0"/>
              <a:t>Психологический мониторинг </a:t>
            </a:r>
            <a:r>
              <a:rPr lang="ru-RU" altLang="ru-RU" sz="3600" dirty="0"/>
              <a:t>развития представляет собой комплексную программу, позволяющую оперативно предоставлять информацию о психологическом состоянии детей школьного возраста, актуальных и потенциальных проблемах их развития в целях прогноза, коррекции и управления в рамках определенной образовательной системы (например, школы или другого образовательного учреждения).</a:t>
            </a:r>
          </a:p>
        </p:txBody>
      </p:sp>
    </p:spTree>
    <p:extLst>
      <p:ext uri="{BB962C8B-B14F-4D97-AF65-F5344CB8AC3E}">
        <p14:creationId xmlns:p14="http://schemas.microsoft.com/office/powerpoint/2010/main" val="166472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600502" y="1000125"/>
            <a:ext cx="11273050" cy="5524500"/>
          </a:xfrm>
        </p:spPr>
        <p:txBody>
          <a:bodyPr>
            <a:noAutofit/>
          </a:bodyPr>
          <a:lstStyle/>
          <a:p>
            <a:pPr eaLnBrk="1" hangingPunct="1">
              <a:lnSpc>
                <a:spcPts val="3200"/>
              </a:lnSpc>
              <a:spcBef>
                <a:spcPts val="600"/>
              </a:spcBef>
              <a:buFont typeface="Wingdings 3" panose="05040102010807070707" pitchFamily="18" charset="2"/>
              <a:buNone/>
            </a:pPr>
            <a:r>
              <a:rPr lang="ru-RU" altLang="ru-RU" b="1" i="1" dirty="0"/>
              <a:t>   </a:t>
            </a:r>
            <a:r>
              <a:rPr lang="ru-RU" altLang="ru-RU" sz="3200" b="1" i="1" dirty="0">
                <a:solidFill>
                  <a:srgbClr val="002060"/>
                </a:solidFill>
              </a:rPr>
              <a:t>Предметом  психологического мониторинга могут быть: </a:t>
            </a:r>
            <a:endParaRPr lang="ru-RU" altLang="ru-RU" sz="3200" b="1" i="1" dirty="0"/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психологическая готовность к школьному обучению, 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условия образовательного  пространства,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динамика профессионального и личностного самоопределения, 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самооценка, 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мотивационная направленность личности учащихся, 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социометрическая модель класса, 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стиль взаимодействия, общения учителя с учащимися ,</a:t>
            </a:r>
          </a:p>
          <a:p>
            <a:pPr eaLnBrk="1" hangingPunct="1">
              <a:lnSpc>
                <a:spcPts val="3200"/>
              </a:lnSpc>
              <a:spcBef>
                <a:spcPts val="600"/>
              </a:spcBef>
            </a:pPr>
            <a:r>
              <a:rPr lang="ru-RU" altLang="ru-RU" sz="3200" i="1" dirty="0"/>
              <a:t>и другие...</a:t>
            </a:r>
          </a:p>
        </p:txBody>
      </p:sp>
    </p:spTree>
    <p:extLst>
      <p:ext uri="{BB962C8B-B14F-4D97-AF65-F5344CB8AC3E}">
        <p14:creationId xmlns:p14="http://schemas.microsoft.com/office/powerpoint/2010/main" val="86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2185442" y="2071678"/>
            <a:ext cx="9155847" cy="4286250"/>
          </a:xfrm>
        </p:spPr>
        <p:txBody>
          <a:bodyPr>
            <a:noAutofit/>
          </a:bodyPr>
          <a:lstStyle/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Предметом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Целью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Задачами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Критериями и параметрами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Способами 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Методами 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Инструментом</a:t>
            </a:r>
          </a:p>
          <a:p>
            <a:pPr eaLnBrk="1" hangingPunct="1">
              <a:lnSpc>
                <a:spcPts val="3400"/>
              </a:lnSpc>
              <a:spcBef>
                <a:spcPts val="600"/>
              </a:spcBef>
            </a:pPr>
            <a:r>
              <a:rPr lang="ru-RU" altLang="ru-RU" sz="3200" i="1" dirty="0" smtClean="0"/>
              <a:t>Результатами и их интерпретацией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8615" y="450376"/>
            <a:ext cx="10945504" cy="162130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dirty="0"/>
              <a:t>Программа психологического (педагогического) </a:t>
            </a:r>
            <a:r>
              <a:rPr lang="ru-RU" sz="3200" b="1" dirty="0" smtClean="0"/>
              <a:t>мониторинга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 (как вида деятельности) определяется</a:t>
            </a:r>
            <a:r>
              <a:rPr lang="ru-RU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291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504967" y="1481137"/>
            <a:ext cx="11586949" cy="5097083"/>
          </a:xfrm>
        </p:spPr>
        <p:txBody>
          <a:bodyPr>
            <a:normAutofit/>
          </a:bodyPr>
          <a:lstStyle/>
          <a:p>
            <a:r>
              <a:rPr lang="ru-RU" altLang="ru-RU" dirty="0"/>
              <a:t>во-первых, мониторинг должен давать полную информацию, как о процессе психического развития, так и об изменениях в личности детей, происходящих в результате обучения;</a:t>
            </a:r>
          </a:p>
          <a:p>
            <a:r>
              <a:rPr lang="ru-RU" altLang="ru-RU" dirty="0"/>
              <a:t>во-вторых, мониторинг, как и любая диагностика, должен отвечать требованиям объективности и надежности информации, а для этого должны использоваться стандартизованные, нормированные диагностические методики; результаты тестирования следует подвергать математической обработке и квалифицированной интерпретации;</a:t>
            </a:r>
          </a:p>
          <a:p>
            <a:r>
              <a:rPr lang="ru-RU" altLang="ru-RU" dirty="0"/>
              <a:t>в-третьих, психологический мониторинг в том случае выполнит свою функцию, если диагностическая информация будет поступать всем заинтересованным лицам оперативно, с пояснениями и рекомендациями и не во вред личности ученика.</a:t>
            </a:r>
          </a:p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8866" y="260648"/>
            <a:ext cx="1084997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dirty="0" smtClean="0"/>
              <a:t>К </a:t>
            </a:r>
            <a:r>
              <a:rPr lang="ru-RU" sz="3600" b="1" dirty="0"/>
              <a:t>психологическому мониторингу предъявляются особые требования</a:t>
            </a:r>
            <a:r>
              <a:rPr lang="ru-RU" sz="3600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804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95785"/>
            <a:ext cx="11008057" cy="6264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 процессе мониторинга инклюзивного образования можно получить динамическую информацию:</a:t>
            </a:r>
          </a:p>
          <a:p>
            <a:pPr marL="0" indent="0">
              <a:buNone/>
            </a:pPr>
            <a:r>
              <a:rPr lang="ru-RU" dirty="0" smtClean="0"/>
              <a:t>- какие категории детей «включены» в инклюзивный процесс в образовательных учреждениях. Анализ категорий детей, включенных в инклюзивное пространство учреждения, характер и форма инклюзии;</a:t>
            </a:r>
          </a:p>
          <a:p>
            <a:pPr marL="0" indent="0">
              <a:buNone/>
            </a:pPr>
            <a:r>
              <a:rPr lang="ru-RU" dirty="0" smtClean="0"/>
              <a:t>-  какие формы инклюзии присутствуют в деятельности дошкольных и школьных образовательных учреждений, учреждений дополнительного образования, системы среднего профессионального образования;</a:t>
            </a:r>
          </a:p>
          <a:p>
            <a:pPr marL="0" indent="0">
              <a:buNone/>
            </a:pPr>
            <a:r>
              <a:rPr lang="ru-RU" dirty="0" smtClean="0"/>
              <a:t>- каковы образовательные и социальные потребности детей с ОВЗ, потребность в инклюзивном образовании;</a:t>
            </a:r>
          </a:p>
          <a:p>
            <a:pPr marL="0" indent="0">
              <a:buNone/>
            </a:pPr>
            <a:r>
              <a:rPr lang="ru-RU" dirty="0" smtClean="0"/>
              <a:t>- какова методическая обеспеченность образовательного учреждения;</a:t>
            </a:r>
          </a:p>
          <a:p>
            <a:pPr marL="0" indent="0">
              <a:buNone/>
            </a:pPr>
            <a:r>
              <a:rPr lang="ru-RU" dirty="0" smtClean="0"/>
              <a:t>- какова степень готовности педагогов к реализации инклюзивного подхода;</a:t>
            </a:r>
          </a:p>
          <a:p>
            <a:pPr marL="0" indent="0">
              <a:buNone/>
            </a:pPr>
            <a:r>
              <a:rPr lang="ru-RU" dirty="0" smtClean="0"/>
              <a:t>- какие отношения складываются у всех участников инклюзивного образовательного процесса, на каких ценностных принципах они формируются;</a:t>
            </a:r>
          </a:p>
          <a:p>
            <a:pPr marL="0" indent="0">
              <a:buNone/>
            </a:pPr>
            <a:r>
              <a:rPr lang="ru-RU" dirty="0" smtClean="0"/>
              <a:t>- каково отношение учителей, родителей и педагогов к процессу внедрения инклюзии в образование, уровень осведомленности о принципах инклюзии, уровень принятия.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263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140726" y="14457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/>
              <a:t>Поскольку инклюзивный процесс органически связан с основным образовательным процессом в учреждении, требует его качественных изменений, поэтому и мониторинг инклюзивного процесса будет давать наиболее полноценную информацию для обеспечения управленческих решений в образовательном учреждении, если будет встроен в систему мониторинга качества образования.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47181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1" y="436728"/>
            <a:ext cx="11273051" cy="6223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Как показал анализ практического опыта мониторинговых исследований, </a:t>
            </a:r>
            <a:r>
              <a:rPr lang="ru-RU" dirty="0" err="1" smtClean="0"/>
              <a:t>проводящихся</a:t>
            </a:r>
            <a:r>
              <a:rPr lang="ru-RU" dirty="0" smtClean="0"/>
              <a:t> в школах, система мониторинга разворачивается в школе в течение трех лет. Такой длительный срок определяется не сложностью самой деятельности, но необходимостью получения результатов, измеряемых одними и теми же измерителями в течение нескольких лет. В этом главное отличие мониторинга от диагностики. </a:t>
            </a:r>
            <a:r>
              <a:rPr lang="ru-RU" b="1" dirty="0" smtClean="0"/>
              <a:t>Диагностика - это точечное, одномоментное измерение</a:t>
            </a:r>
            <a:r>
              <a:rPr lang="ru-RU" dirty="0" smtClean="0"/>
              <a:t>. </a:t>
            </a:r>
            <a:r>
              <a:rPr lang="ru-RU" b="1" dirty="0" smtClean="0"/>
              <a:t>Мониторинг</a:t>
            </a:r>
            <a:r>
              <a:rPr lang="ru-RU" dirty="0" smtClean="0"/>
              <a:t> - </a:t>
            </a:r>
            <a:r>
              <a:rPr lang="ru-RU" b="1" dirty="0" smtClean="0"/>
              <a:t>это измерение изменения объектов во времени</a:t>
            </a:r>
            <a:r>
              <a:rPr lang="ru-RU" dirty="0" smtClean="0"/>
              <a:t>. Возникающее противоречие между временной ограниченностью ценности информации и временными рамками становления мониторинга может быть решено поэтапным введением мониторинга как средства сбора и хранения информации о состоянии качества образования в школе и постепенной замене существующих процедур, как правило, вписанных в рамки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контроля, на процедуры мониторингового измерений.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62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3833" y="477671"/>
            <a:ext cx="10140286" cy="2841223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Понятие «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 происходит от лат. </a:t>
            </a:r>
            <a:r>
              <a:rPr lang="ru-RU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напоминающий, надзирающий.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нашей стране данным термином обозначают постоянное наблюдение за каким-либо процессом с целью выявления его соответствия желаемому результату или первоначальным предположениям.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8906" y="3997822"/>
            <a:ext cx="10745337" cy="219826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необходим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когда в построении какого-либо процесса важно постоянно отслеживать происходящие в реальной образовательной среде явления, с тем чтобы включать результаты текущих наблюдений в 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 управления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19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/>
              <a:t>Задание для работы групп: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18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Разработать и представить программу психологического мониторинга эффективности реализации программы  инклюзивного образования в условиях общего образования Красноярского края</a:t>
            </a:r>
            <a:endParaRPr lang="ru-RU" sz="3600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838200" y="4447630"/>
            <a:ext cx="10803340" cy="1564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Для составления программы мониторинга  необходимо определить:</a:t>
            </a:r>
          </a:p>
          <a:p>
            <a:pPr marL="35560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1. предмет мониторинга;</a:t>
            </a:r>
          </a:p>
          <a:p>
            <a:pPr marL="35560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2. содержание мониторинга; </a:t>
            </a:r>
          </a:p>
          <a:p>
            <a:pPr marL="35560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3. методику и условия  осуществления мониторинга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762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Ресурсы: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2648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Сайт КрасГМУ-Обучающимся-УМКД-Специальное и коррекционное обучение-Практические занятия – Мониторинг</a:t>
            </a:r>
          </a:p>
          <a:p>
            <a:pPr marL="0" indent="0">
              <a:buNone/>
            </a:pPr>
            <a:r>
              <a:rPr lang="ru-RU" dirty="0" smtClean="0"/>
              <a:t> 1.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://krasgmu.ru/index.php?page[org]=</a:t>
            </a:r>
            <a:r>
              <a:rPr lang="en-US" dirty="0" smtClean="0">
                <a:hlinkClick r:id="rId2"/>
              </a:rPr>
              <a:t>umkd_metod_tl&amp;tl_id=302358&amp;metod_type=0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en-US" dirty="0">
                <a:hlinkClick r:id="rId3"/>
              </a:rPr>
              <a:t>https://krasgmu.ru/index.php?page[org]=</a:t>
            </a:r>
            <a:r>
              <a:rPr lang="en-US" dirty="0" smtClean="0">
                <a:hlinkClick r:id="rId3"/>
              </a:rPr>
              <a:t>umkd_metod_tl&amp;tl_id=302349&amp;metod_type=0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485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8332" y="2420888"/>
            <a:ext cx="6215163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6000" b="1" i="1" dirty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</a:t>
            </a:r>
            <a:endParaRPr lang="ru-RU" sz="4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/>
              <a:t>Задание для работы групп: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18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Разработать и представить программу психологического мониторинга эффективности реализации программы  инклюзивного образования в условиях общего образования Красноярского края</a:t>
            </a:r>
            <a:endParaRPr lang="ru-RU" sz="3600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838200" y="4447630"/>
            <a:ext cx="10803340" cy="1564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Для составления программы мониторинга  необходимо определить:</a:t>
            </a:r>
          </a:p>
          <a:p>
            <a:pPr marL="35560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1. предмет мониторинга;</a:t>
            </a:r>
          </a:p>
          <a:p>
            <a:pPr marL="35560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2. содержание мониторинга; </a:t>
            </a:r>
          </a:p>
          <a:p>
            <a:pPr marL="355600" indent="0">
              <a:buFont typeface="Arial" panose="020B0604020202020204" pitchFamily="34" charset="0"/>
              <a:buNone/>
            </a:pPr>
            <a:r>
              <a:rPr 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3. методику и условия  осуществления мониторинга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608" y="392611"/>
            <a:ext cx="11076295" cy="29510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В процессе мониторинга </a:t>
            </a:r>
            <a:r>
              <a:rPr lang="ru-RU" dirty="0" smtClean="0"/>
              <a:t>исследуются физические, интеллектуальные и личностные качества ребенка путем:</a:t>
            </a:r>
          </a:p>
          <a:p>
            <a:pPr marL="627063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наблюдений, </a:t>
            </a:r>
          </a:p>
          <a:p>
            <a:pPr marL="627063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бесед, </a:t>
            </a:r>
          </a:p>
          <a:p>
            <a:pPr marL="627063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экспертных оценок, </a:t>
            </a:r>
          </a:p>
          <a:p>
            <a:pPr marL="627063">
              <a:lnSpc>
                <a:spcPct val="100000"/>
              </a:lnSpc>
              <a:spcBef>
                <a:spcPts val="0"/>
              </a:spcBef>
            </a:pPr>
            <a:r>
              <a:rPr lang="ru-RU" dirty="0" err="1" smtClean="0"/>
              <a:t>критериально</a:t>
            </a:r>
            <a:r>
              <a:rPr lang="ru-RU" dirty="0" smtClean="0"/>
              <a:t>-ориентированного тестирования, </a:t>
            </a:r>
          </a:p>
          <a:p>
            <a:pPr marL="627063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скрининг-тестов…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83608" y="3643951"/>
            <a:ext cx="10515600" cy="277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Периодичность мониторинга </a:t>
            </a:r>
            <a:r>
              <a:rPr lang="ru-RU" dirty="0" smtClean="0"/>
              <a:t>устанавливается ОУ и должна обеспечивать возможность оценки динамики достижений детей, сбалансированность методов, не приводить к переутомлению воспитанников и не нарушать ход образовательного процесса.</a:t>
            </a:r>
          </a:p>
          <a:p>
            <a:pPr marL="0" indent="0">
              <a:buNone/>
            </a:pPr>
            <a:r>
              <a:rPr lang="ru-RU" b="1" dirty="0" smtClean="0"/>
              <a:t>Содержание мониторинга </a:t>
            </a:r>
            <a:r>
              <a:rPr lang="ru-RU" dirty="0" smtClean="0"/>
              <a:t>должно быть тесно связано с образовательными программами обучения и воспитания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12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2917" y="14571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составления программы мониторинга  необходимо определить:</a:t>
            </a:r>
          </a:p>
          <a:p>
            <a:pPr marL="35560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предмет мониторинга;</a:t>
            </a:r>
          </a:p>
          <a:p>
            <a:pPr marL="35560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содержание мониторинга; </a:t>
            </a:r>
          </a:p>
          <a:p>
            <a:pPr marL="35560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методику и условия  осуществления мониторинга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56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609" y="556383"/>
            <a:ext cx="11158182" cy="269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Предметом мониторинга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могут являться учебные знания, умения  и навыки, способы деятельности, а также уровни развития высших психических функций, навыков общения, трудовые навыки  и т.п. Т.е. качества  которые обеспечивают успешность дальнейшего освоения программы, возможностей ребенка к самостоятельным условиях существования.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83609" y="3248166"/>
            <a:ext cx="10994409" cy="36098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Содержание мониторинга.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предметом, мониторинг, как целостный процесс, состоит из конкретных методик, способов оценки изучаемых качеств.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Методика и условия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осуществления мониторинга определяются исходя из поставленных задач (коррекция, развитие), уровня развития и динамики изменений изучаемого качества.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2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955343" y="1500188"/>
            <a:ext cx="10495129" cy="4506912"/>
          </a:xfrm>
        </p:spPr>
        <p:txBody>
          <a:bodyPr>
            <a:norm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 sz="3600" dirty="0"/>
              <a:t>   это система сбора, обработки, хранения и распространения информации о системе образования или отдельных её элементов, ориентированная на информационное обеспечение управления, которая позволяет судить о состоянии объекта в любой момент времени и может обеспечить прогноз его развития (Майоров А.Н.)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/>
              <a:t>Мониторинг в образовании -</a:t>
            </a:r>
          </a:p>
        </p:txBody>
      </p:sp>
    </p:spTree>
    <p:extLst>
      <p:ext uri="{BB962C8B-B14F-4D97-AF65-F5344CB8AC3E}">
        <p14:creationId xmlns:p14="http://schemas.microsoft.com/office/powerpoint/2010/main" val="24856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1981200" y="3429000"/>
            <a:ext cx="8229600" cy="2578100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ru-RU" altLang="ru-RU" sz="3200" b="1" dirty="0"/>
              <a:t>   его нацеленность на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ru-RU" altLang="ru-RU" sz="3200" b="1" dirty="0"/>
              <a:t>управленческие решения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187220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 smtClean="0"/>
              <a:t>Единый компонент </a:t>
            </a:r>
            <a:br>
              <a:rPr lang="ru-RU" sz="5400" b="1" dirty="0" smtClean="0"/>
            </a:br>
            <a:r>
              <a:rPr lang="ru-RU" sz="5400" b="1" dirty="0" smtClean="0"/>
              <a:t>мониторинга -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59923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>
          <a:xfrm>
            <a:off x="609157" y="1562455"/>
            <a:ext cx="11259403" cy="5432022"/>
          </a:xfrm>
        </p:spPr>
        <p:txBody>
          <a:bodyPr>
            <a:noAutofit/>
          </a:bodyPr>
          <a:lstStyle/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Объективность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– результаты должны отражать реальное состояние дел, субъективный фактор (личностный) должен быть минимизирован;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Точность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– погрешности не должны превышать допустимых статистически;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Полнота  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- источник информации должен быть репрезентативен;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Достаточность 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- объем информации должен быть достаточным для принятия управленческого решения;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Структурированность (</a:t>
            </a:r>
            <a:r>
              <a:rPr lang="ru-RU" altLang="ru-RU" sz="27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систематизированность</a:t>
            </a: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– с учетом качества источников информации;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Оптимальность обобщения 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– соответствие уровню задач управления инновационным процессом;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Оперативность 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– своевременность;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</a:pPr>
            <a:r>
              <a:rPr lang="ru-RU" alt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</a:t>
            </a:r>
            <a:r>
              <a:rPr lang="ru-RU" altLang="ru-RU" sz="2700" dirty="0">
                <a:latin typeface="Arial" panose="020B0604020202020204" pitchFamily="34" charset="0"/>
                <a:cs typeface="Arial" panose="020B0604020202020204" pitchFamily="34" charset="0"/>
              </a:rPr>
              <a:t>– возможность и реальность получения</a:t>
            </a:r>
            <a:r>
              <a:rPr lang="ru-RU" alt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9421" y="292978"/>
            <a:ext cx="11158876" cy="1000132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Качественные показатели информации, позволяющие применить её для управления образовательным процессом</a:t>
            </a:r>
          </a:p>
        </p:txBody>
      </p:sp>
    </p:spTree>
    <p:extLst>
      <p:ext uri="{BB962C8B-B14F-4D97-AF65-F5344CB8AC3E}">
        <p14:creationId xmlns:p14="http://schemas.microsoft.com/office/powerpoint/2010/main" val="41710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1113</Words>
  <Application>Microsoft Office PowerPoint</Application>
  <PresentationFormat>Широкоэкранный</PresentationFormat>
  <Paragraphs>108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Microsoft YaHei</vt:lpstr>
      <vt:lpstr>Arial</vt:lpstr>
      <vt:lpstr>Calibri</vt:lpstr>
      <vt:lpstr>Calibri Light</vt:lpstr>
      <vt:lpstr>Monotype Corsiva</vt:lpstr>
      <vt:lpstr>Times New Roman</vt:lpstr>
      <vt:lpstr>Wingdings 3</vt:lpstr>
      <vt:lpstr>Тема Office</vt:lpstr>
      <vt:lpstr>Презентация PowerPoint</vt:lpstr>
      <vt:lpstr>Понятие «мониторинг» происходит от лат. monitor напоминающий, надзирающий.   В нашей стране данным термином обозначают постоянное наблюдение за каким-либо процессом с целью выявления его соответствия желаемому результату или первоначальным предположениям.</vt:lpstr>
      <vt:lpstr>Задание для работы групп:</vt:lpstr>
      <vt:lpstr>Презентация PowerPoint</vt:lpstr>
      <vt:lpstr>Презентация PowerPoint</vt:lpstr>
      <vt:lpstr>Презентация PowerPoint</vt:lpstr>
      <vt:lpstr>Мониторинг в образовании -</vt:lpstr>
      <vt:lpstr>Единый компонент  мониторинга -</vt:lpstr>
      <vt:lpstr>Качественные показатели информации, позволяющие применить её для управления образовательным процессом</vt:lpstr>
      <vt:lpstr>Виды мониторинга в образовании</vt:lpstr>
      <vt:lpstr>Классификация видов мониторинга</vt:lpstr>
      <vt:lpstr>Психологический мониторинг – особый вид мониторинга.</vt:lpstr>
      <vt:lpstr>Презентация PowerPoint</vt:lpstr>
      <vt:lpstr>Презентация PowerPoint</vt:lpstr>
      <vt:lpstr>Программа психологического (педагогического) мониторинга  (как вида деятельности) определяется:</vt:lpstr>
      <vt:lpstr>К психологическому мониторингу предъявляются особые требования:</vt:lpstr>
      <vt:lpstr>Презентация PowerPoint</vt:lpstr>
      <vt:lpstr>Презентация PowerPoint</vt:lpstr>
      <vt:lpstr>Презентация PowerPoint</vt:lpstr>
      <vt:lpstr>Задание для работы групп:</vt:lpstr>
      <vt:lpstr>Ресурсы:</vt:lpstr>
      <vt:lpstr>Презентация PowerPoint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инклюзивного образования</dc:title>
  <dc:creator>Гуров</dc:creator>
  <cp:lastModifiedBy>Гуров</cp:lastModifiedBy>
  <cp:revision>32</cp:revision>
  <dcterms:created xsi:type="dcterms:W3CDTF">2021-06-08T14:16:46Z</dcterms:created>
  <dcterms:modified xsi:type="dcterms:W3CDTF">2021-06-08T16:28:42Z</dcterms:modified>
</cp:coreProperties>
</file>