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64"/>
  </p:notesMasterIdLst>
  <p:sldIdLst>
    <p:sldId id="283" r:id="rId2"/>
    <p:sldId id="279" r:id="rId3"/>
    <p:sldId id="257" r:id="rId4"/>
    <p:sldId id="281" r:id="rId5"/>
    <p:sldId id="284" r:id="rId6"/>
    <p:sldId id="258" r:id="rId7"/>
    <p:sldId id="285" r:id="rId8"/>
    <p:sldId id="287" r:id="rId9"/>
    <p:sldId id="290" r:id="rId10"/>
    <p:sldId id="259" r:id="rId11"/>
    <p:sldId id="262" r:id="rId12"/>
    <p:sldId id="263" r:id="rId13"/>
    <p:sldId id="264" r:id="rId14"/>
    <p:sldId id="265" r:id="rId15"/>
    <p:sldId id="266" r:id="rId16"/>
    <p:sldId id="267" r:id="rId17"/>
    <p:sldId id="260" r:id="rId18"/>
    <p:sldId id="268" r:id="rId19"/>
    <p:sldId id="269" r:id="rId20"/>
    <p:sldId id="270" r:id="rId21"/>
    <p:sldId id="261" r:id="rId22"/>
    <p:sldId id="271" r:id="rId23"/>
    <p:sldId id="291" r:id="rId24"/>
    <p:sldId id="272" r:id="rId25"/>
    <p:sldId id="292" r:id="rId26"/>
    <p:sldId id="273" r:id="rId27"/>
    <p:sldId id="274" r:id="rId28"/>
    <p:sldId id="275" r:id="rId29"/>
    <p:sldId id="282" r:id="rId30"/>
    <p:sldId id="276" r:id="rId31"/>
    <p:sldId id="294" r:id="rId32"/>
    <p:sldId id="298" r:id="rId33"/>
    <p:sldId id="297" r:id="rId34"/>
    <p:sldId id="299" r:id="rId35"/>
    <p:sldId id="300" r:id="rId36"/>
    <p:sldId id="301" r:id="rId37"/>
    <p:sldId id="304" r:id="rId38"/>
    <p:sldId id="302" r:id="rId39"/>
    <p:sldId id="305" r:id="rId40"/>
    <p:sldId id="303" r:id="rId41"/>
    <p:sldId id="307" r:id="rId42"/>
    <p:sldId id="308" r:id="rId43"/>
    <p:sldId id="277" r:id="rId44"/>
    <p:sldId id="321" r:id="rId45"/>
    <p:sldId id="311" r:id="rId46"/>
    <p:sldId id="322" r:id="rId47"/>
    <p:sldId id="323" r:id="rId48"/>
    <p:sldId id="325" r:id="rId49"/>
    <p:sldId id="326" r:id="rId50"/>
    <p:sldId id="327" r:id="rId51"/>
    <p:sldId id="337" r:id="rId52"/>
    <p:sldId id="338" r:id="rId53"/>
    <p:sldId id="313" r:id="rId54"/>
    <p:sldId id="339" r:id="rId55"/>
    <p:sldId id="341" r:id="rId56"/>
    <p:sldId id="328" r:id="rId57"/>
    <p:sldId id="316" r:id="rId58"/>
    <p:sldId id="329" r:id="rId59"/>
    <p:sldId id="317" r:id="rId60"/>
    <p:sldId id="336" r:id="rId61"/>
    <p:sldId id="280" r:id="rId62"/>
    <p:sldId id="334" r:id="rId6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B9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87" autoAdjust="0"/>
  </p:normalViewPr>
  <p:slideViewPr>
    <p:cSldViewPr>
      <p:cViewPr varScale="1">
        <p:scale>
          <a:sx n="66" d="100"/>
          <a:sy n="66" d="100"/>
        </p:scale>
        <p:origin x="-1200" y="-108"/>
      </p:cViewPr>
      <p:guideLst>
        <p:guide orient="horz" pos="2160"/>
        <p:guide pos="2880"/>
      </p:guideLst>
    </p:cSldViewPr>
  </p:slideViewPr>
  <p:outlineViewPr>
    <p:cViewPr>
      <p:scale>
        <a:sx n="33" d="100"/>
        <a:sy n="33" d="100"/>
      </p:scale>
      <p:origin x="0" y="335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9327E1-7D0D-46BE-8A66-88E7C091DFB8}" type="datetimeFigureOut">
              <a:rPr lang="ru-RU" smtClean="0"/>
              <a:pPr/>
              <a:t>27/09/20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707A07-3D7B-4A14-9093-F1E098FC1F2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noFill/>
          <a:ln>
            <a:solidFill>
              <a:srgbClr val="000000"/>
            </a:solidFill>
            <a:miter lim="800000"/>
            <a:headEnd/>
            <a:tailEnd/>
          </a:ln>
        </p:spPr>
      </p:sp>
      <p:sp>
        <p:nvSpPr>
          <p:cNvPr id="4608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latin typeface="Times New Roman" pitchFamily="18" charset="0"/>
                <a:cs typeface="Times New Roman" pitchFamily="18" charset="0"/>
              </a:rPr>
              <a:t>ГКС проходят ч/з мембрану внутрь клетки и связываются со специфическим рецептором.</a:t>
            </a:r>
            <a:endParaRPr lang="ru-RU" smtClean="0"/>
          </a:p>
        </p:txBody>
      </p:sp>
      <p:sp>
        <p:nvSpPr>
          <p:cNvPr id="4608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867348-846C-4ABA-B4C0-466E9D8EF965}" type="slidenum">
              <a:rPr lang="ru-RU">
                <a:latin typeface="Arial" pitchFamily="34" charset="0"/>
                <a:cs typeface="Arial" pitchFamily="34" charset="0"/>
              </a:rPr>
              <a:pPr/>
              <a:t>35</a:t>
            </a:fld>
            <a:endParaRPr lang="ru-RU">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pPr>
              <a:defRPr/>
            </a:pPr>
            <a:fld id="{302C4A90-532E-4E9F-AF55-64FF1645F4CB}" type="datetimeFigureOut">
              <a:rPr lang="ru-RU" smtClean="0"/>
              <a:pPr>
                <a:defRPr/>
              </a:pPr>
              <a:t>27/09/20</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E2405E37-9D50-4EF9-B8F0-FD05C2EA0E47}"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3454096C-F3E5-4467-9B65-5F4D2D9E40DC}" type="datetimeFigureOut">
              <a:rPr lang="ru-RU" smtClean="0"/>
              <a:pPr>
                <a:defRPr/>
              </a:pPr>
              <a:t>27/09/20</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0D92087-2082-41BB-93B8-E17C151CD701}"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A409E22B-5484-4F7A-9963-CB058CFBD4FD}" type="datetimeFigureOut">
              <a:rPr lang="ru-RU" smtClean="0"/>
              <a:pPr>
                <a:defRPr/>
              </a:pPr>
              <a:t>27/09/20</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330DD4B-49D3-4A7C-9047-510DDC282B18}"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EDECD56C-D491-460F-B177-08A1922F5154}" type="datetimeFigureOut">
              <a:rPr lang="ru-RU" smtClean="0"/>
              <a:pPr>
                <a:defRPr/>
              </a:pPr>
              <a:t>27/09/20</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9B1481DB-9526-4FDE-9382-76E1D35286EF}"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a:defRPr/>
            </a:pPr>
            <a:fld id="{77C604A2-EA36-4EF1-ADB6-ACE102AF49BF}" type="datetimeFigureOut">
              <a:rPr lang="ru-RU" smtClean="0"/>
              <a:pPr>
                <a:defRPr/>
              </a:pPr>
              <a:t>27/09/20</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C1912D4-2C63-46C2-A122-226C79D9E902}"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a:defRPr/>
            </a:pPr>
            <a:fld id="{0AB2E296-FE6D-41E1-92B0-3602628FADEF}" type="datetimeFigureOut">
              <a:rPr lang="ru-RU" smtClean="0"/>
              <a:pPr>
                <a:defRPr/>
              </a:pPr>
              <a:t>27/09/20</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19858F70-0323-407F-B7B2-CFF4F4CB3B67}"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a:defRPr/>
            </a:pPr>
            <a:fld id="{DE74DD1D-4B36-4999-9FB0-1F2868EEA819}" type="datetimeFigureOut">
              <a:rPr lang="ru-RU" smtClean="0"/>
              <a:pPr>
                <a:defRPr/>
              </a:pPr>
              <a:t>27/09/20</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326CF29F-F005-422E-9609-2E5326572642}"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a:defRPr/>
            </a:pPr>
            <a:fld id="{08EB0F3B-4B77-4C02-8E10-461312D39E11}" type="datetimeFigureOut">
              <a:rPr lang="ru-RU" smtClean="0"/>
              <a:pPr>
                <a:defRPr/>
              </a:pPr>
              <a:t>27/09/20</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3152145F-F9E2-4E52-91E6-CF7ED8BBB047}"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469097D0-F0D4-4C1A-9580-7F964949A5EF}" type="datetimeFigureOut">
              <a:rPr lang="ru-RU" smtClean="0"/>
              <a:pPr>
                <a:defRPr/>
              </a:pPr>
              <a:t>27/09/20</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96C8FA0F-4455-4EC8-B004-019F84C0693A}"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fld id="{A8129AE9-CC67-424D-A162-790B1462BC25}" type="datetimeFigureOut">
              <a:rPr lang="ru-RU" smtClean="0"/>
              <a:pPr>
                <a:defRPr/>
              </a:pPr>
              <a:t>27/09/20</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948A6A65-FB8E-4170-8003-40A9074C8B0B}"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fld id="{B86E9C5A-E323-4A59-8A2D-04F8B3C5B146}" type="datetimeFigureOut">
              <a:rPr lang="ru-RU" smtClean="0"/>
              <a:pPr>
                <a:defRPr/>
              </a:pPr>
              <a:t>27/09/20</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5C7B9097-5F1A-4197-806C-D83A61970CE2}"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22078FC-08C5-4205-B45D-E3861CA708CF}" type="datetimeFigureOut">
              <a:rPr lang="ru-RU" smtClean="0"/>
              <a:pPr>
                <a:defRPr/>
              </a:pPr>
              <a:t>27/09/20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9B29B08-07E8-4203-B4FD-7246088D8840}"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57188"/>
            <a:ext cx="7772400" cy="1357312"/>
          </a:xfrm>
        </p:spPr>
        <p:txBody>
          <a:bodyPr rtlCol="0">
            <a:normAutofit fontScale="90000"/>
          </a:bodyPr>
          <a:lstStyle/>
          <a:p>
            <a:pPr eaLnBrk="1" fontAlgn="auto" hangingPunct="1">
              <a:spcAft>
                <a:spcPts val="0"/>
              </a:spcAft>
              <a:defRPr/>
            </a:pP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Федеральное государственное бюджетное образовательное учреждение</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высшего образования «Красноярский государственный медицинский университет имени профессора </a:t>
            </a:r>
            <a:r>
              <a:rPr lang="ru-RU" sz="1600" dirty="0" err="1" smtClean="0">
                <a:latin typeface="Times New Roman" pitchFamily="18" charset="0"/>
                <a:cs typeface="Times New Roman" pitchFamily="18" charset="0"/>
              </a:rPr>
              <a:t>В.Ф.Войно-Ясенецкого</a:t>
            </a:r>
            <a:r>
              <a:rPr lang="ru-RU" sz="1600" dirty="0" smtClean="0">
                <a:latin typeface="Times New Roman" pitchFamily="18" charset="0"/>
                <a:cs typeface="Times New Roman" pitchFamily="18" charset="0"/>
              </a:rPr>
              <a:t>»</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Министерства здравоохранения   Российской Федерации</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Фармацевтический колледж</a:t>
            </a:r>
            <a:br>
              <a:rPr lang="ru-RU" sz="1600" dirty="0" smtClean="0">
                <a:latin typeface="Times New Roman" pitchFamily="18" charset="0"/>
                <a:cs typeface="Times New Roman" pitchFamily="18" charset="0"/>
              </a:rPr>
            </a:br>
            <a:r>
              <a:rPr lang="ru-RU" dirty="0" smtClean="0"/>
              <a:t> </a:t>
            </a:r>
          </a:p>
        </p:txBody>
      </p:sp>
      <p:sp>
        <p:nvSpPr>
          <p:cNvPr id="3" name="Подзаголовок 2"/>
          <p:cNvSpPr>
            <a:spLocks noGrp="1"/>
          </p:cNvSpPr>
          <p:nvPr>
            <p:ph type="subTitle" idx="1"/>
          </p:nvPr>
        </p:nvSpPr>
        <p:spPr>
          <a:xfrm>
            <a:off x="6000750" y="4286250"/>
            <a:ext cx="2500313" cy="1071563"/>
          </a:xfrm>
        </p:spPr>
        <p:txBody>
          <a:bodyPr rtlCol="0">
            <a:normAutofit/>
          </a:bodyPr>
          <a:lstStyle/>
          <a:p>
            <a:pPr eaLnBrk="1" fontAlgn="auto" hangingPunct="1">
              <a:spcBef>
                <a:spcPts val="0"/>
              </a:spcBef>
              <a:spcAft>
                <a:spcPts val="0"/>
              </a:spcAft>
              <a:buFont typeface="Arial" pitchFamily="34" charset="0"/>
              <a:buNone/>
              <a:defRPr/>
            </a:pPr>
            <a:r>
              <a:rPr lang="ru-RU" sz="2000" dirty="0" smtClean="0">
                <a:solidFill>
                  <a:schemeClr val="tx1"/>
                </a:solidFill>
                <a:latin typeface="Times New Roman" pitchFamily="18" charset="0"/>
                <a:cs typeface="Times New Roman" pitchFamily="18" charset="0"/>
              </a:rPr>
              <a:t>Преподаватель:</a:t>
            </a:r>
          </a:p>
          <a:p>
            <a:pPr eaLnBrk="1" fontAlgn="auto" hangingPunct="1">
              <a:spcBef>
                <a:spcPts val="0"/>
              </a:spcBef>
              <a:spcAft>
                <a:spcPts val="0"/>
              </a:spcAft>
              <a:buFont typeface="Arial" pitchFamily="34" charset="0"/>
              <a:buNone/>
              <a:defRPr/>
            </a:pPr>
            <a:r>
              <a:rPr lang="ru-RU" sz="2000" dirty="0" smtClean="0">
                <a:solidFill>
                  <a:schemeClr val="tx1"/>
                </a:solidFill>
                <a:latin typeface="Times New Roman" pitchFamily="18" charset="0"/>
                <a:cs typeface="Times New Roman" pitchFamily="18" charset="0"/>
              </a:rPr>
              <a:t> Брюханова И.Я.</a:t>
            </a:r>
            <a:endParaRPr lang="ru-RU" dirty="0" smtClean="0"/>
          </a:p>
        </p:txBody>
      </p:sp>
      <p:sp>
        <p:nvSpPr>
          <p:cNvPr id="2052" name="TextBox 3"/>
          <p:cNvSpPr txBox="1">
            <a:spLocks noChangeArrowheads="1"/>
          </p:cNvSpPr>
          <p:nvPr/>
        </p:nvSpPr>
        <p:spPr bwMode="auto">
          <a:xfrm>
            <a:off x="1285875" y="1928813"/>
            <a:ext cx="7358063" cy="1816100"/>
          </a:xfrm>
          <a:prstGeom prst="rect">
            <a:avLst/>
          </a:prstGeom>
          <a:noFill/>
          <a:ln w="9525">
            <a:noFill/>
            <a:miter lim="800000"/>
            <a:headEnd/>
            <a:tailEnd/>
          </a:ln>
        </p:spPr>
        <p:txBody>
          <a:bodyPr>
            <a:spAutoFit/>
          </a:bodyPr>
          <a:lstStyle/>
          <a:p>
            <a:pPr algn="ctr"/>
            <a:r>
              <a:rPr lang="ru-RU" sz="2800" b="1" dirty="0">
                <a:latin typeface="Times New Roman" pitchFamily="18" charset="0"/>
                <a:cs typeface="Times New Roman" pitchFamily="18" charset="0"/>
              </a:rPr>
              <a:t>Лекция 8</a:t>
            </a:r>
            <a:br>
              <a:rPr lang="ru-RU" sz="2800" b="1" dirty="0">
                <a:latin typeface="Times New Roman" pitchFamily="18" charset="0"/>
                <a:cs typeface="Times New Roman" pitchFamily="18" charset="0"/>
              </a:rPr>
            </a:br>
            <a:r>
              <a:rPr lang="ru-RU" sz="2800" b="1" dirty="0">
                <a:latin typeface="Times New Roman" pitchFamily="18" charset="0"/>
                <a:cs typeface="Times New Roman" pitchFamily="18" charset="0"/>
              </a:rPr>
              <a:t>Клиническая фармакология противовоспалительных и антигистаминных лекарственных средств</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357982"/>
          </a:xfrm>
        </p:spPr>
        <p:txBody>
          <a:bodyPr>
            <a:noAutofit/>
          </a:bodyPr>
          <a:lstStyle/>
          <a:p>
            <a:pPr eaLnBrk="1" fontAlgn="auto" hangingPunct="1">
              <a:spcAft>
                <a:spcPts val="0"/>
              </a:spcAft>
              <a:defRPr/>
            </a:pPr>
            <a:r>
              <a:rPr lang="ru-RU" sz="6300" b="1" dirty="0" smtClean="0">
                <a:latin typeface="Times New Roman" panose="02020603050405020304" pitchFamily="18" charset="0"/>
                <a:cs typeface="Times New Roman" panose="02020603050405020304" pitchFamily="18" charset="0"/>
              </a:rPr>
              <a:t> НПВС с выраженной противовоспалительной </a:t>
            </a:r>
            <a:br>
              <a:rPr lang="ru-RU" sz="6300" b="1" dirty="0" smtClean="0">
                <a:latin typeface="Times New Roman" panose="02020603050405020304" pitchFamily="18" charset="0"/>
                <a:cs typeface="Times New Roman" panose="02020603050405020304" pitchFamily="18" charset="0"/>
              </a:rPr>
            </a:br>
            <a:r>
              <a:rPr lang="ru-RU" sz="6300" b="1" dirty="0" smtClean="0">
                <a:latin typeface="Times New Roman" panose="02020603050405020304" pitchFamily="18" charset="0"/>
                <a:cs typeface="Times New Roman" panose="02020603050405020304" pitchFamily="18" charset="0"/>
              </a:rPr>
              <a:t> активностью:</a:t>
            </a:r>
            <a:endParaRPr lang="ru-RU" sz="63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noAutofit/>
          </a:bodyPr>
          <a:lstStyle/>
          <a:p>
            <a:pPr eaLnBrk="1" fontAlgn="auto" hangingPunct="1">
              <a:spcAft>
                <a:spcPts val="0"/>
              </a:spcAft>
              <a:defRPr/>
            </a:pPr>
            <a:r>
              <a:rPr lang="ru-RU" sz="7200" b="1" dirty="0">
                <a:latin typeface="Times New Roman" panose="02020603050405020304" pitchFamily="18" charset="0"/>
                <a:cs typeface="Times New Roman" panose="02020603050405020304" pitchFamily="18" charset="0"/>
              </a:rPr>
              <a:t>1. САЛИЦИЛАТЫ</a:t>
            </a:r>
          </a:p>
        </p:txBody>
      </p:sp>
      <p:sp>
        <p:nvSpPr>
          <p:cNvPr id="9219" name="Содержимое 2"/>
          <p:cNvSpPr>
            <a:spLocks noGrp="1"/>
          </p:cNvSpPr>
          <p:nvPr>
            <p:ph idx="1"/>
          </p:nvPr>
        </p:nvSpPr>
        <p:spPr>
          <a:xfrm>
            <a:off x="0" y="1071563"/>
            <a:ext cx="9143999" cy="1500187"/>
          </a:xfrm>
        </p:spPr>
        <p:txBody>
          <a:bodyPr>
            <a:normAutofit/>
          </a:bodyPr>
          <a:lstStyle/>
          <a:p>
            <a:pPr marL="548640" indent="-411480" algn="ctr" eaLnBrk="1" fontAlgn="auto" hangingPunct="1">
              <a:spcAft>
                <a:spcPts val="0"/>
              </a:spcAft>
              <a:buClr>
                <a:schemeClr val="tx1">
                  <a:shade val="95000"/>
                </a:schemeClr>
              </a:buClr>
              <a:buNone/>
              <a:defRPr/>
            </a:pPr>
            <a:r>
              <a:rPr lang="ru-RU" sz="4400" dirty="0" smtClean="0">
                <a:latin typeface="Times New Roman" panose="02020603050405020304" pitchFamily="18" charset="0"/>
                <a:cs typeface="Times New Roman" panose="02020603050405020304" pitchFamily="18" charset="0"/>
              </a:rPr>
              <a:t>Ацетилсалициловая </a:t>
            </a:r>
            <a:r>
              <a:rPr lang="ru-RU" sz="4400" dirty="0">
                <a:latin typeface="Times New Roman" panose="02020603050405020304" pitchFamily="18" charset="0"/>
                <a:cs typeface="Times New Roman" panose="02020603050405020304" pitchFamily="18" charset="0"/>
              </a:rPr>
              <a:t>кислота </a:t>
            </a:r>
            <a:r>
              <a:rPr lang="ru-RU" sz="4400" dirty="0" smtClean="0">
                <a:latin typeface="Times New Roman" panose="02020603050405020304" pitchFamily="18" charset="0"/>
                <a:cs typeface="Times New Roman" panose="02020603050405020304" pitchFamily="18" charset="0"/>
              </a:rPr>
              <a:t>(Аспирин</a:t>
            </a:r>
            <a:r>
              <a:rPr lang="ru-RU" sz="4400" dirty="0">
                <a:latin typeface="Times New Roman" panose="02020603050405020304" pitchFamily="18" charset="0"/>
                <a:cs typeface="Times New Roman" panose="02020603050405020304" pitchFamily="18" charset="0"/>
              </a:rPr>
              <a:t>)</a:t>
            </a:r>
          </a:p>
          <a:p>
            <a:pPr marL="548640" indent="-411480" algn="ctr" eaLnBrk="1" fontAlgn="auto" hangingPunct="1">
              <a:spcAft>
                <a:spcPts val="0"/>
              </a:spcAft>
              <a:buClr>
                <a:schemeClr val="tx1">
                  <a:shade val="95000"/>
                </a:schemeClr>
              </a:buClr>
              <a:buFont typeface="Wingdings" pitchFamily="2" charset="2"/>
              <a:buChar char="Ø"/>
              <a:defRPr/>
            </a:pPr>
            <a:endParaRPr lang="ru-RU" sz="4400" dirty="0">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xmlns="" id="{F3106484-2E79-43BD-850F-9E2F24BDBCC9}"/>
              </a:ext>
            </a:extLst>
          </p:cNvPr>
          <p:cNvPicPr>
            <a:picLocks noChangeAspect="1"/>
          </p:cNvPicPr>
          <p:nvPr/>
        </p:nvPicPr>
        <p:blipFill rotWithShape="1">
          <a:blip r:embed="rId2" cstate="print"/>
          <a:srcRect t="5705" b="3560"/>
          <a:stretch/>
        </p:blipFill>
        <p:spPr>
          <a:xfrm>
            <a:off x="1837158" y="2529192"/>
            <a:ext cx="5469683" cy="421693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74" y="728743"/>
            <a:ext cx="9144000" cy="1428736"/>
          </a:xfrm>
        </p:spPr>
        <p:txBody>
          <a:bodyPr>
            <a:normAutofit fontScale="90000"/>
          </a:bodyPr>
          <a:lstStyle/>
          <a:p>
            <a:pPr>
              <a:defRPr/>
            </a:pPr>
            <a:r>
              <a:rPr lang="ru-RU" sz="6000" b="1" dirty="0">
                <a:latin typeface="Times New Roman" panose="02020603050405020304" pitchFamily="18" charset="0"/>
                <a:cs typeface="Times New Roman" panose="02020603050405020304" pitchFamily="18" charset="0"/>
              </a:rPr>
              <a:t>2. ПРОИЗВОДНЫЕ ИНДОЛУКСУСНОЙ КИСЛОТЫ </a:t>
            </a: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sp>
        <p:nvSpPr>
          <p:cNvPr id="8195" name="Содержимое 2"/>
          <p:cNvSpPr>
            <a:spLocks noGrp="1"/>
          </p:cNvSpPr>
          <p:nvPr>
            <p:ph idx="1"/>
          </p:nvPr>
        </p:nvSpPr>
        <p:spPr>
          <a:xfrm>
            <a:off x="-13603" y="2420888"/>
            <a:ext cx="9108970" cy="542925"/>
          </a:xfrm>
        </p:spPr>
        <p:txBody>
          <a:bodyPr>
            <a:noAutofit/>
          </a:bodyPr>
          <a:lstStyle/>
          <a:p>
            <a:pPr algn="ctr">
              <a:buNone/>
            </a:pPr>
            <a:r>
              <a:rPr lang="ru-RU" sz="4400" dirty="0" err="1" smtClean="0">
                <a:latin typeface="Times New Roman" panose="02020603050405020304" pitchFamily="18" charset="0"/>
                <a:cs typeface="Times New Roman" panose="02020603050405020304" pitchFamily="18" charset="0"/>
              </a:rPr>
              <a:t>Ииндометацин</a:t>
            </a:r>
            <a:r>
              <a:rPr lang="ru-RU" sz="4400" dirty="0" smtClean="0">
                <a:latin typeface="Times New Roman" panose="02020603050405020304" pitchFamily="18" charset="0"/>
                <a:cs typeface="Times New Roman" panose="02020603050405020304" pitchFamily="18" charset="0"/>
              </a:rPr>
              <a:t> (</a:t>
            </a:r>
            <a:r>
              <a:rPr lang="ru-RU" sz="4400" dirty="0" err="1" smtClean="0">
                <a:latin typeface="Times New Roman" panose="02020603050405020304" pitchFamily="18" charset="0"/>
                <a:cs typeface="Times New Roman" panose="02020603050405020304" pitchFamily="18" charset="0"/>
              </a:rPr>
              <a:t>Метиндол</a:t>
            </a:r>
            <a:r>
              <a:rPr lang="ru-RU" sz="4400" dirty="0">
                <a:latin typeface="Times New Roman" panose="02020603050405020304" pitchFamily="18" charset="0"/>
                <a:cs typeface="Times New Roman" panose="02020603050405020304" pitchFamily="18" charset="0"/>
              </a:rPr>
              <a:t>)   </a:t>
            </a:r>
          </a:p>
          <a:p>
            <a:pPr algn="ctr"/>
            <a:endParaRPr lang="ru-RU" sz="4400" dirty="0">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xmlns="" id="{301239F6-C028-462F-AE49-B60684C7004D}"/>
              </a:ext>
            </a:extLst>
          </p:cNvPr>
          <p:cNvPicPr>
            <a:picLocks noChangeAspect="1"/>
          </p:cNvPicPr>
          <p:nvPr/>
        </p:nvPicPr>
        <p:blipFill>
          <a:blip r:embed="rId2" cstate="print"/>
          <a:stretch>
            <a:fillRect/>
          </a:stretch>
        </p:blipFill>
        <p:spPr>
          <a:xfrm>
            <a:off x="1438599" y="3227222"/>
            <a:ext cx="6266801" cy="350089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500166"/>
          </a:xfrm>
        </p:spPr>
        <p:txBody>
          <a:bodyPr>
            <a:normAutofit/>
          </a:bodyPr>
          <a:lstStyle/>
          <a:p>
            <a:pPr>
              <a:defRPr/>
            </a:pPr>
            <a:r>
              <a:rPr lang="ru-RU" sz="4500" b="1" dirty="0">
                <a:latin typeface="Times New Roman" panose="02020603050405020304" pitchFamily="18" charset="0"/>
                <a:cs typeface="Times New Roman" panose="02020603050405020304" pitchFamily="18" charset="0"/>
              </a:rPr>
              <a:t>3. ПРОИЗВОДНЫЕ ФЕНИЛУКСУСНОЙ КИСЛОТЫ </a:t>
            </a:r>
          </a:p>
        </p:txBody>
      </p:sp>
      <p:sp>
        <p:nvSpPr>
          <p:cNvPr id="9219" name="Содержимое 2"/>
          <p:cNvSpPr>
            <a:spLocks noGrp="1"/>
          </p:cNvSpPr>
          <p:nvPr>
            <p:ph idx="1"/>
          </p:nvPr>
        </p:nvSpPr>
        <p:spPr>
          <a:xfrm>
            <a:off x="17624" y="1500166"/>
            <a:ext cx="9126375" cy="685800"/>
          </a:xfrm>
        </p:spPr>
        <p:txBody>
          <a:bodyPr>
            <a:noAutofit/>
          </a:bodyPr>
          <a:lstStyle/>
          <a:p>
            <a:pPr algn="ctr">
              <a:buNone/>
            </a:pPr>
            <a:r>
              <a:rPr lang="ru-RU" sz="4400" dirty="0" err="1" smtClean="0">
                <a:latin typeface="Times New Roman" panose="02020603050405020304" pitchFamily="18" charset="0"/>
                <a:cs typeface="Times New Roman" panose="02020603050405020304" pitchFamily="18" charset="0"/>
              </a:rPr>
              <a:t>Диклофенак</a:t>
            </a:r>
            <a:r>
              <a:rPr lang="ru-RU" sz="4400" dirty="0" smtClean="0">
                <a:latin typeface="Times New Roman" panose="02020603050405020304" pitchFamily="18" charset="0"/>
                <a:cs typeface="Times New Roman" panose="02020603050405020304" pitchFamily="18" charset="0"/>
              </a:rPr>
              <a:t> (</a:t>
            </a:r>
            <a:r>
              <a:rPr lang="ru-RU" sz="4400" dirty="0" err="1" smtClean="0">
                <a:latin typeface="Times New Roman" panose="02020603050405020304" pitchFamily="18" charset="0"/>
                <a:cs typeface="Times New Roman" panose="02020603050405020304" pitchFamily="18" charset="0"/>
              </a:rPr>
              <a:t>Ортофен</a:t>
            </a:r>
            <a:r>
              <a:rPr lang="ru-RU" sz="4400" dirty="0">
                <a:latin typeface="Times New Roman" panose="02020603050405020304" pitchFamily="18" charset="0"/>
                <a:cs typeface="Times New Roman" panose="02020603050405020304" pitchFamily="18" charset="0"/>
              </a:rPr>
              <a:t>, </a:t>
            </a:r>
            <a:r>
              <a:rPr lang="ru-RU" sz="4400" dirty="0" err="1">
                <a:latin typeface="Times New Roman" panose="02020603050405020304" pitchFamily="18" charset="0"/>
                <a:cs typeface="Times New Roman" panose="02020603050405020304" pitchFamily="18" charset="0"/>
              </a:rPr>
              <a:t>В</a:t>
            </a:r>
            <a:r>
              <a:rPr lang="ru-RU" sz="4400" dirty="0" err="1" smtClean="0">
                <a:latin typeface="Times New Roman" panose="02020603050405020304" pitchFamily="18" charset="0"/>
                <a:cs typeface="Times New Roman" panose="02020603050405020304" pitchFamily="18" charset="0"/>
              </a:rPr>
              <a:t>ольтарен</a:t>
            </a:r>
            <a:r>
              <a:rPr lang="ru-RU" sz="4400" dirty="0">
                <a:latin typeface="Times New Roman" panose="02020603050405020304" pitchFamily="18" charset="0"/>
                <a:cs typeface="Times New Roman" panose="02020603050405020304" pitchFamily="18" charset="0"/>
              </a:rPr>
              <a:t>)</a:t>
            </a:r>
          </a:p>
          <a:p>
            <a:pPr algn="ctr"/>
            <a:endParaRPr lang="ru-RU" sz="4400" dirty="0">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xmlns="" id="{B7FF3851-A5E6-437A-AEF5-67AACFACA7B3}"/>
              </a:ext>
            </a:extLst>
          </p:cNvPr>
          <p:cNvPicPr>
            <a:picLocks noChangeAspect="1"/>
          </p:cNvPicPr>
          <p:nvPr/>
        </p:nvPicPr>
        <p:blipFill rotWithShape="1">
          <a:blip r:embed="rId2" cstate="print"/>
          <a:srcRect t="10100" b="9051"/>
          <a:stretch/>
        </p:blipFill>
        <p:spPr>
          <a:xfrm>
            <a:off x="1783390" y="2290652"/>
            <a:ext cx="5577220" cy="450912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3847"/>
            <a:ext cx="9144000" cy="942535"/>
          </a:xfrm>
        </p:spPr>
        <p:txBody>
          <a:bodyPr/>
          <a:lstStyle/>
          <a:p>
            <a:pPr>
              <a:defRPr/>
            </a:pPr>
            <a:r>
              <a:rPr lang="ru-RU" sz="5400" b="1" dirty="0">
                <a:latin typeface="Times New Roman" panose="02020603050405020304" pitchFamily="18" charset="0"/>
                <a:cs typeface="Times New Roman" panose="02020603050405020304" pitchFamily="18" charset="0"/>
              </a:rPr>
              <a:t>4. ОКСИКАМЫ </a:t>
            </a:r>
          </a:p>
        </p:txBody>
      </p:sp>
      <p:sp>
        <p:nvSpPr>
          <p:cNvPr id="3" name="Содержимое 2"/>
          <p:cNvSpPr>
            <a:spLocks noGrp="1"/>
          </p:cNvSpPr>
          <p:nvPr>
            <p:ph idx="1"/>
          </p:nvPr>
        </p:nvSpPr>
        <p:spPr>
          <a:xfrm>
            <a:off x="1165046" y="918215"/>
            <a:ext cx="7308304" cy="1500187"/>
          </a:xfrm>
        </p:spPr>
        <p:txBody>
          <a:bodyPr>
            <a:noAutofit/>
          </a:bodyPr>
          <a:lstStyle/>
          <a:p>
            <a:pPr marL="548640" indent="-411480" eaLnBrk="1" fontAlgn="auto" hangingPunct="1">
              <a:spcAft>
                <a:spcPts val="0"/>
              </a:spcAft>
              <a:buClr>
                <a:schemeClr val="tx1">
                  <a:shade val="95000"/>
                </a:schemeClr>
              </a:buClr>
              <a:buNone/>
              <a:defRPr/>
            </a:pPr>
            <a:r>
              <a:rPr lang="ru-RU" sz="4400" dirty="0">
                <a:latin typeface="Times New Roman" panose="02020603050405020304" pitchFamily="18" charset="0"/>
                <a:cs typeface="Times New Roman" panose="02020603050405020304" pitchFamily="18" charset="0"/>
              </a:rPr>
              <a:t>Пироксикам</a:t>
            </a:r>
          </a:p>
          <a:p>
            <a:pPr marL="548640" indent="-411480" eaLnBrk="1" fontAlgn="auto" hangingPunct="1">
              <a:spcAft>
                <a:spcPts val="0"/>
              </a:spcAft>
              <a:buClr>
                <a:schemeClr val="tx1">
                  <a:shade val="95000"/>
                </a:schemeClr>
              </a:buClr>
              <a:buNone/>
              <a:defRPr/>
            </a:pPr>
            <a:r>
              <a:rPr lang="ru-RU" sz="4400" dirty="0" err="1">
                <a:latin typeface="Times New Roman" panose="02020603050405020304" pitchFamily="18" charset="0"/>
                <a:cs typeface="Times New Roman" panose="02020603050405020304" pitchFamily="18" charset="0"/>
              </a:rPr>
              <a:t>Мелоксикам</a:t>
            </a:r>
            <a:r>
              <a:rPr lang="ru-RU" sz="4400" dirty="0">
                <a:latin typeface="Times New Roman" panose="02020603050405020304" pitchFamily="18" charset="0"/>
                <a:cs typeface="Times New Roman" panose="02020603050405020304" pitchFamily="18" charset="0"/>
              </a:rPr>
              <a:t> </a:t>
            </a:r>
            <a:r>
              <a:rPr lang="ru-RU" sz="4400" dirty="0" smtClean="0">
                <a:latin typeface="Times New Roman" panose="02020603050405020304" pitchFamily="18" charset="0"/>
                <a:cs typeface="Times New Roman" panose="02020603050405020304" pitchFamily="18" charset="0"/>
              </a:rPr>
              <a:t>(</a:t>
            </a:r>
            <a:r>
              <a:rPr lang="ru-RU" sz="4400" dirty="0" err="1" smtClean="0">
                <a:latin typeface="Times New Roman" panose="02020603050405020304" pitchFamily="18" charset="0"/>
                <a:cs typeface="Times New Roman" panose="02020603050405020304" pitchFamily="18" charset="0"/>
              </a:rPr>
              <a:t>Мовалис</a:t>
            </a:r>
            <a:r>
              <a:rPr lang="ru-RU" sz="4400" dirty="0">
                <a:latin typeface="Times New Roman" panose="02020603050405020304" pitchFamily="18" charset="0"/>
                <a:cs typeface="Times New Roman" panose="02020603050405020304" pitchFamily="18" charset="0"/>
              </a:rPr>
              <a:t>)</a:t>
            </a:r>
          </a:p>
          <a:p>
            <a:pPr>
              <a:defRPr/>
            </a:pPr>
            <a:endParaRPr lang="ru-RU" sz="4400"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xmlns="" id="{FB6D8E10-B6F4-41BA-9294-B5011375AF9F}"/>
              </a:ext>
            </a:extLst>
          </p:cNvPr>
          <p:cNvPicPr>
            <a:picLocks noChangeAspect="1"/>
          </p:cNvPicPr>
          <p:nvPr/>
        </p:nvPicPr>
        <p:blipFill rotWithShape="1">
          <a:blip r:embed="rId2" cstate="print"/>
          <a:srcRect l="4257" t="13535" r="3254" b="8774"/>
          <a:stretch/>
        </p:blipFill>
        <p:spPr>
          <a:xfrm>
            <a:off x="0" y="2418402"/>
            <a:ext cx="5292080" cy="2249366"/>
          </a:xfrm>
          <a:prstGeom prst="rect">
            <a:avLst/>
          </a:prstGeom>
        </p:spPr>
      </p:pic>
      <p:pic>
        <p:nvPicPr>
          <p:cNvPr id="5" name="Рисунок 4">
            <a:extLst>
              <a:ext uri="{FF2B5EF4-FFF2-40B4-BE49-F238E27FC236}">
                <a16:creationId xmlns:a16="http://schemas.microsoft.com/office/drawing/2014/main" xmlns="" id="{C2012E90-931F-4812-BBE4-9563496C0A94}"/>
              </a:ext>
            </a:extLst>
          </p:cNvPr>
          <p:cNvPicPr>
            <a:picLocks noChangeAspect="1"/>
          </p:cNvPicPr>
          <p:nvPr/>
        </p:nvPicPr>
        <p:blipFill rotWithShape="1">
          <a:blip r:embed="rId3" cstate="print"/>
          <a:srcRect l="1276" t="6596" r="1712" b="4013"/>
          <a:stretch/>
        </p:blipFill>
        <p:spPr>
          <a:xfrm>
            <a:off x="4739257" y="4259212"/>
            <a:ext cx="4404743" cy="259878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214422"/>
          </a:xfrm>
        </p:spPr>
        <p:txBody>
          <a:bodyPr>
            <a:noAutofit/>
          </a:bodyPr>
          <a:lstStyle/>
          <a:p>
            <a:pPr>
              <a:defRPr/>
            </a:pPr>
            <a:r>
              <a:rPr lang="ru-RU" b="1" dirty="0">
                <a:latin typeface="Times New Roman" panose="02020603050405020304" pitchFamily="18" charset="0"/>
                <a:cs typeface="Times New Roman" panose="02020603050405020304" pitchFamily="18" charset="0"/>
              </a:rPr>
              <a:t>5. ПРОИЗВОДНЫЕ ПРОПИОНОВОЙ КИСЛОТЫ</a:t>
            </a:r>
            <a:endParaRPr lang="ru-RU" sz="4400" b="1"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35990" y="1239505"/>
            <a:ext cx="8229600" cy="1757363"/>
          </a:xfrm>
        </p:spPr>
        <p:txBody>
          <a:bodyPr>
            <a:noAutofit/>
          </a:bodyPr>
          <a:lstStyle/>
          <a:p>
            <a:pPr marL="548640" indent="-411480" eaLnBrk="1" fontAlgn="auto" hangingPunct="1">
              <a:spcAft>
                <a:spcPts val="0"/>
              </a:spcAft>
              <a:buClr>
                <a:schemeClr val="tx1">
                  <a:shade val="95000"/>
                </a:schemeClr>
              </a:buClr>
              <a:buNone/>
              <a:defRPr/>
            </a:pPr>
            <a:r>
              <a:rPr lang="ru-RU" sz="4000" dirty="0" smtClean="0">
                <a:latin typeface="Times New Roman" panose="02020603050405020304" pitchFamily="18" charset="0"/>
                <a:cs typeface="Times New Roman" panose="02020603050405020304" pitchFamily="18" charset="0"/>
              </a:rPr>
              <a:t>Ибупрофен (</a:t>
            </a:r>
            <a:r>
              <a:rPr lang="ru-RU" sz="4000" dirty="0" err="1" smtClean="0">
                <a:latin typeface="Times New Roman" panose="02020603050405020304" pitchFamily="18" charset="0"/>
                <a:cs typeface="Times New Roman" panose="02020603050405020304" pitchFamily="18" charset="0"/>
              </a:rPr>
              <a:t>Бруфен</a:t>
            </a:r>
            <a:r>
              <a:rPr lang="ru-RU" sz="4000" dirty="0">
                <a:latin typeface="Times New Roman" panose="02020603050405020304" pitchFamily="18" charset="0"/>
                <a:cs typeface="Times New Roman" panose="02020603050405020304" pitchFamily="18" charset="0"/>
              </a:rPr>
              <a:t>) </a:t>
            </a:r>
          </a:p>
          <a:p>
            <a:pPr marL="548640" indent="-411480" eaLnBrk="1" fontAlgn="auto" hangingPunct="1">
              <a:spcAft>
                <a:spcPts val="0"/>
              </a:spcAft>
              <a:buClr>
                <a:schemeClr val="tx1">
                  <a:shade val="95000"/>
                </a:schemeClr>
              </a:buClr>
              <a:buNone/>
              <a:defRPr/>
            </a:pPr>
            <a:r>
              <a:rPr lang="ru-RU" sz="4000" dirty="0" err="1" smtClean="0">
                <a:latin typeface="Times New Roman" panose="02020603050405020304" pitchFamily="18" charset="0"/>
                <a:cs typeface="Times New Roman" panose="02020603050405020304" pitchFamily="18" charset="0"/>
              </a:rPr>
              <a:t>Напроксен</a:t>
            </a:r>
            <a:r>
              <a:rPr lang="ru-RU" sz="4000" dirty="0" smtClean="0">
                <a:latin typeface="Times New Roman" panose="02020603050405020304" pitchFamily="18" charset="0"/>
                <a:cs typeface="Times New Roman" panose="02020603050405020304" pitchFamily="18" charset="0"/>
              </a:rPr>
              <a:t> </a:t>
            </a:r>
            <a:endParaRPr lang="ru-RU" sz="4000" dirty="0">
              <a:latin typeface="Times New Roman" panose="02020603050405020304" pitchFamily="18" charset="0"/>
              <a:cs typeface="Times New Roman" panose="02020603050405020304" pitchFamily="18" charset="0"/>
            </a:endParaRPr>
          </a:p>
          <a:p>
            <a:pPr marL="548640" indent="-411480" eaLnBrk="1" fontAlgn="auto" hangingPunct="1">
              <a:spcAft>
                <a:spcPts val="0"/>
              </a:spcAft>
              <a:buClr>
                <a:schemeClr val="tx1">
                  <a:shade val="95000"/>
                </a:schemeClr>
              </a:buClr>
              <a:buNone/>
              <a:defRPr/>
            </a:pPr>
            <a:r>
              <a:rPr lang="ru-RU" sz="4000" dirty="0" err="1" smtClean="0">
                <a:latin typeface="Times New Roman" panose="02020603050405020304" pitchFamily="18" charset="0"/>
                <a:cs typeface="Times New Roman" panose="02020603050405020304" pitchFamily="18" charset="0"/>
              </a:rPr>
              <a:t>Кетопрофен</a:t>
            </a:r>
            <a:r>
              <a:rPr lang="ru-RU" sz="4000" dirty="0" smtClean="0">
                <a:latin typeface="Times New Roman" panose="02020603050405020304" pitchFamily="18" charset="0"/>
                <a:cs typeface="Times New Roman" panose="02020603050405020304" pitchFamily="18" charset="0"/>
              </a:rPr>
              <a:t> </a:t>
            </a:r>
            <a:r>
              <a:rPr lang="ru-RU" sz="4000" dirty="0">
                <a:latin typeface="Times New Roman" panose="02020603050405020304" pitchFamily="18" charset="0"/>
                <a:cs typeface="Times New Roman" panose="02020603050405020304" pitchFamily="18" charset="0"/>
              </a:rPr>
              <a:t>(кетонал)</a:t>
            </a:r>
          </a:p>
          <a:p>
            <a:pPr>
              <a:defRPr/>
            </a:pPr>
            <a:endParaRPr lang="ru-RU" sz="4000" dirty="0">
              <a:latin typeface="Times New Roman" panose="02020603050405020304" pitchFamily="18" charset="0"/>
              <a:cs typeface="Times New Roman" panose="02020603050405020304" pitchFamily="18" charset="0"/>
            </a:endParaRPr>
          </a:p>
        </p:txBody>
      </p:sp>
      <p:pic>
        <p:nvPicPr>
          <p:cNvPr id="11270" name="Рисунок 5" descr="(кетонал).jpg"/>
          <p:cNvPicPr>
            <a:picLocks noChangeAspect="1"/>
          </p:cNvPicPr>
          <p:nvPr/>
        </p:nvPicPr>
        <p:blipFill>
          <a:blip r:embed="rId2" cstate="print"/>
          <a:srcRect/>
          <a:stretch>
            <a:fillRect/>
          </a:stretch>
        </p:blipFill>
        <p:spPr bwMode="auto">
          <a:xfrm>
            <a:off x="104737" y="3429000"/>
            <a:ext cx="3357563" cy="3357563"/>
          </a:xfrm>
          <a:prstGeom prst="rect">
            <a:avLst/>
          </a:prstGeom>
          <a:noFill/>
          <a:ln w="9525">
            <a:noFill/>
            <a:miter lim="800000"/>
            <a:headEnd/>
            <a:tailEnd/>
          </a:ln>
        </p:spPr>
      </p:pic>
      <p:pic>
        <p:nvPicPr>
          <p:cNvPr id="4" name="Рисунок 3">
            <a:extLst>
              <a:ext uri="{FF2B5EF4-FFF2-40B4-BE49-F238E27FC236}">
                <a16:creationId xmlns:a16="http://schemas.microsoft.com/office/drawing/2014/main" xmlns="" id="{5F27794F-2829-46CB-ACBE-D512B690A44D}"/>
              </a:ext>
            </a:extLst>
          </p:cNvPr>
          <p:cNvPicPr>
            <a:picLocks noChangeAspect="1"/>
          </p:cNvPicPr>
          <p:nvPr/>
        </p:nvPicPr>
        <p:blipFill rotWithShape="1">
          <a:blip r:embed="rId3" cstate="print"/>
          <a:srcRect l="1923" r="1910"/>
          <a:stretch/>
        </p:blipFill>
        <p:spPr>
          <a:xfrm>
            <a:off x="5354771" y="1214422"/>
            <a:ext cx="3786630" cy="2430602"/>
          </a:xfrm>
          <a:prstGeom prst="rect">
            <a:avLst/>
          </a:prstGeom>
        </p:spPr>
      </p:pic>
      <p:pic>
        <p:nvPicPr>
          <p:cNvPr id="5" name="Рисунок 4">
            <a:extLst>
              <a:ext uri="{FF2B5EF4-FFF2-40B4-BE49-F238E27FC236}">
                <a16:creationId xmlns:a16="http://schemas.microsoft.com/office/drawing/2014/main" xmlns="" id="{9F627CBD-2EF1-44A4-A97B-CBD0F1666B5B}"/>
              </a:ext>
            </a:extLst>
          </p:cNvPr>
          <p:cNvPicPr>
            <a:picLocks noChangeAspect="1"/>
          </p:cNvPicPr>
          <p:nvPr/>
        </p:nvPicPr>
        <p:blipFill rotWithShape="1">
          <a:blip r:embed="rId4" cstate="print"/>
          <a:srcRect l="6520" t="10075" r="6520" b="9757"/>
          <a:stretch/>
        </p:blipFill>
        <p:spPr>
          <a:xfrm>
            <a:off x="3635896" y="3963917"/>
            <a:ext cx="5403367" cy="243060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1185863"/>
          </a:xfrm>
        </p:spPr>
        <p:txBody>
          <a:bodyPr>
            <a:noAutofit/>
          </a:bodyPr>
          <a:lstStyle/>
          <a:p>
            <a:pPr>
              <a:defRPr/>
            </a:pPr>
            <a:r>
              <a:rPr lang="ru-RU" b="1" dirty="0">
                <a:latin typeface="Times New Roman" panose="02020603050405020304" pitchFamily="18" charset="0"/>
                <a:cs typeface="Times New Roman" panose="02020603050405020304" pitchFamily="18" charset="0"/>
              </a:rPr>
              <a:t>6. ПРОИЗВОДНЫЕ СУЛЬФОНАНИЛИДОВ</a:t>
            </a:r>
            <a:endParaRPr lang="ru-RU" sz="4400" b="1"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0" y="1249129"/>
            <a:ext cx="9144000" cy="1185863"/>
          </a:xfrm>
        </p:spPr>
        <p:txBody>
          <a:bodyPr>
            <a:noAutofit/>
          </a:bodyPr>
          <a:lstStyle/>
          <a:p>
            <a:pPr marL="548640" indent="-411480" eaLnBrk="1" fontAlgn="auto" hangingPunct="1">
              <a:spcAft>
                <a:spcPts val="0"/>
              </a:spcAft>
              <a:buClr>
                <a:schemeClr val="tx1">
                  <a:shade val="95000"/>
                </a:schemeClr>
              </a:buClr>
              <a:buNone/>
              <a:defRPr/>
            </a:pPr>
            <a:r>
              <a:rPr lang="ru-RU" sz="4000" dirty="0" err="1" smtClean="0">
                <a:latin typeface="Times New Roman" panose="02020603050405020304" pitchFamily="18" charset="0"/>
                <a:cs typeface="Times New Roman" panose="02020603050405020304" pitchFamily="18" charset="0"/>
              </a:rPr>
              <a:t>Нимесулид</a:t>
            </a:r>
            <a:endParaRPr lang="ru-RU" sz="4000" dirty="0">
              <a:latin typeface="Times New Roman" panose="02020603050405020304" pitchFamily="18" charset="0"/>
              <a:cs typeface="Times New Roman" panose="02020603050405020304" pitchFamily="18" charset="0"/>
            </a:endParaRPr>
          </a:p>
          <a:p>
            <a:pPr marL="548640" indent="-411480" eaLnBrk="1" fontAlgn="auto" hangingPunct="1">
              <a:spcAft>
                <a:spcPts val="0"/>
              </a:spcAft>
              <a:buClr>
                <a:schemeClr val="tx1">
                  <a:shade val="95000"/>
                </a:schemeClr>
              </a:buClr>
              <a:buNone/>
              <a:defRPr/>
            </a:pPr>
            <a:r>
              <a:rPr lang="ru-RU" sz="4000" dirty="0" err="1" smtClean="0">
                <a:latin typeface="Times New Roman" panose="02020603050405020304" pitchFamily="18" charset="0"/>
                <a:cs typeface="Times New Roman" panose="02020603050405020304" pitchFamily="18" charset="0"/>
              </a:rPr>
              <a:t>Целекоксиб</a:t>
            </a:r>
            <a:endParaRPr lang="ru-RU" sz="4000" dirty="0" smtClean="0">
              <a:latin typeface="Times New Roman" panose="02020603050405020304" pitchFamily="18" charset="0"/>
              <a:cs typeface="Times New Roman" panose="02020603050405020304" pitchFamily="18" charset="0"/>
            </a:endParaRPr>
          </a:p>
          <a:p>
            <a:pPr marL="548640" indent="-411480" eaLnBrk="1" fontAlgn="auto" hangingPunct="1">
              <a:spcAft>
                <a:spcPts val="0"/>
              </a:spcAft>
              <a:buClr>
                <a:schemeClr val="tx1">
                  <a:shade val="95000"/>
                </a:schemeClr>
              </a:buClr>
              <a:buNone/>
              <a:defRPr/>
            </a:pPr>
            <a:r>
              <a:rPr lang="ru-RU" sz="4000" dirty="0" err="1" smtClean="0">
                <a:latin typeface="Times New Roman" panose="02020603050405020304" pitchFamily="18" charset="0"/>
                <a:cs typeface="Times New Roman" panose="02020603050405020304" pitchFamily="18" charset="0"/>
              </a:rPr>
              <a:t>Эторикоксиб</a:t>
            </a:r>
            <a:endParaRPr lang="ru-RU" sz="4000" dirty="0" smtClean="0">
              <a:latin typeface="Times New Roman" panose="02020603050405020304" pitchFamily="18" charset="0"/>
              <a:cs typeface="Times New Roman" panose="02020603050405020304" pitchFamily="18" charset="0"/>
            </a:endParaRPr>
          </a:p>
          <a:p>
            <a:pPr marL="548640" indent="-411480" eaLnBrk="1" fontAlgn="auto" hangingPunct="1">
              <a:spcAft>
                <a:spcPts val="0"/>
              </a:spcAft>
              <a:buClr>
                <a:schemeClr val="tx1">
                  <a:shade val="95000"/>
                </a:schemeClr>
              </a:buClr>
              <a:buNone/>
              <a:defRPr/>
            </a:pPr>
            <a:r>
              <a:rPr lang="ru-RU" sz="4000" dirty="0" smtClean="0">
                <a:latin typeface="Times New Roman" panose="02020603050405020304" pitchFamily="18" charset="0"/>
                <a:cs typeface="Times New Roman" panose="02020603050405020304" pitchFamily="18" charset="0"/>
              </a:rPr>
              <a:t> </a:t>
            </a:r>
            <a:endParaRPr lang="ru-RU" sz="4000" dirty="0">
              <a:latin typeface="Times New Roman" panose="02020603050405020304" pitchFamily="18" charset="0"/>
              <a:cs typeface="Times New Roman" panose="02020603050405020304" pitchFamily="18" charset="0"/>
            </a:endParaRPr>
          </a:p>
          <a:p>
            <a:pPr>
              <a:defRPr/>
            </a:pPr>
            <a:endParaRPr lang="ru-RU" sz="4000" dirty="0">
              <a:latin typeface="Times New Roman" panose="02020603050405020304" pitchFamily="18" charset="0"/>
              <a:cs typeface="Times New Roman" panose="02020603050405020304" pitchFamily="18" charset="0"/>
            </a:endParaRPr>
          </a:p>
        </p:txBody>
      </p:sp>
      <p:pic>
        <p:nvPicPr>
          <p:cNvPr id="12292" name="Рисунок 3" descr="нимесулид.jpeg"/>
          <p:cNvPicPr>
            <a:picLocks noChangeAspect="1"/>
          </p:cNvPicPr>
          <p:nvPr/>
        </p:nvPicPr>
        <p:blipFill rotWithShape="1">
          <a:blip r:embed="rId2" cstate="print"/>
          <a:srcRect l="7636" t="5891" r="9091" b="10109"/>
          <a:stretch/>
        </p:blipFill>
        <p:spPr bwMode="auto">
          <a:xfrm>
            <a:off x="5038278" y="1249129"/>
            <a:ext cx="3926210" cy="3960440"/>
          </a:xfrm>
          <a:prstGeom prst="rect">
            <a:avLst/>
          </a:prstGeom>
          <a:noFill/>
          <a:ln w="9525">
            <a:noFill/>
            <a:miter lim="800000"/>
            <a:headEnd/>
            <a:tailEnd/>
          </a:ln>
        </p:spPr>
      </p:pic>
      <p:pic>
        <p:nvPicPr>
          <p:cNvPr id="4" name="Рисунок 3">
            <a:extLst>
              <a:ext uri="{FF2B5EF4-FFF2-40B4-BE49-F238E27FC236}">
                <a16:creationId xmlns:a16="http://schemas.microsoft.com/office/drawing/2014/main" xmlns="" id="{69E231B3-8412-4DAA-A52D-EF438B35E2E4}"/>
              </a:ext>
            </a:extLst>
          </p:cNvPr>
          <p:cNvPicPr>
            <a:picLocks noChangeAspect="1"/>
          </p:cNvPicPr>
          <p:nvPr/>
        </p:nvPicPr>
        <p:blipFill rotWithShape="1">
          <a:blip r:embed="rId3" cstate="print"/>
          <a:srcRect t="11283" b="11717"/>
          <a:stretch/>
        </p:blipFill>
        <p:spPr>
          <a:xfrm>
            <a:off x="179512" y="3717032"/>
            <a:ext cx="4858856" cy="303102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6297634"/>
          </a:xfrm>
        </p:spPr>
        <p:txBody>
          <a:bodyPr>
            <a:normAutofit/>
          </a:bodyPr>
          <a:lstStyle/>
          <a:p>
            <a:pPr eaLnBrk="1" fontAlgn="auto" hangingPunct="1">
              <a:spcAft>
                <a:spcPts val="0"/>
              </a:spcAft>
              <a:defRPr/>
            </a:pPr>
            <a:r>
              <a:rPr lang="ru-RU" sz="6300" b="1" dirty="0">
                <a:latin typeface="Times New Roman" panose="02020603050405020304" pitchFamily="18" charset="0"/>
                <a:cs typeface="Times New Roman" panose="02020603050405020304" pitchFamily="18" charset="0"/>
              </a:rPr>
              <a:t> НПВС со слабой противовоспалительной активностью</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normAutofit/>
          </a:bodyPr>
          <a:lstStyle/>
          <a:p>
            <a:pPr>
              <a:defRPr/>
            </a:pPr>
            <a:r>
              <a:rPr lang="ru-RU" sz="6000" b="1" dirty="0">
                <a:latin typeface="Times New Roman" panose="02020603050405020304" pitchFamily="18" charset="0"/>
                <a:cs typeface="Times New Roman" panose="02020603050405020304" pitchFamily="18" charset="0"/>
              </a:rPr>
              <a:t>1. ПИРАЗОЛОНЫ </a:t>
            </a:r>
          </a:p>
        </p:txBody>
      </p:sp>
      <p:sp>
        <p:nvSpPr>
          <p:cNvPr id="3" name="Содержимое 2"/>
          <p:cNvSpPr>
            <a:spLocks noGrp="1"/>
          </p:cNvSpPr>
          <p:nvPr>
            <p:ph idx="1"/>
          </p:nvPr>
        </p:nvSpPr>
        <p:spPr>
          <a:xfrm>
            <a:off x="0" y="1028700"/>
            <a:ext cx="8229600" cy="1114425"/>
          </a:xfrm>
        </p:spPr>
        <p:txBody>
          <a:bodyPr>
            <a:noAutofit/>
          </a:bodyPr>
          <a:lstStyle/>
          <a:p>
            <a:pPr marL="651510" indent="-514350" eaLnBrk="1" fontAlgn="auto" hangingPunct="1">
              <a:spcAft>
                <a:spcPts val="0"/>
              </a:spcAft>
              <a:buClr>
                <a:schemeClr val="tx1">
                  <a:shade val="95000"/>
                </a:schemeClr>
              </a:buClr>
              <a:buNone/>
              <a:defRPr/>
            </a:pPr>
            <a:r>
              <a:rPr lang="ru-RU" sz="4400" dirty="0" err="1">
                <a:latin typeface="Times New Roman" panose="02020603050405020304" pitchFamily="18" charset="0"/>
                <a:cs typeface="Times New Roman" panose="02020603050405020304" pitchFamily="18" charset="0"/>
              </a:rPr>
              <a:t>Метамизол</a:t>
            </a:r>
            <a:r>
              <a:rPr lang="ru-RU" sz="4400" dirty="0">
                <a:latin typeface="Times New Roman" panose="02020603050405020304" pitchFamily="18" charset="0"/>
                <a:cs typeface="Times New Roman" panose="02020603050405020304" pitchFamily="18" charset="0"/>
              </a:rPr>
              <a:t> </a:t>
            </a:r>
            <a:r>
              <a:rPr lang="ru-RU" sz="4400" dirty="0" smtClean="0">
                <a:latin typeface="Times New Roman" panose="02020603050405020304" pitchFamily="18" charset="0"/>
                <a:cs typeface="Times New Roman" panose="02020603050405020304" pitchFamily="18" charset="0"/>
              </a:rPr>
              <a:t>(Анальгин</a:t>
            </a:r>
            <a:r>
              <a:rPr lang="ru-RU" sz="4400" dirty="0">
                <a:latin typeface="Times New Roman" panose="02020603050405020304" pitchFamily="18" charset="0"/>
                <a:cs typeface="Times New Roman" panose="02020603050405020304" pitchFamily="18" charset="0"/>
              </a:rPr>
              <a:t>)</a:t>
            </a:r>
          </a:p>
          <a:p>
            <a:pPr marL="651510" indent="-514350" eaLnBrk="1" fontAlgn="auto" hangingPunct="1">
              <a:spcAft>
                <a:spcPts val="0"/>
              </a:spcAft>
              <a:buClr>
                <a:schemeClr val="tx1">
                  <a:shade val="95000"/>
                </a:schemeClr>
              </a:buClr>
              <a:buNone/>
              <a:defRPr/>
            </a:pPr>
            <a:r>
              <a:rPr lang="ru-RU" sz="4400" dirty="0" smtClean="0">
                <a:latin typeface="Times New Roman" panose="02020603050405020304" pitchFamily="18" charset="0"/>
                <a:cs typeface="Times New Roman" panose="02020603050405020304" pitchFamily="18" charset="0"/>
              </a:rPr>
              <a:t> </a:t>
            </a:r>
            <a:endParaRPr lang="ru-RU" sz="4400" dirty="0">
              <a:latin typeface="Times New Roman" panose="02020603050405020304" pitchFamily="18" charset="0"/>
              <a:cs typeface="Times New Roman" panose="02020603050405020304" pitchFamily="18" charset="0"/>
            </a:endParaRPr>
          </a:p>
          <a:p>
            <a:pPr>
              <a:defRPr/>
            </a:pPr>
            <a:endParaRPr lang="ru-RU" sz="4400" dirty="0">
              <a:latin typeface="Times New Roman" panose="02020603050405020304" pitchFamily="18" charset="0"/>
              <a:cs typeface="Times New Roman" panose="02020603050405020304" pitchFamily="18" charset="0"/>
            </a:endParaRPr>
          </a:p>
        </p:txBody>
      </p:sp>
      <p:pic>
        <p:nvPicPr>
          <p:cNvPr id="14341" name="Рисунок 4" descr="бутадион .jpg"/>
          <p:cNvPicPr>
            <a:picLocks noChangeAspect="1"/>
          </p:cNvPicPr>
          <p:nvPr/>
        </p:nvPicPr>
        <p:blipFill rotWithShape="1">
          <a:blip r:embed="rId2" cstate="print"/>
          <a:srcRect t="4670" b="4171"/>
          <a:stretch/>
        </p:blipFill>
        <p:spPr bwMode="auto">
          <a:xfrm>
            <a:off x="5151455" y="1859667"/>
            <a:ext cx="3912443" cy="3969633"/>
          </a:xfrm>
          <a:prstGeom prst="rect">
            <a:avLst/>
          </a:prstGeom>
          <a:noFill/>
          <a:ln w="9525">
            <a:noFill/>
            <a:miter lim="800000"/>
            <a:headEnd/>
            <a:tailEnd/>
          </a:ln>
        </p:spPr>
      </p:pic>
      <p:pic>
        <p:nvPicPr>
          <p:cNvPr id="4" name="Рисунок 3">
            <a:extLst>
              <a:ext uri="{FF2B5EF4-FFF2-40B4-BE49-F238E27FC236}">
                <a16:creationId xmlns:a16="http://schemas.microsoft.com/office/drawing/2014/main" xmlns="" id="{988C708E-BB7F-4AFF-85D8-66D7F4FBD725}"/>
              </a:ext>
            </a:extLst>
          </p:cNvPr>
          <p:cNvPicPr>
            <a:picLocks noChangeAspect="1"/>
          </p:cNvPicPr>
          <p:nvPr/>
        </p:nvPicPr>
        <p:blipFill rotWithShape="1">
          <a:blip r:embed="rId3" cstate="print"/>
          <a:srcRect l="9361" t="21915" r="9788" b="21276"/>
          <a:stretch/>
        </p:blipFill>
        <p:spPr>
          <a:xfrm>
            <a:off x="80102" y="3171825"/>
            <a:ext cx="5010349" cy="352043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03761"/>
            <a:ext cx="9144000" cy="1143000"/>
          </a:xfrm>
        </p:spPr>
        <p:txBody>
          <a:bodyPr>
            <a:noAutofit/>
          </a:bodyPr>
          <a:lstStyle/>
          <a:p>
            <a:pPr>
              <a:defRPr/>
            </a:pPr>
            <a:r>
              <a:rPr lang="ru-RU" sz="5400" b="1" dirty="0">
                <a:latin typeface="Times New Roman" panose="02020603050405020304" pitchFamily="18" charset="0"/>
                <a:cs typeface="Times New Roman" panose="02020603050405020304" pitchFamily="18" charset="0"/>
              </a:rPr>
              <a:t>2. ПРОИЗВОДНЫЕ ПАРААМИНОФЕНОЛА </a:t>
            </a:r>
          </a:p>
        </p:txBody>
      </p:sp>
      <p:sp>
        <p:nvSpPr>
          <p:cNvPr id="15363" name="Содержимое 2"/>
          <p:cNvSpPr>
            <a:spLocks noGrp="1"/>
          </p:cNvSpPr>
          <p:nvPr>
            <p:ph idx="1"/>
          </p:nvPr>
        </p:nvSpPr>
        <p:spPr>
          <a:xfrm>
            <a:off x="1687116" y="1772816"/>
            <a:ext cx="5004048" cy="714375"/>
          </a:xfrm>
        </p:spPr>
        <p:txBody>
          <a:bodyPr>
            <a:noAutofit/>
          </a:bodyPr>
          <a:lstStyle/>
          <a:p>
            <a:pPr>
              <a:buNone/>
            </a:pPr>
            <a:r>
              <a:rPr lang="ru-RU" sz="5400" dirty="0">
                <a:latin typeface="Times New Roman" panose="02020603050405020304" pitchFamily="18" charset="0"/>
                <a:cs typeface="Times New Roman" panose="02020603050405020304" pitchFamily="18" charset="0"/>
              </a:rPr>
              <a:t>Парацетамол</a:t>
            </a:r>
          </a:p>
          <a:p>
            <a:pPr>
              <a:buFont typeface="Wingdings 2" pitchFamily="18" charset="2"/>
              <a:buNone/>
            </a:pPr>
            <a:endParaRPr lang="ru-RU" sz="5400" dirty="0">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xmlns="" id="{49DD8686-6D5C-4464-A497-F49A66358033}"/>
              </a:ext>
            </a:extLst>
          </p:cNvPr>
          <p:cNvPicPr>
            <a:picLocks noChangeAspect="1"/>
          </p:cNvPicPr>
          <p:nvPr/>
        </p:nvPicPr>
        <p:blipFill rotWithShape="1">
          <a:blip r:embed="rId2" cstate="print"/>
          <a:srcRect t="7369" b="5878"/>
          <a:stretch/>
        </p:blipFill>
        <p:spPr>
          <a:xfrm>
            <a:off x="1333922" y="2655915"/>
            <a:ext cx="6476156" cy="399832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061"/>
            <a:ext cx="8229600" cy="628749"/>
          </a:xfrm>
        </p:spPr>
        <p:txBody>
          <a:bodyPr>
            <a:normAutofit/>
          </a:bodyPr>
          <a:lstStyle/>
          <a:p>
            <a:r>
              <a:rPr lang="ru-RU" sz="3200" b="1" dirty="0">
                <a:latin typeface="Times New Roman" pitchFamily="18" charset="0"/>
                <a:cs typeface="Times New Roman" pitchFamily="18" charset="0"/>
              </a:rPr>
              <a:t>План  лекции</a:t>
            </a:r>
            <a:r>
              <a:rPr lang="ru-RU" sz="3200" dirty="0">
                <a:latin typeface="Times New Roman" pitchFamily="18" charset="0"/>
                <a:cs typeface="Times New Roman" pitchFamily="18" charset="0"/>
              </a:rPr>
              <a:t>      </a:t>
            </a:r>
          </a:p>
        </p:txBody>
      </p:sp>
      <p:sp>
        <p:nvSpPr>
          <p:cNvPr id="3" name="Содержимое 2"/>
          <p:cNvSpPr>
            <a:spLocks noGrp="1"/>
          </p:cNvSpPr>
          <p:nvPr>
            <p:ph idx="1"/>
          </p:nvPr>
        </p:nvSpPr>
        <p:spPr>
          <a:xfrm>
            <a:off x="-22910" y="620689"/>
            <a:ext cx="9166909" cy="6237312"/>
          </a:xfrm>
        </p:spPr>
        <p:txBody>
          <a:bodyPr>
            <a:noAutofit/>
          </a:bodyPr>
          <a:lstStyle/>
          <a:p>
            <a:pPr marL="457200" indent="-457200">
              <a:buFont typeface="+mj-lt"/>
              <a:buAutoNum type="arabicPeriod"/>
            </a:pPr>
            <a:r>
              <a:rPr lang="ru-RU" sz="2300" dirty="0">
                <a:latin typeface="Times New Roman" pitchFamily="18" charset="0"/>
                <a:cs typeface="Times New Roman" pitchFamily="18" charset="0"/>
              </a:rPr>
              <a:t>Воспаление: понятие, причины</a:t>
            </a:r>
          </a:p>
          <a:p>
            <a:pPr marL="0" lvl="0" indent="-514350">
              <a:buFont typeface="+mj-lt"/>
              <a:buAutoNum type="arabicPeriod"/>
            </a:pPr>
            <a:r>
              <a:rPr lang="ru-RU" sz="2300" dirty="0">
                <a:latin typeface="Times New Roman" pitchFamily="18" charset="0"/>
                <a:cs typeface="Times New Roman" pitchFamily="18" charset="0"/>
              </a:rPr>
              <a:t>Противовоспалительные	средства, основные группы</a:t>
            </a:r>
            <a:br>
              <a:rPr lang="ru-RU" sz="2300" dirty="0">
                <a:latin typeface="Times New Roman" pitchFamily="18" charset="0"/>
                <a:cs typeface="Times New Roman" pitchFamily="18" charset="0"/>
              </a:rPr>
            </a:br>
            <a:r>
              <a:rPr lang="ru-RU" sz="2300" dirty="0">
                <a:latin typeface="Times New Roman" pitchFamily="18" charset="0"/>
                <a:cs typeface="Times New Roman" pitchFamily="18" charset="0"/>
              </a:rPr>
              <a:t>противовоспалительных средств</a:t>
            </a:r>
          </a:p>
          <a:p>
            <a:pPr marL="0" lvl="0" indent="-514350">
              <a:buFont typeface="+mj-lt"/>
              <a:buAutoNum type="arabicPeriod"/>
            </a:pPr>
            <a:r>
              <a:rPr lang="ru-RU" sz="2300" dirty="0">
                <a:latin typeface="Times New Roman" pitchFamily="18" charset="0"/>
                <a:cs typeface="Times New Roman" pitchFamily="18" charset="0"/>
              </a:rPr>
              <a:t>Классификация нестероидных противовоспалительных средств</a:t>
            </a:r>
          </a:p>
          <a:p>
            <a:pPr marL="0" lvl="0" indent="-514350">
              <a:buFont typeface="+mj-lt"/>
              <a:buAutoNum type="arabicPeriod"/>
            </a:pPr>
            <a:r>
              <a:rPr lang="ru-RU" sz="2300" dirty="0">
                <a:latin typeface="Times New Roman" pitchFamily="18" charset="0"/>
                <a:cs typeface="Times New Roman" pitchFamily="18" charset="0"/>
              </a:rPr>
              <a:t>Клинико-фармакологическая характеристика НПВС: механизм действия, фармакологические эффекты, фармакокинетика, показания,    побочные эффекты и их профилактика, противопоказания.</a:t>
            </a:r>
          </a:p>
          <a:p>
            <a:pPr marL="0" lvl="0" indent="-514350">
              <a:buFont typeface="+mj-lt"/>
              <a:buAutoNum type="arabicPeriod"/>
            </a:pPr>
            <a:r>
              <a:rPr lang="ru-RU" sz="2300" dirty="0" smtClean="0">
                <a:latin typeface="Times New Roman" pitchFamily="18" charset="0"/>
                <a:cs typeface="Times New Roman" pitchFamily="18" charset="0"/>
              </a:rPr>
              <a:t> Клинико-фармакологическая </a:t>
            </a:r>
            <a:r>
              <a:rPr lang="ru-RU" sz="2300" dirty="0">
                <a:latin typeface="Times New Roman" pitchFamily="18" charset="0"/>
                <a:cs typeface="Times New Roman" pitchFamily="18" charset="0"/>
              </a:rPr>
              <a:t>характеристика ГКС: механизм действия, фармакологические эффекты, фармакокинетика, показания,    побочные эффекты и их профилактика, противопоказания.</a:t>
            </a:r>
          </a:p>
          <a:p>
            <a:pPr marL="0" lvl="0" indent="-514350">
              <a:buFont typeface="+mj-lt"/>
              <a:buAutoNum type="arabicPeriod"/>
            </a:pPr>
            <a:r>
              <a:rPr lang="ru-RU" sz="2300" dirty="0">
                <a:latin typeface="Times New Roman" pitchFamily="18" charset="0"/>
                <a:cs typeface="Times New Roman" pitchFamily="18" charset="0"/>
              </a:rPr>
              <a:t>Критерии эффективности и безопасности применения </a:t>
            </a:r>
            <a:r>
              <a:rPr lang="ru-RU" sz="2300" dirty="0" smtClean="0">
                <a:latin typeface="Times New Roman" pitchFamily="18" charset="0"/>
                <a:cs typeface="Times New Roman" pitchFamily="18" charset="0"/>
              </a:rPr>
              <a:t> противовоспалительных лекарственных средств.</a:t>
            </a:r>
            <a:endParaRPr lang="ru-RU" sz="2300" dirty="0">
              <a:latin typeface="Times New Roman" pitchFamily="18" charset="0"/>
              <a:cs typeface="Times New Roman" pitchFamily="18" charset="0"/>
            </a:endParaRPr>
          </a:p>
          <a:p>
            <a:pPr marL="0" lvl="0" indent="-514350">
              <a:buNone/>
            </a:pPr>
            <a:r>
              <a:rPr lang="ru-RU" sz="2300" dirty="0" smtClean="0">
                <a:latin typeface="Times New Roman" pitchFamily="18" charset="0"/>
                <a:cs typeface="Times New Roman" pitchFamily="18" charset="0"/>
              </a:rPr>
              <a:t> 7.  Клинико-фармакологическая характеристика  антигистаминных </a:t>
            </a:r>
            <a:r>
              <a:rPr lang="ru-RU" sz="2300" dirty="0" err="1" smtClean="0">
                <a:latin typeface="Times New Roman" pitchFamily="18" charset="0"/>
                <a:cs typeface="Times New Roman" pitchFamily="18" charset="0"/>
              </a:rPr>
              <a:t>препаратов:механизм</a:t>
            </a:r>
            <a:r>
              <a:rPr lang="ru-RU" sz="2300" dirty="0" smtClean="0">
                <a:latin typeface="Times New Roman" pitchFamily="18" charset="0"/>
                <a:cs typeface="Times New Roman" pitchFamily="18" charset="0"/>
              </a:rPr>
              <a:t> действия, фармакологические эффекты, </a:t>
            </a:r>
            <a:r>
              <a:rPr lang="ru-RU" sz="2300" dirty="0" err="1" smtClean="0">
                <a:latin typeface="Times New Roman" pitchFamily="18" charset="0"/>
                <a:cs typeface="Times New Roman" pitchFamily="18" charset="0"/>
              </a:rPr>
              <a:t>фармакокинетика</a:t>
            </a:r>
            <a:r>
              <a:rPr lang="ru-RU" sz="2300" dirty="0" smtClean="0">
                <a:latin typeface="Times New Roman" pitchFamily="18" charset="0"/>
                <a:cs typeface="Times New Roman" pitchFamily="18" charset="0"/>
              </a:rPr>
              <a:t>, показания,    побочные эффекты. </a:t>
            </a:r>
          </a:p>
          <a:p>
            <a:pPr marL="0" lvl="0" indent="-514350">
              <a:buNone/>
            </a:pPr>
            <a:r>
              <a:rPr lang="ru-RU" sz="2300" dirty="0" smtClean="0">
                <a:latin typeface="Times New Roman" pitchFamily="18" charset="0"/>
                <a:cs typeface="Times New Roman" pitchFamily="18" charset="0"/>
              </a:rPr>
              <a:t>8. Особенности антигистаминных препаратов разных поколений.</a:t>
            </a:r>
            <a:endParaRPr lang="ru-RU" sz="2300" dirty="0">
              <a:latin typeface="Times New Roman" pitchFamily="18" charset="0"/>
              <a:cs typeface="Times New Roman" pitchFamily="18" charset="0"/>
            </a:endParaRPr>
          </a:p>
          <a:p>
            <a:pPr marL="514350" indent="-514350">
              <a:buFont typeface="+mj-lt"/>
              <a:buAutoNum type="arabicPeriod"/>
            </a:pPr>
            <a:endParaRPr lang="ru-RU" sz="23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64344"/>
            <a:ext cx="9144000" cy="1143000"/>
          </a:xfrm>
        </p:spPr>
        <p:txBody>
          <a:bodyPr>
            <a:noAutofit/>
          </a:bodyPr>
          <a:lstStyle/>
          <a:p>
            <a:pPr>
              <a:defRPr/>
            </a:pPr>
            <a:r>
              <a:rPr lang="ru-RU" sz="4800" b="1" dirty="0">
                <a:latin typeface="Times New Roman" panose="02020603050405020304" pitchFamily="18" charset="0"/>
                <a:cs typeface="Times New Roman" panose="02020603050405020304" pitchFamily="18" charset="0"/>
              </a:rPr>
              <a:t>3. ПРОИЗВОДНЫЕ ГЕТЕРОАРИЛУКСУСНОЙ КИСЛОТЫ</a:t>
            </a:r>
          </a:p>
        </p:txBody>
      </p:sp>
      <p:sp>
        <p:nvSpPr>
          <p:cNvPr id="16387" name="Содержимое 2"/>
          <p:cNvSpPr>
            <a:spLocks noGrp="1"/>
          </p:cNvSpPr>
          <p:nvPr>
            <p:ph idx="1"/>
          </p:nvPr>
        </p:nvSpPr>
        <p:spPr>
          <a:xfrm>
            <a:off x="1535906" y="2257425"/>
            <a:ext cx="6072187" cy="714375"/>
          </a:xfrm>
        </p:spPr>
        <p:txBody>
          <a:bodyPr>
            <a:noAutofit/>
          </a:bodyPr>
          <a:lstStyle/>
          <a:p>
            <a:pPr>
              <a:buFont typeface="Wingdings" pitchFamily="2" charset="2"/>
              <a:buChar char="Ø"/>
            </a:pPr>
            <a:r>
              <a:rPr lang="ru-RU" sz="4800" dirty="0" err="1">
                <a:latin typeface="Times New Roman" panose="02020603050405020304" pitchFamily="18" charset="0"/>
                <a:cs typeface="Times New Roman" panose="02020603050405020304" pitchFamily="18" charset="0"/>
              </a:rPr>
              <a:t>Кеторолак</a:t>
            </a:r>
            <a:r>
              <a:rPr lang="ru-RU" sz="4800" dirty="0">
                <a:latin typeface="Times New Roman" panose="02020603050405020304" pitchFamily="18" charset="0"/>
                <a:cs typeface="Times New Roman" panose="02020603050405020304" pitchFamily="18" charset="0"/>
              </a:rPr>
              <a:t> </a:t>
            </a:r>
            <a:r>
              <a:rPr lang="ru-RU" sz="4800" dirty="0" smtClean="0">
                <a:latin typeface="Times New Roman" panose="02020603050405020304" pitchFamily="18" charset="0"/>
                <a:cs typeface="Times New Roman" panose="02020603050405020304" pitchFamily="18" charset="0"/>
              </a:rPr>
              <a:t>(</a:t>
            </a:r>
            <a:r>
              <a:rPr lang="ru-RU" sz="4800" dirty="0" err="1" smtClean="0">
                <a:latin typeface="Times New Roman" panose="02020603050405020304" pitchFamily="18" charset="0"/>
                <a:cs typeface="Times New Roman" panose="02020603050405020304" pitchFamily="18" charset="0"/>
              </a:rPr>
              <a:t>Кетанов</a:t>
            </a:r>
            <a:r>
              <a:rPr lang="ru-RU" sz="4800" dirty="0">
                <a:latin typeface="Times New Roman" panose="02020603050405020304" pitchFamily="18" charset="0"/>
                <a:cs typeface="Times New Roman" panose="02020603050405020304" pitchFamily="18" charset="0"/>
              </a:rPr>
              <a:t>)</a:t>
            </a:r>
          </a:p>
        </p:txBody>
      </p:sp>
      <p:pic>
        <p:nvPicPr>
          <p:cNvPr id="4" name="Рисунок 3">
            <a:extLst>
              <a:ext uri="{FF2B5EF4-FFF2-40B4-BE49-F238E27FC236}">
                <a16:creationId xmlns:a16="http://schemas.microsoft.com/office/drawing/2014/main" xmlns="" id="{B0D9699C-EF95-438A-B23C-2C352564F848}"/>
              </a:ext>
            </a:extLst>
          </p:cNvPr>
          <p:cNvPicPr>
            <a:picLocks noChangeAspect="1"/>
          </p:cNvPicPr>
          <p:nvPr/>
        </p:nvPicPr>
        <p:blipFill>
          <a:blip r:embed="rId2" cstate="print"/>
          <a:stretch>
            <a:fillRect/>
          </a:stretch>
        </p:blipFill>
        <p:spPr>
          <a:xfrm>
            <a:off x="2041797" y="3270090"/>
            <a:ext cx="5060405" cy="358791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28596" y="-243408"/>
            <a:ext cx="8229600" cy="243408"/>
          </a:xfrm>
        </p:spPr>
        <p:txBody>
          <a:bodyPr>
            <a:normAutofit fontScale="90000"/>
          </a:bodyPr>
          <a:lstStyle/>
          <a:p>
            <a:pPr eaLnBrk="1" fontAlgn="auto" hangingPunct="1">
              <a:spcAft>
                <a:spcPts val="0"/>
              </a:spcAft>
              <a:defRPr/>
            </a:pPr>
            <a:r>
              <a:rPr lang="ru-RU" sz="4000" dirty="0">
                <a:effectLst>
                  <a:outerShdw blurRad="38100" dist="38100" dir="2700000" algn="tl">
                    <a:srgbClr val="000000">
                      <a:alpha val="43137"/>
                    </a:srgbClr>
                  </a:outerShdw>
                </a:effectLst>
              </a:rPr>
              <a:t> </a:t>
            </a:r>
            <a:endParaRPr lang="ru-RU" sz="3600"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10946" y="5760"/>
            <a:ext cx="9144000" cy="6852240"/>
          </a:xfrm>
        </p:spPr>
        <p:txBody>
          <a:bodyPr>
            <a:noAutofit/>
          </a:bodyPr>
          <a:lstStyle/>
          <a:p>
            <a:pPr marL="0" indent="-514350" algn="just" eaLnBrk="1" fontAlgn="auto" hangingPunct="1">
              <a:spcAft>
                <a:spcPts val="0"/>
              </a:spcAft>
              <a:buClr>
                <a:schemeClr val="tx1">
                  <a:shade val="95000"/>
                </a:schemeClr>
              </a:buClr>
              <a:buFont typeface="Wingdings 2"/>
              <a:buNone/>
              <a:defRPr/>
            </a:pPr>
            <a:r>
              <a:rPr lang="ru-RU" b="1" dirty="0">
                <a:latin typeface="Times New Roman" panose="02020603050405020304" pitchFamily="18" charset="0"/>
                <a:cs typeface="Times New Roman" panose="02020603050405020304" pitchFamily="18" charset="0"/>
              </a:rPr>
              <a:t>Механизм действия </a:t>
            </a:r>
            <a:r>
              <a:rPr lang="ru-RU" dirty="0">
                <a:latin typeface="Times New Roman" panose="02020603050405020304" pitchFamily="18" charset="0"/>
                <a:cs typeface="Times New Roman" panose="02020603050405020304" pitchFamily="18" charset="0"/>
              </a:rPr>
              <a:t>заключается в угнетении синтеза простагландинов из </a:t>
            </a:r>
            <a:r>
              <a:rPr lang="ru-RU" dirty="0" err="1">
                <a:latin typeface="Times New Roman" panose="02020603050405020304" pitchFamily="18" charset="0"/>
                <a:cs typeface="Times New Roman" panose="02020603050405020304" pitchFamily="18" charset="0"/>
              </a:rPr>
              <a:t>арахидоновой</a:t>
            </a:r>
            <a:r>
              <a:rPr lang="ru-RU" dirty="0">
                <a:latin typeface="Times New Roman" panose="02020603050405020304" pitchFamily="18" charset="0"/>
                <a:cs typeface="Times New Roman" panose="02020603050405020304" pitchFamily="18" charset="0"/>
              </a:rPr>
              <a:t> кислоты в результате ингибировании фермента </a:t>
            </a:r>
            <a:r>
              <a:rPr lang="ru-RU" dirty="0" err="1">
                <a:latin typeface="Times New Roman" panose="02020603050405020304" pitchFamily="18" charset="0"/>
                <a:cs typeface="Times New Roman" panose="02020603050405020304" pitchFamily="18" charset="0"/>
              </a:rPr>
              <a:t>циклооксигеназы</a:t>
            </a:r>
            <a:r>
              <a:rPr lang="ru-RU" dirty="0">
                <a:latin typeface="Times New Roman" panose="02020603050405020304" pitchFamily="18" charset="0"/>
                <a:cs typeface="Times New Roman" panose="02020603050405020304" pitchFamily="18" charset="0"/>
              </a:rPr>
              <a:t> (ЦОГ). Изофермент ЦОГ -1 постоянно присутствует  в клетках и контролирует выработку </a:t>
            </a:r>
            <a:r>
              <a:rPr lang="ru-RU" dirty="0" err="1">
                <a:latin typeface="Times New Roman" panose="02020603050405020304" pitchFamily="18" charset="0"/>
                <a:cs typeface="Times New Roman" panose="02020603050405020304" pitchFamily="18" charset="0"/>
              </a:rPr>
              <a:t>простагандинов</a:t>
            </a:r>
            <a:r>
              <a:rPr lang="ru-RU" dirty="0">
                <a:latin typeface="Times New Roman" panose="02020603050405020304" pitchFamily="18" charset="0"/>
                <a:cs typeface="Times New Roman" panose="02020603050405020304" pitchFamily="18" charset="0"/>
              </a:rPr>
              <a:t> Е, регулирующих целостность слизистой оболочки желудочно-кишечного тракта и </a:t>
            </a:r>
            <a:r>
              <a:rPr lang="ru-RU" dirty="0" err="1">
                <a:latin typeface="Times New Roman" panose="02020603050405020304" pitchFamily="18" charset="0"/>
                <a:cs typeface="Times New Roman" panose="02020603050405020304" pitchFamily="18" charset="0"/>
              </a:rPr>
              <a:t>тромбоксана</a:t>
            </a:r>
            <a:r>
              <a:rPr lang="ru-RU" dirty="0">
                <a:latin typeface="Times New Roman" panose="02020603050405020304" pitchFamily="18" charset="0"/>
                <a:cs typeface="Times New Roman" panose="02020603050405020304" pitchFamily="18" charset="0"/>
              </a:rPr>
              <a:t> тромбоцитами. Изофермент ЦОГ - 2 участвует в синтезе простагландинов при воспалении,  ее уровень резко возрастает при воспалении. В связи с этим противовоспалительное действие НПВС обусловлено ингибированием ЦОГ-2, а нежелательные реакции – ингибированием ЦОГ-1. </a:t>
            </a:r>
          </a:p>
          <a:p>
            <a:pPr marL="548640" indent="-411480" algn="ctr" eaLnBrk="1" fontAlgn="auto" hangingPunct="1">
              <a:spcAft>
                <a:spcPts val="0"/>
              </a:spcAft>
              <a:buClr>
                <a:schemeClr val="tx1">
                  <a:shade val="95000"/>
                </a:schemeClr>
              </a:buClr>
              <a:buFont typeface="Wingdings 2"/>
              <a:buChar char=""/>
              <a:defRPr/>
            </a:pPr>
            <a:endParaRPr lang="ru-RU"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Овал 17"/>
          <p:cNvSpPr/>
          <p:nvPr/>
        </p:nvSpPr>
        <p:spPr>
          <a:xfrm>
            <a:off x="7500938" y="2928938"/>
            <a:ext cx="121443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 name="Овал 16"/>
          <p:cNvSpPr/>
          <p:nvPr/>
        </p:nvSpPr>
        <p:spPr>
          <a:xfrm>
            <a:off x="4000500" y="5000625"/>
            <a:ext cx="1928813"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 name="Овал 15"/>
          <p:cNvSpPr/>
          <p:nvPr/>
        </p:nvSpPr>
        <p:spPr>
          <a:xfrm>
            <a:off x="214313" y="2857500"/>
            <a:ext cx="2143125"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 name="Пятиугольник 14"/>
          <p:cNvSpPr/>
          <p:nvPr/>
        </p:nvSpPr>
        <p:spPr>
          <a:xfrm>
            <a:off x="0" y="0"/>
            <a:ext cx="1428750" cy="5715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Тройная стрелка влево/вправо/вверх 13"/>
          <p:cNvSpPr/>
          <p:nvPr/>
        </p:nvSpPr>
        <p:spPr>
          <a:xfrm rot="10800000">
            <a:off x="2357438" y="2571750"/>
            <a:ext cx="5072062" cy="2428875"/>
          </a:xfrm>
          <a:prstGeom prst="leftRightUpArrow">
            <a:avLst>
              <a:gd name="adj1" fmla="val 34515"/>
              <a:gd name="adj2" fmla="val 31344"/>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Выноска со стрелкой вправо 12"/>
          <p:cNvSpPr/>
          <p:nvPr/>
        </p:nvSpPr>
        <p:spPr>
          <a:xfrm>
            <a:off x="214313" y="1428750"/>
            <a:ext cx="3857625" cy="785813"/>
          </a:xfrm>
          <a:prstGeom prst="rightArrowCallout">
            <a:avLst>
              <a:gd name="adj1" fmla="val 27478"/>
              <a:gd name="adj2" fmla="val 25000"/>
              <a:gd name="adj3" fmla="val 10758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Выноска со стрелкой вниз 11"/>
          <p:cNvSpPr/>
          <p:nvPr/>
        </p:nvSpPr>
        <p:spPr>
          <a:xfrm>
            <a:off x="3429000" y="0"/>
            <a:ext cx="3786188" cy="2643188"/>
          </a:xfrm>
          <a:prstGeom prst="downArrowCallout">
            <a:avLst>
              <a:gd name="adj1" fmla="val 20116"/>
              <a:gd name="adj2" fmla="val 20576"/>
              <a:gd name="adj3" fmla="val 41410"/>
              <a:gd name="adj4" fmla="val 2418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8441" name="Содержимое 2"/>
          <p:cNvSpPr>
            <a:spLocks noGrp="1"/>
          </p:cNvSpPr>
          <p:nvPr>
            <p:ph idx="1"/>
          </p:nvPr>
        </p:nvSpPr>
        <p:spPr>
          <a:xfrm>
            <a:off x="0" y="0"/>
            <a:ext cx="9144000" cy="6858000"/>
          </a:xfrm>
        </p:spPr>
        <p:txBody>
          <a:bodyPr>
            <a:normAutofit fontScale="92500" lnSpcReduction="10000"/>
          </a:bodyPr>
          <a:lstStyle/>
          <a:p>
            <a:pPr>
              <a:buFont typeface="Wingdings 2" pitchFamily="18" charset="2"/>
              <a:buNone/>
            </a:pPr>
            <a:r>
              <a:rPr lang="ru-RU" dirty="0">
                <a:latin typeface="Times New Roman" panose="02020603050405020304" pitchFamily="18" charset="0"/>
                <a:cs typeface="Times New Roman" panose="02020603050405020304" pitchFamily="18" charset="0"/>
              </a:rPr>
              <a:t>НПВС                        </a:t>
            </a:r>
            <a:r>
              <a:rPr lang="ru-RU" dirty="0" err="1">
                <a:latin typeface="Times New Roman" panose="02020603050405020304" pitchFamily="18" charset="0"/>
                <a:cs typeface="Times New Roman" panose="02020603050405020304" pitchFamily="18" charset="0"/>
              </a:rPr>
              <a:t>Арахидоновая</a:t>
            </a:r>
            <a:r>
              <a:rPr lang="ru-RU" dirty="0">
                <a:latin typeface="Times New Roman" panose="02020603050405020304" pitchFamily="18" charset="0"/>
                <a:cs typeface="Times New Roman" panose="02020603050405020304" pitchFamily="18" charset="0"/>
              </a:rPr>
              <a:t> кислота</a:t>
            </a:r>
          </a:p>
          <a:p>
            <a:pPr>
              <a:buFont typeface="Wingdings 2" pitchFamily="18" charset="2"/>
              <a:buNone/>
            </a:pPr>
            <a:r>
              <a:rPr lang="ru-RU" dirty="0">
                <a:latin typeface="Times New Roman" panose="02020603050405020304" pitchFamily="18" charset="0"/>
                <a:cs typeface="Times New Roman" panose="02020603050405020304" pitchFamily="18" charset="0"/>
              </a:rPr>
              <a:t>  (-)</a:t>
            </a:r>
          </a:p>
          <a:p>
            <a:endParaRPr lang="ru-RU" dirty="0">
              <a:latin typeface="Times New Roman" panose="02020603050405020304" pitchFamily="18" charset="0"/>
              <a:cs typeface="Times New Roman" panose="02020603050405020304" pitchFamily="18" charset="0"/>
            </a:endParaRPr>
          </a:p>
          <a:p>
            <a:pPr>
              <a:buFont typeface="Wingdings 2" pitchFamily="18" charset="2"/>
              <a:buNone/>
            </a:pPr>
            <a:r>
              <a:rPr lang="ru-RU"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Циклооксигеназа</a:t>
            </a:r>
            <a:endParaRPr lang="ru-RU" sz="3000" dirty="0">
              <a:latin typeface="Times New Roman" panose="02020603050405020304" pitchFamily="18" charset="0"/>
              <a:cs typeface="Times New Roman" panose="02020603050405020304" pitchFamily="18" charset="0"/>
            </a:endParaRPr>
          </a:p>
          <a:p>
            <a:pPr>
              <a:buFont typeface="Wingdings 2" pitchFamily="18" charset="2"/>
              <a:buNone/>
            </a:pPr>
            <a:endParaRPr lang="ru-RU" dirty="0">
              <a:latin typeface="Times New Roman" panose="02020603050405020304" pitchFamily="18" charset="0"/>
              <a:cs typeface="Times New Roman" panose="02020603050405020304" pitchFamily="18" charset="0"/>
            </a:endParaRPr>
          </a:p>
          <a:p>
            <a:pPr>
              <a:buFont typeface="Wingdings 2" pitchFamily="18" charset="2"/>
              <a:buNone/>
            </a:pPr>
            <a:r>
              <a:rPr lang="ru-RU" dirty="0">
                <a:latin typeface="Times New Roman" panose="02020603050405020304" pitchFamily="18" charset="0"/>
                <a:cs typeface="Times New Roman" panose="02020603050405020304" pitchFamily="18" charset="0"/>
              </a:rPr>
              <a:t>                                                     </a:t>
            </a:r>
          </a:p>
          <a:p>
            <a:pPr>
              <a:buFont typeface="Wingdings 2" pitchFamily="18" charset="2"/>
              <a:buNone/>
            </a:pPr>
            <a:r>
              <a:rPr lang="ru-RU" dirty="0">
                <a:latin typeface="Times New Roman" panose="02020603050405020304" pitchFamily="18" charset="0"/>
                <a:cs typeface="Times New Roman" panose="02020603050405020304" pitchFamily="18" charset="0"/>
              </a:rPr>
              <a:t>  Воспаление              Простагландины               Боль</a:t>
            </a:r>
          </a:p>
          <a:p>
            <a:pPr>
              <a:buFont typeface="Wingdings 2" pitchFamily="18" charset="2"/>
              <a:buNone/>
            </a:pPr>
            <a:endParaRPr lang="ru-RU" dirty="0">
              <a:latin typeface="Times New Roman" panose="02020603050405020304" pitchFamily="18" charset="0"/>
              <a:cs typeface="Times New Roman" panose="02020603050405020304" pitchFamily="18" charset="0"/>
            </a:endParaRPr>
          </a:p>
          <a:p>
            <a:pPr>
              <a:buFont typeface="Wingdings 2" pitchFamily="18" charset="2"/>
              <a:buNone/>
            </a:pPr>
            <a:endParaRPr lang="ru-RU" dirty="0">
              <a:latin typeface="Times New Roman" panose="02020603050405020304" pitchFamily="18" charset="0"/>
              <a:cs typeface="Times New Roman" panose="02020603050405020304" pitchFamily="18" charset="0"/>
            </a:endParaRPr>
          </a:p>
          <a:p>
            <a:pPr>
              <a:buFont typeface="Wingdings 2" pitchFamily="18" charset="2"/>
              <a:buNone/>
            </a:pPr>
            <a:endParaRPr lang="ru-RU" dirty="0">
              <a:latin typeface="Times New Roman" panose="02020603050405020304" pitchFamily="18" charset="0"/>
              <a:cs typeface="Times New Roman" panose="02020603050405020304" pitchFamily="18" charset="0"/>
            </a:endParaRPr>
          </a:p>
          <a:p>
            <a:pPr>
              <a:buFont typeface="Wingdings 2" pitchFamily="18" charset="2"/>
              <a:buNone/>
            </a:pPr>
            <a:r>
              <a:rPr lang="ru-RU" dirty="0">
                <a:latin typeface="Times New Roman" panose="02020603050405020304" pitchFamily="18" charset="0"/>
                <a:cs typeface="Times New Roman" panose="02020603050405020304" pitchFamily="18" charset="0"/>
              </a:rPr>
              <a:t>                                          Лихорадка</a:t>
            </a:r>
          </a:p>
          <a:p>
            <a:pPr>
              <a:buFont typeface="Wingdings 2" pitchFamily="18" charset="2"/>
              <a:buNone/>
            </a:pPr>
            <a:endParaRPr lang="ru-RU" dirty="0">
              <a:latin typeface="Times New Roman" panose="02020603050405020304" pitchFamily="18" charset="0"/>
              <a:cs typeface="Times New Roman" panose="02020603050405020304" pitchFamily="18" charset="0"/>
            </a:endParaRPr>
          </a:p>
          <a:p>
            <a:pPr>
              <a:buFont typeface="Wingdings 2" pitchFamily="18" charset="2"/>
              <a:buNone/>
            </a:pPr>
            <a:r>
              <a:rPr lang="ru-RU" dirty="0">
                <a:latin typeface="Times New Roman" panose="02020603050405020304" pitchFamily="18" charset="0"/>
                <a:cs typeface="Times New Roman" panose="02020603050405020304" pitchFamily="18" charset="0"/>
              </a:rPr>
              <a:t>(-) – НПВС ингибируют </a:t>
            </a:r>
            <a:r>
              <a:rPr lang="ru-RU" dirty="0" err="1">
                <a:latin typeface="Times New Roman" panose="02020603050405020304" pitchFamily="18" charset="0"/>
                <a:cs typeface="Times New Roman" panose="02020603050405020304" pitchFamily="18" charset="0"/>
              </a:rPr>
              <a:t>циклооксигеназу</a:t>
            </a:r>
            <a:endParaRPr lang="ru-RU" dirty="0">
              <a:latin typeface="Times New Roman" panose="02020603050405020304" pitchFamily="18" charset="0"/>
              <a:cs typeface="Times New Roman" panose="02020603050405020304" pitchFamily="18" charset="0"/>
            </a:endParaRPr>
          </a:p>
          <a:p>
            <a:pPr>
              <a:buFont typeface="Wingdings 2" pitchFamily="18" charset="2"/>
              <a:buNone/>
            </a:pPr>
            <a:endParaRPr lang="ru-RU"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fontScale="90000"/>
          </a:bodyPr>
          <a:lstStyle/>
          <a:p>
            <a:r>
              <a:rPr lang="ru-RU" b="1" dirty="0" smtClean="0">
                <a:latin typeface="Times New Roman" pitchFamily="18" charset="0"/>
                <a:cs typeface="Times New Roman" pitchFamily="18" charset="0"/>
              </a:rPr>
              <a:t>Селективные ингибиторы ЦОГ2</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340768"/>
            <a:ext cx="8229600" cy="4785395"/>
          </a:xfrm>
        </p:spPr>
        <p:txBody>
          <a:bodyPr>
            <a:normAutofit fontScale="92500" lnSpcReduction="10000"/>
          </a:bodyPr>
          <a:lstStyle/>
          <a:p>
            <a:pPr>
              <a:buNone/>
            </a:pPr>
            <a:r>
              <a:rPr lang="ru-RU" dirty="0" smtClean="0">
                <a:latin typeface="Times New Roman" pitchFamily="18" charset="0"/>
                <a:cs typeface="Times New Roman" pitchFamily="18" charset="0"/>
              </a:rPr>
              <a:t>Выраженная селективность ЦОГ-2</a:t>
            </a:r>
          </a:p>
          <a:p>
            <a:pPr>
              <a:buNone/>
            </a:pPr>
            <a:r>
              <a:rPr lang="ru-RU" dirty="0" err="1" smtClean="0">
                <a:latin typeface="Times New Roman" pitchFamily="18" charset="0"/>
                <a:cs typeface="Times New Roman" pitchFamily="18" charset="0"/>
              </a:rPr>
              <a:t>Коксибы</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Умеренная селективность ЦОГ-2</a:t>
            </a:r>
          </a:p>
          <a:p>
            <a:r>
              <a:rPr lang="ru-RU" dirty="0" err="1" smtClean="0">
                <a:latin typeface="Times New Roman" pitchFamily="18" charset="0"/>
                <a:cs typeface="Times New Roman" pitchFamily="18" charset="0"/>
              </a:rPr>
              <a:t>Мелоксикам</a:t>
            </a:r>
            <a:endParaRPr lang="ru-RU" dirty="0" smtClean="0">
              <a:latin typeface="Times New Roman" pitchFamily="18" charset="0"/>
              <a:cs typeface="Times New Roman" pitchFamily="18" charset="0"/>
            </a:endParaRPr>
          </a:p>
          <a:p>
            <a:r>
              <a:rPr lang="ru-RU" dirty="0" err="1" smtClean="0">
                <a:latin typeface="Times New Roman" pitchFamily="18" charset="0"/>
                <a:cs typeface="Times New Roman" pitchFamily="18" charset="0"/>
              </a:rPr>
              <a:t>Нимесулид</a:t>
            </a:r>
            <a:endParaRPr lang="ru-RU" dirty="0" smtClean="0">
              <a:latin typeface="Times New Roman" pitchFamily="18" charset="0"/>
              <a:cs typeface="Times New Roman" pitchFamily="18" charset="0"/>
            </a:endParaRPr>
          </a:p>
          <a:p>
            <a:pPr marL="0" indent="0" algn="just">
              <a:buNone/>
            </a:pPr>
            <a:r>
              <a:rPr lang="ru-RU" dirty="0" smtClean="0">
                <a:latin typeface="Times New Roman" pitchFamily="18" charset="0"/>
                <a:cs typeface="Times New Roman" pitchFamily="18" charset="0"/>
              </a:rPr>
              <a:t>    Наиболее перспективны НПВС избирательно угнетающие фермент ЦОГ-2 и  тем самым обеспечивающие  противовоспалительное действие при меньшем развитии побочных эффектов.</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3167"/>
            <a:ext cx="9144000" cy="669529"/>
          </a:xfrm>
        </p:spPr>
        <p:txBody>
          <a:bodyPr>
            <a:noAutofit/>
          </a:bodyPr>
          <a:lstStyle/>
          <a:p>
            <a:pPr>
              <a:defRPr/>
            </a:pPr>
            <a:r>
              <a:rPr lang="ru-RU" sz="3600" b="1" dirty="0">
                <a:latin typeface="Times New Roman" panose="02020603050405020304" pitchFamily="18" charset="0"/>
                <a:cs typeface="Times New Roman" panose="02020603050405020304" pitchFamily="18" charset="0"/>
              </a:rPr>
              <a:t>Фармакологические эффекты </a:t>
            </a:r>
            <a:r>
              <a:rPr lang="ru-RU" sz="3600" b="1" dirty="0" smtClean="0">
                <a:latin typeface="Times New Roman" panose="02020603050405020304" pitchFamily="18" charset="0"/>
                <a:cs typeface="Times New Roman" panose="02020603050405020304" pitchFamily="18" charset="0"/>
              </a:rPr>
              <a:t>НПВС  </a:t>
            </a:r>
            <a:endParaRPr lang="ru-RU" sz="3600" b="1" dirty="0">
              <a:latin typeface="Times New Roman" panose="02020603050405020304" pitchFamily="18" charset="0"/>
              <a:cs typeface="Times New Roman" panose="02020603050405020304" pitchFamily="18" charset="0"/>
            </a:endParaRPr>
          </a:p>
        </p:txBody>
      </p:sp>
      <p:sp>
        <p:nvSpPr>
          <p:cNvPr id="19459" name="Содержимое 2"/>
          <p:cNvSpPr>
            <a:spLocks noGrp="1"/>
          </p:cNvSpPr>
          <p:nvPr>
            <p:ph idx="1"/>
          </p:nvPr>
        </p:nvSpPr>
        <p:spPr>
          <a:xfrm>
            <a:off x="0" y="620688"/>
            <a:ext cx="9144000" cy="6237312"/>
          </a:xfrm>
        </p:spPr>
        <p:txBody>
          <a:bodyPr>
            <a:noAutofit/>
          </a:bodyPr>
          <a:lstStyle/>
          <a:p>
            <a:pPr marL="0">
              <a:buFont typeface="Wingdings 2" pitchFamily="18" charset="2"/>
              <a:buNone/>
            </a:pPr>
            <a:r>
              <a:rPr lang="ru-RU" b="1" dirty="0">
                <a:latin typeface="Times New Roman" pitchFamily="18" charset="0"/>
                <a:cs typeface="Times New Roman" pitchFamily="18" charset="0"/>
              </a:rPr>
              <a:t>1. Противовоспалительный эффект</a:t>
            </a:r>
            <a:r>
              <a:rPr lang="ru-RU" dirty="0">
                <a:latin typeface="Times New Roman" pitchFamily="18" charset="0"/>
                <a:cs typeface="Times New Roman" pitchFamily="18" charset="0"/>
              </a:rPr>
              <a:t>. Наиболее выраженным противовоспалительным эффектом обладает диклофенак.</a:t>
            </a:r>
          </a:p>
          <a:p>
            <a:pPr marL="0">
              <a:buFont typeface="Wingdings 2" pitchFamily="18" charset="2"/>
              <a:buNone/>
            </a:pPr>
            <a:r>
              <a:rPr lang="ru-RU" b="1" dirty="0">
                <a:latin typeface="Times New Roman" pitchFamily="18" charset="0"/>
                <a:cs typeface="Times New Roman" pitchFamily="18" charset="0"/>
              </a:rPr>
              <a:t>2. Анальгезирующий эффект</a:t>
            </a:r>
            <a:r>
              <a:rPr lang="ru-RU" dirty="0">
                <a:latin typeface="Times New Roman" pitchFamily="18" charset="0"/>
                <a:cs typeface="Times New Roman" pitchFamily="18" charset="0"/>
              </a:rPr>
              <a:t>. Наиболее выраженным анальгетическим эффектом </a:t>
            </a:r>
            <a:r>
              <a:rPr lang="ru-RU" dirty="0" smtClean="0">
                <a:latin typeface="Times New Roman" pitchFamily="18" charset="0"/>
                <a:cs typeface="Times New Roman" pitchFamily="18" charset="0"/>
              </a:rPr>
              <a:t>обладают </a:t>
            </a:r>
            <a:r>
              <a:rPr lang="ru-RU" dirty="0" err="1">
                <a:latin typeface="Times New Roman" pitchFamily="18" charset="0"/>
                <a:cs typeface="Times New Roman" pitchFamily="18" charset="0"/>
              </a:rPr>
              <a:t>кеторолак</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диклофенак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метамизол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кетопрофен</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marL="0" algn="just">
              <a:buFont typeface="Wingdings 2" pitchFamily="18" charset="2"/>
              <a:buNone/>
            </a:pPr>
            <a:r>
              <a:rPr lang="ru-RU"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В большей степени проявляется при болях слабой и средней интенсивности, которые локализуются в мышцах, суставах, сухожилиях, нервных стволах, а также при головной и зубных болях. При сильных висцеральных болях  НПВП менее эффективны и уступают по силе  наркотическим анальгетикам.</a:t>
            </a:r>
            <a:r>
              <a:rPr lang="ru-RU" sz="2800" dirty="0" smtClean="0"/>
              <a:t>  </a:t>
            </a:r>
            <a:endParaRPr lang="ru-RU" sz="2800" b="1" dirty="0" smtClean="0">
              <a:latin typeface="Times New Roman" pitchFamily="18" charset="0"/>
              <a:cs typeface="Times New Roman" pitchFamily="18" charset="0"/>
            </a:endParaRPr>
          </a:p>
          <a:p>
            <a:pPr marL="0">
              <a:buFont typeface="Wingdings 2" pitchFamily="18" charset="2"/>
              <a:buNone/>
            </a:pPr>
            <a:endParaRPr lang="ru-RU" dirty="0">
              <a:latin typeface="Times New Roman" pitchFamily="18" charset="0"/>
              <a:cs typeface="Times New Roman" pitchFamily="18" charset="0"/>
            </a:endParaRPr>
          </a:p>
          <a:p>
            <a:pPr>
              <a:buFont typeface="Wingdings 2" pitchFamily="18" charset="2"/>
              <a:buNone/>
            </a:pP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25417" cy="5832648"/>
          </a:xfrm>
        </p:spPr>
        <p:txBody>
          <a:bodyPr>
            <a:noAutofit/>
          </a:bodyPr>
          <a:lstStyle/>
          <a:p>
            <a:pPr algn="l" eaLnBrk="1" fontAlgn="auto" hangingPunct="1">
              <a:spcAft>
                <a:spcPts val="0"/>
              </a:spcAft>
              <a:defRPr/>
            </a:pPr>
            <a:r>
              <a:rPr lang="ru-RU" sz="5400" b="1" dirty="0" smtClean="0">
                <a:latin typeface="Times New Roman" panose="02020603050405020304" pitchFamily="18" charset="0"/>
                <a:cs typeface="Times New Roman" panose="02020603050405020304" pitchFamily="18" charset="0"/>
              </a:rPr>
              <a:t> </a:t>
            </a:r>
            <a:r>
              <a:rPr lang="ru-RU" sz="5400" dirty="0">
                <a:latin typeface="Times New Roman" panose="02020603050405020304" pitchFamily="18" charset="0"/>
                <a:cs typeface="Times New Roman" panose="02020603050405020304" pitchFamily="18" charset="0"/>
              </a:rPr>
              <a:t/>
            </a:r>
            <a:br>
              <a:rPr lang="ru-RU" sz="5400" dirty="0">
                <a:latin typeface="Times New Roman" panose="02020603050405020304" pitchFamily="18" charset="0"/>
                <a:cs typeface="Times New Roman" panose="02020603050405020304" pitchFamily="18" charset="0"/>
              </a:rPr>
            </a:br>
            <a:endParaRPr lang="ru-RU" sz="5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0" y="260648"/>
            <a:ext cx="9144000" cy="6494085"/>
          </a:xfrm>
          <a:prstGeom prst="rect">
            <a:avLst/>
          </a:prstGeom>
        </p:spPr>
        <p:txBody>
          <a:bodyPr wrap="square">
            <a:spAutoFit/>
          </a:bodyPr>
          <a:lstStyle/>
          <a:p>
            <a:pPr marL="0">
              <a:buFont typeface="Wingdings 2" pitchFamily="18" charset="2"/>
              <a:buNone/>
            </a:pPr>
            <a:r>
              <a:rPr lang="ru-RU" sz="2800" b="1" dirty="0" smtClean="0">
                <a:latin typeface="Times New Roman" pitchFamily="18" charset="0"/>
                <a:cs typeface="Times New Roman" pitchFamily="18" charset="0"/>
              </a:rPr>
              <a:t>3. </a:t>
            </a:r>
            <a:r>
              <a:rPr lang="ru-RU" sz="3200" b="1" dirty="0" smtClean="0">
                <a:latin typeface="Times New Roman" pitchFamily="18" charset="0"/>
                <a:cs typeface="Times New Roman" pitchFamily="18" charset="0"/>
              </a:rPr>
              <a:t>Жаропонижающий эффект</a:t>
            </a:r>
            <a:endParaRPr lang="ru-RU" sz="3200" dirty="0" smtClean="0">
              <a:latin typeface="Times New Roman" pitchFamily="18" charset="0"/>
              <a:cs typeface="Times New Roman" pitchFamily="18" charset="0"/>
            </a:endParaRPr>
          </a:p>
          <a:p>
            <a:pPr marL="0">
              <a:buFont typeface="Wingdings 2" pitchFamily="18" charset="2"/>
              <a:buNone/>
            </a:pPr>
            <a:r>
              <a:rPr lang="ru-RU" sz="3200" dirty="0" smtClean="0">
                <a:latin typeface="Times New Roman" pitchFamily="18" charset="0"/>
                <a:cs typeface="Times New Roman" pitchFamily="18" charset="0"/>
              </a:rPr>
              <a:t>  Жаропонижающий эффект НПВП заключается в снижении повышенной температуры тела. На нормальную температуру тела не влияют.</a:t>
            </a:r>
          </a:p>
          <a:p>
            <a:pPr marL="0">
              <a:buFont typeface="Wingdings 2" pitchFamily="18" charset="2"/>
              <a:buNone/>
            </a:pPr>
            <a:r>
              <a:rPr lang="ru-RU" sz="3200" b="1" dirty="0" smtClean="0">
                <a:latin typeface="Times New Roman" pitchFamily="18" charset="0"/>
                <a:cs typeface="Times New Roman" pitchFamily="18" charset="0"/>
              </a:rPr>
              <a:t>4. </a:t>
            </a:r>
            <a:r>
              <a:rPr lang="ru-RU" sz="3200" b="1" dirty="0" err="1" smtClean="0">
                <a:latin typeface="Times New Roman" pitchFamily="18" charset="0"/>
                <a:cs typeface="Times New Roman" pitchFamily="18" charset="0"/>
              </a:rPr>
              <a:t>Антиагрегантный</a:t>
            </a:r>
            <a:r>
              <a:rPr lang="ru-RU" sz="3200" b="1" dirty="0" smtClean="0">
                <a:latin typeface="Times New Roman" pitchFamily="18" charset="0"/>
                <a:cs typeface="Times New Roman" pitchFamily="18" charset="0"/>
              </a:rPr>
              <a:t> эффект</a:t>
            </a:r>
            <a:r>
              <a:rPr lang="ru-RU" sz="3200" dirty="0" smtClean="0">
                <a:latin typeface="Times New Roman" pitchFamily="18" charset="0"/>
                <a:cs typeface="Times New Roman" pitchFamily="18" charset="0"/>
              </a:rPr>
              <a:t>. </a:t>
            </a:r>
          </a:p>
          <a:p>
            <a:pPr marL="0">
              <a:buFont typeface="Wingdings 2" pitchFamily="18" charset="2"/>
              <a:buNone/>
            </a:pPr>
            <a:r>
              <a:rPr lang="ru-RU" sz="3200" dirty="0" smtClean="0">
                <a:latin typeface="Times New Roman" pitchFamily="18" charset="0"/>
                <a:cs typeface="Times New Roman" pitchFamily="18" charset="0"/>
              </a:rPr>
              <a:t>Он обусловлен </a:t>
            </a:r>
            <a:r>
              <a:rPr lang="ru-RU" sz="3200" dirty="0" err="1" smtClean="0">
                <a:latin typeface="Times New Roman" pitchFamily="18" charset="0"/>
                <a:cs typeface="Times New Roman" pitchFamily="18" charset="0"/>
              </a:rPr>
              <a:t>ингибированем</a:t>
            </a:r>
            <a:r>
              <a:rPr lang="ru-RU" sz="3200" dirty="0" smtClean="0">
                <a:latin typeface="Times New Roman" pitchFamily="18" charset="0"/>
                <a:cs typeface="Times New Roman" pitchFamily="18" charset="0"/>
              </a:rPr>
              <a:t> ЦОГ-1, в тромбоцитах подавляется синтез  </a:t>
            </a:r>
            <a:r>
              <a:rPr lang="ru-RU" sz="3200" dirty="0" err="1" smtClean="0">
                <a:latin typeface="Times New Roman" pitchFamily="18" charset="0"/>
                <a:cs typeface="Times New Roman" pitchFamily="18" charset="0"/>
              </a:rPr>
              <a:t>проагреганта</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тромбоксана</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тромбоксан</a:t>
            </a:r>
            <a:r>
              <a:rPr lang="ru-RU" sz="3200" dirty="0" smtClean="0">
                <a:latin typeface="Times New Roman" pitchFamily="18" charset="0"/>
                <a:cs typeface="Times New Roman" pitchFamily="18" charset="0"/>
              </a:rPr>
              <a:t> активирует активность тромбоцитов). Наиболее длительной </a:t>
            </a:r>
            <a:r>
              <a:rPr lang="ru-RU" sz="3200" dirty="0" err="1" smtClean="0">
                <a:latin typeface="Times New Roman" pitchFamily="18" charset="0"/>
                <a:cs typeface="Times New Roman" pitchFamily="18" charset="0"/>
              </a:rPr>
              <a:t>антиагрегантной</a:t>
            </a:r>
            <a:r>
              <a:rPr lang="ru-RU" sz="3200" dirty="0" smtClean="0">
                <a:latin typeface="Times New Roman" pitchFamily="18" charset="0"/>
                <a:cs typeface="Times New Roman" pitchFamily="18" charset="0"/>
              </a:rPr>
              <a:t> активностью обладает Аспирин, который применяют для профилактики тромбозов. </a:t>
            </a:r>
            <a:r>
              <a:rPr lang="ru-RU" sz="3200" dirty="0" err="1" smtClean="0">
                <a:latin typeface="Times New Roman" pitchFamily="18" charset="0"/>
                <a:cs typeface="Times New Roman" pitchFamily="18" charset="0"/>
              </a:rPr>
              <a:t>Антиагрегационный</a:t>
            </a:r>
            <a:r>
              <a:rPr lang="ru-RU" sz="3200" dirty="0" smtClean="0">
                <a:latin typeface="Times New Roman" pitchFamily="18" charset="0"/>
                <a:cs typeface="Times New Roman" pitchFamily="18" charset="0"/>
              </a:rPr>
              <a:t> эффект других НПВС слабее и является обратимым. </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20688"/>
          </a:xfrm>
        </p:spPr>
        <p:txBody>
          <a:bodyPr>
            <a:noAutofit/>
          </a:bodyPr>
          <a:lstStyle/>
          <a:p>
            <a:pPr>
              <a:defRPr/>
            </a:pPr>
            <a:r>
              <a:rPr lang="ru-RU" sz="4000" b="1" dirty="0" err="1">
                <a:latin typeface="Times New Roman" panose="02020603050405020304" pitchFamily="18" charset="0"/>
                <a:cs typeface="Times New Roman" panose="02020603050405020304" pitchFamily="18" charset="0"/>
              </a:rPr>
              <a:t>Фармакокинетика</a:t>
            </a:r>
            <a:endParaRPr lang="ru-RU" sz="4000" b="1" dirty="0">
              <a:latin typeface="Times New Roman" panose="02020603050405020304" pitchFamily="18" charset="0"/>
              <a:cs typeface="Times New Roman" panose="02020603050405020304" pitchFamily="18" charset="0"/>
            </a:endParaRPr>
          </a:p>
        </p:txBody>
      </p:sp>
      <p:sp>
        <p:nvSpPr>
          <p:cNvPr id="20483" name="Содержимое 2"/>
          <p:cNvSpPr>
            <a:spLocks noGrp="1"/>
          </p:cNvSpPr>
          <p:nvPr>
            <p:ph idx="1"/>
          </p:nvPr>
        </p:nvSpPr>
        <p:spPr>
          <a:xfrm>
            <a:off x="-30052" y="764704"/>
            <a:ext cx="9144000" cy="6093296"/>
          </a:xfrm>
        </p:spPr>
        <p:txBody>
          <a:bodyPr>
            <a:normAutofit lnSpcReduction="10000"/>
          </a:bodyPr>
          <a:lstStyle/>
          <a:p>
            <a:pPr marL="0" algn="just">
              <a:buFont typeface="Wingdings 2" pitchFamily="18" charset="2"/>
              <a:buNone/>
            </a:pPr>
            <a:r>
              <a:rPr lang="ru-RU" dirty="0"/>
              <a:t> </a:t>
            </a:r>
            <a:r>
              <a:rPr lang="ru-RU" sz="3600" dirty="0">
                <a:latin typeface="Times New Roman" panose="02020603050405020304" pitchFamily="18" charset="0"/>
                <a:cs typeface="Times New Roman" panose="02020603050405020304" pitchFamily="18" charset="0"/>
              </a:rPr>
              <a:t>Чаще НПВС вводятся через рот, после еды,  но для многих препаратов возможен и парентеральный путь введения (в/м и в/</a:t>
            </a:r>
            <a:r>
              <a:rPr lang="ru-RU" sz="3600" dirty="0" err="1">
                <a:latin typeface="Times New Roman" panose="02020603050405020304" pitchFamily="18" charset="0"/>
                <a:cs typeface="Times New Roman" panose="02020603050405020304" pitchFamily="18" charset="0"/>
              </a:rPr>
              <a:t>в</a:t>
            </a:r>
            <a:r>
              <a:rPr lang="ru-RU" sz="3600" dirty="0" smtClean="0">
                <a:latin typeface="Times New Roman" panose="02020603050405020304" pitchFamily="18" charset="0"/>
                <a:cs typeface="Times New Roman" panose="02020603050405020304" pitchFamily="18" charset="0"/>
              </a:rPr>
              <a:t>). Широко применяются НПВС в виде мазей и гелей. </a:t>
            </a:r>
            <a:r>
              <a:rPr lang="ru-RU" sz="3600" dirty="0">
                <a:latin typeface="Times New Roman" panose="02020603050405020304" pitchFamily="18" charset="0"/>
                <a:cs typeface="Times New Roman" panose="02020603050405020304" pitchFamily="18" charset="0"/>
              </a:rPr>
              <a:t>НПВС на 90-97% подвергаются </a:t>
            </a:r>
            <a:r>
              <a:rPr lang="ru-RU" sz="3600" dirty="0" err="1">
                <a:latin typeface="Times New Roman" panose="02020603050405020304" pitchFamily="18" charset="0"/>
                <a:cs typeface="Times New Roman" panose="02020603050405020304" pitchFamily="18" charset="0"/>
              </a:rPr>
              <a:t>биотрансформации</a:t>
            </a:r>
            <a:r>
              <a:rPr lang="ru-RU" sz="3600" dirty="0">
                <a:latin typeface="Times New Roman" panose="02020603050405020304" pitchFamily="18" charset="0"/>
                <a:cs typeface="Times New Roman" panose="02020603050405020304" pitchFamily="18" charset="0"/>
              </a:rPr>
              <a:t> в печени. Экскреция большинства НПВС осуществляется на 90% почками. Терапевтическая концентрация   у большинства НПВС сохраняется 6-8 часов. Существуют НПВС пролонгированного действии до 24 часов </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Мовалис</a:t>
            </a:r>
            <a:r>
              <a:rPr lang="ru-RU" sz="3600" dirty="0" smtClean="0">
                <a:latin typeface="Times New Roman" panose="02020603050405020304" pitchFamily="18" charset="0"/>
                <a:cs typeface="Times New Roman" panose="02020603050405020304" pitchFamily="18" charset="0"/>
              </a:rPr>
              <a:t>.</a:t>
            </a:r>
            <a:endParaRPr lang="ru-RU" sz="3600" dirty="0">
              <a:latin typeface="Times New Roman" panose="02020603050405020304" pitchFamily="18" charset="0"/>
              <a:cs typeface="Times New Roman" panose="02020603050405020304" pitchFamily="18" charset="0"/>
            </a:endParaRPr>
          </a:p>
          <a:p>
            <a:pPr>
              <a:buFont typeface="Wingdings 2" pitchFamily="18" charset="2"/>
              <a:buNone/>
            </a:pPr>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337"/>
            <a:ext cx="9144000" cy="544343"/>
          </a:xfrm>
        </p:spPr>
        <p:txBody>
          <a:bodyPr>
            <a:noAutofit/>
          </a:bodyPr>
          <a:lstStyle/>
          <a:p>
            <a:pPr>
              <a:defRPr/>
            </a:pPr>
            <a:r>
              <a:rPr lang="ru-RU" b="1" dirty="0">
                <a:latin typeface="Times New Roman" panose="02020603050405020304" pitchFamily="18" charset="0"/>
                <a:cs typeface="Times New Roman" panose="02020603050405020304" pitchFamily="18" charset="0"/>
              </a:rPr>
              <a:t>Показания к назначению</a:t>
            </a:r>
          </a:p>
        </p:txBody>
      </p:sp>
      <p:sp>
        <p:nvSpPr>
          <p:cNvPr id="21507" name="Содержимое 2"/>
          <p:cNvSpPr>
            <a:spLocks noGrp="1"/>
          </p:cNvSpPr>
          <p:nvPr>
            <p:ph idx="1"/>
          </p:nvPr>
        </p:nvSpPr>
        <p:spPr>
          <a:xfrm>
            <a:off x="0" y="548680"/>
            <a:ext cx="9144000" cy="6304983"/>
          </a:xfrm>
        </p:spPr>
        <p:txBody>
          <a:bodyPr>
            <a:noAutofit/>
          </a:bodyPr>
          <a:lstStyle/>
          <a:p>
            <a:pPr marL="0">
              <a:buFont typeface="Wingdings 2" pitchFamily="18" charset="2"/>
              <a:buNone/>
            </a:pPr>
            <a:r>
              <a:rPr lang="ru-RU" sz="3000" dirty="0">
                <a:latin typeface="Times New Roman" panose="02020603050405020304" pitchFamily="18" charset="0"/>
                <a:cs typeface="Times New Roman" pitchFamily="18" charset="0"/>
              </a:rPr>
              <a:t>1. Ревматологические заболевания: ревматоидный артрит, ревматизм, реактивные </a:t>
            </a:r>
            <a:r>
              <a:rPr lang="ru-RU" sz="3000" dirty="0" smtClean="0">
                <a:latin typeface="Times New Roman" pitchFamily="18" charset="0"/>
                <a:cs typeface="Times New Roman" pitchFamily="18" charset="0"/>
              </a:rPr>
              <a:t>артриты.</a:t>
            </a:r>
            <a:endParaRPr lang="ru-RU" sz="3000" dirty="0">
              <a:latin typeface="Times New Roman" pitchFamily="18" charset="0"/>
              <a:cs typeface="Times New Roman" pitchFamily="18" charset="0"/>
            </a:endParaRPr>
          </a:p>
          <a:p>
            <a:pPr marL="0">
              <a:buFont typeface="Wingdings 2" pitchFamily="18" charset="2"/>
              <a:buNone/>
            </a:pPr>
            <a:r>
              <a:rPr lang="ru-RU" sz="3000" dirty="0">
                <a:latin typeface="Times New Roman" pitchFamily="18" charset="0"/>
                <a:cs typeface="Times New Roman" pitchFamily="18" charset="0"/>
              </a:rPr>
              <a:t>2. Неревматические заболевания опорно-двигательного аппарата: остеоартроз, миозит, тендовагинит, бытовые и спортивные </a:t>
            </a:r>
            <a:r>
              <a:rPr lang="ru-RU" sz="3000" dirty="0" smtClean="0">
                <a:latin typeface="Times New Roman" pitchFamily="18" charset="0"/>
                <a:cs typeface="Times New Roman" pitchFamily="18" charset="0"/>
              </a:rPr>
              <a:t>травмы.  </a:t>
            </a:r>
            <a:endParaRPr lang="ru-RU" sz="3000" dirty="0">
              <a:latin typeface="Times New Roman" pitchFamily="18" charset="0"/>
              <a:cs typeface="Times New Roman" pitchFamily="18" charset="0"/>
            </a:endParaRPr>
          </a:p>
          <a:p>
            <a:pPr marL="0">
              <a:buFont typeface="Wingdings 2" pitchFamily="18" charset="2"/>
              <a:buNone/>
            </a:pPr>
            <a:r>
              <a:rPr lang="ru-RU" sz="3000" dirty="0">
                <a:latin typeface="Times New Roman" pitchFamily="18" charset="0"/>
                <a:cs typeface="Times New Roman" pitchFamily="18" charset="0"/>
              </a:rPr>
              <a:t>3. Неврологические заболевания: невралгии, </a:t>
            </a:r>
            <a:r>
              <a:rPr lang="ru-RU" sz="3000" dirty="0" smtClean="0">
                <a:latin typeface="Times New Roman" pitchFamily="18" charset="0"/>
                <a:cs typeface="Times New Roman" pitchFamily="18" charset="0"/>
              </a:rPr>
              <a:t>радикулиты.</a:t>
            </a:r>
            <a:endParaRPr lang="ru-RU" sz="3000" dirty="0">
              <a:latin typeface="Times New Roman" pitchFamily="18" charset="0"/>
              <a:cs typeface="Times New Roman" pitchFamily="18" charset="0"/>
            </a:endParaRPr>
          </a:p>
          <a:p>
            <a:pPr marL="0" lvl="0">
              <a:buNone/>
            </a:pPr>
            <a:r>
              <a:rPr lang="ru-RU" sz="3000" dirty="0">
                <a:latin typeface="Times New Roman" pitchFamily="18" charset="0"/>
                <a:cs typeface="Times New Roman" pitchFamily="18" charset="0"/>
              </a:rPr>
              <a:t>4. Болевой синдром различной </a:t>
            </a:r>
            <a:r>
              <a:rPr lang="ru-RU" sz="3000" dirty="0" smtClean="0">
                <a:latin typeface="Times New Roman" pitchFamily="18" charset="0"/>
                <a:cs typeface="Times New Roman" pitchFamily="18" charset="0"/>
              </a:rPr>
              <a:t>этиологии,</a:t>
            </a:r>
            <a:r>
              <a:rPr lang="ru-RU" sz="2800" dirty="0" smtClean="0">
                <a:latin typeface="Times New Roman" pitchFamily="18" charset="0"/>
                <a:cs typeface="Times New Roman" pitchFamily="18" charset="0"/>
              </a:rPr>
              <a:t> в том числе, головная, зубная и послеоперационные боли.</a:t>
            </a:r>
          </a:p>
          <a:p>
            <a:pPr marL="0">
              <a:buFont typeface="Wingdings 2" pitchFamily="18" charset="2"/>
              <a:buNone/>
            </a:pPr>
            <a:r>
              <a:rPr lang="ru-RU" sz="3000" dirty="0" smtClean="0">
                <a:latin typeface="Times New Roman" pitchFamily="18" charset="0"/>
                <a:cs typeface="Times New Roman" pitchFamily="18" charset="0"/>
              </a:rPr>
              <a:t>5</a:t>
            </a:r>
            <a:r>
              <a:rPr lang="ru-RU" sz="3000" dirty="0">
                <a:latin typeface="Times New Roman" pitchFamily="18" charset="0"/>
                <a:cs typeface="Times New Roman" pitchFamily="18" charset="0"/>
              </a:rPr>
              <a:t>. Лихорадка (как правило, при температуре тела выше 38</a:t>
            </a:r>
            <a:r>
              <a:rPr lang="en-US" sz="3000" dirty="0">
                <a:latin typeface="Times New Roman" pitchFamily="18" charset="0"/>
                <a:cs typeface="Times New Roman" pitchFamily="18" charset="0"/>
              </a:rPr>
              <a:t>º</a:t>
            </a:r>
            <a:r>
              <a:rPr lang="ru-RU" sz="3000" dirty="0">
                <a:latin typeface="Times New Roman" pitchFamily="18" charset="0"/>
                <a:cs typeface="Times New Roman" pitchFamily="18" charset="0"/>
              </a:rPr>
              <a:t>С</a:t>
            </a:r>
            <a:r>
              <a:rPr lang="ru-RU" sz="3000" dirty="0" smtClean="0">
                <a:latin typeface="Times New Roman" pitchFamily="18" charset="0"/>
                <a:cs typeface="Times New Roman" pitchFamily="18" charset="0"/>
              </a:rPr>
              <a:t>).</a:t>
            </a:r>
            <a:endParaRPr lang="ru-RU" sz="3000" dirty="0">
              <a:latin typeface="Times New Roman" pitchFamily="18" charset="0"/>
              <a:cs typeface="Times New Roman" pitchFamily="18" charset="0"/>
            </a:endParaRPr>
          </a:p>
          <a:p>
            <a:pPr marL="0">
              <a:buFont typeface="Wingdings 2" pitchFamily="18" charset="2"/>
              <a:buNone/>
            </a:pPr>
            <a:r>
              <a:rPr lang="ru-RU" sz="3000" dirty="0">
                <a:latin typeface="Times New Roman" pitchFamily="18" charset="0"/>
                <a:cs typeface="Times New Roman" pitchFamily="18" charset="0"/>
              </a:rPr>
              <a:t>6. Профилактика артериальных тромбозов (широко используется аспирин в качестве </a:t>
            </a:r>
            <a:r>
              <a:rPr lang="ru-RU" sz="3000" dirty="0" err="1">
                <a:latin typeface="Times New Roman" pitchFamily="18" charset="0"/>
                <a:cs typeface="Times New Roman" pitchFamily="18" charset="0"/>
              </a:rPr>
              <a:t>антиагреганта</a:t>
            </a:r>
            <a:r>
              <a:rPr lang="ru-RU" sz="3000" dirty="0" smtClean="0">
                <a:latin typeface="Times New Roman" pitchFamily="18" charset="0"/>
                <a:cs typeface="Times New Roman" pitchFamily="18" charset="0"/>
              </a:rPr>
              <a:t>).</a:t>
            </a:r>
            <a:endParaRPr lang="ru-RU" sz="3000" dirty="0">
              <a:latin typeface="Times New Roman" pitchFamily="18" charset="0"/>
              <a:cs typeface="Times New Roman" pitchFamily="18" charset="0"/>
            </a:endParaRPr>
          </a:p>
          <a:p>
            <a:endParaRPr lang="ru-RU" sz="30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717631" y="548680"/>
            <a:ext cx="2852738" cy="1714500"/>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7767637" y="2348880"/>
            <a:ext cx="2752725" cy="1785938"/>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8748464" y="4221088"/>
            <a:ext cx="1782515" cy="186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85818"/>
          </a:xfrm>
        </p:spPr>
        <p:txBody>
          <a:bodyPr>
            <a:noAutofit/>
          </a:bodyPr>
          <a:lstStyle/>
          <a:p>
            <a:pPr>
              <a:defRPr/>
            </a:pPr>
            <a:r>
              <a:rPr lang="ru-RU" sz="4000" b="1" dirty="0">
                <a:latin typeface="Times New Roman" panose="02020603050405020304" pitchFamily="18" charset="0"/>
                <a:cs typeface="Times New Roman" panose="02020603050405020304" pitchFamily="18" charset="0"/>
              </a:rPr>
              <a:t>Побочные эффекты</a:t>
            </a:r>
          </a:p>
        </p:txBody>
      </p:sp>
      <p:sp>
        <p:nvSpPr>
          <p:cNvPr id="22531" name="Содержимое 2"/>
          <p:cNvSpPr>
            <a:spLocks noGrp="1"/>
          </p:cNvSpPr>
          <p:nvPr>
            <p:ph idx="1"/>
          </p:nvPr>
        </p:nvSpPr>
        <p:spPr>
          <a:xfrm>
            <a:off x="0" y="548680"/>
            <a:ext cx="9144000" cy="6309320"/>
          </a:xfrm>
        </p:spPr>
        <p:txBody>
          <a:bodyPr>
            <a:noAutofit/>
          </a:bodyPr>
          <a:lstStyle/>
          <a:p>
            <a:pPr marL="0" indent="-261938">
              <a:buFont typeface="Wingdings 2" pitchFamily="18" charset="2"/>
              <a:buNone/>
            </a:pPr>
            <a:r>
              <a:rPr lang="ru-RU" sz="2900" dirty="0">
                <a:latin typeface="Times New Roman" pitchFamily="18" charset="0"/>
                <a:cs typeface="Times New Roman" pitchFamily="18" charset="0"/>
              </a:rPr>
              <a:t>1. Поражение ЖКТ - основное негативное свойство всех  НПВС. Отмечаются тошнота, рвота, боли в </a:t>
            </a:r>
            <a:r>
              <a:rPr lang="ru-RU" sz="2900" dirty="0" err="1">
                <a:latin typeface="Times New Roman" pitchFamily="18" charset="0"/>
                <a:cs typeface="Times New Roman" pitchFamily="18" charset="0"/>
              </a:rPr>
              <a:t>эпигастральной</a:t>
            </a:r>
            <a:r>
              <a:rPr lang="ru-RU" sz="2900" dirty="0">
                <a:latin typeface="Times New Roman" pitchFamily="18" charset="0"/>
                <a:cs typeface="Times New Roman" pitchFamily="18" charset="0"/>
              </a:rPr>
              <a:t> области, возникновение язв и эрозий </a:t>
            </a:r>
            <a:r>
              <a:rPr lang="ru-RU" sz="2900" dirty="0" err="1">
                <a:latin typeface="Times New Roman" pitchFamily="18" charset="0"/>
                <a:cs typeface="Times New Roman" pitchFamily="18" charset="0"/>
              </a:rPr>
              <a:t>желудоно-кишечного</a:t>
            </a:r>
            <a:r>
              <a:rPr lang="ru-RU" sz="2900" dirty="0">
                <a:latin typeface="Times New Roman" pitchFamily="18" charset="0"/>
                <a:cs typeface="Times New Roman" pitchFamily="18" charset="0"/>
              </a:rPr>
              <a:t> тракта, кровотечения и перфорации ЖКТ.    </a:t>
            </a:r>
          </a:p>
          <a:p>
            <a:pPr marL="0">
              <a:buFont typeface="Wingdings 2" pitchFamily="18" charset="2"/>
              <a:buNone/>
            </a:pPr>
            <a:r>
              <a:rPr lang="ru-RU" sz="2900" dirty="0">
                <a:latin typeface="Times New Roman" pitchFamily="18" charset="0"/>
                <a:cs typeface="Times New Roman" pitchFamily="18" charset="0"/>
              </a:rPr>
              <a:t>2. </a:t>
            </a:r>
            <a:r>
              <a:rPr lang="ru-RU" sz="2900" dirty="0" err="1">
                <a:latin typeface="Times New Roman" pitchFamily="18" charset="0"/>
                <a:cs typeface="Times New Roman" pitchFamily="18" charset="0"/>
              </a:rPr>
              <a:t>Нефротоксичность</a:t>
            </a:r>
            <a:r>
              <a:rPr lang="ru-RU" sz="2900" dirty="0">
                <a:latin typeface="Times New Roman" pitchFamily="18" charset="0"/>
                <a:cs typeface="Times New Roman" pitchFamily="18" charset="0"/>
              </a:rPr>
              <a:t>. Наиболее опасны в этом отношении анальгин, индометацин.</a:t>
            </a:r>
          </a:p>
          <a:p>
            <a:pPr marL="0">
              <a:buFont typeface="Wingdings 2" pitchFamily="18" charset="2"/>
              <a:buNone/>
            </a:pPr>
            <a:r>
              <a:rPr lang="ru-RU" sz="2900" dirty="0">
                <a:latin typeface="Times New Roman" pitchFamily="18" charset="0"/>
                <a:cs typeface="Times New Roman" pitchFamily="18" charset="0"/>
              </a:rPr>
              <a:t>3. </a:t>
            </a:r>
            <a:r>
              <a:rPr lang="ru-RU" sz="2900" dirty="0" err="1">
                <a:latin typeface="Times New Roman" pitchFamily="18" charset="0"/>
                <a:cs typeface="Times New Roman" pitchFamily="18" charset="0"/>
              </a:rPr>
              <a:t>Гематотоксичность</a:t>
            </a:r>
            <a:r>
              <a:rPr lang="ru-RU" sz="2900" dirty="0">
                <a:latin typeface="Times New Roman" pitchFamily="18" charset="0"/>
                <a:cs typeface="Times New Roman" pitchFamily="18" charset="0"/>
              </a:rPr>
              <a:t>. Нарушение кроветворения проявляется снижением содержания в крови лейкоцитов (лейкопения, агранулоцитоз), тромбоцитов (тромбоцитопения), реже эритроцитов (анемия). В наибольшей степени эти нарушения выражены при применении анальгина.  </a:t>
            </a:r>
          </a:p>
          <a:p>
            <a:pPr>
              <a:buFont typeface="Wingdings 2" pitchFamily="18" charset="2"/>
              <a:buNone/>
            </a:pPr>
            <a:r>
              <a:rPr lang="ru-RU" sz="2900" dirty="0">
                <a:latin typeface="Times New Roman" pitchFamily="18" charset="0"/>
                <a:cs typeface="Times New Roman" pitchFamily="18" charset="0"/>
              </a:rPr>
              <a:t> </a:t>
            </a:r>
          </a:p>
          <a:p>
            <a:pPr>
              <a:buFont typeface="Wingdings 2" pitchFamily="18" charset="2"/>
              <a:buNone/>
            </a:pPr>
            <a:endParaRPr lang="ru-RU" sz="2900" dirty="0">
              <a:latin typeface="Times New Roman" pitchFamily="18" charset="0"/>
              <a:cs typeface="Times New Roman" pitchFamily="18" charset="0"/>
            </a:endParaRPr>
          </a:p>
          <a:p>
            <a:endParaRPr lang="ru-RU" sz="29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a:bodyPr>
          <a:lstStyle/>
          <a:p>
            <a:pPr marL="0">
              <a:buFont typeface="Wingdings 2" pitchFamily="18" charset="2"/>
              <a:buNone/>
            </a:pPr>
            <a:r>
              <a:rPr lang="ru-RU" dirty="0">
                <a:latin typeface="Times New Roman" pitchFamily="18" charset="0"/>
                <a:cs typeface="Times New Roman" pitchFamily="18" charset="0"/>
              </a:rPr>
              <a:t>4. Коагулопатия. Нарушение свертываемости крови обусловлено торможением агрегации тромбоцитов, что может проявляться </a:t>
            </a:r>
            <a:r>
              <a:rPr lang="ru-RU" dirty="0" smtClean="0">
                <a:latin typeface="Times New Roman" pitchFamily="18" charset="0"/>
                <a:cs typeface="Times New Roman" pitchFamily="18" charset="0"/>
              </a:rPr>
              <a:t>кровоточивостью, </a:t>
            </a:r>
            <a:r>
              <a:rPr lang="ru-RU" dirty="0">
                <a:latin typeface="Times New Roman" pitchFamily="18" charset="0"/>
                <a:cs typeface="Times New Roman" pitchFamily="18" charset="0"/>
              </a:rPr>
              <a:t>появлением крови в моче, желудочно-кишечными кровотечениями.  </a:t>
            </a:r>
          </a:p>
          <a:p>
            <a:pPr marL="0">
              <a:buFont typeface="Wingdings 2" pitchFamily="18" charset="2"/>
              <a:buNone/>
            </a:pPr>
            <a:r>
              <a:rPr lang="ru-RU" dirty="0">
                <a:latin typeface="Times New Roman" pitchFamily="18" charset="0"/>
                <a:cs typeface="Times New Roman" pitchFamily="18" charset="0"/>
              </a:rPr>
              <a:t>5. </a:t>
            </a:r>
            <a:r>
              <a:rPr lang="ru-RU" dirty="0" err="1">
                <a:latin typeface="Times New Roman" pitchFamily="18" charset="0"/>
                <a:cs typeface="Times New Roman" pitchFamily="18" charset="0"/>
              </a:rPr>
              <a:t>Гепатотоксичность</a:t>
            </a:r>
            <a:r>
              <a:rPr lang="ru-RU" dirty="0">
                <a:latin typeface="Times New Roman" pitchFamily="18" charset="0"/>
                <a:cs typeface="Times New Roman" pitchFamily="18" charset="0"/>
              </a:rPr>
              <a:t>. Проявляется  изменением активности ферментов печени, в тяжелых случаях может развиться гепатит </a:t>
            </a:r>
          </a:p>
          <a:p>
            <a:pPr marL="0">
              <a:buFont typeface="Wingdings 2" pitchFamily="18" charset="2"/>
              <a:buNone/>
            </a:pPr>
            <a:r>
              <a:rPr lang="ru-RU" dirty="0">
                <a:latin typeface="Times New Roman" pitchFamily="18" charset="0"/>
                <a:cs typeface="Times New Roman" pitchFamily="18" charset="0"/>
              </a:rPr>
              <a:t>6. </a:t>
            </a:r>
            <a:r>
              <a:rPr lang="ru-RU" dirty="0" err="1">
                <a:latin typeface="Times New Roman" pitchFamily="18" charset="0"/>
                <a:cs typeface="Times New Roman" pitchFamily="18" charset="0"/>
              </a:rPr>
              <a:t>Нейротоксичность</a:t>
            </a:r>
            <a:r>
              <a:rPr lang="ru-RU" dirty="0">
                <a:latin typeface="Times New Roman" pitchFamily="18" charset="0"/>
                <a:cs typeface="Times New Roman" pitchFamily="18" charset="0"/>
              </a:rPr>
              <a:t>. Проявляется головокружением, </a:t>
            </a:r>
            <a:r>
              <a:rPr lang="ru-RU" dirty="0" err="1">
                <a:latin typeface="Times New Roman" pitchFamily="18" charset="0"/>
                <a:cs typeface="Times New Roman" pitchFamily="18" charset="0"/>
              </a:rPr>
              <a:t>оглушенностью</a:t>
            </a:r>
            <a:r>
              <a:rPr lang="ru-RU" dirty="0">
                <a:latin typeface="Times New Roman" pitchFamily="18" charset="0"/>
                <a:cs typeface="Times New Roman" pitchFamily="18" charset="0"/>
              </a:rPr>
              <a:t>, звоном и шумом в ушах.  </a:t>
            </a:r>
          </a:p>
          <a:p>
            <a:pPr marL="0">
              <a:buFont typeface="Wingdings 2" pitchFamily="18" charset="2"/>
              <a:buNone/>
            </a:pPr>
            <a:r>
              <a:rPr lang="ru-RU" dirty="0">
                <a:latin typeface="Times New Roman" pitchFamily="18" charset="0"/>
                <a:cs typeface="Times New Roman" pitchFamily="18" charset="0"/>
              </a:rPr>
              <a:t>7. Аллергические реакции.  </a:t>
            </a:r>
          </a:p>
          <a:p>
            <a:pPr marL="0">
              <a:buFont typeface="Wingdings 2" pitchFamily="18" charset="2"/>
              <a:buNone/>
            </a:pPr>
            <a:r>
              <a:rPr lang="ru-RU" dirty="0">
                <a:latin typeface="Times New Roman" pitchFamily="18" charset="0"/>
                <a:cs typeface="Times New Roman" pitchFamily="18" charset="0"/>
              </a:rPr>
              <a:t>8. Тератогенный эффект.  </a:t>
            </a: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
            <a:ext cx="9144000" cy="6858000"/>
          </a:xfrm>
        </p:spPr>
        <p:txBody>
          <a:bodyPr>
            <a:noAutofit/>
          </a:bodyPr>
          <a:lstStyle/>
          <a:p>
            <a:pPr marL="0" indent="-411480" algn="just" eaLnBrk="1" fontAlgn="auto" hangingPunct="1">
              <a:spcAft>
                <a:spcPts val="0"/>
              </a:spcAft>
              <a:buClr>
                <a:schemeClr val="tx1">
                  <a:shade val="95000"/>
                </a:schemeClr>
              </a:buClr>
              <a:buFont typeface="Wingdings 2" pitchFamily="18" charset="2"/>
              <a:buNone/>
              <a:defRPr/>
            </a:pPr>
            <a:r>
              <a:rPr lang="ru-RU" sz="3250" b="1" dirty="0" smtClean="0">
                <a:latin typeface="Times New Roman" pitchFamily="18" charset="0"/>
                <a:cs typeface="Times New Roman" pitchFamily="18" charset="0"/>
              </a:rPr>
              <a:t>   ВОСПАЛЕНИЕ </a:t>
            </a:r>
            <a:r>
              <a:rPr lang="ru-RU" sz="3250" dirty="0">
                <a:latin typeface="Times New Roman" pitchFamily="18" charset="0"/>
                <a:cs typeface="Times New Roman" pitchFamily="18" charset="0"/>
              </a:rPr>
              <a:t>– это универсальная реакция организма на воздействие разнообразных   повреждающих факторов, к которым относятся возбудители бактериальных, вирусных и паразитарных инфекций, а также аллергические, физические и химические агенты. </a:t>
            </a:r>
          </a:p>
          <a:p>
            <a:pPr marL="0" indent="-411480" algn="just" eaLnBrk="1" fontAlgn="auto" hangingPunct="1">
              <a:spcAft>
                <a:spcPts val="0"/>
              </a:spcAft>
              <a:buClr>
                <a:schemeClr val="tx1">
                  <a:shade val="95000"/>
                </a:schemeClr>
              </a:buClr>
              <a:buFont typeface="Wingdings 2" pitchFamily="18" charset="2"/>
              <a:buNone/>
              <a:defRPr/>
            </a:pPr>
            <a:r>
              <a:rPr lang="ru-RU" sz="3250" dirty="0" smtClean="0">
                <a:latin typeface="Times New Roman" pitchFamily="18" charset="0"/>
                <a:cs typeface="Times New Roman" pitchFamily="18" charset="0"/>
              </a:rPr>
              <a:t>    Воспалительные </a:t>
            </a:r>
            <a:r>
              <a:rPr lang="ru-RU" sz="3250" dirty="0">
                <a:latin typeface="Times New Roman" pitchFamily="18" charset="0"/>
                <a:cs typeface="Times New Roman" pitchFamily="18" charset="0"/>
              </a:rPr>
              <a:t>реакции, возникающие при воздействии различных повреждающих факторов, могут быть чрезмерно выраженными, приводя к нарушению функций органов и тканей, поэтому рациональное подавление воспаления имеет большое практическое значение и включается в фармакотерапию многих заболеваний.</a:t>
            </a:r>
          </a:p>
          <a:p>
            <a:pPr marL="548640" indent="-411480" algn="just" eaLnBrk="1" fontAlgn="auto" hangingPunct="1">
              <a:spcAft>
                <a:spcPts val="0"/>
              </a:spcAft>
              <a:buClr>
                <a:schemeClr val="tx1">
                  <a:shade val="95000"/>
                </a:schemeClr>
              </a:buClr>
              <a:buFont typeface="Wingdings 2" pitchFamily="18" charset="2"/>
              <a:buNone/>
              <a:defRPr/>
            </a:pPr>
            <a:r>
              <a:rPr lang="ru-RU" sz="3250" dirty="0">
                <a:latin typeface="Times New Roman" pitchFamily="18" charset="0"/>
                <a:cs typeface="Times New Roman" pitchFamily="18" charset="0"/>
              </a:rPr>
              <a:t> </a:t>
            </a:r>
          </a:p>
          <a:p>
            <a:pPr marL="548640" indent="-411480" eaLnBrk="1" fontAlgn="auto" hangingPunct="1">
              <a:spcAft>
                <a:spcPts val="0"/>
              </a:spcAft>
              <a:buClr>
                <a:schemeClr val="tx1">
                  <a:shade val="95000"/>
                </a:schemeClr>
              </a:buClr>
              <a:buFont typeface="Wingdings 2"/>
              <a:buChar char=""/>
              <a:defRPr/>
            </a:pPr>
            <a:endParaRPr lang="ru-RU" sz="325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55" y="260648"/>
            <a:ext cx="9149255" cy="864096"/>
          </a:xfrm>
        </p:spPr>
        <p:txBody>
          <a:bodyPr>
            <a:noAutofit/>
          </a:bodyPr>
          <a:lstStyle/>
          <a:p>
            <a:pPr>
              <a:defRPr/>
            </a:pPr>
            <a:r>
              <a:rPr lang="ru-RU" b="1" dirty="0">
                <a:latin typeface="Times New Roman" panose="02020603050405020304" pitchFamily="18" charset="0"/>
                <a:cs typeface="Times New Roman" panose="02020603050405020304" pitchFamily="18" charset="0"/>
              </a:rPr>
              <a:t>Противопоказания к применению</a:t>
            </a:r>
          </a:p>
        </p:txBody>
      </p:sp>
      <p:sp>
        <p:nvSpPr>
          <p:cNvPr id="4" name="Объект 3">
            <a:extLst>
              <a:ext uri="{FF2B5EF4-FFF2-40B4-BE49-F238E27FC236}">
                <a16:creationId xmlns:a16="http://schemas.microsoft.com/office/drawing/2014/main" xmlns="" id="{78C4526D-D179-49ED-884B-40F9146A7F64}"/>
              </a:ext>
            </a:extLst>
          </p:cNvPr>
          <p:cNvSpPr>
            <a:spLocks noGrp="1"/>
          </p:cNvSpPr>
          <p:nvPr>
            <p:ph idx="1"/>
          </p:nvPr>
        </p:nvSpPr>
        <p:spPr>
          <a:xfrm>
            <a:off x="179512" y="1196752"/>
            <a:ext cx="8964488" cy="5517232"/>
          </a:xfrm>
        </p:spPr>
        <p:txBody>
          <a:bodyPr>
            <a:noAutofit/>
          </a:bodyPr>
          <a:lstStyle/>
          <a:p>
            <a:pPr marL="0" indent="-514350">
              <a:buNone/>
            </a:pPr>
            <a:r>
              <a:rPr lang="ru-RU" sz="4300" dirty="0" smtClean="0">
                <a:latin typeface="Times New Roman" panose="02020603050405020304" pitchFamily="18" charset="0"/>
                <a:cs typeface="Times New Roman" panose="02020603050405020304" pitchFamily="18" charset="0"/>
              </a:rPr>
              <a:t>  Язвенная </a:t>
            </a:r>
            <a:r>
              <a:rPr lang="ru-RU" sz="4300" dirty="0">
                <a:latin typeface="Times New Roman" panose="02020603050405020304" pitchFamily="18" charset="0"/>
                <a:cs typeface="Times New Roman" panose="02020603050405020304" pitchFamily="18" charset="0"/>
              </a:rPr>
              <a:t>болезнь желудка и ДПК в фазе обострения</a:t>
            </a:r>
          </a:p>
          <a:p>
            <a:pPr marL="0" indent="-514350">
              <a:buNone/>
            </a:pPr>
            <a:r>
              <a:rPr lang="ru-RU" sz="4300" dirty="0" smtClean="0">
                <a:latin typeface="Times New Roman" panose="02020603050405020304" pitchFamily="18" charset="0"/>
                <a:cs typeface="Times New Roman" panose="02020603050405020304" pitchFamily="18" charset="0"/>
              </a:rPr>
              <a:t>   Беременность</a:t>
            </a:r>
            <a:endParaRPr lang="ru-RU" sz="4300" dirty="0">
              <a:latin typeface="Times New Roman" panose="02020603050405020304" pitchFamily="18" charset="0"/>
              <a:cs typeface="Times New Roman" panose="02020603050405020304" pitchFamily="18" charset="0"/>
            </a:endParaRPr>
          </a:p>
          <a:p>
            <a:pPr marL="0" indent="-514350">
              <a:buNone/>
            </a:pPr>
            <a:r>
              <a:rPr lang="ru-RU" sz="4300" dirty="0" smtClean="0">
                <a:latin typeface="Times New Roman" panose="02020603050405020304" pitchFamily="18" charset="0"/>
                <a:cs typeface="Times New Roman" panose="02020603050405020304" pitchFamily="18" charset="0"/>
              </a:rPr>
              <a:t>   Тяжелые </a:t>
            </a:r>
            <a:r>
              <a:rPr lang="ru-RU" sz="4300" dirty="0">
                <a:latin typeface="Times New Roman" panose="02020603050405020304" pitchFamily="18" charset="0"/>
                <a:cs typeface="Times New Roman" panose="02020603050405020304" pitchFamily="18" charset="0"/>
              </a:rPr>
              <a:t>поражения печени и </a:t>
            </a:r>
            <a:r>
              <a:rPr lang="ru-RU" sz="4300" dirty="0" smtClean="0">
                <a:latin typeface="Times New Roman" panose="02020603050405020304" pitchFamily="18" charset="0"/>
                <a:cs typeface="Times New Roman" panose="02020603050405020304" pitchFamily="18" charset="0"/>
              </a:rPr>
              <a:t>   </a:t>
            </a:r>
          </a:p>
          <a:p>
            <a:pPr marL="0" indent="-514350">
              <a:buNone/>
            </a:pPr>
            <a:r>
              <a:rPr lang="ru-RU" sz="4300" dirty="0" smtClean="0">
                <a:latin typeface="Times New Roman" panose="02020603050405020304" pitchFamily="18" charset="0"/>
                <a:cs typeface="Times New Roman" panose="02020603050405020304" pitchFamily="18" charset="0"/>
              </a:rPr>
              <a:t>     почек</a:t>
            </a:r>
            <a:endParaRPr lang="ru-RU" sz="4300" dirty="0">
              <a:latin typeface="Times New Roman" panose="02020603050405020304" pitchFamily="18" charset="0"/>
              <a:cs typeface="Times New Roman" panose="02020603050405020304" pitchFamily="18" charset="0"/>
            </a:endParaRPr>
          </a:p>
          <a:p>
            <a:pPr marL="0" indent="-514350">
              <a:buNone/>
            </a:pPr>
            <a:r>
              <a:rPr lang="ru-RU" sz="4300" dirty="0" smtClean="0">
                <a:latin typeface="Times New Roman" panose="02020603050405020304" pitchFamily="18" charset="0"/>
                <a:cs typeface="Times New Roman" panose="02020603050405020304" pitchFamily="18" charset="0"/>
              </a:rPr>
              <a:t>    Лейкопения </a:t>
            </a:r>
            <a:endParaRPr lang="ru-RU" sz="4300" dirty="0">
              <a:latin typeface="Times New Roman" panose="02020603050405020304" pitchFamily="18" charset="0"/>
              <a:cs typeface="Times New Roman" panose="02020603050405020304" pitchFamily="18" charset="0"/>
            </a:endParaRPr>
          </a:p>
          <a:p>
            <a:pPr marL="0" indent="-514350">
              <a:buNone/>
            </a:pPr>
            <a:r>
              <a:rPr lang="ru-RU" sz="4300" dirty="0" smtClean="0">
                <a:latin typeface="Times New Roman" panose="02020603050405020304" pitchFamily="18" charset="0"/>
                <a:cs typeface="Times New Roman" panose="02020603050405020304" pitchFamily="18" charset="0"/>
              </a:rPr>
              <a:t>     Геморрагический </a:t>
            </a:r>
            <a:r>
              <a:rPr lang="ru-RU" sz="4300" dirty="0">
                <a:latin typeface="Times New Roman" panose="02020603050405020304" pitchFamily="18" charset="0"/>
                <a:cs typeface="Times New Roman" panose="02020603050405020304" pitchFamily="18" charset="0"/>
              </a:rPr>
              <a:t>диатез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260648"/>
          </a:xfrm>
        </p:spPr>
        <p:txBody>
          <a:bodyPr>
            <a:noAutofit/>
          </a:bodyPr>
          <a:lstStyle/>
          <a:p>
            <a:r>
              <a:rPr lang="ru-RU" sz="2800" b="1" dirty="0" err="1" smtClean="0">
                <a:latin typeface="Times New Roman" pitchFamily="18" charset="0"/>
                <a:cs typeface="Times New Roman" pitchFamily="18" charset="0"/>
              </a:rPr>
              <a:t>Стероидные</a:t>
            </a:r>
            <a:r>
              <a:rPr lang="ru-RU" sz="2800" b="1" dirty="0" smtClean="0">
                <a:latin typeface="Times New Roman" pitchFamily="18" charset="0"/>
                <a:cs typeface="Times New Roman" pitchFamily="18" charset="0"/>
              </a:rPr>
              <a:t>  противовоспалительные средства  </a:t>
            </a: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a:xfrm>
            <a:off x="251520" y="404664"/>
            <a:ext cx="8712968" cy="6048672"/>
          </a:xfrm>
        </p:spPr>
        <p:txBody>
          <a:bodyPr>
            <a:noAutofit/>
          </a:bodyPr>
          <a:lstStyle/>
          <a:p>
            <a:pPr marL="0" indent="0" algn="just">
              <a:buNone/>
            </a:pPr>
            <a:r>
              <a:rPr lang="ru-RU" sz="2400" b="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К </a:t>
            </a:r>
            <a:r>
              <a:rPr lang="ru-RU" sz="2800" dirty="0" err="1" smtClean="0">
                <a:latin typeface="Times New Roman" pitchFamily="18" charset="0"/>
                <a:cs typeface="Times New Roman" pitchFamily="18" charset="0"/>
              </a:rPr>
              <a:t>стероидным</a:t>
            </a:r>
            <a:r>
              <a:rPr lang="ru-RU" sz="2800" dirty="0" smtClean="0">
                <a:latin typeface="Times New Roman" pitchFamily="18" charset="0"/>
                <a:cs typeface="Times New Roman" pitchFamily="18" charset="0"/>
              </a:rPr>
              <a:t> противовоспалительным средствам относятся </a:t>
            </a:r>
            <a:r>
              <a:rPr lang="ru-RU" sz="2800" dirty="0" err="1" smtClean="0">
                <a:latin typeface="Times New Roman" pitchFamily="18" charset="0"/>
                <a:cs typeface="Times New Roman" pitchFamily="18" charset="0"/>
              </a:rPr>
              <a:t>глюкокортикостероиды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Глюкокортикостероиды</a:t>
            </a:r>
            <a:r>
              <a:rPr lang="ru-RU" sz="2800" dirty="0" smtClean="0">
                <a:latin typeface="Times New Roman" pitchFamily="18" charset="0"/>
                <a:cs typeface="Times New Roman" pitchFamily="18" charset="0"/>
              </a:rPr>
              <a:t> (ГКС) являются </a:t>
            </a:r>
            <a:r>
              <a:rPr lang="ru-RU" sz="2800" dirty="0" err="1" smtClean="0">
                <a:latin typeface="Times New Roman" pitchFamily="18" charset="0"/>
                <a:cs typeface="Times New Roman" pitchFamily="18" charset="0"/>
              </a:rPr>
              <a:t>стероидными</a:t>
            </a:r>
            <a:r>
              <a:rPr lang="ru-RU" sz="2800" dirty="0" smtClean="0">
                <a:latin typeface="Times New Roman" pitchFamily="18" charset="0"/>
                <a:cs typeface="Times New Roman" pitchFamily="18" charset="0"/>
              </a:rPr>
              <a:t> гормонами, которые вырабатываются в коре надпочечников (пучковая зона). </a:t>
            </a:r>
          </a:p>
          <a:p>
            <a:pPr marL="0" indent="0" algn="just">
              <a:buNone/>
            </a:pPr>
            <a:r>
              <a:rPr lang="ru-RU" sz="2800" dirty="0" smtClean="0">
                <a:latin typeface="Times New Roman" pitchFamily="18" charset="0"/>
                <a:cs typeface="Times New Roman" pitchFamily="18" charset="0"/>
              </a:rPr>
              <a:t>    Естественные </a:t>
            </a:r>
            <a:r>
              <a:rPr lang="ru-RU" sz="2800" dirty="0" err="1" smtClean="0">
                <a:latin typeface="Times New Roman" pitchFamily="18" charset="0"/>
                <a:cs typeface="Times New Roman" pitchFamily="18" charset="0"/>
              </a:rPr>
              <a:t>глюкокортикоиды</a:t>
            </a:r>
            <a:r>
              <a:rPr lang="ru-RU" sz="2800" dirty="0" smtClean="0">
                <a:latin typeface="Times New Roman" pitchFamily="18" charset="0"/>
                <a:cs typeface="Times New Roman" pitchFamily="18" charset="0"/>
              </a:rPr>
              <a:t>, вырабатываемые корой надпочечников (гидрокортизон, кортизон). </a:t>
            </a:r>
          </a:p>
          <a:p>
            <a:pPr marL="0" indent="0" algn="just">
              <a:buNone/>
            </a:pPr>
            <a:r>
              <a:rPr lang="ru-RU" sz="2800" dirty="0" smtClean="0">
                <a:latin typeface="Times New Roman" pitchFamily="18" charset="0"/>
                <a:cs typeface="Times New Roman" pitchFamily="18" charset="0"/>
              </a:rPr>
              <a:t>Основным и наиболее активным </a:t>
            </a:r>
            <a:r>
              <a:rPr lang="ru-RU" sz="2800" dirty="0" err="1" smtClean="0">
                <a:latin typeface="Times New Roman" pitchFamily="18" charset="0"/>
                <a:cs typeface="Times New Roman" pitchFamily="18" charset="0"/>
              </a:rPr>
              <a:t>глюкокортикоидом</a:t>
            </a:r>
            <a:r>
              <a:rPr lang="ru-RU" sz="2800" dirty="0" smtClean="0">
                <a:latin typeface="Times New Roman" pitchFamily="18" charset="0"/>
                <a:cs typeface="Times New Roman" pitchFamily="18" charset="0"/>
              </a:rPr>
              <a:t>, образующимся в организме человека, является гидрокортизон (кортизол), </a:t>
            </a:r>
          </a:p>
          <a:p>
            <a:pPr marL="0" indent="0" algn="just">
              <a:buNone/>
            </a:pPr>
            <a:r>
              <a:rPr lang="ru-RU" sz="2800" dirty="0" smtClean="0">
                <a:latin typeface="Times New Roman" pitchFamily="18" charset="0"/>
                <a:cs typeface="Times New Roman" pitchFamily="18" charset="0"/>
              </a:rPr>
              <a:t>    Данный термин относится также и к полусинтетическим препаратам (</a:t>
            </a:r>
            <a:r>
              <a:rPr lang="ru-RU" sz="2800" dirty="0" err="1" smtClean="0">
                <a:latin typeface="Times New Roman" pitchFamily="18" charset="0"/>
                <a:cs typeface="Times New Roman" pitchFamily="18" charset="0"/>
              </a:rPr>
              <a:t>преднизолон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дексаментазон</a:t>
            </a:r>
            <a:r>
              <a:rPr lang="ru-RU" sz="2800" dirty="0" smtClean="0">
                <a:latin typeface="Times New Roman" pitchFamily="18" charset="0"/>
                <a:cs typeface="Times New Roman" pitchFamily="18" charset="0"/>
              </a:rPr>
              <a:t> и др.), которые являются производными гидрокортизона – наиболее активного природного ГКС.               </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0" y="-184606"/>
            <a:ext cx="9144000" cy="6955750"/>
          </a:xfrm>
          <a:prstGeom prst="rect">
            <a:avLst/>
          </a:prstGeom>
          <a:noFill/>
          <a:ln w="9525">
            <a:noFill/>
            <a:miter lim="800000"/>
            <a:headEnd/>
            <a:tailEnd/>
          </a:ln>
        </p:spPr>
        <p:txBody>
          <a:bodyPr anchor="ctr">
            <a:spAutoFit/>
          </a:bodyPr>
          <a:lstStyle/>
          <a:p>
            <a:pPr indent="450850" algn="just" eaLnBrk="0" hangingPunct="0">
              <a:tabLst>
                <a:tab pos="457200" algn="l"/>
              </a:tabLst>
            </a:pPr>
            <a:endParaRPr lang="ru-RU" sz="1400" dirty="0">
              <a:latin typeface="Times New Roman" pitchFamily="18" charset="0"/>
              <a:cs typeface="Times New Roman" pitchFamily="18" charset="0"/>
            </a:endParaRPr>
          </a:p>
          <a:p>
            <a:pPr indent="450850" algn="ctr" eaLnBrk="0" hangingPunct="0">
              <a:tabLst>
                <a:tab pos="457200" algn="l"/>
              </a:tabLst>
            </a:pPr>
            <a:r>
              <a:rPr lang="ru-RU" sz="2400" b="1" dirty="0">
                <a:latin typeface="Times New Roman" pitchFamily="18" charset="0"/>
                <a:cs typeface="Times New Roman" pitchFamily="18" charset="0"/>
              </a:rPr>
              <a:t>ГКС по происхождению</a:t>
            </a:r>
            <a:r>
              <a:rPr lang="ru-RU" sz="2400" dirty="0">
                <a:latin typeface="Times New Roman" pitchFamily="18" charset="0"/>
                <a:cs typeface="Times New Roman" pitchFamily="18" charset="0"/>
              </a:rPr>
              <a:t>: </a:t>
            </a:r>
          </a:p>
          <a:p>
            <a:pPr indent="450850" algn="just" eaLnBrk="0" hangingPunct="0">
              <a:tabLst>
                <a:tab pos="457200" algn="l"/>
              </a:tabLst>
            </a:pPr>
            <a:r>
              <a:rPr lang="ru-RU" sz="2400" dirty="0" smtClean="0">
                <a:latin typeface="Times New Roman" pitchFamily="18" charset="0"/>
                <a:cs typeface="Times New Roman" pitchFamily="18" charset="0"/>
              </a:rPr>
              <a:t>Природные </a:t>
            </a:r>
            <a:r>
              <a:rPr lang="ru-RU" sz="2400" dirty="0" err="1">
                <a:latin typeface="Times New Roman" pitchFamily="18" charset="0"/>
                <a:cs typeface="Times New Roman" pitchFamily="18" charset="0"/>
              </a:rPr>
              <a:t>глюкокортикоиды</a:t>
            </a:r>
            <a:r>
              <a:rPr lang="ru-RU" sz="2400" dirty="0">
                <a:latin typeface="Times New Roman" pitchFamily="18" charset="0"/>
                <a:cs typeface="Times New Roman" pitchFamily="18" charset="0"/>
              </a:rPr>
              <a:t> (кортизон — </a:t>
            </a:r>
            <a:r>
              <a:rPr lang="ru-RU" sz="2400" dirty="0" err="1">
                <a:latin typeface="Times New Roman" pitchFamily="18" charset="0"/>
                <a:cs typeface="Times New Roman" pitchFamily="18" charset="0"/>
              </a:rPr>
              <a:t>пролекарство</a:t>
            </a:r>
            <a:r>
              <a:rPr lang="ru-RU" sz="2400" dirty="0">
                <a:latin typeface="Times New Roman" pitchFamily="18" charset="0"/>
                <a:cs typeface="Times New Roman" pitchFamily="18" charset="0"/>
              </a:rPr>
              <a:t>, образующее активный метаболит </a:t>
            </a:r>
            <a:r>
              <a:rPr lang="ru-RU" sz="2400" dirty="0" smtClean="0">
                <a:latin typeface="Times New Roman" pitchFamily="18" charset="0"/>
                <a:cs typeface="Times New Roman" pitchFamily="18" charset="0"/>
              </a:rPr>
              <a:t>гидрокортизон   и </a:t>
            </a:r>
            <a:r>
              <a:rPr lang="ru-RU" sz="2400" dirty="0">
                <a:latin typeface="Times New Roman" pitchFamily="18" charset="0"/>
                <a:cs typeface="Times New Roman" pitchFamily="18" charset="0"/>
              </a:rPr>
              <a:t>гидрокортизон</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a:p>
            <a:pPr indent="450850" algn="just" eaLnBrk="0" hangingPunct="0">
              <a:tabLst>
                <a:tab pos="457200" algn="l"/>
              </a:tabLst>
            </a:pPr>
            <a:r>
              <a:rPr lang="ru-RU" sz="2400" dirty="0" smtClean="0">
                <a:latin typeface="Times New Roman" pitchFamily="18" charset="0"/>
                <a:cs typeface="Times New Roman" pitchFamily="18" charset="0"/>
              </a:rPr>
              <a:t>Синтетические </a:t>
            </a:r>
            <a:r>
              <a:rPr lang="ru-RU" sz="2400" dirty="0">
                <a:latin typeface="Times New Roman" pitchFamily="18" charset="0"/>
                <a:cs typeface="Times New Roman" pitchFamily="18" charset="0"/>
              </a:rPr>
              <a:t>(</a:t>
            </a:r>
            <a:r>
              <a:rPr lang="ru-RU" sz="2400" dirty="0" err="1">
                <a:latin typeface="Times New Roman" pitchFamily="18" charset="0"/>
                <a:cs typeface="Times New Roman" pitchFamily="18" charset="0"/>
              </a:rPr>
              <a:t>преднизолон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дексаметазон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беклометазон</a:t>
            </a:r>
            <a:r>
              <a:rPr lang="ru-RU" sz="2400" dirty="0">
                <a:latin typeface="Times New Roman" pitchFamily="18" charset="0"/>
                <a:cs typeface="Times New Roman" pitchFamily="18" charset="0"/>
              </a:rPr>
              <a:t> и др.) препараты.</a:t>
            </a:r>
          </a:p>
          <a:p>
            <a:pPr indent="450850" algn="ctr" eaLnBrk="0" hangingPunct="0">
              <a:tabLst>
                <a:tab pos="457200" algn="l"/>
              </a:tabLst>
            </a:pPr>
            <a:r>
              <a:rPr lang="ru-RU" sz="2400" b="1" dirty="0" smtClean="0">
                <a:latin typeface="Times New Roman" pitchFamily="18" charset="0"/>
                <a:cs typeface="Times New Roman" pitchFamily="18" charset="0"/>
              </a:rPr>
              <a:t>ГКС </a:t>
            </a:r>
            <a:r>
              <a:rPr lang="ru-RU" sz="2400" b="1" dirty="0">
                <a:latin typeface="Times New Roman" pitchFamily="18" charset="0"/>
                <a:cs typeface="Times New Roman" pitchFamily="18" charset="0"/>
              </a:rPr>
              <a:t>по способу применения</a:t>
            </a:r>
            <a:r>
              <a:rPr lang="ru-RU" sz="2400" dirty="0">
                <a:latin typeface="Times New Roman" pitchFamily="18" charset="0"/>
                <a:cs typeface="Times New Roman" pitchFamily="18" charset="0"/>
              </a:rPr>
              <a:t>: </a:t>
            </a:r>
          </a:p>
          <a:p>
            <a:pPr indent="450850" algn="just" eaLnBrk="0" hangingPunct="0">
              <a:tabLst>
                <a:tab pos="457200" algn="l"/>
              </a:tabLst>
            </a:pPr>
            <a:r>
              <a:rPr lang="ru-RU" sz="2400" dirty="0" smtClean="0">
                <a:latin typeface="Times New Roman" pitchFamily="18" charset="0"/>
                <a:cs typeface="Times New Roman" pitchFamily="18" charset="0"/>
              </a:rPr>
              <a:t>  Неингаляционные </a:t>
            </a:r>
            <a:r>
              <a:rPr lang="ru-RU" sz="2400" dirty="0">
                <a:latin typeface="Times New Roman" pitchFamily="18" charset="0"/>
                <a:cs typeface="Times New Roman" pitchFamily="18" charset="0"/>
              </a:rPr>
              <a:t>(системные</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indent="450850" algn="just" eaLnBrk="0" hangingPunct="0">
              <a:tabLst>
                <a:tab pos="457200" algn="l"/>
              </a:tabLst>
            </a:pP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Ингаляционные  </a:t>
            </a:r>
          </a:p>
          <a:p>
            <a:pPr indent="450850" algn="just" eaLnBrk="0" hangingPunct="0">
              <a:tabLst>
                <a:tab pos="457200" algn="l"/>
              </a:tabLst>
            </a:pPr>
            <a:r>
              <a:rPr lang="ru-RU" sz="2400" dirty="0" smtClean="0">
                <a:latin typeface="Times New Roman" pitchFamily="18" charset="0"/>
                <a:cs typeface="Times New Roman" pitchFamily="18" charset="0"/>
              </a:rPr>
              <a:t>  Местные (оказывают преимущественно местное противовоспалительное действие).</a:t>
            </a:r>
            <a:endParaRPr lang="ru-RU" sz="2400" dirty="0">
              <a:latin typeface="Times New Roman" pitchFamily="18" charset="0"/>
              <a:cs typeface="Times New Roman" pitchFamily="18" charset="0"/>
            </a:endParaRPr>
          </a:p>
          <a:p>
            <a:pPr indent="450850" algn="just" eaLnBrk="0" hangingPunct="0">
              <a:tabLst>
                <a:tab pos="457200" algn="l"/>
              </a:tabLst>
            </a:pPr>
            <a:endParaRPr lang="ru-RU" sz="2400" dirty="0">
              <a:latin typeface="Times New Roman" pitchFamily="18" charset="0"/>
              <a:cs typeface="Times New Roman" pitchFamily="18" charset="0"/>
            </a:endParaRPr>
          </a:p>
          <a:p>
            <a:pPr indent="450850" algn="ctr" eaLnBrk="0" hangingPunct="0">
              <a:tabLst>
                <a:tab pos="457200" algn="l"/>
              </a:tabLst>
            </a:pPr>
            <a:r>
              <a:rPr lang="ru-RU" sz="2400" b="1" dirty="0">
                <a:latin typeface="Times New Roman" pitchFamily="18" charset="0"/>
                <a:cs typeface="Times New Roman" pitchFamily="18" charset="0"/>
              </a:rPr>
              <a:t>ГКС по продолжительности действия:</a:t>
            </a:r>
          </a:p>
          <a:p>
            <a:pPr indent="450850" algn="just" eaLnBrk="0" hangingPunct="0">
              <a:tabLst>
                <a:tab pos="457200" algn="l"/>
              </a:tabLst>
            </a:pPr>
            <a:r>
              <a:rPr lang="ru-RU" sz="2400" dirty="0" smtClean="0">
                <a:latin typeface="Times New Roman" pitchFamily="18" charset="0"/>
                <a:cs typeface="Times New Roman" pitchFamily="18" charset="0"/>
              </a:rPr>
              <a:t>   Короткого </a:t>
            </a:r>
            <a:r>
              <a:rPr lang="ru-RU" sz="2400" dirty="0">
                <a:latin typeface="Times New Roman" pitchFamily="18" charset="0"/>
                <a:cs typeface="Times New Roman" pitchFamily="18" charset="0"/>
              </a:rPr>
              <a:t>действия (5-12 часов): гидрокортизон, </a:t>
            </a:r>
            <a:r>
              <a:rPr lang="ru-RU" sz="2400" dirty="0" smtClean="0">
                <a:latin typeface="Times New Roman" pitchFamily="18" charset="0"/>
                <a:cs typeface="Times New Roman" pitchFamily="18" charset="0"/>
              </a:rPr>
              <a:t>кортизон.</a:t>
            </a:r>
            <a:endParaRPr lang="ru-RU" sz="2400" dirty="0">
              <a:latin typeface="Times New Roman" pitchFamily="18" charset="0"/>
              <a:cs typeface="Times New Roman" pitchFamily="18" charset="0"/>
            </a:endParaRPr>
          </a:p>
          <a:p>
            <a:r>
              <a:rPr lang="ru-RU" sz="2400" dirty="0" smtClean="0">
                <a:latin typeface="Times New Roman" pitchFamily="18" charset="0"/>
                <a:cs typeface="Times New Roman" pitchFamily="18" charset="0"/>
              </a:rPr>
              <a:t>         Средней </a:t>
            </a:r>
            <a:r>
              <a:rPr lang="ru-RU" sz="2400" dirty="0">
                <a:latin typeface="Times New Roman" pitchFamily="18" charset="0"/>
                <a:cs typeface="Times New Roman" pitchFamily="18" charset="0"/>
              </a:rPr>
              <a:t>продолжительности (12-30 часов): </a:t>
            </a:r>
            <a:r>
              <a:rPr lang="ru-RU" sz="2400" dirty="0" err="1">
                <a:latin typeface="Times New Roman" pitchFamily="18" charset="0"/>
                <a:cs typeface="Times New Roman" pitchFamily="18" charset="0"/>
              </a:rPr>
              <a:t>преднизолон</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p>
          <a:p>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метилпреднизолон</a:t>
            </a:r>
            <a:r>
              <a:rPr lang="ru-RU" sz="2400" dirty="0" smtClean="0">
                <a:latin typeface="Times New Roman" pitchFamily="18" charset="0"/>
                <a:cs typeface="Times New Roman" pitchFamily="18" charset="0"/>
              </a:rPr>
              <a:t>, </a:t>
            </a:r>
            <a:r>
              <a:rPr lang="ru-RU" sz="2400" dirty="0" smtClean="0"/>
              <a:t> </a:t>
            </a:r>
            <a:r>
              <a:rPr lang="ru-RU" sz="2400" dirty="0" err="1" smtClean="0">
                <a:latin typeface="Times New Roman" pitchFamily="18" charset="0"/>
                <a:cs typeface="Times New Roman" pitchFamily="18" charset="0"/>
              </a:rPr>
              <a:t>метилпреднизолона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ацепонат</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a:p>
            <a:pPr indent="450850" algn="just" eaLnBrk="0" hangingPunct="0">
              <a:tabLst>
                <a:tab pos="457200" algn="l"/>
              </a:tabLst>
            </a:pPr>
            <a:r>
              <a:rPr lang="ru-RU" sz="2400" dirty="0" smtClean="0">
                <a:latin typeface="Times New Roman" pitchFamily="18" charset="0"/>
                <a:cs typeface="Times New Roman" pitchFamily="18" charset="0"/>
              </a:rPr>
              <a:t>   Продолжительного </a:t>
            </a:r>
            <a:r>
              <a:rPr lang="ru-RU" sz="2400" dirty="0">
                <a:latin typeface="Times New Roman" pitchFamily="18" charset="0"/>
                <a:cs typeface="Times New Roman" pitchFamily="18" charset="0"/>
              </a:rPr>
              <a:t>действия (36-72 часа): </a:t>
            </a:r>
            <a:r>
              <a:rPr lang="ru-RU" sz="2400" dirty="0" err="1">
                <a:latin typeface="Times New Roman" pitchFamily="18" charset="0"/>
                <a:cs typeface="Times New Roman" pitchFamily="18" charset="0"/>
              </a:rPr>
              <a:t>дексаметазон</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триамцинолон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бетаметазон</a:t>
            </a:r>
            <a:r>
              <a:rPr lang="ru-RU" sz="2400" dirty="0" smtClean="0">
                <a:latin typeface="Times New Roman" pitchFamily="18" charset="0"/>
                <a:cs typeface="Times New Roman" pitchFamily="18" charset="0"/>
              </a:rPr>
              <a:t> </a:t>
            </a:r>
          </a:p>
          <a:p>
            <a:pPr indent="450850" algn="just" eaLnBrk="0" hangingPunct="0">
              <a:tabLst>
                <a:tab pos="457200" algn="l"/>
              </a:tabLst>
            </a:pP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rlsnet.ru/images/fckeditor/image/articles/DOCT_DERMV503.jpg"/>
          <p:cNvPicPr>
            <a:picLocks noChangeAspect="1" noChangeArrowheads="1"/>
          </p:cNvPicPr>
          <p:nvPr/>
        </p:nvPicPr>
        <p:blipFill>
          <a:blip r:embed="rId2" cstate="print"/>
          <a:srcRect/>
          <a:stretch>
            <a:fillRect/>
          </a:stretch>
        </p:blipFill>
        <p:spPr bwMode="auto">
          <a:xfrm>
            <a:off x="285750" y="214313"/>
            <a:ext cx="8572500" cy="6357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subTitle" idx="1"/>
          </p:nvPr>
        </p:nvSpPr>
        <p:spPr>
          <a:xfrm>
            <a:off x="0" y="6350"/>
            <a:ext cx="9144000" cy="6858000"/>
          </a:xfrm>
        </p:spPr>
        <p:txBody>
          <a:bodyPr rtlCol="0">
            <a:noAutofit/>
          </a:bodyPr>
          <a:lstStyle/>
          <a:p>
            <a:pPr marL="627063" algn="l" eaLnBrk="1" fontAlgn="auto" hangingPunct="1">
              <a:spcAft>
                <a:spcPts val="0"/>
              </a:spcAft>
              <a:defRPr/>
            </a:pPr>
            <a:r>
              <a:rPr lang="ru-RU" sz="3600" b="1" dirty="0" smtClean="0">
                <a:solidFill>
                  <a:schemeClr val="tx1"/>
                </a:solidFill>
                <a:latin typeface="Times New Roman" pitchFamily="18" charset="0"/>
                <a:cs typeface="Times New Roman" pitchFamily="18" charset="0"/>
              </a:rPr>
              <a:t>    </a:t>
            </a:r>
            <a:r>
              <a:rPr lang="ru-RU" sz="4000" b="1" dirty="0" smtClean="0">
                <a:solidFill>
                  <a:schemeClr val="tx1"/>
                </a:solidFill>
                <a:latin typeface="Times New Roman" pitchFamily="18" charset="0"/>
                <a:cs typeface="Times New Roman" pitchFamily="18" charset="0"/>
              </a:rPr>
              <a:t>Механизм </a:t>
            </a:r>
            <a:r>
              <a:rPr lang="ru-RU" sz="4000" b="1" dirty="0">
                <a:solidFill>
                  <a:schemeClr val="tx1"/>
                </a:solidFill>
                <a:latin typeface="Times New Roman" pitchFamily="18" charset="0"/>
                <a:cs typeface="Times New Roman" pitchFamily="18" charset="0"/>
              </a:rPr>
              <a:t>действия ГКС </a:t>
            </a:r>
            <a:r>
              <a:rPr lang="ru-RU" sz="4000" b="1" dirty="0" smtClean="0">
                <a:solidFill>
                  <a:schemeClr val="tx1"/>
                </a:solidFill>
                <a:latin typeface="Times New Roman" pitchFamily="18" charset="0"/>
                <a:cs typeface="Times New Roman" pitchFamily="18" charset="0"/>
              </a:rPr>
              <a:t> </a:t>
            </a:r>
            <a:endParaRPr lang="ru-RU" sz="4000" dirty="0">
              <a:solidFill>
                <a:schemeClr val="tx1"/>
              </a:solidFill>
              <a:latin typeface="Times New Roman" pitchFamily="18" charset="0"/>
              <a:cs typeface="Times New Roman" pitchFamily="18" charset="0"/>
            </a:endParaRPr>
          </a:p>
          <a:p>
            <a:pPr algn="just" eaLnBrk="1" fontAlgn="auto" hangingPunct="1">
              <a:spcAft>
                <a:spcPts val="0"/>
              </a:spcAft>
              <a:buFont typeface="Arial" charset="0"/>
              <a:buNone/>
              <a:defRPr/>
            </a:pPr>
            <a:r>
              <a:rPr lang="ru-RU" sz="2800" dirty="0" smtClean="0">
                <a:solidFill>
                  <a:schemeClr val="tx1"/>
                </a:solidFill>
                <a:latin typeface="Times New Roman" pitchFamily="18" charset="0"/>
                <a:cs typeface="Times New Roman" pitchFamily="18" charset="0"/>
              </a:rPr>
              <a:t>    ГКС подавляют  активность </a:t>
            </a:r>
            <a:r>
              <a:rPr lang="ru-RU" sz="2800" dirty="0" err="1" smtClean="0">
                <a:solidFill>
                  <a:schemeClr val="tx1"/>
                </a:solidFill>
                <a:latin typeface="Times New Roman" pitchFamily="18" charset="0"/>
                <a:cs typeface="Times New Roman" pitchFamily="18" charset="0"/>
              </a:rPr>
              <a:t>фосфолипазы</a:t>
            </a:r>
            <a:r>
              <a:rPr lang="ru-RU" sz="2800" dirty="0" smtClean="0">
                <a:solidFill>
                  <a:schemeClr val="tx1"/>
                </a:solidFill>
                <a:latin typeface="Times New Roman" pitchFamily="18" charset="0"/>
                <a:cs typeface="Times New Roman" pitchFamily="18" charset="0"/>
              </a:rPr>
              <a:t> А2,что ведет к торможению образования   медиаторов воспаления: простагландинов, </a:t>
            </a:r>
            <a:r>
              <a:rPr lang="ru-RU" sz="2800" dirty="0" err="1" smtClean="0">
                <a:solidFill>
                  <a:schemeClr val="tx1"/>
                </a:solidFill>
                <a:latin typeface="Times New Roman" pitchFamily="18" charset="0"/>
                <a:cs typeface="Times New Roman" pitchFamily="18" charset="0"/>
              </a:rPr>
              <a:t>лейкотриенов</a:t>
            </a:r>
            <a:r>
              <a:rPr lang="ru-RU" sz="2800" dirty="0" smtClean="0">
                <a:solidFill>
                  <a:schemeClr val="tx1"/>
                </a:solidFill>
                <a:latin typeface="Times New Roman" pitchFamily="18" charset="0"/>
                <a:cs typeface="Times New Roman" pitchFamily="18" charset="0"/>
              </a:rPr>
              <a:t> и др. Поэтому ГКС </a:t>
            </a:r>
            <a:r>
              <a:rPr lang="ru-RU" sz="2800" dirty="0">
                <a:solidFill>
                  <a:schemeClr val="tx1"/>
                </a:solidFill>
                <a:latin typeface="Times New Roman" pitchFamily="18" charset="0"/>
                <a:cs typeface="Times New Roman" pitchFamily="18" charset="0"/>
              </a:rPr>
              <a:t>обладают выраженным </a:t>
            </a:r>
            <a:r>
              <a:rPr lang="ru-RU" sz="2800" b="1" dirty="0">
                <a:solidFill>
                  <a:schemeClr val="tx1"/>
                </a:solidFill>
                <a:latin typeface="Times New Roman" pitchFamily="18" charset="0"/>
                <a:cs typeface="Times New Roman" pitchFamily="18" charset="0"/>
              </a:rPr>
              <a:t>противовоспалительным </a:t>
            </a:r>
            <a:r>
              <a:rPr lang="ru-RU" sz="2800" b="1" dirty="0" smtClean="0">
                <a:solidFill>
                  <a:schemeClr val="tx1"/>
                </a:solidFill>
                <a:latin typeface="Times New Roman" pitchFamily="18" charset="0"/>
                <a:cs typeface="Times New Roman" pitchFamily="18" charset="0"/>
              </a:rPr>
              <a:t>  </a:t>
            </a:r>
            <a:r>
              <a:rPr lang="ru-RU" sz="2800" b="1" dirty="0">
                <a:solidFill>
                  <a:schemeClr val="tx1"/>
                </a:solidFill>
                <a:latin typeface="Times New Roman" pitchFamily="18" charset="0"/>
                <a:cs typeface="Times New Roman" pitchFamily="18" charset="0"/>
              </a:rPr>
              <a:t>и  противоаллергическим </a:t>
            </a:r>
            <a:r>
              <a:rPr lang="ru-RU" sz="2800" b="1" dirty="0" smtClean="0">
                <a:solidFill>
                  <a:schemeClr val="tx1"/>
                </a:solidFill>
                <a:latin typeface="Times New Roman" pitchFamily="18" charset="0"/>
                <a:cs typeface="Times New Roman" pitchFamily="18" charset="0"/>
              </a:rPr>
              <a:t>действием</a:t>
            </a:r>
            <a:endParaRPr lang="ru-RU" sz="2800" dirty="0" smtClean="0">
              <a:solidFill>
                <a:schemeClr val="tx1"/>
              </a:solidFill>
              <a:latin typeface="Times New Roman" pitchFamily="18" charset="0"/>
              <a:cs typeface="Times New Roman" pitchFamily="18" charset="0"/>
            </a:endParaRPr>
          </a:p>
          <a:p>
            <a:pPr algn="just" eaLnBrk="1" fontAlgn="auto" hangingPunct="1">
              <a:spcAft>
                <a:spcPts val="0"/>
              </a:spcAft>
              <a:buFont typeface="Arial" charset="0"/>
              <a:buNone/>
              <a:defRPr/>
            </a:pPr>
            <a:r>
              <a:rPr lang="ru-RU" sz="2800" dirty="0" smtClean="0">
                <a:solidFill>
                  <a:schemeClr val="tx1"/>
                </a:solidFill>
                <a:latin typeface="Times New Roman" pitchFamily="18" charset="0"/>
                <a:cs typeface="Times New Roman" pitchFamily="18" charset="0"/>
              </a:rPr>
              <a:t>  ГКС проникают внутрь клеток и взаимодействуют с </a:t>
            </a:r>
            <a:r>
              <a:rPr lang="ru-RU" sz="2800" dirty="0" err="1" smtClean="0">
                <a:solidFill>
                  <a:schemeClr val="tx1"/>
                </a:solidFill>
                <a:latin typeface="Times New Roman" pitchFamily="18" charset="0"/>
                <a:cs typeface="Times New Roman" pitchFamily="18" charset="0"/>
              </a:rPr>
              <a:t>цитозольными</a:t>
            </a:r>
            <a:r>
              <a:rPr lang="ru-RU" sz="2800" dirty="0" smtClean="0">
                <a:solidFill>
                  <a:schemeClr val="tx1"/>
                </a:solidFill>
                <a:latin typeface="Times New Roman" pitchFamily="18" charset="0"/>
                <a:cs typeface="Times New Roman" pitchFamily="18" charset="0"/>
              </a:rPr>
              <a:t> рецепторами  в дальнейшем через белки –регуляторы влияют на все виды обмена веществ. Поэтому при использовании системных ГКС наблюдается много побочных </a:t>
            </a:r>
            <a:r>
              <a:rPr lang="ru-RU" sz="2800" dirty="0" err="1" smtClean="0">
                <a:solidFill>
                  <a:schemeClr val="tx1"/>
                </a:solidFill>
                <a:latin typeface="Times New Roman" pitchFamily="18" charset="0"/>
                <a:cs typeface="Times New Roman" pitchFamily="18" charset="0"/>
              </a:rPr>
              <a:t>эффекктов</a:t>
            </a:r>
            <a:r>
              <a:rPr lang="ru-RU" sz="2800" dirty="0" smtClean="0">
                <a:solidFill>
                  <a:schemeClr val="tx1"/>
                </a:solidFill>
                <a:latin typeface="Times New Roman" pitchFamily="18" charset="0"/>
                <a:cs typeface="Times New Roman" pitchFamily="18" charset="0"/>
              </a:rPr>
              <a:t>. </a:t>
            </a:r>
            <a:r>
              <a:rPr lang="ru-RU" sz="2800" dirty="0" smtClean="0">
                <a:solidFill>
                  <a:srgbClr val="FF0000"/>
                </a:solidFill>
                <a:latin typeface="Times New Roman" pitchFamily="18" charset="0"/>
                <a:cs typeface="Times New Roman" pitchFamily="18" charset="0"/>
              </a:rPr>
              <a:t>Ингаляционные ГКС плохо всасываются в кровь. </a:t>
            </a:r>
            <a:r>
              <a:rPr lang="ru-RU" sz="2800" dirty="0" err="1" smtClean="0">
                <a:solidFill>
                  <a:srgbClr val="FF0000"/>
                </a:solidFill>
                <a:latin typeface="Times New Roman" pitchFamily="18" charset="0"/>
                <a:cs typeface="Times New Roman" pitchFamily="18" charset="0"/>
              </a:rPr>
              <a:t>Биодоступность</a:t>
            </a:r>
            <a:r>
              <a:rPr lang="ru-RU" sz="2800" dirty="0" smtClean="0">
                <a:solidFill>
                  <a:srgbClr val="FF0000"/>
                </a:solidFill>
                <a:latin typeface="Times New Roman" pitchFamily="18" charset="0"/>
                <a:cs typeface="Times New Roman" pitchFamily="18" charset="0"/>
              </a:rPr>
              <a:t> составляет всего 10-15%, что снижает риск развития побочных эффектов.    </a:t>
            </a:r>
            <a:endParaRPr lang="ru-RU" sz="2800" dirty="0">
              <a:solidFill>
                <a:srgbClr val="FF0000"/>
              </a:solidFill>
              <a:latin typeface="Times New Roman" pitchFamily="18" charset="0"/>
              <a:cs typeface="Times New Roman" pitchFamily="18" charset="0"/>
            </a:endParaRPr>
          </a:p>
          <a:p>
            <a:pPr algn="l" eaLnBrk="1" fontAlgn="auto" hangingPunct="1">
              <a:lnSpc>
                <a:spcPct val="170000"/>
              </a:lnSpc>
              <a:spcAft>
                <a:spcPts val="0"/>
              </a:spcAft>
              <a:defRPr/>
            </a:pPr>
            <a:r>
              <a:rPr lang="ru-RU" sz="4250" dirty="0">
                <a:solidFill>
                  <a:srgbClr val="FF0000"/>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Рис.1. Метаболизм арахидоновой кислоты"/>
          <p:cNvPicPr>
            <a:picLocks noChangeAspect="1" noChangeArrowheads="1"/>
          </p:cNvPicPr>
          <p:nvPr/>
        </p:nvPicPr>
        <p:blipFill>
          <a:blip r:embed="rId3" cstate="print"/>
          <a:srcRect/>
          <a:stretch>
            <a:fillRect/>
          </a:stretch>
        </p:blipFill>
        <p:spPr bwMode="auto">
          <a:xfrm>
            <a:off x="285750" y="1143000"/>
            <a:ext cx="8680450" cy="4286250"/>
          </a:xfrm>
          <a:prstGeom prst="rect">
            <a:avLst/>
          </a:prstGeom>
          <a:noFill/>
          <a:ln w="9525">
            <a:noFill/>
            <a:miter lim="800000"/>
            <a:headEnd/>
            <a:tailEnd/>
          </a:ln>
        </p:spPr>
      </p:pic>
      <p:sp>
        <p:nvSpPr>
          <p:cNvPr id="8195" name="Прямоугольник 2"/>
          <p:cNvSpPr>
            <a:spLocks noChangeArrowheads="1"/>
          </p:cNvSpPr>
          <p:nvPr/>
        </p:nvSpPr>
        <p:spPr bwMode="auto">
          <a:xfrm>
            <a:off x="2336800" y="428625"/>
            <a:ext cx="4470400" cy="369888"/>
          </a:xfrm>
          <a:prstGeom prst="rect">
            <a:avLst/>
          </a:prstGeom>
          <a:noFill/>
          <a:ln w="9525">
            <a:noFill/>
            <a:miter lim="800000"/>
            <a:headEnd/>
            <a:tailEnd/>
          </a:ln>
        </p:spPr>
        <p:txBody>
          <a:bodyPr>
            <a:spAutoFit/>
          </a:bodyPr>
          <a:lstStyle/>
          <a:p>
            <a:r>
              <a:rPr lang="ru-RU" dirty="0">
                <a:solidFill>
                  <a:srgbClr val="330000"/>
                </a:solidFill>
                <a:latin typeface="Times New Roman" pitchFamily="18" charset="0"/>
                <a:cs typeface="Times New Roman" pitchFamily="18" charset="0"/>
              </a:rPr>
              <a:t>Метаболизм </a:t>
            </a:r>
            <a:r>
              <a:rPr lang="ru-RU" dirty="0" err="1">
                <a:solidFill>
                  <a:srgbClr val="330000"/>
                </a:solidFill>
                <a:latin typeface="Times New Roman" pitchFamily="18" charset="0"/>
                <a:cs typeface="Times New Roman" pitchFamily="18" charset="0"/>
              </a:rPr>
              <a:t>арахидоновой</a:t>
            </a:r>
            <a:r>
              <a:rPr lang="ru-RU" dirty="0">
                <a:solidFill>
                  <a:srgbClr val="330000"/>
                </a:solidFill>
                <a:latin typeface="Times New Roman" pitchFamily="18" charset="0"/>
                <a:cs typeface="Times New Roman" pitchFamily="18" charset="0"/>
              </a:rPr>
              <a:t> кислоты</a:t>
            </a:r>
            <a:endParaRPr lang="ru-RU" dirty="0">
              <a:latin typeface="Times New Roman" pitchFamily="18" charset="0"/>
              <a:cs typeface="Times New Roman" pitchFamily="18" charset="0"/>
            </a:endParaRPr>
          </a:p>
        </p:txBody>
      </p:sp>
      <p:sp>
        <p:nvSpPr>
          <p:cNvPr id="4" name="Прямоугольник 3"/>
          <p:cNvSpPr/>
          <p:nvPr/>
        </p:nvSpPr>
        <p:spPr>
          <a:xfrm>
            <a:off x="5286375" y="1928813"/>
            <a:ext cx="2286000" cy="4286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defRPr/>
            </a:pPr>
            <a:r>
              <a:rPr lang="ru-RU" sz="2000" dirty="0">
                <a:solidFill>
                  <a:schemeClr val="tx1"/>
                </a:solidFill>
                <a:latin typeface="Times New Roman" pitchFamily="18" charset="0"/>
                <a:cs typeface="Times New Roman" pitchFamily="18" charset="0"/>
              </a:rPr>
              <a:t>Ингибируется ГК</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0" y="19558"/>
            <a:ext cx="9144000" cy="5509200"/>
          </a:xfrm>
          <a:prstGeom prst="rect">
            <a:avLst/>
          </a:prstGeom>
          <a:noFill/>
          <a:ln w="9525">
            <a:noFill/>
            <a:miter lim="800000"/>
            <a:headEnd/>
            <a:tailEnd/>
          </a:ln>
        </p:spPr>
        <p:txBody>
          <a:bodyPr anchor="ctr">
            <a:spAutoFit/>
          </a:bodyPr>
          <a:lstStyle/>
          <a:p>
            <a:pPr indent="450850" algn="ctr" eaLnBrk="0" hangingPunct="0"/>
            <a:r>
              <a:rPr lang="ru-RU" sz="3600" b="1" dirty="0" smtClean="0">
                <a:latin typeface="Times New Roman" pitchFamily="18" charset="0"/>
                <a:cs typeface="Times New Roman" pitchFamily="18" charset="0"/>
              </a:rPr>
              <a:t>Основные </a:t>
            </a:r>
            <a:r>
              <a:rPr lang="ru-RU" sz="3600" b="1" dirty="0">
                <a:latin typeface="Times New Roman" pitchFamily="18" charset="0"/>
                <a:cs typeface="Times New Roman" pitchFamily="18" charset="0"/>
              </a:rPr>
              <a:t>эффекты </a:t>
            </a:r>
            <a:r>
              <a:rPr lang="ru-RU" sz="3600" b="1" dirty="0" smtClean="0">
                <a:latin typeface="Times New Roman" pitchFamily="18" charset="0"/>
                <a:cs typeface="Times New Roman" pitchFamily="18" charset="0"/>
              </a:rPr>
              <a:t>ГКС</a:t>
            </a:r>
            <a:endParaRPr lang="ru-RU" sz="3600" dirty="0">
              <a:latin typeface="Times New Roman" pitchFamily="18" charset="0"/>
              <a:cs typeface="Times New Roman" pitchFamily="18" charset="0"/>
            </a:endParaRPr>
          </a:p>
          <a:p>
            <a:pPr indent="450850" algn="just" eaLnBrk="0" hangingPunct="0"/>
            <a:endParaRPr lang="ru-RU" sz="2800" b="1" dirty="0" smtClean="0">
              <a:latin typeface="Times New Roman" pitchFamily="18" charset="0"/>
              <a:cs typeface="Times New Roman" pitchFamily="18" charset="0"/>
            </a:endParaRPr>
          </a:p>
          <a:p>
            <a:pPr indent="450850" algn="just" eaLnBrk="0" hangingPunct="0"/>
            <a:r>
              <a:rPr lang="ru-RU" sz="3200" b="1" dirty="0" smtClean="0">
                <a:latin typeface="Times New Roman" pitchFamily="18" charset="0"/>
                <a:cs typeface="Times New Roman" pitchFamily="18" charset="0"/>
              </a:rPr>
              <a:t>Противовоспалительный</a:t>
            </a:r>
            <a:r>
              <a:rPr lang="ru-RU" sz="3200" b="1" dirty="0">
                <a:latin typeface="Times New Roman" pitchFamily="18" charset="0"/>
                <a:cs typeface="Times New Roman" pitchFamily="18" charset="0"/>
              </a:rPr>
              <a:t>:</a:t>
            </a:r>
            <a:r>
              <a:rPr lang="ru-RU" sz="2800" b="1" i="1" dirty="0">
                <a:latin typeface="Times New Roman" pitchFamily="18" charset="0"/>
                <a:cs typeface="Times New Roman" pitchFamily="18" charset="0"/>
              </a:rPr>
              <a:t> </a:t>
            </a:r>
            <a:r>
              <a:rPr lang="ru-RU" sz="2800" dirty="0">
                <a:latin typeface="Times New Roman" pitchFamily="18" charset="0"/>
                <a:cs typeface="Times New Roman" pitchFamily="18" charset="0"/>
              </a:rPr>
              <a:t>ингибируют фермент </a:t>
            </a:r>
            <a:r>
              <a:rPr lang="ru-RU" sz="2800" dirty="0" err="1">
                <a:latin typeface="Times New Roman" pitchFamily="18" charset="0"/>
                <a:cs typeface="Times New Roman" pitchFamily="18" charset="0"/>
              </a:rPr>
              <a:t>фосфолипазу</a:t>
            </a:r>
            <a:r>
              <a:rPr lang="ru-RU" sz="2800" dirty="0">
                <a:latin typeface="Times New Roman" pitchFamily="18" charset="0"/>
                <a:cs typeface="Times New Roman" pitchFamily="18" charset="0"/>
              </a:rPr>
              <a:t>, т.е. подавляется "каскад распада </a:t>
            </a:r>
            <a:r>
              <a:rPr lang="ru-RU" sz="2800" dirty="0" err="1">
                <a:latin typeface="Times New Roman" pitchFamily="18" charset="0"/>
                <a:cs typeface="Times New Roman" pitchFamily="18" charset="0"/>
              </a:rPr>
              <a:t>арахидоновой</a:t>
            </a:r>
            <a:r>
              <a:rPr lang="ru-RU" sz="2800" dirty="0">
                <a:latin typeface="Times New Roman" pitchFamily="18" charset="0"/>
                <a:cs typeface="Times New Roman" pitchFamily="18" charset="0"/>
              </a:rPr>
              <a:t> кислоты", 	ГКС угнетают все фазы воспаления, стабилизируют клеточные мембраны, уменьшают проницаемость капилляров.</a:t>
            </a:r>
          </a:p>
          <a:p>
            <a:pPr indent="450850" algn="just" eaLnBrk="0" hangingPunct="0">
              <a:buFontTx/>
              <a:buChar char="•"/>
            </a:pPr>
            <a:endParaRPr lang="ru-RU" sz="2800" dirty="0">
              <a:latin typeface="Times New Roman" pitchFamily="18" charset="0"/>
              <a:cs typeface="Times New Roman" pitchFamily="18" charset="0"/>
            </a:endParaRPr>
          </a:p>
          <a:p>
            <a:pPr indent="450850" algn="just" eaLnBrk="0" hangingPunct="0"/>
            <a:r>
              <a:rPr lang="ru-RU" sz="3200" b="1" dirty="0">
                <a:latin typeface="Times New Roman" pitchFamily="18" charset="0"/>
                <a:cs typeface="Times New Roman" pitchFamily="18" charset="0"/>
              </a:rPr>
              <a:t>Противоаллергическое действие: </a:t>
            </a:r>
            <a:r>
              <a:rPr lang="ru-RU" sz="2800" dirty="0">
                <a:latin typeface="Times New Roman" pitchFamily="18" charset="0"/>
                <a:cs typeface="Times New Roman" pitchFamily="18" charset="0"/>
              </a:rPr>
              <a:t>препятствуют взаимодействию иммуноглобулинов с тучными клетками, оказывают стабилизирующее действие на мембрану тучных клеток.</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Прямоугольник 1"/>
          <p:cNvSpPr>
            <a:spLocks noChangeArrowheads="1"/>
          </p:cNvSpPr>
          <p:nvPr/>
        </p:nvSpPr>
        <p:spPr bwMode="auto">
          <a:xfrm>
            <a:off x="142875" y="0"/>
            <a:ext cx="8786813" cy="7848302"/>
          </a:xfrm>
          <a:prstGeom prst="rect">
            <a:avLst/>
          </a:prstGeom>
          <a:noFill/>
          <a:ln w="9525">
            <a:noFill/>
            <a:miter lim="800000"/>
            <a:headEnd/>
            <a:tailEnd/>
          </a:ln>
        </p:spPr>
        <p:txBody>
          <a:bodyPr>
            <a:spAutoFit/>
          </a:bodyPr>
          <a:lstStyle/>
          <a:p>
            <a:pPr indent="450850" algn="ctr" eaLnBrk="0" hangingPunct="0"/>
            <a:r>
              <a:rPr lang="ru-RU" sz="2800" b="1" dirty="0">
                <a:latin typeface="Times New Roman" pitchFamily="18" charset="0"/>
                <a:cs typeface="Times New Roman" pitchFamily="18" charset="0"/>
              </a:rPr>
              <a:t>ГКС влияют на все виды </a:t>
            </a:r>
            <a:r>
              <a:rPr lang="ru-RU" sz="2800" b="1" dirty="0" smtClean="0">
                <a:latin typeface="Times New Roman" pitchFamily="18" charset="0"/>
                <a:cs typeface="Times New Roman" pitchFamily="18" charset="0"/>
              </a:rPr>
              <a:t>обмена </a:t>
            </a:r>
            <a:endParaRPr lang="ru-RU" sz="2800" dirty="0">
              <a:latin typeface="Times New Roman" pitchFamily="18" charset="0"/>
              <a:cs typeface="Times New Roman" pitchFamily="18" charset="0"/>
            </a:endParaRPr>
          </a:p>
          <a:p>
            <a:pPr indent="450850" algn="just" eaLnBrk="0" hangingPunct="0"/>
            <a:r>
              <a:rPr lang="ru-RU" sz="2800" b="1" dirty="0" smtClean="0">
                <a:latin typeface="Times New Roman" pitchFamily="18" charset="0"/>
                <a:cs typeface="Times New Roman" pitchFamily="18" charset="0"/>
              </a:rPr>
              <a:t>Белковый </a:t>
            </a:r>
            <a:r>
              <a:rPr lang="ru-RU" sz="2800" b="1" dirty="0">
                <a:latin typeface="Times New Roman" pitchFamily="18" charset="0"/>
                <a:cs typeface="Times New Roman" pitchFamily="18" charset="0"/>
              </a:rPr>
              <a:t>обмен</a:t>
            </a:r>
            <a:r>
              <a:rPr lang="ru-RU" sz="2800" dirty="0">
                <a:latin typeface="Times New Roman" pitchFamily="18" charset="0"/>
                <a:cs typeface="Times New Roman" pitchFamily="18" charset="0"/>
              </a:rPr>
              <a:t>:</a:t>
            </a:r>
            <a:r>
              <a:rPr lang="ru-RU" sz="2800" b="1" dirty="0">
                <a:latin typeface="Times New Roman" pitchFamily="18" charset="0"/>
                <a:cs typeface="Times New Roman" pitchFamily="18" charset="0"/>
              </a:rPr>
              <a:t> </a:t>
            </a: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угнетают  </a:t>
            </a:r>
            <a:r>
              <a:rPr lang="ru-RU" sz="2800" dirty="0">
                <a:latin typeface="Times New Roman" pitchFamily="18" charset="0"/>
                <a:cs typeface="Times New Roman" pitchFamily="18" charset="0"/>
              </a:rPr>
              <a:t>синтез </a:t>
            </a:r>
            <a:r>
              <a:rPr lang="ru-RU" sz="2800" dirty="0" smtClean="0">
                <a:latin typeface="Times New Roman" pitchFamily="18" charset="0"/>
                <a:cs typeface="Times New Roman" pitchFamily="18" charset="0"/>
              </a:rPr>
              <a:t>белка и повышают  </a:t>
            </a:r>
            <a:r>
              <a:rPr lang="ru-RU" sz="2800" dirty="0">
                <a:latin typeface="Times New Roman" pitchFamily="18" charset="0"/>
                <a:cs typeface="Times New Roman" pitchFamily="18" charset="0"/>
              </a:rPr>
              <a:t>распад белка, особенно в коже, мышечной </a:t>
            </a:r>
            <a:r>
              <a:rPr lang="ru-RU" sz="2800" dirty="0" smtClean="0">
                <a:latin typeface="Times New Roman" pitchFamily="18" charset="0"/>
                <a:cs typeface="Times New Roman" pitchFamily="18" charset="0"/>
              </a:rPr>
              <a:t>и </a:t>
            </a:r>
            <a:r>
              <a:rPr lang="ru-RU" sz="2800" dirty="0" err="1" smtClean="0">
                <a:latin typeface="Times New Roman" pitchFamily="18" charset="0"/>
                <a:cs typeface="Times New Roman" pitchFamily="18" charset="0"/>
              </a:rPr>
              <a:t>костнойт</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кани</a:t>
            </a:r>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Проявляется  похуданием, мышечной слабостью, атрофией кожи и мышц, </a:t>
            </a:r>
            <a:r>
              <a:rPr lang="ru-RU" sz="2800" dirty="0" err="1">
                <a:latin typeface="Times New Roman" pitchFamily="18" charset="0"/>
                <a:cs typeface="Times New Roman" pitchFamily="18" charset="0"/>
              </a:rPr>
              <a:t>стриями</a:t>
            </a: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 замедлением </a:t>
            </a:r>
            <a:r>
              <a:rPr lang="ru-RU" sz="2800" dirty="0">
                <a:latin typeface="Times New Roman" pitchFamily="18" charset="0"/>
                <a:cs typeface="Times New Roman" pitchFamily="18" charset="0"/>
              </a:rPr>
              <a:t>заживления ран.</a:t>
            </a:r>
          </a:p>
          <a:p>
            <a:pPr indent="450850" algn="just" eaLnBrk="0" hangingPunct="0"/>
            <a:r>
              <a:rPr lang="ru-RU" sz="2800" b="1" dirty="0">
                <a:latin typeface="Times New Roman" pitchFamily="18" charset="0"/>
                <a:cs typeface="Times New Roman" pitchFamily="18" charset="0"/>
              </a:rPr>
              <a:t>Жировой обмен</a:t>
            </a:r>
            <a:r>
              <a:rPr lang="ru-RU" sz="2800" dirty="0">
                <a:latin typeface="Times New Roman" pitchFamily="18" charset="0"/>
                <a:cs typeface="Times New Roman" pitchFamily="18" charset="0"/>
              </a:rPr>
              <a:t>: перераспределение подкожно-жировой клетчатки по </a:t>
            </a:r>
            <a:r>
              <a:rPr lang="ru-RU" sz="2800" dirty="0" err="1">
                <a:latin typeface="Times New Roman" pitchFamily="18" charset="0"/>
                <a:cs typeface="Times New Roman" pitchFamily="18" charset="0"/>
              </a:rPr>
              <a:t>кушингоидному</a:t>
            </a:r>
            <a:r>
              <a:rPr lang="ru-RU" sz="2800" dirty="0">
                <a:latin typeface="Times New Roman" pitchFamily="18" charset="0"/>
                <a:cs typeface="Times New Roman" pitchFamily="18" charset="0"/>
              </a:rPr>
              <a:t> типу</a:t>
            </a:r>
            <a:r>
              <a:rPr lang="ru-RU" sz="2800" dirty="0" smtClean="0">
                <a:latin typeface="Times New Roman" pitchFamily="18" charset="0"/>
                <a:cs typeface="Times New Roman" pitchFamily="18" charset="0"/>
              </a:rPr>
              <a:t>.</a:t>
            </a:r>
            <a:r>
              <a:rPr lang="ru-RU" sz="2800" b="1" dirty="0" smtClean="0">
                <a:latin typeface="Times New Roman" pitchFamily="18" charset="0"/>
                <a:cs typeface="Times New Roman" pitchFamily="18" charset="0"/>
              </a:rPr>
              <a:t>   </a:t>
            </a:r>
          </a:p>
          <a:p>
            <a:pPr indent="450850" algn="just" eaLnBrk="0" hangingPunct="0"/>
            <a:r>
              <a:rPr lang="ru-RU" sz="2800" b="1" dirty="0" smtClean="0">
                <a:latin typeface="Times New Roman" pitchFamily="18" charset="0"/>
                <a:cs typeface="Times New Roman" pitchFamily="18" charset="0"/>
              </a:rPr>
              <a:t> Углеводный обмен</a:t>
            </a:r>
            <a:r>
              <a:rPr lang="ru-RU" sz="2800" dirty="0" smtClean="0">
                <a:latin typeface="Times New Roman" pitchFamily="18" charset="0"/>
                <a:cs typeface="Times New Roman" pitchFamily="18" charset="0"/>
              </a:rPr>
              <a:t>: повышают содержание глюкозы в крови, развитие </a:t>
            </a:r>
            <a:r>
              <a:rPr lang="ru-RU" sz="2800" dirty="0" err="1" smtClean="0">
                <a:latin typeface="Times New Roman" pitchFamily="18" charset="0"/>
                <a:cs typeface="Times New Roman" pitchFamily="18" charset="0"/>
              </a:rPr>
              <a:t>стероидного</a:t>
            </a:r>
            <a:r>
              <a:rPr lang="ru-RU" sz="2800" dirty="0" smtClean="0">
                <a:latin typeface="Times New Roman" pitchFamily="18" charset="0"/>
                <a:cs typeface="Times New Roman" pitchFamily="18" charset="0"/>
              </a:rPr>
              <a:t> сахарного диабета.</a:t>
            </a:r>
          </a:p>
          <a:p>
            <a:pPr indent="450850" algn="just" eaLnBrk="0" hangingPunct="0"/>
            <a:r>
              <a:rPr lang="ru-RU" sz="2800" b="1" dirty="0" smtClean="0">
                <a:latin typeface="Times New Roman" pitchFamily="18" charset="0"/>
                <a:cs typeface="Times New Roman" pitchFamily="18" charset="0"/>
              </a:rPr>
              <a:t>Водно-электролитный баланс</a:t>
            </a:r>
            <a:r>
              <a:rPr lang="ru-RU" sz="2800" dirty="0" smtClean="0">
                <a:latin typeface="Times New Roman" pitchFamily="18" charset="0"/>
                <a:cs typeface="Times New Roman" pitchFamily="18" charset="0"/>
              </a:rPr>
              <a:t>: замедляют выведение из организма </a:t>
            </a:r>
            <a:r>
              <a:rPr lang="en-US" sz="2800" dirty="0" smtClean="0">
                <a:latin typeface="Times New Roman" pitchFamily="18" charset="0"/>
                <a:cs typeface="Times New Roman" pitchFamily="18" charset="0"/>
              </a:rPr>
              <a:t>Na</a:t>
            </a:r>
            <a:r>
              <a:rPr lang="ru-RU" sz="2800" dirty="0" smtClean="0">
                <a:latin typeface="Times New Roman" pitchFamily="18" charset="0"/>
                <a:cs typeface="Times New Roman" pitchFamily="18" charset="0"/>
              </a:rPr>
              <a:t> и Н</a:t>
            </a:r>
            <a:r>
              <a:rPr lang="ru-RU" sz="2800" baseline="-30000" dirty="0" smtClean="0">
                <a:latin typeface="Times New Roman" pitchFamily="18" charset="0"/>
                <a:cs typeface="Times New Roman" pitchFamily="18" charset="0"/>
              </a:rPr>
              <a:t>2</a:t>
            </a:r>
            <a:r>
              <a:rPr lang="ru-RU" sz="2800" dirty="0" smtClean="0">
                <a:latin typeface="Times New Roman" pitchFamily="18" charset="0"/>
                <a:cs typeface="Times New Roman" pitchFamily="18" charset="0"/>
              </a:rPr>
              <a:t>0, что приводит к </a:t>
            </a:r>
            <a:r>
              <a:rPr lang="ru-RU" sz="2800" dirty="0" err="1" smtClean="0">
                <a:latin typeface="Times New Roman" pitchFamily="18" charset="0"/>
                <a:cs typeface="Times New Roman" pitchFamily="18" charset="0"/>
              </a:rPr>
              <a:t>повышентю</a:t>
            </a:r>
            <a:r>
              <a:rPr lang="ru-RU" sz="2800" dirty="0" smtClean="0">
                <a:latin typeface="Times New Roman" pitchFamily="18" charset="0"/>
                <a:cs typeface="Times New Roman" pitchFamily="18" charset="0"/>
              </a:rPr>
              <a:t> ОЦК и повышение АД; усиливают выведение К, уменьшается всасывание </a:t>
            </a:r>
            <a:r>
              <a:rPr lang="ru-RU" sz="2800" dirty="0" err="1" smtClean="0">
                <a:latin typeface="Times New Roman" pitchFamily="18" charset="0"/>
                <a:cs typeface="Times New Roman" pitchFamily="18" charset="0"/>
              </a:rPr>
              <a:t>Са</a:t>
            </a:r>
            <a:r>
              <a:rPr lang="ru-RU" sz="2800" dirty="0" smtClean="0">
                <a:latin typeface="Times New Roman" pitchFamily="18" charset="0"/>
                <a:cs typeface="Times New Roman" pitchFamily="18" charset="0"/>
              </a:rPr>
              <a:t>  в кишечнике, выводят </a:t>
            </a:r>
            <a:r>
              <a:rPr lang="ru-RU" sz="2800" dirty="0" err="1" smtClean="0">
                <a:latin typeface="Times New Roman" pitchFamily="18" charset="0"/>
                <a:cs typeface="Times New Roman" pitchFamily="18" charset="0"/>
              </a:rPr>
              <a:t>Са</a:t>
            </a:r>
            <a:r>
              <a:rPr lang="ru-RU" sz="2800" dirty="0" smtClean="0">
                <a:latin typeface="Times New Roman" pitchFamily="18" charset="0"/>
                <a:cs typeface="Times New Roman" pitchFamily="18" charset="0"/>
              </a:rPr>
              <a:t> из костей и увеличивается выведение </a:t>
            </a:r>
            <a:r>
              <a:rPr lang="ru-RU" sz="2800" dirty="0" err="1" smtClean="0">
                <a:latin typeface="Times New Roman" pitchFamily="18" charset="0"/>
                <a:cs typeface="Times New Roman" pitchFamily="18" charset="0"/>
              </a:rPr>
              <a:t>Са</a:t>
            </a:r>
            <a:r>
              <a:rPr lang="ru-RU" sz="2800" dirty="0" smtClean="0">
                <a:latin typeface="Times New Roman" pitchFamily="18" charset="0"/>
                <a:cs typeface="Times New Roman" pitchFamily="18" charset="0"/>
              </a:rPr>
              <a:t> с мочой. Развивается </a:t>
            </a:r>
            <a:r>
              <a:rPr lang="ru-RU" sz="2800" dirty="0" err="1" smtClean="0">
                <a:latin typeface="Times New Roman" pitchFamily="18" charset="0"/>
                <a:cs typeface="Times New Roman" pitchFamily="18" charset="0"/>
              </a:rPr>
              <a:t>остеопороз</a:t>
            </a:r>
            <a:r>
              <a:rPr lang="ru-RU" sz="2800" dirty="0" smtClean="0">
                <a:latin typeface="Times New Roman" pitchFamily="18" charset="0"/>
                <a:cs typeface="Times New Roman" pitchFamily="18" charset="0"/>
              </a:rPr>
              <a:t>.</a:t>
            </a:r>
          </a:p>
          <a:p>
            <a:pPr indent="450850" algn="just" eaLnBrk="0" hangingPunct="0"/>
            <a:endParaRPr lang="ru-RU" sz="2800" dirty="0">
              <a:latin typeface="Times New Roman" pitchFamily="18" charset="0"/>
              <a:cs typeface="Times New Roman" pitchFamily="18" charset="0"/>
            </a:endParaRPr>
          </a:p>
          <a:p>
            <a:pPr indent="450850" algn="just" eaLnBrk="0" hangingPunct="0"/>
            <a:r>
              <a:rPr lang="ru-RU" sz="2800" b="1"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285750" y="285750"/>
            <a:ext cx="3357563" cy="1579563"/>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3857625" y="571500"/>
            <a:ext cx="2133600" cy="1600200"/>
          </a:xfrm>
          <a:prstGeom prst="rect">
            <a:avLst/>
          </a:prstGeom>
          <a:noFill/>
          <a:ln w="9525">
            <a:noFill/>
            <a:miter lim="800000"/>
            <a:headEnd/>
            <a:tailEnd/>
          </a:ln>
        </p:spPr>
      </p:pic>
      <p:pic>
        <p:nvPicPr>
          <p:cNvPr id="9220" name="Picture 5"/>
          <p:cNvPicPr>
            <a:picLocks noChangeAspect="1" noChangeArrowheads="1"/>
          </p:cNvPicPr>
          <p:nvPr/>
        </p:nvPicPr>
        <p:blipFill>
          <a:blip r:embed="rId4" cstate="print"/>
          <a:srcRect/>
          <a:stretch>
            <a:fillRect/>
          </a:stretch>
        </p:blipFill>
        <p:spPr bwMode="auto">
          <a:xfrm>
            <a:off x="357188" y="2643188"/>
            <a:ext cx="4991100" cy="3676650"/>
          </a:xfrm>
          <a:prstGeom prst="rect">
            <a:avLst/>
          </a:prstGeom>
          <a:noFill/>
          <a:ln w="9525">
            <a:noFill/>
            <a:miter lim="800000"/>
            <a:headEnd/>
            <a:tailEnd/>
          </a:ln>
        </p:spPr>
      </p:pic>
      <p:pic>
        <p:nvPicPr>
          <p:cNvPr id="9221" name="Picture 4"/>
          <p:cNvPicPr>
            <a:picLocks noChangeAspect="1" noChangeArrowheads="1"/>
          </p:cNvPicPr>
          <p:nvPr/>
        </p:nvPicPr>
        <p:blipFill>
          <a:blip r:embed="rId5" cstate="print"/>
          <a:srcRect/>
          <a:stretch>
            <a:fillRect/>
          </a:stretch>
        </p:blipFill>
        <p:spPr bwMode="auto">
          <a:xfrm>
            <a:off x="6089650" y="500063"/>
            <a:ext cx="3054350" cy="2000250"/>
          </a:xfrm>
          <a:prstGeom prst="rect">
            <a:avLst/>
          </a:prstGeom>
          <a:noFill/>
          <a:ln w="9525">
            <a:noFill/>
            <a:miter lim="800000"/>
            <a:headEnd/>
            <a:tailEnd/>
          </a:ln>
        </p:spPr>
      </p:pic>
      <p:pic>
        <p:nvPicPr>
          <p:cNvPr id="9222" name="Picture 6"/>
          <p:cNvPicPr>
            <a:picLocks noChangeAspect="1" noChangeArrowheads="1"/>
          </p:cNvPicPr>
          <p:nvPr/>
        </p:nvPicPr>
        <p:blipFill>
          <a:blip r:embed="rId6" cstate="print"/>
          <a:srcRect/>
          <a:stretch>
            <a:fillRect/>
          </a:stretch>
        </p:blipFill>
        <p:spPr bwMode="auto">
          <a:xfrm>
            <a:off x="6000750" y="3214688"/>
            <a:ext cx="2782888" cy="2500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0" y="-37984"/>
            <a:ext cx="9144000" cy="6740307"/>
          </a:xfrm>
          <a:prstGeom prst="rect">
            <a:avLst/>
          </a:prstGeom>
          <a:noFill/>
          <a:ln w="9525">
            <a:noFill/>
            <a:miter lim="800000"/>
            <a:headEnd/>
            <a:tailEnd/>
          </a:ln>
        </p:spPr>
        <p:txBody>
          <a:bodyPr wrap="square" anchor="ctr">
            <a:spAutoFit/>
          </a:bodyPr>
          <a:lstStyle/>
          <a:p>
            <a:pPr indent="450850" algn="just" eaLnBrk="0" hangingPunct="0">
              <a:tabLst>
                <a:tab pos="1662113" algn="l"/>
              </a:tabLst>
            </a:pP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Фармакокинетика</a:t>
            </a:r>
            <a:r>
              <a:rPr lang="ru-RU" sz="2400" b="1" dirty="0" smtClean="0">
                <a:latin typeface="Times New Roman" pitchFamily="18" charset="0"/>
                <a:cs typeface="Times New Roman" pitchFamily="18" charset="0"/>
              </a:rPr>
              <a:t>: </a:t>
            </a:r>
            <a:endParaRPr lang="ru-RU" sz="2400" b="1" dirty="0">
              <a:latin typeface="Times New Roman" pitchFamily="18" charset="0"/>
              <a:cs typeface="Times New Roman" pitchFamily="18" charset="0"/>
            </a:endParaRPr>
          </a:p>
          <a:p>
            <a:pPr indent="450850" algn="just" eaLnBrk="0" hangingPunct="0">
              <a:tabLst>
                <a:tab pos="1662113" algn="l"/>
              </a:tabLst>
            </a:pPr>
            <a:r>
              <a:rPr lang="ru-RU" sz="2400" dirty="0" smtClean="0">
                <a:latin typeface="Times New Roman" pitchFamily="18" charset="0"/>
                <a:cs typeface="Times New Roman" pitchFamily="18" charset="0"/>
              </a:rPr>
              <a:t>      При </a:t>
            </a:r>
            <a:r>
              <a:rPr lang="ru-RU" sz="2400" dirty="0">
                <a:latin typeface="Times New Roman" pitchFamily="18" charset="0"/>
                <a:cs typeface="Times New Roman" pitchFamily="18" charset="0"/>
              </a:rPr>
              <a:t>приеме внутрь ГКС хорошо всасываются в ЖКТ. Максимальная концентрация в крови ч/</a:t>
            </a:r>
            <a:r>
              <a:rPr lang="ru-RU" sz="2400" dirty="0" err="1">
                <a:latin typeface="Times New Roman" pitchFamily="18" charset="0"/>
                <a:cs typeface="Times New Roman" pitchFamily="18" charset="0"/>
              </a:rPr>
              <a:t>з</a:t>
            </a:r>
            <a:r>
              <a:rPr lang="ru-RU" sz="2400" dirty="0">
                <a:latin typeface="Times New Roman" pitchFamily="18" charset="0"/>
                <a:cs typeface="Times New Roman" pitchFamily="18" charset="0"/>
              </a:rPr>
              <a:t> 0,5-1,5 часа. Пища замедляет всасывание  ГКС, но не уменьшает степень</a:t>
            </a:r>
            <a:r>
              <a:rPr lang="ru-RU" sz="2400" dirty="0" smtClean="0">
                <a:latin typeface="Times New Roman" pitchFamily="18" charset="0"/>
                <a:cs typeface="Times New Roman" pitchFamily="18" charset="0"/>
              </a:rPr>
              <a:t>.</a:t>
            </a:r>
          </a:p>
          <a:p>
            <a:pPr indent="450850" algn="just" eaLnBrk="0" hangingPunct="0">
              <a:tabLst>
                <a:tab pos="1662113" algn="l"/>
              </a:tabLst>
            </a:pPr>
            <a:r>
              <a:rPr lang="ru-RU" sz="2400" dirty="0" smtClean="0">
                <a:latin typeface="Times New Roman" pitchFamily="18" charset="0"/>
                <a:cs typeface="Times New Roman" pitchFamily="18" charset="0"/>
              </a:rPr>
              <a:t>    Связь с белками плазмы у естественных ГКС составляет 90 -97%, у синтетических  60%, поэтому эффективность синтетических ГКС выше, но и  вероятность развития нежелательных эффектов тоже выше. </a:t>
            </a:r>
            <a:r>
              <a:rPr lang="ru-RU" sz="2400" dirty="0" err="1" smtClean="0">
                <a:latin typeface="Times New Roman" pitchFamily="18" charset="0"/>
                <a:cs typeface="Times New Roman" pitchFamily="18" charset="0"/>
              </a:rPr>
              <a:t>Биотрансформации</a:t>
            </a:r>
            <a:r>
              <a:rPr lang="ru-RU" sz="2400" dirty="0" smtClean="0">
                <a:latin typeface="Times New Roman" pitchFamily="18" charset="0"/>
                <a:cs typeface="Times New Roman" pitchFamily="18" charset="0"/>
              </a:rPr>
              <a:t> ГКС подвергаются в основном в печени. Экскреция осуществляется  почками. </a:t>
            </a:r>
          </a:p>
          <a:p>
            <a:pPr indent="450850" algn="just" eaLnBrk="0" hangingPunct="0">
              <a:tabLst>
                <a:tab pos="1662113" algn="l"/>
              </a:tabLst>
            </a:pPr>
            <a:r>
              <a:rPr lang="ru-RU" sz="2400" dirty="0" smtClean="0">
                <a:latin typeface="Times New Roman" pitchFamily="18" charset="0"/>
                <a:cs typeface="Times New Roman" pitchFamily="18" charset="0"/>
              </a:rPr>
              <a:t>При назначении  ГКС обязательно учитывается  </a:t>
            </a:r>
            <a:r>
              <a:rPr lang="ru-RU" sz="2400" b="1" dirty="0" smtClean="0">
                <a:latin typeface="Times New Roman" pitchFamily="18" charset="0"/>
                <a:cs typeface="Times New Roman" pitchFamily="18" charset="0"/>
              </a:rPr>
              <a:t>циркадный ритм</a:t>
            </a:r>
            <a:r>
              <a:rPr lang="ru-RU" sz="2400" dirty="0" smtClean="0">
                <a:latin typeface="Times New Roman" pitchFamily="18" charset="0"/>
                <a:cs typeface="Times New Roman" pitchFamily="18" charset="0"/>
              </a:rPr>
              <a:t>, т.е. особенность секреции естественных ГКС. Максимальная секреция гидрокортизона происходит в утренние часы ( с 7 до 9 часов) с резким снижением в вечерние и ночные. </a:t>
            </a:r>
            <a:endParaRPr lang="ru-RU" sz="2400" dirty="0">
              <a:latin typeface="Times New Roman" pitchFamily="18" charset="0"/>
              <a:cs typeface="Times New Roman" pitchFamily="18" charset="0"/>
            </a:endParaRPr>
          </a:p>
          <a:p>
            <a:pPr indent="450850" algn="just" eaLnBrk="0" hangingPunct="0">
              <a:tabLst>
                <a:tab pos="1662113" algn="l"/>
              </a:tabLst>
            </a:pPr>
            <a:r>
              <a:rPr lang="ru-RU" sz="2400" dirty="0">
                <a:latin typeface="Times New Roman" pitchFamily="18" charset="0"/>
                <a:cs typeface="Times New Roman" pitchFamily="18" charset="0"/>
              </a:rPr>
              <a:t>Внутривенном введении начало действия ч/</a:t>
            </a:r>
            <a:r>
              <a:rPr lang="ru-RU" sz="2400" dirty="0" err="1">
                <a:latin typeface="Times New Roman" pitchFamily="18" charset="0"/>
                <a:cs typeface="Times New Roman" pitchFamily="18" charset="0"/>
              </a:rPr>
              <a:t>з</a:t>
            </a:r>
            <a:r>
              <a:rPr lang="ru-RU" sz="2400" dirty="0">
                <a:latin typeface="Times New Roman" pitchFamily="18" charset="0"/>
                <a:cs typeface="Times New Roman" pitchFamily="18" charset="0"/>
              </a:rPr>
              <a:t> несколько минут, максимальная концентрация в крови ч/</a:t>
            </a:r>
            <a:r>
              <a:rPr lang="ru-RU" sz="2400" dirty="0" err="1">
                <a:latin typeface="Times New Roman" pitchFamily="18" charset="0"/>
                <a:cs typeface="Times New Roman" pitchFamily="18" charset="0"/>
              </a:rPr>
              <a:t>з</a:t>
            </a:r>
            <a:r>
              <a:rPr lang="ru-RU" sz="2400" dirty="0">
                <a:latin typeface="Times New Roman" pitchFamily="18" charset="0"/>
                <a:cs typeface="Times New Roman" pitchFamily="18" charset="0"/>
              </a:rPr>
              <a:t> 20-60 минут, продолжительность до 2-3 часов. </a:t>
            </a:r>
          </a:p>
          <a:p>
            <a:pPr indent="450850" algn="just" eaLnBrk="0" hangingPunct="0">
              <a:tabLst>
                <a:tab pos="1662113" algn="l"/>
              </a:tabLst>
            </a:pPr>
            <a:r>
              <a:rPr lang="ru-RU" sz="2400" dirty="0">
                <a:latin typeface="Times New Roman" pitchFamily="18" charset="0"/>
                <a:cs typeface="Times New Roman" pitchFamily="18" charset="0"/>
              </a:rPr>
              <a:t>При внутримышечном введении максимальная концентрация в крови ч/</a:t>
            </a:r>
            <a:r>
              <a:rPr lang="ru-RU" sz="2400" dirty="0" err="1">
                <a:latin typeface="Times New Roman" pitchFamily="18" charset="0"/>
                <a:cs typeface="Times New Roman" pitchFamily="18" charset="0"/>
              </a:rPr>
              <a:t>з</a:t>
            </a:r>
            <a:r>
              <a:rPr lang="ru-RU" sz="2400" dirty="0">
                <a:latin typeface="Times New Roman" pitchFamily="18" charset="0"/>
                <a:cs typeface="Times New Roman" pitchFamily="18" charset="0"/>
              </a:rPr>
              <a:t> 1- 2 часа.</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Autofit/>
          </a:bodyPr>
          <a:lstStyle/>
          <a:p>
            <a:pPr marL="0" indent="0" algn="just">
              <a:buNone/>
            </a:pPr>
            <a:r>
              <a:rPr lang="ru-RU" sz="4000" b="1" dirty="0" smtClean="0">
                <a:latin typeface="Times New Roman" pitchFamily="18" charset="0"/>
                <a:cs typeface="Times New Roman" pitchFamily="18" charset="0"/>
              </a:rPr>
              <a:t>Противовоспалительными препаратами  </a:t>
            </a:r>
            <a:r>
              <a:rPr lang="ru-RU" sz="4000" dirty="0" smtClean="0">
                <a:latin typeface="Times New Roman" pitchFamily="18" charset="0"/>
                <a:cs typeface="Times New Roman" pitchFamily="18" charset="0"/>
              </a:rPr>
              <a:t>называются </a:t>
            </a:r>
            <a:r>
              <a:rPr lang="ru-RU" sz="4000" dirty="0">
                <a:latin typeface="Times New Roman" pitchFamily="18" charset="0"/>
                <a:cs typeface="Times New Roman" pitchFamily="18" charset="0"/>
              </a:rPr>
              <a:t>препараты, препятствующие развитию патофизиологических механизмов воспаления и устраняющие его признаки, но не влияющие на причину воспалительной </a:t>
            </a:r>
            <a:r>
              <a:rPr lang="ru-RU" sz="4000" dirty="0" smtClean="0">
                <a:latin typeface="Times New Roman" pitchFamily="18" charset="0"/>
                <a:cs typeface="Times New Roman" pitchFamily="18" charset="0"/>
              </a:rPr>
              <a:t>реакции, применяемые для лечения заболеваний, характеризующихся воспалительным процессом.  </a:t>
            </a:r>
            <a:endParaRPr lang="ru-RU" sz="4000" dirty="0">
              <a:latin typeface="Times New Roman" pitchFamily="18" charset="0"/>
              <a:cs typeface="Times New Roman" pitchFamily="18" charset="0"/>
            </a:endParaRPr>
          </a:p>
          <a:p>
            <a:endParaRPr lang="ru-RU" sz="3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404664"/>
          </a:xfrm>
        </p:spPr>
        <p:txBody>
          <a:bodyPr>
            <a:normAutofit fontScale="90000"/>
          </a:bodyPr>
          <a:lstStyle/>
          <a:p>
            <a:r>
              <a:rPr lang="ru-RU" b="1" dirty="0" smtClean="0"/>
              <a:t/>
            </a:r>
            <a:br>
              <a:rPr lang="ru-RU" b="1" dirty="0" smtClean="0"/>
            </a:br>
            <a:r>
              <a:rPr lang="ru-RU" sz="3600" b="1" dirty="0" smtClean="0">
                <a:latin typeface="Times New Roman" pitchFamily="18" charset="0"/>
                <a:cs typeface="Times New Roman" pitchFamily="18" charset="0"/>
              </a:rPr>
              <a:t>Показания к  применению</a:t>
            </a:r>
            <a:r>
              <a:rPr lang="ru-RU" sz="3600" dirty="0" smtClean="0"/>
              <a:t/>
            </a:r>
            <a:br>
              <a:rPr lang="ru-RU" sz="3600" dirty="0" smtClean="0"/>
            </a:br>
            <a:endParaRPr lang="ru-RU" sz="3600" dirty="0"/>
          </a:p>
        </p:txBody>
      </p:sp>
      <p:sp>
        <p:nvSpPr>
          <p:cNvPr id="3" name="Содержимое 2"/>
          <p:cNvSpPr>
            <a:spLocks noGrp="1"/>
          </p:cNvSpPr>
          <p:nvPr>
            <p:ph idx="1"/>
          </p:nvPr>
        </p:nvSpPr>
        <p:spPr>
          <a:xfrm>
            <a:off x="251520" y="404664"/>
            <a:ext cx="8640960" cy="5721499"/>
          </a:xfrm>
        </p:spPr>
        <p:txBody>
          <a:bodyPr>
            <a:noAutofit/>
          </a:bodyPr>
          <a:lstStyle/>
          <a:p>
            <a:pPr marL="0" indent="0" algn="just">
              <a:buNone/>
            </a:pPr>
            <a:r>
              <a:rPr lang="ru-RU" sz="2000" dirty="0" smtClean="0"/>
              <a:t>         </a:t>
            </a:r>
            <a:r>
              <a:rPr lang="ru-RU" sz="2000" dirty="0" smtClean="0">
                <a:latin typeface="Times New Roman" pitchFamily="18" charset="0"/>
                <a:cs typeface="Times New Roman" pitchFamily="18" charset="0"/>
              </a:rPr>
              <a:t>Прямым показанием к применению ГКС является острая и хроническая недостаточность надпочечников –  заместительная терапия. </a:t>
            </a:r>
          </a:p>
          <a:p>
            <a:pPr marL="0" indent="0" algn="just">
              <a:buNone/>
            </a:pPr>
            <a:r>
              <a:rPr lang="ru-RU" sz="2000" dirty="0" smtClean="0">
                <a:latin typeface="Times New Roman" pitchFamily="18" charset="0"/>
                <a:cs typeface="Times New Roman" pitchFamily="18" charset="0"/>
              </a:rPr>
              <a:t>         Показанием для назначения ГКС могут быть неотложные состояния (шок, </a:t>
            </a:r>
            <a:r>
              <a:rPr lang="ru-RU" sz="2000" dirty="0" err="1" smtClean="0">
                <a:latin typeface="Times New Roman" pitchFamily="18" charset="0"/>
                <a:cs typeface="Times New Roman" pitchFamily="18" charset="0"/>
              </a:rPr>
              <a:t>астматичексий</a:t>
            </a:r>
            <a:r>
              <a:rPr lang="ru-RU" sz="2000" dirty="0" smtClean="0">
                <a:latin typeface="Times New Roman" pitchFamily="18" charset="0"/>
                <a:cs typeface="Times New Roman" pitchFamily="18" charset="0"/>
              </a:rPr>
              <a:t> статус и др.) и плановая терапия. </a:t>
            </a:r>
          </a:p>
          <a:p>
            <a:pPr algn="just"/>
            <a:r>
              <a:rPr lang="ru-RU" sz="2000" dirty="0" smtClean="0">
                <a:latin typeface="Times New Roman" pitchFamily="18" charset="0"/>
                <a:cs typeface="Times New Roman" pitchFamily="18" charset="0"/>
              </a:rPr>
              <a:t>Профилактика и лечение шока различной этиологии</a:t>
            </a:r>
          </a:p>
          <a:p>
            <a:pPr algn="just">
              <a:buNone/>
            </a:pPr>
            <a:r>
              <a:rPr lang="ru-RU" sz="2000" dirty="0" smtClean="0">
                <a:latin typeface="Times New Roman" pitchFamily="18" charset="0"/>
                <a:cs typeface="Times New Roman" pitchFamily="18" charset="0"/>
              </a:rPr>
              <a:t>          ГКС широко используются с целью патогенетической терапии в качестве противовоспалительных и противоаллергических средств для лечения:</a:t>
            </a:r>
          </a:p>
          <a:p>
            <a:pPr algn="just"/>
            <a:r>
              <a:rPr lang="ru-RU" sz="2000" dirty="0" smtClean="0">
                <a:latin typeface="Times New Roman" pitchFamily="18" charset="0"/>
                <a:cs typeface="Times New Roman" pitchFamily="18" charset="0"/>
              </a:rPr>
              <a:t>ревматизма</a:t>
            </a:r>
          </a:p>
          <a:p>
            <a:pPr algn="just"/>
            <a:r>
              <a:rPr lang="ru-RU" sz="2000" dirty="0" err="1" smtClean="0">
                <a:latin typeface="Times New Roman" pitchFamily="18" charset="0"/>
                <a:cs typeface="Times New Roman" pitchFamily="18" charset="0"/>
              </a:rPr>
              <a:t>ревматоидного</a:t>
            </a:r>
            <a:r>
              <a:rPr lang="ru-RU" sz="2000" dirty="0" smtClean="0">
                <a:latin typeface="Times New Roman" pitchFamily="18" charset="0"/>
                <a:cs typeface="Times New Roman" pitchFamily="18" charset="0"/>
              </a:rPr>
              <a:t> артрита </a:t>
            </a:r>
          </a:p>
          <a:p>
            <a:pPr algn="just"/>
            <a:r>
              <a:rPr lang="ru-RU" sz="2000" dirty="0" smtClean="0">
                <a:latin typeface="Times New Roman" pitchFamily="18" charset="0"/>
                <a:cs typeface="Times New Roman" pitchFamily="18" charset="0"/>
              </a:rPr>
              <a:t>коллагенозов(системная красная волчанка, склеродермия)</a:t>
            </a:r>
          </a:p>
          <a:p>
            <a:pPr algn="just"/>
            <a:r>
              <a:rPr lang="ru-RU" sz="2000" dirty="0" smtClean="0">
                <a:latin typeface="Times New Roman" pitchFamily="18" charset="0"/>
                <a:cs typeface="Times New Roman" pitchFamily="18" charset="0"/>
              </a:rPr>
              <a:t>бронхиальная астма с тяжелым течением, астматический статус</a:t>
            </a:r>
          </a:p>
          <a:p>
            <a:pPr algn="just"/>
            <a:r>
              <a:rPr lang="ru-RU" sz="2000" dirty="0" smtClean="0">
                <a:latin typeface="Times New Roman" pitchFamily="18" charset="0"/>
                <a:cs typeface="Times New Roman" pitchFamily="18" charset="0"/>
              </a:rPr>
              <a:t>аллергический заболевания</a:t>
            </a:r>
          </a:p>
          <a:p>
            <a:pPr algn="just"/>
            <a:r>
              <a:rPr lang="ru-RU" sz="2000" dirty="0" smtClean="0">
                <a:latin typeface="Times New Roman" pitchFamily="18" charset="0"/>
                <a:cs typeface="Times New Roman" pitchFamily="18" charset="0"/>
              </a:rPr>
              <a:t>кожные заболевания с выраженным воспалительным компонентом</a:t>
            </a:r>
          </a:p>
          <a:p>
            <a:pPr algn="just"/>
            <a:r>
              <a:rPr lang="ru-RU" sz="2000" dirty="0" smtClean="0">
                <a:latin typeface="Times New Roman" pitchFamily="18" charset="0"/>
                <a:cs typeface="Times New Roman" pitchFamily="18" charset="0"/>
              </a:rPr>
              <a:t>заболевания крови</a:t>
            </a:r>
          </a:p>
          <a:p>
            <a:pPr algn="just"/>
            <a:r>
              <a:rPr lang="ru-RU" sz="2000" dirty="0" smtClean="0">
                <a:latin typeface="Times New Roman" pitchFamily="18" charset="0"/>
                <a:cs typeface="Times New Roman" pitchFamily="18" charset="0"/>
              </a:rPr>
              <a:t>глазные болезни</a:t>
            </a:r>
          </a:p>
          <a:p>
            <a:pPr algn="just"/>
            <a:r>
              <a:rPr lang="ru-RU" sz="2000" dirty="0" smtClean="0">
                <a:latin typeface="Times New Roman" pitchFamily="18" charset="0"/>
                <a:cs typeface="Times New Roman" pitchFamily="18" charset="0"/>
              </a:rPr>
              <a:t>тяжелые интоксикации в том числе и инфекционного происхождения</a:t>
            </a:r>
          </a:p>
          <a:p>
            <a:pPr algn="just"/>
            <a:r>
              <a:rPr lang="ru-RU" sz="2000" dirty="0" smtClean="0">
                <a:latin typeface="Times New Roman" pitchFamily="18" charset="0"/>
                <a:cs typeface="Times New Roman" pitchFamily="18" charset="0"/>
              </a:rPr>
              <a:t>иммунодепрессивное действие ГКС позволяет использовать их при  трансплантации органов и тканей для подавления реакции отторжения.</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222688"/>
            <a:ext cx="8929688" cy="6740307"/>
          </a:xfrm>
          <a:prstGeom prst="rect">
            <a:avLst/>
          </a:prstGeom>
          <a:noFill/>
          <a:ln w="9525">
            <a:noFill/>
            <a:miter lim="800000"/>
            <a:headEnd/>
            <a:tailEnd/>
          </a:ln>
        </p:spPr>
        <p:txBody>
          <a:bodyPr wrap="square" anchor="ctr">
            <a:spAutoFit/>
          </a:bodyPr>
          <a:lstStyle/>
          <a:p>
            <a:pPr indent="450850" algn="just" eaLnBrk="0" hangingPunct="0"/>
            <a:endParaRPr lang="ru-RU" sz="2400" b="1" dirty="0" smtClean="0">
              <a:latin typeface="Times New Roman" pitchFamily="18" charset="0"/>
              <a:cs typeface="Times New Roman" pitchFamily="18" charset="0"/>
            </a:endParaRPr>
          </a:p>
          <a:p>
            <a:pPr indent="450850" algn="just" eaLnBrk="0" hangingPunct="0"/>
            <a:r>
              <a:rPr lang="ru-RU" sz="2400" b="1" dirty="0" smtClean="0">
                <a:latin typeface="Times New Roman" pitchFamily="18" charset="0"/>
                <a:cs typeface="Times New Roman" pitchFamily="18" charset="0"/>
              </a:rPr>
              <a:t>Побочные </a:t>
            </a:r>
            <a:r>
              <a:rPr lang="ru-RU" sz="2400" b="1" dirty="0">
                <a:latin typeface="Times New Roman" pitchFamily="18" charset="0"/>
                <a:cs typeface="Times New Roman" pitchFamily="18" charset="0"/>
              </a:rPr>
              <a:t>действия системных ГКС при длительном </a:t>
            </a:r>
            <a:endParaRPr lang="ru-RU" sz="2400" b="1" dirty="0" smtClean="0">
              <a:latin typeface="Times New Roman" pitchFamily="18" charset="0"/>
              <a:cs typeface="Times New Roman" pitchFamily="18" charset="0"/>
            </a:endParaRPr>
          </a:p>
          <a:p>
            <a:pPr indent="450850" algn="just" eaLnBrk="0" hangingPunct="0"/>
            <a:r>
              <a:rPr lang="ru-RU" sz="2400" b="1" dirty="0" smtClean="0">
                <a:latin typeface="Times New Roman" pitchFamily="18" charset="0"/>
                <a:cs typeface="Times New Roman" pitchFamily="18" charset="0"/>
              </a:rPr>
              <a:t> лечении </a:t>
            </a:r>
            <a:endParaRPr lang="ru-RU" sz="2400" dirty="0" smtClean="0">
              <a:latin typeface="Times New Roman" pitchFamily="18" charset="0"/>
              <a:cs typeface="Times New Roman" pitchFamily="18" charset="0"/>
            </a:endParaRPr>
          </a:p>
          <a:p>
            <a:pPr algn="just" eaLnBrk="0" hangingPunct="0"/>
            <a:r>
              <a:rPr lang="ru-RU"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1.Экзогенный синдром </a:t>
            </a:r>
            <a:r>
              <a:rPr lang="ru-RU" sz="2000" dirty="0" err="1" smtClean="0">
                <a:latin typeface="Times New Roman" pitchFamily="18" charset="0"/>
                <a:cs typeface="Times New Roman" pitchFamily="18" charset="0"/>
              </a:rPr>
              <a:t>Иценко-Кушинга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ятрогенный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кушингоид</a:t>
            </a:r>
            <a:r>
              <a:rPr lang="ru-RU" sz="2000" dirty="0" smtClean="0">
                <a:latin typeface="Times New Roman" pitchFamily="18" charset="0"/>
                <a:cs typeface="Times New Roman" pitchFamily="18" charset="0"/>
              </a:rPr>
              <a:t> перераспределение жировой ткани в области лица, шеи, живота).</a:t>
            </a:r>
          </a:p>
          <a:p>
            <a:pPr algn="just" eaLnBrk="0" hangingPunct="0"/>
            <a:r>
              <a:rPr lang="ru-RU" sz="2000" dirty="0" smtClean="0">
                <a:latin typeface="Times New Roman" pitchFamily="18" charset="0"/>
                <a:cs typeface="Times New Roman" pitchFamily="18" charset="0"/>
              </a:rPr>
              <a:t>      2</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Снижение </a:t>
            </a:r>
            <a:r>
              <a:rPr lang="ru-RU" sz="2000" dirty="0" err="1" smtClean="0">
                <a:latin typeface="Times New Roman" pitchFamily="18" charset="0"/>
                <a:cs typeface="Times New Roman" pitchFamily="18" charset="0"/>
              </a:rPr>
              <a:t>резистентности</a:t>
            </a:r>
            <a:r>
              <a:rPr lang="ru-RU" sz="2000" dirty="0" smtClean="0">
                <a:latin typeface="Times New Roman" pitchFamily="18" charset="0"/>
                <a:cs typeface="Times New Roman" pitchFamily="18" charset="0"/>
              </a:rPr>
              <a:t> к инфекционным заболеваниям в результате угнетения иммунитета. Активируется эндогенная инфекция ( туберкулез, грибковые заболевания).</a:t>
            </a:r>
          </a:p>
          <a:p>
            <a:pPr algn="just" eaLnBrk="0" hangingPunct="0"/>
            <a:r>
              <a:rPr lang="ru-RU" sz="2000" dirty="0" smtClean="0">
                <a:latin typeface="Times New Roman" pitchFamily="18" charset="0"/>
                <a:cs typeface="Times New Roman" pitchFamily="18" charset="0"/>
              </a:rPr>
              <a:t>      3. Возникновение язв в ЖКТ с развитием кровотечений.</a:t>
            </a:r>
          </a:p>
          <a:p>
            <a:pPr algn="just" eaLnBrk="0" hangingPunct="0"/>
            <a:r>
              <a:rPr lang="ru-RU" sz="2000" dirty="0" smtClean="0">
                <a:latin typeface="Times New Roman" pitchFamily="18" charset="0"/>
                <a:cs typeface="Times New Roman" pitchFamily="18" charset="0"/>
              </a:rPr>
              <a:t>      4. Артериальная гипертензия.</a:t>
            </a:r>
          </a:p>
          <a:p>
            <a:pPr algn="just" eaLnBrk="0" hangingPunct="0"/>
            <a:r>
              <a:rPr lang="ru-RU" sz="2000" dirty="0" smtClean="0">
                <a:latin typeface="Times New Roman" pitchFamily="18" charset="0"/>
                <a:cs typeface="Times New Roman" pitchFamily="18" charset="0"/>
              </a:rPr>
              <a:t>      5. </a:t>
            </a:r>
            <a:r>
              <a:rPr lang="ru-RU" sz="2000" dirty="0" err="1" smtClean="0">
                <a:latin typeface="Times New Roman" pitchFamily="18" charset="0"/>
                <a:cs typeface="Times New Roman" pitchFamily="18" charset="0"/>
              </a:rPr>
              <a:t>Остеопороз</a:t>
            </a:r>
            <a:r>
              <a:rPr lang="ru-RU" sz="2000" dirty="0" smtClean="0">
                <a:latin typeface="Times New Roman" pitchFamily="18" charset="0"/>
                <a:cs typeface="Times New Roman" pitchFamily="18" charset="0"/>
              </a:rPr>
              <a:t> может привести к развитию патологических переломов.</a:t>
            </a:r>
          </a:p>
          <a:p>
            <a:pPr algn="just" eaLnBrk="0" hangingPunct="0"/>
            <a:r>
              <a:rPr lang="ru-RU" sz="2000" dirty="0" smtClean="0">
                <a:latin typeface="Times New Roman" pitchFamily="18" charset="0"/>
                <a:cs typeface="Times New Roman" pitchFamily="18" charset="0"/>
              </a:rPr>
              <a:t>      6. Развитие </a:t>
            </a:r>
            <a:r>
              <a:rPr lang="ru-RU" sz="2000" dirty="0" err="1" smtClean="0">
                <a:latin typeface="Times New Roman" pitchFamily="18" charset="0"/>
                <a:cs typeface="Times New Roman" pitchFamily="18" charset="0"/>
              </a:rPr>
              <a:t>стероидного</a:t>
            </a:r>
            <a:r>
              <a:rPr lang="ru-RU" sz="2000" dirty="0" smtClean="0">
                <a:latin typeface="Times New Roman" pitchFamily="18" charset="0"/>
                <a:cs typeface="Times New Roman" pitchFamily="18" charset="0"/>
              </a:rPr>
              <a:t> сахарного диабета.</a:t>
            </a:r>
          </a:p>
          <a:p>
            <a:pPr lvl="0"/>
            <a:r>
              <a:rPr lang="ru-RU" sz="2000" dirty="0" smtClean="0">
                <a:latin typeface="Times New Roman" pitchFamily="18" charset="0"/>
                <a:cs typeface="Times New Roman" pitchFamily="18" charset="0"/>
              </a:rPr>
              <a:t>      7. Склонность к тромбозам.</a:t>
            </a:r>
          </a:p>
          <a:p>
            <a:pPr lvl="0"/>
            <a:r>
              <a:rPr lang="ru-RU" sz="2000" dirty="0" smtClean="0">
                <a:latin typeface="Times New Roman" pitchFamily="18" charset="0"/>
                <a:cs typeface="Times New Roman" pitchFamily="18" charset="0"/>
              </a:rPr>
              <a:t>      8. Осложнения со стороны глаз (катаракта, глаукома)</a:t>
            </a:r>
          </a:p>
          <a:p>
            <a:r>
              <a:rPr lang="ru-RU" sz="2000" dirty="0" smtClean="0">
                <a:latin typeface="Times New Roman" pitchFamily="18" charset="0"/>
                <a:cs typeface="Times New Roman" pitchFamily="18" charset="0"/>
              </a:rPr>
              <a:t>      9. Изменение психики (эйфория, плаксивость, неустойчивое настроение)</a:t>
            </a:r>
          </a:p>
          <a:p>
            <a:r>
              <a:rPr lang="ru-RU" sz="2000" dirty="0" smtClean="0">
                <a:latin typeface="Times New Roman" pitchFamily="18" charset="0"/>
                <a:cs typeface="Times New Roman" pitchFamily="18" charset="0"/>
              </a:rPr>
              <a:t>      10. Торможение синтеза АКТГ – может развиться полная  надпочечниковая недостаточность.</a:t>
            </a:r>
          </a:p>
          <a:p>
            <a:r>
              <a:rPr lang="ru-RU" sz="2000" dirty="0" smtClean="0">
                <a:latin typeface="Times New Roman" pitchFamily="18" charset="0"/>
                <a:cs typeface="Times New Roman" pitchFamily="18" charset="0"/>
              </a:rPr>
              <a:t>      12. </a:t>
            </a:r>
            <a:r>
              <a:rPr lang="ru-RU" sz="2000" dirty="0">
                <a:latin typeface="Times New Roman" pitchFamily="18" charset="0"/>
                <a:cs typeface="Times New Roman" pitchFamily="18" charset="0"/>
              </a:rPr>
              <a:t>Замедление  регенерации </a:t>
            </a:r>
            <a:r>
              <a:rPr lang="ru-RU" sz="2000" dirty="0" smtClean="0">
                <a:latin typeface="Times New Roman" pitchFamily="18" charset="0"/>
                <a:cs typeface="Times New Roman" pitchFamily="18" charset="0"/>
              </a:rPr>
              <a:t>ран.</a:t>
            </a:r>
          </a:p>
          <a:p>
            <a:r>
              <a:rPr lang="ru-RU" sz="2000" dirty="0" smtClean="0">
                <a:latin typeface="Times New Roman" pitchFamily="18" charset="0"/>
                <a:cs typeface="Times New Roman" pitchFamily="18" charset="0"/>
              </a:rPr>
              <a:t>      13. </a:t>
            </a:r>
            <a:r>
              <a:rPr lang="ru-RU" sz="2000" dirty="0">
                <a:latin typeface="Times New Roman" pitchFamily="18" charset="0"/>
                <a:cs typeface="Times New Roman" pitchFamily="18" charset="0"/>
              </a:rPr>
              <a:t>Гиповитаминоз – ГК ускоряют </a:t>
            </a:r>
            <a:r>
              <a:rPr lang="ru-RU" sz="2000" dirty="0" err="1">
                <a:latin typeface="Times New Roman" pitchFamily="18" charset="0"/>
                <a:cs typeface="Times New Roman" pitchFamily="18" charset="0"/>
              </a:rPr>
              <a:t>биотрансформацию</a:t>
            </a:r>
            <a:r>
              <a:rPr lang="ru-RU" sz="2000" dirty="0">
                <a:latin typeface="Times New Roman" pitchFamily="18" charset="0"/>
                <a:cs typeface="Times New Roman" pitchFamily="18" charset="0"/>
              </a:rPr>
              <a:t> витаминов Д, А, Е, В</a:t>
            </a:r>
            <a:r>
              <a:rPr lang="ru-RU" sz="2000" dirty="0" smtClean="0">
                <a:latin typeface="Times New Roman" pitchFamily="18" charset="0"/>
                <a:cs typeface="Times New Roman" pitchFamily="18" charset="0"/>
              </a:rPr>
              <a:t>.        </a:t>
            </a:r>
          </a:p>
          <a:p>
            <a:r>
              <a:rPr lang="ru-RU" sz="2000" dirty="0" smtClean="0">
                <a:latin typeface="Times New Roman" pitchFamily="18" charset="0"/>
                <a:cs typeface="Times New Roman" pitchFamily="18" charset="0"/>
              </a:rPr>
              <a:t>      14. </a:t>
            </a:r>
            <a:r>
              <a:rPr lang="ru-RU" sz="2000" dirty="0" err="1" smtClean="0">
                <a:latin typeface="Times New Roman" pitchFamily="18" charset="0"/>
                <a:cs typeface="Times New Roman" pitchFamily="18" charset="0"/>
              </a:rPr>
              <a:t>Тератогенный</a:t>
            </a:r>
            <a:r>
              <a:rPr lang="ru-RU" sz="2000" dirty="0" smtClean="0">
                <a:latin typeface="Times New Roman" pitchFamily="18" charset="0"/>
                <a:cs typeface="Times New Roman" pitchFamily="18" charset="0"/>
              </a:rPr>
              <a:t> эффект (рекомендуются естественные ГК).</a:t>
            </a:r>
          </a:p>
          <a:p>
            <a:pPr indent="450850" algn="just" eaLnBrk="0" hangingPunct="0"/>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428625" y="0"/>
            <a:ext cx="8074025" cy="671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p:spPr>
        <p:txBody>
          <a:bodyPr>
            <a:noAutofit/>
          </a:bodyPr>
          <a:lstStyle/>
          <a:p>
            <a:pPr algn="l">
              <a:defRPr/>
            </a:pPr>
            <a:r>
              <a:rPr lang="ru-RU" sz="3600" b="1" dirty="0">
                <a:latin typeface="Times New Roman" panose="02020603050405020304" pitchFamily="18" charset="0"/>
                <a:cs typeface="Times New Roman" panose="02020603050405020304" pitchFamily="18" charset="0"/>
              </a:rPr>
              <a:t>Критерии эффективности и безопасности </a:t>
            </a:r>
            <a:r>
              <a:rPr lang="ru-RU" sz="3600" b="1" dirty="0" smtClean="0">
                <a:latin typeface="Times New Roman" panose="02020603050405020304" pitchFamily="18" charset="0"/>
                <a:cs typeface="Times New Roman" panose="02020603050405020304" pitchFamily="18" charset="0"/>
              </a:rPr>
              <a:t> противовоспалительных средств</a:t>
            </a:r>
            <a:endParaRPr lang="ru-RU" sz="3600" b="1" dirty="0">
              <a:latin typeface="Times New Roman" panose="02020603050405020304" pitchFamily="18" charset="0"/>
              <a:cs typeface="Times New Roman" panose="02020603050405020304" pitchFamily="18" charset="0"/>
            </a:endParaRPr>
          </a:p>
        </p:txBody>
      </p:sp>
      <p:sp>
        <p:nvSpPr>
          <p:cNvPr id="24579" name="Содержимое 2"/>
          <p:cNvSpPr>
            <a:spLocks noGrp="1"/>
          </p:cNvSpPr>
          <p:nvPr>
            <p:ph idx="1"/>
          </p:nvPr>
        </p:nvSpPr>
        <p:spPr>
          <a:xfrm>
            <a:off x="0" y="1161405"/>
            <a:ext cx="9144000" cy="5517232"/>
          </a:xfrm>
        </p:spPr>
        <p:txBody>
          <a:bodyPr>
            <a:noAutofit/>
          </a:bodyPr>
          <a:lstStyle/>
          <a:p>
            <a:pPr>
              <a:buNone/>
            </a:pPr>
            <a:r>
              <a:rPr lang="ru-RU" sz="2400" b="1" dirty="0">
                <a:latin typeface="Times New Roman" panose="02020603050405020304" pitchFamily="18" charset="0"/>
                <a:cs typeface="Times New Roman" panose="02020603050405020304" pitchFamily="18" charset="0"/>
              </a:rPr>
              <a:t>Клинические:</a:t>
            </a:r>
            <a:r>
              <a:rPr lang="ru-RU" sz="2400" dirty="0">
                <a:latin typeface="Times New Roman" panose="02020603050405020304" pitchFamily="18" charset="0"/>
                <a:cs typeface="Times New Roman" panose="02020603050405020304" pitchFamily="18" charset="0"/>
              </a:rPr>
              <a:t> </a:t>
            </a:r>
          </a:p>
          <a:p>
            <a:r>
              <a:rPr lang="ru-RU" sz="2400" dirty="0">
                <a:latin typeface="Times New Roman" panose="02020603050405020304" pitchFamily="18" charset="0"/>
                <a:cs typeface="Times New Roman" panose="02020603050405020304" pitchFamily="18" charset="0"/>
              </a:rPr>
              <a:t>расспрос, осмотр, пальпация </a:t>
            </a:r>
          </a:p>
          <a:p>
            <a:r>
              <a:rPr lang="ru-RU" sz="2400" dirty="0">
                <a:latin typeface="Times New Roman" panose="02020603050405020304" pitchFamily="18" charset="0"/>
                <a:cs typeface="Times New Roman" panose="02020603050405020304" pitchFamily="18" charset="0"/>
              </a:rPr>
              <a:t>контроль за динамикой  болей, состоянием  пораженных суставов</a:t>
            </a:r>
          </a:p>
          <a:p>
            <a:r>
              <a:rPr lang="ru-RU" sz="2400" dirty="0">
                <a:latin typeface="Times New Roman" panose="02020603050405020304" pitchFamily="18" charset="0"/>
                <a:cs typeface="Times New Roman" panose="02020603050405020304" pitchFamily="18" charset="0"/>
              </a:rPr>
              <a:t>контроль за состоянием ЖКТ: диспепсические расстройства, боли в эпигастрии, характер стула </a:t>
            </a:r>
          </a:p>
          <a:p>
            <a:r>
              <a:rPr lang="ru-RU" sz="2400" dirty="0">
                <a:latin typeface="Times New Roman" panose="02020603050405020304" pitchFamily="18" charset="0"/>
                <a:cs typeface="Times New Roman" panose="02020603050405020304" pitchFamily="18" charset="0"/>
              </a:rPr>
              <a:t>контроль за появлением отеков</a:t>
            </a:r>
          </a:p>
          <a:p>
            <a:r>
              <a:rPr lang="ru-RU" sz="2400" dirty="0">
                <a:latin typeface="Times New Roman" panose="02020603050405020304" pitchFamily="18" charset="0"/>
                <a:cs typeface="Times New Roman" panose="02020603050405020304" pitchFamily="18" charset="0"/>
              </a:rPr>
              <a:t>контроль за состоянием кожи и </a:t>
            </a:r>
            <a:r>
              <a:rPr lang="ru-RU" sz="2400" dirty="0" smtClean="0">
                <a:latin typeface="Times New Roman" panose="02020603050405020304" pitchFamily="18" charset="0"/>
                <a:cs typeface="Times New Roman" panose="02020603050405020304" pitchFamily="18" charset="0"/>
              </a:rPr>
              <a:t>слизистых</a:t>
            </a:r>
          </a:p>
          <a:p>
            <a:pPr>
              <a:buNone/>
            </a:pPr>
            <a:r>
              <a:rPr lang="ru-RU" sz="2400" b="1" dirty="0" smtClean="0">
                <a:latin typeface="Times New Roman" panose="02020603050405020304" pitchFamily="18" charset="0"/>
                <a:cs typeface="Times New Roman" panose="02020603050405020304" pitchFamily="18" charset="0"/>
              </a:rPr>
              <a:t>Лабораторно-инструментальные </a:t>
            </a:r>
            <a:r>
              <a:rPr lang="ru-RU" sz="2400" b="1" dirty="0">
                <a:latin typeface="Times New Roman" panose="02020603050405020304" pitchFamily="18" charset="0"/>
                <a:cs typeface="Times New Roman" panose="02020603050405020304" pitchFamily="18" charset="0"/>
              </a:rPr>
              <a:t>методы:</a:t>
            </a:r>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клинические анализы крови и мочи</a:t>
            </a:r>
          </a:p>
          <a:p>
            <a:r>
              <a:rPr lang="ru-RU" sz="2400" dirty="0">
                <a:latin typeface="Times New Roman" panose="02020603050405020304" pitchFamily="18" charset="0"/>
                <a:cs typeface="Times New Roman" panose="02020603050405020304" pitchFamily="18" charset="0"/>
              </a:rPr>
              <a:t>биохимический анализ крови</a:t>
            </a:r>
          </a:p>
          <a:p>
            <a:r>
              <a:rPr lang="ru-RU" sz="2400" dirty="0">
                <a:latin typeface="Times New Roman" panose="02020603050405020304" pitchFamily="18" charset="0"/>
                <a:cs typeface="Times New Roman" panose="02020603050405020304" pitchFamily="18" charset="0"/>
              </a:rPr>
              <a:t>анализ кала на скрытую кровь</a:t>
            </a:r>
          </a:p>
          <a:p>
            <a:r>
              <a:rPr lang="ru-RU" sz="2400" dirty="0">
                <a:latin typeface="Times New Roman" panose="02020603050405020304" pitchFamily="18" charset="0"/>
                <a:cs typeface="Times New Roman" panose="02020603050405020304" pitchFamily="18" charset="0"/>
              </a:rPr>
              <a:t>функциональные пробы печени и почек  </a:t>
            </a:r>
          </a:p>
          <a:p>
            <a:r>
              <a:rPr lang="ru-RU" sz="2400" dirty="0" err="1">
                <a:latin typeface="Times New Roman" panose="02020603050405020304" pitchFamily="18" charset="0"/>
                <a:cs typeface="Times New Roman" panose="02020603050405020304" pitchFamily="18" charset="0"/>
              </a:rPr>
              <a:t>фиброгастроскопия</a:t>
            </a:r>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435280" cy="1196752"/>
          </a:xfrm>
        </p:spPr>
        <p:txBody>
          <a:bodyPr>
            <a:normAutofit fontScale="90000"/>
          </a:bodyPr>
          <a:lstStyle/>
          <a:p>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Клиническая фармакология антигистаминных лекарственных средств</a:t>
            </a: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endParaRPr lang="ru-RU" sz="4000" dirty="0">
              <a:latin typeface="Times New Roman" pitchFamily="18" charset="0"/>
              <a:cs typeface="Times New Roman" pitchFamily="18" charset="0"/>
            </a:endParaRPr>
          </a:p>
        </p:txBody>
      </p:sp>
      <p:sp>
        <p:nvSpPr>
          <p:cNvPr id="3" name="Содержимое 2"/>
          <p:cNvSpPr>
            <a:spLocks noGrp="1"/>
          </p:cNvSpPr>
          <p:nvPr>
            <p:ph idx="1"/>
          </p:nvPr>
        </p:nvSpPr>
        <p:spPr>
          <a:xfrm>
            <a:off x="251520" y="1268760"/>
            <a:ext cx="8435280" cy="5589239"/>
          </a:xfrm>
        </p:spPr>
        <p:txBody>
          <a:bodyPr>
            <a:normAutofit fontScale="25000" lnSpcReduction="20000"/>
          </a:bodyPr>
          <a:lstStyle/>
          <a:p>
            <a:pPr marL="0" indent="0" eaLnBrk="0" hangingPunct="0">
              <a:buNone/>
            </a:pPr>
            <a:r>
              <a:rPr lang="ru-RU" sz="12800" dirty="0" smtClean="0">
                <a:latin typeface="Times New Roman" pitchFamily="18" charset="0"/>
                <a:cs typeface="Times New Roman" pitchFamily="18" charset="0"/>
              </a:rPr>
              <a:t>     Антигистаминные лекарственные средства -  </a:t>
            </a:r>
            <a:r>
              <a:rPr lang="ru-RU" sz="12800" dirty="0" err="1" smtClean="0">
                <a:latin typeface="Times New Roman" pitchFamily="18" charset="0"/>
                <a:cs typeface="Times New Roman" pitchFamily="18" charset="0"/>
              </a:rPr>
              <a:t>Блокаторы</a:t>
            </a:r>
            <a:r>
              <a:rPr lang="ru-RU" sz="12800" dirty="0" smtClean="0">
                <a:latin typeface="Times New Roman" pitchFamily="18" charset="0"/>
                <a:cs typeface="Times New Roman" pitchFamily="18" charset="0"/>
              </a:rPr>
              <a:t> Н1-рецепторов (Н1-блокаторы) предназначены для лечения аллергических реакций немедленного типа: крапивница, отек </a:t>
            </a:r>
            <a:r>
              <a:rPr lang="ru-RU" sz="12800" dirty="0" err="1" smtClean="0">
                <a:latin typeface="Times New Roman" pitchFamily="18" charset="0"/>
                <a:cs typeface="Times New Roman" pitchFamily="18" charset="0"/>
              </a:rPr>
              <a:t>Квинке</a:t>
            </a:r>
            <a:r>
              <a:rPr lang="ru-RU" sz="12800" dirty="0" smtClean="0">
                <a:latin typeface="Times New Roman" pitchFamily="18" charset="0"/>
                <a:cs typeface="Times New Roman" pitchFamily="18" charset="0"/>
              </a:rPr>
              <a:t>, аллергический ринит, конъюнктивит. </a:t>
            </a:r>
          </a:p>
          <a:p>
            <a:pPr marL="0" indent="0" algn="just" eaLnBrk="0" hangingPunct="0">
              <a:buNone/>
            </a:pPr>
            <a:r>
              <a:rPr lang="ru-RU" sz="12800" dirty="0" smtClean="0">
                <a:latin typeface="Times New Roman" pitchFamily="18" charset="0"/>
                <a:cs typeface="Times New Roman" pitchFamily="18" charset="0"/>
              </a:rPr>
              <a:t>    В развитии этих реакций важную роль играют БАВ- медиаторы аллергии, (гистамин, </a:t>
            </a:r>
            <a:r>
              <a:rPr lang="ru-RU" sz="12800" dirty="0" err="1" smtClean="0">
                <a:latin typeface="Times New Roman" pitchFamily="18" charset="0"/>
                <a:cs typeface="Times New Roman" pitchFamily="18" charset="0"/>
              </a:rPr>
              <a:t>серотонин</a:t>
            </a:r>
            <a:r>
              <a:rPr lang="ru-RU" sz="12800" dirty="0" smtClean="0">
                <a:latin typeface="Times New Roman" pitchFamily="18" charset="0"/>
                <a:cs typeface="Times New Roman" pitchFamily="18" charset="0"/>
              </a:rPr>
              <a:t> и др.), которые высвобождаются из тучных клеток в ответ на реакцию антиген-антитело, а также при различных </a:t>
            </a:r>
            <a:r>
              <a:rPr lang="ru-RU" sz="12800" dirty="0" err="1" smtClean="0">
                <a:latin typeface="Times New Roman" pitchFamily="18" charset="0"/>
                <a:cs typeface="Times New Roman" pitchFamily="18" charset="0"/>
              </a:rPr>
              <a:t>паталогических</a:t>
            </a:r>
            <a:r>
              <a:rPr lang="ru-RU" sz="12800" dirty="0" smtClean="0">
                <a:latin typeface="Times New Roman" pitchFamily="18" charset="0"/>
                <a:cs typeface="Times New Roman" pitchFamily="18" charset="0"/>
              </a:rPr>
              <a:t> состояниях (ацидоз, гипоксия, ожог, физическая травма и др.) и изменяют функции органов и тканей. Наиболее активным является </a:t>
            </a:r>
            <a:r>
              <a:rPr lang="ru-RU" sz="12800" b="1" dirty="0" smtClean="0">
                <a:latin typeface="Times New Roman" pitchFamily="18" charset="0"/>
                <a:cs typeface="Times New Roman" pitchFamily="18" charset="0"/>
              </a:rPr>
              <a:t>гистамин.</a:t>
            </a:r>
          </a:p>
          <a:p>
            <a:pPr marL="0" indent="0" algn="just" eaLnBrk="0" hangingPunct="0">
              <a:buNone/>
            </a:pPr>
            <a:r>
              <a:rPr lang="ru-RU" sz="5800" dirty="0" smtClean="0">
                <a:latin typeface="Times New Roman" pitchFamily="18" charset="0"/>
                <a:cs typeface="Times New Roman" pitchFamily="18" charset="0"/>
              </a:rPr>
              <a:t> </a:t>
            </a:r>
            <a:endParaRPr lang="ru-RU" sz="5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Прямоугольник 1"/>
          <p:cNvSpPr>
            <a:spLocks noChangeArrowheads="1"/>
          </p:cNvSpPr>
          <p:nvPr/>
        </p:nvSpPr>
        <p:spPr bwMode="auto">
          <a:xfrm>
            <a:off x="285750" y="214313"/>
            <a:ext cx="8572500" cy="8032968"/>
          </a:xfrm>
          <a:prstGeom prst="rect">
            <a:avLst/>
          </a:prstGeom>
          <a:noFill/>
          <a:ln w="9525">
            <a:noFill/>
            <a:miter lim="800000"/>
            <a:headEnd/>
            <a:tailEnd/>
          </a:ln>
        </p:spPr>
        <p:txBody>
          <a:bodyPr>
            <a:spAutoFit/>
          </a:bodyPr>
          <a:lstStyle/>
          <a:p>
            <a:pPr indent="450850" algn="just" eaLnBrk="0" hangingPunct="0">
              <a:tabLst>
                <a:tab pos="1662113" algn="l"/>
              </a:tabLst>
            </a:pPr>
            <a:r>
              <a:rPr lang="ru-RU" sz="2800" b="1" dirty="0">
                <a:latin typeface="Times New Roman" pitchFamily="18" charset="0"/>
                <a:cs typeface="Times New Roman" pitchFamily="18" charset="0"/>
              </a:rPr>
              <a:t>Гистамин</a:t>
            </a:r>
            <a:r>
              <a:rPr lang="ru-RU" sz="2000" b="1" dirty="0">
                <a:latin typeface="Times New Roman" pitchFamily="18" charset="0"/>
                <a:cs typeface="Times New Roman" pitchFamily="18" charset="0"/>
              </a:rPr>
              <a:t> - </a:t>
            </a:r>
            <a:r>
              <a:rPr lang="ru-RU" sz="2000" dirty="0">
                <a:latin typeface="Times New Roman" pitchFamily="18" charset="0"/>
                <a:cs typeface="Times New Roman" pitchFamily="18" charset="0"/>
              </a:rPr>
              <a:t>биологическое активное вещество. Основная часть гистамина  локализована в тучных клетках – 90% и  базофилах – 10%. Тучные клетки локализуются   в слизистой оболочке носа, рта,  ткани легких, кожи,  слизистой кишечника,  кровеносных сосудах. Гистамин высвобождается  из тучных клеток  и базофилов в ответ на реакцию  антиген-антитело при различных  патологических реакциях.</a:t>
            </a:r>
          </a:p>
          <a:p>
            <a:pPr indent="450850" algn="just" eaLnBrk="0" hangingPunct="0">
              <a:tabLst>
                <a:tab pos="1662113" algn="l"/>
              </a:tabLst>
            </a:pPr>
            <a:r>
              <a:rPr lang="ru-RU" sz="2400" b="1" dirty="0">
                <a:latin typeface="Times New Roman" pitchFamily="18" charset="0"/>
                <a:cs typeface="Times New Roman" pitchFamily="18" charset="0"/>
              </a:rPr>
              <a:t>Гистамин взаимодействует  с </a:t>
            </a:r>
            <a:r>
              <a:rPr lang="ru-RU" sz="2400" b="1" dirty="0" err="1">
                <a:latin typeface="Times New Roman" pitchFamily="18" charset="0"/>
                <a:cs typeface="Times New Roman" pitchFamily="18" charset="0"/>
              </a:rPr>
              <a:t>гистаминовыми</a:t>
            </a:r>
            <a:r>
              <a:rPr lang="ru-RU" sz="2400" b="1" dirty="0">
                <a:latin typeface="Times New Roman" pitchFamily="18" charset="0"/>
                <a:cs typeface="Times New Roman" pitchFamily="18" charset="0"/>
              </a:rPr>
              <a:t> рецепторами (Н):</a:t>
            </a:r>
          </a:p>
          <a:p>
            <a:pPr indent="450850" algn="just" eaLnBrk="0" hangingPunct="0">
              <a:tabLst>
                <a:tab pos="1662113" algn="l"/>
              </a:tabLst>
            </a:pPr>
            <a:r>
              <a:rPr lang="ru-RU" sz="2000" b="1" dirty="0">
                <a:latin typeface="Times New Roman" pitchFamily="18" charset="0"/>
                <a:cs typeface="Times New Roman" pitchFamily="18" charset="0"/>
              </a:rPr>
              <a:t>Н</a:t>
            </a:r>
            <a:r>
              <a:rPr lang="ru-RU" sz="2000" b="1" baseline="-30000" dirty="0">
                <a:latin typeface="Times New Roman" pitchFamily="18" charset="0"/>
                <a:cs typeface="Times New Roman" pitchFamily="18" charset="0"/>
              </a:rPr>
              <a:t>1</a:t>
            </a:r>
            <a:r>
              <a:rPr lang="ru-RU" sz="2000" baseline="-30000" dirty="0">
                <a:latin typeface="Times New Roman" pitchFamily="18" charset="0"/>
                <a:cs typeface="Times New Roman" pitchFamily="18" charset="0"/>
              </a:rPr>
              <a:t> </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постсинаптический рецепторы </a:t>
            </a:r>
            <a:r>
              <a:rPr lang="ru-RU" sz="2000" dirty="0">
                <a:latin typeface="Times New Roman" pitchFamily="18" charset="0"/>
                <a:cs typeface="Times New Roman" pitchFamily="18" charset="0"/>
              </a:rPr>
              <a:t>расположены </a:t>
            </a:r>
            <a:r>
              <a:rPr lang="ru-RU" sz="2000" dirty="0" smtClean="0">
                <a:latin typeface="Times New Roman" pitchFamily="18" charset="0"/>
                <a:cs typeface="Times New Roman" pitchFamily="18" charset="0"/>
              </a:rPr>
              <a:t> в слизистой респираторной системы, глаз, в коже, в </a:t>
            </a:r>
            <a:r>
              <a:rPr lang="ru-RU" sz="2000" dirty="0">
                <a:latin typeface="Times New Roman" pitchFamily="18" charset="0"/>
                <a:cs typeface="Times New Roman" pitchFamily="18" charset="0"/>
              </a:rPr>
              <a:t>гладких мышцах, </a:t>
            </a:r>
            <a:r>
              <a:rPr lang="ru-RU" sz="2000" dirty="0" smtClean="0">
                <a:latin typeface="Times New Roman" pitchFamily="18" charset="0"/>
                <a:cs typeface="Times New Roman" pitchFamily="18" charset="0"/>
              </a:rPr>
              <a:t>в эндотелии сосудов. Их возбуждение приводит к расширению капиллярных сосудов, спазму гладкой мускулатуры желудочно-кишечного тракта и бронхов, к увеличению выработки слизи в дыхательных путях. Блокируются классическими  антигистаминными препаратами. </a:t>
            </a:r>
            <a:endParaRPr lang="ru-RU" sz="2000" dirty="0">
              <a:latin typeface="Times New Roman" pitchFamily="18" charset="0"/>
              <a:cs typeface="Times New Roman" pitchFamily="18" charset="0"/>
            </a:endParaRPr>
          </a:p>
          <a:p>
            <a:pPr indent="450850" algn="just" eaLnBrk="0" hangingPunct="0">
              <a:tabLst>
                <a:tab pos="1662113" algn="l"/>
              </a:tabLst>
            </a:pPr>
            <a:r>
              <a:rPr lang="ru-RU" sz="2000" dirty="0">
                <a:latin typeface="Times New Roman" pitchFamily="18" charset="0"/>
                <a:cs typeface="Times New Roman" pitchFamily="18" charset="0"/>
              </a:rPr>
              <a:t> </a:t>
            </a:r>
            <a:r>
              <a:rPr lang="ru-RU" sz="2000" b="1" dirty="0">
                <a:latin typeface="Times New Roman" pitchFamily="18" charset="0"/>
                <a:cs typeface="Times New Roman" pitchFamily="18" charset="0"/>
              </a:rPr>
              <a:t>Н</a:t>
            </a:r>
            <a:r>
              <a:rPr lang="ru-RU" sz="2000" b="1" baseline="-30000" dirty="0">
                <a:latin typeface="Times New Roman" pitchFamily="18" charset="0"/>
                <a:cs typeface="Times New Roman" pitchFamily="18" charset="0"/>
              </a:rPr>
              <a:t>2</a:t>
            </a:r>
            <a:r>
              <a:rPr lang="ru-RU" sz="2000" baseline="-30000" dirty="0">
                <a:latin typeface="Times New Roman" pitchFamily="18" charset="0"/>
                <a:cs typeface="Times New Roman" pitchFamily="18" charset="0"/>
              </a:rPr>
              <a:t> </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постсинаптические рецепторы. Находятся в </a:t>
            </a:r>
            <a:r>
              <a:rPr lang="ru-RU" sz="2000" dirty="0">
                <a:latin typeface="Times New Roman" pitchFamily="18" charset="0"/>
                <a:cs typeface="Times New Roman" pitchFamily="18" charset="0"/>
              </a:rPr>
              <a:t>слизистой желудка, сердечной мышце, тучных клетках</a:t>
            </a:r>
            <a:r>
              <a:rPr lang="ru-RU" sz="2000" dirty="0" smtClean="0">
                <a:latin typeface="Times New Roman" pitchFamily="18" charset="0"/>
                <a:cs typeface="Times New Roman" pitchFamily="18" charset="0"/>
              </a:rPr>
              <a:t>. Возбуждение этих рецепторов увеличивает выделение желудочного сока и слизи в дыхательных путях, стимулирует деятельность сердца. Блокируются </a:t>
            </a:r>
            <a:r>
              <a:rPr lang="ru-RU" sz="2000" dirty="0" err="1" smtClean="0">
                <a:latin typeface="Times New Roman" pitchFamily="18" charset="0"/>
                <a:cs typeface="Times New Roman" pitchFamily="18" charset="0"/>
              </a:rPr>
              <a:t>ранитидином</a:t>
            </a:r>
            <a:r>
              <a:rPr lang="ru-RU" sz="2000" dirty="0" smtClean="0">
                <a:latin typeface="Times New Roman" pitchFamily="18" charset="0"/>
                <a:cs typeface="Times New Roman" pitchFamily="18" charset="0"/>
              </a:rPr>
              <a:t> и </a:t>
            </a:r>
            <a:r>
              <a:rPr lang="ru-RU" sz="2000" dirty="0" err="1" smtClean="0">
                <a:latin typeface="Times New Roman" pitchFamily="18" charset="0"/>
                <a:cs typeface="Times New Roman" pitchFamily="18" charset="0"/>
              </a:rPr>
              <a:t>фамотидином</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a:p>
            <a:pPr indent="450850" algn="just" eaLnBrk="0" hangingPunct="0">
              <a:tabLst>
                <a:tab pos="1662113" algn="l"/>
              </a:tabLst>
            </a:pPr>
            <a:r>
              <a:rPr lang="ru-RU" sz="2000" b="1" dirty="0" smtClean="0">
                <a:latin typeface="Times New Roman" pitchFamily="18" charset="0"/>
                <a:cs typeface="Times New Roman" pitchFamily="18" charset="0"/>
              </a:rPr>
              <a:t> Н</a:t>
            </a:r>
            <a:r>
              <a:rPr lang="ru-RU" sz="2000" b="1" baseline="-30000" dirty="0" smtClean="0">
                <a:latin typeface="Times New Roman" pitchFamily="18" charset="0"/>
                <a:cs typeface="Times New Roman" pitchFamily="18" charset="0"/>
              </a:rPr>
              <a:t>3</a:t>
            </a:r>
            <a:r>
              <a:rPr lang="ru-RU" sz="2000" baseline="-30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пресинаптические</a:t>
            </a:r>
            <a:r>
              <a:rPr lang="ru-RU" sz="2000" dirty="0" smtClean="0">
                <a:latin typeface="Times New Roman" pitchFamily="18" charset="0"/>
                <a:cs typeface="Times New Roman" pitchFamily="18" charset="0"/>
              </a:rPr>
              <a:t>. Находятся в  ЦНС. Физиологическим эффектом активации этих рецепторов является снижение синтеза и высвобождения гистамина.</a:t>
            </a:r>
          </a:p>
          <a:p>
            <a:pPr indent="450850" algn="just" eaLnBrk="0" hangingPunct="0">
              <a:tabLst>
                <a:tab pos="1662113" algn="l"/>
              </a:tabLst>
            </a:pPr>
            <a:endParaRPr lang="ru-RU" sz="2000" dirty="0">
              <a:latin typeface="Times New Roman" pitchFamily="18" charset="0"/>
              <a:cs typeface="Times New Roman" pitchFamily="18" charset="0"/>
            </a:endParaRPr>
          </a:p>
          <a:p>
            <a:pPr indent="450850" algn="just" eaLnBrk="0" hangingPunct="0">
              <a:tabLst>
                <a:tab pos="1662113" algn="l"/>
              </a:tabLst>
            </a:pP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720080"/>
          </a:xfrm>
        </p:spPr>
        <p:txBody>
          <a:bodyPr>
            <a:normAutofit fontScale="90000"/>
          </a:bodyPr>
          <a:lstStyle/>
          <a:p>
            <a:pPr algn="l"/>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r>
              <a:rPr lang="ru-RU" sz="3100" b="1" dirty="0" smtClean="0">
                <a:latin typeface="Times New Roman" pitchFamily="18" charset="0"/>
                <a:cs typeface="Times New Roman" pitchFamily="18" charset="0"/>
              </a:rPr>
              <a:t>Эффекты, обусловленные стимуляцией Н1-рецепторов  </a:t>
            </a:r>
            <a:r>
              <a:rPr lang="ru-RU" sz="3100" dirty="0" smtClean="0">
                <a:latin typeface="Times New Roman" pitchFamily="18" charset="0"/>
                <a:cs typeface="Times New Roman" pitchFamily="18" charset="0"/>
              </a:rPr>
              <a:t>гистамин в избыточных количествах  при </a:t>
            </a:r>
            <a:r>
              <a:rPr lang="ru-RU" sz="3100" dirty="0" err="1" smtClean="0">
                <a:latin typeface="Times New Roman" pitchFamily="18" charset="0"/>
                <a:cs typeface="Times New Roman" pitchFamily="18" charset="0"/>
              </a:rPr>
              <a:t>гиперреактивном</a:t>
            </a:r>
            <a:r>
              <a:rPr lang="ru-RU" sz="3100" dirty="0" smtClean="0">
                <a:latin typeface="Times New Roman" pitchFamily="18" charset="0"/>
                <a:cs typeface="Times New Roman" pitchFamily="18" charset="0"/>
              </a:rPr>
              <a:t> иммунном ответе вызывает:</a:t>
            </a:r>
            <a:r>
              <a:rPr lang="ru-RU" sz="3100" b="1" dirty="0" smtClean="0">
                <a:latin typeface="Times New Roman" pitchFamily="18" charset="0"/>
                <a:cs typeface="Times New Roman" pitchFamily="18" charset="0"/>
              </a:rPr>
              <a:t> </a:t>
            </a:r>
            <a:endParaRPr lang="ru-RU" sz="3100" b="1" dirty="0">
              <a:latin typeface="Times New Roman" pitchFamily="18" charset="0"/>
              <a:cs typeface="Times New Roman" pitchFamily="18" charset="0"/>
            </a:endParaRPr>
          </a:p>
        </p:txBody>
      </p:sp>
      <p:sp>
        <p:nvSpPr>
          <p:cNvPr id="3" name="Содержимое 2"/>
          <p:cNvSpPr>
            <a:spLocks noGrp="1"/>
          </p:cNvSpPr>
          <p:nvPr>
            <p:ph idx="1"/>
          </p:nvPr>
        </p:nvSpPr>
        <p:spPr>
          <a:xfrm>
            <a:off x="179512" y="1556792"/>
            <a:ext cx="8712968" cy="5301208"/>
          </a:xfrm>
        </p:spPr>
        <p:txBody>
          <a:bodyPr>
            <a:noAutofit/>
          </a:bodyPr>
          <a:lstStyle/>
          <a:p>
            <a:r>
              <a:rPr lang="ru-RU" sz="2400" dirty="0" smtClean="0">
                <a:latin typeface="Times New Roman" pitchFamily="18" charset="0"/>
                <a:cs typeface="Times New Roman" pitchFamily="18" charset="0"/>
              </a:rPr>
              <a:t>Расширение </a:t>
            </a:r>
            <a:r>
              <a:rPr lang="ru-RU" sz="2400" dirty="0" err="1" smtClean="0">
                <a:latin typeface="Times New Roman" pitchFamily="18" charset="0"/>
                <a:cs typeface="Times New Roman" pitchFamily="18" charset="0"/>
              </a:rPr>
              <a:t>артериол</a:t>
            </a:r>
            <a:r>
              <a:rPr lang="ru-RU" sz="2400" dirty="0" smtClean="0">
                <a:latin typeface="Times New Roman" pitchFamily="18" charset="0"/>
                <a:cs typeface="Times New Roman" pitchFamily="18" charset="0"/>
              </a:rPr>
              <a:t>, снижение АД (в тяжелых случаях шок), увеличение проницаемости сосудов, выход плазмы из сосудистого русла, отек тканей.</a:t>
            </a:r>
          </a:p>
          <a:p>
            <a:r>
              <a:rPr lang="ru-RU" sz="2400" dirty="0" smtClean="0">
                <a:latin typeface="Times New Roman" pitchFamily="18" charset="0"/>
                <a:cs typeface="Times New Roman" pitchFamily="18" charset="0"/>
              </a:rPr>
              <a:t>Местное покраснение кожи(расширение сосудов), появление волдырей(отек), зуд, жжение.</a:t>
            </a:r>
          </a:p>
          <a:p>
            <a:r>
              <a:rPr lang="ru-RU" sz="2400" dirty="0" smtClean="0">
                <a:latin typeface="Times New Roman" pitchFamily="18" charset="0"/>
                <a:cs typeface="Times New Roman" pitchFamily="18" charset="0"/>
              </a:rPr>
              <a:t>Выраженное сужение бронхов, усиление секреции бронхиальных желез.</a:t>
            </a:r>
          </a:p>
          <a:p>
            <a:pPr>
              <a:buNone/>
            </a:pPr>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Для предупреждения возникновения этих эффектов применяются Н1-блокаторы. </a:t>
            </a:r>
          </a:p>
          <a:p>
            <a:pPr>
              <a:buNone/>
            </a:pPr>
            <a:r>
              <a:rPr lang="ru-RU" sz="2400" dirty="0" smtClean="0">
                <a:latin typeface="Times New Roman" pitchFamily="18" charset="0"/>
                <a:cs typeface="Times New Roman" pitchFamily="18" charset="0"/>
              </a:rPr>
              <a:t>      Они делятся на 3 поколения.  В основу деления положены сила и продолжительность действия, способность проникать в ЦНС, фармакокинетические особенности и побочные реакции.</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Autofit/>
          </a:bodyPr>
          <a:lstStyle/>
          <a:p>
            <a:pPr indent="450850" eaLnBrk="0" hangingPunct="0">
              <a:tabLst>
                <a:tab pos="1662113" algn="l"/>
              </a:tabLst>
            </a:pP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Классификация антигистаминных ЛС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Н</a:t>
            </a:r>
            <a:r>
              <a:rPr lang="ru-RU" sz="3200" b="1" baseline="-30000" dirty="0" smtClean="0">
                <a:latin typeface="Times New Roman" pitchFamily="18" charset="0"/>
                <a:cs typeface="Times New Roman" pitchFamily="18" charset="0"/>
              </a:rPr>
              <a:t>1 </a:t>
            </a:r>
            <a:r>
              <a:rPr lang="ru-RU" sz="3200" b="1" dirty="0" smtClean="0">
                <a:latin typeface="Times New Roman" pitchFamily="18" charset="0"/>
                <a:cs typeface="Times New Roman" pitchFamily="18" charset="0"/>
              </a:rPr>
              <a:t>– рецепторов гистамина</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p>
        </p:txBody>
      </p:sp>
      <p:sp>
        <p:nvSpPr>
          <p:cNvPr id="3" name="Содержимое 2"/>
          <p:cNvSpPr>
            <a:spLocks noGrp="1"/>
          </p:cNvSpPr>
          <p:nvPr>
            <p:ph idx="1"/>
          </p:nvPr>
        </p:nvSpPr>
        <p:spPr>
          <a:xfrm>
            <a:off x="251520" y="1268760"/>
            <a:ext cx="8435280" cy="4857403"/>
          </a:xfrm>
        </p:spPr>
        <p:txBody>
          <a:bodyPr>
            <a:normAutofit fontScale="77500" lnSpcReduction="20000"/>
          </a:bodyPr>
          <a:lstStyle/>
          <a:p>
            <a:pPr marL="0" indent="0" algn="just">
              <a:lnSpc>
                <a:spcPct val="80000"/>
              </a:lnSpc>
              <a:buNone/>
            </a:pPr>
            <a:r>
              <a:rPr lang="en-US" b="1" dirty="0" smtClean="0">
                <a:latin typeface="Times New Roman" pitchFamily="18" charset="0"/>
                <a:cs typeface="Times New Roman" pitchFamily="18" charset="0"/>
              </a:rPr>
              <a:t>I </a:t>
            </a:r>
            <a:r>
              <a:rPr lang="ru-RU" b="1" dirty="0" smtClean="0">
                <a:latin typeface="Times New Roman" pitchFamily="18" charset="0"/>
                <a:cs typeface="Times New Roman" pitchFamily="18" charset="0"/>
              </a:rPr>
              <a:t>  </a:t>
            </a:r>
            <a:r>
              <a:rPr lang="ru-RU" sz="3900" b="1" dirty="0" smtClean="0">
                <a:latin typeface="Times New Roman" pitchFamily="18" charset="0"/>
                <a:cs typeface="Times New Roman" pitchFamily="18" charset="0"/>
              </a:rPr>
              <a:t>поколение </a:t>
            </a:r>
            <a:r>
              <a:rPr lang="ru-RU" sz="3900" dirty="0" smtClean="0">
                <a:latin typeface="Times New Roman" pitchFamily="18" charset="0"/>
                <a:cs typeface="Times New Roman" pitchFamily="18" charset="0"/>
              </a:rPr>
              <a:t>–  </a:t>
            </a:r>
            <a:r>
              <a:rPr lang="ru-RU" sz="3900" dirty="0" err="1" smtClean="0">
                <a:latin typeface="Times New Roman" pitchFamily="18" charset="0"/>
                <a:cs typeface="Times New Roman" pitchFamily="18" charset="0"/>
              </a:rPr>
              <a:t>дифенгидрамин</a:t>
            </a:r>
            <a:r>
              <a:rPr lang="ru-RU" sz="3900" dirty="0" smtClean="0">
                <a:latin typeface="Times New Roman" pitchFamily="18" charset="0"/>
                <a:cs typeface="Times New Roman" pitchFamily="18" charset="0"/>
              </a:rPr>
              <a:t> (</a:t>
            </a:r>
            <a:r>
              <a:rPr lang="ru-RU" sz="3900" b="1" dirty="0" err="1" smtClean="0">
                <a:latin typeface="Times New Roman" pitchFamily="18" charset="0"/>
                <a:cs typeface="Times New Roman" pitchFamily="18" charset="0"/>
              </a:rPr>
              <a:t>димедрол</a:t>
            </a:r>
            <a:r>
              <a:rPr lang="ru-RU" sz="3900" b="1" dirty="0" smtClean="0">
                <a:latin typeface="Times New Roman" pitchFamily="18" charset="0"/>
                <a:cs typeface="Times New Roman" pitchFamily="18" charset="0"/>
              </a:rPr>
              <a:t>)</a:t>
            </a:r>
            <a:r>
              <a:rPr lang="ru-RU" sz="3900" dirty="0" smtClean="0">
                <a:latin typeface="Times New Roman" pitchFamily="18" charset="0"/>
                <a:cs typeface="Times New Roman" pitchFamily="18" charset="0"/>
              </a:rPr>
              <a:t>, </a:t>
            </a:r>
            <a:r>
              <a:rPr lang="ru-RU" sz="3900" dirty="0" err="1" smtClean="0">
                <a:latin typeface="Times New Roman" pitchFamily="18" charset="0"/>
                <a:cs typeface="Times New Roman" pitchFamily="18" charset="0"/>
              </a:rPr>
              <a:t>клемастин</a:t>
            </a:r>
            <a:r>
              <a:rPr lang="ru-RU" sz="3900" dirty="0" smtClean="0">
                <a:latin typeface="Times New Roman" pitchFamily="18" charset="0"/>
                <a:cs typeface="Times New Roman" pitchFamily="18" charset="0"/>
              </a:rPr>
              <a:t> (</a:t>
            </a:r>
            <a:r>
              <a:rPr lang="ru-RU" sz="3900" b="1" dirty="0" err="1" smtClean="0">
                <a:latin typeface="Times New Roman" pitchFamily="18" charset="0"/>
                <a:cs typeface="Times New Roman" pitchFamily="18" charset="0"/>
              </a:rPr>
              <a:t>тавегил</a:t>
            </a:r>
            <a:r>
              <a:rPr lang="ru-RU" sz="3900" b="1" dirty="0" smtClean="0">
                <a:latin typeface="Times New Roman" pitchFamily="18" charset="0"/>
                <a:cs typeface="Times New Roman" pitchFamily="18" charset="0"/>
              </a:rPr>
              <a:t>)</a:t>
            </a:r>
            <a:r>
              <a:rPr lang="ru-RU" sz="3900" dirty="0" smtClean="0">
                <a:latin typeface="Times New Roman" pitchFamily="18" charset="0"/>
                <a:cs typeface="Times New Roman" pitchFamily="18" charset="0"/>
              </a:rPr>
              <a:t>, </a:t>
            </a:r>
            <a:r>
              <a:rPr lang="ru-RU" sz="3900" dirty="0" err="1" smtClean="0">
                <a:latin typeface="Times New Roman" pitchFamily="18" charset="0"/>
                <a:cs typeface="Times New Roman" pitchFamily="18" charset="0"/>
              </a:rPr>
              <a:t>хлоропирамин</a:t>
            </a:r>
            <a:r>
              <a:rPr lang="ru-RU" sz="3900" dirty="0" smtClean="0">
                <a:latin typeface="Times New Roman" pitchFamily="18" charset="0"/>
                <a:cs typeface="Times New Roman" pitchFamily="18" charset="0"/>
              </a:rPr>
              <a:t> (</a:t>
            </a:r>
            <a:r>
              <a:rPr lang="ru-RU" sz="3900" b="1" dirty="0" err="1" smtClean="0">
                <a:latin typeface="Times New Roman" pitchFamily="18" charset="0"/>
                <a:cs typeface="Times New Roman" pitchFamily="18" charset="0"/>
              </a:rPr>
              <a:t>супрастин</a:t>
            </a:r>
            <a:r>
              <a:rPr lang="ru-RU" sz="3900" dirty="0" smtClean="0">
                <a:latin typeface="Times New Roman" pitchFamily="18" charset="0"/>
                <a:cs typeface="Times New Roman" pitchFamily="18" charset="0"/>
              </a:rPr>
              <a:t>), </a:t>
            </a:r>
            <a:r>
              <a:rPr lang="ru-RU" sz="3900" dirty="0" err="1" smtClean="0">
                <a:latin typeface="Times New Roman" pitchFamily="18" charset="0"/>
                <a:cs typeface="Times New Roman" pitchFamily="18" charset="0"/>
              </a:rPr>
              <a:t>мебгидролин</a:t>
            </a:r>
            <a:r>
              <a:rPr lang="ru-RU" sz="3900" dirty="0" smtClean="0">
                <a:latin typeface="Times New Roman" pitchFamily="18" charset="0"/>
                <a:cs typeface="Times New Roman" pitchFamily="18" charset="0"/>
              </a:rPr>
              <a:t> (</a:t>
            </a:r>
            <a:r>
              <a:rPr lang="ru-RU" sz="3900" b="1" dirty="0" err="1" smtClean="0">
                <a:latin typeface="Times New Roman" pitchFamily="18" charset="0"/>
                <a:cs typeface="Times New Roman" pitchFamily="18" charset="0"/>
              </a:rPr>
              <a:t>диазолин</a:t>
            </a:r>
            <a:r>
              <a:rPr lang="ru-RU" sz="3900" dirty="0" smtClean="0">
                <a:latin typeface="Times New Roman" pitchFamily="18" charset="0"/>
                <a:cs typeface="Times New Roman" pitchFamily="18" charset="0"/>
              </a:rPr>
              <a:t>), </a:t>
            </a:r>
            <a:r>
              <a:rPr lang="ru-RU" sz="3900" dirty="0" err="1" smtClean="0">
                <a:latin typeface="Times New Roman" pitchFamily="18" charset="0"/>
                <a:cs typeface="Times New Roman" pitchFamily="18" charset="0"/>
              </a:rPr>
              <a:t>прометазин</a:t>
            </a:r>
            <a:r>
              <a:rPr lang="ru-RU" sz="3900" dirty="0" smtClean="0">
                <a:latin typeface="Times New Roman" pitchFamily="18" charset="0"/>
                <a:cs typeface="Times New Roman" pitchFamily="18" charset="0"/>
              </a:rPr>
              <a:t> (</a:t>
            </a:r>
            <a:r>
              <a:rPr lang="ru-RU" sz="3900" b="1" dirty="0" err="1" smtClean="0">
                <a:latin typeface="Times New Roman" pitchFamily="18" charset="0"/>
                <a:cs typeface="Times New Roman" pitchFamily="18" charset="0"/>
              </a:rPr>
              <a:t>пипольфен</a:t>
            </a:r>
            <a:r>
              <a:rPr lang="ru-RU" sz="3900" b="1" dirty="0" smtClean="0">
                <a:latin typeface="Times New Roman" pitchFamily="18" charset="0"/>
                <a:cs typeface="Times New Roman" pitchFamily="18" charset="0"/>
              </a:rPr>
              <a:t>)</a:t>
            </a:r>
            <a:r>
              <a:rPr lang="ru-RU" sz="3900" dirty="0" smtClean="0">
                <a:latin typeface="Times New Roman" pitchFamily="18" charset="0"/>
                <a:cs typeface="Times New Roman" pitchFamily="18" charset="0"/>
              </a:rPr>
              <a:t>.</a:t>
            </a:r>
          </a:p>
          <a:p>
            <a:pPr marL="0" indent="0" algn="just">
              <a:lnSpc>
                <a:spcPct val="80000"/>
              </a:lnSpc>
              <a:buNone/>
            </a:pPr>
            <a:endParaRPr lang="ru-RU" sz="3900" dirty="0" smtClean="0">
              <a:latin typeface="Times New Roman" pitchFamily="18" charset="0"/>
              <a:cs typeface="Times New Roman" pitchFamily="18" charset="0"/>
            </a:endParaRPr>
          </a:p>
          <a:p>
            <a:pPr marL="0" indent="0" algn="just">
              <a:lnSpc>
                <a:spcPct val="80000"/>
              </a:lnSpc>
              <a:buNone/>
            </a:pPr>
            <a:r>
              <a:rPr lang="en-US" sz="3900" b="1" dirty="0" smtClean="0">
                <a:latin typeface="Times New Roman" pitchFamily="18" charset="0"/>
                <a:cs typeface="Times New Roman" pitchFamily="18" charset="0"/>
              </a:rPr>
              <a:t>II </a:t>
            </a:r>
            <a:r>
              <a:rPr lang="ru-RU" sz="3900" b="1" dirty="0" smtClean="0">
                <a:latin typeface="Times New Roman" pitchFamily="18" charset="0"/>
                <a:cs typeface="Times New Roman" pitchFamily="18" charset="0"/>
              </a:rPr>
              <a:t>поколение</a:t>
            </a:r>
            <a:r>
              <a:rPr lang="ru-RU" sz="3900" dirty="0" smtClean="0">
                <a:latin typeface="Times New Roman" pitchFamily="18" charset="0"/>
                <a:cs typeface="Times New Roman" pitchFamily="18" charset="0"/>
              </a:rPr>
              <a:t> - </a:t>
            </a:r>
            <a:r>
              <a:rPr lang="ru-RU" sz="3900" dirty="0" err="1" smtClean="0">
                <a:latin typeface="Times New Roman" pitchFamily="18" charset="0"/>
                <a:cs typeface="Times New Roman" pitchFamily="18" charset="0"/>
              </a:rPr>
              <a:t>лоратадин</a:t>
            </a:r>
            <a:r>
              <a:rPr lang="ru-RU" sz="3900" dirty="0" smtClean="0">
                <a:latin typeface="Times New Roman" pitchFamily="18" charset="0"/>
                <a:cs typeface="Times New Roman" pitchFamily="18" charset="0"/>
              </a:rPr>
              <a:t>, </a:t>
            </a:r>
            <a:r>
              <a:rPr lang="ru-RU" sz="3900" dirty="0" err="1" smtClean="0">
                <a:latin typeface="Times New Roman" pitchFamily="18" charset="0"/>
                <a:cs typeface="Times New Roman" pitchFamily="18" charset="0"/>
              </a:rPr>
              <a:t>эбастин</a:t>
            </a:r>
            <a:r>
              <a:rPr lang="ru-RU" sz="3900" dirty="0" smtClean="0">
                <a:latin typeface="Times New Roman" pitchFamily="18" charset="0"/>
                <a:cs typeface="Times New Roman" pitchFamily="18" charset="0"/>
              </a:rPr>
              <a:t>, </a:t>
            </a:r>
            <a:r>
              <a:rPr lang="ru-RU" sz="3900" dirty="0" err="1" smtClean="0">
                <a:latin typeface="Times New Roman" pitchFamily="18" charset="0"/>
                <a:cs typeface="Times New Roman" pitchFamily="18" charset="0"/>
              </a:rPr>
              <a:t>азеластин</a:t>
            </a:r>
            <a:r>
              <a:rPr lang="ru-RU" sz="3900" dirty="0" smtClean="0">
                <a:latin typeface="Times New Roman" pitchFamily="18" charset="0"/>
                <a:cs typeface="Times New Roman" pitchFamily="18" charset="0"/>
              </a:rPr>
              <a:t>, </a:t>
            </a:r>
            <a:r>
              <a:rPr lang="ru-RU" sz="3900" dirty="0" err="1" smtClean="0">
                <a:latin typeface="Times New Roman" pitchFamily="18" charset="0"/>
                <a:cs typeface="Times New Roman" pitchFamily="18" charset="0"/>
              </a:rPr>
              <a:t>диметинден</a:t>
            </a:r>
            <a:r>
              <a:rPr lang="ru-RU" sz="3900" dirty="0" smtClean="0">
                <a:latin typeface="Times New Roman" pitchFamily="18" charset="0"/>
                <a:cs typeface="Times New Roman" pitchFamily="18" charset="0"/>
              </a:rPr>
              <a:t>, </a:t>
            </a:r>
            <a:r>
              <a:rPr lang="ru-RU" sz="3900" dirty="0" err="1" smtClean="0">
                <a:latin typeface="Times New Roman" pitchFamily="18" charset="0"/>
                <a:cs typeface="Times New Roman" pitchFamily="18" charset="0"/>
              </a:rPr>
              <a:t>левокобастин</a:t>
            </a:r>
            <a:r>
              <a:rPr lang="ru-RU" sz="3900" dirty="0" smtClean="0">
                <a:latin typeface="Times New Roman" pitchFamily="18" charset="0"/>
                <a:cs typeface="Times New Roman" pitchFamily="18" charset="0"/>
              </a:rPr>
              <a:t>,  </a:t>
            </a:r>
            <a:r>
              <a:rPr lang="ru-RU" sz="3900" dirty="0" err="1" smtClean="0">
                <a:latin typeface="Times New Roman" pitchFamily="18" charset="0"/>
                <a:cs typeface="Times New Roman" pitchFamily="18" charset="0"/>
              </a:rPr>
              <a:t>цетиризин</a:t>
            </a:r>
            <a:r>
              <a:rPr lang="ru-RU" sz="3900" dirty="0" smtClean="0">
                <a:latin typeface="Times New Roman" pitchFamily="18" charset="0"/>
                <a:cs typeface="Times New Roman" pitchFamily="18" charset="0"/>
              </a:rPr>
              <a:t>, </a:t>
            </a:r>
            <a:r>
              <a:rPr lang="ru-RU" sz="3900" dirty="0" err="1" smtClean="0">
                <a:latin typeface="Times New Roman" pitchFamily="18" charset="0"/>
                <a:cs typeface="Times New Roman" pitchFamily="18" charset="0"/>
              </a:rPr>
              <a:t>левоцетиризин</a:t>
            </a:r>
            <a:r>
              <a:rPr lang="ru-RU" sz="3900" dirty="0" smtClean="0">
                <a:latin typeface="Times New Roman" pitchFamily="18" charset="0"/>
                <a:cs typeface="Times New Roman" pitchFamily="18" charset="0"/>
              </a:rPr>
              <a:t>, </a:t>
            </a:r>
            <a:r>
              <a:rPr lang="ru-RU" sz="3900" i="1" dirty="0" err="1" smtClean="0">
                <a:latin typeface="Times New Roman" pitchFamily="18" charset="0"/>
                <a:cs typeface="Times New Roman" pitchFamily="18" charset="0"/>
              </a:rPr>
              <a:t>терфенадин</a:t>
            </a:r>
            <a:r>
              <a:rPr lang="ru-RU" sz="3900" i="1" dirty="0" smtClean="0">
                <a:latin typeface="Times New Roman" pitchFamily="18" charset="0"/>
                <a:cs typeface="Times New Roman" pitchFamily="18" charset="0"/>
              </a:rPr>
              <a:t>.</a:t>
            </a:r>
          </a:p>
          <a:p>
            <a:pPr marL="0" indent="0" algn="just">
              <a:lnSpc>
                <a:spcPct val="80000"/>
              </a:lnSpc>
              <a:buNone/>
            </a:pPr>
            <a:endParaRPr lang="ru-RU" sz="3900" i="1" dirty="0" smtClean="0">
              <a:latin typeface="Times New Roman" pitchFamily="18" charset="0"/>
              <a:cs typeface="Times New Roman" pitchFamily="18" charset="0"/>
            </a:endParaRPr>
          </a:p>
          <a:p>
            <a:pPr marL="0" indent="0" algn="just">
              <a:lnSpc>
                <a:spcPct val="80000"/>
              </a:lnSpc>
              <a:buNone/>
            </a:pPr>
            <a:r>
              <a:rPr lang="en-US" sz="3900" b="1" dirty="0" smtClean="0">
                <a:latin typeface="Times New Roman" pitchFamily="18" charset="0"/>
                <a:cs typeface="Times New Roman" pitchFamily="18" charset="0"/>
              </a:rPr>
              <a:t>III</a:t>
            </a:r>
            <a:r>
              <a:rPr lang="ru-RU" sz="3900" b="1" dirty="0" smtClean="0">
                <a:latin typeface="Times New Roman" pitchFamily="18" charset="0"/>
                <a:cs typeface="Times New Roman" pitchFamily="18" charset="0"/>
              </a:rPr>
              <a:t> поколение </a:t>
            </a:r>
            <a:r>
              <a:rPr lang="ru-RU" sz="3900" dirty="0" smtClean="0">
                <a:latin typeface="Times New Roman" pitchFamily="18" charset="0"/>
                <a:cs typeface="Times New Roman" pitchFamily="18" charset="0"/>
              </a:rPr>
              <a:t>– </a:t>
            </a:r>
            <a:r>
              <a:rPr lang="ru-RU" sz="3900" dirty="0" err="1" smtClean="0">
                <a:latin typeface="Times New Roman" pitchFamily="18" charset="0"/>
                <a:cs typeface="Times New Roman" pitchFamily="18" charset="0"/>
              </a:rPr>
              <a:t>фексофенадин</a:t>
            </a:r>
            <a:r>
              <a:rPr lang="ru-RU" sz="3900" dirty="0" smtClean="0">
                <a:latin typeface="Times New Roman" pitchFamily="18" charset="0"/>
                <a:cs typeface="Times New Roman" pitchFamily="18" charset="0"/>
              </a:rPr>
              <a:t>, </a:t>
            </a:r>
            <a:r>
              <a:rPr lang="ru-RU" sz="3900" dirty="0" err="1" smtClean="0">
                <a:latin typeface="Times New Roman" pitchFamily="18" charset="0"/>
                <a:cs typeface="Times New Roman" pitchFamily="18" charset="0"/>
              </a:rPr>
              <a:t>дезлоратадин</a:t>
            </a:r>
            <a:r>
              <a:rPr lang="ru-RU" sz="3900" dirty="0" smtClean="0">
                <a:latin typeface="Times New Roman" pitchFamily="18" charset="0"/>
                <a:cs typeface="Times New Roman" pitchFamily="18" charset="0"/>
              </a:rPr>
              <a:t>,  - активные метаболиты препаратов</a:t>
            </a:r>
            <a:r>
              <a:rPr lang="en-US" sz="3900" dirty="0" smtClean="0">
                <a:latin typeface="Times New Roman" pitchFamily="18" charset="0"/>
                <a:cs typeface="Times New Roman" pitchFamily="18" charset="0"/>
              </a:rPr>
              <a:t> II</a:t>
            </a:r>
            <a:r>
              <a:rPr lang="ru-RU" sz="3900" dirty="0" smtClean="0">
                <a:solidFill>
                  <a:srgbClr val="000000"/>
                </a:solidFill>
                <a:latin typeface="Times New Roman" pitchFamily="18" charset="0"/>
                <a:cs typeface="Times New Roman" pitchFamily="18" charset="0"/>
              </a:rPr>
              <a:t> поколения</a:t>
            </a:r>
            <a:r>
              <a:rPr lang="ru-RU" sz="3900" dirty="0" smtClean="0">
                <a:latin typeface="Times New Roman" pitchFamily="18" charset="0"/>
                <a:cs typeface="Times New Roman" pitchFamily="18" charset="0"/>
              </a:rPr>
              <a:t>, обладающие высокой антигистаминной активностью, не оказывающие седативного и характерного для препаратов </a:t>
            </a:r>
            <a:r>
              <a:rPr lang="en-US" sz="3900" dirty="0" smtClean="0">
                <a:latin typeface="Times New Roman" pitchFamily="18" charset="0"/>
                <a:cs typeface="Times New Roman" pitchFamily="18" charset="0"/>
              </a:rPr>
              <a:t>II </a:t>
            </a:r>
            <a:r>
              <a:rPr lang="ru-RU" sz="3900" dirty="0" smtClean="0">
                <a:latin typeface="Times New Roman" pitchFamily="18" charset="0"/>
                <a:cs typeface="Times New Roman" pitchFamily="18" charset="0"/>
              </a:rPr>
              <a:t>поколения </a:t>
            </a:r>
            <a:r>
              <a:rPr lang="ru-RU" sz="3900" dirty="0" err="1" smtClean="0">
                <a:latin typeface="Times New Roman" pitchFamily="18" charset="0"/>
                <a:cs typeface="Times New Roman" pitchFamily="18" charset="0"/>
              </a:rPr>
              <a:t>кардиотоксического</a:t>
            </a:r>
            <a:r>
              <a:rPr lang="ru-RU" sz="3900" dirty="0" smtClean="0">
                <a:latin typeface="Times New Roman" pitchFamily="18" charset="0"/>
                <a:cs typeface="Times New Roman" pitchFamily="18" charset="0"/>
              </a:rPr>
              <a:t> действия.</a:t>
            </a:r>
          </a:p>
          <a:p>
            <a:endParaRPr lang="ru-RU"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1"/>
          <a:ext cx="9144000" cy="6007129"/>
        </p:xfrm>
        <a:graphic>
          <a:graphicData uri="http://schemas.openxmlformats.org/drawingml/2006/table">
            <a:tbl>
              <a:tblPr/>
              <a:tblGrid>
                <a:gridCol w="1979712"/>
                <a:gridCol w="7164288"/>
              </a:tblGrid>
              <a:tr h="326001">
                <a:tc gridSpan="2">
                  <a:txBody>
                    <a:bodyPr/>
                    <a:lstStyle/>
                    <a:p>
                      <a:pPr algn="just">
                        <a:spcAft>
                          <a:spcPts val="0"/>
                        </a:spcAft>
                      </a:pPr>
                      <a:endParaRPr lang="ru-RU" sz="1400" b="1" dirty="0" smtClean="0">
                        <a:latin typeface="Times New Roman"/>
                        <a:ea typeface="Times New Roman"/>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2800" b="1" dirty="0" err="1" smtClean="0">
                          <a:latin typeface="Times New Roman" pitchFamily="18" charset="0"/>
                          <a:cs typeface="Times New Roman" pitchFamily="18" charset="0"/>
                        </a:rPr>
                        <a:t>Блокаторы</a:t>
                      </a:r>
                      <a:r>
                        <a:rPr lang="ru-RU" sz="2800" b="1" dirty="0" smtClean="0">
                          <a:latin typeface="Times New Roman" pitchFamily="18" charset="0"/>
                          <a:cs typeface="Times New Roman" pitchFamily="18" charset="0"/>
                        </a:rPr>
                        <a:t> Н1-гистаминовых рецепторов 1 поколения</a:t>
                      </a:r>
                      <a:endParaRPr lang="ru-RU" sz="1400" b="1" dirty="0" smtClean="0">
                        <a:latin typeface="Times New Roman"/>
                        <a:ea typeface="Times New Roman"/>
                        <a:cs typeface="Times New Roman"/>
                      </a:endParaRPr>
                    </a:p>
                    <a:p>
                      <a:pPr algn="just">
                        <a:spcAft>
                          <a:spcPts val="0"/>
                        </a:spcAft>
                      </a:pPr>
                      <a:endParaRPr lang="ru-RU" sz="1200" b="1" dirty="0">
                        <a:latin typeface="Times New Roman"/>
                        <a:ea typeface="Times New Roman"/>
                        <a:cs typeface="Times New Roman"/>
                      </a:endParaRPr>
                    </a:p>
                  </a:txBody>
                  <a:tcPr marL="68430" marR="6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445799">
                <a:tc>
                  <a:txBody>
                    <a:bodyPr/>
                    <a:lstStyle/>
                    <a:p>
                      <a:pPr>
                        <a:spcAft>
                          <a:spcPts val="0"/>
                        </a:spcAft>
                      </a:pPr>
                      <a:r>
                        <a:rPr lang="ru-RU" sz="2400" b="1" kern="50" dirty="0">
                          <a:latin typeface="Times New Roman" pitchFamily="18" charset="0"/>
                          <a:ea typeface="SimSun"/>
                          <a:cs typeface="Times New Roman" pitchFamily="18" charset="0"/>
                        </a:rPr>
                        <a:t>МНН</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600075">
                        <a:spcAft>
                          <a:spcPts val="0"/>
                        </a:spcAft>
                        <a:tabLst>
                          <a:tab pos="6648450" algn="l"/>
                        </a:tabLst>
                      </a:pPr>
                      <a:r>
                        <a:rPr lang="ru-RU" sz="2400" b="1" kern="50" dirty="0">
                          <a:latin typeface="Times New Roman" pitchFamily="18" charset="0"/>
                          <a:ea typeface="SimSun"/>
                          <a:cs typeface="Times New Roman" pitchFamily="18" charset="0"/>
                        </a:rPr>
                        <a:t>Торговое название, форма выпуска</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just">
                        <a:spcAft>
                          <a:spcPts val="0"/>
                        </a:spcAft>
                      </a:pPr>
                      <a:r>
                        <a:rPr lang="ru-RU" sz="2400" kern="1200" dirty="0" err="1" smtClean="0">
                          <a:solidFill>
                            <a:schemeClr val="tx1"/>
                          </a:solidFill>
                          <a:latin typeface="Times New Roman" pitchFamily="18" charset="0"/>
                          <a:ea typeface="+mn-ea"/>
                          <a:cs typeface="Times New Roman" pitchFamily="18" charset="0"/>
                        </a:rPr>
                        <a:t>Дифенгидрамин</a:t>
                      </a:r>
                      <a:endParaRPr lang="ru-RU" sz="2400" dirty="0">
                        <a:latin typeface="Times New Roman" pitchFamily="18" charset="0"/>
                        <a:ea typeface="Times New Roman"/>
                        <a:cs typeface="Times New Roman" pitchFamily="18" charset="0"/>
                      </a:endParaRPr>
                    </a:p>
                  </a:txBody>
                  <a:tcPr marL="68430" marR="6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2400" kern="1200" dirty="0" err="1" smtClean="0">
                          <a:solidFill>
                            <a:schemeClr val="tx1"/>
                          </a:solidFill>
                          <a:latin typeface="Times New Roman" pitchFamily="18" charset="0"/>
                          <a:ea typeface="+mn-ea"/>
                          <a:cs typeface="Times New Roman" pitchFamily="18" charset="0"/>
                        </a:rPr>
                        <a:t>Димедрол</a:t>
                      </a:r>
                      <a:r>
                        <a:rPr lang="ru-RU" sz="2400" kern="1200" dirty="0" smtClean="0">
                          <a:solidFill>
                            <a:schemeClr val="tx1"/>
                          </a:solidFill>
                          <a:latin typeface="Times New Roman" pitchFamily="18" charset="0"/>
                          <a:ea typeface="+mn-ea"/>
                          <a:cs typeface="Times New Roman" pitchFamily="18" charset="0"/>
                        </a:rPr>
                        <a:t>  </a:t>
                      </a:r>
                      <a:r>
                        <a:rPr lang="ru-RU" sz="2400" kern="1200" dirty="0" err="1" smtClean="0">
                          <a:solidFill>
                            <a:schemeClr val="tx1"/>
                          </a:solidFill>
                          <a:latin typeface="Times New Roman" pitchFamily="18" charset="0"/>
                          <a:ea typeface="+mn-ea"/>
                          <a:cs typeface="Times New Roman" pitchFamily="18" charset="0"/>
                        </a:rPr>
                        <a:t>р-р</a:t>
                      </a:r>
                      <a:r>
                        <a:rPr lang="ru-RU" sz="2400" kern="1200" dirty="0" smtClean="0">
                          <a:solidFill>
                            <a:schemeClr val="tx1"/>
                          </a:solidFill>
                          <a:latin typeface="Times New Roman" pitchFamily="18" charset="0"/>
                          <a:ea typeface="+mn-ea"/>
                          <a:cs typeface="Times New Roman" pitchFamily="18" charset="0"/>
                        </a:rPr>
                        <a:t> </a:t>
                      </a:r>
                      <a:r>
                        <a:rPr lang="ru-RU" sz="2400" kern="1200" dirty="0" err="1" smtClean="0">
                          <a:solidFill>
                            <a:schemeClr val="tx1"/>
                          </a:solidFill>
                          <a:latin typeface="Times New Roman" pitchFamily="18" charset="0"/>
                          <a:ea typeface="+mn-ea"/>
                          <a:cs typeface="Times New Roman" pitchFamily="18" charset="0"/>
                        </a:rPr>
                        <a:t>д</a:t>
                      </a:r>
                      <a:r>
                        <a:rPr lang="ru-RU" sz="2400" kern="1200" dirty="0" smtClean="0">
                          <a:solidFill>
                            <a:schemeClr val="tx1"/>
                          </a:solidFill>
                          <a:latin typeface="Times New Roman" pitchFamily="18" charset="0"/>
                          <a:ea typeface="+mn-ea"/>
                          <a:cs typeface="Times New Roman" pitchFamily="18" charset="0"/>
                        </a:rPr>
                        <a:t>/ин.1% 1мл №10амп.,табл. 50 мг №10</a:t>
                      </a:r>
                      <a:endParaRPr lang="ru-RU" sz="2400" dirty="0">
                        <a:latin typeface="Times New Roman" pitchFamily="18" charset="0"/>
                        <a:ea typeface="Times New Roman"/>
                        <a:cs typeface="Times New Roman" pitchFamily="18" charset="0"/>
                      </a:endParaRPr>
                    </a:p>
                  </a:txBody>
                  <a:tcPr marL="68430" marR="6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3363">
                <a:tc>
                  <a:txBody>
                    <a:bodyPr/>
                    <a:lstStyle/>
                    <a:p>
                      <a:pPr>
                        <a:spcAft>
                          <a:spcPts val="0"/>
                        </a:spcAft>
                      </a:pPr>
                      <a:r>
                        <a:rPr lang="ru-RU" sz="2400" kern="50" dirty="0" err="1">
                          <a:latin typeface="Times New Roman" pitchFamily="18" charset="0"/>
                          <a:ea typeface="SimSun"/>
                          <a:cs typeface="Times New Roman" pitchFamily="18" charset="0"/>
                        </a:rPr>
                        <a:t>Клемастин</a:t>
                      </a:r>
                      <a:endParaRPr lang="ru-RU" sz="2400" kern="50" dirty="0">
                        <a:latin typeface="Times New Roman" pitchFamily="18" charset="0"/>
                        <a:ea typeface="SimSun"/>
                        <a:cs typeface="Times New Roman" pitchFamily="18" charset="0"/>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400" kern="50" dirty="0" err="1">
                          <a:latin typeface="Times New Roman" pitchFamily="18" charset="0"/>
                          <a:ea typeface="SimSun"/>
                          <a:cs typeface="Times New Roman" pitchFamily="18" charset="0"/>
                        </a:rPr>
                        <a:t>Тавегил</a:t>
                      </a:r>
                      <a:r>
                        <a:rPr lang="ru-RU" sz="2400" kern="50" dirty="0">
                          <a:latin typeface="Times New Roman" pitchFamily="18" charset="0"/>
                          <a:ea typeface="SimSun"/>
                          <a:cs typeface="Times New Roman" pitchFamily="18" charset="0"/>
                        </a:rPr>
                        <a:t> </a:t>
                      </a:r>
                      <a:r>
                        <a:rPr lang="ru-RU" sz="2400" kern="50" dirty="0" smtClean="0">
                          <a:latin typeface="Times New Roman" pitchFamily="18" charset="0"/>
                          <a:ea typeface="SimSun"/>
                          <a:cs typeface="Times New Roman" pitchFamily="18" charset="0"/>
                        </a:rPr>
                        <a:t> </a:t>
                      </a:r>
                      <a:r>
                        <a:rPr lang="ru-RU" sz="2400" kern="50" dirty="0" err="1" smtClean="0">
                          <a:latin typeface="Times New Roman" pitchFamily="18" charset="0"/>
                          <a:ea typeface="SimSun"/>
                          <a:cs typeface="Times New Roman" pitchFamily="18" charset="0"/>
                        </a:rPr>
                        <a:t>р-р</a:t>
                      </a:r>
                      <a:r>
                        <a:rPr lang="ru-RU" sz="2400" kern="50" dirty="0" smtClean="0">
                          <a:latin typeface="Times New Roman" pitchFamily="18" charset="0"/>
                          <a:ea typeface="SimSun"/>
                          <a:cs typeface="Times New Roman" pitchFamily="18" charset="0"/>
                        </a:rPr>
                        <a:t> </a:t>
                      </a:r>
                      <a:r>
                        <a:rPr lang="ru-RU" sz="2400" kern="50" dirty="0" err="1">
                          <a:latin typeface="Times New Roman" pitchFamily="18" charset="0"/>
                          <a:ea typeface="SimSun"/>
                          <a:cs typeface="Times New Roman" pitchFamily="18" charset="0"/>
                        </a:rPr>
                        <a:t>д</a:t>
                      </a:r>
                      <a:r>
                        <a:rPr lang="ru-RU" sz="2400" kern="50" dirty="0">
                          <a:latin typeface="Times New Roman" pitchFamily="18" charset="0"/>
                          <a:ea typeface="SimSun"/>
                          <a:cs typeface="Times New Roman" pitchFamily="18" charset="0"/>
                        </a:rPr>
                        <a:t>/ин. 1мг/мл 2мл №5 </a:t>
                      </a:r>
                      <a:r>
                        <a:rPr lang="ru-RU" sz="2400" kern="50" dirty="0" err="1">
                          <a:latin typeface="Times New Roman" pitchFamily="18" charset="0"/>
                          <a:ea typeface="SimSun"/>
                          <a:cs typeface="Times New Roman" pitchFamily="18" charset="0"/>
                        </a:rPr>
                        <a:t>амп</a:t>
                      </a:r>
                      <a:r>
                        <a:rPr lang="ru-RU" sz="2400" kern="50" dirty="0">
                          <a:latin typeface="Times New Roman" pitchFamily="18" charset="0"/>
                          <a:ea typeface="SimSun"/>
                          <a:cs typeface="Times New Roman" pitchFamily="18" charset="0"/>
                        </a:rPr>
                        <a:t>.,</a:t>
                      </a:r>
                    </a:p>
                    <a:p>
                      <a:pPr>
                        <a:spcAft>
                          <a:spcPts val="0"/>
                        </a:spcAft>
                      </a:pPr>
                      <a:r>
                        <a:rPr lang="ru-RU" sz="2400" kern="50" dirty="0">
                          <a:latin typeface="Times New Roman" pitchFamily="18" charset="0"/>
                          <a:ea typeface="SimSun"/>
                          <a:cs typeface="Times New Roman" pitchFamily="18" charset="0"/>
                        </a:rPr>
                        <a:t>табл. 1 мг №20</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3363">
                <a:tc>
                  <a:txBody>
                    <a:bodyPr/>
                    <a:lstStyle/>
                    <a:p>
                      <a:pPr>
                        <a:spcAft>
                          <a:spcPts val="0"/>
                        </a:spcAft>
                      </a:pPr>
                      <a:r>
                        <a:rPr lang="ru-RU" sz="2400" kern="50" dirty="0" err="1">
                          <a:latin typeface="Times New Roman" pitchFamily="18" charset="0"/>
                          <a:ea typeface="SimSun"/>
                          <a:cs typeface="Times New Roman" pitchFamily="18" charset="0"/>
                        </a:rPr>
                        <a:t>Хлоропирамин</a:t>
                      </a:r>
                      <a:endParaRPr lang="ru-RU" sz="2400" kern="50" dirty="0">
                        <a:latin typeface="Times New Roman" pitchFamily="18" charset="0"/>
                        <a:ea typeface="SimSun"/>
                        <a:cs typeface="Times New Roman" pitchFamily="18" charset="0"/>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400" kern="50" dirty="0" err="1">
                          <a:latin typeface="Times New Roman" pitchFamily="18" charset="0"/>
                          <a:ea typeface="SimSun"/>
                          <a:cs typeface="Times New Roman" pitchFamily="18" charset="0"/>
                        </a:rPr>
                        <a:t>Супрастин</a:t>
                      </a:r>
                      <a:r>
                        <a:rPr lang="ru-RU" sz="2400" kern="50" dirty="0">
                          <a:latin typeface="Times New Roman" pitchFamily="18" charset="0"/>
                          <a:ea typeface="SimSun"/>
                          <a:cs typeface="Times New Roman" pitchFamily="18" charset="0"/>
                        </a:rPr>
                        <a:t> </a:t>
                      </a:r>
                      <a:r>
                        <a:rPr lang="ru-RU" sz="2400" kern="50" dirty="0" smtClean="0">
                          <a:latin typeface="Times New Roman" pitchFamily="18" charset="0"/>
                          <a:ea typeface="SimSun"/>
                          <a:cs typeface="Times New Roman" pitchFamily="18" charset="0"/>
                        </a:rPr>
                        <a:t> </a:t>
                      </a:r>
                      <a:r>
                        <a:rPr lang="ru-RU" sz="2400" kern="50" dirty="0" err="1" smtClean="0">
                          <a:latin typeface="Times New Roman" pitchFamily="18" charset="0"/>
                          <a:ea typeface="SimSun"/>
                          <a:cs typeface="Times New Roman" pitchFamily="18" charset="0"/>
                        </a:rPr>
                        <a:t>р-р</a:t>
                      </a:r>
                      <a:r>
                        <a:rPr lang="ru-RU" sz="2400" kern="50" dirty="0" smtClean="0">
                          <a:latin typeface="Times New Roman" pitchFamily="18" charset="0"/>
                          <a:ea typeface="SimSun"/>
                          <a:cs typeface="Times New Roman" pitchFamily="18" charset="0"/>
                        </a:rPr>
                        <a:t> </a:t>
                      </a:r>
                      <a:r>
                        <a:rPr lang="ru-RU" sz="2400" kern="50" dirty="0" err="1">
                          <a:latin typeface="Times New Roman" pitchFamily="18" charset="0"/>
                          <a:ea typeface="SimSun"/>
                          <a:cs typeface="Times New Roman" pitchFamily="18" charset="0"/>
                        </a:rPr>
                        <a:t>д</a:t>
                      </a:r>
                      <a:r>
                        <a:rPr lang="ru-RU" sz="2400" kern="50" dirty="0">
                          <a:latin typeface="Times New Roman" pitchFamily="18" charset="0"/>
                          <a:ea typeface="SimSun"/>
                          <a:cs typeface="Times New Roman" pitchFamily="18" charset="0"/>
                        </a:rPr>
                        <a:t>/ин.  2% 1мл №5 </a:t>
                      </a:r>
                      <a:r>
                        <a:rPr lang="ru-RU" sz="2400" kern="50" dirty="0" err="1">
                          <a:latin typeface="Times New Roman" pitchFamily="18" charset="0"/>
                          <a:ea typeface="SimSun"/>
                          <a:cs typeface="Times New Roman" pitchFamily="18" charset="0"/>
                        </a:rPr>
                        <a:t>амп</a:t>
                      </a:r>
                      <a:r>
                        <a:rPr lang="ru-RU" sz="2400" kern="50" dirty="0">
                          <a:latin typeface="Times New Roman" pitchFamily="18" charset="0"/>
                          <a:ea typeface="SimSun"/>
                          <a:cs typeface="Times New Roman" pitchFamily="18" charset="0"/>
                        </a:rPr>
                        <a:t>., </a:t>
                      </a:r>
                    </a:p>
                    <a:p>
                      <a:pPr>
                        <a:spcAft>
                          <a:spcPts val="0"/>
                        </a:spcAft>
                      </a:pPr>
                      <a:r>
                        <a:rPr lang="ru-RU" sz="2400" kern="50" dirty="0">
                          <a:latin typeface="Times New Roman" pitchFamily="18" charset="0"/>
                          <a:ea typeface="SimSun"/>
                          <a:cs typeface="Times New Roman" pitchFamily="18" charset="0"/>
                        </a:rPr>
                        <a:t>табл.25 мг №20</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81">
                <a:tc>
                  <a:txBody>
                    <a:bodyPr/>
                    <a:lstStyle/>
                    <a:p>
                      <a:pPr>
                        <a:spcAft>
                          <a:spcPts val="0"/>
                        </a:spcAft>
                      </a:pPr>
                      <a:r>
                        <a:rPr lang="ru-RU" sz="2400" kern="50" dirty="0" err="1">
                          <a:latin typeface="Times New Roman" pitchFamily="18" charset="0"/>
                          <a:ea typeface="SimSun"/>
                          <a:cs typeface="Times New Roman" pitchFamily="18" charset="0"/>
                        </a:rPr>
                        <a:t>Мебгидролин</a:t>
                      </a:r>
                      <a:endParaRPr lang="ru-RU" sz="2400" kern="50" dirty="0">
                        <a:latin typeface="Times New Roman" pitchFamily="18" charset="0"/>
                        <a:ea typeface="SimSun"/>
                        <a:cs typeface="Times New Roman" pitchFamily="18" charset="0"/>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400" kern="50" dirty="0" err="1">
                          <a:latin typeface="Times New Roman" pitchFamily="18" charset="0"/>
                          <a:ea typeface="SimSun"/>
                          <a:cs typeface="Times New Roman" pitchFamily="18" charset="0"/>
                        </a:rPr>
                        <a:t>Диазолин</a:t>
                      </a:r>
                      <a:r>
                        <a:rPr lang="ru-RU" sz="2400" kern="50" dirty="0">
                          <a:latin typeface="Times New Roman" pitchFamily="18" charset="0"/>
                          <a:ea typeface="SimSun"/>
                          <a:cs typeface="Times New Roman" pitchFamily="18" charset="0"/>
                        </a:rPr>
                        <a:t> </a:t>
                      </a:r>
                      <a:r>
                        <a:rPr lang="ru-RU" sz="2400" kern="50" dirty="0" smtClean="0">
                          <a:latin typeface="Times New Roman" pitchFamily="18" charset="0"/>
                          <a:ea typeface="SimSun"/>
                          <a:cs typeface="Times New Roman" pitchFamily="18" charset="0"/>
                        </a:rPr>
                        <a:t> драже </a:t>
                      </a:r>
                      <a:r>
                        <a:rPr lang="ru-RU" sz="2400" kern="50" dirty="0">
                          <a:latin typeface="Times New Roman" pitchFamily="18" charset="0"/>
                          <a:ea typeface="SimSun"/>
                          <a:cs typeface="Times New Roman" pitchFamily="18" charset="0"/>
                        </a:rPr>
                        <a:t>50 мг и 100 мг №10 и №20</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7794">
                <a:tc>
                  <a:txBody>
                    <a:bodyPr/>
                    <a:lstStyle/>
                    <a:p>
                      <a:pPr>
                        <a:spcAft>
                          <a:spcPts val="0"/>
                        </a:spcAft>
                      </a:pPr>
                      <a:r>
                        <a:rPr lang="ru-RU" sz="2400" kern="50" dirty="0" err="1">
                          <a:latin typeface="Times New Roman" pitchFamily="18" charset="0"/>
                          <a:ea typeface="SimSun"/>
                          <a:cs typeface="Times New Roman" pitchFamily="18" charset="0"/>
                        </a:rPr>
                        <a:t>Прометазин</a:t>
                      </a:r>
                      <a:endParaRPr lang="ru-RU" sz="2400" kern="50" dirty="0">
                        <a:latin typeface="Times New Roman" pitchFamily="18" charset="0"/>
                        <a:ea typeface="SimSun"/>
                        <a:cs typeface="Times New Roman" pitchFamily="18" charset="0"/>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400" kern="50" dirty="0" err="1">
                          <a:latin typeface="Times New Roman" pitchFamily="18" charset="0"/>
                          <a:ea typeface="SimSun"/>
                          <a:cs typeface="Times New Roman" pitchFamily="18" charset="0"/>
                        </a:rPr>
                        <a:t>Пипольфен</a:t>
                      </a:r>
                      <a:r>
                        <a:rPr lang="ru-RU" sz="2400" kern="50" dirty="0">
                          <a:latin typeface="Times New Roman" pitchFamily="18" charset="0"/>
                          <a:ea typeface="SimSun"/>
                          <a:cs typeface="Times New Roman" pitchFamily="18" charset="0"/>
                        </a:rPr>
                        <a:t> </a:t>
                      </a:r>
                      <a:r>
                        <a:rPr lang="ru-RU" sz="2400" kern="50" dirty="0" err="1">
                          <a:latin typeface="Times New Roman" pitchFamily="18" charset="0"/>
                          <a:ea typeface="SimSun"/>
                          <a:cs typeface="Times New Roman" pitchFamily="18" charset="0"/>
                        </a:rPr>
                        <a:t>р-р</a:t>
                      </a:r>
                      <a:r>
                        <a:rPr lang="ru-RU" sz="2400" kern="50" dirty="0">
                          <a:latin typeface="Times New Roman" pitchFamily="18" charset="0"/>
                          <a:ea typeface="SimSun"/>
                          <a:cs typeface="Times New Roman" pitchFamily="18" charset="0"/>
                        </a:rPr>
                        <a:t> </a:t>
                      </a:r>
                      <a:r>
                        <a:rPr lang="ru-RU" sz="2400" kern="50" dirty="0" err="1">
                          <a:latin typeface="Times New Roman" pitchFamily="18" charset="0"/>
                          <a:ea typeface="SimSun"/>
                          <a:cs typeface="Times New Roman" pitchFamily="18" charset="0"/>
                        </a:rPr>
                        <a:t>д</a:t>
                      </a:r>
                      <a:r>
                        <a:rPr lang="ru-RU" sz="2400" kern="50" dirty="0">
                          <a:latin typeface="Times New Roman" pitchFamily="18" charset="0"/>
                          <a:ea typeface="SimSun"/>
                          <a:cs typeface="Times New Roman" pitchFamily="18" charset="0"/>
                        </a:rPr>
                        <a:t>/ин.  2,5% 2мл №10 </a:t>
                      </a:r>
                      <a:r>
                        <a:rPr lang="ru-RU" sz="2400" kern="50" dirty="0" err="1">
                          <a:latin typeface="Times New Roman" pitchFamily="18" charset="0"/>
                          <a:ea typeface="SimSun"/>
                          <a:cs typeface="Times New Roman" pitchFamily="18" charset="0"/>
                        </a:rPr>
                        <a:t>амп</a:t>
                      </a:r>
                      <a:r>
                        <a:rPr lang="ru-RU" sz="2400" kern="50" dirty="0">
                          <a:latin typeface="Times New Roman" pitchFamily="18" charset="0"/>
                          <a:ea typeface="SimSun"/>
                          <a:cs typeface="Times New Roman" pitchFamily="18" charset="0"/>
                        </a:rPr>
                        <a:t>.,</a:t>
                      </a:r>
                    </a:p>
                    <a:p>
                      <a:pPr>
                        <a:spcAft>
                          <a:spcPts val="0"/>
                        </a:spcAft>
                      </a:pPr>
                      <a:r>
                        <a:rPr lang="ru-RU" sz="2400" kern="50" dirty="0">
                          <a:latin typeface="Times New Roman" pitchFamily="18" charset="0"/>
                          <a:ea typeface="SimSun"/>
                          <a:cs typeface="Times New Roman" pitchFamily="18" charset="0"/>
                        </a:rPr>
                        <a:t>драже 25 мг №20</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7794">
                <a:tc>
                  <a:txBody>
                    <a:bodyPr/>
                    <a:lstStyle/>
                    <a:p>
                      <a:pPr>
                        <a:spcAft>
                          <a:spcPts val="0"/>
                        </a:spcAft>
                      </a:pPr>
                      <a:r>
                        <a:rPr lang="ru-RU" sz="2400" kern="50" dirty="0" err="1" smtClean="0">
                          <a:latin typeface="Times New Roman" pitchFamily="18" charset="0"/>
                          <a:ea typeface="SimSun"/>
                          <a:cs typeface="Times New Roman" pitchFamily="18" charset="0"/>
                        </a:rPr>
                        <a:t>Хлорфенирамин</a:t>
                      </a:r>
                      <a:endParaRPr lang="ru-RU" sz="2400" kern="50" dirty="0" smtClean="0">
                        <a:latin typeface="Times New Roman" pitchFamily="18" charset="0"/>
                        <a:ea typeface="SimSun"/>
                        <a:cs typeface="Times New Roman" pitchFamily="18" charset="0"/>
                      </a:endParaRPr>
                    </a:p>
                    <a:p>
                      <a:pPr>
                        <a:spcAft>
                          <a:spcPts val="0"/>
                        </a:spcAft>
                      </a:pPr>
                      <a:r>
                        <a:rPr lang="ru-RU" sz="2400" kern="1200" dirty="0" err="1" smtClean="0">
                          <a:solidFill>
                            <a:schemeClr val="tx1"/>
                          </a:solidFill>
                          <a:latin typeface="Times New Roman" pitchFamily="18" charset="0"/>
                          <a:ea typeface="+mn-ea"/>
                          <a:cs typeface="Times New Roman" pitchFamily="18" charset="0"/>
                        </a:rPr>
                        <a:t>Фенирамин</a:t>
                      </a:r>
                      <a:endParaRPr lang="ru-RU" sz="2400" kern="50" dirty="0">
                        <a:latin typeface="Times New Roman" pitchFamily="18" charset="0"/>
                        <a:ea typeface="SimSun"/>
                        <a:cs typeface="Times New Roman" pitchFamily="18" charset="0"/>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400" kern="50" dirty="0">
                          <a:latin typeface="Times New Roman" pitchFamily="18" charset="0"/>
                          <a:ea typeface="SimSun"/>
                          <a:cs typeface="Times New Roman" pitchFamily="18" charset="0"/>
                        </a:rPr>
                        <a:t>Входят в состав комбинированных препаратов, в основном, симптоматических средств при гриппе и ОРВИ.</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122810"/>
          <a:ext cx="9144000" cy="6859287"/>
        </p:xfrm>
        <a:graphic>
          <a:graphicData uri="http://schemas.openxmlformats.org/drawingml/2006/table">
            <a:tbl>
              <a:tblPr/>
              <a:tblGrid>
                <a:gridCol w="1979712"/>
                <a:gridCol w="7164288"/>
              </a:tblGrid>
              <a:tr h="1609107">
                <a:tc gridSpan="2">
                  <a:txBody>
                    <a:bodyPr/>
                    <a:lstStyle/>
                    <a:p>
                      <a:pPr algn="just">
                        <a:spcAft>
                          <a:spcPts val="0"/>
                        </a:spcAft>
                      </a:pPr>
                      <a:endParaRPr lang="ru-RU" sz="1400" b="1" dirty="0" smtClean="0">
                        <a:latin typeface="Times New Roman"/>
                        <a:ea typeface="Times New Roman"/>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2800" b="1" dirty="0" smtClean="0">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2800" b="1" dirty="0" err="1" smtClean="0">
                          <a:latin typeface="Times New Roman" pitchFamily="18" charset="0"/>
                          <a:cs typeface="Times New Roman" pitchFamily="18" charset="0"/>
                        </a:rPr>
                        <a:t>Блокаторы</a:t>
                      </a:r>
                      <a:r>
                        <a:rPr lang="ru-RU" sz="2800" b="1" dirty="0" smtClean="0">
                          <a:latin typeface="Times New Roman" pitchFamily="18" charset="0"/>
                          <a:cs typeface="Times New Roman" pitchFamily="18" charset="0"/>
                        </a:rPr>
                        <a:t> Н1-гистаминовых рецепторов 2 поколения</a:t>
                      </a:r>
                      <a:endParaRPr lang="ru-RU" sz="1400" b="1" dirty="0" smtClean="0">
                        <a:latin typeface="Times New Roman"/>
                        <a:ea typeface="Times New Roman"/>
                        <a:cs typeface="Times New Roman"/>
                      </a:endParaRPr>
                    </a:p>
                    <a:p>
                      <a:pPr algn="just">
                        <a:spcAft>
                          <a:spcPts val="0"/>
                        </a:spcAft>
                      </a:pPr>
                      <a:endParaRPr lang="ru-RU" sz="1200" b="1" dirty="0">
                        <a:latin typeface="Times New Roman"/>
                        <a:ea typeface="Times New Roman"/>
                        <a:cs typeface="Times New Roman"/>
                      </a:endParaRPr>
                    </a:p>
                  </a:txBody>
                  <a:tcPr marL="68430" marR="6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418124">
                <a:tc>
                  <a:txBody>
                    <a:bodyPr/>
                    <a:lstStyle/>
                    <a:p>
                      <a:pPr>
                        <a:spcAft>
                          <a:spcPts val="0"/>
                        </a:spcAft>
                      </a:pPr>
                      <a:r>
                        <a:rPr lang="ru-RU" sz="2400" b="1" kern="50" dirty="0">
                          <a:latin typeface="Times New Roman" pitchFamily="18" charset="0"/>
                          <a:ea typeface="SimSun"/>
                          <a:cs typeface="Times New Roman" pitchFamily="18" charset="0"/>
                        </a:rPr>
                        <a:t>МНН</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600075">
                        <a:spcAft>
                          <a:spcPts val="0"/>
                        </a:spcAft>
                        <a:tabLst>
                          <a:tab pos="6648450" algn="l"/>
                        </a:tabLst>
                      </a:pPr>
                      <a:r>
                        <a:rPr lang="ru-RU" sz="2400" b="1" kern="50" dirty="0">
                          <a:latin typeface="Times New Roman" pitchFamily="18" charset="0"/>
                          <a:ea typeface="SimSun"/>
                          <a:cs typeface="Times New Roman" pitchFamily="18" charset="0"/>
                        </a:rPr>
                        <a:t>Торговое название, форма выпуска</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124">
                <a:tc>
                  <a:txBody>
                    <a:bodyPr/>
                    <a:lstStyle/>
                    <a:p>
                      <a:pPr>
                        <a:spcAft>
                          <a:spcPts val="0"/>
                        </a:spcAft>
                      </a:pPr>
                      <a:r>
                        <a:rPr lang="ru-RU" sz="2400" kern="50" dirty="0" err="1">
                          <a:latin typeface="Times New Roman"/>
                          <a:ea typeface="SimSun"/>
                          <a:cs typeface="Mangal"/>
                        </a:rPr>
                        <a:t>Лоратадин</a:t>
                      </a:r>
                      <a:endParaRPr lang="ru-RU" sz="2400" kern="50" dirty="0">
                        <a:latin typeface="Times New Roman"/>
                        <a:ea typeface="SimSun"/>
                        <a:cs typeface="Mangal"/>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400" kern="50" dirty="0" err="1">
                          <a:latin typeface="Times New Roman"/>
                          <a:ea typeface="SimSun"/>
                          <a:cs typeface="Mangal"/>
                        </a:rPr>
                        <a:t>Кларидол</a:t>
                      </a:r>
                      <a:r>
                        <a:rPr lang="ru-RU" sz="2400" kern="50" dirty="0">
                          <a:latin typeface="Times New Roman"/>
                          <a:ea typeface="SimSun"/>
                          <a:cs typeface="Mangal"/>
                        </a:rPr>
                        <a:t>, </a:t>
                      </a:r>
                      <a:r>
                        <a:rPr lang="ru-RU" sz="2400" kern="50" dirty="0" err="1">
                          <a:latin typeface="Times New Roman"/>
                          <a:ea typeface="SimSun"/>
                          <a:cs typeface="Mangal"/>
                        </a:rPr>
                        <a:t>Кларисенс</a:t>
                      </a:r>
                      <a:r>
                        <a:rPr lang="ru-RU" sz="2400" kern="50" dirty="0">
                          <a:latin typeface="Times New Roman"/>
                          <a:ea typeface="SimSun"/>
                          <a:cs typeface="Mangal"/>
                        </a:rPr>
                        <a:t>, </a:t>
                      </a:r>
                      <a:r>
                        <a:rPr lang="ru-RU" sz="2400" kern="50" dirty="0" err="1">
                          <a:latin typeface="Times New Roman"/>
                          <a:ea typeface="SimSun"/>
                          <a:cs typeface="Mangal"/>
                        </a:rPr>
                        <a:t>Кларитин</a:t>
                      </a:r>
                      <a:r>
                        <a:rPr lang="ru-RU" sz="2400" kern="50" dirty="0">
                          <a:latin typeface="Times New Roman"/>
                          <a:ea typeface="SimSun"/>
                          <a:cs typeface="Mangal"/>
                        </a:rPr>
                        <a:t>, </a:t>
                      </a:r>
                      <a:r>
                        <a:rPr lang="ru-RU" sz="2400" kern="50" dirty="0" err="1">
                          <a:latin typeface="Times New Roman"/>
                          <a:ea typeface="SimSun"/>
                          <a:cs typeface="Mangal"/>
                        </a:rPr>
                        <a:t>Клоротадин</a:t>
                      </a:r>
                      <a:r>
                        <a:rPr lang="ru-RU" sz="2400" kern="50" dirty="0">
                          <a:latin typeface="Times New Roman"/>
                          <a:ea typeface="SimSun"/>
                          <a:cs typeface="Mangal"/>
                        </a:rPr>
                        <a:t>, </a:t>
                      </a:r>
                      <a:r>
                        <a:rPr lang="ru-RU" sz="2400" kern="50" dirty="0" err="1">
                          <a:latin typeface="Times New Roman"/>
                          <a:ea typeface="SimSun"/>
                          <a:cs typeface="Mangal"/>
                        </a:rPr>
                        <a:t>Ломилан</a:t>
                      </a:r>
                      <a:r>
                        <a:rPr lang="ru-RU" sz="2400" kern="50" dirty="0">
                          <a:latin typeface="Times New Roman"/>
                          <a:ea typeface="SimSun"/>
                          <a:cs typeface="Mangal"/>
                        </a:rPr>
                        <a:t>, </a:t>
                      </a:r>
                      <a:r>
                        <a:rPr lang="ru-RU" sz="2400" kern="50" dirty="0" err="1">
                          <a:latin typeface="Times New Roman"/>
                          <a:ea typeface="SimSun"/>
                          <a:cs typeface="Mangal"/>
                        </a:rPr>
                        <a:t>Лорагексал</a:t>
                      </a:r>
                      <a:r>
                        <a:rPr lang="ru-RU" sz="2400" kern="50" dirty="0">
                          <a:latin typeface="Times New Roman"/>
                          <a:ea typeface="SimSun"/>
                          <a:cs typeface="Mangal"/>
                        </a:rPr>
                        <a:t>, </a:t>
                      </a:r>
                      <a:r>
                        <a:rPr lang="ru-RU" sz="2400" kern="50" dirty="0" err="1">
                          <a:latin typeface="Times New Roman"/>
                          <a:ea typeface="SimSun"/>
                          <a:cs typeface="Mangal"/>
                        </a:rPr>
                        <a:t>Лоратадин</a:t>
                      </a:r>
                      <a:r>
                        <a:rPr lang="ru-RU" sz="2400" kern="50" dirty="0">
                          <a:latin typeface="Times New Roman"/>
                          <a:ea typeface="SimSun"/>
                          <a:cs typeface="Mangal"/>
                        </a:rPr>
                        <a:t> табл. 10 мг; сироп 1мг/1 мл, у </a:t>
                      </a:r>
                      <a:r>
                        <a:rPr lang="ru-RU" sz="2400" kern="50" dirty="0" err="1">
                          <a:latin typeface="Times New Roman"/>
                          <a:ea typeface="SimSun"/>
                          <a:cs typeface="Mangal"/>
                        </a:rPr>
                        <a:t>Ломилана</a:t>
                      </a:r>
                      <a:r>
                        <a:rPr lang="ru-RU" sz="2400" kern="50" dirty="0">
                          <a:latin typeface="Times New Roman"/>
                          <a:ea typeface="SimSun"/>
                          <a:cs typeface="Mangal"/>
                        </a:rPr>
                        <a:t> — суспензия 5мг/5мл.</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8737">
                <a:tc>
                  <a:txBody>
                    <a:bodyPr/>
                    <a:lstStyle/>
                    <a:p>
                      <a:pPr>
                        <a:spcAft>
                          <a:spcPts val="0"/>
                        </a:spcAft>
                      </a:pPr>
                      <a:r>
                        <a:rPr lang="ru-RU" sz="2400" kern="50" dirty="0" err="1">
                          <a:latin typeface="Times New Roman"/>
                          <a:ea typeface="SimSun"/>
                          <a:cs typeface="Mangal"/>
                        </a:rPr>
                        <a:t>Эбастин</a:t>
                      </a:r>
                      <a:endParaRPr lang="ru-RU" sz="2400" kern="50" dirty="0">
                        <a:latin typeface="Times New Roman"/>
                        <a:ea typeface="SimSun"/>
                        <a:cs typeface="Mangal"/>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400" kern="50" dirty="0" err="1">
                          <a:latin typeface="Times New Roman"/>
                          <a:ea typeface="SimSun"/>
                          <a:cs typeface="Mangal"/>
                        </a:rPr>
                        <a:t>Кестин</a:t>
                      </a:r>
                      <a:r>
                        <a:rPr lang="ru-RU" sz="2400" kern="50" dirty="0">
                          <a:latin typeface="Times New Roman"/>
                          <a:ea typeface="SimSun"/>
                          <a:cs typeface="Mangal"/>
                        </a:rPr>
                        <a:t> табл. </a:t>
                      </a:r>
                      <a:r>
                        <a:rPr lang="ru-RU" sz="2400" kern="50" dirty="0" err="1">
                          <a:latin typeface="Times New Roman"/>
                          <a:ea typeface="SimSun"/>
                          <a:cs typeface="Mangal"/>
                        </a:rPr>
                        <a:t>п</a:t>
                      </a:r>
                      <a:r>
                        <a:rPr lang="ru-RU" sz="2400" kern="50" dirty="0">
                          <a:latin typeface="Times New Roman"/>
                          <a:ea typeface="SimSun"/>
                          <a:cs typeface="Mangal"/>
                        </a:rPr>
                        <a:t>/о 10 мг №5 и №10; табл. лиофил.20 мг №10</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8737">
                <a:tc>
                  <a:txBody>
                    <a:bodyPr/>
                    <a:lstStyle/>
                    <a:p>
                      <a:pPr>
                        <a:spcAft>
                          <a:spcPts val="0"/>
                        </a:spcAft>
                      </a:pPr>
                      <a:r>
                        <a:rPr lang="ru-RU" sz="2400" kern="50" dirty="0" err="1">
                          <a:latin typeface="Times New Roman"/>
                          <a:ea typeface="SimSun"/>
                          <a:cs typeface="Mangal"/>
                        </a:rPr>
                        <a:t>Диметинден</a:t>
                      </a:r>
                      <a:endParaRPr lang="ru-RU" sz="2400" kern="50" dirty="0">
                        <a:latin typeface="Times New Roman"/>
                        <a:ea typeface="SimSun"/>
                        <a:cs typeface="Mangal"/>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400" kern="50" dirty="0" err="1">
                          <a:latin typeface="Times New Roman"/>
                          <a:ea typeface="SimSun"/>
                          <a:cs typeface="Mangal"/>
                        </a:rPr>
                        <a:t>Фенистил</a:t>
                      </a:r>
                      <a:r>
                        <a:rPr lang="ru-RU" sz="2400" kern="50" dirty="0">
                          <a:latin typeface="Times New Roman"/>
                          <a:ea typeface="SimSun"/>
                          <a:cs typeface="Mangal"/>
                        </a:rPr>
                        <a:t> капли (</a:t>
                      </a:r>
                      <a:r>
                        <a:rPr lang="ru-RU" sz="2400" kern="50" dirty="0" err="1">
                          <a:latin typeface="Times New Roman"/>
                          <a:ea typeface="SimSun"/>
                          <a:cs typeface="Mangal"/>
                        </a:rPr>
                        <a:t>фл</a:t>
                      </a:r>
                      <a:r>
                        <a:rPr lang="ru-RU" sz="2400" kern="50" dirty="0">
                          <a:latin typeface="Times New Roman"/>
                          <a:ea typeface="SimSun"/>
                          <a:cs typeface="Mangal"/>
                        </a:rPr>
                        <a:t>) 0,1% 20мл,  гель 0,1% 30,0 и 50,0.</a:t>
                      </a:r>
                    </a:p>
                    <a:p>
                      <a:pPr>
                        <a:spcAft>
                          <a:spcPts val="0"/>
                        </a:spcAft>
                      </a:pPr>
                      <a:r>
                        <a:rPr lang="ru-RU" sz="2400" kern="50" dirty="0">
                          <a:latin typeface="Times New Roman"/>
                          <a:ea typeface="Times New Roman"/>
                          <a:cs typeface="Times New Roman"/>
                        </a:rPr>
                        <a:t> </a:t>
                      </a:r>
                      <a:r>
                        <a:rPr lang="ru-RU" sz="2400" kern="50" dirty="0">
                          <a:latin typeface="Times New Roman"/>
                          <a:ea typeface="SimSun"/>
                          <a:cs typeface="Mangal"/>
                        </a:rPr>
                        <a:t>эмульсия (</a:t>
                      </a:r>
                      <a:r>
                        <a:rPr lang="ru-RU" sz="2400" kern="50" dirty="0" err="1">
                          <a:latin typeface="Times New Roman"/>
                          <a:ea typeface="SimSun"/>
                          <a:cs typeface="Mangal"/>
                        </a:rPr>
                        <a:t>фл</a:t>
                      </a:r>
                      <a:r>
                        <a:rPr lang="ru-RU" sz="2400" kern="50" dirty="0">
                          <a:latin typeface="Times New Roman"/>
                          <a:ea typeface="SimSun"/>
                          <a:cs typeface="Mangal"/>
                        </a:rPr>
                        <a:t>) 0,1% 8мл</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368">
                <a:tc>
                  <a:txBody>
                    <a:bodyPr/>
                    <a:lstStyle/>
                    <a:p>
                      <a:pPr>
                        <a:spcAft>
                          <a:spcPts val="0"/>
                        </a:spcAft>
                      </a:pPr>
                      <a:r>
                        <a:rPr lang="ru-RU" sz="2400" kern="50" dirty="0" err="1">
                          <a:latin typeface="Times New Roman"/>
                          <a:ea typeface="SimSun"/>
                          <a:cs typeface="Mangal"/>
                        </a:rPr>
                        <a:t>Азеластин</a:t>
                      </a:r>
                      <a:endParaRPr lang="ru-RU" sz="2400" kern="50" dirty="0">
                        <a:latin typeface="Times New Roman"/>
                        <a:ea typeface="SimSun"/>
                        <a:cs typeface="Mangal"/>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400" kern="50" dirty="0" err="1">
                          <a:latin typeface="Times New Roman"/>
                          <a:ea typeface="SimSun"/>
                          <a:cs typeface="Mangal"/>
                        </a:rPr>
                        <a:t>Аллергодил</a:t>
                      </a:r>
                      <a:r>
                        <a:rPr lang="ru-RU" sz="2400" kern="50" dirty="0">
                          <a:latin typeface="Times New Roman"/>
                          <a:ea typeface="SimSun"/>
                          <a:cs typeface="Mangal"/>
                        </a:rPr>
                        <a:t> капли глазные 0,05% 6мл, </a:t>
                      </a:r>
                      <a:r>
                        <a:rPr lang="ru-RU" sz="2400" kern="50" dirty="0" err="1">
                          <a:latin typeface="Times New Roman"/>
                          <a:ea typeface="SimSun"/>
                          <a:cs typeface="Mangal"/>
                        </a:rPr>
                        <a:t>спрей</a:t>
                      </a:r>
                      <a:r>
                        <a:rPr lang="ru-RU" sz="2400" kern="50" dirty="0">
                          <a:latin typeface="Times New Roman"/>
                          <a:ea typeface="SimSun"/>
                          <a:cs typeface="Mangal"/>
                        </a:rPr>
                        <a:t> наз.доз. 0,14мг/доза 10мл.</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265">
                <a:tc>
                  <a:txBody>
                    <a:bodyPr/>
                    <a:lstStyle/>
                    <a:p>
                      <a:pPr>
                        <a:spcAft>
                          <a:spcPts val="0"/>
                        </a:spcAft>
                      </a:pPr>
                      <a:r>
                        <a:rPr lang="ru-RU" sz="2400" i="1" kern="50" dirty="0" err="1" smtClean="0">
                          <a:latin typeface="Times New Roman"/>
                          <a:ea typeface="SimSun"/>
                          <a:cs typeface="Mangal"/>
                        </a:rPr>
                        <a:t>Левокабастин</a:t>
                      </a:r>
                      <a:endParaRPr lang="ru-RU" sz="2400" i="1" kern="50" dirty="0">
                        <a:latin typeface="Times New Roman"/>
                        <a:ea typeface="SimSun"/>
                        <a:cs typeface="Mangal"/>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ru-RU" sz="2400" i="1" kern="50" dirty="0" err="1">
                          <a:latin typeface="Times New Roman"/>
                          <a:ea typeface="SimSun"/>
                          <a:cs typeface="Mangal"/>
                        </a:rPr>
                        <a:t>Визин</a:t>
                      </a:r>
                      <a:r>
                        <a:rPr lang="ru-RU" sz="2400" i="1" kern="50" dirty="0">
                          <a:latin typeface="Times New Roman"/>
                          <a:ea typeface="SimSun"/>
                          <a:cs typeface="Mangal"/>
                        </a:rPr>
                        <a:t> капли глазные 0.05%: </a:t>
                      </a:r>
                      <a:r>
                        <a:rPr lang="ru-RU" sz="2400" i="1" kern="50" dirty="0" err="1">
                          <a:latin typeface="Times New Roman"/>
                          <a:ea typeface="SimSun"/>
                          <a:cs typeface="Mangal"/>
                        </a:rPr>
                        <a:t>фл</a:t>
                      </a:r>
                      <a:r>
                        <a:rPr lang="ru-RU" sz="2400" i="1" kern="50" dirty="0">
                          <a:latin typeface="Times New Roman"/>
                          <a:ea typeface="SimSun"/>
                          <a:cs typeface="Mangal"/>
                        </a:rPr>
                        <a:t>. 4 мл </a:t>
                      </a:r>
                    </a:p>
                    <a:p>
                      <a:pPr>
                        <a:spcAft>
                          <a:spcPts val="600"/>
                        </a:spcAft>
                      </a:pPr>
                      <a:r>
                        <a:rPr lang="ru-RU" sz="2400" i="1" kern="50" dirty="0" err="1">
                          <a:latin typeface="Times New Roman"/>
                          <a:ea typeface="SimSun"/>
                          <a:cs typeface="Mangal"/>
                        </a:rPr>
                        <a:t>Тизин</a:t>
                      </a:r>
                      <a:r>
                        <a:rPr lang="ru-RU" sz="2400" i="1" kern="50" dirty="0">
                          <a:latin typeface="Times New Roman"/>
                          <a:ea typeface="SimSun"/>
                          <a:cs typeface="Mangal"/>
                        </a:rPr>
                        <a:t> </a:t>
                      </a:r>
                      <a:r>
                        <a:rPr lang="ru-RU" sz="2400" i="1" kern="50" dirty="0" err="1">
                          <a:latin typeface="Times New Roman"/>
                          <a:ea typeface="SimSun"/>
                          <a:cs typeface="Mangal"/>
                        </a:rPr>
                        <a:t>Алерджи</a:t>
                      </a:r>
                      <a:r>
                        <a:rPr lang="ru-RU" sz="2400" i="1" kern="50" dirty="0">
                          <a:latin typeface="Times New Roman"/>
                          <a:ea typeface="SimSun"/>
                          <a:cs typeface="Mangal"/>
                        </a:rPr>
                        <a:t> </a:t>
                      </a:r>
                      <a:r>
                        <a:rPr lang="ru-RU" sz="2400" i="1" kern="50" dirty="0" err="1">
                          <a:latin typeface="Times New Roman"/>
                          <a:ea typeface="SimSun"/>
                          <a:cs typeface="Mangal"/>
                        </a:rPr>
                        <a:t>спрей</a:t>
                      </a:r>
                      <a:r>
                        <a:rPr lang="ru-RU" sz="2400" i="1" kern="50" dirty="0">
                          <a:latin typeface="Times New Roman"/>
                          <a:ea typeface="SimSun"/>
                          <a:cs typeface="Mangal"/>
                        </a:rPr>
                        <a:t> наз. 10Мл (100 доз)</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214313" y="1869628"/>
            <a:ext cx="8643937" cy="4401205"/>
          </a:xfrm>
          <a:prstGeom prst="rect">
            <a:avLst/>
          </a:prstGeom>
          <a:noFill/>
          <a:ln w="9525">
            <a:noFill/>
            <a:miter lim="800000"/>
            <a:headEnd/>
            <a:tailEnd/>
          </a:ln>
        </p:spPr>
        <p:txBody>
          <a:bodyPr wrap="square" anchor="ctr">
            <a:spAutoFit/>
          </a:bodyPr>
          <a:lstStyle/>
          <a:p>
            <a:pPr indent="450850" algn="just" eaLnBrk="0" hangingPunct="0"/>
            <a:r>
              <a:rPr lang="ru-RU" sz="2800" dirty="0" smtClean="0">
                <a:latin typeface="Times New Roman" pitchFamily="18" charset="0"/>
                <a:cs typeface="Times New Roman" pitchFamily="18" charset="0"/>
              </a:rPr>
              <a:t> </a:t>
            </a:r>
            <a:endParaRPr lang="ru-RU" sz="2800" dirty="0">
              <a:solidFill>
                <a:srgbClr val="FF0000"/>
              </a:solidFill>
              <a:latin typeface="Times New Roman" pitchFamily="18" charset="0"/>
              <a:cs typeface="Times New Roman" pitchFamily="18" charset="0"/>
            </a:endParaRPr>
          </a:p>
          <a:p>
            <a:pPr indent="450850" algn="just" eaLnBrk="0" hangingPunct="0"/>
            <a:endParaRPr lang="ru-RU" sz="2800" b="1" dirty="0" smtClean="0">
              <a:latin typeface="Times New Roman" pitchFamily="18" charset="0"/>
              <a:cs typeface="Times New Roman" pitchFamily="18" charset="0"/>
            </a:endParaRPr>
          </a:p>
          <a:p>
            <a:pPr indent="450850" algn="just" eaLnBrk="0" hangingPunct="0"/>
            <a:endParaRPr lang="ru-RU" sz="2800" b="1" dirty="0" smtClean="0">
              <a:latin typeface="Times New Roman" pitchFamily="18" charset="0"/>
              <a:cs typeface="Times New Roman" pitchFamily="18" charset="0"/>
            </a:endParaRPr>
          </a:p>
          <a:p>
            <a:pPr indent="450850" algn="just" eaLnBrk="0" hangingPunct="0"/>
            <a:endParaRPr lang="ru-RU" sz="2800" b="1" dirty="0" smtClean="0">
              <a:latin typeface="Times New Roman" pitchFamily="18" charset="0"/>
              <a:cs typeface="Times New Roman" pitchFamily="18" charset="0"/>
            </a:endParaRPr>
          </a:p>
          <a:p>
            <a:pPr indent="450850" algn="just" eaLnBrk="0" hangingPunct="0"/>
            <a:r>
              <a:rPr lang="ru-RU" sz="2800" b="1" dirty="0" smtClean="0">
                <a:latin typeface="Times New Roman" pitchFamily="18" charset="0"/>
                <a:cs typeface="Times New Roman" pitchFamily="18" charset="0"/>
              </a:rPr>
              <a:t>Группы </a:t>
            </a:r>
            <a:r>
              <a:rPr lang="ru-RU" sz="2800" b="1" dirty="0">
                <a:latin typeface="Times New Roman" pitchFamily="18" charset="0"/>
                <a:cs typeface="Times New Roman" pitchFamily="18" charset="0"/>
              </a:rPr>
              <a:t>противовоспалительных </a:t>
            </a:r>
            <a:r>
              <a:rPr lang="ru-RU" sz="2800" b="1" dirty="0" err="1" smtClean="0">
                <a:latin typeface="Times New Roman" pitchFamily="18" charset="0"/>
                <a:cs typeface="Times New Roman" pitchFamily="18" charset="0"/>
              </a:rPr>
              <a:t>средст</a:t>
            </a:r>
            <a:r>
              <a:rPr lang="ru-RU" sz="2800" b="1"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a:p>
            <a:pPr indent="450850" algn="just" eaLnBrk="0" hangingPunct="0"/>
            <a:r>
              <a:rPr lang="ru-RU" sz="2800" dirty="0" smtClean="0">
                <a:latin typeface="Times New Roman" pitchFamily="18" charset="0"/>
                <a:cs typeface="Times New Roman" pitchFamily="18" charset="0"/>
              </a:rPr>
              <a:t>1. Нестероидные противовоспалительные средства (НПВС) </a:t>
            </a:r>
          </a:p>
          <a:p>
            <a:pPr indent="450850" algn="just" eaLnBrk="0" hangingPunct="0"/>
            <a:r>
              <a:rPr lang="ru-RU" sz="2800" dirty="0" smtClean="0">
                <a:latin typeface="Times New Roman" pitchFamily="18" charset="0"/>
                <a:cs typeface="Times New Roman" pitchFamily="18" charset="0"/>
              </a:rPr>
              <a:t>2</a:t>
            </a:r>
            <a:r>
              <a:rPr lang="ru-RU" sz="2800" dirty="0" smtClean="0">
                <a:latin typeface="Times New Roman" pitchFamily="18" charset="0"/>
                <a:cs typeface="Times New Roman" pitchFamily="18" charset="0"/>
              </a:rPr>
              <a:t>. </a:t>
            </a:r>
            <a:r>
              <a:rPr lang="ru-RU" sz="2800" dirty="0" err="1">
                <a:latin typeface="Times New Roman" pitchFamily="18" charset="0"/>
                <a:cs typeface="Times New Roman" pitchFamily="18" charset="0"/>
              </a:rPr>
              <a:t>С</a:t>
            </a:r>
            <a:r>
              <a:rPr lang="ru-RU" sz="2800" dirty="0" err="1" smtClean="0">
                <a:latin typeface="Times New Roman" pitchFamily="18" charset="0"/>
                <a:cs typeface="Times New Roman" pitchFamily="18" charset="0"/>
              </a:rPr>
              <a:t>тероидные</a:t>
            </a:r>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противовоспалительные препараты (ГКС</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a:p>
            <a:pPr indent="450850" algn="just" eaLnBrk="0" hangingPunct="0"/>
            <a:endParaRPr lang="ru-RU" sz="2800" dirty="0">
              <a:latin typeface="Times New Roman" pitchFamily="18" charset="0"/>
              <a:cs typeface="Times New Roman" pitchFamily="18" charset="0"/>
            </a:endParaRPr>
          </a:p>
        </p:txBody>
      </p:sp>
      <p:sp>
        <p:nvSpPr>
          <p:cNvPr id="30722" name="Rectangle 2"/>
          <p:cNvSpPr>
            <a:spLocks noChangeArrowheads="1"/>
          </p:cNvSpPr>
          <p:nvPr/>
        </p:nvSpPr>
        <p:spPr bwMode="auto">
          <a:xfrm>
            <a:off x="323529" y="-36231"/>
            <a:ext cx="81690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altLang="zh-CN"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zh-CN"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Местные симптомы воспаления: покраснение, жар,  отек, боль, нарушение функции.</a:t>
            </a:r>
            <a:endParaRPr kumimoji="0" lang="ru-RU" altLang="zh-CN"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zh-CN"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Общие симптомы воспаления: лихорадка (повышение температуры), лейкоцитоз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zh-CN"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(повышение количества лейкоцитов), увеличение скорости оседания эритроцитов (СОЭ).</a:t>
            </a:r>
            <a:endParaRPr kumimoji="0" lang="ru-RU" altLang="zh-CN"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122810"/>
          <a:ext cx="9144000" cy="7018037"/>
        </p:xfrm>
        <a:graphic>
          <a:graphicData uri="http://schemas.openxmlformats.org/drawingml/2006/table">
            <a:tbl>
              <a:tblPr/>
              <a:tblGrid>
                <a:gridCol w="2483768"/>
                <a:gridCol w="6660232"/>
              </a:tblGrid>
              <a:tr h="1609107">
                <a:tc gridSpan="2">
                  <a:txBody>
                    <a:bodyPr/>
                    <a:lstStyle/>
                    <a:p>
                      <a:pPr algn="just">
                        <a:spcAft>
                          <a:spcPts val="0"/>
                        </a:spcAft>
                      </a:pPr>
                      <a:endParaRPr lang="ru-RU" sz="1400" b="1" dirty="0" smtClean="0">
                        <a:latin typeface="Times New Roman"/>
                        <a:ea typeface="Times New Roman"/>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2800" b="1" dirty="0" smtClean="0">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2800" b="1" dirty="0" err="1" smtClean="0">
                          <a:latin typeface="Times New Roman" pitchFamily="18" charset="0"/>
                          <a:cs typeface="Times New Roman" pitchFamily="18" charset="0"/>
                        </a:rPr>
                        <a:t>Блокаторы</a:t>
                      </a:r>
                      <a:r>
                        <a:rPr lang="ru-RU" sz="2800" b="1" dirty="0" smtClean="0">
                          <a:latin typeface="Times New Roman" pitchFamily="18" charset="0"/>
                          <a:cs typeface="Times New Roman" pitchFamily="18" charset="0"/>
                        </a:rPr>
                        <a:t> Н1-гистаминовых рецепторов 3 поколения</a:t>
                      </a:r>
                      <a:endParaRPr lang="ru-RU" sz="1400" b="1" dirty="0" smtClean="0">
                        <a:latin typeface="Times New Roman"/>
                        <a:ea typeface="Times New Roman"/>
                        <a:cs typeface="Times New Roman"/>
                      </a:endParaRPr>
                    </a:p>
                    <a:p>
                      <a:pPr algn="just">
                        <a:spcAft>
                          <a:spcPts val="0"/>
                        </a:spcAft>
                      </a:pPr>
                      <a:endParaRPr lang="ru-RU" sz="1200" b="1" dirty="0">
                        <a:latin typeface="Times New Roman"/>
                        <a:ea typeface="Times New Roman"/>
                        <a:cs typeface="Times New Roman"/>
                      </a:endParaRPr>
                    </a:p>
                  </a:txBody>
                  <a:tcPr marL="68430" marR="6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418124">
                <a:tc>
                  <a:txBody>
                    <a:bodyPr/>
                    <a:lstStyle/>
                    <a:p>
                      <a:pPr>
                        <a:spcAft>
                          <a:spcPts val="0"/>
                        </a:spcAft>
                      </a:pPr>
                      <a:r>
                        <a:rPr lang="ru-RU" sz="2400" b="1" kern="50" dirty="0">
                          <a:latin typeface="Times New Roman" pitchFamily="18" charset="0"/>
                          <a:ea typeface="SimSun"/>
                          <a:cs typeface="Times New Roman" pitchFamily="18" charset="0"/>
                        </a:rPr>
                        <a:t>МНН</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 marR="600075">
                        <a:spcAft>
                          <a:spcPts val="0"/>
                        </a:spcAft>
                        <a:tabLst>
                          <a:tab pos="6648450" algn="l"/>
                        </a:tabLst>
                      </a:pPr>
                      <a:r>
                        <a:rPr lang="ru-RU" sz="2400" b="1" kern="50" dirty="0">
                          <a:latin typeface="Times New Roman" pitchFamily="18" charset="0"/>
                          <a:ea typeface="SimSun"/>
                          <a:cs typeface="Times New Roman" pitchFamily="18" charset="0"/>
                        </a:rPr>
                        <a:t>Торговое название, форма выпуска</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124">
                <a:tc>
                  <a:txBody>
                    <a:bodyPr/>
                    <a:lstStyle/>
                    <a:p>
                      <a:pPr>
                        <a:spcAft>
                          <a:spcPts val="0"/>
                        </a:spcAft>
                      </a:pPr>
                      <a:r>
                        <a:rPr lang="ru-RU" sz="2800" kern="50" dirty="0" err="1">
                          <a:latin typeface="Times New Roman"/>
                          <a:ea typeface="SimSun"/>
                          <a:cs typeface="Mangal"/>
                        </a:rPr>
                        <a:t>Фексофенадин</a:t>
                      </a:r>
                      <a:endParaRPr lang="ru-RU" sz="2800" kern="50" dirty="0">
                        <a:latin typeface="Times New Roman"/>
                        <a:ea typeface="SimSun"/>
                        <a:cs typeface="Mangal"/>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800" kern="50" dirty="0" err="1">
                          <a:latin typeface="Times New Roman"/>
                          <a:ea typeface="SimSun"/>
                          <a:cs typeface="Mangal"/>
                        </a:rPr>
                        <a:t>Телфаст</a:t>
                      </a:r>
                      <a:r>
                        <a:rPr lang="ru-RU" sz="2800" kern="50" dirty="0">
                          <a:latin typeface="Times New Roman"/>
                          <a:ea typeface="SimSun"/>
                          <a:cs typeface="Mangal"/>
                        </a:rPr>
                        <a:t>, </a:t>
                      </a:r>
                      <a:r>
                        <a:rPr lang="ru-RU" sz="2800" kern="50" dirty="0" err="1">
                          <a:latin typeface="Times New Roman"/>
                          <a:ea typeface="SimSun"/>
                          <a:cs typeface="Mangal"/>
                        </a:rPr>
                        <a:t>Фексадин</a:t>
                      </a:r>
                      <a:r>
                        <a:rPr lang="ru-RU" sz="2800" kern="50" dirty="0">
                          <a:latin typeface="Times New Roman"/>
                          <a:ea typeface="SimSun"/>
                          <a:cs typeface="Mangal"/>
                        </a:rPr>
                        <a:t>, </a:t>
                      </a:r>
                      <a:r>
                        <a:rPr lang="ru-RU" sz="2800" kern="50" dirty="0" err="1">
                          <a:latin typeface="Times New Roman"/>
                          <a:ea typeface="SimSun"/>
                          <a:cs typeface="Mangal"/>
                        </a:rPr>
                        <a:t>Фексофаст</a:t>
                      </a:r>
                      <a:r>
                        <a:rPr lang="ru-RU" sz="2800" kern="50" dirty="0">
                          <a:latin typeface="Times New Roman"/>
                          <a:ea typeface="SimSun"/>
                          <a:cs typeface="Mangal"/>
                        </a:rPr>
                        <a:t> табл. 120 мг и 180 мг</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8737">
                <a:tc>
                  <a:txBody>
                    <a:bodyPr/>
                    <a:lstStyle/>
                    <a:p>
                      <a:pPr>
                        <a:spcAft>
                          <a:spcPts val="0"/>
                        </a:spcAft>
                      </a:pPr>
                      <a:r>
                        <a:rPr lang="ru-RU" sz="2800" kern="50" dirty="0" err="1">
                          <a:latin typeface="Times New Roman"/>
                          <a:ea typeface="SimSun"/>
                          <a:cs typeface="Mangal"/>
                        </a:rPr>
                        <a:t>Дезлоратадин</a:t>
                      </a:r>
                      <a:endParaRPr lang="ru-RU" sz="2800" kern="50" dirty="0">
                        <a:latin typeface="Times New Roman"/>
                        <a:ea typeface="SimSun"/>
                        <a:cs typeface="Mangal"/>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800" kern="50" dirty="0" err="1">
                          <a:latin typeface="Times New Roman"/>
                          <a:ea typeface="SimSun"/>
                          <a:cs typeface="Mangal"/>
                        </a:rPr>
                        <a:t>Дезлоратадин</a:t>
                      </a:r>
                      <a:r>
                        <a:rPr lang="ru-RU" sz="2800" kern="50" dirty="0">
                          <a:latin typeface="Times New Roman"/>
                          <a:ea typeface="SimSun"/>
                          <a:cs typeface="Mangal"/>
                        </a:rPr>
                        <a:t>, </a:t>
                      </a:r>
                      <a:r>
                        <a:rPr lang="ru-RU" sz="2800" kern="50" dirty="0" err="1">
                          <a:latin typeface="Times New Roman"/>
                          <a:ea typeface="SimSun"/>
                          <a:cs typeface="Mangal"/>
                        </a:rPr>
                        <a:t>Лордестин</a:t>
                      </a:r>
                      <a:r>
                        <a:rPr lang="ru-RU" sz="2800" kern="50" dirty="0">
                          <a:latin typeface="Times New Roman"/>
                          <a:ea typeface="SimSun"/>
                          <a:cs typeface="Mangal"/>
                        </a:rPr>
                        <a:t>, </a:t>
                      </a:r>
                      <a:r>
                        <a:rPr lang="ru-RU" sz="2800" kern="50" dirty="0" err="1">
                          <a:latin typeface="Times New Roman"/>
                          <a:ea typeface="SimSun"/>
                          <a:cs typeface="Mangal"/>
                        </a:rPr>
                        <a:t>Эриус</a:t>
                      </a:r>
                      <a:r>
                        <a:rPr lang="ru-RU" sz="2800" kern="50" dirty="0">
                          <a:latin typeface="Times New Roman"/>
                          <a:ea typeface="SimSun"/>
                          <a:cs typeface="Mangal"/>
                        </a:rPr>
                        <a:t> табл.  5 мг, </a:t>
                      </a:r>
                    </a:p>
                    <a:p>
                      <a:pPr>
                        <a:spcAft>
                          <a:spcPts val="0"/>
                        </a:spcAft>
                      </a:pPr>
                      <a:r>
                        <a:rPr lang="ru-RU" sz="2800" kern="50" dirty="0">
                          <a:latin typeface="Times New Roman"/>
                          <a:ea typeface="SimSun"/>
                          <a:cs typeface="Mangal"/>
                        </a:rPr>
                        <a:t>сироп — </a:t>
                      </a:r>
                      <a:r>
                        <a:rPr lang="ru-RU" sz="2800" kern="50" dirty="0" err="1">
                          <a:latin typeface="Times New Roman"/>
                          <a:ea typeface="SimSun"/>
                          <a:cs typeface="Mangal"/>
                        </a:rPr>
                        <a:t>Эриус</a:t>
                      </a:r>
                      <a:endParaRPr lang="ru-RU" sz="2800" kern="50" dirty="0">
                        <a:latin typeface="Times New Roman"/>
                        <a:ea typeface="SimSun"/>
                        <a:cs typeface="Mangal"/>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8737">
                <a:tc>
                  <a:txBody>
                    <a:bodyPr/>
                    <a:lstStyle/>
                    <a:p>
                      <a:pPr>
                        <a:spcAft>
                          <a:spcPts val="0"/>
                        </a:spcAft>
                      </a:pPr>
                      <a:r>
                        <a:rPr lang="ru-RU" sz="2800" i="1" kern="50" dirty="0" err="1">
                          <a:latin typeface="Times New Roman"/>
                          <a:ea typeface="SimSun"/>
                          <a:cs typeface="Mangal"/>
                        </a:rPr>
                        <a:t>Цетиризин</a:t>
                      </a:r>
                      <a:endParaRPr lang="ru-RU" sz="2800" i="1" kern="50" dirty="0">
                        <a:latin typeface="Times New Roman"/>
                        <a:ea typeface="SimSun"/>
                        <a:cs typeface="Mangal"/>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800" kern="50" dirty="0" err="1">
                          <a:latin typeface="Times New Roman"/>
                          <a:ea typeface="SimSun"/>
                          <a:cs typeface="Mangal"/>
                        </a:rPr>
                        <a:t>Аллертек</a:t>
                      </a:r>
                      <a:r>
                        <a:rPr lang="ru-RU" sz="2800" kern="50" dirty="0">
                          <a:latin typeface="Times New Roman"/>
                          <a:ea typeface="SimSun"/>
                          <a:cs typeface="Mangal"/>
                        </a:rPr>
                        <a:t>, </a:t>
                      </a:r>
                      <a:r>
                        <a:rPr lang="ru-RU" sz="2800" kern="50" dirty="0" err="1">
                          <a:latin typeface="Times New Roman"/>
                          <a:ea typeface="SimSun"/>
                          <a:cs typeface="Mangal"/>
                        </a:rPr>
                        <a:t>Зиртек</a:t>
                      </a:r>
                      <a:r>
                        <a:rPr lang="ru-RU" sz="2800" kern="50" dirty="0">
                          <a:latin typeface="Times New Roman"/>
                          <a:ea typeface="SimSun"/>
                          <a:cs typeface="Mangal"/>
                        </a:rPr>
                        <a:t>, </a:t>
                      </a:r>
                      <a:r>
                        <a:rPr lang="ru-RU" sz="2800" kern="50" dirty="0" err="1">
                          <a:latin typeface="Times New Roman"/>
                          <a:ea typeface="SimSun"/>
                          <a:cs typeface="Mangal"/>
                        </a:rPr>
                        <a:t>Зодак</a:t>
                      </a:r>
                      <a:r>
                        <a:rPr lang="ru-RU" sz="2800" kern="50" dirty="0">
                          <a:latin typeface="Times New Roman"/>
                          <a:ea typeface="SimSun"/>
                          <a:cs typeface="Mangal"/>
                        </a:rPr>
                        <a:t>,  </a:t>
                      </a:r>
                      <a:r>
                        <a:rPr lang="ru-RU" sz="2800" kern="50" dirty="0" err="1">
                          <a:latin typeface="Times New Roman"/>
                          <a:ea typeface="SimSun"/>
                          <a:cs typeface="Mangal"/>
                        </a:rPr>
                        <a:t>Летизен</a:t>
                      </a:r>
                      <a:r>
                        <a:rPr lang="ru-RU" sz="2800" kern="50" dirty="0">
                          <a:latin typeface="Times New Roman"/>
                          <a:ea typeface="SimSun"/>
                          <a:cs typeface="Mangal"/>
                        </a:rPr>
                        <a:t>, </a:t>
                      </a:r>
                      <a:r>
                        <a:rPr lang="ru-RU" sz="2800" kern="50" dirty="0" err="1">
                          <a:latin typeface="Times New Roman"/>
                          <a:ea typeface="SimSun"/>
                          <a:cs typeface="Mangal"/>
                        </a:rPr>
                        <a:t>Парлазин</a:t>
                      </a:r>
                      <a:r>
                        <a:rPr lang="ru-RU" sz="2800" kern="50" dirty="0">
                          <a:latin typeface="Times New Roman"/>
                          <a:ea typeface="SimSun"/>
                          <a:cs typeface="Mangal"/>
                        </a:rPr>
                        <a:t>, </a:t>
                      </a:r>
                      <a:r>
                        <a:rPr lang="ru-RU" sz="2800" kern="50" dirty="0" err="1">
                          <a:latin typeface="Times New Roman"/>
                          <a:ea typeface="SimSun"/>
                          <a:cs typeface="Mangal"/>
                        </a:rPr>
                        <a:t>Цетиризин</a:t>
                      </a:r>
                      <a:r>
                        <a:rPr lang="ru-RU" sz="2800" kern="50" dirty="0">
                          <a:latin typeface="Times New Roman"/>
                          <a:ea typeface="SimSun"/>
                          <a:cs typeface="Mangal"/>
                        </a:rPr>
                        <a:t>, </a:t>
                      </a:r>
                      <a:r>
                        <a:rPr lang="ru-RU" sz="2800" kern="50" dirty="0" err="1">
                          <a:latin typeface="Times New Roman"/>
                          <a:ea typeface="SimSun"/>
                          <a:cs typeface="Mangal"/>
                        </a:rPr>
                        <a:t>Цетрин</a:t>
                      </a:r>
                      <a:r>
                        <a:rPr lang="ru-RU" sz="2800" kern="50" dirty="0">
                          <a:latin typeface="Times New Roman"/>
                          <a:ea typeface="SimSun"/>
                          <a:cs typeface="Mangal"/>
                        </a:rPr>
                        <a:t> табл. 10 мг; </a:t>
                      </a:r>
                    </a:p>
                    <a:p>
                      <a:pPr>
                        <a:spcAft>
                          <a:spcPts val="0"/>
                        </a:spcAft>
                      </a:pPr>
                      <a:r>
                        <a:rPr lang="ru-RU" sz="2800" kern="50" dirty="0">
                          <a:latin typeface="Times New Roman"/>
                          <a:ea typeface="SimSun"/>
                          <a:cs typeface="Mangal"/>
                        </a:rPr>
                        <a:t>капли — </a:t>
                      </a:r>
                      <a:r>
                        <a:rPr lang="ru-RU" sz="2800" kern="50" dirty="0" err="1">
                          <a:latin typeface="Times New Roman"/>
                          <a:ea typeface="SimSun"/>
                          <a:cs typeface="Mangal"/>
                        </a:rPr>
                        <a:t>Зиртек</a:t>
                      </a:r>
                      <a:r>
                        <a:rPr lang="ru-RU" sz="2800" kern="50" dirty="0">
                          <a:latin typeface="Times New Roman"/>
                          <a:ea typeface="SimSun"/>
                          <a:cs typeface="Mangal"/>
                        </a:rPr>
                        <a:t>, </a:t>
                      </a:r>
                      <a:r>
                        <a:rPr lang="ru-RU" sz="2800" kern="50" dirty="0" err="1">
                          <a:latin typeface="Times New Roman"/>
                          <a:ea typeface="SimSun"/>
                          <a:cs typeface="Mangal"/>
                        </a:rPr>
                        <a:t>Зодак</a:t>
                      </a:r>
                      <a:r>
                        <a:rPr lang="ru-RU" sz="2800" kern="50" dirty="0">
                          <a:latin typeface="Times New Roman"/>
                          <a:ea typeface="SimSun"/>
                          <a:cs typeface="Mangal"/>
                        </a:rPr>
                        <a:t>, </a:t>
                      </a:r>
                      <a:r>
                        <a:rPr lang="ru-RU" sz="2800" kern="50" dirty="0" err="1">
                          <a:latin typeface="Times New Roman"/>
                          <a:ea typeface="SimSun"/>
                          <a:cs typeface="Mangal"/>
                        </a:rPr>
                        <a:t>Парлазин</a:t>
                      </a:r>
                      <a:r>
                        <a:rPr lang="ru-RU" sz="2800" kern="50" dirty="0">
                          <a:latin typeface="Times New Roman"/>
                          <a:ea typeface="SimSun"/>
                          <a:cs typeface="Mangal"/>
                        </a:rPr>
                        <a:t>, </a:t>
                      </a:r>
                      <a:r>
                        <a:rPr lang="ru-RU" sz="2800" kern="50" dirty="0" err="1">
                          <a:latin typeface="Times New Roman"/>
                          <a:ea typeface="SimSun"/>
                          <a:cs typeface="Mangal"/>
                        </a:rPr>
                        <a:t>Цетиризин</a:t>
                      </a:r>
                      <a:endParaRPr lang="ru-RU" sz="2800" kern="50" dirty="0">
                        <a:latin typeface="Times New Roman"/>
                        <a:ea typeface="SimSun"/>
                        <a:cs typeface="Mangal"/>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368">
                <a:tc>
                  <a:txBody>
                    <a:bodyPr/>
                    <a:lstStyle/>
                    <a:p>
                      <a:pPr>
                        <a:spcAft>
                          <a:spcPts val="0"/>
                        </a:spcAft>
                      </a:pPr>
                      <a:r>
                        <a:rPr lang="ru-RU" sz="2800" i="1" kern="50" dirty="0" err="1" smtClean="0">
                          <a:latin typeface="Times New Roman"/>
                          <a:ea typeface="SimSun"/>
                          <a:cs typeface="Mangal"/>
                        </a:rPr>
                        <a:t>Левоцетиризин</a:t>
                      </a:r>
                      <a:endParaRPr lang="ru-RU" sz="2800" i="1" kern="50" dirty="0">
                        <a:latin typeface="Times New Roman"/>
                        <a:ea typeface="SimSun"/>
                        <a:cs typeface="Mangal"/>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2800" kern="50" dirty="0" err="1">
                          <a:latin typeface="Times New Roman"/>
                          <a:ea typeface="SimSun"/>
                          <a:cs typeface="Mangal"/>
                        </a:rPr>
                        <a:t>Гленцет</a:t>
                      </a:r>
                      <a:r>
                        <a:rPr lang="ru-RU" sz="2800" kern="50" dirty="0">
                          <a:latin typeface="Times New Roman"/>
                          <a:ea typeface="SimSun"/>
                          <a:cs typeface="Mangal"/>
                        </a:rPr>
                        <a:t>, </a:t>
                      </a:r>
                      <a:r>
                        <a:rPr lang="ru-RU" sz="2800" kern="50" dirty="0" err="1">
                          <a:latin typeface="Times New Roman"/>
                          <a:ea typeface="SimSun"/>
                          <a:cs typeface="Mangal"/>
                        </a:rPr>
                        <a:t>Ксизал</a:t>
                      </a:r>
                      <a:r>
                        <a:rPr lang="ru-RU" sz="2800" kern="50" dirty="0">
                          <a:latin typeface="Times New Roman"/>
                          <a:ea typeface="SimSun"/>
                          <a:cs typeface="Mangal"/>
                        </a:rPr>
                        <a:t>, </a:t>
                      </a:r>
                      <a:r>
                        <a:rPr lang="ru-RU" sz="2800" kern="50" dirty="0" err="1">
                          <a:latin typeface="Times New Roman"/>
                          <a:ea typeface="SimSun"/>
                          <a:cs typeface="Mangal"/>
                        </a:rPr>
                        <a:t>Левоцетиризин</a:t>
                      </a:r>
                      <a:r>
                        <a:rPr lang="ru-RU" sz="2800" kern="50" dirty="0">
                          <a:latin typeface="Times New Roman"/>
                          <a:ea typeface="SimSun"/>
                          <a:cs typeface="Mangal"/>
                        </a:rPr>
                        <a:t>, </a:t>
                      </a:r>
                      <a:r>
                        <a:rPr lang="ru-RU" sz="2800" kern="50" dirty="0" err="1">
                          <a:latin typeface="Times New Roman"/>
                          <a:ea typeface="SimSun"/>
                          <a:cs typeface="Mangal"/>
                        </a:rPr>
                        <a:t>Супрастинекс</a:t>
                      </a:r>
                      <a:r>
                        <a:rPr lang="ru-RU" sz="2800" kern="50" dirty="0">
                          <a:latin typeface="Times New Roman"/>
                          <a:ea typeface="SimSun"/>
                          <a:cs typeface="Mangal"/>
                        </a:rPr>
                        <a:t> табл. 5 мг</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576064"/>
          </a:xfrm>
        </p:spPr>
        <p:txBody>
          <a:bodyPr>
            <a:normAutofit fontScale="90000"/>
          </a:bodyPr>
          <a:lstStyle/>
          <a:p>
            <a:r>
              <a:rPr lang="ru-RU" b="1" dirty="0" smtClean="0"/>
              <a:t/>
            </a:r>
            <a:br>
              <a:rPr lang="ru-RU" b="1" dirty="0" smtClean="0"/>
            </a:br>
            <a:r>
              <a:rPr lang="ru-RU" sz="4000" b="1" dirty="0" smtClean="0">
                <a:latin typeface="Times New Roman" pitchFamily="18" charset="0"/>
                <a:cs typeface="Times New Roman" pitchFamily="18" charset="0"/>
              </a:rPr>
              <a:t>Механизм действия</a:t>
            </a: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endParaRPr lang="ru-RU" sz="40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908720"/>
            <a:ext cx="8229600" cy="5217443"/>
          </a:xfrm>
        </p:spPr>
        <p:txBody>
          <a:bodyPr>
            <a:normAutofit lnSpcReduction="10000"/>
          </a:bodyPr>
          <a:lstStyle/>
          <a:p>
            <a:pPr marL="0" indent="0" algn="just">
              <a:buNone/>
            </a:pPr>
            <a:r>
              <a:rPr lang="ru-RU" sz="3400" dirty="0" smtClean="0">
                <a:latin typeface="Times New Roman" pitchFamily="18" charset="0"/>
                <a:cs typeface="Times New Roman" pitchFamily="18" charset="0"/>
              </a:rPr>
              <a:t>         Антигистаминные препараты блокируют Н1-рецепторы и  препятствуют взаимодействию с ними гистамина.   Они предупреждают развитие и облегчают течение аллергических реакций, т.к. являются конкурентными антагонистами гистамина. </a:t>
            </a:r>
          </a:p>
          <a:p>
            <a:pPr marL="0" indent="0" algn="just">
              <a:buNone/>
            </a:pPr>
            <a:r>
              <a:rPr lang="ru-RU" sz="3400" dirty="0" smtClean="0">
                <a:latin typeface="Times New Roman" pitchFamily="18" charset="0"/>
                <a:cs typeface="Times New Roman" pitchFamily="18" charset="0"/>
              </a:rPr>
              <a:t>         </a:t>
            </a:r>
            <a:r>
              <a:rPr lang="ru-RU" sz="3400" b="1" dirty="0" smtClean="0">
                <a:latin typeface="Times New Roman" pitchFamily="18" charset="0"/>
                <a:cs typeface="Times New Roman" pitchFamily="18" charset="0"/>
              </a:rPr>
              <a:t>Оказывают  противоаллергический, </a:t>
            </a:r>
            <a:r>
              <a:rPr lang="ru-RU" sz="3400" b="1" dirty="0" err="1" smtClean="0">
                <a:latin typeface="Times New Roman" pitchFamily="18" charset="0"/>
                <a:cs typeface="Times New Roman" pitchFamily="18" charset="0"/>
              </a:rPr>
              <a:t>противозудный</a:t>
            </a:r>
            <a:r>
              <a:rPr lang="ru-RU" sz="3400" b="1" dirty="0" smtClean="0">
                <a:latin typeface="Times New Roman" pitchFamily="18" charset="0"/>
                <a:cs typeface="Times New Roman" pitchFamily="18" charset="0"/>
              </a:rPr>
              <a:t> и </a:t>
            </a:r>
            <a:r>
              <a:rPr lang="ru-RU" sz="3400" b="1" dirty="0" err="1" smtClean="0">
                <a:latin typeface="Times New Roman" pitchFamily="18" charset="0"/>
                <a:cs typeface="Times New Roman" pitchFamily="18" charset="0"/>
              </a:rPr>
              <a:t>противоэкссудативный</a:t>
            </a:r>
            <a:r>
              <a:rPr lang="ru-RU" sz="3400" b="1" dirty="0" smtClean="0">
                <a:latin typeface="Times New Roman" pitchFamily="18" charset="0"/>
                <a:cs typeface="Times New Roman" pitchFamily="18" charset="0"/>
              </a:rPr>
              <a:t> эффекты. </a:t>
            </a:r>
          </a:p>
          <a:p>
            <a:endParaRPr lang="ru-RU"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72008"/>
          </a:xfrm>
        </p:spPr>
        <p:txBody>
          <a:bodyPr>
            <a:normAutofit fontScale="90000"/>
          </a:bodyPr>
          <a:lstStyle/>
          <a:p>
            <a:r>
              <a:rPr lang="ru-RU" b="1" dirty="0" smtClean="0"/>
              <a:t/>
            </a:r>
            <a:br>
              <a:rPr lang="ru-RU" b="1" dirty="0" smtClean="0"/>
            </a:br>
            <a:r>
              <a:rPr lang="ru-RU" sz="4000" b="1" dirty="0" smtClean="0">
                <a:latin typeface="Times New Roman" pitchFamily="18" charset="0"/>
                <a:cs typeface="Times New Roman" pitchFamily="18" charset="0"/>
              </a:rPr>
              <a:t> </a:t>
            </a: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endParaRPr lang="ru-RU" sz="40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332656"/>
            <a:ext cx="8229600" cy="5793507"/>
          </a:xfrm>
        </p:spPr>
        <p:txBody>
          <a:bodyPr>
            <a:normAutofit fontScale="62500" lnSpcReduction="20000"/>
          </a:bodyPr>
          <a:lstStyle/>
          <a:p>
            <a:pPr marL="0" indent="0" algn="just">
              <a:buNone/>
            </a:pPr>
            <a:r>
              <a:rPr lang="ru-RU" sz="3400" dirty="0" smtClean="0">
                <a:latin typeface="Times New Roman" pitchFamily="18" charset="0"/>
                <a:cs typeface="Times New Roman" pitchFamily="18" charset="0"/>
              </a:rPr>
              <a:t>         </a:t>
            </a:r>
            <a:r>
              <a:rPr lang="ru-RU" sz="4000" dirty="0" smtClean="0">
                <a:latin typeface="Times New Roman" pitchFamily="18" charset="0"/>
                <a:cs typeface="Times New Roman" pitchFamily="18" charset="0"/>
              </a:rPr>
              <a:t>Антигистаминные препараты блокируют Н1-рецепторы. Сродство этих препаратов  с рецепторами значительно ниже, чем у  гистамина. Поэтому антигистаминные препараты не способны вытеснять гистамин, связанный с рецептором, они только блокируют незанятые  </a:t>
            </a:r>
            <a:r>
              <a:rPr lang="ru-RU" sz="4000" dirty="0" err="1" smtClean="0">
                <a:latin typeface="Times New Roman" pitchFamily="18" charset="0"/>
                <a:cs typeface="Times New Roman" pitchFamily="18" charset="0"/>
              </a:rPr>
              <a:t>рецепторыи</a:t>
            </a:r>
            <a:r>
              <a:rPr lang="ru-RU" sz="4000" dirty="0" smtClean="0">
                <a:latin typeface="Times New Roman" pitchFamily="18" charset="0"/>
                <a:cs typeface="Times New Roman" pitchFamily="18" charset="0"/>
              </a:rPr>
              <a:t> препятствуют взаимодействию с ними гистамина. Соответственно Н1-блокаторы  предупреждают развитие и облегчают течение аллергических реакций   Они снимают вызываемые гистамином спазмы гладкой мускулатуры, уменьшают проницаемость капилляров, предупреждают развитие  отека тканей,  устраняют зуд, предотвращают появление волдырей на коже, уменьшают гипотензивное действие гистамина.      Недостаточная эффективность некоторых антигистаминных препаратов при аллергических заболеваниях связана с тем, что гистамин лишь один из нескольких биологически активных веществ, выделяющихся при аллергии.</a:t>
            </a:r>
          </a:p>
          <a:p>
            <a:endParaRPr lang="ru-RU"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Прямоугольник 1"/>
          <p:cNvSpPr>
            <a:spLocks noChangeArrowheads="1"/>
          </p:cNvSpPr>
          <p:nvPr/>
        </p:nvSpPr>
        <p:spPr bwMode="auto">
          <a:xfrm>
            <a:off x="214313" y="0"/>
            <a:ext cx="8358187" cy="7171194"/>
          </a:xfrm>
          <a:prstGeom prst="rect">
            <a:avLst/>
          </a:prstGeom>
          <a:noFill/>
          <a:ln w="9525">
            <a:noFill/>
            <a:miter lim="800000"/>
            <a:headEnd/>
            <a:tailEnd/>
          </a:ln>
        </p:spPr>
        <p:txBody>
          <a:bodyPr>
            <a:spAutoFit/>
          </a:bodyPr>
          <a:lstStyle/>
          <a:p>
            <a:pPr indent="450850" algn="just" eaLnBrk="0" hangingPunct="0">
              <a:tabLst>
                <a:tab pos="1662113" algn="l"/>
              </a:tabLst>
            </a:pPr>
            <a:r>
              <a:rPr lang="ru-RU" sz="2000" b="1" dirty="0" err="1" smtClean="0">
                <a:latin typeface="Times New Roman" pitchFamily="18" charset="0"/>
                <a:cs typeface="Times New Roman" pitchFamily="18" charset="0"/>
              </a:rPr>
              <a:t>Фармакокинетика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антигистраминных</a:t>
            </a:r>
            <a:r>
              <a:rPr lang="ru-RU" sz="2000" dirty="0" smtClean="0">
                <a:latin typeface="Times New Roman" pitchFamily="18" charset="0"/>
                <a:cs typeface="Times New Roman" pitchFamily="18" charset="0"/>
              </a:rPr>
              <a:t>  1 поколения: хорошо всасывается в ЖКТ. </a:t>
            </a:r>
            <a:r>
              <a:rPr lang="en-US" sz="2000" dirty="0" smtClean="0">
                <a:latin typeface="Times New Roman" pitchFamily="18" charset="0"/>
                <a:cs typeface="Times New Roman" pitchFamily="18" charset="0"/>
              </a:rPr>
              <a:t>Per </a:t>
            </a:r>
            <a:r>
              <a:rPr lang="en-US" sz="2000" dirty="0" err="1" smtClean="0">
                <a:latin typeface="Times New Roman" pitchFamily="18" charset="0"/>
                <a:cs typeface="Times New Roman" pitchFamily="18" charset="0"/>
              </a:rPr>
              <a:t>os</a:t>
            </a:r>
            <a:r>
              <a:rPr lang="ru-RU" sz="2000" dirty="0" smtClean="0">
                <a:latin typeface="Times New Roman" pitchFamily="18" charset="0"/>
                <a:cs typeface="Times New Roman" pitchFamily="18" charset="0"/>
              </a:rPr>
              <a:t>  -  начало действия ч/</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20-40 мин., максимальный эффект – 2-4 часа, продолжительность действия </a:t>
            </a:r>
            <a:r>
              <a:rPr lang="ru-RU" sz="2000" dirty="0" err="1" smtClean="0">
                <a:latin typeface="Times New Roman" pitchFamily="18" charset="0"/>
                <a:cs typeface="Times New Roman" pitchFamily="18" charset="0"/>
              </a:rPr>
              <a:t>димедрола</a:t>
            </a:r>
            <a:r>
              <a:rPr lang="ru-RU" sz="2000" dirty="0" smtClean="0">
                <a:latin typeface="Times New Roman" pitchFamily="18" charset="0"/>
                <a:cs typeface="Times New Roman" pitchFamily="18" charset="0"/>
              </a:rPr>
              <a:t> – 3-5 часов, продолжительность действие </a:t>
            </a:r>
            <a:r>
              <a:rPr lang="ru-RU" sz="2000" dirty="0" err="1" smtClean="0">
                <a:latin typeface="Times New Roman" pitchFamily="18" charset="0"/>
                <a:cs typeface="Times New Roman" pitchFamily="18" charset="0"/>
              </a:rPr>
              <a:t>пипольфена</a:t>
            </a:r>
            <a:r>
              <a:rPr lang="ru-RU" sz="2000" dirty="0" smtClean="0">
                <a:latin typeface="Times New Roman" pitchFamily="18" charset="0"/>
                <a:cs typeface="Times New Roman" pitchFamily="18" charset="0"/>
              </a:rPr>
              <a:t> 10-12 часов, продолжительность действия </a:t>
            </a:r>
            <a:r>
              <a:rPr lang="ru-RU" sz="2000" dirty="0" err="1" smtClean="0">
                <a:latin typeface="Times New Roman" pitchFamily="18" charset="0"/>
                <a:cs typeface="Times New Roman" pitchFamily="18" charset="0"/>
              </a:rPr>
              <a:t>супрастина</a:t>
            </a:r>
            <a:r>
              <a:rPr lang="ru-RU" sz="2000" dirty="0" smtClean="0">
                <a:latin typeface="Times New Roman" pitchFamily="18" charset="0"/>
                <a:cs typeface="Times New Roman" pitchFamily="18" charset="0"/>
              </a:rPr>
              <a:t> – 4-6 часов, продолжительность действия </a:t>
            </a:r>
            <a:r>
              <a:rPr lang="ru-RU" sz="2000" dirty="0" err="1" smtClean="0">
                <a:latin typeface="Times New Roman" pitchFamily="18" charset="0"/>
                <a:cs typeface="Times New Roman" pitchFamily="18" charset="0"/>
              </a:rPr>
              <a:t>тавегила</a:t>
            </a:r>
            <a:r>
              <a:rPr lang="ru-RU" sz="2000" dirty="0" smtClean="0">
                <a:latin typeface="Times New Roman" pitchFamily="18" charset="0"/>
                <a:cs typeface="Times New Roman" pitchFamily="18" charset="0"/>
              </a:rPr>
              <a:t> – 8-12 час.</a:t>
            </a:r>
          </a:p>
          <a:p>
            <a:pPr indent="450850" algn="just" eaLnBrk="0" hangingPunct="0">
              <a:tabLst>
                <a:tab pos="1662113" algn="l"/>
              </a:tabLst>
            </a:pPr>
            <a:r>
              <a:rPr lang="ru-RU" sz="2000" dirty="0" smtClean="0">
                <a:latin typeface="Times New Roman" pitchFamily="18" charset="0"/>
                <a:cs typeface="Times New Roman" pitchFamily="18" charset="0"/>
              </a:rPr>
              <a:t>Препараты можно вводить в/</a:t>
            </a:r>
            <a:r>
              <a:rPr lang="ru-RU" sz="2000" dirty="0" err="1" smtClean="0">
                <a:latin typeface="Times New Roman" pitchFamily="18" charset="0"/>
                <a:cs typeface="Times New Roman" pitchFamily="18" charset="0"/>
              </a:rPr>
              <a:t>мышечно</a:t>
            </a:r>
            <a:r>
              <a:rPr lang="ru-RU" sz="2000" dirty="0" smtClean="0">
                <a:latin typeface="Times New Roman" pitchFamily="18" charset="0"/>
                <a:cs typeface="Times New Roman" pitchFamily="18" charset="0"/>
              </a:rPr>
              <a:t> и в/</a:t>
            </a:r>
            <a:r>
              <a:rPr lang="ru-RU" sz="2000" dirty="0" err="1" smtClean="0">
                <a:latin typeface="Times New Roman" pitchFamily="18" charset="0"/>
                <a:cs typeface="Times New Roman" pitchFamily="18" charset="0"/>
              </a:rPr>
              <a:t>венно</a:t>
            </a:r>
            <a:r>
              <a:rPr lang="ru-RU" sz="2000" dirty="0" smtClean="0">
                <a:latin typeface="Times New Roman" pitchFamily="18" charset="0"/>
                <a:cs typeface="Times New Roman" pitchFamily="18" charset="0"/>
              </a:rPr>
              <a:t>.</a:t>
            </a:r>
          </a:p>
          <a:p>
            <a:pPr indent="450850" algn="just" eaLnBrk="0" hangingPunct="0">
              <a:tabLst>
                <a:tab pos="1662113" algn="l"/>
              </a:tabLst>
            </a:pPr>
            <a:r>
              <a:rPr lang="ru-RU" sz="2000" b="1" dirty="0" smtClean="0">
                <a:latin typeface="Times New Roman" pitchFamily="18" charset="0"/>
                <a:cs typeface="Times New Roman" pitchFamily="18" charset="0"/>
              </a:rPr>
              <a:t>Препараты проникают ч/</a:t>
            </a:r>
            <a:r>
              <a:rPr lang="ru-RU" sz="2000" b="1" dirty="0" err="1" smtClean="0">
                <a:latin typeface="Times New Roman" pitchFamily="18" charset="0"/>
                <a:cs typeface="Times New Roman" pitchFamily="18" charset="0"/>
              </a:rPr>
              <a:t>з</a:t>
            </a:r>
            <a:r>
              <a:rPr lang="ru-RU" sz="2000" b="1" dirty="0" smtClean="0">
                <a:latin typeface="Times New Roman" pitchFamily="18" charset="0"/>
                <a:cs typeface="Times New Roman" pitchFamily="18" charset="0"/>
              </a:rPr>
              <a:t> ГЭБ.   </a:t>
            </a:r>
            <a:r>
              <a:rPr lang="ru-RU" sz="2000" dirty="0" smtClean="0">
                <a:latin typeface="Times New Roman" pitchFamily="18" charset="0"/>
                <a:cs typeface="Times New Roman" pitchFamily="18" charset="0"/>
              </a:rPr>
              <a:t>Метаболизм происходит  в печени, выводятся с желчью и мочой.</a:t>
            </a:r>
          </a:p>
          <a:p>
            <a:pPr indent="450850" algn="just" eaLnBrk="0" hangingPunct="0">
              <a:tabLst>
                <a:tab pos="1662113" algn="l"/>
              </a:tabLst>
            </a:pPr>
            <a:r>
              <a:rPr lang="ru-RU" sz="2000" dirty="0" smtClean="0">
                <a:latin typeface="Times New Roman" pitchFamily="18" charset="0"/>
                <a:cs typeface="Times New Roman" pitchFamily="18" charset="0"/>
              </a:rPr>
              <a:t>Препараты потенцируют эффект наркотических анальгетиков, </a:t>
            </a:r>
            <a:r>
              <a:rPr lang="ru-RU" sz="2000" dirty="0" smtClean="0">
                <a:latin typeface="Times New Roman" pitchFamily="18" charset="0"/>
                <a:cs typeface="Times New Roman" pitchFamily="18" charset="0"/>
              </a:rPr>
              <a:t>этанола, </a:t>
            </a:r>
            <a:r>
              <a:rPr lang="ru-RU" sz="2000" dirty="0" smtClean="0">
                <a:latin typeface="Times New Roman" pitchFamily="18" charset="0"/>
                <a:cs typeface="Times New Roman" pitchFamily="18" charset="0"/>
              </a:rPr>
              <a:t>снотворных, транквилизаторов.</a:t>
            </a:r>
          </a:p>
          <a:p>
            <a:r>
              <a:rPr lang="ru-RU" sz="2000" b="1" dirty="0" smtClean="0">
                <a:latin typeface="Times New Roman" pitchFamily="18" charset="0"/>
                <a:cs typeface="Times New Roman" pitchFamily="18" charset="0"/>
              </a:rPr>
              <a:t>Фармакологические свойства антигистаминных препаратов 1 поколения:</a:t>
            </a:r>
            <a:endParaRPr lang="ru-RU" sz="2000" dirty="0" smtClean="0">
              <a:latin typeface="Times New Roman" pitchFamily="18" charset="0"/>
              <a:cs typeface="Times New Roman" pitchFamily="18" charset="0"/>
            </a:endParaRPr>
          </a:p>
          <a:p>
            <a:pPr indent="450850" algn="just" eaLnBrk="0" hangingPunct="0">
              <a:tabLst>
                <a:tab pos="1662113" algn="l"/>
              </a:tabLst>
            </a:pPr>
            <a:r>
              <a:rPr lang="ru-RU" sz="2000" dirty="0" smtClean="0">
                <a:latin typeface="Times New Roman" pitchFamily="18" charset="0"/>
                <a:cs typeface="Times New Roman" pitchFamily="18" charset="0"/>
              </a:rPr>
              <a:t>Оказывают седативное </a:t>
            </a:r>
            <a:r>
              <a:rPr lang="ru-RU" sz="2000" dirty="0">
                <a:latin typeface="Times New Roman" pitchFamily="18" charset="0"/>
                <a:cs typeface="Times New Roman" pitchFamily="18" charset="0"/>
              </a:rPr>
              <a:t>действие – легко проникает  ч/</a:t>
            </a:r>
            <a:r>
              <a:rPr lang="ru-RU" sz="2000" dirty="0" err="1">
                <a:latin typeface="Times New Roman" pitchFamily="18" charset="0"/>
                <a:cs typeface="Times New Roman" pitchFamily="18" charset="0"/>
              </a:rPr>
              <a:t>з</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ГЭБ  и блокируют </a:t>
            </a:r>
            <a:r>
              <a:rPr lang="ru-RU" sz="2000" dirty="0" err="1" smtClean="0">
                <a:latin typeface="Times New Roman" pitchFamily="18" charset="0"/>
                <a:cs typeface="Times New Roman" pitchFamily="18" charset="0"/>
              </a:rPr>
              <a:t>серотониновые</a:t>
            </a:r>
            <a:r>
              <a:rPr lang="ru-RU" sz="2000" dirty="0" smtClean="0">
                <a:latin typeface="Times New Roman" pitchFamily="18" charset="0"/>
                <a:cs typeface="Times New Roman" pitchFamily="18" charset="0"/>
              </a:rPr>
              <a:t> и </a:t>
            </a:r>
            <a:r>
              <a:rPr lang="ru-RU" sz="2000" dirty="0" err="1" smtClean="0">
                <a:latin typeface="Times New Roman" pitchFamily="18" charset="0"/>
                <a:cs typeface="Times New Roman" pitchFamily="18" charset="0"/>
              </a:rPr>
              <a:t>ацетилхолиновые</a:t>
            </a:r>
            <a:r>
              <a:rPr lang="ru-RU" sz="2000" dirty="0" smtClean="0">
                <a:latin typeface="Times New Roman" pitchFamily="18" charset="0"/>
                <a:cs typeface="Times New Roman" pitchFamily="18" charset="0"/>
              </a:rPr>
              <a:t> рецепторы. Седативное </a:t>
            </a:r>
            <a:r>
              <a:rPr lang="ru-RU" sz="2000" dirty="0">
                <a:latin typeface="Times New Roman" pitchFamily="18" charset="0"/>
                <a:cs typeface="Times New Roman" pitchFamily="18" charset="0"/>
              </a:rPr>
              <a:t>действие от умеренного до сильного, потенцируется алкоголем и психотропными средствами. </a:t>
            </a:r>
            <a:r>
              <a:rPr lang="ru-RU" sz="2000" dirty="0" smtClean="0">
                <a:latin typeface="Times New Roman" pitchFamily="18" charset="0"/>
                <a:cs typeface="Times New Roman" pitchFamily="18" charset="0"/>
              </a:rPr>
              <a:t>Из-за седативного эффекта эти препараты нельзя использовать в период выполнения работ, требующих внимания. </a:t>
            </a:r>
            <a:endParaRPr lang="ru-RU" sz="2000" dirty="0">
              <a:latin typeface="Times New Roman" pitchFamily="18" charset="0"/>
              <a:cs typeface="Times New Roman" pitchFamily="18" charset="0"/>
            </a:endParaRPr>
          </a:p>
          <a:p>
            <a:pPr indent="450850" algn="just" eaLnBrk="0" hangingPunct="0">
              <a:tabLst>
                <a:tab pos="1662113" algn="l"/>
              </a:tabLst>
            </a:pPr>
            <a:r>
              <a:rPr lang="ru-RU" sz="2000" dirty="0" err="1">
                <a:latin typeface="Times New Roman" pitchFamily="18" charset="0"/>
                <a:cs typeface="Times New Roman" pitchFamily="18" charset="0"/>
              </a:rPr>
              <a:t>Атропиноподобное</a:t>
            </a:r>
            <a:r>
              <a:rPr lang="ru-RU" sz="2000" dirty="0">
                <a:latin typeface="Times New Roman" pitchFamily="18" charset="0"/>
                <a:cs typeface="Times New Roman" pitchFamily="18" charset="0"/>
              </a:rPr>
              <a:t> действие – сухость во рту, нарушение мочеиспускания, запоры, тахикардия, нарушение зрения</a:t>
            </a:r>
            <a:r>
              <a:rPr lang="ru-RU" sz="2000" dirty="0" smtClean="0">
                <a:latin typeface="Times New Roman" pitchFamily="18" charset="0"/>
                <a:cs typeface="Times New Roman" pitchFamily="18" charset="0"/>
              </a:rPr>
              <a:t>.</a:t>
            </a:r>
          </a:p>
          <a:p>
            <a:pPr indent="450850" algn="just" eaLnBrk="0" hangingPunct="0">
              <a:tabLst>
                <a:tab pos="1662113" algn="l"/>
              </a:tabLst>
            </a:pPr>
            <a:r>
              <a:rPr lang="ru-RU" sz="2000" dirty="0" err="1" smtClean="0">
                <a:latin typeface="Times New Roman" pitchFamily="18" charset="0"/>
                <a:cs typeface="Times New Roman" pitchFamily="18" charset="0"/>
              </a:rPr>
              <a:t>Пинольфен</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приводит к расширению сосудов и преходящему снижению АД.</a:t>
            </a:r>
          </a:p>
          <a:p>
            <a:pPr indent="450850" algn="just" eaLnBrk="0" hangingPunct="0">
              <a:tabLst>
                <a:tab pos="1662113" algn="l"/>
              </a:tabLst>
            </a:pP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Прямоугольник 1"/>
          <p:cNvSpPr>
            <a:spLocks noChangeArrowheads="1"/>
          </p:cNvSpPr>
          <p:nvPr/>
        </p:nvSpPr>
        <p:spPr bwMode="auto">
          <a:xfrm>
            <a:off x="251520" y="260649"/>
            <a:ext cx="8501062" cy="5109091"/>
          </a:xfrm>
          <a:prstGeom prst="rect">
            <a:avLst/>
          </a:prstGeom>
          <a:noFill/>
          <a:ln w="9525">
            <a:noFill/>
            <a:miter lim="800000"/>
            <a:headEnd/>
            <a:tailEnd/>
          </a:ln>
        </p:spPr>
        <p:txBody>
          <a:bodyPr wrap="square">
            <a:spAutoFit/>
          </a:bodyPr>
          <a:lstStyle/>
          <a:p>
            <a:pPr indent="450850" eaLnBrk="0" hangingPunct="0"/>
            <a:r>
              <a:rPr lang="ru-RU" sz="2800" b="1" dirty="0">
                <a:latin typeface="Times New Roman" pitchFamily="18" charset="0"/>
                <a:cs typeface="Times New Roman" pitchFamily="18" charset="0"/>
              </a:rPr>
              <a:t>Показания к применению </a:t>
            </a:r>
            <a:endParaRPr lang="ru-RU" sz="2800" b="1" dirty="0" smtClean="0">
              <a:latin typeface="Times New Roman" pitchFamily="18" charset="0"/>
              <a:cs typeface="Times New Roman" pitchFamily="18" charset="0"/>
            </a:endParaRPr>
          </a:p>
          <a:p>
            <a:pPr indent="450850" eaLnBrk="0" hangingPunct="0"/>
            <a:r>
              <a:rPr lang="ru-RU" sz="2800" b="1" dirty="0" smtClean="0">
                <a:latin typeface="Times New Roman" pitchFamily="18" charset="0"/>
                <a:cs typeface="Times New Roman" pitchFamily="18" charset="0"/>
              </a:rPr>
              <a:t>антигистаминных </a:t>
            </a:r>
            <a:r>
              <a:rPr lang="ru-RU" sz="2800" b="1" dirty="0">
                <a:latin typeface="Times New Roman" pitchFamily="18" charset="0"/>
                <a:cs typeface="Times New Roman" pitchFamily="18" charset="0"/>
              </a:rPr>
              <a:t>ЛС: </a:t>
            </a:r>
          </a:p>
          <a:p>
            <a:pPr indent="450850" algn="just" eaLnBrk="0" hangingPunct="0"/>
            <a:r>
              <a:rPr lang="ru-RU" sz="2800" dirty="0">
                <a:latin typeface="Times New Roman" pitchFamily="18" charset="0"/>
                <a:cs typeface="Times New Roman" pitchFamily="18" charset="0"/>
              </a:rPr>
              <a:t>Аллергический </a:t>
            </a:r>
            <a:r>
              <a:rPr lang="ru-RU" sz="2800" dirty="0" smtClean="0">
                <a:latin typeface="Times New Roman" pitchFamily="18" charset="0"/>
                <a:cs typeface="Times New Roman" pitchFamily="18" charset="0"/>
              </a:rPr>
              <a:t>ринит .</a:t>
            </a:r>
            <a:endParaRPr lang="ru-RU" sz="2800" dirty="0">
              <a:latin typeface="Times New Roman" pitchFamily="18" charset="0"/>
              <a:cs typeface="Times New Roman" pitchFamily="18" charset="0"/>
            </a:endParaRPr>
          </a:p>
          <a:p>
            <a:pPr indent="450850" algn="just" eaLnBrk="0" hangingPunct="0"/>
            <a:r>
              <a:rPr lang="ru-RU" sz="2800" dirty="0" smtClean="0">
                <a:latin typeface="Times New Roman" pitchFamily="18" charset="0"/>
                <a:cs typeface="Times New Roman" pitchFamily="18" charset="0"/>
              </a:rPr>
              <a:t>Острая крапивница.</a:t>
            </a:r>
            <a:endParaRPr lang="ru-RU" sz="2800" dirty="0">
              <a:latin typeface="Times New Roman" pitchFamily="18" charset="0"/>
              <a:cs typeface="Times New Roman" pitchFamily="18" charset="0"/>
            </a:endParaRPr>
          </a:p>
          <a:p>
            <a:pPr indent="450850" algn="just" eaLnBrk="0" hangingPunct="0"/>
            <a:r>
              <a:rPr lang="ru-RU" sz="2800" dirty="0">
                <a:latin typeface="Times New Roman" pitchFamily="18" charset="0"/>
                <a:cs typeface="Times New Roman" pitchFamily="18" charset="0"/>
              </a:rPr>
              <a:t>Отек </a:t>
            </a:r>
            <a:r>
              <a:rPr lang="ru-RU" sz="2800" dirty="0" err="1">
                <a:latin typeface="Times New Roman" pitchFamily="18" charset="0"/>
                <a:cs typeface="Times New Roman" pitchFamily="18" charset="0"/>
              </a:rPr>
              <a:t>Квинке</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тавегил</a:t>
            </a:r>
            <a:r>
              <a:rPr lang="ru-RU" sz="2800" dirty="0">
                <a:latin typeface="Times New Roman" pitchFamily="18" charset="0"/>
                <a:cs typeface="Times New Roman" pitchFamily="18" charset="0"/>
              </a:rPr>
              <a:t> или </a:t>
            </a:r>
            <a:r>
              <a:rPr lang="ru-RU" sz="2800" dirty="0" err="1">
                <a:latin typeface="Times New Roman" pitchFamily="18" charset="0"/>
                <a:cs typeface="Times New Roman" pitchFamily="18" charset="0"/>
              </a:rPr>
              <a:t>супрастин</a:t>
            </a: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в сочетании с </a:t>
            </a:r>
          </a:p>
          <a:p>
            <a:pPr indent="450850" algn="just" eaLnBrk="0" hangingPunct="0"/>
            <a:r>
              <a:rPr lang="ru-RU" sz="2800" dirty="0" smtClean="0">
                <a:latin typeface="Times New Roman" pitchFamily="18" charset="0"/>
                <a:cs typeface="Times New Roman" pitchFamily="18" charset="0"/>
              </a:rPr>
              <a:t> ГКС и </a:t>
            </a:r>
            <a:r>
              <a:rPr lang="ru-RU" sz="2800" dirty="0" err="1" smtClean="0">
                <a:latin typeface="Times New Roman" pitchFamily="18" charset="0"/>
                <a:cs typeface="Times New Roman" pitchFamily="18" charset="0"/>
              </a:rPr>
              <a:t>диуретиками</a:t>
            </a:r>
            <a:r>
              <a:rPr lang="ru-RU" sz="2800"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a:p>
            <a:pPr indent="450850" algn="just" eaLnBrk="0" hangingPunct="0"/>
            <a:r>
              <a:rPr lang="en-US"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Хроническая </a:t>
            </a:r>
            <a:r>
              <a:rPr lang="ru-RU" sz="2800" dirty="0">
                <a:latin typeface="Times New Roman" pitchFamily="18" charset="0"/>
                <a:cs typeface="Times New Roman" pitchFamily="18" charset="0"/>
              </a:rPr>
              <a:t>крапивница  (препараты </a:t>
            </a:r>
            <a:r>
              <a:rPr lang="en-US" sz="2800" dirty="0">
                <a:latin typeface="Times New Roman" pitchFamily="18" charset="0"/>
                <a:cs typeface="Times New Roman" pitchFamily="18" charset="0"/>
              </a:rPr>
              <a:t>II</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покол</a:t>
            </a:r>
            <a:r>
              <a:rPr lang="ru-RU" sz="2800" dirty="0">
                <a:latin typeface="Times New Roman" pitchFamily="18" charset="0"/>
                <a:cs typeface="Times New Roman" pitchFamily="18" charset="0"/>
              </a:rPr>
              <a:t>.).</a:t>
            </a:r>
          </a:p>
          <a:p>
            <a:pPr indent="450850" algn="just" eaLnBrk="0" hangingPunct="0"/>
            <a:r>
              <a:rPr lang="ru-RU" sz="2800" dirty="0" smtClean="0">
                <a:latin typeface="Times New Roman" pitchFamily="18" charset="0"/>
                <a:cs typeface="Times New Roman" pitchFamily="18" charset="0"/>
              </a:rPr>
              <a:t> Аллергический  </a:t>
            </a:r>
            <a:r>
              <a:rPr lang="ru-RU" sz="2800" dirty="0" err="1" smtClean="0">
                <a:latin typeface="Times New Roman" pitchFamily="18" charset="0"/>
                <a:cs typeface="Times New Roman" pitchFamily="18" charset="0"/>
              </a:rPr>
              <a:t>конъюнктевит</a:t>
            </a:r>
            <a:r>
              <a:rPr lang="ru-RU" sz="2800"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a:p>
            <a:pPr indent="450850" algn="just" eaLnBrk="0" hangingPunct="0"/>
            <a:r>
              <a:rPr lang="ru-RU" sz="2800" dirty="0" smtClean="0">
                <a:latin typeface="Times New Roman" pitchFamily="18" charset="0"/>
                <a:cs typeface="Times New Roman" pitchFamily="18" charset="0"/>
              </a:rPr>
              <a:t> Зудящие дерматозы.</a:t>
            </a:r>
          </a:p>
          <a:p>
            <a:pPr indent="450850" algn="just" eaLnBrk="0" hangingPunct="0"/>
            <a:r>
              <a:rPr lang="en-US"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Аллергические реакции на укусы насекомых.</a:t>
            </a:r>
            <a:endParaRPr lang="ru-RU" sz="2800" dirty="0">
              <a:latin typeface="Times New Roman" pitchFamily="18" charset="0"/>
              <a:cs typeface="Times New Roman" pitchFamily="18" charset="0"/>
            </a:endParaRPr>
          </a:p>
          <a:p>
            <a:pPr indent="450850" algn="just" eaLnBrk="0" hangingPunct="0"/>
            <a:r>
              <a:rPr lang="en-US"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Премедикация</a:t>
            </a:r>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перед операцией.</a:t>
            </a:r>
          </a:p>
          <a:p>
            <a:pPr indent="450850" eaLnBrk="0" hangingPunct="0"/>
            <a:endParaRPr lang="ru-RU" dirty="0"/>
          </a:p>
        </p:txBody>
      </p:sp>
      <p:pic>
        <p:nvPicPr>
          <p:cNvPr id="3" name="Picture 3" descr="C:\Users\Татьяна Витальевна\Desktop\отек квинке.jpg"/>
          <p:cNvPicPr>
            <a:picLocks noChangeAspect="1" noChangeArrowheads="1"/>
          </p:cNvPicPr>
          <p:nvPr/>
        </p:nvPicPr>
        <p:blipFill>
          <a:blip r:embed="rId2" cstate="print"/>
          <a:srcRect/>
          <a:stretch>
            <a:fillRect/>
          </a:stretch>
        </p:blipFill>
        <p:spPr bwMode="auto">
          <a:xfrm>
            <a:off x="6804248" y="4941168"/>
            <a:ext cx="1847850" cy="1573212"/>
          </a:xfrm>
          <a:prstGeom prst="rect">
            <a:avLst/>
          </a:prstGeom>
          <a:noFill/>
          <a:ln w="9525">
            <a:noFill/>
            <a:miter lim="800000"/>
            <a:headEnd/>
            <a:tailEnd/>
          </a:ln>
        </p:spPr>
      </p:pic>
      <p:pic>
        <p:nvPicPr>
          <p:cNvPr id="4" name="Picture 2" descr="C:\Users\Татьяна Витальевна\Desktop\аллерген2.jpg"/>
          <p:cNvPicPr>
            <a:picLocks noChangeAspect="1" noChangeArrowheads="1"/>
          </p:cNvPicPr>
          <p:nvPr/>
        </p:nvPicPr>
        <p:blipFill>
          <a:blip r:embed="rId3" cstate="print"/>
          <a:srcRect/>
          <a:stretch>
            <a:fillRect/>
          </a:stretch>
        </p:blipFill>
        <p:spPr bwMode="auto">
          <a:xfrm>
            <a:off x="6732240" y="0"/>
            <a:ext cx="2016125" cy="1871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214313" y="41008"/>
            <a:ext cx="8715375" cy="7355860"/>
          </a:xfrm>
          <a:prstGeom prst="rect">
            <a:avLst/>
          </a:prstGeom>
          <a:noFill/>
          <a:ln w="9525">
            <a:noFill/>
            <a:miter lim="800000"/>
            <a:headEnd/>
            <a:tailEnd/>
          </a:ln>
        </p:spPr>
        <p:txBody>
          <a:bodyPr wrap="square" anchor="ctr">
            <a:spAutoFit/>
          </a:bodyPr>
          <a:lstStyle/>
          <a:p>
            <a:pPr indent="450850" algn="just" eaLnBrk="0" hangingPunct="0"/>
            <a:r>
              <a:rPr lang="ru-RU" sz="3200" b="1" dirty="0">
                <a:latin typeface="Times New Roman" pitchFamily="18" charset="0"/>
                <a:cs typeface="Times New Roman" pitchFamily="18" charset="0"/>
              </a:rPr>
              <a:t>Побочные действия препаратов 1 поколения:</a:t>
            </a:r>
          </a:p>
          <a:p>
            <a:pPr indent="450850" eaLnBrk="0" hangingPunct="0"/>
            <a:r>
              <a:rPr lang="ru-RU" sz="3200" dirty="0" err="1" smtClean="0">
                <a:latin typeface="Times New Roman" pitchFamily="18" charset="0"/>
                <a:cs typeface="Times New Roman" pitchFamily="18" charset="0"/>
              </a:rPr>
              <a:t>Ссонливость</a:t>
            </a:r>
            <a:r>
              <a:rPr lang="ru-RU" sz="3200" dirty="0" smtClean="0">
                <a:latin typeface="Times New Roman" pitchFamily="18" charset="0"/>
                <a:cs typeface="Times New Roman" pitchFamily="18" charset="0"/>
              </a:rPr>
              <a:t>, снижение внимания.</a:t>
            </a:r>
          </a:p>
          <a:p>
            <a:pPr indent="450850" eaLnBrk="0" hangingPunct="0"/>
            <a:r>
              <a:rPr lang="ru-RU" sz="3200" dirty="0" err="1" smtClean="0">
                <a:latin typeface="Times New Roman" pitchFamily="18" charset="0"/>
                <a:cs typeface="Times New Roman" pitchFamily="18" charset="0"/>
              </a:rPr>
              <a:t>Местноанестезирующее</a:t>
            </a:r>
            <a:r>
              <a:rPr lang="ru-RU" sz="3200" dirty="0" smtClean="0">
                <a:latin typeface="Times New Roman" pitchFamily="18" charset="0"/>
                <a:cs typeface="Times New Roman" pitchFamily="18" charset="0"/>
              </a:rPr>
              <a:t> действие </a:t>
            </a:r>
          </a:p>
          <a:p>
            <a:pPr indent="450850" eaLnBrk="0" hangingPunct="0"/>
            <a:r>
              <a:rPr lang="ru-RU" sz="3200" dirty="0" smtClean="0">
                <a:latin typeface="Times New Roman" pitchFamily="18" charset="0"/>
                <a:cs typeface="Times New Roman" pitchFamily="18" charset="0"/>
              </a:rPr>
              <a:t>(кратковременное  онемение слизистой </a:t>
            </a:r>
          </a:p>
          <a:p>
            <a:pPr indent="450850" eaLnBrk="0" hangingPunct="0"/>
            <a:r>
              <a:rPr lang="ru-RU" sz="3200" dirty="0" smtClean="0">
                <a:latin typeface="Times New Roman" pitchFamily="18" charset="0"/>
                <a:cs typeface="Times New Roman" pitchFamily="18" charset="0"/>
              </a:rPr>
              <a:t> оболочки полости рта).</a:t>
            </a:r>
          </a:p>
          <a:p>
            <a:pPr indent="450850" eaLnBrk="0" hangingPunct="0"/>
            <a:r>
              <a:rPr lang="ru-RU" sz="3200" dirty="0" smtClean="0">
                <a:latin typeface="Times New Roman" pitchFamily="18" charset="0"/>
                <a:cs typeface="Times New Roman" pitchFamily="18" charset="0"/>
              </a:rPr>
              <a:t>Сухость  слизистых оболочек.</a:t>
            </a:r>
          </a:p>
          <a:p>
            <a:pPr indent="450850" eaLnBrk="0" hangingPunct="0"/>
            <a:r>
              <a:rPr lang="ru-RU" sz="3200" dirty="0" smtClean="0">
                <a:latin typeface="Times New Roman" pitchFamily="18" charset="0"/>
                <a:cs typeface="Times New Roman" pitchFamily="18" charset="0"/>
              </a:rPr>
              <a:t>Сгущение бронхиального секрета.</a:t>
            </a:r>
          </a:p>
          <a:p>
            <a:pPr indent="450850" eaLnBrk="0" hangingPunct="0"/>
            <a:r>
              <a:rPr lang="ru-RU" sz="3200" dirty="0" smtClean="0">
                <a:latin typeface="Times New Roman" pitchFamily="18" charset="0"/>
                <a:cs typeface="Times New Roman" pitchFamily="18" charset="0"/>
              </a:rPr>
              <a:t>Затруднение мочеиспускания. </a:t>
            </a:r>
          </a:p>
          <a:p>
            <a:pPr indent="450850" eaLnBrk="0" hangingPunct="0"/>
            <a:r>
              <a:rPr lang="ru-RU" sz="3200" dirty="0" smtClean="0">
                <a:latin typeface="Times New Roman" pitchFamily="18" charset="0"/>
                <a:cs typeface="Times New Roman" pitchFamily="18" charset="0"/>
              </a:rPr>
              <a:t>При в/</a:t>
            </a:r>
            <a:r>
              <a:rPr lang="ru-RU" sz="3200" dirty="0" err="1" smtClean="0">
                <a:latin typeface="Times New Roman" pitchFamily="18" charset="0"/>
                <a:cs typeface="Times New Roman" pitchFamily="18" charset="0"/>
              </a:rPr>
              <a:t>в</a:t>
            </a:r>
            <a:r>
              <a:rPr lang="ru-RU" sz="3200" dirty="0" smtClean="0">
                <a:latin typeface="Times New Roman" pitchFamily="18" charset="0"/>
                <a:cs typeface="Times New Roman" pitchFamily="18" charset="0"/>
              </a:rPr>
              <a:t>  снижение АД, </a:t>
            </a:r>
            <a:r>
              <a:rPr lang="ru-RU" sz="3200" dirty="0" err="1" smtClean="0">
                <a:latin typeface="Times New Roman" pitchFamily="18" charset="0"/>
                <a:cs typeface="Times New Roman" pitchFamily="18" charset="0"/>
              </a:rPr>
              <a:t>ортостотическая</a:t>
            </a:r>
            <a:r>
              <a:rPr lang="ru-RU" sz="3200" dirty="0" smtClean="0">
                <a:latin typeface="Times New Roman" pitchFamily="18" charset="0"/>
                <a:cs typeface="Times New Roman" pitchFamily="18" charset="0"/>
              </a:rPr>
              <a:t> </a:t>
            </a:r>
          </a:p>
          <a:p>
            <a:pPr indent="450850" eaLnBrk="0" hangingPunct="0"/>
            <a:r>
              <a:rPr lang="ru-RU" sz="3200" dirty="0" smtClean="0">
                <a:latin typeface="Times New Roman" pitchFamily="18" charset="0"/>
                <a:cs typeface="Times New Roman" pitchFamily="18" charset="0"/>
              </a:rPr>
              <a:t> гипотензия.</a:t>
            </a:r>
          </a:p>
          <a:p>
            <a:pPr indent="450850" eaLnBrk="0" hangingPunct="0"/>
            <a:r>
              <a:rPr lang="ru-RU" sz="3200" dirty="0" err="1" smtClean="0">
                <a:latin typeface="Times New Roman" pitchFamily="18" charset="0"/>
                <a:cs typeface="Times New Roman" pitchFamily="18" charset="0"/>
              </a:rPr>
              <a:t>Тахифилаксия</a:t>
            </a:r>
            <a:r>
              <a:rPr lang="ru-RU" sz="3200" dirty="0" smtClean="0">
                <a:latin typeface="Times New Roman" pitchFamily="18" charset="0"/>
                <a:cs typeface="Times New Roman" pitchFamily="18" charset="0"/>
              </a:rPr>
              <a:t>, что требует смены препаратов.</a:t>
            </a:r>
          </a:p>
          <a:p>
            <a:pPr indent="450850" eaLnBrk="0" hangingPunct="0"/>
            <a:r>
              <a:rPr lang="ru-RU" sz="3200" dirty="0" smtClean="0">
                <a:latin typeface="Times New Roman" pitchFamily="18" charset="0"/>
                <a:cs typeface="Times New Roman" pitchFamily="18" charset="0"/>
              </a:rPr>
              <a:t> </a:t>
            </a:r>
          </a:p>
          <a:p>
            <a:pPr indent="450850" algn="just" eaLnBrk="0" hangingPunct="0"/>
            <a:endParaRPr lang="ru-RU" sz="2800" dirty="0" smtClean="0">
              <a:latin typeface="Times New Roman" pitchFamily="18" charset="0"/>
              <a:cs typeface="Times New Roman" pitchFamily="18" charset="0"/>
            </a:endParaRPr>
          </a:p>
          <a:p>
            <a:pPr indent="450850" algn="just" eaLnBrk="0" hangingPunct="0"/>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Прямоугольник 1"/>
          <p:cNvSpPr>
            <a:spLocks noChangeArrowheads="1"/>
          </p:cNvSpPr>
          <p:nvPr/>
        </p:nvSpPr>
        <p:spPr bwMode="auto">
          <a:xfrm>
            <a:off x="214313" y="214313"/>
            <a:ext cx="8786812" cy="5632311"/>
          </a:xfrm>
          <a:prstGeom prst="rect">
            <a:avLst/>
          </a:prstGeom>
          <a:noFill/>
          <a:ln w="9525">
            <a:noFill/>
            <a:miter lim="800000"/>
            <a:headEnd/>
            <a:tailEnd/>
          </a:ln>
        </p:spPr>
        <p:txBody>
          <a:bodyPr>
            <a:spAutoFit/>
          </a:bodyPr>
          <a:lstStyle/>
          <a:p>
            <a:r>
              <a:rPr lang="ru-RU" sz="2800" b="1" dirty="0" err="1" smtClean="0">
                <a:latin typeface="Times New Roman" pitchFamily="18" charset="0"/>
                <a:cs typeface="Times New Roman" pitchFamily="18" charset="0"/>
              </a:rPr>
              <a:t>Блокаторы</a:t>
            </a:r>
            <a:r>
              <a:rPr lang="ru-RU" sz="2800" b="1" dirty="0" smtClean="0">
                <a:latin typeface="Times New Roman" pitchFamily="18" charset="0"/>
                <a:cs typeface="Times New Roman" pitchFamily="18" charset="0"/>
              </a:rPr>
              <a:t> Н1-гистаминовых рецепторов 2 поколения </a:t>
            </a:r>
            <a:r>
              <a:rPr lang="en-US" sz="2800" b="1"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	В отличие от предыдущего поколения они почти не обладают седативным и </a:t>
            </a:r>
            <a:r>
              <a:rPr lang="ru-RU" sz="2800" dirty="0" err="1" smtClean="0">
                <a:latin typeface="Times New Roman" pitchFamily="18" charset="0"/>
                <a:cs typeface="Times New Roman" pitchFamily="18" charset="0"/>
              </a:rPr>
              <a:t>холинолитическим</a:t>
            </a:r>
            <a:r>
              <a:rPr lang="ru-RU" sz="2800" dirty="0" smtClean="0">
                <a:latin typeface="Times New Roman" pitchFamily="18" charset="0"/>
                <a:cs typeface="Times New Roman" pitchFamily="18" charset="0"/>
              </a:rPr>
              <a:t> эффектами, отличаются избирательностью действия на Н1-рецепторы.  Для них в разной степени отмечен </a:t>
            </a:r>
            <a:r>
              <a:rPr lang="ru-RU" sz="2800" dirty="0" err="1" smtClean="0">
                <a:latin typeface="Times New Roman" pitchFamily="18" charset="0"/>
                <a:cs typeface="Times New Roman" pitchFamily="18" charset="0"/>
              </a:rPr>
              <a:t>кардиотоксический</a:t>
            </a:r>
            <a:r>
              <a:rPr lang="ru-RU" sz="2800" dirty="0" smtClean="0">
                <a:latin typeface="Times New Roman" pitchFamily="18" charset="0"/>
                <a:cs typeface="Times New Roman" pitchFamily="18" charset="0"/>
              </a:rPr>
              <a:t> эффект</a:t>
            </a:r>
            <a:r>
              <a:rPr lang="en-US"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желудочковая аритмия</a:t>
            </a:r>
            <a:r>
              <a:rPr lang="en-US" sz="2800" dirty="0" smtClean="0">
                <a:latin typeface="Times New Roman" pitchFamily="18" charset="0"/>
                <a:cs typeface="Times New Roman" pitchFamily="18" charset="0"/>
              </a:rPr>
              <a:t>)</a:t>
            </a:r>
            <a:r>
              <a:rPr lang="ru-RU" sz="2800" dirty="0" smtClean="0">
                <a:latin typeface="Times New Roman" pitchFamily="18" charset="0"/>
                <a:cs typeface="Times New Roman" pitchFamily="18" charset="0"/>
              </a:rPr>
              <a:t>.</a:t>
            </a:r>
          </a:p>
          <a:p>
            <a:r>
              <a:rPr lang="ru-RU" sz="2800" b="1" dirty="0" smtClean="0">
                <a:latin typeface="Times New Roman" pitchFamily="18" charset="0"/>
                <a:cs typeface="Times New Roman" pitchFamily="18" charset="0"/>
              </a:rPr>
              <a:t> Антигистаминные препараты 3 поколения (метаболиты)</a:t>
            </a:r>
            <a:endParaRPr lang="ru-RU" sz="2800" dirty="0" smtClean="0">
              <a:latin typeface="Times New Roman" pitchFamily="18" charset="0"/>
              <a:cs typeface="Times New Roman" pitchFamily="18" charset="0"/>
            </a:endParaRPr>
          </a:p>
          <a:p>
            <a:pPr algn="just"/>
            <a:r>
              <a:rPr lang="ru-RU" sz="2800" dirty="0" smtClean="0">
                <a:latin typeface="Times New Roman" pitchFamily="18" charset="0"/>
                <a:cs typeface="Times New Roman" pitchFamily="18" charset="0"/>
              </a:rPr>
              <a:t> Они являются активными метаболитами </a:t>
            </a:r>
            <a:r>
              <a:rPr lang="ru-RU" sz="2800" dirty="0" smtClean="0">
                <a:latin typeface="Times New Roman" pitchFamily="18" charset="0"/>
                <a:cs typeface="Times New Roman" pitchFamily="18" charset="0"/>
              </a:rPr>
              <a:t> препаратов</a:t>
            </a:r>
            <a:r>
              <a:rPr lang="en-US"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предыдущих поколений. Их главная особенность — отсутствие </a:t>
            </a:r>
            <a:r>
              <a:rPr lang="ru-RU" sz="2800" dirty="0" err="1" smtClean="0">
                <a:latin typeface="Times New Roman" pitchFamily="18" charset="0"/>
                <a:cs typeface="Times New Roman" pitchFamily="18" charset="0"/>
              </a:rPr>
              <a:t>кардиотоксичности</a:t>
            </a:r>
            <a:r>
              <a:rPr lang="ru-RU" sz="2800" dirty="0" smtClean="0">
                <a:latin typeface="Times New Roman" pitchFamily="18" charset="0"/>
                <a:cs typeface="Times New Roman" pitchFamily="18" charset="0"/>
              </a:rPr>
              <a:t>.</a:t>
            </a:r>
          </a:p>
          <a:p>
            <a:pPr algn="just" eaLnBrk="0" hangingPunct="0"/>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Прямоугольник 1"/>
          <p:cNvSpPr>
            <a:spLocks noChangeArrowheads="1"/>
          </p:cNvSpPr>
          <p:nvPr/>
        </p:nvSpPr>
        <p:spPr bwMode="auto">
          <a:xfrm>
            <a:off x="214313" y="214313"/>
            <a:ext cx="8786812" cy="5693866"/>
          </a:xfrm>
          <a:prstGeom prst="rect">
            <a:avLst/>
          </a:prstGeom>
          <a:noFill/>
          <a:ln w="9525">
            <a:noFill/>
            <a:miter lim="800000"/>
            <a:headEnd/>
            <a:tailEnd/>
          </a:ln>
        </p:spPr>
        <p:txBody>
          <a:bodyPr>
            <a:spAutoFit/>
          </a:bodyPr>
          <a:lstStyle/>
          <a:p>
            <a:r>
              <a:rPr lang="ru-RU" sz="2800" b="1" dirty="0" smtClean="0">
                <a:latin typeface="Times New Roman" pitchFamily="18" charset="0"/>
                <a:cs typeface="Times New Roman" pitchFamily="18" charset="0"/>
              </a:rPr>
              <a:t> Особенности </a:t>
            </a:r>
            <a:r>
              <a:rPr lang="ru-RU" sz="2800" b="1" dirty="0">
                <a:latin typeface="Times New Roman" pitchFamily="18" charset="0"/>
                <a:cs typeface="Times New Roman" pitchFamily="18" charset="0"/>
              </a:rPr>
              <a:t>препаратов </a:t>
            </a:r>
            <a:r>
              <a:rPr lang="en-US" sz="2800" b="1" dirty="0">
                <a:latin typeface="Times New Roman" pitchFamily="18" charset="0"/>
                <a:cs typeface="Times New Roman" pitchFamily="18" charset="0"/>
              </a:rPr>
              <a:t>II</a:t>
            </a:r>
            <a:r>
              <a:rPr lang="ru-RU" sz="2800" b="1" dirty="0">
                <a:latin typeface="Times New Roman" pitchFamily="18" charset="0"/>
                <a:cs typeface="Times New Roman" pitchFamily="18" charset="0"/>
              </a:rPr>
              <a:t> и </a:t>
            </a:r>
            <a:r>
              <a:rPr lang="en-US" sz="2800" b="1" dirty="0">
                <a:latin typeface="Times New Roman" pitchFamily="18" charset="0"/>
                <a:cs typeface="Times New Roman" pitchFamily="18" charset="0"/>
              </a:rPr>
              <a:t>III</a:t>
            </a:r>
            <a:r>
              <a:rPr lang="ru-RU" sz="2800" b="1" dirty="0">
                <a:latin typeface="Times New Roman" pitchFamily="18" charset="0"/>
                <a:cs typeface="Times New Roman" pitchFamily="18" charset="0"/>
              </a:rPr>
              <a:t> поколения</a:t>
            </a:r>
            <a:r>
              <a:rPr lang="ru-RU" sz="2800" b="1" dirty="0" smtClean="0">
                <a:latin typeface="Times New Roman" pitchFamily="18" charset="0"/>
                <a:cs typeface="Times New Roman" pitchFamily="18" charset="0"/>
              </a:rPr>
              <a:t>:</a:t>
            </a:r>
          </a:p>
          <a:p>
            <a:r>
              <a:rPr lang="ru-RU" sz="2800" dirty="0" smtClean="0">
                <a:latin typeface="Times New Roman" pitchFamily="18" charset="0"/>
                <a:cs typeface="Times New Roman" pitchFamily="18" charset="0"/>
              </a:rPr>
              <a:t>Эффективно уменьшают симптомы аллергии, их действие наступает быстро. Препараты 2 поколения в терапевтических дозах не проникают через гематоэнцефалический барьер, поэтому у них отсутствует или мало выражен седативный эффект. Препараты 3 поколения через ГЭБ не проникают.</a:t>
            </a:r>
            <a:endParaRPr lang="ru-RU" sz="2800" dirty="0">
              <a:latin typeface="Times New Roman" pitchFamily="18" charset="0"/>
              <a:cs typeface="Times New Roman" pitchFamily="18" charset="0"/>
            </a:endParaRPr>
          </a:p>
          <a:p>
            <a:pPr algn="just" eaLnBrk="0" hangingPunct="0"/>
            <a:r>
              <a:rPr lang="ru-RU" sz="2400" dirty="0" smtClean="0">
                <a:latin typeface="Times New Roman" pitchFamily="18" charset="0"/>
                <a:cs typeface="Times New Roman" pitchFamily="18" charset="0"/>
              </a:rPr>
              <a:t>Высокая </a:t>
            </a:r>
            <a:r>
              <a:rPr lang="ru-RU" sz="2400" dirty="0">
                <a:latin typeface="Times New Roman" pitchFamily="18" charset="0"/>
                <a:cs typeface="Times New Roman" pitchFamily="18" charset="0"/>
              </a:rPr>
              <a:t>специфичность и сродство к Н</a:t>
            </a:r>
            <a:r>
              <a:rPr lang="ru-RU" sz="2400" baseline="-30000" dirty="0">
                <a:latin typeface="Times New Roman" pitchFamily="18" charset="0"/>
                <a:cs typeface="Times New Roman" pitchFamily="18" charset="0"/>
              </a:rPr>
              <a:t>1 </a:t>
            </a:r>
            <a:r>
              <a:rPr lang="ru-RU" sz="2400" dirty="0">
                <a:latin typeface="Times New Roman" pitchFamily="18" charset="0"/>
                <a:cs typeface="Times New Roman" pitchFamily="18" charset="0"/>
              </a:rPr>
              <a:t>– рецепторам гистамина (не влияют на </a:t>
            </a:r>
            <a:r>
              <a:rPr lang="ru-RU" sz="2400" dirty="0" err="1">
                <a:latin typeface="Times New Roman" pitchFamily="18" charset="0"/>
                <a:cs typeface="Times New Roman" pitchFamily="18" charset="0"/>
              </a:rPr>
              <a:t>серотониновые</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и </a:t>
            </a:r>
            <a:r>
              <a:rPr lang="ru-RU" sz="2400" dirty="0" err="1" smtClean="0">
                <a:latin typeface="Times New Roman" pitchFamily="18" charset="0"/>
                <a:cs typeface="Times New Roman" pitchFamily="18" charset="0"/>
              </a:rPr>
              <a:t>М-холинорецепторы</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algn="just" eaLnBrk="0" hangingPunct="0"/>
            <a:r>
              <a:rPr lang="ru-RU" sz="2400" dirty="0" smtClean="0">
                <a:latin typeface="Times New Roman" pitchFamily="18" charset="0"/>
                <a:cs typeface="Times New Roman" pitchFamily="18" charset="0"/>
              </a:rPr>
              <a:t>Начало </a:t>
            </a:r>
            <a:r>
              <a:rPr lang="ru-RU" sz="2400" dirty="0">
                <a:latin typeface="Times New Roman" pitchFamily="18" charset="0"/>
                <a:cs typeface="Times New Roman" pitchFamily="18" charset="0"/>
              </a:rPr>
              <a:t>действия – ч/</a:t>
            </a:r>
            <a:r>
              <a:rPr lang="ru-RU" sz="2400" dirty="0" err="1">
                <a:latin typeface="Times New Roman" pitchFamily="18" charset="0"/>
                <a:cs typeface="Times New Roman" pitchFamily="18" charset="0"/>
              </a:rPr>
              <a:t>з</a:t>
            </a:r>
            <a:r>
              <a:rPr lang="ru-RU" sz="2400" dirty="0">
                <a:latin typeface="Times New Roman" pitchFamily="18" charset="0"/>
                <a:cs typeface="Times New Roman" pitchFamily="18" charset="0"/>
              </a:rPr>
              <a:t> 30-60 минут. </a:t>
            </a:r>
          </a:p>
          <a:p>
            <a:pPr algn="just" eaLnBrk="0" hangingPunct="0"/>
            <a:r>
              <a:rPr lang="ru-RU" sz="2400" dirty="0">
                <a:latin typeface="Times New Roman" pitchFamily="18" charset="0"/>
                <a:cs typeface="Times New Roman" pitchFamily="18" charset="0"/>
              </a:rPr>
              <a:t>Длительность </a:t>
            </a:r>
            <a:r>
              <a:rPr lang="ru-RU" sz="2400" dirty="0" smtClean="0">
                <a:latin typeface="Times New Roman" pitchFamily="18" charset="0"/>
                <a:cs typeface="Times New Roman" pitchFamily="18" charset="0"/>
              </a:rPr>
              <a:t>действия - </a:t>
            </a:r>
            <a:r>
              <a:rPr lang="ru-RU" sz="2400" dirty="0">
                <a:latin typeface="Times New Roman" pitchFamily="18" charset="0"/>
                <a:cs typeface="Times New Roman" pitchFamily="18" charset="0"/>
              </a:rPr>
              <a:t>24-48 часов. </a:t>
            </a:r>
          </a:p>
          <a:p>
            <a:pPr algn="just" eaLnBrk="0" hangingPunct="0"/>
            <a:r>
              <a:rPr lang="ru-RU" sz="2400" dirty="0">
                <a:latin typeface="Times New Roman" pitchFamily="18" charset="0"/>
                <a:cs typeface="Times New Roman" pitchFamily="18" charset="0"/>
              </a:rPr>
              <a:t>Медленно выводятся из </a:t>
            </a:r>
            <a:r>
              <a:rPr lang="ru-RU" sz="2400" dirty="0" smtClean="0">
                <a:latin typeface="Times New Roman" pitchFamily="18" charset="0"/>
                <a:cs typeface="Times New Roman" pitchFamily="18" charset="0"/>
              </a:rPr>
              <a:t>организма, назначают </a:t>
            </a:r>
            <a:r>
              <a:rPr lang="ru-RU" sz="2400" dirty="0">
                <a:latin typeface="Times New Roman" pitchFamily="18" charset="0"/>
                <a:cs typeface="Times New Roman" pitchFamily="18" charset="0"/>
              </a:rPr>
              <a:t>1 раз в сутки. </a:t>
            </a:r>
          </a:p>
          <a:p>
            <a:pPr algn="just" eaLnBrk="0" hangingPunct="0"/>
            <a:r>
              <a:rPr lang="ru-RU" sz="2400" dirty="0" smtClean="0">
                <a:latin typeface="Times New Roman" pitchFamily="18" charset="0"/>
                <a:cs typeface="Times New Roman" pitchFamily="18" charset="0"/>
              </a:rPr>
              <a:t>Невыраженный седативный эффект, особенно у препаратов 3 </a:t>
            </a:r>
          </a:p>
          <a:p>
            <a:pPr algn="just" eaLnBrk="0" hangingPunct="0"/>
            <a:r>
              <a:rPr lang="ru-RU" sz="2400" dirty="0" smtClean="0">
                <a:latin typeface="Times New Roman" pitchFamily="18" charset="0"/>
                <a:cs typeface="Times New Roman" pitchFamily="18" charset="0"/>
              </a:rPr>
              <a:t> поколения. Метаболизм </a:t>
            </a:r>
            <a:r>
              <a:rPr lang="ru-RU" sz="2400" dirty="0">
                <a:latin typeface="Times New Roman" pitchFamily="18" charset="0"/>
                <a:cs typeface="Times New Roman" pitchFamily="18" charset="0"/>
              </a:rPr>
              <a:t>в печени</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Прямоугольник 1"/>
          <p:cNvSpPr>
            <a:spLocks noChangeArrowheads="1"/>
          </p:cNvSpPr>
          <p:nvPr/>
        </p:nvSpPr>
        <p:spPr bwMode="auto">
          <a:xfrm>
            <a:off x="714375" y="785813"/>
            <a:ext cx="7572375" cy="523220"/>
          </a:xfrm>
          <a:prstGeom prst="rect">
            <a:avLst/>
          </a:prstGeom>
          <a:noFill/>
          <a:ln w="9525">
            <a:noFill/>
            <a:miter lim="800000"/>
            <a:headEnd/>
            <a:tailEnd/>
          </a:ln>
        </p:spPr>
        <p:txBody>
          <a:bodyPr>
            <a:spAutoFit/>
          </a:bodyPr>
          <a:lstStyle/>
          <a:p>
            <a:pPr indent="450850" algn="ctr" eaLnBrk="0" hangingPunct="0"/>
            <a:r>
              <a:rPr lang="ru-RU" sz="2800" b="1" dirty="0" smtClean="0">
                <a:latin typeface="Times New Roman" pitchFamily="18" charset="0"/>
                <a:cs typeface="Times New Roman" pitchFamily="18" charset="0"/>
              </a:rPr>
              <a:t> </a:t>
            </a:r>
            <a:endParaRPr lang="ru-RU" sz="2800" dirty="0"/>
          </a:p>
        </p:txBody>
      </p:sp>
      <p:pic>
        <p:nvPicPr>
          <p:cNvPr id="31747" name="Picture 2"/>
          <p:cNvPicPr>
            <a:picLocks noChangeAspect="1" noChangeArrowheads="1"/>
          </p:cNvPicPr>
          <p:nvPr/>
        </p:nvPicPr>
        <p:blipFill>
          <a:blip r:embed="rId2" cstate="print"/>
          <a:srcRect/>
          <a:stretch>
            <a:fillRect/>
          </a:stretch>
        </p:blipFill>
        <p:spPr bwMode="auto">
          <a:xfrm>
            <a:off x="0" y="2780928"/>
            <a:ext cx="2705100" cy="1681163"/>
          </a:xfrm>
          <a:prstGeom prst="rect">
            <a:avLst/>
          </a:prstGeom>
          <a:noFill/>
          <a:ln w="9525">
            <a:noFill/>
            <a:miter lim="800000"/>
            <a:headEnd/>
            <a:tailEnd/>
          </a:ln>
        </p:spPr>
      </p:pic>
      <p:pic>
        <p:nvPicPr>
          <p:cNvPr id="31748" name="Picture 3"/>
          <p:cNvPicPr>
            <a:picLocks noChangeAspect="1" noChangeArrowheads="1"/>
          </p:cNvPicPr>
          <p:nvPr/>
        </p:nvPicPr>
        <p:blipFill>
          <a:blip r:embed="rId3" cstate="print"/>
          <a:srcRect/>
          <a:stretch>
            <a:fillRect/>
          </a:stretch>
        </p:blipFill>
        <p:spPr bwMode="auto">
          <a:xfrm>
            <a:off x="323528" y="620688"/>
            <a:ext cx="2943225" cy="1866900"/>
          </a:xfrm>
          <a:prstGeom prst="rect">
            <a:avLst/>
          </a:prstGeom>
          <a:noFill/>
          <a:ln w="9525">
            <a:noFill/>
            <a:miter lim="800000"/>
            <a:headEnd/>
            <a:tailEnd/>
          </a:ln>
        </p:spPr>
      </p:pic>
      <p:pic>
        <p:nvPicPr>
          <p:cNvPr id="31749" name="Picture 4"/>
          <p:cNvPicPr>
            <a:picLocks noChangeAspect="1" noChangeArrowheads="1"/>
          </p:cNvPicPr>
          <p:nvPr/>
        </p:nvPicPr>
        <p:blipFill>
          <a:blip r:embed="rId4" cstate="print"/>
          <a:srcRect/>
          <a:stretch>
            <a:fillRect/>
          </a:stretch>
        </p:blipFill>
        <p:spPr bwMode="auto">
          <a:xfrm>
            <a:off x="5148064" y="1052736"/>
            <a:ext cx="3038475" cy="1552575"/>
          </a:xfrm>
          <a:prstGeom prst="rect">
            <a:avLst/>
          </a:prstGeom>
          <a:noFill/>
          <a:ln w="9525">
            <a:noFill/>
            <a:miter lim="800000"/>
            <a:headEnd/>
            <a:tailEnd/>
          </a:ln>
        </p:spPr>
      </p:pic>
      <p:pic>
        <p:nvPicPr>
          <p:cNvPr id="31750" name="Picture 5"/>
          <p:cNvPicPr>
            <a:picLocks noChangeAspect="1" noChangeArrowheads="1"/>
          </p:cNvPicPr>
          <p:nvPr/>
        </p:nvPicPr>
        <p:blipFill>
          <a:blip r:embed="rId5" cstate="print"/>
          <a:srcRect/>
          <a:stretch>
            <a:fillRect/>
          </a:stretch>
        </p:blipFill>
        <p:spPr bwMode="auto">
          <a:xfrm>
            <a:off x="2267744" y="5013176"/>
            <a:ext cx="2136775" cy="1462088"/>
          </a:xfrm>
          <a:prstGeom prst="rect">
            <a:avLst/>
          </a:prstGeom>
          <a:noFill/>
          <a:ln w="9525">
            <a:noFill/>
            <a:miter lim="800000"/>
            <a:headEnd/>
            <a:tailEnd/>
          </a:ln>
        </p:spPr>
      </p:pic>
      <p:pic>
        <p:nvPicPr>
          <p:cNvPr id="31751" name="Picture 6"/>
          <p:cNvPicPr>
            <a:picLocks noChangeAspect="1" noChangeArrowheads="1"/>
          </p:cNvPicPr>
          <p:nvPr/>
        </p:nvPicPr>
        <p:blipFill>
          <a:blip r:embed="rId6" cstate="print"/>
          <a:srcRect/>
          <a:stretch>
            <a:fillRect/>
          </a:stretch>
        </p:blipFill>
        <p:spPr bwMode="auto">
          <a:xfrm>
            <a:off x="5429250" y="4071938"/>
            <a:ext cx="3228975" cy="240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785813" y="357188"/>
            <a:ext cx="3762375" cy="1900237"/>
          </a:xfrm>
          <a:prstGeom prst="rect">
            <a:avLst/>
          </a:prstGeom>
          <a:noFill/>
          <a:ln w="9525">
            <a:noFill/>
            <a:miter lim="800000"/>
            <a:headEnd/>
            <a:tailEnd/>
          </a:ln>
        </p:spPr>
      </p:pic>
      <p:pic>
        <p:nvPicPr>
          <p:cNvPr id="40963" name="Picture 3"/>
          <p:cNvPicPr>
            <a:picLocks noChangeAspect="1" noChangeArrowheads="1"/>
          </p:cNvPicPr>
          <p:nvPr/>
        </p:nvPicPr>
        <p:blipFill>
          <a:blip r:embed="rId3" cstate="print"/>
          <a:srcRect/>
          <a:stretch>
            <a:fillRect/>
          </a:stretch>
        </p:blipFill>
        <p:spPr bwMode="auto">
          <a:xfrm>
            <a:off x="642938" y="2500313"/>
            <a:ext cx="3743325" cy="2381250"/>
          </a:xfrm>
          <a:prstGeom prst="rect">
            <a:avLst/>
          </a:prstGeom>
          <a:noFill/>
          <a:ln w="9525">
            <a:noFill/>
            <a:miter lim="800000"/>
            <a:headEnd/>
            <a:tailEnd/>
          </a:ln>
        </p:spPr>
      </p:pic>
      <p:pic>
        <p:nvPicPr>
          <p:cNvPr id="40964" name="Picture 4"/>
          <p:cNvPicPr>
            <a:picLocks noChangeAspect="1" noChangeArrowheads="1"/>
          </p:cNvPicPr>
          <p:nvPr/>
        </p:nvPicPr>
        <p:blipFill>
          <a:blip r:embed="rId4" cstate="print"/>
          <a:srcRect/>
          <a:stretch>
            <a:fillRect/>
          </a:stretch>
        </p:blipFill>
        <p:spPr bwMode="auto">
          <a:xfrm>
            <a:off x="4860032" y="3068960"/>
            <a:ext cx="3457575" cy="2286000"/>
          </a:xfrm>
          <a:prstGeom prst="rect">
            <a:avLst/>
          </a:prstGeom>
          <a:noFill/>
          <a:ln w="9525">
            <a:noFill/>
            <a:miter lim="800000"/>
            <a:headEnd/>
            <a:tailEnd/>
          </a:ln>
        </p:spPr>
      </p:pic>
      <p:pic>
        <p:nvPicPr>
          <p:cNvPr id="5" name="Picture 2" descr="C:\Users\Татьяна Витальевна\Desktop\фексадин.jpg"/>
          <p:cNvPicPr>
            <a:picLocks noChangeAspect="1" noChangeArrowheads="1"/>
          </p:cNvPicPr>
          <p:nvPr/>
        </p:nvPicPr>
        <p:blipFill>
          <a:blip r:embed="rId5" cstate="print"/>
          <a:srcRect/>
          <a:stretch>
            <a:fillRect/>
          </a:stretch>
        </p:blipFill>
        <p:spPr bwMode="auto">
          <a:xfrm>
            <a:off x="5868144" y="764704"/>
            <a:ext cx="20161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84784"/>
            <a:ext cx="9125417" cy="4608512"/>
          </a:xfrm>
        </p:spPr>
        <p:txBody>
          <a:bodyPr>
            <a:noAutofit/>
          </a:bodyPr>
          <a:lstStyle/>
          <a:p>
            <a:pPr algn="l" eaLnBrk="1" fontAlgn="auto" hangingPunct="1">
              <a:spcAft>
                <a:spcPts val="0"/>
              </a:spcAft>
              <a:defRPr/>
            </a:pPr>
            <a:r>
              <a:rPr lang="ru-RU" sz="5400" b="1" dirty="0">
                <a:latin typeface="Times New Roman" panose="02020603050405020304" pitchFamily="18" charset="0"/>
                <a:cs typeface="Times New Roman" panose="02020603050405020304" pitchFamily="18" charset="0"/>
              </a:rPr>
              <a:t>Группа НПВС </a:t>
            </a:r>
            <a:r>
              <a:rPr lang="ru-RU" sz="5400" dirty="0">
                <a:latin typeface="Times New Roman" panose="02020603050405020304" pitchFamily="18" charset="0"/>
                <a:cs typeface="Times New Roman" panose="02020603050405020304" pitchFamily="18" charset="0"/>
              </a:rPr>
              <a:t>насчитывает большое число препаратов, которые классифицируются в зависимости от </a:t>
            </a:r>
            <a:r>
              <a:rPr lang="ru-RU" sz="5400" dirty="0" err="1" smtClean="0">
                <a:latin typeface="Times New Roman" panose="02020603050405020304" pitchFamily="18" charset="0"/>
                <a:cs typeface="Times New Roman" panose="02020603050405020304" pitchFamily="18" charset="0"/>
              </a:rPr>
              <a:t>выраженнос</a:t>
            </a:r>
            <a:r>
              <a:rPr lang="ru-RU" sz="5400" dirty="0" smtClean="0">
                <a:latin typeface="Times New Roman" panose="02020603050405020304" pitchFamily="18" charset="0"/>
                <a:cs typeface="Times New Roman" panose="02020603050405020304" pitchFamily="18" charset="0"/>
              </a:rPr>
              <a:t>- </a:t>
            </a:r>
            <a:r>
              <a:rPr lang="ru-RU" sz="5400" dirty="0" err="1" smtClean="0">
                <a:latin typeface="Times New Roman" panose="02020603050405020304" pitchFamily="18" charset="0"/>
                <a:cs typeface="Times New Roman" panose="02020603050405020304" pitchFamily="18" charset="0"/>
              </a:rPr>
              <a:t>ти</a:t>
            </a:r>
            <a:r>
              <a:rPr lang="ru-RU" sz="5400" dirty="0" smtClean="0">
                <a:latin typeface="Times New Roman" panose="02020603050405020304" pitchFamily="18" charset="0"/>
                <a:cs typeface="Times New Roman" panose="02020603050405020304" pitchFamily="18" charset="0"/>
              </a:rPr>
              <a:t> </a:t>
            </a:r>
            <a:r>
              <a:rPr lang="ru-RU" sz="5400" dirty="0">
                <a:latin typeface="Times New Roman" panose="02020603050405020304" pitchFamily="18" charset="0"/>
                <a:cs typeface="Times New Roman" panose="02020603050405020304" pitchFamily="18" charset="0"/>
              </a:rPr>
              <a:t>противовоспалительной активности и химической структуры</a:t>
            </a:r>
            <a:br>
              <a:rPr lang="ru-RU" sz="5400" dirty="0">
                <a:latin typeface="Times New Roman" panose="02020603050405020304" pitchFamily="18" charset="0"/>
                <a:cs typeface="Times New Roman" panose="02020603050405020304" pitchFamily="18" charset="0"/>
              </a:rPr>
            </a:br>
            <a:endParaRPr lang="ru-RU" sz="5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229600" cy="504056"/>
          </a:xfrm>
        </p:spPr>
        <p:txBody>
          <a:bodyPr>
            <a:noAutofit/>
          </a:bodyPr>
          <a:lstStyle/>
          <a:p>
            <a:pPr algn="l"/>
            <a:r>
              <a:rPr lang="ru-RU" sz="3200" b="1" dirty="0" smtClean="0"/>
              <a:t/>
            </a:r>
            <a:br>
              <a:rPr lang="ru-RU" sz="3200" b="1" dirty="0" smtClean="0"/>
            </a:br>
            <a:r>
              <a:rPr lang="ru-RU" sz="3200" b="1" dirty="0" smtClean="0">
                <a:latin typeface="Times New Roman" pitchFamily="18" charset="0"/>
                <a:cs typeface="Times New Roman" pitchFamily="18" charset="0"/>
              </a:rPr>
              <a:t>Контрольные вопросы для закрепления </a:t>
            </a:r>
            <a:r>
              <a:rPr lang="ru-RU" sz="3200" dirty="0" smtClean="0"/>
              <a:t/>
            </a:r>
            <a:br>
              <a:rPr lang="ru-RU" sz="3200" dirty="0" smtClean="0"/>
            </a:br>
            <a:endParaRPr lang="ru-RU" sz="3200" dirty="0"/>
          </a:p>
        </p:txBody>
      </p:sp>
      <p:sp>
        <p:nvSpPr>
          <p:cNvPr id="3" name="Содержимое 2"/>
          <p:cNvSpPr>
            <a:spLocks noGrp="1"/>
          </p:cNvSpPr>
          <p:nvPr>
            <p:ph idx="1"/>
          </p:nvPr>
        </p:nvSpPr>
        <p:spPr>
          <a:xfrm>
            <a:off x="457200" y="980728"/>
            <a:ext cx="8229600" cy="5145435"/>
          </a:xfrm>
        </p:spPr>
        <p:txBody>
          <a:bodyPr>
            <a:normAutofit fontScale="55000" lnSpcReduction="20000"/>
          </a:bodyPr>
          <a:lstStyle/>
          <a:p>
            <a:pPr>
              <a:buNone/>
            </a:pPr>
            <a:r>
              <a:rPr lang="ru-RU" sz="4000" dirty="0" smtClean="0"/>
              <a:t>1.  </a:t>
            </a:r>
            <a:r>
              <a:rPr lang="ru-RU" sz="4000" dirty="0" smtClean="0">
                <a:latin typeface="Times New Roman" pitchFamily="18" charset="0"/>
                <a:cs typeface="Times New Roman" pitchFamily="18" charset="0"/>
              </a:rPr>
              <a:t>Что такое воспаление?</a:t>
            </a:r>
          </a:p>
          <a:p>
            <a:pPr>
              <a:buNone/>
            </a:pPr>
            <a:r>
              <a:rPr lang="ru-RU" sz="4000" dirty="0" smtClean="0">
                <a:latin typeface="Times New Roman" pitchFamily="18" charset="0"/>
                <a:cs typeface="Times New Roman" pitchFamily="18" charset="0"/>
              </a:rPr>
              <a:t>2.  Что такое противовоспалительные средства?</a:t>
            </a:r>
          </a:p>
          <a:p>
            <a:pPr>
              <a:buNone/>
            </a:pPr>
            <a:r>
              <a:rPr lang="ru-RU" sz="4000" dirty="0" smtClean="0">
                <a:latin typeface="Times New Roman" pitchFamily="18" charset="0"/>
                <a:cs typeface="Times New Roman" pitchFamily="18" charset="0"/>
              </a:rPr>
              <a:t>3.  Назовите группы противовоспалительных средств</a:t>
            </a:r>
          </a:p>
          <a:p>
            <a:pPr>
              <a:buNone/>
            </a:pPr>
            <a:r>
              <a:rPr lang="ru-RU" sz="4000" dirty="0" smtClean="0">
                <a:latin typeface="Times New Roman" pitchFamily="18" charset="0"/>
                <a:cs typeface="Times New Roman" pitchFamily="18" charset="0"/>
              </a:rPr>
              <a:t>4.  Назовите НПВС с выраженной </a:t>
            </a:r>
            <a:r>
              <a:rPr lang="ru-RU" sz="4000" dirty="0" err="1" smtClean="0">
                <a:latin typeface="Times New Roman" pitchFamily="18" charset="0"/>
                <a:cs typeface="Times New Roman" pitchFamily="18" charset="0"/>
              </a:rPr>
              <a:t>противовоспалителбной</a:t>
            </a:r>
            <a:r>
              <a:rPr lang="ru-RU" sz="4000" dirty="0" smtClean="0">
                <a:latin typeface="Times New Roman" pitchFamily="18" charset="0"/>
                <a:cs typeface="Times New Roman" pitchFamily="18" charset="0"/>
              </a:rPr>
              <a:t> активностью</a:t>
            </a:r>
          </a:p>
          <a:p>
            <a:pPr>
              <a:buNone/>
            </a:pPr>
            <a:r>
              <a:rPr lang="ru-RU" sz="4000" dirty="0" smtClean="0">
                <a:latin typeface="Times New Roman" pitchFamily="18" charset="0"/>
                <a:cs typeface="Times New Roman" pitchFamily="18" charset="0"/>
              </a:rPr>
              <a:t>5.  Назовите НПВС со слабой противовоспалительной активностью</a:t>
            </a:r>
          </a:p>
          <a:p>
            <a:pPr>
              <a:buNone/>
            </a:pPr>
            <a:r>
              <a:rPr lang="ru-RU" sz="4000" dirty="0" smtClean="0">
                <a:latin typeface="Times New Roman" pitchFamily="18" charset="0"/>
                <a:cs typeface="Times New Roman" pitchFamily="18" charset="0"/>
              </a:rPr>
              <a:t>6.  Назовите основные эффекты НПВС</a:t>
            </a:r>
          </a:p>
          <a:p>
            <a:pPr>
              <a:buNone/>
            </a:pPr>
            <a:r>
              <a:rPr lang="ru-RU" sz="4000" dirty="0" smtClean="0">
                <a:latin typeface="Times New Roman" pitchFamily="18" charset="0"/>
                <a:cs typeface="Times New Roman" pitchFamily="18" charset="0"/>
              </a:rPr>
              <a:t>7.  Назовите нежелательные реакции НПВС</a:t>
            </a:r>
          </a:p>
          <a:p>
            <a:pPr>
              <a:buNone/>
            </a:pPr>
            <a:r>
              <a:rPr lang="ru-RU" sz="4000" dirty="0" smtClean="0">
                <a:latin typeface="Times New Roman" pitchFamily="18" charset="0"/>
                <a:cs typeface="Times New Roman" pitchFamily="18" charset="0"/>
              </a:rPr>
              <a:t>8.  Что такое </a:t>
            </a:r>
            <a:r>
              <a:rPr lang="ru-RU" sz="4000" dirty="0" err="1" smtClean="0">
                <a:latin typeface="Times New Roman" pitchFamily="18" charset="0"/>
                <a:cs typeface="Times New Roman" pitchFamily="18" charset="0"/>
              </a:rPr>
              <a:t>глюкокортикостероиды</a:t>
            </a:r>
            <a:r>
              <a:rPr lang="ru-RU" sz="4000" dirty="0" smtClean="0">
                <a:latin typeface="Times New Roman" pitchFamily="18" charset="0"/>
                <a:cs typeface="Times New Roman" pitchFamily="18" charset="0"/>
              </a:rPr>
              <a:t>?</a:t>
            </a:r>
          </a:p>
          <a:p>
            <a:pPr>
              <a:buNone/>
            </a:pPr>
            <a:r>
              <a:rPr lang="ru-RU" sz="4000" dirty="0" smtClean="0">
                <a:latin typeface="Times New Roman" pitchFamily="18" charset="0"/>
                <a:cs typeface="Times New Roman" pitchFamily="18" charset="0"/>
              </a:rPr>
              <a:t>9</a:t>
            </a:r>
            <a:r>
              <a:rPr lang="ru-RU" sz="4000" smtClean="0">
                <a:latin typeface="Times New Roman" pitchFamily="18" charset="0"/>
                <a:cs typeface="Times New Roman" pitchFamily="18" charset="0"/>
              </a:rPr>
              <a:t>.   Назовите </a:t>
            </a:r>
            <a:r>
              <a:rPr lang="ru-RU" sz="4000" dirty="0" smtClean="0">
                <a:latin typeface="Times New Roman" pitchFamily="18" charset="0"/>
                <a:cs typeface="Times New Roman" pitchFamily="18" charset="0"/>
              </a:rPr>
              <a:t>показания  для назначения ГКС</a:t>
            </a:r>
          </a:p>
          <a:p>
            <a:pPr>
              <a:buNone/>
            </a:pPr>
            <a:r>
              <a:rPr lang="ru-RU" sz="4000" dirty="0" smtClean="0">
                <a:latin typeface="Times New Roman" pitchFamily="18" charset="0"/>
                <a:cs typeface="Times New Roman" pitchFamily="18" charset="0"/>
              </a:rPr>
              <a:t>10. Назовите нежелательные реакции ГКС</a:t>
            </a:r>
          </a:p>
          <a:p>
            <a:pPr>
              <a:buNone/>
            </a:pPr>
            <a:r>
              <a:rPr lang="ru-RU" sz="4000" dirty="0" smtClean="0">
                <a:latin typeface="Times New Roman" pitchFamily="18" charset="0"/>
                <a:cs typeface="Times New Roman" pitchFamily="18" charset="0"/>
              </a:rPr>
              <a:t> 11.Назовите особенности антигистаминных препаратов </a:t>
            </a:r>
            <a:r>
              <a:rPr lang="en-US" sz="4000" dirty="0" smtClean="0">
                <a:latin typeface="Times New Roman" pitchFamily="18" charset="0"/>
                <a:cs typeface="Times New Roman" pitchFamily="18" charset="0"/>
              </a:rPr>
              <a:t>I</a:t>
            </a:r>
            <a:r>
              <a:rPr lang="ru-RU" sz="4000" dirty="0" smtClean="0">
                <a:latin typeface="Times New Roman" pitchFamily="18" charset="0"/>
                <a:cs typeface="Times New Roman" pitchFamily="18" charset="0"/>
              </a:rPr>
              <a:t> поколения.</a:t>
            </a:r>
          </a:p>
          <a:p>
            <a:pPr>
              <a:buNone/>
            </a:pPr>
            <a:r>
              <a:rPr lang="ru-RU" sz="4000" dirty="0" smtClean="0">
                <a:latin typeface="Times New Roman" pitchFamily="18" charset="0"/>
                <a:cs typeface="Times New Roman" pitchFamily="18" charset="0"/>
              </a:rPr>
              <a:t> 12.Назовите особенности антигистаминных препаратов II и III поколений.</a:t>
            </a:r>
          </a:p>
          <a:p>
            <a:pPr>
              <a:buNone/>
            </a:pPr>
            <a:endParaRPr lang="ru-RU" sz="3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84" y="-22129"/>
            <a:ext cx="9137815" cy="1143000"/>
          </a:xfrm>
        </p:spPr>
        <p:txBody>
          <a:bodyPr>
            <a:normAutofit/>
          </a:bodyPr>
          <a:lstStyle/>
          <a:p>
            <a:r>
              <a:rPr lang="ru-RU" sz="4800" b="1" dirty="0">
                <a:latin typeface="Times New Roman" pitchFamily="18" charset="0"/>
                <a:cs typeface="Times New Roman" pitchFamily="18" charset="0"/>
              </a:rPr>
              <a:t>Рекомендуемая литература:</a:t>
            </a:r>
            <a:endParaRPr lang="ru-RU" sz="4800" dirty="0">
              <a:latin typeface="Times New Roman" pitchFamily="18" charset="0"/>
              <a:cs typeface="Times New Roman" pitchFamily="18" charset="0"/>
            </a:endParaRPr>
          </a:p>
        </p:txBody>
      </p:sp>
      <p:sp>
        <p:nvSpPr>
          <p:cNvPr id="3" name="Содержимое 2"/>
          <p:cNvSpPr>
            <a:spLocks noGrp="1"/>
          </p:cNvSpPr>
          <p:nvPr>
            <p:ph idx="1"/>
          </p:nvPr>
        </p:nvSpPr>
        <p:spPr>
          <a:xfrm>
            <a:off x="0" y="908720"/>
            <a:ext cx="9144000" cy="5949280"/>
          </a:xfrm>
        </p:spPr>
        <p:txBody>
          <a:bodyPr>
            <a:noAutofit/>
          </a:bodyPr>
          <a:lstStyle/>
          <a:p>
            <a:pPr>
              <a:buNone/>
            </a:pPr>
            <a:r>
              <a:rPr lang="ru-RU" sz="2300" b="1" dirty="0">
                <a:latin typeface="Times New Roman" panose="02020603050405020304" pitchFamily="18" charset="0"/>
                <a:cs typeface="Times New Roman" pitchFamily="18" charset="0"/>
              </a:rPr>
              <a:t> Обязательная:</a:t>
            </a:r>
            <a:endParaRPr lang="ru-RU" sz="2300" dirty="0">
              <a:latin typeface="Times New Roman" pitchFamily="18" charset="0"/>
              <a:cs typeface="Times New Roman" pitchFamily="18" charset="0"/>
            </a:endParaRPr>
          </a:p>
          <a:p>
            <a:pPr>
              <a:buNone/>
            </a:pPr>
            <a:r>
              <a:rPr lang="ru-RU" sz="2300" dirty="0">
                <a:latin typeface="Times New Roman" pitchFamily="18" charset="0"/>
                <a:cs typeface="Times New Roman" pitchFamily="18" charset="0"/>
              </a:rPr>
              <a:t>1.  Лекция   «Клиническая фармакология противовоспалительных лекарственных средств»  </a:t>
            </a:r>
          </a:p>
          <a:p>
            <a:pPr>
              <a:buNone/>
            </a:pPr>
            <a:r>
              <a:rPr lang="ru-RU" sz="2300" b="1" dirty="0">
                <a:latin typeface="Times New Roman" panose="02020603050405020304" pitchFamily="18" charset="0"/>
                <a:cs typeface="Times New Roman" pitchFamily="18" charset="0"/>
              </a:rPr>
              <a:t>Дополнительная литература:</a:t>
            </a:r>
            <a:endParaRPr lang="ru-RU" sz="2300" dirty="0">
              <a:latin typeface="Times New Roman" pitchFamily="18" charset="0"/>
              <a:cs typeface="Times New Roman" pitchFamily="18" charset="0"/>
            </a:endParaRPr>
          </a:p>
          <a:p>
            <a:pPr lvl="0">
              <a:buNone/>
            </a:pPr>
            <a:r>
              <a:rPr lang="ru-RU" sz="2300" dirty="0">
                <a:latin typeface="Times New Roman" pitchFamily="18" charset="0"/>
                <a:cs typeface="Times New Roman" pitchFamily="18" charset="0"/>
              </a:rPr>
              <a:t>Белоусов Ю.Б., </a:t>
            </a:r>
            <a:r>
              <a:rPr lang="ru-RU" sz="2300" dirty="0" err="1">
                <a:latin typeface="Times New Roman" panose="02020603050405020304" pitchFamily="18" charset="0"/>
                <a:cs typeface="Times New Roman" pitchFamily="18" charset="0"/>
              </a:rPr>
              <a:t>Кукес</a:t>
            </a:r>
            <a:r>
              <a:rPr lang="ru-RU" sz="2300" dirty="0">
                <a:latin typeface="Times New Roman" panose="02020603050405020304" pitchFamily="18" charset="0"/>
                <a:cs typeface="Times New Roman" pitchFamily="18" charset="0"/>
              </a:rPr>
              <a:t> В.Г. и др. «Клиническая фармакология Национальное руководство. – М.: ГЭОТАР – </a:t>
            </a:r>
            <a:r>
              <a:rPr lang="ru-RU" sz="2300" dirty="0" err="1">
                <a:latin typeface="Times New Roman" panose="02020603050405020304" pitchFamily="18" charset="0"/>
                <a:cs typeface="Times New Roman" pitchFamily="18" charset="0"/>
              </a:rPr>
              <a:t>Медиа</a:t>
            </a:r>
            <a:r>
              <a:rPr lang="ru-RU" sz="2300" dirty="0">
                <a:latin typeface="Times New Roman" pitchFamily="18" charset="0"/>
                <a:cs typeface="Times New Roman" pitchFamily="18" charset="0"/>
              </a:rPr>
              <a:t> 2010</a:t>
            </a:r>
          </a:p>
          <a:p>
            <a:pPr>
              <a:buNone/>
            </a:pPr>
            <a:r>
              <a:rPr lang="ru-RU" sz="2300" dirty="0">
                <a:latin typeface="Times New Roman" pitchFamily="18" charset="0"/>
                <a:cs typeface="Times New Roman" pitchFamily="18" charset="0"/>
              </a:rPr>
              <a:t>2. </a:t>
            </a:r>
            <a:r>
              <a:rPr lang="ru-RU" sz="2300" dirty="0" err="1">
                <a:latin typeface="Times New Roman" panose="02020603050405020304" pitchFamily="18" charset="0"/>
                <a:cs typeface="Times New Roman" pitchFamily="18" charset="0"/>
              </a:rPr>
              <a:t>Машковский</a:t>
            </a:r>
            <a:r>
              <a:rPr lang="ru-RU" sz="2300" dirty="0">
                <a:latin typeface="Times New Roman" panose="02020603050405020304" pitchFamily="18" charset="0"/>
                <a:cs typeface="Times New Roman" pitchFamily="18" charset="0"/>
              </a:rPr>
              <a:t> М.Д. Лекарственные средства. – М.: Новая волна, 2011.</a:t>
            </a:r>
          </a:p>
          <a:p>
            <a:pPr>
              <a:buNone/>
            </a:pPr>
            <a:r>
              <a:rPr lang="ru-RU" sz="2300" b="1" dirty="0">
                <a:latin typeface="Times New Roman" panose="02020603050405020304" pitchFamily="18" charset="0"/>
                <a:cs typeface="Times New Roman" pitchFamily="18" charset="0"/>
              </a:rPr>
              <a:t>Электронные ресурсы</a:t>
            </a:r>
            <a:endParaRPr lang="ru-RU" sz="2300" dirty="0">
              <a:latin typeface="Times New Roman" pitchFamily="18" charset="0"/>
              <a:cs typeface="Times New Roman" pitchFamily="18" charset="0"/>
            </a:endParaRPr>
          </a:p>
          <a:p>
            <a:pPr>
              <a:buNone/>
            </a:pPr>
            <a:r>
              <a:rPr lang="ru-RU" sz="2300" dirty="0">
                <a:latin typeface="Times New Roman" pitchFamily="18" charset="0"/>
                <a:cs typeface="Times New Roman" pitchFamily="18" charset="0"/>
              </a:rPr>
              <a:t>1. Лекция- презентация  «Клиническая фармакология </a:t>
            </a:r>
          </a:p>
          <a:p>
            <a:pPr>
              <a:buNone/>
            </a:pPr>
            <a:r>
              <a:rPr lang="ru-RU" sz="2300" dirty="0">
                <a:latin typeface="Times New Roman" pitchFamily="18" charset="0"/>
                <a:cs typeface="Times New Roman" pitchFamily="18" charset="0"/>
              </a:rPr>
              <a:t>    противовоспалительных    лекарственных средств»</a:t>
            </a:r>
          </a:p>
          <a:p>
            <a:pPr>
              <a:buNone/>
            </a:pPr>
            <a:r>
              <a:rPr lang="ru-RU" sz="2300" dirty="0">
                <a:latin typeface="Times New Roman" pitchFamily="18" charset="0"/>
                <a:cs typeface="Times New Roman" pitchFamily="18" charset="0"/>
              </a:rPr>
              <a:t>2. Электронный справочник «Лекарственные средства»</a:t>
            </a:r>
          </a:p>
          <a:p>
            <a:pPr>
              <a:buNone/>
            </a:pPr>
            <a:r>
              <a:rPr lang="ru-RU" sz="2300" dirty="0">
                <a:latin typeface="Times New Roman" pitchFamily="18" charset="0"/>
                <a:cs typeface="Times New Roman" pitchFamily="18" charset="0"/>
              </a:rPr>
              <a:t>3. Тесты АСТ по теме</a:t>
            </a:r>
          </a:p>
          <a:p>
            <a:pPr>
              <a:buNone/>
            </a:pPr>
            <a:r>
              <a:rPr lang="ru-RU" sz="2300" dirty="0">
                <a:latin typeface="Times New Roman" pitchFamily="18" charset="0"/>
                <a:cs typeface="Times New Roman" pitchFamily="18" charset="0"/>
              </a:rPr>
              <a:t>4. Обращение лекарственных – база данных </a:t>
            </a:r>
            <a:r>
              <a:rPr lang="ru-RU" sz="2300" b="1" u="sng" dirty="0" err="1">
                <a:latin typeface="Times New Roman" panose="02020603050405020304" pitchFamily="18" charset="0"/>
                <a:cs typeface="Times New Roman" pitchFamily="18" charset="0"/>
              </a:rPr>
              <a:t>www.regmed.ru</a:t>
            </a:r>
            <a:r>
              <a:rPr lang="ru-RU" sz="2300" b="1" u="sng" dirty="0">
                <a:latin typeface="Times New Roman" panose="02020603050405020304" pitchFamily="18" charset="0"/>
                <a:cs typeface="Times New Roman" pitchFamily="18" charset="0"/>
              </a:rPr>
              <a:t>/</a:t>
            </a:r>
            <a:r>
              <a:rPr lang="ru-RU" sz="2300" b="1" u="sng" dirty="0" err="1">
                <a:latin typeface="Times New Roman" panose="02020603050405020304" pitchFamily="18" charset="0"/>
                <a:cs typeface="Times New Roman" pitchFamily="18" charset="0"/>
              </a:rPr>
              <a:t>search.asp</a:t>
            </a:r>
            <a:endParaRPr lang="ru-RU" sz="2300" dirty="0">
              <a:latin typeface="Times New Roman" panose="02020603050405020304" pitchFamily="18" charset="0"/>
              <a:cs typeface="Times New Roman" panose="02020603050405020304" pitchFamily="18" charset="0"/>
            </a:endParaRPr>
          </a:p>
          <a:p>
            <a:pPr>
              <a:buNone/>
            </a:pPr>
            <a:r>
              <a:rPr lang="ru-RU" sz="2300" dirty="0">
                <a:latin typeface="Times New Roman" panose="02020603050405020304" pitchFamily="18" charset="0"/>
                <a:cs typeface="Times New Roman" panose="02020603050405020304" pitchFamily="18" charset="0"/>
              </a:rPr>
              <a:t> </a:t>
            </a:r>
          </a:p>
          <a:p>
            <a:endParaRPr lang="ru-RU" sz="23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p:txBody>
          <a:bodyPr/>
          <a:lstStyle/>
          <a:p>
            <a:pPr eaLnBrk="1" hangingPunct="1"/>
            <a:r>
              <a:rPr lang="ru-RU" smtClean="0"/>
              <a:t>Спасибо за внимание!</a:t>
            </a:r>
          </a:p>
        </p:txBody>
      </p:sp>
      <p:pic>
        <p:nvPicPr>
          <p:cNvPr id="27651" name="Picture 2" descr="C:\Users\Татьяна Витальевна\Desktop\медкартинка.jpg"/>
          <p:cNvPicPr>
            <a:picLocks noGrp="1" noChangeAspect="1" noChangeArrowheads="1"/>
          </p:cNvPicPr>
          <p:nvPr>
            <p:ph idx="1"/>
          </p:nvPr>
        </p:nvPicPr>
        <p:blipFill>
          <a:blip r:embed="rId2" cstate="print"/>
          <a:srcRect/>
          <a:stretch>
            <a:fillRect/>
          </a:stretch>
        </p:blipFill>
        <p:spPr>
          <a:xfrm>
            <a:off x="1763713" y="1628775"/>
            <a:ext cx="5400675" cy="4608513"/>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Классификация НПВП.</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57200" y="836712"/>
            <a:ext cx="8229600" cy="5289451"/>
          </a:xfrm>
        </p:spPr>
        <p:txBody>
          <a:bodyPr/>
          <a:lstStyle/>
          <a:p>
            <a:pPr marL="0" indent="0" algn="just">
              <a:buNone/>
            </a:pPr>
            <a:r>
              <a:rPr lang="ru-RU" dirty="0" smtClean="0">
                <a:latin typeface="Times New Roman" pitchFamily="18" charset="0"/>
                <a:cs typeface="Times New Roman" pitchFamily="18" charset="0"/>
              </a:rPr>
              <a:t>   В первую группу включены препараты с выраженным противовоспалительным действием. НПВП второй группы оказывающие слабый противовоспалительный эффект, часто обозначают термином «анальгетики-антипиретики».</a:t>
            </a:r>
          </a:p>
          <a:p>
            <a:pPr>
              <a:buNone/>
            </a:pP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НПВС с выраженной противовоспалительной активностью</a:t>
            </a: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51520" y="1"/>
          <a:ext cx="8892480" cy="6786046"/>
        </p:xfrm>
        <a:graphic>
          <a:graphicData uri="http://schemas.openxmlformats.org/drawingml/2006/table">
            <a:tbl>
              <a:tblPr/>
              <a:tblGrid>
                <a:gridCol w="5256584"/>
                <a:gridCol w="3635896"/>
              </a:tblGrid>
              <a:tr h="326001">
                <a:tc gridSpan="2">
                  <a:txBody>
                    <a:bodyPr/>
                    <a:lstStyle/>
                    <a:p>
                      <a:pPr algn="just">
                        <a:spcAft>
                          <a:spcPts val="0"/>
                        </a:spcAft>
                      </a:pPr>
                      <a:r>
                        <a:rPr lang="ru-RU" sz="1400" b="1" dirty="0" smtClean="0">
                          <a:latin typeface="Times New Roman"/>
                          <a:ea typeface="Times New Roman"/>
                          <a:cs typeface="Times New Roman"/>
                        </a:rPr>
                        <a:t> Кислоты</a:t>
                      </a:r>
                      <a:endParaRPr lang="ru-RU" sz="1200" b="1" dirty="0">
                        <a:latin typeface="Times New Roman"/>
                        <a:ea typeface="Times New Roman"/>
                        <a:cs typeface="Times New Roman"/>
                      </a:endParaRPr>
                    </a:p>
                  </a:txBody>
                  <a:tcPr marL="68430" marR="6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763363">
                <a:tc>
                  <a:txBody>
                    <a:bodyPr/>
                    <a:lstStyle/>
                    <a:p>
                      <a:pPr algn="just">
                        <a:spcAft>
                          <a:spcPts val="0"/>
                        </a:spcAft>
                      </a:pPr>
                      <a:r>
                        <a:rPr lang="ru-RU" sz="2400" dirty="0" smtClean="0">
                          <a:latin typeface="Times New Roman"/>
                          <a:ea typeface="Times New Roman"/>
                          <a:cs typeface="Times New Roman"/>
                        </a:rPr>
                        <a:t>Производные </a:t>
                      </a:r>
                      <a:r>
                        <a:rPr lang="ru-RU" sz="2400" dirty="0">
                          <a:latin typeface="Times New Roman"/>
                          <a:ea typeface="Times New Roman"/>
                          <a:cs typeface="Times New Roman"/>
                        </a:rPr>
                        <a:t>салициловой </a:t>
                      </a:r>
                      <a:endParaRPr lang="ru-RU" sz="2400" dirty="0" smtClean="0">
                        <a:latin typeface="Times New Roman"/>
                        <a:ea typeface="Times New Roman"/>
                        <a:cs typeface="Times New Roman"/>
                      </a:endParaRPr>
                    </a:p>
                    <a:p>
                      <a:pPr algn="just">
                        <a:spcAft>
                          <a:spcPts val="0"/>
                        </a:spcAft>
                      </a:pPr>
                      <a:r>
                        <a:rPr lang="ru-RU" sz="2400" dirty="0" smtClean="0">
                          <a:latin typeface="Times New Roman"/>
                          <a:ea typeface="Times New Roman"/>
                          <a:cs typeface="Times New Roman"/>
                        </a:rPr>
                        <a:t>кислоты</a:t>
                      </a:r>
                      <a:endParaRPr lang="ru-RU" sz="2400" dirty="0">
                        <a:latin typeface="Times New Roman"/>
                        <a:ea typeface="Times New Roman"/>
                        <a:cs typeface="Times New Roman"/>
                      </a:endParaRPr>
                    </a:p>
                  </a:txBody>
                  <a:tcPr marL="68430" marR="6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400" dirty="0">
                          <a:latin typeface="Times New Roman"/>
                          <a:ea typeface="Times New Roman"/>
                          <a:cs typeface="Times New Roman"/>
                        </a:rPr>
                        <a:t>Ацетилсалициловая кислота</a:t>
                      </a:r>
                    </a:p>
                  </a:txBody>
                  <a:tcPr marL="68430" marR="6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81">
                <a:tc>
                  <a:txBody>
                    <a:bodyPr/>
                    <a:lstStyle/>
                    <a:p>
                      <a:pPr algn="just">
                        <a:spcAft>
                          <a:spcPts val="0"/>
                        </a:spcAft>
                      </a:pPr>
                      <a:r>
                        <a:rPr lang="ru-RU" sz="2400" dirty="0" err="1" smtClean="0">
                          <a:latin typeface="Times New Roman"/>
                          <a:ea typeface="Times New Roman"/>
                          <a:cs typeface="Times New Roman"/>
                        </a:rPr>
                        <a:t>Пиразолидины</a:t>
                      </a:r>
                      <a:endParaRPr lang="ru-RU" sz="2400" dirty="0">
                        <a:latin typeface="Times New Roman"/>
                        <a:ea typeface="Times New Roman"/>
                        <a:cs typeface="Times New Roman"/>
                      </a:endParaRPr>
                    </a:p>
                  </a:txBody>
                  <a:tcPr marL="68430" marR="6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400">
                          <a:latin typeface="Times New Roman"/>
                          <a:ea typeface="Times New Roman"/>
                          <a:cs typeface="Times New Roman"/>
                        </a:rPr>
                        <a:t>Фенилбутазон</a:t>
                      </a:r>
                    </a:p>
                  </a:txBody>
                  <a:tcPr marL="68430" marR="6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7794">
                <a:tc>
                  <a:txBody>
                    <a:bodyPr/>
                    <a:lstStyle/>
                    <a:p>
                      <a:pPr algn="just">
                        <a:spcAft>
                          <a:spcPts val="0"/>
                        </a:spcAft>
                      </a:pPr>
                      <a:r>
                        <a:rPr lang="ru-RU" sz="2400" dirty="0" smtClean="0">
                          <a:latin typeface="Times New Roman"/>
                          <a:ea typeface="Times New Roman"/>
                          <a:cs typeface="Times New Roman"/>
                        </a:rPr>
                        <a:t>Производные </a:t>
                      </a:r>
                      <a:r>
                        <a:rPr lang="ru-RU" sz="2400" dirty="0" err="1">
                          <a:latin typeface="Times New Roman"/>
                          <a:ea typeface="Times New Roman"/>
                          <a:cs typeface="Times New Roman"/>
                        </a:rPr>
                        <a:t>индолуксусной</a:t>
                      </a:r>
                      <a:r>
                        <a:rPr lang="ru-RU" sz="2400" dirty="0">
                          <a:latin typeface="Times New Roman"/>
                          <a:ea typeface="Times New Roman"/>
                          <a:cs typeface="Times New Roman"/>
                        </a:rPr>
                        <a:t> </a:t>
                      </a:r>
                      <a:r>
                        <a:rPr lang="ru-RU" sz="2400" dirty="0" smtClean="0">
                          <a:latin typeface="Times New Roman"/>
                          <a:ea typeface="Times New Roman"/>
                          <a:cs typeface="Times New Roman"/>
                        </a:rPr>
                        <a:t>кислоты</a:t>
                      </a:r>
                    </a:p>
                  </a:txBody>
                  <a:tcPr marL="68430" marR="6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400" dirty="0" err="1" smtClean="0">
                          <a:latin typeface="Times New Roman"/>
                          <a:ea typeface="Times New Roman"/>
                          <a:cs typeface="Times New Roman"/>
                        </a:rPr>
                        <a:t>Индометацин</a:t>
                      </a:r>
                      <a:endParaRPr lang="ru-RU" sz="2400" dirty="0">
                        <a:latin typeface="Times New Roman"/>
                        <a:ea typeface="Times New Roman"/>
                        <a:cs typeface="Times New Roman"/>
                      </a:endParaRPr>
                    </a:p>
                  </a:txBody>
                  <a:tcPr marL="68430" marR="6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3363">
                <a:tc>
                  <a:txBody>
                    <a:bodyPr/>
                    <a:lstStyle/>
                    <a:p>
                      <a:pPr algn="just">
                        <a:spcAft>
                          <a:spcPts val="0"/>
                        </a:spcAft>
                      </a:pPr>
                      <a:r>
                        <a:rPr lang="ru-RU" sz="2400" dirty="0" smtClean="0">
                          <a:latin typeface="Times New Roman"/>
                          <a:ea typeface="Times New Roman"/>
                          <a:cs typeface="Times New Roman"/>
                        </a:rPr>
                        <a:t>Производные </a:t>
                      </a:r>
                      <a:r>
                        <a:rPr lang="ru-RU" sz="2400" dirty="0">
                          <a:latin typeface="Times New Roman"/>
                          <a:ea typeface="Times New Roman"/>
                          <a:cs typeface="Times New Roman"/>
                        </a:rPr>
                        <a:t>фенилуксусной </a:t>
                      </a:r>
                      <a:endParaRPr lang="ru-RU" sz="2400" dirty="0" smtClean="0">
                        <a:latin typeface="Times New Roman"/>
                        <a:ea typeface="Times New Roman"/>
                        <a:cs typeface="Times New Roman"/>
                      </a:endParaRPr>
                    </a:p>
                    <a:p>
                      <a:pPr algn="just">
                        <a:spcAft>
                          <a:spcPts val="0"/>
                        </a:spcAft>
                      </a:pPr>
                      <a:r>
                        <a:rPr lang="ru-RU" sz="2400" dirty="0" smtClean="0">
                          <a:latin typeface="Times New Roman"/>
                          <a:ea typeface="Times New Roman"/>
                          <a:cs typeface="Times New Roman"/>
                        </a:rPr>
                        <a:t>кислоты</a:t>
                      </a:r>
                      <a:endParaRPr lang="ru-RU" sz="2400" dirty="0">
                        <a:latin typeface="Times New Roman"/>
                        <a:ea typeface="Times New Roman"/>
                        <a:cs typeface="Times New Roman"/>
                      </a:endParaRPr>
                    </a:p>
                  </a:txBody>
                  <a:tcPr marL="68430" marR="6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400" dirty="0" err="1">
                          <a:latin typeface="Times New Roman"/>
                          <a:ea typeface="Times New Roman"/>
                          <a:cs typeface="Times New Roman"/>
                        </a:rPr>
                        <a:t>Диклофенак</a:t>
                      </a:r>
                      <a:r>
                        <a:rPr lang="ru-RU" sz="2400" dirty="0">
                          <a:latin typeface="Times New Roman"/>
                          <a:ea typeface="Times New Roman"/>
                          <a:cs typeface="Times New Roman"/>
                        </a:rPr>
                        <a:t> </a:t>
                      </a:r>
                      <a:r>
                        <a:rPr lang="ru-RU" sz="2400" dirty="0" smtClean="0">
                          <a:latin typeface="Times New Roman"/>
                          <a:ea typeface="Times New Roman"/>
                          <a:cs typeface="Times New Roman"/>
                        </a:rPr>
                        <a:t> </a:t>
                      </a:r>
                      <a:endParaRPr lang="ru-RU" sz="2400" dirty="0">
                        <a:latin typeface="Times New Roman"/>
                        <a:ea typeface="Times New Roman"/>
                        <a:cs typeface="Times New Roman"/>
                      </a:endParaRPr>
                    </a:p>
                    <a:p>
                      <a:pPr algn="just">
                        <a:spcAft>
                          <a:spcPts val="0"/>
                        </a:spcAft>
                      </a:pPr>
                      <a:r>
                        <a:rPr lang="ru-RU" sz="2400" dirty="0" err="1">
                          <a:latin typeface="Times New Roman"/>
                          <a:ea typeface="Times New Roman"/>
                          <a:cs typeface="Times New Roman"/>
                        </a:rPr>
                        <a:t>Ацеклофенак</a:t>
                      </a:r>
                      <a:endParaRPr lang="ru-RU" sz="2400" dirty="0">
                        <a:latin typeface="Times New Roman"/>
                        <a:ea typeface="Times New Roman"/>
                        <a:cs typeface="Times New Roman"/>
                      </a:endParaRPr>
                    </a:p>
                  </a:txBody>
                  <a:tcPr marL="68430" marR="6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6726">
                <a:tc>
                  <a:txBody>
                    <a:bodyPr/>
                    <a:lstStyle/>
                    <a:p>
                      <a:pPr algn="just">
                        <a:spcAft>
                          <a:spcPts val="0"/>
                        </a:spcAft>
                      </a:pPr>
                      <a:r>
                        <a:rPr lang="ru-RU" sz="2400" dirty="0" err="1" smtClean="0">
                          <a:latin typeface="Times New Roman"/>
                          <a:ea typeface="Times New Roman"/>
                          <a:cs typeface="Times New Roman"/>
                        </a:rPr>
                        <a:t>Оксикамы</a:t>
                      </a:r>
                      <a:endParaRPr lang="ru-RU" sz="2400" dirty="0">
                        <a:latin typeface="Times New Roman"/>
                        <a:ea typeface="Times New Roman"/>
                        <a:cs typeface="Times New Roman"/>
                      </a:endParaRPr>
                    </a:p>
                  </a:txBody>
                  <a:tcPr marL="68430" marR="6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400" dirty="0" err="1">
                          <a:latin typeface="Times New Roman"/>
                          <a:ea typeface="Times New Roman"/>
                          <a:cs typeface="Times New Roman"/>
                        </a:rPr>
                        <a:t>Пироксикам</a:t>
                      </a:r>
                      <a:endParaRPr lang="ru-RU" sz="2400" dirty="0">
                        <a:latin typeface="Times New Roman"/>
                        <a:ea typeface="Times New Roman"/>
                        <a:cs typeface="Times New Roman"/>
                      </a:endParaRPr>
                    </a:p>
                    <a:p>
                      <a:pPr algn="just">
                        <a:spcAft>
                          <a:spcPts val="0"/>
                        </a:spcAft>
                      </a:pPr>
                      <a:r>
                        <a:rPr lang="ru-RU" sz="2400" dirty="0" err="1">
                          <a:latin typeface="Times New Roman"/>
                          <a:ea typeface="Times New Roman"/>
                          <a:cs typeface="Times New Roman"/>
                        </a:rPr>
                        <a:t>Теноксикам</a:t>
                      </a:r>
                      <a:endParaRPr lang="ru-RU" sz="2400" dirty="0">
                        <a:latin typeface="Times New Roman"/>
                        <a:ea typeface="Times New Roman"/>
                        <a:cs typeface="Times New Roman"/>
                      </a:endParaRPr>
                    </a:p>
                    <a:p>
                      <a:pPr algn="just">
                        <a:spcAft>
                          <a:spcPts val="0"/>
                        </a:spcAft>
                      </a:pPr>
                      <a:r>
                        <a:rPr lang="ru-RU" sz="2400" dirty="0" err="1">
                          <a:latin typeface="Times New Roman"/>
                          <a:ea typeface="Times New Roman"/>
                          <a:cs typeface="Times New Roman"/>
                        </a:rPr>
                        <a:t>Лорноксикам</a:t>
                      </a:r>
                      <a:endParaRPr lang="ru-RU" sz="2400" dirty="0">
                        <a:latin typeface="Times New Roman"/>
                        <a:ea typeface="Times New Roman"/>
                        <a:cs typeface="Times New Roman"/>
                      </a:endParaRPr>
                    </a:p>
                    <a:p>
                      <a:pPr algn="just">
                        <a:spcAft>
                          <a:spcPts val="0"/>
                        </a:spcAft>
                      </a:pPr>
                      <a:r>
                        <a:rPr lang="ru-RU" sz="2400" dirty="0" err="1">
                          <a:latin typeface="Times New Roman"/>
                          <a:ea typeface="Times New Roman"/>
                          <a:cs typeface="Times New Roman"/>
                        </a:rPr>
                        <a:t>Мелоксикам</a:t>
                      </a:r>
                      <a:endParaRPr lang="ru-RU" sz="2400" dirty="0">
                        <a:latin typeface="Times New Roman"/>
                        <a:ea typeface="Times New Roman"/>
                        <a:cs typeface="Times New Roman"/>
                      </a:endParaRPr>
                    </a:p>
                  </a:txBody>
                  <a:tcPr marL="68430" marR="6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4742">
                <a:tc>
                  <a:txBody>
                    <a:bodyPr/>
                    <a:lstStyle/>
                    <a:p>
                      <a:pPr algn="just">
                        <a:spcAft>
                          <a:spcPts val="0"/>
                        </a:spcAft>
                      </a:pPr>
                      <a:r>
                        <a:rPr lang="ru-RU" sz="2400" dirty="0" smtClean="0">
                          <a:latin typeface="Times New Roman"/>
                          <a:ea typeface="Times New Roman"/>
                          <a:cs typeface="Times New Roman"/>
                        </a:rPr>
                        <a:t>Производные </a:t>
                      </a:r>
                      <a:r>
                        <a:rPr lang="ru-RU" sz="2400" dirty="0" err="1" smtClean="0">
                          <a:latin typeface="Times New Roman"/>
                          <a:ea typeface="Times New Roman"/>
                          <a:cs typeface="Times New Roman"/>
                        </a:rPr>
                        <a:t>пропионовой</a:t>
                      </a:r>
                      <a:endParaRPr lang="ru-RU" sz="2400" dirty="0" smtClean="0">
                        <a:latin typeface="Times New Roman"/>
                        <a:ea typeface="Times New Roman"/>
                        <a:cs typeface="Times New Roman"/>
                      </a:endParaRPr>
                    </a:p>
                    <a:p>
                      <a:pPr algn="just">
                        <a:spcAft>
                          <a:spcPts val="0"/>
                        </a:spcAft>
                      </a:pPr>
                      <a:r>
                        <a:rPr lang="ru-RU" sz="2400" dirty="0" smtClean="0">
                          <a:latin typeface="Times New Roman"/>
                          <a:ea typeface="Times New Roman"/>
                          <a:cs typeface="Times New Roman"/>
                        </a:rPr>
                        <a:t>кислоты</a:t>
                      </a:r>
                      <a:endParaRPr lang="ru-RU" sz="2400" dirty="0">
                        <a:latin typeface="Times New Roman"/>
                        <a:ea typeface="Times New Roman"/>
                        <a:cs typeface="Times New Roman"/>
                      </a:endParaRPr>
                    </a:p>
                  </a:txBody>
                  <a:tcPr marL="68430" marR="6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400" dirty="0">
                          <a:latin typeface="Times New Roman"/>
                          <a:ea typeface="Times New Roman"/>
                          <a:cs typeface="Times New Roman"/>
                        </a:rPr>
                        <a:t>Ибупрофен</a:t>
                      </a:r>
                    </a:p>
                    <a:p>
                      <a:pPr algn="just">
                        <a:spcAft>
                          <a:spcPts val="0"/>
                        </a:spcAft>
                      </a:pPr>
                      <a:r>
                        <a:rPr lang="ru-RU" sz="2400" dirty="0" err="1" smtClean="0">
                          <a:latin typeface="Times New Roman"/>
                          <a:ea typeface="Times New Roman"/>
                          <a:cs typeface="Times New Roman"/>
                        </a:rPr>
                        <a:t>Напроксен</a:t>
                      </a:r>
                      <a:endParaRPr lang="ru-RU" sz="2400" dirty="0">
                        <a:solidFill>
                          <a:srgbClr val="FF0000"/>
                        </a:solidFill>
                        <a:latin typeface="Times New Roman"/>
                        <a:ea typeface="Times New Roman"/>
                        <a:cs typeface="Times New Roman"/>
                      </a:endParaRPr>
                    </a:p>
                    <a:p>
                      <a:pPr algn="just">
                        <a:spcAft>
                          <a:spcPts val="0"/>
                        </a:spcAft>
                      </a:pPr>
                      <a:r>
                        <a:rPr lang="ru-RU" sz="2400" dirty="0" err="1">
                          <a:latin typeface="Times New Roman"/>
                          <a:ea typeface="Times New Roman"/>
                          <a:cs typeface="Times New Roman"/>
                        </a:rPr>
                        <a:t>Кетопрофен</a:t>
                      </a:r>
                      <a:endParaRPr lang="ru-RU" sz="2400" dirty="0">
                        <a:latin typeface="Times New Roman"/>
                        <a:ea typeface="Times New Roman"/>
                        <a:cs typeface="Times New Roman"/>
                      </a:endParaRPr>
                    </a:p>
                  </a:txBody>
                  <a:tcPr marL="68430" marR="6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794">
                <a:tc gridSpan="2">
                  <a:txBody>
                    <a:bodyPr/>
                    <a:lstStyle/>
                    <a:p>
                      <a:pPr algn="just">
                        <a:spcAft>
                          <a:spcPts val="0"/>
                        </a:spcAft>
                      </a:pPr>
                      <a:r>
                        <a:rPr lang="ru-RU" sz="1400" b="1" dirty="0">
                          <a:latin typeface="Times New Roman"/>
                          <a:ea typeface="Times New Roman"/>
                          <a:cs typeface="Times New Roman"/>
                        </a:rPr>
                        <a:t>Некислотные производные</a:t>
                      </a:r>
                      <a:endParaRPr lang="ru-RU" sz="1400" dirty="0">
                        <a:latin typeface="Times New Roman"/>
                        <a:ea typeface="Times New Roman"/>
                        <a:cs typeface="Times New Roman"/>
                      </a:endParaRPr>
                    </a:p>
                  </a:txBody>
                  <a:tcPr marL="68430" marR="6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1145044">
                <a:tc>
                  <a:txBody>
                    <a:bodyPr/>
                    <a:lstStyle/>
                    <a:p>
                      <a:pPr algn="just">
                        <a:spcAft>
                          <a:spcPts val="0"/>
                        </a:spcAft>
                      </a:pPr>
                      <a:r>
                        <a:rPr lang="ru-RU" sz="2400" dirty="0" smtClean="0">
                          <a:latin typeface="Times New Roman"/>
                          <a:ea typeface="Times New Roman"/>
                          <a:cs typeface="Times New Roman"/>
                        </a:rPr>
                        <a:t>Производные </a:t>
                      </a:r>
                      <a:r>
                        <a:rPr lang="ru-RU" sz="2400" dirty="0" err="1">
                          <a:latin typeface="Times New Roman"/>
                          <a:ea typeface="Times New Roman"/>
                          <a:cs typeface="Times New Roman"/>
                        </a:rPr>
                        <a:t>сульфонамида</a:t>
                      </a:r>
                      <a:endParaRPr lang="ru-RU" sz="2400" dirty="0">
                        <a:latin typeface="Times New Roman"/>
                        <a:ea typeface="Times New Roman"/>
                        <a:cs typeface="Times New Roman"/>
                      </a:endParaRPr>
                    </a:p>
                  </a:txBody>
                  <a:tcPr marL="68430" marR="6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2400" dirty="0" err="1">
                          <a:latin typeface="Times New Roman"/>
                          <a:ea typeface="Times New Roman"/>
                          <a:cs typeface="Times New Roman"/>
                        </a:rPr>
                        <a:t>Нимесулид</a:t>
                      </a:r>
                      <a:endParaRPr lang="ru-RU" sz="2400" dirty="0">
                        <a:latin typeface="Times New Roman"/>
                        <a:ea typeface="Times New Roman"/>
                        <a:cs typeface="Times New Roman"/>
                      </a:endParaRPr>
                    </a:p>
                    <a:p>
                      <a:pPr algn="just">
                        <a:spcAft>
                          <a:spcPts val="0"/>
                        </a:spcAft>
                      </a:pPr>
                      <a:r>
                        <a:rPr lang="ru-RU" sz="2400" dirty="0" err="1">
                          <a:latin typeface="Times New Roman"/>
                          <a:ea typeface="Times New Roman"/>
                          <a:cs typeface="Times New Roman"/>
                        </a:rPr>
                        <a:t>Целекококсиб</a:t>
                      </a:r>
                      <a:endParaRPr lang="ru-RU" sz="2400" dirty="0">
                        <a:latin typeface="Times New Roman"/>
                        <a:ea typeface="Times New Roman"/>
                        <a:cs typeface="Times New Roman"/>
                      </a:endParaRPr>
                    </a:p>
                    <a:p>
                      <a:pPr algn="just">
                        <a:spcAft>
                          <a:spcPts val="0"/>
                        </a:spcAft>
                      </a:pPr>
                      <a:r>
                        <a:rPr lang="ru-RU" sz="2400" dirty="0" err="1">
                          <a:latin typeface="Times New Roman"/>
                          <a:ea typeface="Times New Roman"/>
                          <a:cs typeface="Times New Roman"/>
                        </a:rPr>
                        <a:t>Эторикоксиб</a:t>
                      </a:r>
                      <a:endParaRPr lang="ru-RU" sz="2400" dirty="0">
                        <a:latin typeface="Times New Roman"/>
                        <a:ea typeface="Times New Roman"/>
                        <a:cs typeface="Times New Roman"/>
                      </a:endParaRPr>
                    </a:p>
                  </a:txBody>
                  <a:tcPr marL="68430" marR="6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1"/>
          <a:ext cx="9144000" cy="6278880"/>
        </p:xfrm>
        <a:graphic>
          <a:graphicData uri="http://schemas.openxmlformats.org/drawingml/2006/table">
            <a:tbl>
              <a:tblPr/>
              <a:tblGrid>
                <a:gridCol w="5405264"/>
                <a:gridCol w="3738736"/>
              </a:tblGrid>
              <a:tr h="326001">
                <a:tc gridSpan="2">
                  <a:txBody>
                    <a:bodyPr/>
                    <a:lstStyle/>
                    <a:p>
                      <a:pPr algn="just">
                        <a:spcAft>
                          <a:spcPts val="0"/>
                        </a:spcAft>
                      </a:pPr>
                      <a:endParaRPr lang="ru-RU" sz="1400" b="1" dirty="0" smtClean="0">
                        <a:latin typeface="Times New Roman"/>
                        <a:ea typeface="Times New Roman"/>
                        <a:cs typeface="Times New Roman"/>
                      </a:endParaRPr>
                    </a:p>
                    <a:p>
                      <a:pPr algn="just">
                        <a:spcAft>
                          <a:spcPts val="0"/>
                        </a:spcAft>
                      </a:pPr>
                      <a:endParaRPr lang="ru-RU" sz="1400" b="1" dirty="0" smtClean="0">
                        <a:latin typeface="Times New Roman"/>
                        <a:ea typeface="Times New Roman"/>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2800" b="1" kern="1200" dirty="0" smtClean="0">
                          <a:solidFill>
                            <a:schemeClr val="tx1"/>
                          </a:solidFill>
                          <a:latin typeface="Times New Roman" pitchFamily="18" charset="0"/>
                          <a:ea typeface="+mn-ea"/>
                          <a:cs typeface="Times New Roman" pitchFamily="18" charset="0"/>
                        </a:rPr>
                        <a:t>            НПВП со слабой противовоспалительной     активностью</a:t>
                      </a:r>
                      <a:endParaRPr lang="ru-RU" sz="2800" kern="1200" dirty="0" smtClean="0">
                        <a:solidFill>
                          <a:schemeClr val="tx1"/>
                        </a:solidFill>
                        <a:latin typeface="Times New Roman" pitchFamily="18" charset="0"/>
                        <a:ea typeface="+mn-ea"/>
                        <a:cs typeface="Times New Roman" pitchFamily="18" charset="0"/>
                      </a:endParaRPr>
                    </a:p>
                    <a:p>
                      <a:pPr algn="just">
                        <a:spcAft>
                          <a:spcPts val="0"/>
                        </a:spcAft>
                      </a:pPr>
                      <a:endParaRPr lang="ru-RU" sz="1400" b="1" dirty="0" smtClean="0">
                        <a:latin typeface="Times New Roman"/>
                        <a:ea typeface="Times New Roman"/>
                        <a:cs typeface="Times New Roman"/>
                      </a:endParaRPr>
                    </a:p>
                    <a:p>
                      <a:pPr algn="just">
                        <a:spcAft>
                          <a:spcPts val="0"/>
                        </a:spcAft>
                      </a:pPr>
                      <a:endParaRPr lang="ru-RU" sz="1400" b="1" dirty="0" smtClean="0">
                        <a:latin typeface="Times New Roman"/>
                        <a:ea typeface="Times New Roman"/>
                        <a:cs typeface="Times New Roman"/>
                      </a:endParaRPr>
                    </a:p>
                    <a:p>
                      <a:pPr algn="just">
                        <a:spcAft>
                          <a:spcPts val="0"/>
                        </a:spcAft>
                      </a:pPr>
                      <a:endParaRPr lang="ru-RU" sz="1200" b="1" dirty="0">
                        <a:latin typeface="Times New Roman"/>
                        <a:ea typeface="Times New Roman"/>
                        <a:cs typeface="Times New Roman"/>
                      </a:endParaRPr>
                    </a:p>
                  </a:txBody>
                  <a:tcPr marL="68430" marR="6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763363">
                <a:tc>
                  <a:txBody>
                    <a:bodyPr/>
                    <a:lstStyle/>
                    <a:p>
                      <a:pPr algn="just">
                        <a:spcAft>
                          <a:spcPts val="0"/>
                        </a:spcAft>
                      </a:pPr>
                      <a:r>
                        <a:rPr lang="ru-RU" sz="3200" dirty="0" smtClean="0">
                          <a:latin typeface="Times New Roman" pitchFamily="18" charset="0"/>
                          <a:ea typeface="Times New Roman"/>
                          <a:cs typeface="Times New Roman" pitchFamily="18" charset="0"/>
                        </a:rPr>
                        <a:t> </a:t>
                      </a:r>
                      <a:r>
                        <a:rPr lang="ru-RU" sz="3200" dirty="0" smtClean="0">
                          <a:latin typeface="Times New Roman" pitchFamily="18" charset="0"/>
                          <a:ea typeface="+mn-ea"/>
                          <a:cs typeface="Times New Roman" pitchFamily="18" charset="0"/>
                        </a:rPr>
                        <a:t>П</a:t>
                      </a:r>
                      <a:r>
                        <a:rPr lang="ru-RU" sz="3200" dirty="0" smtClean="0">
                          <a:latin typeface="Times New Roman" pitchFamily="18" charset="0"/>
                          <a:cs typeface="Times New Roman" pitchFamily="18" charset="0"/>
                        </a:rPr>
                        <a:t>иразолоны</a:t>
                      </a:r>
                      <a:endParaRPr lang="ru-RU" sz="3200" dirty="0" smtClean="0">
                        <a:latin typeface="Times New Roman" pitchFamily="18" charset="0"/>
                        <a:ea typeface="Times New Roman"/>
                        <a:cs typeface="Times New Roman" pitchFamily="18" charset="0"/>
                      </a:endParaRPr>
                    </a:p>
                    <a:p>
                      <a:pPr algn="just">
                        <a:spcAft>
                          <a:spcPts val="0"/>
                        </a:spcAft>
                      </a:pPr>
                      <a:r>
                        <a:rPr lang="ru-RU" sz="3200" dirty="0" smtClean="0">
                          <a:latin typeface="Times New Roman" pitchFamily="18" charset="0"/>
                          <a:ea typeface="Times New Roman"/>
                          <a:cs typeface="Times New Roman" pitchFamily="18" charset="0"/>
                        </a:rPr>
                        <a:t> </a:t>
                      </a:r>
                      <a:endParaRPr lang="ru-RU" sz="3200" dirty="0">
                        <a:latin typeface="Times New Roman" pitchFamily="18" charset="0"/>
                        <a:ea typeface="Times New Roman"/>
                        <a:cs typeface="Times New Roman" pitchFamily="18" charset="0"/>
                      </a:endParaRPr>
                    </a:p>
                  </a:txBody>
                  <a:tcPr marL="68430" marR="6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buNone/>
                      </a:pPr>
                      <a:r>
                        <a:rPr lang="ru-RU" sz="3200" dirty="0" err="1" smtClean="0">
                          <a:latin typeface="Times New Roman" pitchFamily="18" charset="0"/>
                          <a:cs typeface="Times New Roman" pitchFamily="18" charset="0"/>
                        </a:rPr>
                        <a:t>Метамизол</a:t>
                      </a:r>
                      <a:endParaRPr lang="ru-RU" sz="3200" dirty="0" smtClean="0">
                        <a:latin typeface="Times New Roman" pitchFamily="18" charset="0"/>
                        <a:cs typeface="Times New Roman" pitchFamily="18" charset="0"/>
                      </a:endParaRPr>
                    </a:p>
                    <a:p>
                      <a:pPr>
                        <a:buNone/>
                      </a:pPr>
                      <a:r>
                        <a:rPr lang="ru-RU" sz="3200" smtClean="0">
                          <a:latin typeface="Times New Roman" pitchFamily="18" charset="0"/>
                          <a:cs typeface="Times New Roman" pitchFamily="18" charset="0"/>
                        </a:rPr>
                        <a:t> </a:t>
                      </a:r>
                      <a:endParaRPr lang="ru-RU" sz="3200" dirty="0" smtClean="0">
                        <a:latin typeface="Times New Roman" pitchFamily="18" charset="0"/>
                        <a:cs typeface="Times New Roman" pitchFamily="18" charset="0"/>
                      </a:endParaRPr>
                    </a:p>
                    <a:p>
                      <a:pPr algn="just">
                        <a:spcAft>
                          <a:spcPts val="0"/>
                        </a:spcAft>
                      </a:pPr>
                      <a:endParaRPr lang="ru-RU" sz="3200" dirty="0">
                        <a:latin typeface="Times New Roman" pitchFamily="18" charset="0"/>
                        <a:ea typeface="Times New Roman"/>
                        <a:cs typeface="Times New Roman" pitchFamily="18" charset="0"/>
                      </a:endParaRPr>
                    </a:p>
                  </a:txBody>
                  <a:tcPr marL="68430" marR="6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81">
                <a:tc>
                  <a:txBody>
                    <a:bodyPr/>
                    <a:lstStyle/>
                    <a:p>
                      <a:pPr algn="just">
                        <a:spcAft>
                          <a:spcPts val="0"/>
                        </a:spcAft>
                      </a:pPr>
                      <a:r>
                        <a:rPr lang="ru-RU" sz="3200" dirty="0" smtClean="0">
                          <a:latin typeface="Times New Roman" pitchFamily="18" charset="0"/>
                          <a:cs typeface="Times New Roman" pitchFamily="18" charset="0"/>
                        </a:rPr>
                        <a:t> Производные  </a:t>
                      </a:r>
                    </a:p>
                    <a:p>
                      <a:pPr algn="just">
                        <a:spcAft>
                          <a:spcPts val="0"/>
                        </a:spcAft>
                      </a:pP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парааминофенола</a:t>
                      </a:r>
                      <a:endParaRPr lang="ru-RU" sz="3200" dirty="0">
                        <a:latin typeface="Times New Roman" pitchFamily="18" charset="0"/>
                        <a:ea typeface="Times New Roman"/>
                        <a:cs typeface="Times New Roman" pitchFamily="18" charset="0"/>
                      </a:endParaRPr>
                    </a:p>
                  </a:txBody>
                  <a:tcPr marL="68430" marR="6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3200" dirty="0" smtClean="0">
                          <a:latin typeface="Times New Roman" pitchFamily="18" charset="0"/>
                          <a:cs typeface="Times New Roman" pitchFamily="18" charset="0"/>
                        </a:rPr>
                        <a:t>Парацетамол</a:t>
                      </a:r>
                    </a:p>
                    <a:p>
                      <a:r>
                        <a:rPr lang="ru-RU" sz="3200" dirty="0" smtClean="0">
                          <a:latin typeface="Times New Roman" pitchFamily="18" charset="0"/>
                          <a:cs typeface="Times New Roman" pitchFamily="18" charset="0"/>
                        </a:rPr>
                        <a:t> </a:t>
                      </a:r>
                    </a:p>
                    <a:p>
                      <a:endParaRPr lang="ru-RU" sz="3200" dirty="0" smtClean="0">
                        <a:latin typeface="Times New Roman" pitchFamily="18" charset="0"/>
                        <a:cs typeface="Times New Roman" pitchFamily="18" charset="0"/>
                      </a:endParaRPr>
                    </a:p>
                    <a:p>
                      <a:pPr algn="just">
                        <a:spcAft>
                          <a:spcPts val="0"/>
                        </a:spcAft>
                      </a:pPr>
                      <a:endParaRPr lang="ru-RU" sz="3200" dirty="0">
                        <a:latin typeface="Times New Roman" pitchFamily="18" charset="0"/>
                        <a:ea typeface="Times New Roman"/>
                        <a:cs typeface="Times New Roman" pitchFamily="18" charset="0"/>
                      </a:endParaRPr>
                    </a:p>
                  </a:txBody>
                  <a:tcPr marL="68430" marR="6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7794">
                <a:tc>
                  <a:txBody>
                    <a:bodyPr/>
                    <a:lstStyle/>
                    <a:p>
                      <a:pPr algn="just">
                        <a:spcAft>
                          <a:spcPts val="0"/>
                        </a:spcAft>
                      </a:pPr>
                      <a:r>
                        <a:rPr lang="ru-RU" sz="3200" dirty="0" smtClean="0">
                          <a:latin typeface="Times New Roman" pitchFamily="18" charset="0"/>
                          <a:cs typeface="Times New Roman" pitchFamily="18" charset="0"/>
                        </a:rPr>
                        <a:t>Производные </a:t>
                      </a:r>
                      <a:r>
                        <a:rPr lang="ru-RU" sz="3200" dirty="0" err="1" smtClean="0">
                          <a:latin typeface="Times New Roman" pitchFamily="18" charset="0"/>
                          <a:cs typeface="Times New Roman" pitchFamily="18" charset="0"/>
                        </a:rPr>
                        <a:t>гетероарилуксусной</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к-ты</a:t>
                      </a:r>
                      <a:endParaRPr lang="ru-RU" sz="3200" dirty="0" smtClean="0">
                        <a:latin typeface="Times New Roman" pitchFamily="18" charset="0"/>
                        <a:ea typeface="Times New Roman"/>
                        <a:cs typeface="Times New Roman" pitchFamily="18" charset="0"/>
                      </a:endParaRPr>
                    </a:p>
                  </a:txBody>
                  <a:tcPr marL="68430" marR="6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3200" dirty="0" smtClean="0">
                          <a:latin typeface="Times New Roman" pitchFamily="18" charset="0"/>
                          <a:ea typeface="Times New Roman"/>
                          <a:cs typeface="Times New Roman" pitchFamily="18" charset="0"/>
                        </a:rPr>
                        <a:t> </a:t>
                      </a:r>
                      <a:r>
                        <a:rPr lang="ru-RU" sz="3200" dirty="0" err="1" smtClean="0">
                          <a:latin typeface="Times New Roman" pitchFamily="18" charset="0"/>
                          <a:cs typeface="Times New Roman" pitchFamily="18" charset="0"/>
                        </a:rPr>
                        <a:t>Кеторолак</a:t>
                      </a:r>
                      <a:endParaRPr lang="ru-RU" sz="3200" dirty="0" smtClean="0">
                        <a:latin typeface="Times New Roman" pitchFamily="18" charset="0"/>
                        <a:cs typeface="Times New Roman" pitchFamily="18" charset="0"/>
                      </a:endParaRPr>
                    </a:p>
                    <a:p>
                      <a:pPr algn="just">
                        <a:spcAft>
                          <a:spcPts val="0"/>
                        </a:spcAft>
                      </a:pPr>
                      <a:endParaRPr lang="ru-RU" sz="3200" dirty="0">
                        <a:latin typeface="Times New Roman" pitchFamily="18" charset="0"/>
                        <a:ea typeface="Times New Roman"/>
                        <a:cs typeface="Times New Roman" pitchFamily="18" charset="0"/>
                      </a:endParaRPr>
                    </a:p>
                  </a:txBody>
                  <a:tcPr marL="68430" marR="68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1142</TotalTime>
  <Words>3302</Words>
  <Application>Microsoft Office PowerPoint</Application>
  <PresentationFormat>Экран (4:3)</PresentationFormat>
  <Paragraphs>398</Paragraphs>
  <Slides>62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62</vt:i4>
      </vt:variant>
    </vt:vector>
  </HeadingPairs>
  <TitlesOfParts>
    <vt:vector size="63" baseType="lpstr">
      <vt:lpstr>Тема Office</vt:lpstr>
      <vt:lpstr> 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В.Ф.Войно-Ясенецкого» Министерства здравоохранения   Российской Федерации Фармацевтический колледж  </vt:lpstr>
      <vt:lpstr>План  лекции      </vt:lpstr>
      <vt:lpstr>Слайд 3</vt:lpstr>
      <vt:lpstr>Слайд 4</vt:lpstr>
      <vt:lpstr>Слайд 5</vt:lpstr>
      <vt:lpstr>Группа НПВС насчитывает большое число препаратов, которые классифицируются в зависимости от выраженнос- ти противовоспалительной активности и химической структуры </vt:lpstr>
      <vt:lpstr> Классификация НПВП. </vt:lpstr>
      <vt:lpstr>Слайд 8</vt:lpstr>
      <vt:lpstr>Слайд 9</vt:lpstr>
      <vt:lpstr> НПВС с выраженной противовоспалительной   активностью:</vt:lpstr>
      <vt:lpstr>1. САЛИЦИЛАТЫ</vt:lpstr>
      <vt:lpstr>2. ПРОИЗВОДНЫЕ ИНДОЛУКСУСНОЙ КИСЛОТЫ  </vt:lpstr>
      <vt:lpstr>3. ПРОИЗВОДНЫЕ ФЕНИЛУКСУСНОЙ КИСЛОТЫ </vt:lpstr>
      <vt:lpstr>4. ОКСИКАМЫ </vt:lpstr>
      <vt:lpstr>5. ПРОИЗВОДНЫЕ ПРОПИОНОВОЙ КИСЛОТЫ</vt:lpstr>
      <vt:lpstr>6. ПРОИЗВОДНЫЕ СУЛЬФОНАНИЛИДОВ</vt:lpstr>
      <vt:lpstr> НПВС со слабой противовоспалительной активностью</vt:lpstr>
      <vt:lpstr>1. ПИРАЗОЛОНЫ </vt:lpstr>
      <vt:lpstr>2. ПРОИЗВОДНЫЕ ПАРААМИНОФЕНОЛА </vt:lpstr>
      <vt:lpstr>3. ПРОИЗВОДНЫЕ ГЕТЕРОАРИЛУКСУСНОЙ КИСЛОТЫ</vt:lpstr>
      <vt:lpstr> </vt:lpstr>
      <vt:lpstr>Слайд 22</vt:lpstr>
      <vt:lpstr>Селективные ингибиторы ЦОГ2</vt:lpstr>
      <vt:lpstr>Фармакологические эффекты НПВС  </vt:lpstr>
      <vt:lpstr>  </vt:lpstr>
      <vt:lpstr>Фармакокинетика</vt:lpstr>
      <vt:lpstr>Показания к назначению</vt:lpstr>
      <vt:lpstr>Побочные эффекты</vt:lpstr>
      <vt:lpstr>Слайд 29</vt:lpstr>
      <vt:lpstr>Противопоказания к применению</vt:lpstr>
      <vt:lpstr>Стероидные  противовоспалительные средства  </vt:lpstr>
      <vt:lpstr>Слайд 32</vt:lpstr>
      <vt:lpstr>Слайд 33</vt:lpstr>
      <vt:lpstr>Слайд 34</vt:lpstr>
      <vt:lpstr>Слайд 35</vt:lpstr>
      <vt:lpstr>Слайд 36</vt:lpstr>
      <vt:lpstr>Слайд 37</vt:lpstr>
      <vt:lpstr>Слайд 38</vt:lpstr>
      <vt:lpstr>Слайд 39</vt:lpstr>
      <vt:lpstr> Показания к  применению </vt:lpstr>
      <vt:lpstr>Слайд 41</vt:lpstr>
      <vt:lpstr>Слайд 42</vt:lpstr>
      <vt:lpstr>Критерии эффективности и безопасности  противовоспалительных средств</vt:lpstr>
      <vt:lpstr> Клиническая фармакология антигистаминных лекарственных средств </vt:lpstr>
      <vt:lpstr>Слайд 45</vt:lpstr>
      <vt:lpstr> Эффекты, обусловленные стимуляцией Н1-рецепторов  гистамин в избыточных количествах  при гиперреактивном иммунном ответе вызывает: </vt:lpstr>
      <vt:lpstr> Классификация антигистаминных ЛС  Н1 – рецепторов гистамина </vt:lpstr>
      <vt:lpstr>Слайд 48</vt:lpstr>
      <vt:lpstr>Слайд 49</vt:lpstr>
      <vt:lpstr>Слайд 50</vt:lpstr>
      <vt:lpstr> Механизм действия </vt:lpstr>
      <vt:lpstr>   </vt:lpstr>
      <vt:lpstr>Слайд 53</vt:lpstr>
      <vt:lpstr>Слайд 54</vt:lpstr>
      <vt:lpstr>Слайд 55</vt:lpstr>
      <vt:lpstr>Слайд 56</vt:lpstr>
      <vt:lpstr>Слайд 57</vt:lpstr>
      <vt:lpstr>Слайд 58</vt:lpstr>
      <vt:lpstr>Слайд 59</vt:lpstr>
      <vt:lpstr> Контрольные вопросы для закрепления  </vt:lpstr>
      <vt:lpstr>Рекомендуемая литература:</vt:lpstr>
      <vt:lpstr>Спасибо за внимание!</vt:lpstr>
    </vt:vector>
  </TitlesOfParts>
  <Company>Russia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Клиническая фармакология противовоспалительных средств.</dc:title>
  <dc:creator>Usver</dc:creator>
  <cp:lastModifiedBy>Admin</cp:lastModifiedBy>
  <cp:revision>110</cp:revision>
  <dcterms:created xsi:type="dcterms:W3CDTF">2008-10-21T15:32:18Z</dcterms:created>
  <dcterms:modified xsi:type="dcterms:W3CDTF">2020-09-27T08:28:21Z</dcterms:modified>
</cp:coreProperties>
</file>