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3" r:id="rId5"/>
    <p:sldId id="304" r:id="rId6"/>
    <p:sldId id="305" r:id="rId7"/>
    <p:sldId id="306" r:id="rId8"/>
    <p:sldId id="307" r:id="rId9"/>
    <p:sldId id="308" r:id="rId10"/>
    <p:sldId id="309" r:id="rId11"/>
    <p:sldId id="310" r:id="rId12"/>
    <p:sldId id="311" r:id="rId13"/>
    <p:sldId id="313" r:id="rId14"/>
    <p:sldId id="312" r:id="rId15"/>
    <p:sldId id="338" r:id="rId16"/>
    <p:sldId id="339" r:id="rId17"/>
    <p:sldId id="314" r:id="rId18"/>
    <p:sldId id="315" r:id="rId19"/>
    <p:sldId id="316" r:id="rId20"/>
    <p:sldId id="317" r:id="rId21"/>
    <p:sldId id="318" r:id="rId22"/>
    <p:sldId id="319" r:id="rId23"/>
    <p:sldId id="320" r:id="rId24"/>
    <p:sldId id="273" r:id="rId25"/>
    <p:sldId id="321" r:id="rId26"/>
    <p:sldId id="322" r:id="rId27"/>
    <p:sldId id="323" r:id="rId28"/>
    <p:sldId id="324" r:id="rId29"/>
    <p:sldId id="325" r:id="rId30"/>
    <p:sldId id="272" r:id="rId31"/>
    <p:sldId id="326" r:id="rId32"/>
    <p:sldId id="327" r:id="rId33"/>
    <p:sldId id="328" r:id="rId34"/>
    <p:sldId id="329" r:id="rId35"/>
    <p:sldId id="330" r:id="rId36"/>
    <p:sldId id="331" r:id="rId37"/>
    <p:sldId id="276" r:id="rId38"/>
    <p:sldId id="332" r:id="rId39"/>
    <p:sldId id="333" r:id="rId40"/>
    <p:sldId id="334" r:id="rId41"/>
    <p:sldId id="335" r:id="rId42"/>
    <p:sldId id="336" r:id="rId43"/>
    <p:sldId id="337" r:id="rId44"/>
    <p:sldId id="280" r:id="rId45"/>
    <p:sldId id="267" r:id="rId46"/>
    <p:sldId id="271" r:id="rId47"/>
    <p:sldId id="341" r:id="rId48"/>
    <p:sldId id="340" r:id="rId49"/>
    <p:sldId id="270"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учреждение высшего профессионального образования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«Красноярский государственный медицинский университет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имени профессора В. Ф. </a:t>
            </a:r>
            <a:r>
              <a:rPr lang="ru-RU" sz="2200" dirty="0" err="1">
                <a:latin typeface="Times New Roman" panose="02020603050405020304" pitchFamily="18" charset="0"/>
                <a:cs typeface="Times New Roman" panose="02020603050405020304" pitchFamily="18" charset="0"/>
              </a:rPr>
              <a:t>Войно-Ясенецкого</a:t>
            </a:r>
            <a:r>
              <a:rPr lang="ru-RU" sz="2200" dirty="0">
                <a:latin typeface="Times New Roman" panose="02020603050405020304" pitchFamily="18" charset="0"/>
                <a:cs typeface="Times New Roman" panose="02020603050405020304" pitchFamily="18" charset="0"/>
              </a:rPr>
              <a:t>»</a:t>
            </a:r>
          </a:p>
        </p:txBody>
      </p:sp>
      <p:sp>
        <p:nvSpPr>
          <p:cNvPr id="5" name="Объект 4"/>
          <p:cNvSpPr>
            <a:spLocks noGrp="1"/>
          </p:cNvSpPr>
          <p:nvPr>
            <p:ph idx="1"/>
          </p:nvPr>
        </p:nvSpPr>
        <p:spPr/>
        <p:txBody>
          <a:bodyPr>
            <a:normAutofit lnSpcReduction="10000"/>
          </a:bodyPr>
          <a:lstStyle/>
          <a:p>
            <a:pPr marL="0" indent="0" algn="ctr">
              <a:buNone/>
            </a:pPr>
            <a:endParaRPr lang="ru-RU" altLang="ru-RU" sz="2000" dirty="0">
              <a:latin typeface="Times New Roman" panose="02020603050405020304" pitchFamily="18" charset="0"/>
              <a:cs typeface="Times New Roman" panose="02020603050405020304" pitchFamily="18" charset="0"/>
            </a:endParaRPr>
          </a:p>
          <a:p>
            <a:pPr marL="0" indent="0" algn="ctr">
              <a:buNone/>
            </a:pPr>
            <a:r>
              <a:rPr lang="ru-RU" altLang="ru-RU" sz="2000" dirty="0">
                <a:latin typeface="Times New Roman" panose="02020603050405020304" pitchFamily="18" charset="0"/>
                <a:cs typeface="Times New Roman" panose="02020603050405020304" pitchFamily="18" charset="0"/>
              </a:rPr>
              <a:t>Кафедра </a:t>
            </a:r>
            <a:r>
              <a:rPr lang="ru-RU" altLang="ru-RU" sz="2000" dirty="0" smtClean="0">
                <a:latin typeface="Times New Roman" panose="02020603050405020304" pitchFamily="18" charset="0"/>
                <a:cs typeface="Times New Roman" panose="02020603050405020304" pitchFamily="18" charset="0"/>
              </a:rPr>
              <a:t>травматологии, ортопедии и нейрохирургии </a:t>
            </a:r>
            <a:r>
              <a:rPr lang="ru-RU" altLang="ru-RU" sz="2000" dirty="0">
                <a:latin typeface="Times New Roman" panose="02020603050405020304" pitchFamily="18" charset="0"/>
                <a:cs typeface="Times New Roman" panose="02020603050405020304" pitchFamily="18" charset="0"/>
              </a:rPr>
              <a:t>с курсом ПО</a:t>
            </a:r>
            <a:endParaRPr lang="ru-RU" sz="3200" b="1" dirty="0">
              <a:latin typeface="Times New Roman" panose="02020603050405020304" pitchFamily="18" charset="0"/>
              <a:cs typeface="Times New Roman" panose="02020603050405020304" pitchFamily="18" charset="0"/>
            </a:endParaRPr>
          </a:p>
          <a:p>
            <a:pPr marL="0" indent="0" algn="r">
              <a:buNone/>
            </a:pPr>
            <a:r>
              <a:rPr lang="ru-RU" sz="1600" dirty="0" smtClean="0">
                <a:latin typeface="Times New Roman" panose="02020603050405020304" pitchFamily="18" charset="0"/>
                <a:cs typeface="Times New Roman" panose="02020603050405020304" pitchFamily="18" charset="0"/>
              </a:rPr>
              <a:t>Зав. кафедры</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Профессор </a:t>
            </a:r>
            <a:r>
              <a:rPr lang="ru-RU" sz="1600" dirty="0" err="1" smtClean="0">
                <a:latin typeface="Times New Roman" panose="02020603050405020304" pitchFamily="18" charset="0"/>
                <a:cs typeface="Times New Roman" panose="02020603050405020304" pitchFamily="18" charset="0"/>
              </a:rPr>
              <a:t>Шнякин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Павел </a:t>
            </a:r>
            <a:r>
              <a:rPr lang="ru-RU" sz="1600" dirty="0" smtClean="0">
                <a:latin typeface="Times New Roman" panose="02020603050405020304" pitchFamily="18" charset="0"/>
                <a:cs typeface="Times New Roman" panose="02020603050405020304" pitchFamily="18" charset="0"/>
              </a:rPr>
              <a:t>Геннадьевич</a:t>
            </a:r>
          </a:p>
          <a:p>
            <a:pPr marL="0" indent="0" algn="r">
              <a:buNone/>
            </a:pPr>
            <a:r>
              <a:rPr lang="ru-RU" sz="1600" dirty="0" smtClean="0">
                <a:latin typeface="Times New Roman" panose="02020603050405020304" pitchFamily="18" charset="0"/>
                <a:cs typeface="Times New Roman" panose="02020603050405020304" pitchFamily="18" charset="0"/>
              </a:rPr>
              <a:t>Кафедральный руководитель</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Профессор </a:t>
            </a:r>
            <a:r>
              <a:rPr lang="ru-RU" sz="1600" dirty="0" err="1" smtClean="0">
                <a:latin typeface="Times New Roman" panose="02020603050405020304" pitchFamily="18" charset="0"/>
                <a:cs typeface="Times New Roman" panose="02020603050405020304" pitchFamily="18" charset="0"/>
              </a:rPr>
              <a:t>Гатиатулин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Равиль Рафаилович </a:t>
            </a:r>
          </a:p>
          <a:p>
            <a:pPr marL="0" indent="0" algn="ctr">
              <a:buNone/>
            </a:pPr>
            <a:endParaRPr lang="ru-RU" sz="3200" b="1"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latin typeface="Times New Roman" panose="02020603050405020304" pitchFamily="18" charset="0"/>
                <a:cs typeface="Times New Roman" panose="02020603050405020304" pitchFamily="18" charset="0"/>
              </a:rPr>
              <a:t>Тема: Обзор клинических рекомендаций. </a:t>
            </a:r>
            <a:r>
              <a:rPr lang="ru-RU" b="1" dirty="0" err="1" smtClean="0">
                <a:latin typeface="Times New Roman" panose="02020603050405020304" pitchFamily="18" charset="0"/>
                <a:cs typeface="Times New Roman" panose="02020603050405020304" pitchFamily="18" charset="0"/>
              </a:rPr>
              <a:t>Политравма</a:t>
            </a:r>
            <a:r>
              <a:rPr lang="ru-RU" sz="3200" b="1" dirty="0" smtClean="0">
                <a:latin typeface="Times New Roman" panose="02020603050405020304" pitchFamily="18" charset="0"/>
                <a:cs typeface="Times New Roman" panose="02020603050405020304" pitchFamily="18" charset="0"/>
              </a:rPr>
              <a:t>. Травма таза.</a:t>
            </a:r>
            <a:endParaRPr lang="ru-RU" sz="3200" b="1" dirty="0">
              <a:latin typeface="Times New Roman" panose="02020603050405020304" pitchFamily="18" charset="0"/>
              <a:cs typeface="Times New Roman" panose="02020603050405020304" pitchFamily="18" charset="0"/>
            </a:endParaRP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r">
              <a:buNone/>
            </a:pPr>
            <a:endParaRPr lang="ru-RU" sz="1800" dirty="0" smtClean="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Выполнил</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Кл. ординатор</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1 года обучения</a:t>
            </a:r>
            <a:endParaRPr lang="ru-RU" sz="1800" dirty="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Слончук Никита Константинович</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4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mottawablog.com/wp-content/uploads/2017/12/Untitled-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668344" cy="576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1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49"/>
            <a:ext cx="8229600" cy="4176464"/>
          </a:xfrm>
        </p:spPr>
        <p:txBody>
          <a:bodyPr>
            <a:normAutofit fontScale="92500" lnSpcReduction="20000"/>
          </a:bodyPr>
          <a:lstStyle/>
          <a:p>
            <a:r>
              <a:rPr lang="ru-RU" dirty="0"/>
              <a:t>А — задний комплекс стабильный, с минимальным смещением и, как правило, без нарушения целости тазового </a:t>
            </a:r>
            <a:r>
              <a:rPr lang="ru-RU" dirty="0" smtClean="0"/>
              <a:t>кольца</a:t>
            </a:r>
            <a:br>
              <a:rPr lang="ru-RU" dirty="0" smtClean="0"/>
            </a:br>
            <a:r>
              <a:rPr lang="ru-RU" dirty="0" smtClean="0"/>
              <a:t>А1 </a:t>
            </a:r>
            <a:r>
              <a:rPr lang="ru-RU" dirty="0"/>
              <a:t>- отрывные переломы безымянной кости А2 - повреждение переднего полукольца при стабильном заднем полукольце. Часто лишь при помощи КТ может быть выявлено сочетанное повреждение заднего комплекса, при котором, однако, смещение отсутствует и тазовое кольцо </a:t>
            </a:r>
            <a:r>
              <a:rPr lang="ru-RU" dirty="0" smtClean="0"/>
              <a:t>стабильно</a:t>
            </a:r>
            <a:br>
              <a:rPr lang="ru-RU" dirty="0" smtClean="0"/>
            </a:br>
            <a:r>
              <a:rPr lang="ru-RU" dirty="0" smtClean="0"/>
              <a:t>A3 </a:t>
            </a:r>
            <a:r>
              <a:rPr lang="ru-RU" dirty="0"/>
              <a:t>- поперечные переломы крестца и копчика</a:t>
            </a:r>
          </a:p>
        </p:txBody>
      </p:sp>
      <p:pic>
        <p:nvPicPr>
          <p:cNvPr id="4" name="Picture 2" descr="https://emottawablog.com/wp-content/uploads/2017/12/Untitled-10.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1269" t="16232" r="10792" b="56300"/>
          <a:stretch/>
        </p:blipFill>
        <p:spPr bwMode="auto">
          <a:xfrm>
            <a:off x="971600" y="4437112"/>
            <a:ext cx="7488832" cy="198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5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496944" cy="3960440"/>
          </a:xfrm>
        </p:spPr>
        <p:txBody>
          <a:bodyPr>
            <a:normAutofit fontScale="70000" lnSpcReduction="20000"/>
          </a:bodyPr>
          <a:lstStyle/>
          <a:p>
            <a:pPr marL="0" indent="0">
              <a:buNone/>
            </a:pPr>
            <a:r>
              <a:rPr lang="ru-RU" dirty="0"/>
              <a:t>Выявляемые клинически нестабильные повреждения тазового кольца проявляются либо в виде ротационной нестабильности - тип В, либо в ее сочетании с вертикальной нестабильностью - тип </a:t>
            </a:r>
            <a:r>
              <a:rPr lang="ru-RU" dirty="0" smtClean="0"/>
              <a:t>С.</a:t>
            </a:r>
            <a:br>
              <a:rPr lang="ru-RU" dirty="0" smtClean="0"/>
            </a:br>
            <a:r>
              <a:rPr lang="ru-RU" b="1" dirty="0" smtClean="0"/>
              <a:t>В1 </a:t>
            </a:r>
            <a:r>
              <a:rPr lang="ru-RU" b="1" dirty="0"/>
              <a:t>(«открытая книга») </a:t>
            </a:r>
            <a:r>
              <a:rPr lang="ru-RU" dirty="0"/>
              <a:t>имеется неполное одностороннее повреждение заднего полукольца с наружной ротацией половины таза. Частичный разрыв крестцово-подвздошного сочленения или перелом боковой массы крестца ниже уровня S2 </a:t>
            </a:r>
            <a:r>
              <a:rPr lang="ru-RU" dirty="0" smtClean="0"/>
              <a:t>позвонка.</a:t>
            </a:r>
            <a:br>
              <a:rPr lang="ru-RU" dirty="0" smtClean="0"/>
            </a:br>
            <a:r>
              <a:rPr lang="ru-RU" b="1" dirty="0" smtClean="0"/>
              <a:t>В </a:t>
            </a:r>
            <a:r>
              <a:rPr lang="ru-RU" b="1" dirty="0"/>
              <a:t>2 (боковая компрессия)</a:t>
            </a:r>
            <a:r>
              <a:rPr lang="ru-RU" dirty="0"/>
              <a:t>– имеется неполное повреждение заднего полукольца с внутренней ротацией половины таза. Перелом боковой массы крестца на уровне S1,S2 или перелом крыла подвздошной </a:t>
            </a:r>
            <a:r>
              <a:rPr lang="ru-RU" dirty="0" smtClean="0"/>
              <a:t>кости.</a:t>
            </a:r>
            <a:br>
              <a:rPr lang="ru-RU" dirty="0" smtClean="0"/>
            </a:br>
            <a:r>
              <a:rPr lang="ru-RU" b="1" dirty="0" smtClean="0"/>
              <a:t>В </a:t>
            </a:r>
            <a:r>
              <a:rPr lang="ru-RU" b="1" dirty="0"/>
              <a:t>3 – двустороннее неполное повреждение задних отделов таза.</a:t>
            </a:r>
            <a:r>
              <a:rPr lang="ru-RU" dirty="0"/>
              <a:t> Двусторонняя наружная или внутренняя ротация половин таза или сочетание наружной и внутренней ротации («смятая книга»). </a:t>
            </a:r>
          </a:p>
        </p:txBody>
      </p:sp>
      <p:pic>
        <p:nvPicPr>
          <p:cNvPr id="4" name="Picture 2" descr="https://emottawablog.com/wp-content/uploads/2017/12/Untitled-10.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269" t="47445" r="7975" b="30081"/>
          <a:stretch/>
        </p:blipFill>
        <p:spPr bwMode="auto">
          <a:xfrm>
            <a:off x="323528" y="4189056"/>
            <a:ext cx="860095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8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9"/>
            <a:ext cx="8229600" cy="4320480"/>
          </a:xfrm>
        </p:spPr>
        <p:txBody>
          <a:bodyPr>
            <a:normAutofit fontScale="77500" lnSpcReduction="20000"/>
          </a:bodyPr>
          <a:lstStyle/>
          <a:p>
            <a:pPr marL="0" indent="0">
              <a:buNone/>
            </a:pPr>
            <a:r>
              <a:rPr lang="ru-RU" dirty="0"/>
              <a:t>С – повреждение задних отделов таза с вертикальной нестабильностью, полное разобщение половины таза от осевого </a:t>
            </a:r>
            <a:r>
              <a:rPr lang="ru-RU" dirty="0" smtClean="0"/>
              <a:t>скелета.</a:t>
            </a:r>
            <a:r>
              <a:rPr lang="en-US" dirty="0" smtClean="0"/>
              <a:t/>
            </a:r>
            <a:br>
              <a:rPr lang="en-US" dirty="0" smtClean="0"/>
            </a:br>
            <a:r>
              <a:rPr lang="ru-RU" dirty="0" smtClean="0"/>
              <a:t>С </a:t>
            </a:r>
            <a:r>
              <a:rPr lang="ru-RU" dirty="0"/>
              <a:t>1 – односторонний отрыв половины таза от осевого скелета. Повреждение крестцово-подвздошного сочленения, перелом крестца, подвздошной кости или сочетанием этих </a:t>
            </a:r>
            <a:r>
              <a:rPr lang="ru-RU" dirty="0" smtClean="0"/>
              <a:t>повреждений.</a:t>
            </a:r>
            <a:r>
              <a:rPr lang="en-US" dirty="0" smtClean="0"/>
              <a:t/>
            </a:r>
            <a:br>
              <a:rPr lang="en-US" dirty="0" smtClean="0"/>
            </a:br>
            <a:r>
              <a:rPr lang="ru-RU" dirty="0" smtClean="0"/>
              <a:t>С </a:t>
            </a:r>
            <a:r>
              <a:rPr lang="ru-RU" dirty="0"/>
              <a:t>2 – двустороннее повреждение - односторонний полный отрыв заднего отдела таза от осевого скелета, на противоположной стороне – одно из видов ротационного </a:t>
            </a:r>
            <a:r>
              <a:rPr lang="ru-RU" dirty="0" smtClean="0"/>
              <a:t>повреждения.</a:t>
            </a:r>
            <a:r>
              <a:rPr lang="en-US" dirty="0" smtClean="0"/>
              <a:t/>
            </a:r>
            <a:br>
              <a:rPr lang="en-US" dirty="0" smtClean="0"/>
            </a:br>
            <a:r>
              <a:rPr lang="ru-RU" dirty="0" smtClean="0"/>
              <a:t>С </a:t>
            </a:r>
            <a:r>
              <a:rPr lang="ru-RU" dirty="0"/>
              <a:t>3 – двусторонний полный отрыв половин таза от осевого скелета. </a:t>
            </a:r>
          </a:p>
        </p:txBody>
      </p:sp>
      <p:pic>
        <p:nvPicPr>
          <p:cNvPr id="4" name="Picture 2" descr="https://emottawablog.com/wp-content/uploads/2017/12/Untitled-10.pn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269" t="73665" r="7036" b="2612"/>
          <a:stretch/>
        </p:blipFill>
        <p:spPr bwMode="auto">
          <a:xfrm>
            <a:off x="395536" y="4293096"/>
            <a:ext cx="857274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9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NB!</a:t>
            </a:r>
            <a:endParaRPr lang="ru-RU" dirty="0"/>
          </a:p>
        </p:txBody>
      </p:sp>
      <p:sp>
        <p:nvSpPr>
          <p:cNvPr id="3" name="Объект 2"/>
          <p:cNvSpPr>
            <a:spLocks noGrp="1"/>
          </p:cNvSpPr>
          <p:nvPr>
            <p:ph idx="1"/>
          </p:nvPr>
        </p:nvSpPr>
        <p:spPr/>
        <p:txBody>
          <a:bodyPr/>
          <a:lstStyle/>
          <a:p>
            <a:r>
              <a:rPr lang="ru-RU" dirty="0"/>
              <a:t>Смещение половины таза кзади и кверху в вертикальной плоскости возможно лишь при разрыве заднего крестцово-подвздошного комплекса и повреждении диафрагмы тазового дна.</a:t>
            </a:r>
          </a:p>
        </p:txBody>
      </p:sp>
    </p:spTree>
    <p:extLst>
      <p:ext uri="{BB962C8B-B14F-4D97-AF65-F5344CB8AC3E}">
        <p14:creationId xmlns:p14="http://schemas.microsoft.com/office/powerpoint/2010/main" val="46635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классификация </a:t>
            </a:r>
            <a:r>
              <a:rPr lang="en-US" dirty="0" err="1" smtClean="0"/>
              <a:t>Letournel</a:t>
            </a:r>
            <a:r>
              <a:rPr lang="ru-RU" dirty="0" smtClean="0"/>
              <a:t> </a:t>
            </a:r>
            <a:r>
              <a:rPr lang="en-US" dirty="0" smtClean="0"/>
              <a:t>and</a:t>
            </a:r>
            <a:r>
              <a:rPr lang="ru-RU" dirty="0" smtClean="0"/>
              <a:t> </a:t>
            </a:r>
            <a:r>
              <a:rPr lang="en-US" dirty="0" err="1" smtClean="0"/>
              <a:t>Judet</a:t>
            </a:r>
            <a:endParaRPr lang="ru-RU" dirty="0"/>
          </a:p>
        </p:txBody>
      </p:sp>
      <p:pic>
        <p:nvPicPr>
          <p:cNvPr id="11266" name="Picture 2" descr="https://diseases.medelement.com/upload/fa709077cfc515d26076fefb885a0af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836327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0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4525963"/>
          </a:xfrm>
        </p:spPr>
        <p:txBody>
          <a:bodyPr>
            <a:normAutofit fontScale="85000" lnSpcReduction="20000"/>
          </a:bodyPr>
          <a:lstStyle/>
          <a:p>
            <a:r>
              <a:rPr lang="ru-RU" dirty="0"/>
              <a:t>По данной классификации все переломы вертлужной впадины делятся на 10 видов: 5 простых и 5 сложных (сочетанных) переломов. Простые переломы: перелом передней стенки (d), перелом передней колонны (c), перелом задней стенки (a), перелом задней колонны (b), поперечный перелом (e). Сочетанные переломы: перелом задней стенки + перелом задней колонны (f), Т-образный перелом (j), перелом обеих колонн (j), перелом задней стенки + поперечный перелом(g), перелом передней колонны + полупоперечный перелом (h). </a:t>
            </a:r>
          </a:p>
        </p:txBody>
      </p:sp>
    </p:spTree>
    <p:extLst>
      <p:ext uri="{BB962C8B-B14F-4D97-AF65-F5344CB8AC3E}">
        <p14:creationId xmlns:p14="http://schemas.microsoft.com/office/powerpoint/2010/main" val="154547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Диагностические принципы</a:t>
            </a:r>
          </a:p>
        </p:txBody>
      </p:sp>
      <p:sp>
        <p:nvSpPr>
          <p:cNvPr id="3" name="Объект 2"/>
          <p:cNvSpPr>
            <a:spLocks noGrp="1"/>
          </p:cNvSpPr>
          <p:nvPr>
            <p:ph idx="1"/>
          </p:nvPr>
        </p:nvSpPr>
        <p:spPr/>
        <p:txBody>
          <a:bodyPr/>
          <a:lstStyle/>
          <a:p>
            <a:r>
              <a:rPr lang="ru-RU" dirty="0"/>
              <a:t>Диагностика повреждений таза в остром периоде травмы затруднена тяжелым общим состоянием пострадавших, требующим проведения реанимационных и противошоковых мероприятий. В таких случаях вопрос о травме таза решается исключительно с учетом клинических данных: внешнего осмотра и пальпации. </a:t>
            </a:r>
          </a:p>
        </p:txBody>
      </p:sp>
    </p:spTree>
    <p:extLst>
      <p:ext uri="{BB962C8B-B14F-4D97-AF65-F5344CB8AC3E}">
        <p14:creationId xmlns:p14="http://schemas.microsoft.com/office/powerpoint/2010/main" val="110603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Клинические признаки повреждения таза</a:t>
            </a:r>
          </a:p>
        </p:txBody>
      </p:sp>
      <p:sp>
        <p:nvSpPr>
          <p:cNvPr id="3" name="Объект 2"/>
          <p:cNvSpPr>
            <a:spLocks noGrp="1"/>
          </p:cNvSpPr>
          <p:nvPr>
            <p:ph idx="1"/>
          </p:nvPr>
        </p:nvSpPr>
        <p:spPr/>
        <p:txBody>
          <a:bodyPr>
            <a:normAutofit fontScale="77500" lnSpcReduction="20000"/>
          </a:bodyPr>
          <a:lstStyle/>
          <a:p>
            <a:pPr marL="0" indent="0">
              <a:buNone/>
            </a:pPr>
            <a:r>
              <a:rPr lang="ru-RU" dirty="0"/>
              <a:t>К местным симптомам переломов костей таза относятся</a:t>
            </a:r>
            <a:r>
              <a:rPr lang="ru-RU" dirty="0" smtClean="0"/>
              <a:t>:</a:t>
            </a:r>
            <a:endParaRPr lang="en-US" dirty="0" smtClean="0"/>
          </a:p>
          <a:p>
            <a:r>
              <a:rPr lang="ru-RU" dirty="0"/>
              <a:t>симптом </a:t>
            </a:r>
            <a:r>
              <a:rPr lang="ru-RU" dirty="0" err="1"/>
              <a:t>Н.М.Волковича</a:t>
            </a:r>
            <a:r>
              <a:rPr lang="ru-RU" dirty="0"/>
              <a:t> - вынужденное положение пострадавшего лежа </a:t>
            </a:r>
            <a:r>
              <a:rPr lang="ru-RU" dirty="0" smtClean="0"/>
              <a:t>с</a:t>
            </a:r>
            <a:r>
              <a:rPr lang="en-US" dirty="0" smtClean="0"/>
              <a:t> </a:t>
            </a:r>
            <a:r>
              <a:rPr lang="ru-RU" dirty="0" smtClean="0"/>
              <a:t>полусогнутыми </a:t>
            </a:r>
            <a:r>
              <a:rPr lang="ru-RU" dirty="0"/>
              <a:t>в коленных и тазобедренных суставах ногами </a:t>
            </a:r>
            <a:r>
              <a:rPr lang="ru-RU" dirty="0" smtClean="0"/>
              <a:t>с</a:t>
            </a:r>
            <a:r>
              <a:rPr lang="en-US" dirty="0" smtClean="0"/>
              <a:t> </a:t>
            </a:r>
            <a:r>
              <a:rPr lang="ru-RU" dirty="0" smtClean="0"/>
              <a:t>отведением </a:t>
            </a:r>
            <a:r>
              <a:rPr lang="ru-RU" dirty="0"/>
              <a:t>и ротацией бедер </a:t>
            </a:r>
            <a:r>
              <a:rPr lang="ru-RU" dirty="0" smtClean="0"/>
              <a:t>наружу</a:t>
            </a:r>
            <a:endParaRPr lang="ru-RU" dirty="0"/>
          </a:p>
          <a:p>
            <a:r>
              <a:rPr lang="ru-RU" dirty="0" smtClean="0"/>
              <a:t>симптом </a:t>
            </a:r>
            <a:r>
              <a:rPr lang="ru-RU" dirty="0" err="1"/>
              <a:t>Вернея</a:t>
            </a:r>
            <a:r>
              <a:rPr lang="ru-RU" dirty="0"/>
              <a:t> – боль в месте перелома усиливается при </a:t>
            </a:r>
            <a:r>
              <a:rPr lang="ru-RU" dirty="0" smtClean="0"/>
              <a:t>встречном</a:t>
            </a:r>
            <a:r>
              <a:rPr lang="en-US" dirty="0" smtClean="0"/>
              <a:t> </a:t>
            </a:r>
            <a:r>
              <a:rPr lang="ru-RU" dirty="0" smtClean="0"/>
              <a:t>сдавлении </a:t>
            </a:r>
            <a:r>
              <a:rPr lang="ru-RU" dirty="0"/>
              <a:t>правой – левой половины </a:t>
            </a:r>
            <a:r>
              <a:rPr lang="ru-RU" dirty="0" smtClean="0"/>
              <a:t>таза</a:t>
            </a:r>
            <a:endParaRPr lang="ru-RU" dirty="0"/>
          </a:p>
          <a:p>
            <a:r>
              <a:rPr lang="ru-RU" dirty="0" smtClean="0"/>
              <a:t>симптом </a:t>
            </a:r>
            <a:r>
              <a:rPr lang="ru-RU" dirty="0" err="1"/>
              <a:t>Ларрея</a:t>
            </a:r>
            <a:r>
              <a:rPr lang="ru-RU" dirty="0"/>
              <a:t> – усиление болей при разведении крыльев </a:t>
            </a:r>
            <a:r>
              <a:rPr lang="ru-RU" dirty="0" smtClean="0"/>
              <a:t>подвздошных</a:t>
            </a:r>
            <a:r>
              <a:rPr lang="en-US" dirty="0" smtClean="0"/>
              <a:t> </a:t>
            </a:r>
            <a:r>
              <a:rPr lang="ru-RU" dirty="0" smtClean="0"/>
              <a:t>костей</a:t>
            </a:r>
            <a:endParaRPr lang="ru-RU" dirty="0"/>
          </a:p>
          <a:p>
            <a:r>
              <a:rPr lang="ru-RU" dirty="0" smtClean="0"/>
              <a:t>симптом </a:t>
            </a:r>
            <a:r>
              <a:rPr lang="ru-RU" dirty="0" err="1"/>
              <a:t>Стаддарта</a:t>
            </a:r>
            <a:r>
              <a:rPr lang="ru-RU" dirty="0"/>
              <a:t> - болей в крестцово-подвздошном суставе </a:t>
            </a:r>
            <a:r>
              <a:rPr lang="ru-RU" dirty="0" smtClean="0"/>
              <a:t>при</a:t>
            </a:r>
            <a:r>
              <a:rPr lang="en-US" dirty="0" smtClean="0"/>
              <a:t> </a:t>
            </a:r>
            <a:r>
              <a:rPr lang="ru-RU" dirty="0" smtClean="0"/>
              <a:t>сведении </a:t>
            </a:r>
            <a:r>
              <a:rPr lang="ru-RU" dirty="0"/>
              <a:t>и разведении подвздошных </a:t>
            </a:r>
            <a:r>
              <a:rPr lang="ru-RU" dirty="0" smtClean="0"/>
              <a:t>костей</a:t>
            </a:r>
            <a:endParaRPr lang="ru-RU" dirty="0"/>
          </a:p>
        </p:txBody>
      </p:sp>
    </p:spTree>
    <p:extLst>
      <p:ext uri="{BB962C8B-B14F-4D97-AF65-F5344CB8AC3E}">
        <p14:creationId xmlns:p14="http://schemas.microsoft.com/office/powerpoint/2010/main" val="367845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f.ppt-online.org/files1/slide/a/aR7QnVxEpryuLoGtZK1k0H53dCU8hwWFSA4fjPvsql/slid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6" y="0"/>
            <a:ext cx="9123424" cy="683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4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План</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514350" indent="-514350">
              <a:buAutoNum type="arabicPeriod"/>
            </a:pPr>
            <a:r>
              <a:rPr lang="ru-RU" dirty="0" smtClean="0">
                <a:latin typeface="Times New Roman" pitchFamily="18" charset="0"/>
                <a:cs typeface="Times New Roman" pitchFamily="18" charset="0"/>
              </a:rPr>
              <a:t>Актуальность и Эпидемиология</a:t>
            </a:r>
          </a:p>
          <a:p>
            <a:pPr marL="514350" indent="-514350">
              <a:buAutoNum type="arabicPeriod"/>
            </a:pPr>
            <a:r>
              <a:rPr lang="ru-RU" dirty="0" smtClean="0">
                <a:latin typeface="Times New Roman" pitchFamily="18" charset="0"/>
                <a:cs typeface="Times New Roman" pitchFamily="18" charset="0"/>
              </a:rPr>
              <a:t>Этиология</a:t>
            </a:r>
          </a:p>
          <a:p>
            <a:pPr marL="514350" indent="-514350">
              <a:buAutoNum type="arabicPeriod"/>
            </a:pPr>
            <a:r>
              <a:rPr lang="ru-RU" dirty="0" smtClean="0">
                <a:latin typeface="Times New Roman" pitchFamily="18" charset="0"/>
                <a:cs typeface="Times New Roman" pitchFamily="18" charset="0"/>
              </a:rPr>
              <a:t>Классификация</a:t>
            </a:r>
          </a:p>
          <a:p>
            <a:pPr marL="514350" indent="-514350">
              <a:buAutoNum type="arabicPeriod"/>
            </a:pPr>
            <a:r>
              <a:rPr lang="ru-RU" dirty="0" smtClean="0">
                <a:latin typeface="Times New Roman" pitchFamily="18" charset="0"/>
                <a:cs typeface="Times New Roman" pitchFamily="18" charset="0"/>
              </a:rPr>
              <a:t>Клиническая картина</a:t>
            </a:r>
          </a:p>
          <a:p>
            <a:pPr marL="514350" indent="-514350">
              <a:buAutoNum type="arabicPeriod"/>
            </a:pPr>
            <a:r>
              <a:rPr lang="ru-RU" dirty="0">
                <a:latin typeface="Times New Roman" pitchFamily="18" charset="0"/>
                <a:cs typeface="Times New Roman" pitchFamily="18" charset="0"/>
              </a:rPr>
              <a:t>Диагностика и диагностические </a:t>
            </a:r>
            <a:r>
              <a:rPr lang="ru-RU" dirty="0" smtClean="0">
                <a:latin typeface="Times New Roman" pitchFamily="18" charset="0"/>
                <a:cs typeface="Times New Roman" pitchFamily="18" charset="0"/>
              </a:rPr>
              <a:t>критерии</a:t>
            </a:r>
          </a:p>
          <a:p>
            <a:pPr marL="514350" indent="-514350">
              <a:buAutoNum type="arabicPeriod"/>
            </a:pPr>
            <a:r>
              <a:rPr lang="ru-RU" dirty="0" smtClean="0">
                <a:latin typeface="Times New Roman" pitchFamily="18" charset="0"/>
                <a:cs typeface="Times New Roman" pitchFamily="18" charset="0"/>
              </a:rPr>
              <a:t>Консервативное лечение</a:t>
            </a:r>
          </a:p>
          <a:p>
            <a:pPr marL="514350" indent="-514350">
              <a:buAutoNum type="arabicPeriod"/>
            </a:pPr>
            <a:r>
              <a:rPr lang="ru-RU" dirty="0" smtClean="0">
                <a:latin typeface="Times New Roman" pitchFamily="18" charset="0"/>
                <a:cs typeface="Times New Roman" pitchFamily="18" charset="0"/>
              </a:rPr>
              <a:t>Хирургическое лечение</a:t>
            </a:r>
          </a:p>
          <a:p>
            <a:pPr marL="514350" indent="-514350">
              <a:buAutoNum type="arabicPeriod"/>
            </a:pPr>
            <a:r>
              <a:rPr lang="ru-RU" dirty="0" smtClean="0">
                <a:latin typeface="Times New Roman" pitchFamily="18" charset="0"/>
                <a:cs typeface="Times New Roman" pitchFamily="18" charset="0"/>
              </a:rPr>
              <a:t>Режимы нагрузки</a:t>
            </a:r>
          </a:p>
          <a:p>
            <a:pPr marL="514350" indent="-514350">
              <a:buAutoNum type="arabicPeriod"/>
            </a:pPr>
            <a:r>
              <a:rPr lang="ru-RU" dirty="0" smtClean="0">
                <a:latin typeface="Times New Roman" pitchFamily="18" charset="0"/>
                <a:cs typeface="Times New Roman" pitchFamily="18" charset="0"/>
              </a:rPr>
              <a:t>Источники</a:t>
            </a:r>
          </a:p>
          <a:p>
            <a:pPr marL="514350" indent="-514350">
              <a:buAutoNum type="arabicPeriod"/>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165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topuch.com/perelomi-kostej-lechenie-perelomov-kostej/819565_html_ea85359d2193f1f0.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21000"/>
          <a:stretch/>
        </p:blipFill>
        <p:spPr bwMode="auto">
          <a:xfrm>
            <a:off x="395536" y="476672"/>
            <a:ext cx="8363272" cy="495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5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Клинические признаки повреждения таза</a:t>
            </a:r>
          </a:p>
        </p:txBody>
      </p:sp>
      <p:sp>
        <p:nvSpPr>
          <p:cNvPr id="3" name="Объект 2"/>
          <p:cNvSpPr>
            <a:spLocks noGrp="1"/>
          </p:cNvSpPr>
          <p:nvPr>
            <p:ph idx="1"/>
          </p:nvPr>
        </p:nvSpPr>
        <p:spPr>
          <a:xfrm>
            <a:off x="215516" y="1484784"/>
            <a:ext cx="8712968" cy="5256584"/>
          </a:xfrm>
        </p:spPr>
        <p:txBody>
          <a:bodyPr>
            <a:noAutofit/>
          </a:bodyPr>
          <a:lstStyle/>
          <a:p>
            <a:r>
              <a:rPr lang="ru-RU" sz="1600" dirty="0" smtClean="0"/>
              <a:t>асимметрия таза</a:t>
            </a:r>
            <a:endParaRPr lang="en-US" sz="1600" dirty="0" smtClean="0"/>
          </a:p>
          <a:p>
            <a:r>
              <a:rPr lang="ru-RU" sz="1600" dirty="0" smtClean="0"/>
              <a:t>патологическая </a:t>
            </a:r>
            <a:r>
              <a:rPr lang="ru-RU" sz="1600" dirty="0"/>
              <a:t>подвижность при боковом сжатии и разведении крыльев </a:t>
            </a:r>
            <a:r>
              <a:rPr lang="ru-RU" sz="1600" dirty="0" smtClean="0"/>
              <a:t>таза</a:t>
            </a:r>
            <a:endParaRPr lang="en-US" sz="1600" dirty="0" smtClean="0"/>
          </a:p>
          <a:p>
            <a:r>
              <a:rPr lang="ru-RU" sz="1600" dirty="0" smtClean="0"/>
              <a:t>кровоподтеки </a:t>
            </a:r>
            <a:r>
              <a:rPr lang="ru-RU" sz="1600" dirty="0"/>
              <a:t>в промежности и области </a:t>
            </a:r>
            <a:r>
              <a:rPr lang="ru-RU" sz="1600" dirty="0" smtClean="0"/>
              <a:t>мошонки</a:t>
            </a:r>
            <a:endParaRPr lang="en-US" sz="1600" dirty="0" smtClean="0"/>
          </a:p>
          <a:p>
            <a:r>
              <a:rPr lang="ru-RU" sz="1600" dirty="0" smtClean="0"/>
              <a:t>гематома </a:t>
            </a:r>
            <a:r>
              <a:rPr lang="ru-RU" sz="1600" dirty="0"/>
              <a:t>и отек мягких тканей в области </a:t>
            </a:r>
            <a:r>
              <a:rPr lang="ru-RU" sz="1600" dirty="0" smtClean="0"/>
              <a:t>перелома</a:t>
            </a:r>
            <a:endParaRPr lang="en-US" sz="1600" dirty="0" smtClean="0"/>
          </a:p>
          <a:p>
            <a:r>
              <a:rPr lang="ru-RU" sz="1600" dirty="0" smtClean="0"/>
              <a:t>боль </a:t>
            </a:r>
            <a:r>
              <a:rPr lang="ru-RU" sz="1600" dirty="0"/>
              <a:t>в промежности, паховой, лобковой, крестцовой областях. Боль усиливаются при движениях ногой, пальпации и сдавлении и разведении крыльев </a:t>
            </a:r>
            <a:r>
              <a:rPr lang="ru-RU" sz="1600" dirty="0" smtClean="0"/>
              <a:t>таза</a:t>
            </a:r>
            <a:endParaRPr lang="en-US" sz="1600" dirty="0" smtClean="0"/>
          </a:p>
          <a:p>
            <a:r>
              <a:rPr lang="ru-RU" sz="1600" dirty="0" smtClean="0"/>
              <a:t>при </a:t>
            </a:r>
            <a:r>
              <a:rPr lang="ru-RU" sz="1600" dirty="0"/>
              <a:t>подвижности костных отломков определяется костная </a:t>
            </a:r>
            <a:r>
              <a:rPr lang="ru-RU" sz="1600" dirty="0" smtClean="0"/>
              <a:t>крепитация</a:t>
            </a:r>
            <a:endParaRPr lang="en-US" sz="1600" dirty="0" smtClean="0"/>
          </a:p>
          <a:p>
            <a:r>
              <a:rPr lang="ru-RU" sz="1600" dirty="0" smtClean="0"/>
              <a:t>при </a:t>
            </a:r>
            <a:r>
              <a:rPr lang="ru-RU" sz="1600" dirty="0"/>
              <a:t>отрыве </a:t>
            </a:r>
            <a:r>
              <a:rPr lang="ru-RU" sz="1600" dirty="0" err="1"/>
              <a:t>передне</a:t>
            </a:r>
            <a:r>
              <a:rPr lang="ru-RU" sz="1600" dirty="0"/>
              <a:t>-верхней ости наблюдается визуальное укорочение конечности, обусловленное смещением отломка кнаружи и книзу и симптом заднего хода (при движении ногой назад пациент испытывает меньшую боль, поэтому ходит спиной вперед</a:t>
            </a:r>
            <a:r>
              <a:rPr lang="ru-RU" sz="1600" dirty="0" smtClean="0"/>
              <a:t>).</a:t>
            </a:r>
            <a:endParaRPr lang="en-US" sz="1600" dirty="0" smtClean="0"/>
          </a:p>
          <a:p>
            <a:r>
              <a:rPr lang="ru-RU" sz="1600" dirty="0" smtClean="0"/>
              <a:t>наличие </a:t>
            </a:r>
            <a:r>
              <a:rPr lang="ru-RU" sz="1600" dirty="0"/>
              <a:t>неврологического дефицита функции L5-S5 корешков может свидетельствовать о повреждении тазового кольца и переломов </a:t>
            </a:r>
            <a:r>
              <a:rPr lang="ru-RU" sz="1600" dirty="0" smtClean="0"/>
              <a:t>крестца</a:t>
            </a:r>
            <a:endParaRPr lang="en-US" sz="1600" dirty="0" smtClean="0"/>
          </a:p>
          <a:p>
            <a:r>
              <a:rPr lang="ru-RU" sz="1600" dirty="0" smtClean="0"/>
              <a:t>иногда </a:t>
            </a:r>
            <a:r>
              <a:rPr lang="ru-RU" sz="1600" dirty="0"/>
              <a:t>переломы костей таза сопровождаются признаками повреждения внутренних органов (клиникой «острого живота»), которые могут быть обусловлены как травмой внутренних органов, так и забрюшинной гематомой при переломе костей таза в задних отделах или гематомой в передней брюшной стенке при переломе лобковых </a:t>
            </a:r>
            <a:r>
              <a:rPr lang="ru-RU" sz="1600" dirty="0" smtClean="0"/>
              <a:t>костей</a:t>
            </a:r>
            <a:endParaRPr lang="en-US" sz="1600" dirty="0" smtClean="0"/>
          </a:p>
          <a:p>
            <a:r>
              <a:rPr lang="ru-RU" sz="1600" dirty="0" smtClean="0"/>
              <a:t>при </a:t>
            </a:r>
            <a:r>
              <a:rPr lang="ru-RU" sz="1600" dirty="0"/>
              <a:t>повреждении уретры развивается: задержка мочи, кровотечение из мочеиспускательного канала, кровоподтек в области промежности. При </a:t>
            </a:r>
            <a:r>
              <a:rPr lang="ru-RU" sz="1600" dirty="0" smtClean="0"/>
              <a:t>разрывах </a:t>
            </a:r>
            <a:r>
              <a:rPr lang="ru-RU" sz="1600" dirty="0"/>
              <a:t>мочевого пузыря возникают нарушения </a:t>
            </a:r>
            <a:r>
              <a:rPr lang="ru-RU" sz="1600" dirty="0" smtClean="0"/>
              <a:t>мочеиспускания</a:t>
            </a:r>
            <a:r>
              <a:rPr lang="ru-RU" sz="1600" dirty="0"/>
              <a:t>, развивается гематурия. </a:t>
            </a:r>
          </a:p>
        </p:txBody>
      </p:sp>
    </p:spTree>
    <p:extLst>
      <p:ext uri="{BB962C8B-B14F-4D97-AF65-F5344CB8AC3E}">
        <p14:creationId xmlns:p14="http://schemas.microsoft.com/office/powerpoint/2010/main" val="2820513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6192688"/>
          </a:xfrm>
        </p:spPr>
        <p:txBody>
          <a:bodyPr>
            <a:normAutofit fontScale="77500" lnSpcReduction="20000"/>
          </a:bodyPr>
          <a:lstStyle/>
          <a:p>
            <a:r>
              <a:rPr lang="ru-RU" dirty="0"/>
              <a:t>Обязательно при повреждении таза вагинальное и ректальное исследование. При этом определяется гематома, выступающие костные отломки. Через влагалище пальпируются сместившиеся отломки лонных седалищных костей, области вертлужной впадины</a:t>
            </a:r>
            <a:r>
              <a:rPr lang="ru-RU" dirty="0" smtClean="0"/>
              <a:t>.</a:t>
            </a:r>
            <a:r>
              <a:rPr lang="en-US" dirty="0" smtClean="0"/>
              <a:t> </a:t>
            </a:r>
            <a:r>
              <a:rPr lang="ru-RU" dirty="0" smtClean="0"/>
              <a:t>При подозрении на повреждение мочевого пузыря проводится проба </a:t>
            </a:r>
            <a:r>
              <a:rPr lang="ru-RU" dirty="0"/>
              <a:t>З</a:t>
            </a:r>
            <a:r>
              <a:rPr lang="ru-RU" dirty="0" smtClean="0"/>
              <a:t>ельдовича </a:t>
            </a:r>
            <a:r>
              <a:rPr lang="ru-RU" dirty="0"/>
              <a:t>Травматический шок часто сопровождает повреждения таза, он обусловлен болевыми раздражениями и кровопотерей в клетчатку обширного забрюшинного пространства, оно вмещает до 3-5,5 литра крови. Обычно, забрюшинные (</a:t>
            </a:r>
            <a:r>
              <a:rPr lang="ru-RU" dirty="0" err="1"/>
              <a:t>внутритазовые</a:t>
            </a:r>
            <a:r>
              <a:rPr lang="ru-RU" dirty="0"/>
              <a:t> гематомы) располагаются в области малого и большого таза, а при обильном продолжающемся кровотечении распространяются до почек, диафрагмы. Они считаются обширными, если доходят до верхнего полюса почек, средними – когда достигают нижнего полюса почек. </a:t>
            </a:r>
          </a:p>
        </p:txBody>
      </p:sp>
    </p:spTree>
    <p:extLst>
      <p:ext uri="{BB962C8B-B14F-4D97-AF65-F5344CB8AC3E}">
        <p14:creationId xmlns:p14="http://schemas.microsoft.com/office/powerpoint/2010/main" val="98126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Проба </a:t>
            </a:r>
            <a:r>
              <a:rPr lang="ru-RU" dirty="0">
                <a:latin typeface="Times New Roman" panose="02020603050405020304" pitchFamily="18" charset="0"/>
                <a:cs typeface="Times New Roman" panose="02020603050405020304" pitchFamily="18" charset="0"/>
              </a:rPr>
              <a:t>Зельдовича</a:t>
            </a:r>
          </a:p>
        </p:txBody>
      </p:sp>
      <p:sp>
        <p:nvSpPr>
          <p:cNvPr id="3" name="Объект 2"/>
          <p:cNvSpPr>
            <a:spLocks noGrp="1"/>
          </p:cNvSpPr>
          <p:nvPr>
            <p:ph idx="1"/>
          </p:nvPr>
        </p:nvSpPr>
        <p:spPr/>
        <p:txBody>
          <a:bodyPr>
            <a:normAutofit lnSpcReduction="10000"/>
          </a:bodyPr>
          <a:lstStyle/>
          <a:p>
            <a:r>
              <a:rPr lang="ru-RU" dirty="0"/>
              <a:t>По катетеру в мочевой пузырь вводят 300 мл жидкости и затем точно измеряют объем выделившейся по этому же катетеру жидкости. При разрыве пузыря выделившейся объем жидкости значительно меньше введенного. Вместе с тем иногда при внутрибрюшинном разрыве мочевого пузыря количество выделившейся по катетеру жидкости в 2-3 раза превышает количество введенной.</a:t>
            </a:r>
          </a:p>
        </p:txBody>
      </p:sp>
    </p:spTree>
    <p:extLst>
      <p:ext uri="{BB962C8B-B14F-4D97-AF65-F5344CB8AC3E}">
        <p14:creationId xmlns:p14="http://schemas.microsoft.com/office/powerpoint/2010/main" val="360302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Маршрутизация</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marL="0" indent="0">
              <a:buNone/>
            </a:pP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городе: госпитализация в профильные стационары </a:t>
            </a:r>
            <a:r>
              <a:rPr lang="ru-RU" dirty="0" smtClean="0">
                <a:latin typeface="Times New Roman" pitchFamily="18" charset="0"/>
                <a:cs typeface="Times New Roman" pitchFamily="18" charset="0"/>
              </a:rPr>
              <a:t>(КМКБСМП</a:t>
            </a:r>
            <a:r>
              <a:rPr lang="ru-RU" dirty="0">
                <a:latin typeface="Times New Roman" pitchFamily="18" charset="0"/>
                <a:cs typeface="Times New Roman" pitchFamily="18" charset="0"/>
              </a:rPr>
              <a:t>, ККБ 1), при </a:t>
            </a:r>
            <a:r>
              <a:rPr lang="ru-RU" dirty="0" smtClean="0">
                <a:latin typeface="Times New Roman" pitchFamily="18" charset="0"/>
                <a:cs typeface="Times New Roman" pitchFamily="18" charset="0"/>
              </a:rPr>
              <a:t>тяжелом состоянии пациента </a:t>
            </a:r>
            <a:r>
              <a:rPr lang="ru-RU" dirty="0">
                <a:latin typeface="Times New Roman" pitchFamily="18" charset="0"/>
                <a:cs typeface="Times New Roman" pitchFamily="18" charset="0"/>
              </a:rPr>
              <a:t>ближайший центр.</a:t>
            </a:r>
          </a:p>
          <a:p>
            <a:pPr marL="0" indent="0">
              <a:buNone/>
            </a:pPr>
            <a:endParaRPr lang="ru-RU"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В сельской местности: госпитализация в ЦРБ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оказание квалифицированной или специализированной помощи с дальнейшим переводом в </a:t>
            </a:r>
            <a:r>
              <a:rPr lang="ru-RU" dirty="0" err="1">
                <a:latin typeface="Times New Roman" pitchFamily="18" charset="0"/>
                <a:cs typeface="Times New Roman" pitchFamily="18" charset="0"/>
              </a:rPr>
              <a:t>травмацентры</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II </a:t>
            </a:r>
            <a:r>
              <a:rPr lang="ru-RU" dirty="0">
                <a:latin typeface="Times New Roman" pitchFamily="18" charset="0"/>
                <a:cs typeface="Times New Roman" pitchFamily="18" charset="0"/>
              </a:rPr>
              <a:t>и </a:t>
            </a:r>
            <a:r>
              <a:rPr lang="en-US" dirty="0">
                <a:latin typeface="Times New Roman" pitchFamily="18" charset="0"/>
                <a:cs typeface="Times New Roman" pitchFamily="18" charset="0"/>
              </a:rPr>
              <a:t>I </a:t>
            </a:r>
            <a:r>
              <a:rPr lang="ru-RU" dirty="0">
                <a:latin typeface="Times New Roman" pitchFamily="18" charset="0"/>
                <a:cs typeface="Times New Roman" pitchFamily="18" charset="0"/>
              </a:rPr>
              <a:t>уровней</a:t>
            </a:r>
          </a:p>
          <a:p>
            <a:pPr marL="0" indent="0">
              <a:buNone/>
            </a:pPr>
            <a:endParaRPr lang="ru-RU" dirty="0"/>
          </a:p>
        </p:txBody>
      </p:sp>
    </p:spTree>
    <p:extLst>
      <p:ext uri="{BB962C8B-B14F-4D97-AF65-F5344CB8AC3E}">
        <p14:creationId xmlns:p14="http://schemas.microsoft.com/office/powerpoint/2010/main" val="413657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Инструментальное обследование</a:t>
            </a:r>
          </a:p>
        </p:txBody>
      </p:sp>
      <p:sp>
        <p:nvSpPr>
          <p:cNvPr id="3" name="Объект 2"/>
          <p:cNvSpPr>
            <a:spLocks noGrp="1"/>
          </p:cNvSpPr>
          <p:nvPr>
            <p:ph idx="1"/>
          </p:nvPr>
        </p:nvSpPr>
        <p:spPr/>
        <p:txBody>
          <a:bodyPr>
            <a:normAutofit fontScale="77500" lnSpcReduction="20000"/>
          </a:bodyPr>
          <a:lstStyle/>
          <a:p>
            <a:r>
              <a:rPr lang="ru-RU" dirty="0" err="1"/>
              <a:t>Полипроекционная</a:t>
            </a:r>
            <a:r>
              <a:rPr lang="ru-RU" dirty="0"/>
              <a:t> рентгенография является ведущим методом диагностики повреждений таза. Для создания трехмерного образа повреждения необходимо как минимум две проекции, которые в идеальном случае сделаны под углом близким к 90 градусам друг к другу. При подозрении на повреждение таза, для общей оценки повреждения производят обзорную рентгенографию в прямой проекции в положении больного лежа на спине (Рис. 1-А ), внутренней косой (Рис. 1- Б) и в некоторых случаях наружной косой проекции. При переломах вертлужной впадины применяются дополнительные косые вертлужные проекции запирательная и подвздошная. </a:t>
            </a:r>
          </a:p>
        </p:txBody>
      </p:sp>
    </p:spTree>
    <p:extLst>
      <p:ext uri="{BB962C8B-B14F-4D97-AF65-F5344CB8AC3E}">
        <p14:creationId xmlns:p14="http://schemas.microsoft.com/office/powerpoint/2010/main" val="146272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419" t="4722" r="4273"/>
          <a:stretch/>
        </p:blipFill>
        <p:spPr>
          <a:xfrm>
            <a:off x="611560" y="123488"/>
            <a:ext cx="8208912" cy="6710488"/>
          </a:xfrm>
          <a:prstGeom prst="rect">
            <a:avLst/>
          </a:prstGeom>
        </p:spPr>
      </p:pic>
    </p:spTree>
    <p:extLst>
      <p:ext uri="{BB962C8B-B14F-4D97-AF65-F5344CB8AC3E}">
        <p14:creationId xmlns:p14="http://schemas.microsoft.com/office/powerpoint/2010/main" val="3675064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fontScale="70000" lnSpcReduction="20000"/>
          </a:bodyPr>
          <a:lstStyle/>
          <a:p>
            <a:pPr marL="0" indent="0">
              <a:buNone/>
            </a:pPr>
            <a:r>
              <a:rPr lang="ru-RU" dirty="0"/>
              <a:t>Правильно сделанный прямой обзорный снимок таза должен полностью захватывать седалищные кости и крылья подвздошных костей. При правильной укладке больного (без ротации таза) остистые отростки крестца должны быть на одной линии, запирательные отверстия должны иметь округлую форму, что говорит об отсутствии проекционных искажений на </a:t>
            </a:r>
            <a:r>
              <a:rPr lang="ru-RU" dirty="0" smtClean="0"/>
              <a:t>снимке.</a:t>
            </a:r>
          </a:p>
          <a:p>
            <a:pPr marL="0" indent="0">
              <a:buNone/>
            </a:pPr>
            <a:r>
              <a:rPr lang="ru-RU" dirty="0" smtClean="0"/>
              <a:t>На </a:t>
            </a:r>
            <a:r>
              <a:rPr lang="ru-RU" dirty="0"/>
              <a:t>обзорных проекциях таза отмечают: </a:t>
            </a:r>
            <a:endParaRPr lang="ru-RU" dirty="0" smtClean="0"/>
          </a:p>
          <a:p>
            <a:r>
              <a:rPr lang="ru-RU" dirty="0" smtClean="0"/>
              <a:t>непрерывность </a:t>
            </a:r>
            <a:r>
              <a:rPr lang="ru-RU" dirty="0"/>
              <a:t>контуров безымянных костей и </a:t>
            </a:r>
            <a:r>
              <a:rPr lang="ru-RU" dirty="0" smtClean="0"/>
              <a:t>крестца</a:t>
            </a:r>
          </a:p>
          <a:p>
            <a:r>
              <a:rPr lang="ru-RU" dirty="0" smtClean="0"/>
              <a:t>непрерывность </a:t>
            </a:r>
            <a:r>
              <a:rPr lang="ru-RU" dirty="0"/>
              <a:t>и симметричность контуров отверстий </a:t>
            </a:r>
            <a:r>
              <a:rPr lang="ru-RU" dirty="0" smtClean="0"/>
              <a:t>крестца</a:t>
            </a:r>
          </a:p>
          <a:p>
            <a:r>
              <a:rPr lang="ru-RU" dirty="0" smtClean="0"/>
              <a:t>симметричность </a:t>
            </a:r>
            <a:r>
              <a:rPr lang="ru-RU" dirty="0"/>
              <a:t>ширины щели крестцово-подвздошных сочленений и тазобедренных </a:t>
            </a:r>
            <a:r>
              <a:rPr lang="ru-RU" dirty="0" smtClean="0"/>
              <a:t>суставов</a:t>
            </a:r>
          </a:p>
          <a:p>
            <a:r>
              <a:rPr lang="ru-RU" dirty="0" smtClean="0"/>
              <a:t>симметричность </a:t>
            </a:r>
            <a:r>
              <a:rPr lang="ru-RU" dirty="0"/>
              <a:t>половин крестца, крестцово-подвздошных сочленений, тазобедренных суставов, запирательных отверстий относительно осевой линии крестца и горизонтальной </a:t>
            </a:r>
            <a:r>
              <a:rPr lang="ru-RU" dirty="0" smtClean="0"/>
              <a:t>линии</a:t>
            </a:r>
          </a:p>
          <a:p>
            <a:r>
              <a:rPr lang="ru-RU" dirty="0" smtClean="0"/>
              <a:t>равномерность </a:t>
            </a:r>
            <a:r>
              <a:rPr lang="ru-RU" dirty="0"/>
              <a:t>щели лонного и крестцово-подвздошных сочленений и соответствие их ширины возрасту </a:t>
            </a:r>
            <a:r>
              <a:rPr lang="ru-RU" dirty="0" smtClean="0"/>
              <a:t>пострадавшего</a:t>
            </a:r>
          </a:p>
          <a:p>
            <a:r>
              <a:rPr lang="ru-RU" dirty="0" smtClean="0"/>
              <a:t>расположение </a:t>
            </a:r>
            <a:r>
              <a:rPr lang="ru-RU" dirty="0"/>
              <a:t>головки бедра относительно вертикальной линии проведенной из большой седалищной вырезки </a:t>
            </a:r>
          </a:p>
        </p:txBody>
      </p:sp>
    </p:spTree>
    <p:extLst>
      <p:ext uri="{BB962C8B-B14F-4D97-AF65-F5344CB8AC3E}">
        <p14:creationId xmlns:p14="http://schemas.microsoft.com/office/powerpoint/2010/main" val="200842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552727"/>
          </a:xfrm>
        </p:spPr>
        <p:txBody>
          <a:bodyPr>
            <a:normAutofit/>
          </a:bodyPr>
          <a:lstStyle/>
          <a:p>
            <a:pPr marL="0" indent="0">
              <a:buNone/>
            </a:pPr>
            <a:r>
              <a:rPr lang="ru-RU" dirty="0"/>
              <a:t>Большую помощь в диагностике повреждений таза, особенно при небольших смещениях, оказывают измерения положения симметричных рентгенологических ориентиров безымянных костей относительно оси позвоночника. Фактическое вертикальное смещение можно измерить по фасной проекции между линиями, проведенными перпендикулярно оси позвоночника, на уровне: (а) нижнего края суставной поверхности крестцово-подвздошных сочленений, (б) седалищных бугров, (в) тазобедренных суставов (Рис. 2). </a:t>
            </a:r>
          </a:p>
        </p:txBody>
      </p:sp>
    </p:spTree>
    <p:extLst>
      <p:ext uri="{BB962C8B-B14F-4D97-AF65-F5344CB8AC3E}">
        <p14:creationId xmlns:p14="http://schemas.microsoft.com/office/powerpoint/2010/main" val="16264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t="632"/>
          <a:stretch/>
        </p:blipFill>
        <p:spPr>
          <a:xfrm>
            <a:off x="899592" y="476672"/>
            <a:ext cx="7488832" cy="5913859"/>
          </a:xfrm>
          <a:prstGeom prst="rect">
            <a:avLst/>
          </a:prstGeom>
        </p:spPr>
      </p:pic>
    </p:spTree>
    <p:extLst>
      <p:ext uri="{BB962C8B-B14F-4D97-AF65-F5344CB8AC3E}">
        <p14:creationId xmlns:p14="http://schemas.microsoft.com/office/powerpoint/2010/main" val="366266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283152" cy="706090"/>
          </a:xfrm>
        </p:spPr>
        <p:txBody>
          <a:bodyPr>
            <a:normAutofit fontScale="90000"/>
          </a:bodyPr>
          <a:lstStyle/>
          <a:p>
            <a:r>
              <a:rPr lang="ru-RU" dirty="0" smtClean="0">
                <a:latin typeface="Times New Roman" pitchFamily="18" charset="0"/>
                <a:cs typeface="Times New Roman" pitchFamily="18" charset="0"/>
              </a:rPr>
              <a:t>Актуальность</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67544" y="1124744"/>
            <a:ext cx="8229600" cy="4525963"/>
          </a:xfrm>
        </p:spPr>
        <p:txBody>
          <a:bodyPr>
            <a:normAutofit fontScale="70000" lnSpcReduction="20000"/>
          </a:bodyPr>
          <a:lstStyle/>
          <a:p>
            <a:pPr marL="0" indent="0">
              <a:buNone/>
            </a:pPr>
            <a:r>
              <a:rPr lang="ru-RU" dirty="0"/>
              <a:t>Повреждения таза относятся к числу наиболее тяжелых травм. Они составляют 1,7-4% от общего числа травм, причем среди них 20-30 % - это сочетанные повреждения. При таких повреждениях часто наблюдается шок разной степени тяжести, обусловленный в основном массивными внутренними кровотечениями. Топическая диагностика повреждений костей и соединений таза представляет значительные трудности, о чем свидетельствует частота расхождений клинических и патологоанатомических диагнозов, которая достигает 42-54 %. </a:t>
            </a:r>
            <a:r>
              <a:rPr lang="ru-RU" dirty="0" smtClean="0"/>
              <a:t>В </a:t>
            </a:r>
            <a:r>
              <a:rPr lang="ru-RU" dirty="0"/>
              <a:t>течение последнего десятилетия летальность от шока и кровотечения при сложных повреждениях таза снижена почти вдвое и составляет 10-13 %. Частота неудовлетворительных исходов лечения подобных повреждений даже в специализированных травматологических отделениях достигает 20-25 % и не имеет особой тенденции к снижению. Инвалидность после консервативного лечения составляет 30-55 %.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5540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003232" cy="778098"/>
          </a:xfrm>
        </p:spPr>
        <p:txBody>
          <a:bodyPr>
            <a:normAutofit fontScale="90000"/>
          </a:bodyPr>
          <a:lstStyle/>
          <a:p>
            <a:r>
              <a:rPr lang="ru-RU" dirty="0" smtClean="0">
                <a:latin typeface="Times New Roman" pitchFamily="18" charset="0"/>
                <a:cs typeface="Times New Roman" pitchFamily="18" charset="0"/>
              </a:rPr>
              <a:t>Экстренная и неотложная помощь</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10000"/>
          </a:bodyPr>
          <a:lstStyle/>
          <a:p>
            <a:pPr marL="0" indent="0">
              <a:buNone/>
            </a:pPr>
            <a:r>
              <a:rPr lang="ru-RU" dirty="0">
                <a:latin typeface="Times New Roman" pitchFamily="18" charset="0"/>
                <a:cs typeface="Times New Roman" pitchFamily="18" charset="0"/>
              </a:rPr>
              <a:t>Экстренная медицинская помощь в приемном </a:t>
            </a:r>
            <a:r>
              <a:rPr lang="ru-RU" dirty="0" smtClean="0">
                <a:latin typeface="Times New Roman" pitchFamily="18" charset="0"/>
                <a:cs typeface="Times New Roman" pitchFamily="18" charset="0"/>
              </a:rPr>
              <a:t>отделении:</a:t>
            </a:r>
          </a:p>
          <a:p>
            <a:pPr>
              <a:buFontTx/>
              <a:buChar char="-"/>
            </a:pPr>
            <a:r>
              <a:rPr lang="ru-RU" dirty="0" smtClean="0">
                <a:latin typeface="Times New Roman" pitchFamily="18" charset="0"/>
                <a:cs typeface="Times New Roman" pitchFamily="18" charset="0"/>
              </a:rPr>
              <a:t>Обеспечение </a:t>
            </a:r>
            <a:r>
              <a:rPr lang="ru-RU" dirty="0">
                <a:latin typeface="Times New Roman" pitchFamily="18" charset="0"/>
                <a:cs typeface="Times New Roman" pitchFamily="18" charset="0"/>
              </a:rPr>
              <a:t>пациенту температурного </a:t>
            </a:r>
            <a:r>
              <a:rPr lang="ru-RU" dirty="0" smtClean="0">
                <a:latin typeface="Times New Roman" pitchFamily="18" charset="0"/>
                <a:cs typeface="Times New Roman" pitchFamily="18" charset="0"/>
              </a:rPr>
              <a:t>комфорта</a:t>
            </a:r>
          </a:p>
          <a:p>
            <a:pPr>
              <a:buFontTx/>
              <a:buChar char="-"/>
            </a:pPr>
            <a:r>
              <a:rPr lang="ru-RU" dirty="0">
                <a:latin typeface="Times New Roman" pitchFamily="18" charset="0"/>
                <a:cs typeface="Times New Roman" pitchFamily="18" charset="0"/>
              </a:rPr>
              <a:t>Полноценное обезболивание для обеспечения психоэмоционального комфорта и возможности смены позиции и транспортировки </a:t>
            </a:r>
            <a:r>
              <a:rPr lang="ru-RU" dirty="0" smtClean="0">
                <a:latin typeface="Times New Roman" pitchFamily="18" charset="0"/>
                <a:cs typeface="Times New Roman" pitchFamily="18" charset="0"/>
              </a:rPr>
              <a:t>пациента</a:t>
            </a:r>
          </a:p>
          <a:p>
            <a:pPr>
              <a:buFontTx/>
              <a:buChar char="-"/>
            </a:pPr>
            <a:r>
              <a:rPr lang="ru-RU" dirty="0">
                <a:latin typeface="Times New Roman" pitchFamily="18" charset="0"/>
                <a:cs typeface="Times New Roman" pitchFamily="18" charset="0"/>
              </a:rPr>
              <a:t>Коррекция </a:t>
            </a:r>
            <a:r>
              <a:rPr lang="ru-RU" dirty="0" err="1">
                <a:latin typeface="Times New Roman" pitchFamily="18" charset="0"/>
                <a:cs typeface="Times New Roman" pitchFamily="18" charset="0"/>
              </a:rPr>
              <a:t>волемических</a:t>
            </a:r>
            <a:r>
              <a:rPr lang="ru-RU" dirty="0">
                <a:latin typeface="Times New Roman" pitchFamily="18" charset="0"/>
                <a:cs typeface="Times New Roman" pitchFamily="18" charset="0"/>
              </a:rPr>
              <a:t> и электролитных нарушений (при невозможности проведения этой коррекции в ПО, она проводится в отделении травматологии или в отделении реанимации и интенсивной терапии)</a:t>
            </a:r>
          </a:p>
        </p:txBody>
      </p:sp>
    </p:spTree>
    <p:extLst>
      <p:ext uri="{BB962C8B-B14F-4D97-AF65-F5344CB8AC3E}">
        <p14:creationId xmlns:p14="http://schemas.microsoft.com/office/powerpoint/2010/main" val="1600689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Алгоритм постановки диагноза</a:t>
            </a:r>
          </a:p>
        </p:txBody>
      </p:sp>
      <p:sp>
        <p:nvSpPr>
          <p:cNvPr id="3" name="Объект 2"/>
          <p:cNvSpPr>
            <a:spLocks noGrp="1"/>
          </p:cNvSpPr>
          <p:nvPr>
            <p:ph idx="1"/>
          </p:nvPr>
        </p:nvSpPr>
        <p:spPr/>
        <p:txBody>
          <a:bodyPr>
            <a:normAutofit fontScale="55000" lnSpcReduction="20000"/>
          </a:bodyPr>
          <a:lstStyle/>
          <a:p>
            <a:pPr marL="0" indent="0">
              <a:buNone/>
            </a:pPr>
            <a:r>
              <a:rPr lang="ru-RU" dirty="0"/>
              <a:t>Рентгенометрия, в том числе функциональная, является основным инструментом дифференциальной диагностики. Распределение по группам проводится путем исключения более тяжелого </a:t>
            </a:r>
            <a:r>
              <a:rPr lang="ru-RU" dirty="0" smtClean="0"/>
              <a:t>повреждения.</a:t>
            </a:r>
          </a:p>
          <a:p>
            <a:pPr marL="0" indent="0">
              <a:buNone/>
            </a:pPr>
            <a:r>
              <a:rPr lang="ru-RU" dirty="0" smtClean="0"/>
              <a:t>Визуальными </a:t>
            </a:r>
            <a:r>
              <a:rPr lang="ru-RU" dirty="0"/>
              <a:t>признаками вертикальной нестабильности (Тип С) являются: </a:t>
            </a:r>
            <a:r>
              <a:rPr lang="ru-RU" dirty="0" err="1"/>
              <a:t>Ступенеобразное</a:t>
            </a:r>
            <a:r>
              <a:rPr lang="ru-RU" dirty="0"/>
              <a:t> смещение задних отделов таза более чем на 5 мм кверху или кзади. Перелом поперечного отростка L5 позвонка на стороне повреждения. Соответственно, если этих признаков нет, повреждение нельзя трактовать как </a:t>
            </a:r>
            <a:r>
              <a:rPr lang="ru-RU" dirty="0" smtClean="0"/>
              <a:t>вертикально-нестабильное.</a:t>
            </a:r>
          </a:p>
          <a:p>
            <a:pPr marL="0" indent="0">
              <a:buNone/>
            </a:pPr>
            <a:r>
              <a:rPr lang="ru-RU" dirty="0" smtClean="0"/>
              <a:t>Визуальными </a:t>
            </a:r>
            <a:r>
              <a:rPr lang="ru-RU" dirty="0"/>
              <a:t>признаками ротационной нестабильности (тип В) являются: Смещение в передних отделах таза более 5 мм (суммарный диастаз или захождение отломков друг за друга), при отсутствии признаков вертикальной нестабильности. Суммарный диастаз в передних отделах таза более 2,5 см. может быть свидетельством двустороннего ротационного повреждения таза так и одностороннего вертикального повреждения, является дополнительным показанием к </a:t>
            </a:r>
            <a:r>
              <a:rPr lang="ru-RU" dirty="0" err="1"/>
              <a:t>томографическому</a:t>
            </a:r>
            <a:r>
              <a:rPr lang="ru-RU" dirty="0"/>
              <a:t> </a:t>
            </a:r>
            <a:r>
              <a:rPr lang="ru-RU" dirty="0" smtClean="0"/>
              <a:t>исследованию.</a:t>
            </a:r>
          </a:p>
          <a:p>
            <a:pPr marL="0" indent="0">
              <a:buNone/>
            </a:pPr>
            <a:r>
              <a:rPr lang="ru-RU" dirty="0" smtClean="0"/>
              <a:t>При </a:t>
            </a:r>
            <a:r>
              <a:rPr lang="ru-RU" dirty="0"/>
              <a:t>полном отсутствии повреждений заднего полукольца таза или наличии переломов без смещения (доказанных функциональной пробой) можно диагностировать стабильное повреждение таза (тип А). </a:t>
            </a:r>
          </a:p>
        </p:txBody>
      </p:sp>
    </p:spTree>
    <p:extLst>
      <p:ext uri="{BB962C8B-B14F-4D97-AF65-F5344CB8AC3E}">
        <p14:creationId xmlns:p14="http://schemas.microsoft.com/office/powerpoint/2010/main" val="255529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latin typeface="Times New Roman" panose="02020603050405020304" pitchFamily="18" charset="0"/>
                <a:cs typeface="Times New Roman" panose="02020603050405020304" pitchFamily="18" charset="0"/>
              </a:rPr>
              <a:t>Догоспитальная</a:t>
            </a:r>
            <a:r>
              <a:rPr lang="ru-RU" dirty="0">
                <a:latin typeface="Times New Roman" panose="02020603050405020304" pitchFamily="18" charset="0"/>
                <a:cs typeface="Times New Roman" panose="02020603050405020304" pitchFamily="18" charset="0"/>
              </a:rPr>
              <a:t> помощь</a:t>
            </a:r>
          </a:p>
        </p:txBody>
      </p:sp>
      <p:sp>
        <p:nvSpPr>
          <p:cNvPr id="3" name="Объект 2"/>
          <p:cNvSpPr>
            <a:spLocks noGrp="1"/>
          </p:cNvSpPr>
          <p:nvPr>
            <p:ph idx="1"/>
          </p:nvPr>
        </p:nvSpPr>
        <p:spPr/>
        <p:txBody>
          <a:bodyPr>
            <a:normAutofit fontScale="70000" lnSpcReduction="20000"/>
          </a:bodyPr>
          <a:lstStyle/>
          <a:p>
            <a:r>
              <a:rPr lang="ru-RU" dirty="0"/>
              <a:t>Фактором, непосредственно влияющим на исход травмы таза, является объем </a:t>
            </a:r>
            <a:r>
              <a:rPr lang="ru-RU" dirty="0" err="1"/>
              <a:t>догоспитальной</a:t>
            </a:r>
            <a:r>
              <a:rPr lang="ru-RU" dirty="0"/>
              <a:t> помощи на месте происшествия, а также во время транспортировки пострадавшего в специализированное лечебное учреждение. Наряду с проведением </a:t>
            </a:r>
            <a:r>
              <a:rPr lang="ru-RU" dirty="0" err="1"/>
              <a:t>инфузионной</a:t>
            </a:r>
            <a:r>
              <a:rPr lang="ru-RU" dirty="0"/>
              <a:t> терапии, объем </a:t>
            </a:r>
            <a:r>
              <a:rPr lang="ru-RU" dirty="0" err="1"/>
              <a:t>догоспитальной</a:t>
            </a:r>
            <a:r>
              <a:rPr lang="ru-RU" dirty="0"/>
              <a:t> помощи должен включать иммобилизацию таза, которая существенно повышает эффективность противошоковой терапии, предотвращает вторичное смещение костных отломков, способствует щадящей транспортировке с места происшествия в больницу, а затем в период пребывания больных в реанимационном отделении, достаточная жесткость иммобилизации таза повышает эффективность противошоковых мероприятий, облегчает выведение больных из шока; </a:t>
            </a:r>
          </a:p>
        </p:txBody>
      </p:sp>
    </p:spTree>
    <p:extLst>
      <p:ext uri="{BB962C8B-B14F-4D97-AF65-F5344CB8AC3E}">
        <p14:creationId xmlns:p14="http://schemas.microsoft.com/office/powerpoint/2010/main" val="169567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Госпитальная помощь</a:t>
            </a:r>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Лечении больных </a:t>
            </a:r>
            <a:r>
              <a:rPr lang="ru-RU" dirty="0"/>
              <a:t>различают два периода: острый период, в котором лечение направлено на спасение жизни больного, и восстановительный, цель которого - коррекция смещенных отломков костей таза. В зависимости от конкретных обстоятельств (выраженность кровопотери, наличие или отсутствие повреждений внутренних органов и др.) лечение переломов таза проводят либо одновременно с оказанием неотложной реанимационной помощи, либо после выведения больного из тяжелого состояния. Однако, следует учесть, что сроки выполнения репозиции с использованием стандартных приемов ограничиваются за счет быстрого образования рубцов и появлением </a:t>
            </a:r>
            <a:r>
              <a:rPr lang="ru-RU" dirty="0" err="1"/>
              <a:t>тугоподвижности</a:t>
            </a:r>
            <a:r>
              <a:rPr lang="ru-RU" dirty="0"/>
              <a:t> отломков уже после двух недель после травмы. </a:t>
            </a:r>
          </a:p>
        </p:txBody>
      </p:sp>
    </p:spTree>
    <p:extLst>
      <p:ext uri="{BB962C8B-B14F-4D97-AF65-F5344CB8AC3E}">
        <p14:creationId xmlns:p14="http://schemas.microsoft.com/office/powerpoint/2010/main" val="3570674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Первый (острый) период лечения.</a:t>
            </a:r>
          </a:p>
        </p:txBody>
      </p:sp>
      <p:sp>
        <p:nvSpPr>
          <p:cNvPr id="3" name="Объект 2"/>
          <p:cNvSpPr>
            <a:spLocks noGrp="1"/>
          </p:cNvSpPr>
          <p:nvPr>
            <p:ph idx="1"/>
          </p:nvPr>
        </p:nvSpPr>
        <p:spPr/>
        <p:txBody>
          <a:bodyPr>
            <a:normAutofit fontScale="77500" lnSpcReduction="20000"/>
          </a:bodyPr>
          <a:lstStyle/>
          <a:p>
            <a:pPr marL="0" indent="0">
              <a:buNone/>
            </a:pPr>
            <a:r>
              <a:rPr lang="ru-RU" dirty="0"/>
              <a:t>В ряду неотложных противошоковых мероприятий у </a:t>
            </a:r>
            <a:r>
              <a:rPr lang="ru-RU" dirty="0" err="1"/>
              <a:t>гемодинамически</a:t>
            </a:r>
            <a:r>
              <a:rPr lang="ru-RU" dirty="0"/>
              <a:t>-нестабильных пациентов стоит экстренная фиксация нестабильных повреждений таза (тип В,С). Конкретная цель – стабилизация тазового кольца и уменьшение патологически увеличенного объема таза, что относится к повреждениям типа В1, В3 и С. Повреждения от бокового сжатия как правило являются </a:t>
            </a:r>
            <a:r>
              <a:rPr lang="ru-RU" dirty="0" err="1"/>
              <a:t>гемодинамически</a:t>
            </a:r>
            <a:r>
              <a:rPr lang="ru-RU" dirty="0"/>
              <a:t> стабильными и не требуют экстренной фиксации за исключением множественных и сочетанных повреждений, когда требуется скорейшая мобилизация пострадавшего для лечения других повреждений</a:t>
            </a:r>
            <a:r>
              <a:rPr lang="ru-RU" dirty="0" smtClean="0"/>
              <a:t>.</a:t>
            </a:r>
          </a:p>
          <a:p>
            <a:pPr marL="0" indent="0">
              <a:buNone/>
            </a:pPr>
            <a:r>
              <a:rPr lang="ru-RU" dirty="0"/>
              <a:t>Методом выбора у этих пациентов является стабилизация таза аппаратом </a:t>
            </a:r>
            <a:r>
              <a:rPr lang="ru-RU" dirty="0" smtClean="0"/>
              <a:t>наружной(внешней) </a:t>
            </a:r>
            <a:r>
              <a:rPr lang="ru-RU" dirty="0"/>
              <a:t>фиксации (</a:t>
            </a:r>
            <a:r>
              <a:rPr lang="ru-RU" dirty="0" smtClean="0"/>
              <a:t>АНФ/АВФ)</a:t>
            </a:r>
            <a:endParaRPr lang="ru-RU" dirty="0"/>
          </a:p>
        </p:txBody>
      </p:sp>
    </p:spTree>
    <p:extLst>
      <p:ext uri="{BB962C8B-B14F-4D97-AF65-F5344CB8AC3E}">
        <p14:creationId xmlns:p14="http://schemas.microsoft.com/office/powerpoint/2010/main" val="417862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ireda.ru/images/stories/virtuemart/product/u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71" r="13858" b="3741"/>
          <a:stretch/>
        </p:blipFill>
        <p:spPr bwMode="auto">
          <a:xfrm>
            <a:off x="149520" y="414295"/>
            <a:ext cx="4408788" cy="278092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kachestvosna.ru/wp-content/uploads/a/b/a/aba3503dfdf472271711666960268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44" y="443618"/>
            <a:ext cx="4418856" cy="293117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myslide.ru/documents_7/858324ade73062e4258054732e17e86f/img58.jpg"/>
          <p:cNvPicPr>
            <a:picLocks noChangeAspect="1" noChangeArrowheads="1"/>
          </p:cNvPicPr>
          <p:nvPr/>
        </p:nvPicPr>
        <p:blipFill rotWithShape="1">
          <a:blip r:embed="rId4">
            <a:extLst>
              <a:ext uri="{28A0092B-C50C-407E-A947-70E740481C1C}">
                <a14:useLocalDpi xmlns:a14="http://schemas.microsoft.com/office/drawing/2010/main" val="0"/>
              </a:ext>
            </a:extLst>
          </a:blip>
          <a:srcRect l="7874" t="23581" r="8022" b="2080"/>
          <a:stretch/>
        </p:blipFill>
        <p:spPr bwMode="auto">
          <a:xfrm>
            <a:off x="2182044" y="3501008"/>
            <a:ext cx="4752528" cy="315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53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NB</a:t>
            </a:r>
            <a:r>
              <a:rPr lang="ru-RU" dirty="0" smtClean="0"/>
              <a:t>!</a:t>
            </a:r>
            <a:endParaRPr lang="ru-RU" dirty="0"/>
          </a:p>
        </p:txBody>
      </p:sp>
      <p:sp>
        <p:nvSpPr>
          <p:cNvPr id="3" name="Объект 2"/>
          <p:cNvSpPr>
            <a:spLocks noGrp="1"/>
          </p:cNvSpPr>
          <p:nvPr>
            <p:ph idx="1"/>
          </p:nvPr>
        </p:nvSpPr>
        <p:spPr/>
        <p:txBody>
          <a:bodyPr>
            <a:normAutofit fontScale="92500" lnSpcReduction="10000"/>
          </a:bodyPr>
          <a:lstStyle/>
          <a:p>
            <a:r>
              <a:rPr lang="ru-RU" dirty="0"/>
              <a:t>Важным является понимание того, что надежная стабилизация тазового кольца аппаратами типа «передняя рама» возможна лишь у пострадавших с ротационно-нестабильными повреждениями таза (тип В), при вертикальной нестабильности необходимо сочетание АВФ со скелетным вытяжением, т.к. ни одна передняя конструкция не способна удержать задние отделы таза от смещения.</a:t>
            </a:r>
          </a:p>
        </p:txBody>
      </p:sp>
    </p:spTree>
    <p:extLst>
      <p:ext uri="{BB962C8B-B14F-4D97-AF65-F5344CB8AC3E}">
        <p14:creationId xmlns:p14="http://schemas.microsoft.com/office/powerpoint/2010/main" val="656756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Обезболивание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marL="0" indent="0">
              <a:buNone/>
            </a:pPr>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озможно </a:t>
            </a:r>
            <a:r>
              <a:rPr lang="ru-RU" dirty="0">
                <a:latin typeface="Times New Roman" pitchFamily="18" charset="0"/>
                <a:cs typeface="Times New Roman" pitchFamily="18" charset="0"/>
              </a:rPr>
              <a:t>рекомендовать следующую схему предоперационной анальгезии у пациентов с ППОБК в условиях стационаров РФ: </a:t>
            </a:r>
          </a:p>
          <a:p>
            <a:r>
              <a:rPr lang="ru-RU" b="1" dirty="0">
                <a:latin typeface="Times New Roman" pitchFamily="18" charset="0"/>
                <a:cs typeface="Times New Roman" pitchFamily="18" charset="0"/>
              </a:rPr>
              <a:t>1-3 балла по шкале ЦРШ </a:t>
            </a:r>
            <a:r>
              <a:rPr lang="ru-RU" dirty="0">
                <a:latin typeface="Times New Roman" pitchFamily="18" charset="0"/>
                <a:cs typeface="Times New Roman" pitchFamily="18" charset="0"/>
              </a:rPr>
              <a:t>(слабая боль по ВРШ) – анальгезия не требуется. </a:t>
            </a:r>
          </a:p>
          <a:p>
            <a:r>
              <a:rPr lang="ru-RU" b="1" dirty="0">
                <a:latin typeface="Times New Roman" pitchFamily="18" charset="0"/>
                <a:cs typeface="Times New Roman" pitchFamily="18" charset="0"/>
              </a:rPr>
              <a:t>4 – балла по шкале ЦРШ </a:t>
            </a:r>
            <a:r>
              <a:rPr lang="ru-RU" dirty="0">
                <a:latin typeface="Times New Roman" pitchFamily="18" charset="0"/>
                <a:cs typeface="Times New Roman" pitchFamily="18" charset="0"/>
              </a:rPr>
              <a:t>(умеренная боль по ВРШ) – </a:t>
            </a:r>
            <a:r>
              <a:rPr lang="ru-RU" dirty="0" smtClean="0">
                <a:latin typeface="Times New Roman" pitchFamily="18" charset="0"/>
                <a:cs typeface="Times New Roman" pitchFamily="18" charset="0"/>
              </a:rPr>
              <a:t>парацетамол по </a:t>
            </a:r>
            <a:r>
              <a:rPr lang="ru-RU" dirty="0">
                <a:latin typeface="Times New Roman" pitchFamily="18" charset="0"/>
                <a:cs typeface="Times New Roman" pitchFamily="18" charset="0"/>
              </a:rPr>
              <a:t>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2-3 раза в сутки. </a:t>
            </a:r>
          </a:p>
          <a:p>
            <a:r>
              <a:rPr lang="ru-RU" b="1" dirty="0">
                <a:latin typeface="Times New Roman" pitchFamily="18" charset="0"/>
                <a:cs typeface="Times New Roman" pitchFamily="18" charset="0"/>
              </a:rPr>
              <a:t>5-6 баллов по шкале ЦРШ </a:t>
            </a:r>
            <a:r>
              <a:rPr lang="ru-RU" dirty="0">
                <a:latin typeface="Times New Roman" pitchFamily="18" charset="0"/>
                <a:cs typeface="Times New Roman" pitchFamily="18" charset="0"/>
              </a:rPr>
              <a:t>(сильная боль по ВРШ) – </a:t>
            </a:r>
            <a:r>
              <a:rPr lang="ru-RU" dirty="0" smtClean="0">
                <a:latin typeface="Times New Roman" pitchFamily="18" charset="0"/>
                <a:cs typeface="Times New Roman" pitchFamily="18" charset="0"/>
              </a:rPr>
              <a:t>парацетамол по </a:t>
            </a:r>
            <a:r>
              <a:rPr lang="ru-RU" dirty="0">
                <a:latin typeface="Times New Roman" pitchFamily="18" charset="0"/>
                <a:cs typeface="Times New Roman" pitchFamily="18" charset="0"/>
              </a:rPr>
              <a:t>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3-4 раза в сутки и при болевом синдроме сильной интенсивности, не купируемом другими лекарственными средствами </a:t>
            </a:r>
            <a:r>
              <a:rPr lang="ru-RU" dirty="0" err="1">
                <a:latin typeface="Times New Roman" pitchFamily="18" charset="0"/>
                <a:cs typeface="Times New Roman" pitchFamily="18" charset="0"/>
              </a:rPr>
              <a:t>опиоиды</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трамадол</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 100 мг внутримышечно или внутривенно 2-3 раза в сутки или </a:t>
            </a:r>
            <a:r>
              <a:rPr lang="ru-RU" dirty="0" err="1" smtClean="0">
                <a:latin typeface="Times New Roman" pitchFamily="18" charset="0"/>
                <a:cs typeface="Times New Roman" pitchFamily="18" charset="0"/>
              </a:rPr>
              <a:t>тримеперидин</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 20 мг 2 раза в сутки </a:t>
            </a:r>
            <a:r>
              <a:rPr lang="ru-RU" dirty="0" smtClean="0">
                <a:latin typeface="Times New Roman" pitchFamily="18" charset="0"/>
                <a:cs typeface="Times New Roman" pitchFamily="18" charset="0"/>
              </a:rPr>
              <a:t>внутримышечно. </a:t>
            </a:r>
            <a:endParaRPr lang="ru-RU" dirty="0">
              <a:latin typeface="Times New Roman" pitchFamily="18" charset="0"/>
              <a:cs typeface="Times New Roman" pitchFamily="18" charset="0"/>
            </a:endParaRPr>
          </a:p>
          <a:p>
            <a:r>
              <a:rPr lang="ru-RU" b="1" dirty="0">
                <a:latin typeface="Times New Roman" pitchFamily="18" charset="0"/>
                <a:cs typeface="Times New Roman" pitchFamily="18" charset="0"/>
              </a:rPr>
              <a:t>7 и более баллов по шкале ЦРШ </a:t>
            </a:r>
            <a:r>
              <a:rPr lang="ru-RU" dirty="0">
                <a:latin typeface="Times New Roman" pitchFamily="18" charset="0"/>
                <a:cs typeface="Times New Roman" pitchFamily="18" charset="0"/>
              </a:rPr>
              <a:t>(очень сильная и нестерпимая боль по ВРШ) – при болевом синдроме сильной интенсивности, не купируемом другими лекарственными средствами возможно применять </a:t>
            </a:r>
            <a:r>
              <a:rPr lang="ru-RU" dirty="0" smtClean="0">
                <a:latin typeface="Times New Roman" pitchFamily="18" charset="0"/>
                <a:cs typeface="Times New Roman" pitchFamily="18" charset="0"/>
              </a:rPr>
              <a:t>морфин </a:t>
            </a:r>
            <a:r>
              <a:rPr lang="ru-RU" dirty="0">
                <a:latin typeface="Times New Roman" pitchFamily="18" charset="0"/>
                <a:cs typeface="Times New Roman" pitchFamily="18" charset="0"/>
              </a:rPr>
              <a:t>10 мг подкожно, максимальная суточная доза 50 мг </a:t>
            </a:r>
          </a:p>
        </p:txBody>
      </p:sp>
    </p:spTree>
    <p:extLst>
      <p:ext uri="{BB962C8B-B14F-4D97-AF65-F5344CB8AC3E}">
        <p14:creationId xmlns:p14="http://schemas.microsoft.com/office/powerpoint/2010/main" val="68352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Второй (восстановительный) период лечения.</a:t>
            </a:r>
          </a:p>
        </p:txBody>
      </p:sp>
      <p:sp>
        <p:nvSpPr>
          <p:cNvPr id="3" name="Объект 2"/>
          <p:cNvSpPr>
            <a:spLocks noGrp="1"/>
          </p:cNvSpPr>
          <p:nvPr>
            <p:ph idx="1"/>
          </p:nvPr>
        </p:nvSpPr>
        <p:spPr/>
        <p:txBody>
          <a:bodyPr>
            <a:normAutofit fontScale="70000" lnSpcReduction="20000"/>
          </a:bodyPr>
          <a:lstStyle/>
          <a:p>
            <a:pPr marL="0" indent="0" algn="ctr">
              <a:buNone/>
            </a:pPr>
            <a:r>
              <a:rPr lang="ru-RU" b="1" dirty="0"/>
              <a:t>Лечение повреждений типа А.</a:t>
            </a:r>
            <a:endParaRPr lang="en-US" b="1" dirty="0" smtClean="0"/>
          </a:p>
          <a:p>
            <a:r>
              <a:rPr lang="ru-RU" dirty="0" smtClean="0"/>
              <a:t>При </a:t>
            </a:r>
            <a:r>
              <a:rPr lang="ru-RU" dirty="0"/>
              <a:t>стабильных повреждениях таза сохранен связочный комплекс задних отделов таза, задние и передние крестцово-подвздошные связки, крестцово-седалищные связки. Подвздошные кости остаются неподвижными относительно крестца. Основными повреждениями, требующими репозиции в данных случаях, являются переломы со смещением передних отделов таза, например, двусторонние переломы седалищной и лонной костей, отрывные переломы безымянной кости, поперечные переломы крестца с неврологическим дефицитом. Как правило, лечение консервативное – постельный режим до исчезновения болевого синдрома. В редких случаях, когда имеется значительный диастаз между фрагментами, проводится остеосинтез винтами и пластинами. </a:t>
            </a:r>
          </a:p>
        </p:txBody>
      </p:sp>
    </p:spTree>
    <p:extLst>
      <p:ext uri="{BB962C8B-B14F-4D97-AF65-F5344CB8AC3E}">
        <p14:creationId xmlns:p14="http://schemas.microsoft.com/office/powerpoint/2010/main" val="1071325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Лечение повреждений типа </a:t>
            </a:r>
            <a:r>
              <a:rPr lang="ru-RU" dirty="0" smtClean="0">
                <a:latin typeface="Times New Roman" panose="02020603050405020304" pitchFamily="18" charset="0"/>
                <a:cs typeface="Times New Roman" panose="02020603050405020304" pitchFamily="18" charset="0"/>
              </a:rPr>
              <a:t>В</a:t>
            </a:r>
            <a:endParaRPr lang="ru-RU" dirty="0">
              <a:latin typeface="Times New Roman" panose="02020603050405020304" pitchFamily="18" charset="0"/>
              <a:cs typeface="Times New Roman" panose="02020603050405020304" pitchFamily="18" charset="0"/>
            </a:endParaRPr>
          </a:p>
        </p:txBody>
      </p:sp>
      <p:sp>
        <p:nvSpPr>
          <p:cNvPr id="5" name="AutoShape 4" descr="http://perelomanet.ru/wp-content/uploads/2016/12/perelom-vertluzhnoj-vpadiny-operatsiya-s-plastinoj.jpg"/>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62500" lnSpcReduction="20000"/>
          </a:bodyPr>
          <a:lstStyle/>
          <a:p>
            <a:r>
              <a:rPr lang="ru-RU" dirty="0"/>
              <a:t>Принципиальное отличие в лечении ротационных повреждений от вертикально нестабильных заключается в том, что в этих случаях не требуется скелетное вытяжение, и для восстановления стабильности тазового кольца достаточно фиксировать только передние отделы таза. Дополнительная малоинвазивная фиксация задних отделов может быть целесообразна только для более ранней активизации пациента и при невозможности достичь оптимальной для физиологических нагрузок прочности передних отделов таза. При повреждениях типа В1 односторонняя «открытая книга» требуется сведение половин таза. Использование гамака или корсета не обеспечивает достаточной стабильности на весь период до сращения отломков, создает дополнительные трудности и дискомфорт при уходе, поэтому большинство авторов предпочитают оперативное лечение – открытый или закрытый остеосинтез передних отделов таза. Выбор остеосинтеза зависит от вида повреждений переднего полукольца.</a:t>
            </a:r>
          </a:p>
        </p:txBody>
      </p:sp>
    </p:spTree>
    <p:extLst>
      <p:ext uri="{BB962C8B-B14F-4D97-AF65-F5344CB8AC3E}">
        <p14:creationId xmlns:p14="http://schemas.microsoft.com/office/powerpoint/2010/main" val="2623022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64482"/>
            <a:ext cx="8147248" cy="3298378"/>
          </a:xfrm>
        </p:spPr>
        <p:txBody>
          <a:bodyPr>
            <a:noAutofit/>
          </a:bodyPr>
          <a:lstStyle/>
          <a:p>
            <a:pPr algn="l"/>
            <a:r>
              <a:rPr lang="ru-RU" sz="2400" dirty="0" smtClean="0"/>
              <a:t>Возможен </a:t>
            </a:r>
            <a:r>
              <a:rPr lang="ru-RU" sz="2400" dirty="0"/>
              <a:t>различный механизм травмы, но, чаще всего переломы костей таза возникают в результате падения с высоты, сдавления при автомобильных авариях, обвалах зданий, несчастных случаях на производстве (например, в шахте) и наездах на пешеходов. Вид перелома костей таза зависит от многих факторов, в том числе – от направления (боковое, переднезаднее) и степени сдавления.</a:t>
            </a:r>
          </a:p>
        </p:txBody>
      </p:sp>
      <p:pic>
        <p:nvPicPr>
          <p:cNvPr id="1026" name="Picture 2" descr="https://kazanfirst.ru/storage/post/October2023/QcQwv9Q3IdbGwwsBusV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05064"/>
            <a:ext cx="3634350" cy="272576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899592" y="260648"/>
            <a:ext cx="7283152" cy="70609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latin typeface="Times New Roman" pitchFamily="18" charset="0"/>
                <a:cs typeface="Times New Roman" pitchFamily="18" charset="0"/>
              </a:rPr>
              <a:t>Этиология</a:t>
            </a:r>
            <a:endParaRPr lang="ru-RU" dirty="0">
              <a:latin typeface="Times New Roman" pitchFamily="18" charset="0"/>
              <a:cs typeface="Times New Roman" pitchFamily="18" charset="0"/>
            </a:endParaRPr>
          </a:p>
        </p:txBody>
      </p:sp>
      <p:pic>
        <p:nvPicPr>
          <p:cNvPr id="1030" name="Picture 6" descr="https://sun9-37.userapi.com/impg/29FBKkg-pld_QPAXf7o_CiiXOSvWjOVHtb1OHw/x67Brjne4z0.jpg?size=960x540&amp;quality=95&amp;sign=3a51094bcf71ead7b4e3ce874c4c1f49&amp;c_uniq_tag=14dRM96MfaqhTh8eL01IS03AscwmkLReCDg28qT1RCM&amp;type=alb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150" y="4003560"/>
            <a:ext cx="4848473" cy="272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8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4525963"/>
          </a:xfrm>
        </p:spPr>
        <p:txBody>
          <a:bodyPr>
            <a:normAutofit fontScale="62500" lnSpcReduction="20000"/>
          </a:bodyPr>
          <a:lstStyle/>
          <a:p>
            <a:pPr marL="0" indent="0">
              <a:buNone/>
            </a:pPr>
            <a:r>
              <a:rPr lang="ru-RU" dirty="0"/>
              <a:t>При переломах ветвей лонной кости, предпочтительно применение закрытого остеосинтеза восходящей ветви лонной кости </a:t>
            </a:r>
            <a:r>
              <a:rPr lang="ru-RU" dirty="0" err="1"/>
              <a:t>трансфрактурным</a:t>
            </a:r>
            <a:r>
              <a:rPr lang="ru-RU" dirty="0"/>
              <a:t> винтом, аппаратом внешней фиксации или комбинацией методов. При неудаче закрытой репозиции показано открытое вмешательство надлобковым доступом с фиксацией лонной кости пластиной или винтом. При разрыве лонного сочленения для формирования прочных рубцов необходим плотный равномерный контакт лонных костей на площади не менее 50% лонного сочленения, достигнутый в ближайшие 5-7суток после травмы. Если время упущено или контакт недостаточный существует большая вероятность несостоятельности сращения. Поэтому большинством авторов предпочтение отдается открытой репозиции и внутренней фиксации лонного сочленения пластинами, за исключением случаев инфицирования надлобковой области, когда </a:t>
            </a:r>
            <a:r>
              <a:rPr lang="ru-RU" dirty="0" err="1"/>
              <a:t>чрескостный</a:t>
            </a:r>
            <a:r>
              <a:rPr lang="ru-RU" dirty="0"/>
              <a:t> остеосинтез является методом выбора для окончательной фиксации (Рис4).</a:t>
            </a:r>
          </a:p>
        </p:txBody>
      </p:sp>
      <p:pic>
        <p:nvPicPr>
          <p:cNvPr id="4" name="Рисунок 3"/>
          <p:cNvPicPr>
            <a:picLocks noChangeAspect="1"/>
          </p:cNvPicPr>
          <p:nvPr/>
        </p:nvPicPr>
        <p:blipFill>
          <a:blip r:embed="rId2"/>
          <a:stretch>
            <a:fillRect/>
          </a:stretch>
        </p:blipFill>
        <p:spPr>
          <a:xfrm>
            <a:off x="1259632" y="4077072"/>
            <a:ext cx="6068272" cy="2353003"/>
          </a:xfrm>
          <a:prstGeom prst="rect">
            <a:avLst/>
          </a:prstGeom>
        </p:spPr>
      </p:pic>
    </p:spTree>
    <p:extLst>
      <p:ext uri="{BB962C8B-B14F-4D97-AF65-F5344CB8AC3E}">
        <p14:creationId xmlns:p14="http://schemas.microsoft.com/office/powerpoint/2010/main" val="1954033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dirty="0" smtClean="0"/>
              <a:t>Остеосинтез таза пластинами и винтами про переломе тип В1 по </a:t>
            </a:r>
            <a:r>
              <a:rPr lang="en-US" dirty="0" smtClean="0"/>
              <a:t>TILE</a:t>
            </a:r>
            <a:r>
              <a:rPr lang="ru-RU" dirty="0" smtClean="0"/>
              <a:t> </a:t>
            </a:r>
            <a:endParaRPr lang="ru-RU" dirty="0"/>
          </a:p>
        </p:txBody>
      </p:sp>
      <p:pic>
        <p:nvPicPr>
          <p:cNvPr id="10242" name="Picture 2" descr="https://trauma.ru/upload/medialibrary/f39/osteosintez_taza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060848"/>
            <a:ext cx="4736576" cy="38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6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Лечение повреждений типа С</a:t>
            </a:r>
          </a:p>
        </p:txBody>
      </p:sp>
      <p:sp>
        <p:nvSpPr>
          <p:cNvPr id="3" name="Объект 2"/>
          <p:cNvSpPr>
            <a:spLocks noGrp="1"/>
          </p:cNvSpPr>
          <p:nvPr>
            <p:ph idx="1"/>
          </p:nvPr>
        </p:nvSpPr>
        <p:spPr/>
        <p:txBody>
          <a:bodyPr>
            <a:normAutofit fontScale="92500" lnSpcReduction="20000"/>
          </a:bodyPr>
          <a:lstStyle/>
          <a:p>
            <a:r>
              <a:rPr lang="ru-RU" dirty="0"/>
              <a:t>Принципиальное отличие лечения повреждений таза с вертикальной нестабильностью заключается в необходимости восстановления длины конечности (перемещения смещенной половины таза дистально и кпереди) и обязательной фиксации задних отделов таза. Перемещение может быть осуществлено за счет: скелетного вытяжения, тягой с помощью приспособлений операционного стола, аппаратом внешней фиксации, специальными инструментами во время открытой репозиции.</a:t>
            </a:r>
          </a:p>
        </p:txBody>
      </p:sp>
    </p:spTree>
    <p:extLst>
      <p:ext uri="{BB962C8B-B14F-4D97-AF65-F5344CB8AC3E}">
        <p14:creationId xmlns:p14="http://schemas.microsoft.com/office/powerpoint/2010/main" val="220503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835696" y="4149080"/>
            <a:ext cx="5992061" cy="2276793"/>
          </a:xfrm>
          <a:prstGeom prst="rect">
            <a:avLst/>
          </a:prstGeom>
        </p:spPr>
      </p:pic>
      <p:sp>
        <p:nvSpPr>
          <p:cNvPr id="6" name="Объект 2"/>
          <p:cNvSpPr txBox="1">
            <a:spLocks/>
          </p:cNvSpPr>
          <p:nvPr/>
        </p:nvSpPr>
        <p:spPr>
          <a:xfrm>
            <a:off x="323528" y="260649"/>
            <a:ext cx="8229600" cy="3816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400" dirty="0"/>
              <a:t>В экстренном порядке после устранения грубых смещений скелетным вытяжением накладывают «переднюю раму» аппарата с жесткой фиксацией крыльев подвздошных </a:t>
            </a:r>
            <a:r>
              <a:rPr lang="ru-RU" sz="2400" dirty="0" smtClean="0"/>
              <a:t>костей</a:t>
            </a:r>
            <a:r>
              <a:rPr lang="ru-RU" sz="2400" dirty="0"/>
              <a:t>.</a:t>
            </a:r>
            <a:r>
              <a:rPr lang="ru-RU" sz="2400" dirty="0" smtClean="0"/>
              <a:t> Скелетное </a:t>
            </a:r>
            <a:r>
              <a:rPr lang="ru-RU" sz="2400" dirty="0"/>
              <a:t>вытяжения не прекращают до второго, восстановительного этапа. После стабилизации общего состояния больного проводят окончательную репозицию и фиксацию повреждений. Оптимальным является одномоментное восстановление анатомии тазового кольца и внутренняя фиксация. </a:t>
            </a:r>
          </a:p>
        </p:txBody>
      </p:sp>
    </p:spTree>
    <p:extLst>
      <p:ext uri="{BB962C8B-B14F-4D97-AF65-F5344CB8AC3E}">
        <p14:creationId xmlns:p14="http://schemas.microsoft.com/office/powerpoint/2010/main" val="3820413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marL="0" indent="0" algn="ctr">
              <a:buNone/>
            </a:pPr>
            <a:r>
              <a:rPr lang="ru-RU" b="1" dirty="0" smtClean="0">
                <a:latin typeface="Times New Roman" pitchFamily="18" charset="0"/>
                <a:cs typeface="Times New Roman" pitchFamily="18" charset="0"/>
              </a:rPr>
              <a:t>Источники</a:t>
            </a:r>
          </a:p>
          <a:p>
            <a:pPr marL="514350" indent="-514350">
              <a:buAutoNum type="arabicPeriod"/>
            </a:pPr>
            <a:r>
              <a:rPr lang="ru-RU" dirty="0">
                <a:latin typeface="Times New Roman" pitchFamily="18" charset="0"/>
                <a:cs typeface="Times New Roman" pitchFamily="18" charset="0"/>
              </a:rPr>
              <a:t>Клинические </a:t>
            </a:r>
            <a:r>
              <a:rPr lang="ru-RU" dirty="0" smtClean="0">
                <a:latin typeface="Times New Roman" pitchFamily="18" charset="0"/>
                <a:cs typeface="Times New Roman" pitchFamily="18" charset="0"/>
              </a:rPr>
              <a:t>рекомендации Сочетанная </a:t>
            </a:r>
            <a:r>
              <a:rPr lang="ru-RU" dirty="0">
                <a:latin typeface="Times New Roman" pitchFamily="18" charset="0"/>
                <a:cs typeface="Times New Roman" pitchFamily="18" charset="0"/>
              </a:rPr>
              <a:t>и множественная </a:t>
            </a:r>
            <a:r>
              <a:rPr lang="ru-RU" dirty="0" smtClean="0">
                <a:latin typeface="Times New Roman" pitchFamily="18" charset="0"/>
                <a:cs typeface="Times New Roman" pitchFamily="18" charset="0"/>
              </a:rPr>
              <a:t>травма, сопровождающаяся </a:t>
            </a:r>
            <a:r>
              <a:rPr lang="ru-RU" dirty="0">
                <a:latin typeface="Times New Roman" pitchFamily="18" charset="0"/>
                <a:cs typeface="Times New Roman" pitchFamily="18" charset="0"/>
              </a:rPr>
              <a:t>шоком (</a:t>
            </a:r>
            <a:r>
              <a:rPr lang="ru-RU" dirty="0" err="1">
                <a:latin typeface="Times New Roman" pitchFamily="18" charset="0"/>
                <a:cs typeface="Times New Roman" pitchFamily="18" charset="0"/>
              </a:rPr>
              <a:t>Политравма</a:t>
            </a:r>
            <a:r>
              <a:rPr lang="ru-RU" dirty="0">
                <a:latin typeface="Times New Roman" pitchFamily="18" charset="0"/>
                <a:cs typeface="Times New Roman" pitchFamily="18" charset="0"/>
              </a:rPr>
              <a:t>)– 2021-2022-2023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Утверждены Минздравом </a:t>
            </a:r>
            <a:r>
              <a:rPr lang="ru-RU" dirty="0" smtClean="0">
                <a:latin typeface="Times New Roman" pitchFamily="18" charset="0"/>
                <a:cs typeface="Times New Roman" pitchFamily="18" charset="0"/>
              </a:rPr>
              <a:t>РФ</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marL="514350" indent="-514350">
              <a:buAutoNum type="arabicPeriod"/>
            </a:pPr>
            <a:r>
              <a:rPr lang="ru-RU" dirty="0">
                <a:latin typeface="Times New Roman" pitchFamily="18" charset="0"/>
                <a:cs typeface="Times New Roman" pitchFamily="18" charset="0"/>
              </a:rPr>
              <a:t>Клинические рекомендации Лечение повреждений таза Утверждены на </a:t>
            </a:r>
            <a:r>
              <a:rPr lang="ru-RU" dirty="0" smtClean="0">
                <a:latin typeface="Times New Roman" pitchFamily="18" charset="0"/>
                <a:cs typeface="Times New Roman" pitchFamily="18" charset="0"/>
              </a:rPr>
              <a:t>заседании президиума </a:t>
            </a:r>
            <a:r>
              <a:rPr lang="ru-RU" dirty="0">
                <a:latin typeface="Times New Roman" pitchFamily="18" charset="0"/>
                <a:cs typeface="Times New Roman" pitchFamily="18" charset="0"/>
              </a:rPr>
              <a:t>АТОР 2.10.2014</a:t>
            </a:r>
          </a:p>
        </p:txBody>
      </p:sp>
    </p:spTree>
    <p:extLst>
      <p:ext uri="{BB962C8B-B14F-4D97-AF65-F5344CB8AC3E}">
        <p14:creationId xmlns:p14="http://schemas.microsoft.com/office/powerpoint/2010/main" val="2724807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851104" cy="864096"/>
          </a:xfrm>
        </p:spPr>
        <p:txBody>
          <a:bodyPr>
            <a:normAutofit fontScale="90000"/>
          </a:bodyPr>
          <a:lstStyle/>
          <a:p>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Приложение 1.</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Шкала </a:t>
            </a:r>
            <a:r>
              <a:rPr lang="ru-RU" sz="2000" b="1" dirty="0">
                <a:latin typeface="Times New Roman" pitchFamily="18" charset="0"/>
                <a:cs typeface="Times New Roman" pitchFamily="18" charset="0"/>
              </a:rPr>
              <a:t>индивидуальной оценки риска развития венозных</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тромбоэмболических осложнений по </a:t>
            </a:r>
            <a:r>
              <a:rPr lang="ru-RU" sz="2000" b="1" dirty="0" err="1">
                <a:latin typeface="Times New Roman" pitchFamily="18" charset="0"/>
                <a:cs typeface="Times New Roman" pitchFamily="18" charset="0"/>
              </a:rPr>
              <a:t>Каприни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Caprini</a:t>
            </a:r>
            <a:r>
              <a:rPr lang="ru-RU" sz="2000" b="1" dirty="0">
                <a:latin typeface="Times New Roman" pitchFamily="18" charset="0"/>
                <a:cs typeface="Times New Roman" pitchFamily="18" charset="0"/>
              </a:rPr>
              <a:t> J.)</a:t>
            </a:r>
          </a:p>
        </p:txBody>
      </p:sp>
      <p:pic>
        <p:nvPicPr>
          <p:cNvPr id="8194" name="Picture 2" descr="https://present5.com/presentation/bf4ede13b562804e29a7db7b71fcaa60/imag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136043" cy="535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86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4525963"/>
          </a:xfrm>
        </p:spPr>
        <p:txBody>
          <a:bodyPr>
            <a:normAutofit fontScale="92500" lnSpcReduction="10000"/>
          </a:bodyPr>
          <a:lstStyle/>
          <a:p>
            <a:pPr marL="0" indent="0">
              <a:buNone/>
            </a:pPr>
            <a:r>
              <a:rPr lang="ru-RU" b="1" dirty="0" smtClean="0">
                <a:latin typeface="Times New Roman" pitchFamily="18" charset="0"/>
                <a:cs typeface="Times New Roman" pitchFamily="18" charset="0"/>
              </a:rPr>
              <a:t>Приложение 1.1.</a:t>
            </a:r>
          </a:p>
          <a:p>
            <a:pPr marL="0" indent="0">
              <a:buNone/>
            </a:pPr>
            <a:r>
              <a:rPr lang="ru-RU" b="1" dirty="0" smtClean="0">
                <a:latin typeface="Times New Roman" pitchFamily="18" charset="0"/>
                <a:cs typeface="Times New Roman" pitchFamily="18" charset="0"/>
              </a:rPr>
              <a:t>Ключ </a:t>
            </a:r>
            <a:r>
              <a:rPr lang="ru-RU" b="1" dirty="0">
                <a:latin typeface="Times New Roman" pitchFamily="18" charset="0"/>
                <a:cs typeface="Times New Roman" pitchFamily="18" charset="0"/>
              </a:rPr>
              <a:t>(интерпретация):</a:t>
            </a:r>
            <a:r>
              <a:rPr lang="ru-RU" dirty="0">
                <a:latin typeface="Times New Roman" pitchFamily="18" charset="0"/>
                <a:cs typeface="Times New Roman" pitchFamily="18" charset="0"/>
              </a:rPr>
              <a:t> В зависимости от суммы баллов, полученной при </a:t>
            </a:r>
            <a:r>
              <a:rPr lang="ru-RU" dirty="0" smtClean="0">
                <a:latin typeface="Times New Roman" pitchFamily="18" charset="0"/>
                <a:cs typeface="Times New Roman" pitchFamily="18" charset="0"/>
              </a:rPr>
              <a:t>сборе анамнеза </a:t>
            </a:r>
            <a:r>
              <a:rPr lang="ru-RU" dirty="0">
                <a:latin typeface="Times New Roman" pitchFamily="18" charset="0"/>
                <a:cs typeface="Times New Roman" pitchFamily="18" charset="0"/>
              </a:rPr>
              <a:t>и обследовании пациента, его относят к той или иной группе риска: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низкий </a:t>
            </a:r>
            <a:r>
              <a:rPr lang="ru-RU" dirty="0">
                <a:latin typeface="Times New Roman" pitchFamily="18" charset="0"/>
                <a:cs typeface="Times New Roman" pitchFamily="18" charset="0"/>
              </a:rPr>
              <a:t>риск: </a:t>
            </a:r>
            <a:r>
              <a:rPr lang="ru-RU" dirty="0" smtClean="0">
                <a:latin typeface="Times New Roman" pitchFamily="18" charset="0"/>
                <a:cs typeface="Times New Roman" pitchFamily="18" charset="0"/>
              </a:rPr>
              <a:t>0 – </a:t>
            </a:r>
            <a:r>
              <a:rPr lang="ru-RU" dirty="0">
                <a:latin typeface="Times New Roman" pitchFamily="18" charset="0"/>
                <a:cs typeface="Times New Roman" pitchFamily="18" charset="0"/>
              </a:rPr>
              <a:t>1 балл;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умеренный </a:t>
            </a:r>
            <a:r>
              <a:rPr lang="ru-RU" dirty="0">
                <a:latin typeface="Times New Roman" pitchFamily="18" charset="0"/>
                <a:cs typeface="Times New Roman" pitchFamily="18" charset="0"/>
              </a:rPr>
              <a:t>риск: 2 балла;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высокий </a:t>
            </a:r>
            <a:r>
              <a:rPr lang="ru-RU" dirty="0">
                <a:latin typeface="Times New Roman" pitchFamily="18" charset="0"/>
                <a:cs typeface="Times New Roman" pitchFamily="18" charset="0"/>
              </a:rPr>
              <a:t>риск: 3-4 балла; </a:t>
            </a: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очень </a:t>
            </a:r>
            <a:r>
              <a:rPr lang="ru-RU" dirty="0">
                <a:latin typeface="Times New Roman" pitchFamily="18" charset="0"/>
                <a:cs typeface="Times New Roman" pitchFamily="18" charset="0"/>
              </a:rPr>
              <a:t>высокий риск: 5 баллов </a:t>
            </a:r>
            <a:r>
              <a:rPr lang="ru-RU" dirty="0" smtClean="0">
                <a:latin typeface="Times New Roman" pitchFamily="18" charset="0"/>
                <a:cs typeface="Times New Roman" pitchFamily="18" charset="0"/>
              </a:rPr>
              <a:t>и более</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144785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27584" y="260648"/>
            <a:ext cx="7488832" cy="6046973"/>
          </a:xfrm>
          <a:prstGeom prst="rect">
            <a:avLst/>
          </a:prstGeom>
        </p:spPr>
      </p:pic>
    </p:spTree>
    <p:extLst>
      <p:ext uri="{BB962C8B-B14F-4D97-AF65-F5344CB8AC3E}">
        <p14:creationId xmlns:p14="http://schemas.microsoft.com/office/powerpoint/2010/main" val="1324186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11560" y="908720"/>
            <a:ext cx="8066212" cy="4536504"/>
          </a:xfrm>
          <a:prstGeom prst="rect">
            <a:avLst/>
          </a:prstGeom>
        </p:spPr>
      </p:pic>
    </p:spTree>
    <p:extLst>
      <p:ext uri="{BB962C8B-B14F-4D97-AF65-F5344CB8AC3E}">
        <p14:creationId xmlns:p14="http://schemas.microsoft.com/office/powerpoint/2010/main" val="3514677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latin typeface="Times New Roman" pitchFamily="18" charset="0"/>
                <a:cs typeface="Times New Roman" pitchFamily="18" charset="0"/>
              </a:rPr>
              <a:t>Список литературы</a:t>
            </a:r>
            <a:endParaRPr lang="ru-RU" dirty="0">
              <a:latin typeface="Times New Roman" pitchFamily="18" charset="0"/>
              <a:cs typeface="Times New Roman" pitchFamily="18" charset="0"/>
            </a:endParaRPr>
          </a:p>
        </p:txBody>
      </p:sp>
      <p:sp>
        <p:nvSpPr>
          <p:cNvPr id="3" name="TextBox 2"/>
          <p:cNvSpPr txBox="1"/>
          <p:nvPr/>
        </p:nvSpPr>
        <p:spPr>
          <a:xfrm>
            <a:off x="683568" y="1403648"/>
            <a:ext cx="7776864" cy="923330"/>
          </a:xfrm>
          <a:prstGeom prst="rect">
            <a:avLst/>
          </a:prstGeom>
          <a:noFill/>
        </p:spPr>
        <p:txBody>
          <a:bodyPr wrap="square" rtlCol="0">
            <a:spAutoFit/>
          </a:bodyPr>
          <a:lstStyle/>
          <a:p>
            <a:r>
              <a:rPr lang="ru-RU" dirty="0" smtClean="0"/>
              <a:t>Клинические </a:t>
            </a:r>
            <a:r>
              <a:rPr lang="ru-RU" dirty="0"/>
              <a:t>рекомендации Сочетанная и множественная травма, сопровождающаяся шоком (</a:t>
            </a:r>
            <a:r>
              <a:rPr lang="ru-RU" dirty="0" err="1"/>
              <a:t>Политравма</a:t>
            </a:r>
            <a:r>
              <a:rPr lang="ru-RU" dirty="0" smtClean="0"/>
              <a:t>) 2023 г.</a:t>
            </a:r>
            <a:br>
              <a:rPr lang="ru-RU" dirty="0" smtClean="0"/>
            </a:br>
            <a:r>
              <a:rPr lang="en-US" dirty="0"/>
              <a:t>http://</a:t>
            </a:r>
            <a:r>
              <a:rPr lang="ru-RU" dirty="0"/>
              <a:t>общество-</a:t>
            </a:r>
            <a:r>
              <a:rPr lang="ru-RU" dirty="0" err="1"/>
              <a:t>хирургов.рф</a:t>
            </a:r>
            <a:r>
              <a:rPr lang="ru-RU" dirty="0"/>
              <a:t>/</a:t>
            </a:r>
            <a:r>
              <a:rPr lang="en-US" dirty="0"/>
              <a:t>upload/NKR_politravma.pdf</a:t>
            </a:r>
            <a:endParaRPr lang="ru-RU" dirty="0" smtClean="0"/>
          </a:p>
        </p:txBody>
      </p:sp>
    </p:spTree>
    <p:extLst>
      <p:ext uri="{BB962C8B-B14F-4D97-AF65-F5344CB8AC3E}">
        <p14:creationId xmlns:p14="http://schemas.microsoft.com/office/powerpoint/2010/main" val="147477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Определение</a:t>
            </a:r>
          </a:p>
        </p:txBody>
      </p:sp>
      <p:sp>
        <p:nvSpPr>
          <p:cNvPr id="3" name="Объект 2"/>
          <p:cNvSpPr>
            <a:spLocks noGrp="1"/>
          </p:cNvSpPr>
          <p:nvPr>
            <p:ph idx="1"/>
          </p:nvPr>
        </p:nvSpPr>
        <p:spPr/>
        <p:txBody>
          <a:bodyPr>
            <a:normAutofit fontScale="77500" lnSpcReduction="20000"/>
          </a:bodyPr>
          <a:lstStyle/>
          <a:p>
            <a:r>
              <a:rPr lang="ru-RU" dirty="0"/>
              <a:t>Повреждение таза – повреждение скелета связанное с переломами безымянных костей, крестца или разрывами сочленений таза. Тяжесть травмы обусловлена степенью разобщения составляющих таз элементов относительно друг друга. Летальность напрямую связана с возможностью большой потери крови, истекающей из отломков костей таза, мягких тканей, а также развитием шока, обусловленного болевым синдромом и кровопотерей. Повреждения таза могут сопровождаться травмой внутренних органов, утяжеляющей состояние больного и представляющей непосредственную опасность для его жизни. </a:t>
            </a:r>
          </a:p>
        </p:txBody>
      </p:sp>
    </p:spTree>
    <p:extLst>
      <p:ext uri="{BB962C8B-B14F-4D97-AF65-F5344CB8AC3E}">
        <p14:creationId xmlns:p14="http://schemas.microsoft.com/office/powerpoint/2010/main" val="90787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Определение</a:t>
            </a:r>
          </a:p>
        </p:txBody>
      </p:sp>
      <p:sp>
        <p:nvSpPr>
          <p:cNvPr id="3" name="Объект 2"/>
          <p:cNvSpPr>
            <a:spLocks noGrp="1"/>
          </p:cNvSpPr>
          <p:nvPr>
            <p:ph idx="1"/>
          </p:nvPr>
        </p:nvSpPr>
        <p:spPr/>
        <p:txBody>
          <a:bodyPr>
            <a:normAutofit fontScale="77500" lnSpcReduction="20000"/>
          </a:bodyPr>
          <a:lstStyle/>
          <a:p>
            <a:r>
              <a:rPr lang="ru-RU" b="1" dirty="0"/>
              <a:t>Множественная травма </a:t>
            </a:r>
            <a:r>
              <a:rPr lang="ru-RU" dirty="0"/>
              <a:t>– травма, в результате которой возникло два и более повреждений (органов, костей и т.д.) в </a:t>
            </a:r>
            <a:r>
              <a:rPr lang="ru-RU" b="1" u="sng" dirty="0"/>
              <a:t>пределах одной анатомической </a:t>
            </a:r>
            <a:r>
              <a:rPr lang="ru-RU" b="1" u="sng" dirty="0" smtClean="0"/>
              <a:t>области</a:t>
            </a:r>
            <a:r>
              <a:rPr lang="ru-RU" dirty="0" smtClean="0"/>
              <a:t>.</a:t>
            </a:r>
          </a:p>
          <a:p>
            <a:r>
              <a:rPr lang="ru-RU" b="1" dirty="0" smtClean="0"/>
              <a:t>Сочетанная </a:t>
            </a:r>
            <a:r>
              <a:rPr lang="ru-RU" b="1" dirty="0"/>
              <a:t>травма </a:t>
            </a:r>
            <a:r>
              <a:rPr lang="ru-RU" dirty="0"/>
              <a:t>– механическая травма (ранение, открытая или закрытая травма) </a:t>
            </a:r>
            <a:r>
              <a:rPr lang="ru-RU" b="1" u="sng" dirty="0"/>
              <a:t>двух и более из семи анатомических областей тела</a:t>
            </a:r>
            <a:r>
              <a:rPr lang="ru-RU" dirty="0"/>
              <a:t> (голова, шея, грудь, живот, таз, позвоночник, конечности</a:t>
            </a:r>
            <a:r>
              <a:rPr lang="ru-RU" dirty="0" smtClean="0"/>
              <a:t>).</a:t>
            </a:r>
          </a:p>
          <a:p>
            <a:r>
              <a:rPr lang="ru-RU" b="1" dirty="0" err="1"/>
              <a:t>Политравма</a:t>
            </a:r>
            <a:r>
              <a:rPr lang="ru-RU" dirty="0"/>
              <a:t> – тяжелая или крайне тяжелая сочетанная или множественная травма, </a:t>
            </a:r>
            <a:r>
              <a:rPr lang="ru-RU" b="1" u="sng" dirty="0"/>
              <a:t>сопровождающаяся острым нарушением жизненно важных функций, требующая проведения хирургических и реанимационных мероприятий.</a:t>
            </a:r>
          </a:p>
        </p:txBody>
      </p:sp>
    </p:spTree>
    <p:extLst>
      <p:ext uri="{BB962C8B-B14F-4D97-AF65-F5344CB8AC3E}">
        <p14:creationId xmlns:p14="http://schemas.microsoft.com/office/powerpoint/2010/main" val="349177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Патофизиология тяжелой травмы и кровопотери</a:t>
            </a:r>
          </a:p>
        </p:txBody>
      </p:sp>
      <p:sp>
        <p:nvSpPr>
          <p:cNvPr id="3" name="Объект 2"/>
          <p:cNvSpPr>
            <a:spLocks noGrp="1"/>
          </p:cNvSpPr>
          <p:nvPr>
            <p:ph idx="1"/>
          </p:nvPr>
        </p:nvSpPr>
        <p:spPr/>
        <p:txBody>
          <a:bodyPr>
            <a:normAutofit fontScale="55000" lnSpcReduction="20000"/>
          </a:bodyPr>
          <a:lstStyle/>
          <a:p>
            <a:r>
              <a:rPr lang="ru-RU" dirty="0"/>
              <a:t>В основе патофизиологических нарушений лежит неадекватность перфузии тканей, при которой доставка кислорода к тканям и клеткам недостаточна для поддержания нормального аэробного метаболизма. Качественная природа таких реакций одинаковая. Она затрагивает изменение функции сердечно-сосудистой, нейроэндокринной, иммунологической и других систем. Хотя эти врожденные механизмы ответа можно рассматривать отдельно, они не функционируют друг без друга и тесно </a:t>
            </a:r>
            <a:r>
              <a:rPr lang="ru-RU" dirty="0" smtClean="0"/>
              <a:t>взаимосвязаны.</a:t>
            </a:r>
          </a:p>
          <a:p>
            <a:r>
              <a:rPr lang="ru-RU" dirty="0" smtClean="0"/>
              <a:t>В </a:t>
            </a:r>
            <a:r>
              <a:rPr lang="ru-RU" dirty="0"/>
              <a:t>результате тяжелого ранения или травмы формируются очаги повреждения тканей и органов, приводящие к</a:t>
            </a:r>
            <a:r>
              <a:rPr lang="ru-RU" dirty="0" smtClean="0"/>
              <a:t>:</a:t>
            </a:r>
            <a:br>
              <a:rPr lang="ru-RU" dirty="0" smtClean="0"/>
            </a:br>
            <a:r>
              <a:rPr lang="ru-RU" dirty="0" smtClean="0">
                <a:solidFill>
                  <a:srgbClr val="FF0000"/>
                </a:solidFill>
              </a:rPr>
              <a:t>- </a:t>
            </a:r>
            <a:r>
              <a:rPr lang="ru-RU" dirty="0">
                <a:solidFill>
                  <a:srgbClr val="FF0000"/>
                </a:solidFill>
              </a:rPr>
              <a:t>возникновению наружного либо внутреннего (в том числе, в мягкие ткани) кровотечения</a:t>
            </a:r>
            <a:r>
              <a:rPr lang="ru-RU" dirty="0" smtClean="0">
                <a:solidFill>
                  <a:srgbClr val="FF0000"/>
                </a:solidFill>
              </a:rPr>
              <a:t>;</a:t>
            </a:r>
            <a:br>
              <a:rPr lang="ru-RU" dirty="0" smtClean="0">
                <a:solidFill>
                  <a:srgbClr val="FF0000"/>
                </a:solidFill>
              </a:rPr>
            </a:br>
            <a:r>
              <a:rPr lang="ru-RU" dirty="0" smtClean="0">
                <a:solidFill>
                  <a:srgbClr val="FF0000"/>
                </a:solidFill>
              </a:rPr>
              <a:t>- </a:t>
            </a:r>
            <a:r>
              <a:rPr lang="ru-RU" dirty="0">
                <a:solidFill>
                  <a:srgbClr val="FF0000"/>
                </a:solidFill>
              </a:rPr>
              <a:t>возникновению массивного афферентного воздействия на центральную нервную систему</a:t>
            </a:r>
            <a:r>
              <a:rPr lang="ru-RU" dirty="0" smtClean="0">
                <a:solidFill>
                  <a:srgbClr val="FF0000"/>
                </a:solidFill>
              </a:rPr>
              <a:t>;</a:t>
            </a:r>
            <a:br>
              <a:rPr lang="ru-RU" dirty="0" smtClean="0">
                <a:solidFill>
                  <a:srgbClr val="FF0000"/>
                </a:solidFill>
              </a:rPr>
            </a:br>
            <a:r>
              <a:rPr lang="ru-RU" dirty="0" smtClean="0">
                <a:solidFill>
                  <a:srgbClr val="FF0000"/>
                </a:solidFill>
              </a:rPr>
              <a:t>- </a:t>
            </a:r>
            <a:r>
              <a:rPr lang="ru-RU" dirty="0">
                <a:solidFill>
                  <a:srgbClr val="FF0000"/>
                </a:solidFill>
              </a:rPr>
              <a:t>повреждению обширного объема тканей, продукты их распада всасываются в кровь (</a:t>
            </a:r>
            <a:r>
              <a:rPr lang="ru-RU" dirty="0" err="1">
                <a:solidFill>
                  <a:srgbClr val="FF0000"/>
                </a:solidFill>
              </a:rPr>
              <a:t>эндотоксикоз</a:t>
            </a:r>
            <a:r>
              <a:rPr lang="ru-RU" dirty="0">
                <a:solidFill>
                  <a:srgbClr val="FF0000"/>
                </a:solidFill>
              </a:rPr>
              <a:t>, воспалительный ответ</a:t>
            </a:r>
            <a:r>
              <a:rPr lang="ru-RU" dirty="0" smtClean="0">
                <a:solidFill>
                  <a:srgbClr val="FF0000"/>
                </a:solidFill>
              </a:rPr>
              <a:t>);</a:t>
            </a:r>
            <a:br>
              <a:rPr lang="ru-RU" dirty="0" smtClean="0">
                <a:solidFill>
                  <a:srgbClr val="FF0000"/>
                </a:solidFill>
              </a:rPr>
            </a:br>
            <a:r>
              <a:rPr lang="ru-RU" dirty="0" smtClean="0">
                <a:solidFill>
                  <a:srgbClr val="FF0000"/>
                </a:solidFill>
              </a:rPr>
              <a:t>- </a:t>
            </a:r>
            <a:r>
              <a:rPr lang="ru-RU" dirty="0">
                <a:solidFill>
                  <a:srgbClr val="FF0000"/>
                </a:solidFill>
              </a:rPr>
              <a:t>повреждению жизненно важных органов (сердца, легких, верхних дыхательных путей) с нарушением соответствующих специфических функций.</a:t>
            </a:r>
          </a:p>
        </p:txBody>
      </p:sp>
    </p:spTree>
    <p:extLst>
      <p:ext uri="{BB962C8B-B14F-4D97-AF65-F5344CB8AC3E}">
        <p14:creationId xmlns:p14="http://schemas.microsoft.com/office/powerpoint/2010/main" val="13783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620688"/>
            <a:ext cx="3681395" cy="3658418"/>
          </a:xfrm>
        </p:spPr>
        <p:txBody>
          <a:bodyPr>
            <a:noAutofit/>
          </a:bodyPr>
          <a:lstStyle/>
          <a:p>
            <a:r>
              <a:rPr lang="ru-RU" sz="2400" dirty="0">
                <a:latin typeface="Times New Roman" panose="02020603050405020304" pitchFamily="18" charset="0"/>
                <a:cs typeface="Times New Roman" panose="02020603050405020304" pitchFamily="18" charset="0"/>
              </a:rPr>
              <a:t>Схематичное изображение основных звеньев патогенеза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развития смертельной триады при </a:t>
            </a:r>
            <a:r>
              <a:rPr lang="ru-RU" sz="2400" dirty="0" err="1">
                <a:latin typeface="Times New Roman" panose="02020603050405020304" pitchFamily="18" charset="0"/>
                <a:cs typeface="Times New Roman" panose="02020603050405020304" pitchFamily="18" charset="0"/>
              </a:rPr>
              <a:t>шокогенной</a:t>
            </a:r>
            <a:r>
              <a:rPr lang="ru-RU" sz="2400" dirty="0">
                <a:latin typeface="Times New Roman" panose="02020603050405020304" pitchFamily="18" charset="0"/>
                <a:cs typeface="Times New Roman" panose="02020603050405020304" pitchFamily="18" charset="0"/>
              </a:rPr>
              <a:t> травме</a:t>
            </a:r>
          </a:p>
        </p:txBody>
      </p:sp>
      <p:pic>
        <p:nvPicPr>
          <p:cNvPr id="4" name="Объект 3"/>
          <p:cNvPicPr>
            <a:picLocks noGrp="1" noChangeAspect="1"/>
          </p:cNvPicPr>
          <p:nvPr>
            <p:ph idx="1"/>
          </p:nvPr>
        </p:nvPicPr>
        <p:blipFill>
          <a:blip r:embed="rId2"/>
          <a:stretch>
            <a:fillRect/>
          </a:stretch>
        </p:blipFill>
        <p:spPr>
          <a:xfrm>
            <a:off x="677840" y="244972"/>
            <a:ext cx="4686248" cy="6436535"/>
          </a:xfrm>
          <a:prstGeom prst="rect">
            <a:avLst/>
          </a:prstGeom>
        </p:spPr>
      </p:pic>
    </p:spTree>
    <p:extLst>
      <p:ext uri="{BB962C8B-B14F-4D97-AF65-F5344CB8AC3E}">
        <p14:creationId xmlns:p14="http://schemas.microsoft.com/office/powerpoint/2010/main" val="170456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Классификация</a:t>
            </a:r>
          </a:p>
        </p:txBody>
      </p:sp>
      <p:sp>
        <p:nvSpPr>
          <p:cNvPr id="3" name="Объект 2"/>
          <p:cNvSpPr>
            <a:spLocks noGrp="1"/>
          </p:cNvSpPr>
          <p:nvPr>
            <p:ph idx="1"/>
          </p:nvPr>
        </p:nvSpPr>
        <p:spPr/>
        <p:txBody>
          <a:bodyPr/>
          <a:lstStyle/>
          <a:p>
            <a:r>
              <a:rPr lang="ru-RU" dirty="0"/>
              <a:t>Наибольшее признание и распространение получила классификация M. </a:t>
            </a:r>
            <a:r>
              <a:rPr lang="ru-RU" dirty="0" err="1"/>
              <a:t>Tile</a:t>
            </a:r>
            <a:r>
              <a:rPr lang="ru-RU" dirty="0"/>
              <a:t> (1987), модернизированная группой АО (</a:t>
            </a:r>
            <a:r>
              <a:rPr lang="ru-RU" dirty="0" err="1"/>
              <a:t>V.Muller</a:t>
            </a:r>
            <a:r>
              <a:rPr lang="ru-RU" dirty="0"/>
              <a:t>, 1990). В соответствии с этой классификацией повреждения таза делят на 3 группы в зависимости от стабильности заднего отдела таза.</a:t>
            </a:r>
          </a:p>
        </p:txBody>
      </p:sp>
    </p:spTree>
    <p:extLst>
      <p:ext uri="{BB962C8B-B14F-4D97-AF65-F5344CB8AC3E}">
        <p14:creationId xmlns:p14="http://schemas.microsoft.com/office/powerpoint/2010/main" val="19684533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2817</Words>
  <Application>Microsoft Office PowerPoint</Application>
  <PresentationFormat>Экран (4:3)</PresentationFormat>
  <Paragraphs>128</Paragraphs>
  <Slides>49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49</vt:i4>
      </vt:variant>
    </vt:vector>
  </HeadingPairs>
  <TitlesOfParts>
    <vt:vector size="53" baseType="lpstr">
      <vt:lpstr>Arial</vt:lpstr>
      <vt:lpstr>Calibri</vt:lpstr>
      <vt:lpstr>Times New Roman</vt:lpstr>
      <vt:lpstr>Тема Office</vt:lpstr>
      <vt:lpstr>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vt:lpstr>
      <vt:lpstr>План</vt:lpstr>
      <vt:lpstr>Актуальность</vt:lpstr>
      <vt:lpstr>Возможен различный механизм травмы, но, чаще всего переломы костей таза возникают в результате падения с высоты, сдавления при автомобильных авариях, обвалах зданий, несчастных случаях на производстве (например, в шахте) и наездах на пешеходов. Вид перелома костей таза зависит от многих факторов, в том числе – от направления (боковое, переднезаднее) и степени сдавления.</vt:lpstr>
      <vt:lpstr>Определение</vt:lpstr>
      <vt:lpstr>Определение</vt:lpstr>
      <vt:lpstr>Патофизиология тяжелой травмы и кровопотери</vt:lpstr>
      <vt:lpstr>Схематичное изображение основных звеньев патогенеза развития смертельной триады при шокогенной травме</vt:lpstr>
      <vt:lpstr>Классификация</vt:lpstr>
      <vt:lpstr>Презентация PowerPoint</vt:lpstr>
      <vt:lpstr>Презентация PowerPoint</vt:lpstr>
      <vt:lpstr>Презентация PowerPoint</vt:lpstr>
      <vt:lpstr>Презентация PowerPoint</vt:lpstr>
      <vt:lpstr>NB!</vt:lpstr>
      <vt:lpstr>классификация Letournel and Judet</vt:lpstr>
      <vt:lpstr>Презентация PowerPoint</vt:lpstr>
      <vt:lpstr>Диагностические принципы</vt:lpstr>
      <vt:lpstr>Клинические признаки повреждения таза</vt:lpstr>
      <vt:lpstr>Презентация PowerPoint</vt:lpstr>
      <vt:lpstr>Презентация PowerPoint</vt:lpstr>
      <vt:lpstr>Клинические признаки повреждения таза</vt:lpstr>
      <vt:lpstr>Презентация PowerPoint</vt:lpstr>
      <vt:lpstr>Проба Зельдовича</vt:lpstr>
      <vt:lpstr>Маршрутизация</vt:lpstr>
      <vt:lpstr>Инструментальное обследование</vt:lpstr>
      <vt:lpstr>Презентация PowerPoint</vt:lpstr>
      <vt:lpstr>Презентация PowerPoint</vt:lpstr>
      <vt:lpstr>Презентация PowerPoint</vt:lpstr>
      <vt:lpstr>Презентация PowerPoint</vt:lpstr>
      <vt:lpstr>Экстренная и неотложная помощь</vt:lpstr>
      <vt:lpstr>Алгоритм постановки диагноза</vt:lpstr>
      <vt:lpstr>Догоспитальная помощь</vt:lpstr>
      <vt:lpstr>Госпитальная помощь</vt:lpstr>
      <vt:lpstr>Первый (острый) период лечения.</vt:lpstr>
      <vt:lpstr>Презентация PowerPoint</vt:lpstr>
      <vt:lpstr>NB!</vt:lpstr>
      <vt:lpstr>Обезболивание</vt:lpstr>
      <vt:lpstr>Второй (восстановительный) период лечения.</vt:lpstr>
      <vt:lpstr>Лечение повреждений типа В</vt:lpstr>
      <vt:lpstr>Презентация PowerPoint</vt:lpstr>
      <vt:lpstr>Остеосинтез таза пластинами и винтами про переломе тип В1 по TILE </vt:lpstr>
      <vt:lpstr>Лечение повреждений типа С</vt:lpstr>
      <vt:lpstr>Презентация PowerPoint</vt:lpstr>
      <vt:lpstr>Презентация PowerPoint</vt:lpstr>
      <vt:lpstr> Приложение 1. Шкала индивидуальной оценки риска развития венозных тромбоэмболических осложнений по Каприни (Caprini J.)</vt:lpstr>
      <vt:lpstr>Презентация PowerPoint</vt:lpstr>
      <vt:lpstr>Презентация PowerPoint</vt:lpstr>
      <vt:lpstr>Презентация PowerPoint</vt:lpstr>
      <vt:lpstr>Список литературы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dc:title>
  <dc:creator>Мед Сестра</dc:creator>
  <cp:lastModifiedBy>Никита Слончук</cp:lastModifiedBy>
  <cp:revision>94</cp:revision>
  <dcterms:created xsi:type="dcterms:W3CDTF">2023-06-13T03:49:10Z</dcterms:created>
  <dcterms:modified xsi:type="dcterms:W3CDTF">2024-02-18T09:18:42Z</dcterms:modified>
</cp:coreProperties>
</file>