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71" r:id="rId9"/>
    <p:sldId id="270" r:id="rId10"/>
    <p:sldId id="273" r:id="rId11"/>
    <p:sldId id="274" r:id="rId12"/>
    <p:sldId id="277" r:id="rId13"/>
    <p:sldId id="278" r:id="rId14"/>
    <p:sldId id="281" r:id="rId15"/>
    <p:sldId id="282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8737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3E965-42DE-42B5-B371-3444F551E007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B9D48-4132-4142-9975-8F157A8D563A}" type="pres">
      <dgm:prSet presAssocID="{ECD3E965-42DE-42B5-B371-3444F551E0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FF18C-D58F-487D-96B6-65BE4CD9266D}" type="presOf" srcId="{ECD3E965-42DE-42B5-B371-3444F551E007}" destId="{EE0B9D48-4132-4142-9975-8F157A8D563A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FE7C8-7B89-4410-99CE-18E9194AC9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722D7-57FC-4C1D-9F81-827B18801BF2}">
      <dgm:prSet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критерии метастаза  меланомы кожи: </a:t>
          </a:r>
          <a:r>
            <a:rPr lang="ru-RU" sz="2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округлая или овальная форма, низкая </a:t>
          </a:r>
          <a:r>
            <a:rPr lang="ru-RU" sz="24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эхогенность</a:t>
          </a:r>
          <a:r>
            <a:rPr lang="ru-RU" sz="2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отсутствие </a:t>
          </a:r>
          <a:r>
            <a:rPr lang="ru-RU" sz="2400" b="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гиперэхогенного</a:t>
          </a:r>
          <a:r>
            <a:rPr lang="ru-RU" sz="24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мозгового вещества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4933A-04D0-4676-A601-21C6FE4E5381}" type="parTrans" cxnId="{71C0FBFE-CA26-43BF-8DA7-AE2C9552E0E3}">
      <dgm:prSet/>
      <dgm:spPr/>
      <dgm:t>
        <a:bodyPr/>
        <a:lstStyle/>
        <a:p>
          <a:endParaRPr lang="ru-RU"/>
        </a:p>
      </dgm:t>
    </dgm:pt>
    <dgm:pt modelId="{5549D0F0-60B2-4545-936E-38F497B9C5D4}" type="sibTrans" cxnId="{71C0FBFE-CA26-43BF-8DA7-AE2C9552E0E3}">
      <dgm:prSet/>
      <dgm:spPr/>
      <dgm:t>
        <a:bodyPr/>
        <a:lstStyle/>
        <a:p>
          <a:endParaRPr lang="ru-RU"/>
        </a:p>
      </dgm:t>
    </dgm:pt>
    <dgm:pt modelId="{7624FAD5-2DD8-4AFB-BD48-8B1D531B8178}">
      <dgm:prSet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algn="l" rtl="0"/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критерии: 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</a:t>
          </a:r>
          <a:r>
            <a:rPr lang="ru-RU" sz="2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гипоэхогенного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очага (фокуса), ровными или бугристыми контурами, солидной или солидно-кистозной структуры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41E79-E5A2-41CB-86AE-9238454CBB1C}" type="parTrans" cxnId="{FEB99EF6-092F-407D-A6AF-6F65554FC012}">
      <dgm:prSet/>
      <dgm:spPr/>
      <dgm:t>
        <a:bodyPr/>
        <a:lstStyle/>
        <a:p>
          <a:endParaRPr lang="ru-RU"/>
        </a:p>
      </dgm:t>
    </dgm:pt>
    <dgm:pt modelId="{F6EEDD6B-1A9A-4F87-A928-257B99D5E89F}" type="sibTrans" cxnId="{FEB99EF6-092F-407D-A6AF-6F65554FC012}">
      <dgm:prSet/>
      <dgm:spPr/>
      <dgm:t>
        <a:bodyPr/>
        <a:lstStyle/>
        <a:p>
          <a:endParaRPr lang="ru-RU"/>
        </a:p>
      </dgm:t>
    </dgm:pt>
    <dgm:pt modelId="{1FF45809-90D9-49BA-B543-F7D37081205F}">
      <dgm:prSet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algn="r" rtl="0"/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ЦДК: 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полного отсутствия кровотока до </a:t>
          </a:r>
          <a:r>
            <a:rPr lang="ru-RU" sz="2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гиперваскуляризации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6ECA9-39BB-4E6E-B058-2A91E594ADA3}" type="parTrans" cxnId="{17D80D3A-1645-43DC-B4D0-65161D20A87E}">
      <dgm:prSet/>
      <dgm:spPr/>
      <dgm:t>
        <a:bodyPr/>
        <a:lstStyle/>
        <a:p>
          <a:endParaRPr lang="ru-RU"/>
        </a:p>
      </dgm:t>
    </dgm:pt>
    <dgm:pt modelId="{28F32CF4-FD36-479A-9AE2-F32B8BBD450D}" type="sibTrans" cxnId="{17D80D3A-1645-43DC-B4D0-65161D20A87E}">
      <dgm:prSet/>
      <dgm:spPr/>
      <dgm:t>
        <a:bodyPr/>
        <a:lstStyle/>
        <a:p>
          <a:endParaRPr lang="ru-RU"/>
        </a:p>
      </dgm:t>
    </dgm:pt>
    <dgm:pt modelId="{97817D57-0A64-42B9-851A-839EF5D59795}" type="pres">
      <dgm:prSet presAssocID="{136FE7C8-7B89-4410-99CE-18E9194AC9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933C1-DE49-47B8-89CB-4D3003474C94}" type="pres">
      <dgm:prSet presAssocID="{8F5722D7-57FC-4C1D-9F81-827B18801BF2}" presName="circ1" presStyleLbl="vennNode1" presStyleIdx="0" presStyleCnt="3" custScaleX="203761" custScaleY="106581" custLinFactNeighborX="-2314" custLinFactNeighborY="-2777"/>
      <dgm:spPr/>
      <dgm:t>
        <a:bodyPr/>
        <a:lstStyle/>
        <a:p>
          <a:endParaRPr lang="ru-RU"/>
        </a:p>
      </dgm:t>
    </dgm:pt>
    <dgm:pt modelId="{06FF7455-3E85-4E73-97D4-0444A5A4BBA7}" type="pres">
      <dgm:prSet presAssocID="{8F5722D7-57FC-4C1D-9F81-827B18801B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12261-B19D-4DAA-BBFE-D3AAA46E4D08}" type="pres">
      <dgm:prSet presAssocID="{7624FAD5-2DD8-4AFB-BD48-8B1D531B8178}" presName="circ2" presStyleLbl="vennNode1" presStyleIdx="1" presStyleCnt="3" custScaleX="190063" custLinFactX="-5365" custLinFactNeighborX="-100000" custLinFactNeighborY="6612"/>
      <dgm:spPr/>
      <dgm:t>
        <a:bodyPr/>
        <a:lstStyle/>
        <a:p>
          <a:endParaRPr lang="ru-RU"/>
        </a:p>
      </dgm:t>
    </dgm:pt>
    <dgm:pt modelId="{3CDE31DB-AC7E-479F-B354-52F8DD060AFB}" type="pres">
      <dgm:prSet presAssocID="{7624FAD5-2DD8-4AFB-BD48-8B1D531B81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5D066-665A-446D-9299-E0EAD19FA6F1}" type="pres">
      <dgm:prSet presAssocID="{1FF45809-90D9-49BA-B543-F7D37081205F}" presName="circ3" presStyleLbl="vennNode1" presStyleIdx="2" presStyleCnt="3" custScaleX="170197" custScaleY="84178" custLinFactX="55816" custLinFactNeighborX="100000" custLinFactNeighborY="-4064"/>
      <dgm:spPr/>
      <dgm:t>
        <a:bodyPr/>
        <a:lstStyle/>
        <a:p>
          <a:endParaRPr lang="ru-RU"/>
        </a:p>
      </dgm:t>
    </dgm:pt>
    <dgm:pt modelId="{B87AD080-FB86-4478-A9D8-D389D8522CB4}" type="pres">
      <dgm:prSet presAssocID="{1FF45809-90D9-49BA-B543-F7D3708120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4DB84-5B5C-44D0-A716-4BE125CF6226}" type="presOf" srcId="{8F5722D7-57FC-4C1D-9F81-827B18801BF2}" destId="{06FF7455-3E85-4E73-97D4-0444A5A4BBA7}" srcOrd="1" destOrd="0" presId="urn:microsoft.com/office/officeart/2005/8/layout/venn1"/>
    <dgm:cxn modelId="{29FD238D-A6BF-45D9-A115-CA87750A0FA7}" type="presOf" srcId="{1FF45809-90D9-49BA-B543-F7D37081205F}" destId="{B87AD080-FB86-4478-A9D8-D389D8522CB4}" srcOrd="1" destOrd="0" presId="urn:microsoft.com/office/officeart/2005/8/layout/venn1"/>
    <dgm:cxn modelId="{01FF3862-49DC-41D7-A6F3-CD7D34CFDFCB}" type="presOf" srcId="{136FE7C8-7B89-4410-99CE-18E9194AC905}" destId="{97817D57-0A64-42B9-851A-839EF5D59795}" srcOrd="0" destOrd="0" presId="urn:microsoft.com/office/officeart/2005/8/layout/venn1"/>
    <dgm:cxn modelId="{722D95E2-1043-43AB-91E9-896A48766807}" type="presOf" srcId="{8F5722D7-57FC-4C1D-9F81-827B18801BF2}" destId="{F43933C1-DE49-47B8-89CB-4D3003474C94}" srcOrd="0" destOrd="0" presId="urn:microsoft.com/office/officeart/2005/8/layout/venn1"/>
    <dgm:cxn modelId="{2328094A-AC01-482D-873A-91B419117992}" type="presOf" srcId="{7624FAD5-2DD8-4AFB-BD48-8B1D531B8178}" destId="{3CDE31DB-AC7E-479F-B354-52F8DD060AFB}" srcOrd="1" destOrd="0" presId="urn:microsoft.com/office/officeart/2005/8/layout/venn1"/>
    <dgm:cxn modelId="{34EA65A3-B562-4A6D-B0B6-66414F91B3A6}" type="presOf" srcId="{7624FAD5-2DD8-4AFB-BD48-8B1D531B8178}" destId="{1A612261-B19D-4DAA-BBFE-D3AAA46E4D08}" srcOrd="0" destOrd="0" presId="urn:microsoft.com/office/officeart/2005/8/layout/venn1"/>
    <dgm:cxn modelId="{1B39587B-15B6-4C8A-A40A-0FCFF186E7E7}" type="presOf" srcId="{1FF45809-90D9-49BA-B543-F7D37081205F}" destId="{FF15D066-665A-446D-9299-E0EAD19FA6F1}" srcOrd="0" destOrd="0" presId="urn:microsoft.com/office/officeart/2005/8/layout/venn1"/>
    <dgm:cxn modelId="{17D80D3A-1645-43DC-B4D0-65161D20A87E}" srcId="{136FE7C8-7B89-4410-99CE-18E9194AC905}" destId="{1FF45809-90D9-49BA-B543-F7D37081205F}" srcOrd="2" destOrd="0" parTransId="{DF86ECA9-39BB-4E6E-B058-2A91E594ADA3}" sibTransId="{28F32CF4-FD36-479A-9AE2-F32B8BBD450D}"/>
    <dgm:cxn modelId="{FEB99EF6-092F-407D-A6AF-6F65554FC012}" srcId="{136FE7C8-7B89-4410-99CE-18E9194AC905}" destId="{7624FAD5-2DD8-4AFB-BD48-8B1D531B8178}" srcOrd="1" destOrd="0" parTransId="{3A341E79-E5A2-41CB-86AE-9238454CBB1C}" sibTransId="{F6EEDD6B-1A9A-4F87-A928-257B99D5E89F}"/>
    <dgm:cxn modelId="{71C0FBFE-CA26-43BF-8DA7-AE2C9552E0E3}" srcId="{136FE7C8-7B89-4410-99CE-18E9194AC905}" destId="{8F5722D7-57FC-4C1D-9F81-827B18801BF2}" srcOrd="0" destOrd="0" parTransId="{AB34933A-04D0-4676-A601-21C6FE4E5381}" sibTransId="{5549D0F0-60B2-4545-936E-38F497B9C5D4}"/>
    <dgm:cxn modelId="{B05C58F0-5A51-45F6-B6ED-1DE3765426A4}" type="presParOf" srcId="{97817D57-0A64-42B9-851A-839EF5D59795}" destId="{F43933C1-DE49-47B8-89CB-4D3003474C94}" srcOrd="0" destOrd="0" presId="urn:microsoft.com/office/officeart/2005/8/layout/venn1"/>
    <dgm:cxn modelId="{6A489B25-6DF2-4C16-A1B4-F7A9873B1FA9}" type="presParOf" srcId="{97817D57-0A64-42B9-851A-839EF5D59795}" destId="{06FF7455-3E85-4E73-97D4-0444A5A4BBA7}" srcOrd="1" destOrd="0" presId="urn:microsoft.com/office/officeart/2005/8/layout/venn1"/>
    <dgm:cxn modelId="{E95AFEF5-AA2E-44A9-AB2C-C03F4F7D09BC}" type="presParOf" srcId="{97817D57-0A64-42B9-851A-839EF5D59795}" destId="{1A612261-B19D-4DAA-BBFE-D3AAA46E4D08}" srcOrd="2" destOrd="0" presId="urn:microsoft.com/office/officeart/2005/8/layout/venn1"/>
    <dgm:cxn modelId="{05BA6815-4BB2-4092-B177-70EF81AB93F0}" type="presParOf" srcId="{97817D57-0A64-42B9-851A-839EF5D59795}" destId="{3CDE31DB-AC7E-479F-B354-52F8DD060AFB}" srcOrd="3" destOrd="0" presId="urn:microsoft.com/office/officeart/2005/8/layout/venn1"/>
    <dgm:cxn modelId="{416DAB00-B81D-4B19-8166-B79266F62814}" type="presParOf" srcId="{97817D57-0A64-42B9-851A-839EF5D59795}" destId="{FF15D066-665A-446D-9299-E0EAD19FA6F1}" srcOrd="4" destOrd="0" presId="urn:microsoft.com/office/officeart/2005/8/layout/venn1"/>
    <dgm:cxn modelId="{A3273C05-E130-41B4-9BD2-8738BACE7958}" type="presParOf" srcId="{97817D57-0A64-42B9-851A-839EF5D59795}" destId="{B87AD080-FB86-4478-A9D8-D389D8522CB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35E45-6C5F-4A6E-8BF8-D3D3790E9E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A154B-1F0D-4CC7-BC1C-35748F158BA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Аваскулярный – отсутствуют сигналы кровотока в ЛУ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99013-B2F1-44C7-BA78-FDF8F7565D9D}" type="parTrans" cxnId="{5C69C5EB-392F-403B-A912-CB175BE10816}">
      <dgm:prSet/>
      <dgm:spPr/>
      <dgm:t>
        <a:bodyPr/>
        <a:lstStyle/>
        <a:p>
          <a:endParaRPr lang="ru-RU"/>
        </a:p>
      </dgm:t>
    </dgm:pt>
    <dgm:pt modelId="{EB13BC0F-100B-4D9A-9C9B-F816CA11E5A5}" type="sibTrans" cxnId="{5C69C5EB-392F-403B-A912-CB175BE10816}">
      <dgm:prSet/>
      <dgm:spPr/>
      <dgm:t>
        <a:bodyPr/>
        <a:lstStyle/>
        <a:p>
          <a:endParaRPr lang="ru-RU"/>
        </a:p>
      </dgm:t>
    </dgm:pt>
    <dgm:pt modelId="{AEBA1671-D3C3-436A-9CD9-7C09119F132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Воротный – кровоток регистрируется в области ворот ЛУ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618D2-71D2-4EB3-9B17-04F8A0C1DCB1}" type="parTrans" cxnId="{6677A231-F054-4999-AF2B-D02D2A5A964B}">
      <dgm:prSet/>
      <dgm:spPr/>
      <dgm:t>
        <a:bodyPr/>
        <a:lstStyle/>
        <a:p>
          <a:endParaRPr lang="ru-RU"/>
        </a:p>
      </dgm:t>
    </dgm:pt>
    <dgm:pt modelId="{3B47A06B-DBFE-4AAF-83CD-FA5A111B1A95}" type="sibTrans" cxnId="{6677A231-F054-4999-AF2B-D02D2A5A964B}">
      <dgm:prSet/>
      <dgm:spPr/>
      <dgm:t>
        <a:bodyPr/>
        <a:lstStyle/>
        <a:p>
          <a:endParaRPr lang="ru-RU"/>
        </a:p>
      </dgm:t>
    </dgm:pt>
    <dgm:pt modelId="{032CFF71-C526-4A08-8CE7-45A0D0A8B86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Центральный – только в центре ЛУ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4FBCB-8242-4127-B663-5F3384305F14}" type="parTrans" cxnId="{17295B14-3286-43E1-A605-D15A6EFBDC7E}">
      <dgm:prSet/>
      <dgm:spPr/>
      <dgm:t>
        <a:bodyPr/>
        <a:lstStyle/>
        <a:p>
          <a:endParaRPr lang="ru-RU"/>
        </a:p>
      </dgm:t>
    </dgm:pt>
    <dgm:pt modelId="{36828A66-B32F-4C48-84C2-25FB358D19D5}" type="sibTrans" cxnId="{17295B14-3286-43E1-A605-D15A6EFBDC7E}">
      <dgm:prSet/>
      <dgm:spPr/>
      <dgm:t>
        <a:bodyPr/>
        <a:lstStyle/>
        <a:p>
          <a:endParaRPr lang="ru-RU"/>
        </a:p>
      </dgm:t>
    </dgm:pt>
    <dgm:pt modelId="{C50FF492-26C9-4D2C-A901-10C2E7093BD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Периферический – только в периферических отделах ЛУ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7084C-5475-4DDE-9FB3-736D60657E3C}" type="parTrans" cxnId="{A2F78DAA-0A3E-4BBA-9CEC-2170C3599CEE}">
      <dgm:prSet/>
      <dgm:spPr/>
      <dgm:t>
        <a:bodyPr/>
        <a:lstStyle/>
        <a:p>
          <a:endParaRPr lang="ru-RU"/>
        </a:p>
      </dgm:t>
    </dgm:pt>
    <dgm:pt modelId="{4F4F97E1-4B6B-4D99-BEF8-ED3050406545}" type="sibTrans" cxnId="{A2F78DAA-0A3E-4BBA-9CEC-2170C3599CEE}">
      <dgm:prSet/>
      <dgm:spPr/>
      <dgm:t>
        <a:bodyPr/>
        <a:lstStyle/>
        <a:p>
          <a:endParaRPr lang="ru-RU"/>
        </a:p>
      </dgm:t>
    </dgm:pt>
    <dgm:pt modelId="{DE7635CA-9E78-4AB9-9396-47F052F48DC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Смешанный – представлен в центральных отделах и по периферии ЛУ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4E943-102F-414E-BA5B-3BB85B592843}" type="parTrans" cxnId="{FA0CF8DC-4FB7-426F-9687-6DCF0BC058A0}">
      <dgm:prSet/>
      <dgm:spPr/>
      <dgm:t>
        <a:bodyPr/>
        <a:lstStyle/>
        <a:p>
          <a:endParaRPr lang="ru-RU"/>
        </a:p>
      </dgm:t>
    </dgm:pt>
    <dgm:pt modelId="{CCDA4F5F-6B38-49BC-A26B-42DFD193131F}" type="sibTrans" cxnId="{FA0CF8DC-4FB7-426F-9687-6DCF0BC058A0}">
      <dgm:prSet/>
      <dgm:spPr/>
      <dgm:t>
        <a:bodyPr/>
        <a:lstStyle/>
        <a:p>
          <a:endParaRPr lang="ru-RU"/>
        </a:p>
      </dgm:t>
    </dgm:pt>
    <dgm:pt modelId="{C9BCFE42-5A2B-4288-9E09-56BCDB957ECE}" type="pres">
      <dgm:prSet presAssocID="{EE435E45-6C5F-4A6E-8BF8-D3D3790E9E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6D0177-24DE-44F1-A9BB-9C577FCBE11B}" type="pres">
      <dgm:prSet presAssocID="{65BA154B-1F0D-4CC7-BC1C-35748F158BA2}" presName="horFlow" presStyleCnt="0"/>
      <dgm:spPr/>
    </dgm:pt>
    <dgm:pt modelId="{5B1FE09E-E67A-4987-8AEE-7A381F9A38E1}" type="pres">
      <dgm:prSet presAssocID="{65BA154B-1F0D-4CC7-BC1C-35748F158BA2}" presName="bigChev" presStyleLbl="node1" presStyleIdx="0" presStyleCnt="5" custScaleX="306437" custLinFactNeighborX="-9512" custLinFactNeighborY="-34"/>
      <dgm:spPr/>
      <dgm:t>
        <a:bodyPr/>
        <a:lstStyle/>
        <a:p>
          <a:endParaRPr lang="ru-RU"/>
        </a:p>
      </dgm:t>
    </dgm:pt>
    <dgm:pt modelId="{5843CB0F-1CD2-464A-BEBA-F1CD0C98551A}" type="pres">
      <dgm:prSet presAssocID="{65BA154B-1F0D-4CC7-BC1C-35748F158BA2}" presName="vSp" presStyleCnt="0"/>
      <dgm:spPr/>
    </dgm:pt>
    <dgm:pt modelId="{AE108E83-32BD-4657-987E-454652663A94}" type="pres">
      <dgm:prSet presAssocID="{AEBA1671-D3C3-436A-9CD9-7C09119F132B}" presName="horFlow" presStyleCnt="0"/>
      <dgm:spPr/>
    </dgm:pt>
    <dgm:pt modelId="{16845372-2C3D-45F1-8DF6-6147D800875D}" type="pres">
      <dgm:prSet presAssocID="{AEBA1671-D3C3-436A-9CD9-7C09119F132B}" presName="bigChev" presStyleLbl="node1" presStyleIdx="1" presStyleCnt="5" custScaleX="318795" custLinFactX="33949" custLinFactNeighborX="100000" custLinFactNeighborY="-8918"/>
      <dgm:spPr/>
      <dgm:t>
        <a:bodyPr/>
        <a:lstStyle/>
        <a:p>
          <a:endParaRPr lang="ru-RU"/>
        </a:p>
      </dgm:t>
    </dgm:pt>
    <dgm:pt modelId="{0F6A1D2C-C8B3-4BCB-A59C-47D6351B6F50}" type="pres">
      <dgm:prSet presAssocID="{AEBA1671-D3C3-436A-9CD9-7C09119F132B}" presName="vSp" presStyleCnt="0"/>
      <dgm:spPr/>
    </dgm:pt>
    <dgm:pt modelId="{2D317F67-2D41-42FC-BC31-6F1C710909F1}" type="pres">
      <dgm:prSet presAssocID="{032CFF71-C526-4A08-8CE7-45A0D0A8B863}" presName="horFlow" presStyleCnt="0"/>
      <dgm:spPr/>
    </dgm:pt>
    <dgm:pt modelId="{5AC24D5E-7D5A-46E6-BACD-BF1BE50ABE0B}" type="pres">
      <dgm:prSet presAssocID="{032CFF71-C526-4A08-8CE7-45A0D0A8B863}" presName="bigChev" presStyleLbl="node1" presStyleIdx="2" presStyleCnt="5" custScaleX="307947" custLinFactNeighborX="-29626" custLinFactNeighborY="-14863"/>
      <dgm:spPr/>
      <dgm:t>
        <a:bodyPr/>
        <a:lstStyle/>
        <a:p>
          <a:endParaRPr lang="ru-RU"/>
        </a:p>
      </dgm:t>
    </dgm:pt>
    <dgm:pt modelId="{14FEDE84-4347-4D17-905F-36C32D0CEA9B}" type="pres">
      <dgm:prSet presAssocID="{032CFF71-C526-4A08-8CE7-45A0D0A8B863}" presName="vSp" presStyleCnt="0"/>
      <dgm:spPr/>
    </dgm:pt>
    <dgm:pt modelId="{F1F89CC8-42A0-4BE8-B997-23F6397A6443}" type="pres">
      <dgm:prSet presAssocID="{C50FF492-26C9-4D2C-A901-10C2E7093BDB}" presName="horFlow" presStyleCnt="0"/>
      <dgm:spPr/>
    </dgm:pt>
    <dgm:pt modelId="{FBA63492-BCA6-4019-B852-75E46C86B402}" type="pres">
      <dgm:prSet presAssocID="{C50FF492-26C9-4D2C-A901-10C2E7093BDB}" presName="bigChev" presStyleLbl="node1" presStyleIdx="3" presStyleCnt="5" custScaleX="310147" custLinFactX="48896" custLinFactNeighborX="100000" custLinFactNeighborY="-18464"/>
      <dgm:spPr/>
      <dgm:t>
        <a:bodyPr/>
        <a:lstStyle/>
        <a:p>
          <a:endParaRPr lang="ru-RU"/>
        </a:p>
      </dgm:t>
    </dgm:pt>
    <dgm:pt modelId="{C13BF5EC-129D-41B6-81DC-40F704AFB7C0}" type="pres">
      <dgm:prSet presAssocID="{C50FF492-26C9-4D2C-A901-10C2E7093BDB}" presName="vSp" presStyleCnt="0"/>
      <dgm:spPr/>
    </dgm:pt>
    <dgm:pt modelId="{EEB8C13F-58FC-474D-B35B-BE2B711A449B}" type="pres">
      <dgm:prSet presAssocID="{DE7635CA-9E78-4AB9-9396-47F052F48DCE}" presName="horFlow" presStyleCnt="0"/>
      <dgm:spPr/>
    </dgm:pt>
    <dgm:pt modelId="{C66CD631-A279-43BC-9818-0CFCF6152D95}" type="pres">
      <dgm:prSet presAssocID="{DE7635CA-9E78-4AB9-9396-47F052F48DCE}" presName="bigChev" presStyleLbl="node1" presStyleIdx="4" presStyleCnt="5" custScaleX="415964" custLinFactNeighborX="-6664" custLinFactNeighborY="-19829"/>
      <dgm:spPr/>
      <dgm:t>
        <a:bodyPr/>
        <a:lstStyle/>
        <a:p>
          <a:endParaRPr lang="ru-RU"/>
        </a:p>
      </dgm:t>
    </dgm:pt>
  </dgm:ptLst>
  <dgm:cxnLst>
    <dgm:cxn modelId="{0227193D-64F1-4979-9FE2-BF796D0DCE49}" type="presOf" srcId="{EE435E45-6C5F-4A6E-8BF8-D3D3790E9EA1}" destId="{C9BCFE42-5A2B-4288-9E09-56BCDB957ECE}" srcOrd="0" destOrd="0" presId="urn:microsoft.com/office/officeart/2005/8/layout/lProcess3"/>
    <dgm:cxn modelId="{5C69C5EB-392F-403B-A912-CB175BE10816}" srcId="{EE435E45-6C5F-4A6E-8BF8-D3D3790E9EA1}" destId="{65BA154B-1F0D-4CC7-BC1C-35748F158BA2}" srcOrd="0" destOrd="0" parTransId="{46199013-B2F1-44C7-BA78-FDF8F7565D9D}" sibTransId="{EB13BC0F-100B-4D9A-9C9B-F816CA11E5A5}"/>
    <dgm:cxn modelId="{C7A4F1BB-5940-47B9-9FF5-9D5CC8F8A465}" type="presOf" srcId="{65BA154B-1F0D-4CC7-BC1C-35748F158BA2}" destId="{5B1FE09E-E67A-4987-8AEE-7A381F9A38E1}" srcOrd="0" destOrd="0" presId="urn:microsoft.com/office/officeart/2005/8/layout/lProcess3"/>
    <dgm:cxn modelId="{20FF333D-A45C-4CCF-849E-36FA3E3F37A8}" type="presOf" srcId="{AEBA1671-D3C3-436A-9CD9-7C09119F132B}" destId="{16845372-2C3D-45F1-8DF6-6147D800875D}" srcOrd="0" destOrd="0" presId="urn:microsoft.com/office/officeart/2005/8/layout/lProcess3"/>
    <dgm:cxn modelId="{3952BE72-FD46-41F8-AD99-93488CF2646E}" type="presOf" srcId="{DE7635CA-9E78-4AB9-9396-47F052F48DCE}" destId="{C66CD631-A279-43BC-9818-0CFCF6152D95}" srcOrd="0" destOrd="0" presId="urn:microsoft.com/office/officeart/2005/8/layout/lProcess3"/>
    <dgm:cxn modelId="{17295B14-3286-43E1-A605-D15A6EFBDC7E}" srcId="{EE435E45-6C5F-4A6E-8BF8-D3D3790E9EA1}" destId="{032CFF71-C526-4A08-8CE7-45A0D0A8B863}" srcOrd="2" destOrd="0" parTransId="{7C54FBCB-8242-4127-B663-5F3384305F14}" sibTransId="{36828A66-B32F-4C48-84C2-25FB358D19D5}"/>
    <dgm:cxn modelId="{6677A231-F054-4999-AF2B-D02D2A5A964B}" srcId="{EE435E45-6C5F-4A6E-8BF8-D3D3790E9EA1}" destId="{AEBA1671-D3C3-436A-9CD9-7C09119F132B}" srcOrd="1" destOrd="0" parTransId="{335618D2-71D2-4EB3-9B17-04F8A0C1DCB1}" sibTransId="{3B47A06B-DBFE-4AAF-83CD-FA5A111B1A95}"/>
    <dgm:cxn modelId="{E9E49D4D-316C-4918-B827-AF4A91CD67AE}" type="presOf" srcId="{032CFF71-C526-4A08-8CE7-45A0D0A8B863}" destId="{5AC24D5E-7D5A-46E6-BACD-BF1BE50ABE0B}" srcOrd="0" destOrd="0" presId="urn:microsoft.com/office/officeart/2005/8/layout/lProcess3"/>
    <dgm:cxn modelId="{A2F78DAA-0A3E-4BBA-9CEC-2170C3599CEE}" srcId="{EE435E45-6C5F-4A6E-8BF8-D3D3790E9EA1}" destId="{C50FF492-26C9-4D2C-A901-10C2E7093BDB}" srcOrd="3" destOrd="0" parTransId="{3A97084C-5475-4DDE-9FB3-736D60657E3C}" sibTransId="{4F4F97E1-4B6B-4D99-BEF8-ED3050406545}"/>
    <dgm:cxn modelId="{0E1A9FE5-191B-487C-9045-20485951B47B}" type="presOf" srcId="{C50FF492-26C9-4D2C-A901-10C2E7093BDB}" destId="{FBA63492-BCA6-4019-B852-75E46C86B402}" srcOrd="0" destOrd="0" presId="urn:microsoft.com/office/officeart/2005/8/layout/lProcess3"/>
    <dgm:cxn modelId="{FA0CF8DC-4FB7-426F-9687-6DCF0BC058A0}" srcId="{EE435E45-6C5F-4A6E-8BF8-D3D3790E9EA1}" destId="{DE7635CA-9E78-4AB9-9396-47F052F48DCE}" srcOrd="4" destOrd="0" parTransId="{10E4E943-102F-414E-BA5B-3BB85B592843}" sibTransId="{CCDA4F5F-6B38-49BC-A26B-42DFD193131F}"/>
    <dgm:cxn modelId="{E498E3CD-FCB4-4C7E-90EA-386E11F25B4C}" type="presParOf" srcId="{C9BCFE42-5A2B-4288-9E09-56BCDB957ECE}" destId="{9D6D0177-24DE-44F1-A9BB-9C577FCBE11B}" srcOrd="0" destOrd="0" presId="urn:microsoft.com/office/officeart/2005/8/layout/lProcess3"/>
    <dgm:cxn modelId="{6D881352-6DB5-4818-8561-0AE7997EDF3B}" type="presParOf" srcId="{9D6D0177-24DE-44F1-A9BB-9C577FCBE11B}" destId="{5B1FE09E-E67A-4987-8AEE-7A381F9A38E1}" srcOrd="0" destOrd="0" presId="urn:microsoft.com/office/officeart/2005/8/layout/lProcess3"/>
    <dgm:cxn modelId="{53395144-D2CE-473E-9759-1FE336AD8584}" type="presParOf" srcId="{C9BCFE42-5A2B-4288-9E09-56BCDB957ECE}" destId="{5843CB0F-1CD2-464A-BEBA-F1CD0C98551A}" srcOrd="1" destOrd="0" presId="urn:microsoft.com/office/officeart/2005/8/layout/lProcess3"/>
    <dgm:cxn modelId="{01CA76C0-92D8-432B-89BA-EAA220D3B56A}" type="presParOf" srcId="{C9BCFE42-5A2B-4288-9E09-56BCDB957ECE}" destId="{AE108E83-32BD-4657-987E-454652663A94}" srcOrd="2" destOrd="0" presId="urn:microsoft.com/office/officeart/2005/8/layout/lProcess3"/>
    <dgm:cxn modelId="{5CD51DE5-6452-47C7-9AB2-F992B5D40B74}" type="presParOf" srcId="{AE108E83-32BD-4657-987E-454652663A94}" destId="{16845372-2C3D-45F1-8DF6-6147D800875D}" srcOrd="0" destOrd="0" presId="urn:microsoft.com/office/officeart/2005/8/layout/lProcess3"/>
    <dgm:cxn modelId="{ADBF603B-0FD9-4F0D-8049-35DC9872081E}" type="presParOf" srcId="{C9BCFE42-5A2B-4288-9E09-56BCDB957ECE}" destId="{0F6A1D2C-C8B3-4BCB-A59C-47D6351B6F50}" srcOrd="3" destOrd="0" presId="urn:microsoft.com/office/officeart/2005/8/layout/lProcess3"/>
    <dgm:cxn modelId="{35A2BF95-E8CE-47CA-94DD-2AD6A60AC468}" type="presParOf" srcId="{C9BCFE42-5A2B-4288-9E09-56BCDB957ECE}" destId="{2D317F67-2D41-42FC-BC31-6F1C710909F1}" srcOrd="4" destOrd="0" presId="urn:microsoft.com/office/officeart/2005/8/layout/lProcess3"/>
    <dgm:cxn modelId="{70C96112-B26E-4419-B12E-624725470A52}" type="presParOf" srcId="{2D317F67-2D41-42FC-BC31-6F1C710909F1}" destId="{5AC24D5E-7D5A-46E6-BACD-BF1BE50ABE0B}" srcOrd="0" destOrd="0" presId="urn:microsoft.com/office/officeart/2005/8/layout/lProcess3"/>
    <dgm:cxn modelId="{59A53CFF-60C5-4CD7-8B64-0EF9D972AD75}" type="presParOf" srcId="{C9BCFE42-5A2B-4288-9E09-56BCDB957ECE}" destId="{14FEDE84-4347-4D17-905F-36C32D0CEA9B}" srcOrd="5" destOrd="0" presId="urn:microsoft.com/office/officeart/2005/8/layout/lProcess3"/>
    <dgm:cxn modelId="{A409C207-1212-41D4-8015-A83B21EDEDB3}" type="presParOf" srcId="{C9BCFE42-5A2B-4288-9E09-56BCDB957ECE}" destId="{F1F89CC8-42A0-4BE8-B997-23F6397A6443}" srcOrd="6" destOrd="0" presId="urn:microsoft.com/office/officeart/2005/8/layout/lProcess3"/>
    <dgm:cxn modelId="{FA12F561-0D29-435E-9736-59A6ED5D5970}" type="presParOf" srcId="{F1F89CC8-42A0-4BE8-B997-23F6397A6443}" destId="{FBA63492-BCA6-4019-B852-75E46C86B402}" srcOrd="0" destOrd="0" presId="urn:microsoft.com/office/officeart/2005/8/layout/lProcess3"/>
    <dgm:cxn modelId="{C3AD0712-8F34-44B6-993C-39138D5DCEBD}" type="presParOf" srcId="{C9BCFE42-5A2B-4288-9E09-56BCDB957ECE}" destId="{C13BF5EC-129D-41B6-81DC-40F704AFB7C0}" srcOrd="7" destOrd="0" presId="urn:microsoft.com/office/officeart/2005/8/layout/lProcess3"/>
    <dgm:cxn modelId="{41BE0E10-DB7B-419A-BEF8-50634E561A41}" type="presParOf" srcId="{C9BCFE42-5A2B-4288-9E09-56BCDB957ECE}" destId="{EEB8C13F-58FC-474D-B35B-BE2B711A449B}" srcOrd="8" destOrd="0" presId="urn:microsoft.com/office/officeart/2005/8/layout/lProcess3"/>
    <dgm:cxn modelId="{98164077-AB41-4D00-8CFD-92F5660076C3}" type="presParOf" srcId="{EEB8C13F-58FC-474D-B35B-BE2B711A449B}" destId="{C66CD631-A279-43BC-9818-0CFCF6152D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8C624-BC75-4811-9C70-542AC43319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E75DC-22BB-4BCD-8AAC-CA41E1B1C5C4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0"/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признаки: </a:t>
          </a:r>
          <a:r>
            <a:rPr lang="ru-RU" sz="2400" b="0" i="1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</a:t>
          </a:r>
          <a:r>
            <a:rPr lang="ru-RU" sz="2400" b="0" i="1" u="none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подкапсульных</a:t>
          </a:r>
          <a:r>
            <a:rPr lang="ru-RU" sz="2400" b="0" i="1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отделах ЛУ образования округлой формы, с ровными, четкими контурами, солидной структуры, низкой </a:t>
          </a:r>
          <a:r>
            <a:rPr lang="ru-RU" sz="2400" b="0" i="1" u="none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эхогенности</a:t>
          </a:r>
          <a:endParaRPr lang="ru-RU" sz="2400" b="0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CA929-03D3-430B-B3CD-BCF903FBCF34}" type="parTrans" cxnId="{4F75F2E3-1500-4248-8CD6-72474A18BEFE}">
      <dgm:prSet/>
      <dgm:spPr/>
      <dgm:t>
        <a:bodyPr/>
        <a:lstStyle/>
        <a:p>
          <a:endParaRPr lang="ru-RU"/>
        </a:p>
      </dgm:t>
    </dgm:pt>
    <dgm:pt modelId="{92BC5C88-86FC-45BA-9B90-6D2D82DA00DB}" type="sibTrans" cxnId="{4F75F2E3-1500-4248-8CD6-72474A18BEFE}">
      <dgm:prSet/>
      <dgm:spPr/>
      <dgm:t>
        <a:bodyPr/>
        <a:lstStyle/>
        <a:p>
          <a:endParaRPr lang="ru-RU"/>
        </a:p>
      </dgm:t>
    </dgm:pt>
    <dgm:pt modelId="{51986DE3-51AD-42EC-BD76-FD468733D9B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Косвенные:</a:t>
          </a:r>
          <a:r>
            <a:rPr lang="ru-RU" sz="2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деформация контура коркового слоя  (чаще внутреннего), наличие аваскулярных зон на фоне усиленного кровотока, смещение и ампутация кровеносных сосудов, нечеткость контура ЛУ и снижение </a:t>
          </a:r>
          <a:r>
            <a:rPr lang="ru-RU" sz="2400" i="1" u="none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эхогенности</a:t>
          </a:r>
          <a:r>
            <a:rPr lang="ru-RU" sz="2400" i="1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прилежащей подкожной жировой клетчатки, расширение и деформация лимфатических сосудов</a:t>
          </a:r>
          <a:endParaRPr lang="ru-RU" sz="2400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AFE72-1642-473A-8ECC-A5AF0D3BE85D}" type="parTrans" cxnId="{3F2F351C-0C5A-434C-AF6D-1D5BB33E1E24}">
      <dgm:prSet/>
      <dgm:spPr/>
      <dgm:t>
        <a:bodyPr/>
        <a:lstStyle/>
        <a:p>
          <a:endParaRPr lang="ru-RU"/>
        </a:p>
      </dgm:t>
    </dgm:pt>
    <dgm:pt modelId="{10FDB816-5361-465A-B51F-1E3BF25C798A}" type="sibTrans" cxnId="{3F2F351C-0C5A-434C-AF6D-1D5BB33E1E24}">
      <dgm:prSet/>
      <dgm:spPr/>
      <dgm:t>
        <a:bodyPr/>
        <a:lstStyle/>
        <a:p>
          <a:endParaRPr lang="ru-RU"/>
        </a:p>
      </dgm:t>
    </dgm:pt>
    <dgm:pt modelId="{1D0E207D-E571-4E67-A65B-25E06CDB32D0}" type="pres">
      <dgm:prSet presAssocID="{8488C624-BC75-4811-9C70-542AC43319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45F6F7-CE28-444B-BFBF-73FBB1DFC2BE}" type="pres">
      <dgm:prSet presAssocID="{8488C624-BC75-4811-9C70-542AC43319A9}" presName="pyramid" presStyleLbl="node1" presStyleIdx="0" presStyleCnt="1" custScaleX="106631" custLinFactNeighborX="-16711" custLinFactNeighborY="-2161"/>
      <dgm:spPr>
        <a:solidFill>
          <a:schemeClr val="bg1">
            <a:lumMod val="50000"/>
          </a:schemeClr>
        </a:solidFill>
        <a:ln>
          <a:noFill/>
        </a:ln>
      </dgm:spPr>
    </dgm:pt>
    <dgm:pt modelId="{0069ED95-0814-43C0-BB13-D836D5A80A37}" type="pres">
      <dgm:prSet presAssocID="{8488C624-BC75-4811-9C70-542AC43319A9}" presName="theList" presStyleCnt="0"/>
      <dgm:spPr/>
    </dgm:pt>
    <dgm:pt modelId="{D22C4E13-D805-4289-A9A1-02E09E83B994}" type="pres">
      <dgm:prSet presAssocID="{EC2E75DC-22BB-4BCD-8AAC-CA41E1B1C5C4}" presName="aNode" presStyleLbl="fgAcc1" presStyleIdx="0" presStyleCnt="2" custScaleX="195469" custScaleY="124235" custLinFactNeighborX="17956" custLinFactNeighborY="-26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3AB11-792A-4EF5-9E8F-6C6E82C4121A}" type="pres">
      <dgm:prSet presAssocID="{EC2E75DC-22BB-4BCD-8AAC-CA41E1B1C5C4}" presName="aSpace" presStyleCnt="0"/>
      <dgm:spPr/>
    </dgm:pt>
    <dgm:pt modelId="{FD81DC01-B856-495C-9E38-0840A2F4C288}" type="pres">
      <dgm:prSet presAssocID="{51986DE3-51AD-42EC-BD76-FD468733D9BE}" presName="aNode" presStyleLbl="fgAcc1" presStyleIdx="1" presStyleCnt="2" custScaleX="284327" custScaleY="161580" custLinFactY="5409" custLinFactNeighborX="293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BD6CF-2793-416D-8A76-098C5C979115}" type="pres">
      <dgm:prSet presAssocID="{51986DE3-51AD-42EC-BD76-FD468733D9BE}" presName="aSpace" presStyleCnt="0"/>
      <dgm:spPr/>
    </dgm:pt>
  </dgm:ptLst>
  <dgm:cxnLst>
    <dgm:cxn modelId="{F2900F2E-9C03-4824-9487-880859017478}" type="presOf" srcId="{EC2E75DC-22BB-4BCD-8AAC-CA41E1B1C5C4}" destId="{D22C4E13-D805-4289-A9A1-02E09E83B994}" srcOrd="0" destOrd="0" presId="urn:microsoft.com/office/officeart/2005/8/layout/pyramid2"/>
    <dgm:cxn modelId="{5F197E70-751A-46AB-9D46-EA6C19CE5EC4}" type="presOf" srcId="{51986DE3-51AD-42EC-BD76-FD468733D9BE}" destId="{FD81DC01-B856-495C-9E38-0840A2F4C288}" srcOrd="0" destOrd="0" presId="urn:microsoft.com/office/officeart/2005/8/layout/pyramid2"/>
    <dgm:cxn modelId="{F497197A-69DE-4547-B976-3671A7D351AC}" type="presOf" srcId="{8488C624-BC75-4811-9C70-542AC43319A9}" destId="{1D0E207D-E571-4E67-A65B-25E06CDB32D0}" srcOrd="0" destOrd="0" presId="urn:microsoft.com/office/officeart/2005/8/layout/pyramid2"/>
    <dgm:cxn modelId="{4F75F2E3-1500-4248-8CD6-72474A18BEFE}" srcId="{8488C624-BC75-4811-9C70-542AC43319A9}" destId="{EC2E75DC-22BB-4BCD-8AAC-CA41E1B1C5C4}" srcOrd="0" destOrd="0" parTransId="{8FFCA929-03D3-430B-B3CD-BCF903FBCF34}" sibTransId="{92BC5C88-86FC-45BA-9B90-6D2D82DA00DB}"/>
    <dgm:cxn modelId="{3F2F351C-0C5A-434C-AF6D-1D5BB33E1E24}" srcId="{8488C624-BC75-4811-9C70-542AC43319A9}" destId="{51986DE3-51AD-42EC-BD76-FD468733D9BE}" srcOrd="1" destOrd="0" parTransId="{A92AFE72-1642-473A-8ECC-A5AF0D3BE85D}" sibTransId="{10FDB816-5361-465A-B51F-1E3BF25C798A}"/>
    <dgm:cxn modelId="{C412849B-7D01-4EAC-81FC-7F4760224923}" type="presParOf" srcId="{1D0E207D-E571-4E67-A65B-25E06CDB32D0}" destId="{C945F6F7-CE28-444B-BFBF-73FBB1DFC2BE}" srcOrd="0" destOrd="0" presId="urn:microsoft.com/office/officeart/2005/8/layout/pyramid2"/>
    <dgm:cxn modelId="{4C1A8ED8-0CC4-4457-ABA5-920EBDFA7E7E}" type="presParOf" srcId="{1D0E207D-E571-4E67-A65B-25E06CDB32D0}" destId="{0069ED95-0814-43C0-BB13-D836D5A80A37}" srcOrd="1" destOrd="0" presId="urn:microsoft.com/office/officeart/2005/8/layout/pyramid2"/>
    <dgm:cxn modelId="{E346DB76-84E4-4F7C-8D36-51D7A8ADB520}" type="presParOf" srcId="{0069ED95-0814-43C0-BB13-D836D5A80A37}" destId="{D22C4E13-D805-4289-A9A1-02E09E83B994}" srcOrd="0" destOrd="0" presId="urn:microsoft.com/office/officeart/2005/8/layout/pyramid2"/>
    <dgm:cxn modelId="{9D63B236-DEEA-4C93-8C65-95FEE5D89CC6}" type="presParOf" srcId="{0069ED95-0814-43C0-BB13-D836D5A80A37}" destId="{27D3AB11-792A-4EF5-9E8F-6C6E82C4121A}" srcOrd="1" destOrd="0" presId="urn:microsoft.com/office/officeart/2005/8/layout/pyramid2"/>
    <dgm:cxn modelId="{EB7365B0-537A-4C57-9F60-11411F6AB113}" type="presParOf" srcId="{0069ED95-0814-43C0-BB13-D836D5A80A37}" destId="{FD81DC01-B856-495C-9E38-0840A2F4C288}" srcOrd="2" destOrd="0" presId="urn:microsoft.com/office/officeart/2005/8/layout/pyramid2"/>
    <dgm:cxn modelId="{6F8D46C5-92AE-4F8D-A301-C423A82DAC1D}" type="presParOf" srcId="{0069ED95-0814-43C0-BB13-D836D5A80A37}" destId="{F95BD6CF-2793-416D-8A76-098C5C97911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933C1-DE49-47B8-89CB-4D3003474C94}">
      <dsp:nvSpPr>
        <dsp:cNvPr id="0" name=""/>
        <dsp:cNvSpPr/>
      </dsp:nvSpPr>
      <dsp:spPr>
        <a:xfrm>
          <a:off x="2561522" y="12802"/>
          <a:ext cx="6345637" cy="3319204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критерии метастаза  меланомы кожи: </a:t>
          </a:r>
          <a:r>
            <a:rPr lang="ru-RU" sz="2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округлая или овальная форма, низкая </a:t>
          </a:r>
          <a:r>
            <a:rPr lang="ru-RU" sz="2400" b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эхогенность</a:t>
          </a:r>
          <a:r>
            <a:rPr lang="ru-RU" sz="2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отсутствие </a:t>
          </a:r>
          <a:r>
            <a:rPr lang="ru-RU" sz="2400" b="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гиперэхогенного</a:t>
          </a:r>
          <a:r>
            <a:rPr lang="ru-RU" sz="24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мозгового вещества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7607" y="593662"/>
        <a:ext cx="4653467" cy="1493641"/>
      </dsp:txXfrm>
    </dsp:sp>
    <dsp:sp modelId="{1A612261-B19D-4DAA-BBFE-D3AAA46E4D08}">
      <dsp:nvSpPr>
        <dsp:cNvPr id="0" name=""/>
        <dsp:cNvSpPr/>
      </dsp:nvSpPr>
      <dsp:spPr>
        <a:xfrm>
          <a:off x="689274" y="2247454"/>
          <a:ext cx="5919046" cy="3114254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критерии: 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</a:t>
          </a:r>
          <a:r>
            <a:rPr lang="ru-RU" sz="2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гипоэхогенного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очага (фокуса), ровными или бугристыми контурами, солидной или солидно-кистозной структуры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9515" y="3051969"/>
        <a:ext cx="3551427" cy="1712840"/>
      </dsp:txXfrm>
    </dsp:sp>
    <dsp:sp modelId="{FF15D066-665A-446D-9299-E0EAD19FA6F1}">
      <dsp:nvSpPr>
        <dsp:cNvPr id="0" name=""/>
        <dsp:cNvSpPr/>
      </dsp:nvSpPr>
      <dsp:spPr>
        <a:xfrm>
          <a:off x="6621780" y="2267974"/>
          <a:ext cx="5300368" cy="2621517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ЦДК: 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полного отсутствия кровотока до </a:t>
          </a:r>
          <a:r>
            <a:rPr lang="ru-RU" sz="2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гиперваскуляризации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0898" y="2945199"/>
        <a:ext cx="3180221" cy="1441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FE09E-E67A-4987-8AEE-7A381F9A38E1}">
      <dsp:nvSpPr>
        <dsp:cNvPr id="0" name=""/>
        <dsp:cNvSpPr/>
      </dsp:nvSpPr>
      <dsp:spPr>
        <a:xfrm>
          <a:off x="951273" y="1011"/>
          <a:ext cx="6467822" cy="84426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Аваскулярный – отсутствуют сигналы кровотока в ЛУ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404" y="1011"/>
        <a:ext cx="5623561" cy="844261"/>
      </dsp:txXfrm>
    </dsp:sp>
    <dsp:sp modelId="{16845372-2C3D-45F1-8DF6-6147D800875D}">
      <dsp:nvSpPr>
        <dsp:cNvPr id="0" name=""/>
        <dsp:cNvSpPr/>
      </dsp:nvSpPr>
      <dsp:spPr>
        <a:xfrm>
          <a:off x="3979238" y="888465"/>
          <a:ext cx="6728657" cy="84426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Воротный – кровоток регистрируется в области ворот ЛУ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1369" y="888465"/>
        <a:ext cx="5884396" cy="844261"/>
      </dsp:txXfrm>
    </dsp:sp>
    <dsp:sp modelId="{5AC24D5E-7D5A-46E6-BACD-BF1BE50ABE0B}">
      <dsp:nvSpPr>
        <dsp:cNvPr id="0" name=""/>
        <dsp:cNvSpPr/>
      </dsp:nvSpPr>
      <dsp:spPr>
        <a:xfrm>
          <a:off x="526736" y="1800731"/>
          <a:ext cx="6499693" cy="84426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Центральный – только в центре ЛУ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867" y="1800731"/>
        <a:ext cx="5655432" cy="844261"/>
      </dsp:txXfrm>
    </dsp:sp>
    <dsp:sp modelId="{FBA63492-BCA6-4019-B852-75E46C86B402}">
      <dsp:nvSpPr>
        <dsp:cNvPr id="0" name=""/>
        <dsp:cNvSpPr/>
      </dsp:nvSpPr>
      <dsp:spPr>
        <a:xfrm>
          <a:off x="4294717" y="2732787"/>
          <a:ext cx="6546128" cy="84426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Периферический – только в периферических отделах ЛУ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6848" y="2732787"/>
        <a:ext cx="5701867" cy="844261"/>
      </dsp:txXfrm>
    </dsp:sp>
    <dsp:sp modelId="{C66CD631-A279-43BC-9818-0CFCF6152D95}">
      <dsp:nvSpPr>
        <dsp:cNvPr id="0" name=""/>
        <dsp:cNvSpPr/>
      </dsp:nvSpPr>
      <dsp:spPr>
        <a:xfrm>
          <a:off x="1011385" y="3683721"/>
          <a:ext cx="8779558" cy="844261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Смешанный – представлен в центральных отделах и по периферии ЛУ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3516" y="3683721"/>
        <a:ext cx="7935297" cy="844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5F6F7-CE28-444B-BFBF-73FBB1DFC2BE}">
      <dsp:nvSpPr>
        <dsp:cNvPr id="0" name=""/>
        <dsp:cNvSpPr/>
      </dsp:nvSpPr>
      <dsp:spPr>
        <a:xfrm>
          <a:off x="456854" y="0"/>
          <a:ext cx="5569512" cy="5223164"/>
        </a:xfrm>
        <a:prstGeom prst="triangle">
          <a:avLst/>
        </a:prstGeom>
        <a:solidFill>
          <a:schemeClr val="bg1">
            <a:lumMod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C4E13-D805-4289-A9A1-02E09E83B994}">
      <dsp:nvSpPr>
        <dsp:cNvPr id="0" name=""/>
        <dsp:cNvSpPr/>
      </dsp:nvSpPr>
      <dsp:spPr>
        <a:xfrm>
          <a:off x="3103456" y="480125"/>
          <a:ext cx="6636283" cy="16678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Прямые признаки: </a:t>
          </a:r>
          <a:r>
            <a:rPr lang="ru-RU" sz="2400" b="0" i="1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в </a:t>
          </a:r>
          <a:r>
            <a:rPr lang="ru-RU" sz="2400" b="0" i="1" u="none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подкапсульных</a:t>
          </a:r>
          <a:r>
            <a:rPr lang="ru-RU" sz="2400" b="0" i="1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отделах ЛУ образования округлой формы, с ровными, четкими контурами, солидной структуры, низкой </a:t>
          </a:r>
          <a:r>
            <a:rPr lang="ru-RU" sz="2400" b="0" i="1" u="none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эхогенности</a:t>
          </a:r>
          <a:endParaRPr lang="ru-RU" sz="2400" b="0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4875" y="561544"/>
        <a:ext cx="6473445" cy="1505037"/>
      </dsp:txXfrm>
    </dsp:sp>
    <dsp:sp modelId="{FD81DC01-B856-495C-9E38-0840A2F4C288}">
      <dsp:nvSpPr>
        <dsp:cNvPr id="0" name=""/>
        <dsp:cNvSpPr/>
      </dsp:nvSpPr>
      <dsp:spPr>
        <a:xfrm>
          <a:off x="1970901" y="2601331"/>
          <a:ext cx="9653062" cy="21692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Косвенные:</a:t>
          </a:r>
          <a:r>
            <a:rPr lang="ru-RU" sz="2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деформация контура коркового слоя  (чаще внутреннего), наличие аваскулярных зон на фоне усиленного кровотока, смещение и ампутация кровеносных сосудов, нечеткость контура ЛУ и снижение </a:t>
          </a:r>
          <a:r>
            <a:rPr lang="ru-RU" sz="2400" i="1" u="none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эхогенности</a:t>
          </a:r>
          <a:r>
            <a:rPr lang="ru-RU" sz="2400" i="1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прилежащей подкожной жировой клетчатки, расширение и деформация лимфатических сосудов</a:t>
          </a:r>
          <a:endParaRPr lang="ru-RU" sz="2400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6794" y="2707224"/>
        <a:ext cx="9441276" cy="1957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A653-4DE8-45E3-84C9-50C5F0D6F25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12FE-80FE-41E8-8BFB-709C9609E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6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29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2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6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0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cap="none" baseline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4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212FE-80FE-41E8-8BFB-709C9609E2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3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84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2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9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0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6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4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0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FF0511-EFD0-4B21-A1AB-29949DCD4A78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0FFA5B-3AED-4839-8CE0-22A059D46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36" y="1105906"/>
            <a:ext cx="11236038" cy="2770909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Дифференциальная диагностика изменений в регионарных лимфатических узлах у больных меланомой кожи при ультразвуковом исследовании</a:t>
            </a:r>
            <a:endParaRPr lang="ru-RU" sz="44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036" y="5347855"/>
            <a:ext cx="4003964" cy="1510145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Кудрина Виктория Олеговна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Ординатор 2-го года Специальности 31.08.11 «УЗД»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7454" y="0"/>
            <a:ext cx="8812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Красноярский государственный медицинский университет им. Проф. В.Ф.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0871"/>
            <a:ext cx="5791201" cy="2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" y="128603"/>
            <a:ext cx="11872451" cy="955673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Меланома кожи</a:t>
            </a:r>
            <a:r>
              <a:rPr lang="ru-RU" cap="none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бедра. Метастазирование в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имфатический узел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паховой области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1934" y="1157630"/>
            <a:ext cx="4600336" cy="3824435"/>
            <a:chOff x="0" y="0"/>
            <a:chExt cx="4649" cy="32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1137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" y="1441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1894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708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712" y="1071"/>
              <a:ext cx="1" cy="199"/>
            </a:xfrm>
            <a:prstGeom prst="line">
              <a:avLst/>
            </a:prstGeom>
            <a:noFill/>
            <a:ln w="889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664" y="1238"/>
              <a:ext cx="97" cy="133"/>
            </a:xfrm>
            <a:custGeom>
              <a:avLst/>
              <a:gdLst>
                <a:gd name="T0" fmla="+- 0 2761 2665"/>
                <a:gd name="T1" fmla="*/ T0 w 97"/>
                <a:gd name="T2" fmla="+- 0 1238 1238"/>
                <a:gd name="T3" fmla="*/ 1238 h 133"/>
                <a:gd name="T4" fmla="+- 0 2713 2665"/>
                <a:gd name="T5" fmla="*/ T4 w 97"/>
                <a:gd name="T6" fmla="+- 0 1270 1238"/>
                <a:gd name="T7" fmla="*/ 1270 h 133"/>
                <a:gd name="T8" fmla="+- 0 2665 2665"/>
                <a:gd name="T9" fmla="*/ T8 w 97"/>
                <a:gd name="T10" fmla="+- 0 1238 1238"/>
                <a:gd name="T11" fmla="*/ 1238 h 133"/>
                <a:gd name="T12" fmla="+- 0 2713 2665"/>
                <a:gd name="T13" fmla="*/ T12 w 97"/>
                <a:gd name="T14" fmla="+- 0 1370 1238"/>
                <a:gd name="T15" fmla="*/ 1370 h 133"/>
                <a:gd name="T16" fmla="+- 0 2761 2665"/>
                <a:gd name="T17" fmla="*/ T16 w 97"/>
                <a:gd name="T18" fmla="+- 0 1238 1238"/>
                <a:gd name="T19" fmla="*/ 1238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7" h="133">
                  <a:moveTo>
                    <a:pt x="96" y="0"/>
                  </a:moveTo>
                  <a:lnTo>
                    <a:pt x="48" y="32"/>
                  </a:lnTo>
                  <a:lnTo>
                    <a:pt x="0" y="0"/>
                  </a:lnTo>
                  <a:lnTo>
                    <a:pt x="48" y="13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483506" y="1434808"/>
            <a:ext cx="6096000" cy="29890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265" marR="327025" indent="-342900">
              <a:lnSpc>
                <a:spcPct val="95000"/>
              </a:lnSpc>
              <a:spcBef>
                <a:spcPts val="6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ru-RU" sz="2400" b="1" spc="-2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2400" b="1" spc="-5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24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4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нечеткими</a:t>
            </a:r>
            <a:r>
              <a:rPr lang="ru-RU" sz="24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границами,</a:t>
            </a:r>
            <a:r>
              <a:rPr lang="ru-RU" sz="2400" b="1" spc="-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ровными</a:t>
            </a:r>
            <a:r>
              <a:rPr lang="ru-RU" sz="2400" b="1" spc="-24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контурами,</a:t>
            </a:r>
            <a:r>
              <a:rPr lang="ru-RU" sz="2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</a:t>
            </a:r>
            <a:r>
              <a:rPr lang="ru-RU" sz="2400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327025" indent="-342900">
              <a:lnSpc>
                <a:spcPct val="95000"/>
              </a:lnSpc>
              <a:spcBef>
                <a:spcPts val="69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периферических отделах ЛУ зона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размерами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овальной</a:t>
            </a:r>
            <a:r>
              <a:rPr lang="ru-RU" sz="2400" u="sng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формы, с нечеткими границами, низкой </a:t>
            </a:r>
            <a:r>
              <a:rPr lang="ru-RU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деформирующая внутренний контур</a:t>
            </a:r>
            <a:r>
              <a:rPr lang="ru-RU" sz="2400" u="sng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коркового</a:t>
            </a:r>
            <a:r>
              <a:rPr lang="ru-RU" sz="2400" u="sng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слоя</a:t>
            </a:r>
            <a:endParaRPr lang="ru-RU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596" y="5055419"/>
            <a:ext cx="11715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меланоме кожи: ЛУ уплощенной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повышенной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Контуры ровные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неровные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солидная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дифференциация,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нарушается 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5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04" y="111082"/>
            <a:ext cx="11441799" cy="109247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критерии ранних опухолевых изменений в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узлах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меланоме кожи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424316"/>
              </p:ext>
            </p:extLst>
          </p:nvPr>
        </p:nvGraphicFramePr>
        <p:xfrm>
          <a:off x="0" y="1233055"/>
          <a:ext cx="11623964" cy="522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46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11125826" cy="896078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Лимфатический узел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подмышечной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Меланома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734" y="1583379"/>
            <a:ext cx="6251395" cy="3969763"/>
          </a:xfrm>
        </p:spPr>
        <p:txBody>
          <a:bodyPr>
            <a:normAutofit fontScale="92500"/>
          </a:bodyPr>
          <a:lstStyle/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размерами до 1,7 × 1,3 см с реактивными воспалительными изменениями</a:t>
            </a:r>
          </a:p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слой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широкий,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гиперэхогенный</a:t>
            </a:r>
            <a:endParaRPr lang="ru-RU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слой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 см,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гипоэхогенный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линейными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гиперэхогенными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включениями (стрелка)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сосудистым структурам</a:t>
            </a:r>
          </a:p>
          <a:p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84283" y="1417217"/>
            <a:ext cx="4060008" cy="3847510"/>
            <a:chOff x="0" y="0"/>
            <a:chExt cx="4649" cy="328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836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97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55" y="171095"/>
            <a:ext cx="10687872" cy="999373"/>
          </a:xfrm>
        </p:spPr>
        <p:txBody>
          <a:bodyPr>
            <a:no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Лимфатический узел паховой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Меланома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бедра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9707" y="1449710"/>
            <a:ext cx="7034365" cy="4535454"/>
          </a:xfrm>
        </p:spPr>
        <p:txBody>
          <a:bodyPr>
            <a:normAutofit fontScale="92500"/>
          </a:bodyPr>
          <a:lstStyle/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(стрелки) размерами до 3,3 × 1,5 см с реактивными воспалительными изменениями и признаками воспалительной инфильтрации коркового слоя и окружающей жировой клетчатки</a:t>
            </a:r>
          </a:p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 ЛУ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нечеткие, неровные</a:t>
            </a:r>
          </a:p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слой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узкий,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гиперэхогенный</a:t>
            </a:r>
            <a:endParaRPr lang="ru-RU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слой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 расширен до 0,3 см,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гипоэхогенный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линейными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гиперэхогенными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сосудистыми структурами</a:t>
            </a:r>
          </a:p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0816" y="1170468"/>
            <a:ext cx="4038893" cy="3664768"/>
            <a:chOff x="0" y="0"/>
            <a:chExt cx="4649" cy="329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426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765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1862"/>
              <a:ext cx="16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" y="990"/>
              <a:ext cx="2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87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019"/>
            <a:ext cx="11845636" cy="1060396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Реактивные лимфатические узлы паховой области. Меланома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бедра</a:t>
            </a:r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4711" y="1202940"/>
            <a:ext cx="6541841" cy="3118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и продольный срез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размерами до 1,8 × 1,1 см с реактивными воспалительными изменениями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ЛУ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нечеткие, неровные контуры 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слой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эхогенный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коркового слоя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0,1 см,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пониженная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7091" y="1208206"/>
            <a:ext cx="4793672" cy="3821989"/>
            <a:chOff x="0" y="0"/>
            <a:chExt cx="4649" cy="3293"/>
          </a:xfrm>
        </p:grpSpPr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54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1129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1526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1617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1655"/>
              <a:ext cx="16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1763"/>
              <a:ext cx="16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" y="792"/>
              <a:ext cx="16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" y="872"/>
              <a:ext cx="16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383" y="1792"/>
              <a:ext cx="0" cy="0"/>
            </a:xfrm>
            <a:prstGeom prst="line">
              <a:avLst/>
            </a:prstGeom>
            <a:noFill/>
            <a:ln w="889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1242" y="1528"/>
              <a:ext cx="105" cy="140"/>
            </a:xfrm>
            <a:custGeom>
              <a:avLst/>
              <a:gdLst>
                <a:gd name="T0" fmla="+- 0 1242 1242"/>
                <a:gd name="T1" fmla="*/ T0 w 105"/>
                <a:gd name="T2" fmla="+- 0 1529 1529"/>
                <a:gd name="T3" fmla="*/ 1529 h 140"/>
                <a:gd name="T4" fmla="+- 0 1262 1242"/>
                <a:gd name="T5" fmla="*/ T4 w 105"/>
                <a:gd name="T6" fmla="+- 0 1668 1529"/>
                <a:gd name="T7" fmla="*/ 1668 h 140"/>
                <a:gd name="T8" fmla="+- 0 1289 1242"/>
                <a:gd name="T9" fmla="*/ T8 w 105"/>
                <a:gd name="T10" fmla="+- 0 1617 1529"/>
                <a:gd name="T11" fmla="*/ 1617 h 140"/>
                <a:gd name="T12" fmla="+- 0 1347 1242"/>
                <a:gd name="T13" fmla="*/ T12 w 105"/>
                <a:gd name="T14" fmla="+- 0 1623 1529"/>
                <a:gd name="T15" fmla="*/ 1623 h 140"/>
                <a:gd name="T16" fmla="+- 0 1242 1242"/>
                <a:gd name="T17" fmla="*/ T16 w 105"/>
                <a:gd name="T18" fmla="+- 0 1529 1529"/>
                <a:gd name="T19" fmla="*/ 1529 h 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" h="140">
                  <a:moveTo>
                    <a:pt x="0" y="0"/>
                  </a:moveTo>
                  <a:lnTo>
                    <a:pt x="20" y="139"/>
                  </a:lnTo>
                  <a:lnTo>
                    <a:pt x="47" y="88"/>
                  </a:lnTo>
                  <a:lnTo>
                    <a:pt x="105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509" y="1832"/>
              <a:ext cx="0" cy="0"/>
            </a:xfrm>
            <a:prstGeom prst="line">
              <a:avLst/>
            </a:prstGeom>
            <a:noFill/>
            <a:ln w="889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45" y="43"/>
              <a:ext cx="3428" cy="1664"/>
            </a:xfrm>
            <a:custGeom>
              <a:avLst/>
              <a:gdLst>
                <a:gd name="T0" fmla="+- 0 323 46"/>
                <a:gd name="T1" fmla="*/ T0 w 3428"/>
                <a:gd name="T2" fmla="+- 0 100 44"/>
                <a:gd name="T3" fmla="*/ 100 h 1664"/>
                <a:gd name="T4" fmla="+- 0 322 46"/>
                <a:gd name="T5" fmla="*/ T4 w 3428"/>
                <a:gd name="T6" fmla="+- 0 67 44"/>
                <a:gd name="T7" fmla="*/ 67 h 1664"/>
                <a:gd name="T8" fmla="+- 0 316 46"/>
                <a:gd name="T9" fmla="*/ T8 w 3428"/>
                <a:gd name="T10" fmla="+- 0 51 44"/>
                <a:gd name="T11" fmla="*/ 51 h 1664"/>
                <a:gd name="T12" fmla="+- 0 299 46"/>
                <a:gd name="T13" fmla="*/ T12 w 3428"/>
                <a:gd name="T14" fmla="+- 0 44 44"/>
                <a:gd name="T15" fmla="*/ 44 h 1664"/>
                <a:gd name="T16" fmla="+- 0 266 46"/>
                <a:gd name="T17" fmla="*/ T16 w 3428"/>
                <a:gd name="T18" fmla="+- 0 44 44"/>
                <a:gd name="T19" fmla="*/ 44 h 1664"/>
                <a:gd name="T20" fmla="+- 0 102 46"/>
                <a:gd name="T21" fmla="*/ T20 w 3428"/>
                <a:gd name="T22" fmla="+- 0 44 44"/>
                <a:gd name="T23" fmla="*/ 44 h 1664"/>
                <a:gd name="T24" fmla="+- 0 69 46"/>
                <a:gd name="T25" fmla="*/ T24 w 3428"/>
                <a:gd name="T26" fmla="+- 0 44 44"/>
                <a:gd name="T27" fmla="*/ 44 h 1664"/>
                <a:gd name="T28" fmla="+- 0 53 46"/>
                <a:gd name="T29" fmla="*/ T28 w 3428"/>
                <a:gd name="T30" fmla="+- 0 51 44"/>
                <a:gd name="T31" fmla="*/ 51 h 1664"/>
                <a:gd name="T32" fmla="+- 0 46 46"/>
                <a:gd name="T33" fmla="*/ T32 w 3428"/>
                <a:gd name="T34" fmla="+- 0 67 44"/>
                <a:gd name="T35" fmla="*/ 67 h 1664"/>
                <a:gd name="T36" fmla="+- 0 46 46"/>
                <a:gd name="T37" fmla="*/ T36 w 3428"/>
                <a:gd name="T38" fmla="+- 0 100 44"/>
                <a:gd name="T39" fmla="*/ 100 h 1664"/>
                <a:gd name="T40" fmla="+- 0 46 46"/>
                <a:gd name="T41" fmla="*/ T40 w 3428"/>
                <a:gd name="T42" fmla="+- 0 264 44"/>
                <a:gd name="T43" fmla="*/ 264 h 1664"/>
                <a:gd name="T44" fmla="+- 0 46 46"/>
                <a:gd name="T45" fmla="*/ T44 w 3428"/>
                <a:gd name="T46" fmla="+- 0 297 44"/>
                <a:gd name="T47" fmla="*/ 297 h 1664"/>
                <a:gd name="T48" fmla="+- 0 53 46"/>
                <a:gd name="T49" fmla="*/ T48 w 3428"/>
                <a:gd name="T50" fmla="+- 0 314 44"/>
                <a:gd name="T51" fmla="*/ 314 h 1664"/>
                <a:gd name="T52" fmla="+- 0 69 46"/>
                <a:gd name="T53" fmla="*/ T52 w 3428"/>
                <a:gd name="T54" fmla="+- 0 320 44"/>
                <a:gd name="T55" fmla="*/ 320 h 1664"/>
                <a:gd name="T56" fmla="+- 0 102 46"/>
                <a:gd name="T57" fmla="*/ T56 w 3428"/>
                <a:gd name="T58" fmla="+- 0 321 44"/>
                <a:gd name="T59" fmla="*/ 321 h 1664"/>
                <a:gd name="T60" fmla="+- 0 266 46"/>
                <a:gd name="T61" fmla="*/ T60 w 3428"/>
                <a:gd name="T62" fmla="+- 0 321 44"/>
                <a:gd name="T63" fmla="*/ 321 h 1664"/>
                <a:gd name="T64" fmla="+- 0 299 46"/>
                <a:gd name="T65" fmla="*/ T64 w 3428"/>
                <a:gd name="T66" fmla="+- 0 320 44"/>
                <a:gd name="T67" fmla="*/ 320 h 1664"/>
                <a:gd name="T68" fmla="+- 0 316 46"/>
                <a:gd name="T69" fmla="*/ T68 w 3428"/>
                <a:gd name="T70" fmla="+- 0 314 44"/>
                <a:gd name="T71" fmla="*/ 314 h 1664"/>
                <a:gd name="T72" fmla="+- 0 322 46"/>
                <a:gd name="T73" fmla="*/ T72 w 3428"/>
                <a:gd name="T74" fmla="+- 0 297 44"/>
                <a:gd name="T75" fmla="*/ 297 h 1664"/>
                <a:gd name="T76" fmla="+- 0 323 46"/>
                <a:gd name="T77" fmla="*/ T76 w 3428"/>
                <a:gd name="T78" fmla="+- 0 264 44"/>
                <a:gd name="T79" fmla="*/ 264 h 1664"/>
                <a:gd name="T80" fmla="+- 0 323 46"/>
                <a:gd name="T81" fmla="*/ T80 w 3428"/>
                <a:gd name="T82" fmla="+- 0 100 44"/>
                <a:gd name="T83" fmla="*/ 100 h 1664"/>
                <a:gd name="T84" fmla="+- 0 3473 46"/>
                <a:gd name="T85" fmla="*/ T84 w 3428"/>
                <a:gd name="T86" fmla="+- 0 1662 44"/>
                <a:gd name="T87" fmla="*/ 1662 h 1664"/>
                <a:gd name="T88" fmla="+- 0 3368 46"/>
                <a:gd name="T89" fmla="*/ T88 w 3428"/>
                <a:gd name="T90" fmla="+- 0 1568 44"/>
                <a:gd name="T91" fmla="*/ 1568 h 1664"/>
                <a:gd name="T92" fmla="+- 0 3388 46"/>
                <a:gd name="T93" fmla="*/ T92 w 3428"/>
                <a:gd name="T94" fmla="+- 0 1707 44"/>
                <a:gd name="T95" fmla="*/ 1707 h 1664"/>
                <a:gd name="T96" fmla="+- 0 3415 46"/>
                <a:gd name="T97" fmla="*/ T96 w 3428"/>
                <a:gd name="T98" fmla="+- 0 1657 44"/>
                <a:gd name="T99" fmla="*/ 1657 h 1664"/>
                <a:gd name="T100" fmla="+- 0 3473 46"/>
                <a:gd name="T101" fmla="*/ T100 w 3428"/>
                <a:gd name="T102" fmla="+- 0 1662 44"/>
                <a:gd name="T103" fmla="*/ 1662 h 16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3428" h="1664">
                  <a:moveTo>
                    <a:pt x="277" y="56"/>
                  </a:move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close/>
                  <a:moveTo>
                    <a:pt x="3427" y="1618"/>
                  </a:moveTo>
                  <a:lnTo>
                    <a:pt x="3322" y="1524"/>
                  </a:lnTo>
                  <a:lnTo>
                    <a:pt x="3342" y="1663"/>
                  </a:lnTo>
                  <a:lnTo>
                    <a:pt x="3369" y="1613"/>
                  </a:lnTo>
                  <a:lnTo>
                    <a:pt x="3427" y="1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5" y="43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4 44"/>
                <a:gd name="T3" fmla="*/ 44 h 278"/>
                <a:gd name="T4" fmla="+- 0 69 46"/>
                <a:gd name="T5" fmla="*/ T4 w 278"/>
                <a:gd name="T6" fmla="+- 0 44 44"/>
                <a:gd name="T7" fmla="*/ 44 h 278"/>
                <a:gd name="T8" fmla="+- 0 53 46"/>
                <a:gd name="T9" fmla="*/ T8 w 278"/>
                <a:gd name="T10" fmla="+- 0 51 44"/>
                <a:gd name="T11" fmla="*/ 51 h 278"/>
                <a:gd name="T12" fmla="+- 0 46 46"/>
                <a:gd name="T13" fmla="*/ T12 w 278"/>
                <a:gd name="T14" fmla="+- 0 67 44"/>
                <a:gd name="T15" fmla="*/ 67 h 278"/>
                <a:gd name="T16" fmla="+- 0 46 46"/>
                <a:gd name="T17" fmla="*/ T16 w 278"/>
                <a:gd name="T18" fmla="+- 0 100 44"/>
                <a:gd name="T19" fmla="*/ 100 h 278"/>
                <a:gd name="T20" fmla="+- 0 46 46"/>
                <a:gd name="T21" fmla="*/ T20 w 278"/>
                <a:gd name="T22" fmla="+- 0 264 44"/>
                <a:gd name="T23" fmla="*/ 264 h 278"/>
                <a:gd name="T24" fmla="+- 0 46 46"/>
                <a:gd name="T25" fmla="*/ T24 w 278"/>
                <a:gd name="T26" fmla="+- 0 297 44"/>
                <a:gd name="T27" fmla="*/ 297 h 278"/>
                <a:gd name="T28" fmla="+- 0 53 46"/>
                <a:gd name="T29" fmla="*/ T28 w 278"/>
                <a:gd name="T30" fmla="+- 0 314 44"/>
                <a:gd name="T31" fmla="*/ 314 h 278"/>
                <a:gd name="T32" fmla="+- 0 69 46"/>
                <a:gd name="T33" fmla="*/ T32 w 278"/>
                <a:gd name="T34" fmla="+- 0 320 44"/>
                <a:gd name="T35" fmla="*/ 320 h 278"/>
                <a:gd name="T36" fmla="+- 0 102 46"/>
                <a:gd name="T37" fmla="*/ T36 w 278"/>
                <a:gd name="T38" fmla="+- 0 321 44"/>
                <a:gd name="T39" fmla="*/ 321 h 278"/>
                <a:gd name="T40" fmla="+- 0 266 46"/>
                <a:gd name="T41" fmla="*/ T40 w 278"/>
                <a:gd name="T42" fmla="+- 0 321 44"/>
                <a:gd name="T43" fmla="*/ 321 h 278"/>
                <a:gd name="T44" fmla="+- 0 299 46"/>
                <a:gd name="T45" fmla="*/ T44 w 278"/>
                <a:gd name="T46" fmla="+- 0 320 44"/>
                <a:gd name="T47" fmla="*/ 320 h 278"/>
                <a:gd name="T48" fmla="+- 0 316 46"/>
                <a:gd name="T49" fmla="*/ T48 w 278"/>
                <a:gd name="T50" fmla="+- 0 314 44"/>
                <a:gd name="T51" fmla="*/ 314 h 278"/>
                <a:gd name="T52" fmla="+- 0 322 46"/>
                <a:gd name="T53" fmla="*/ T52 w 278"/>
                <a:gd name="T54" fmla="+- 0 297 44"/>
                <a:gd name="T55" fmla="*/ 297 h 278"/>
                <a:gd name="T56" fmla="+- 0 323 46"/>
                <a:gd name="T57" fmla="*/ T56 w 278"/>
                <a:gd name="T58" fmla="+- 0 264 44"/>
                <a:gd name="T59" fmla="*/ 264 h 278"/>
                <a:gd name="T60" fmla="+- 0 323 46"/>
                <a:gd name="T61" fmla="*/ T60 w 278"/>
                <a:gd name="T62" fmla="+- 0 100 44"/>
                <a:gd name="T63" fmla="*/ 100 h 278"/>
                <a:gd name="T64" fmla="+- 0 322 46"/>
                <a:gd name="T65" fmla="*/ T64 w 278"/>
                <a:gd name="T66" fmla="+- 0 67 44"/>
                <a:gd name="T67" fmla="*/ 67 h 278"/>
                <a:gd name="T68" fmla="+- 0 316 46"/>
                <a:gd name="T69" fmla="*/ T68 w 278"/>
                <a:gd name="T70" fmla="+- 0 51 44"/>
                <a:gd name="T71" fmla="*/ 51 h 278"/>
                <a:gd name="T72" fmla="+- 0 299 46"/>
                <a:gd name="T73" fmla="*/ T72 w 278"/>
                <a:gd name="T74" fmla="+- 0 44 44"/>
                <a:gd name="T75" fmla="*/ 44 h 278"/>
                <a:gd name="T76" fmla="+- 0 266 46"/>
                <a:gd name="T77" fmla="*/ T76 w 278"/>
                <a:gd name="T78" fmla="+- 0 44 44"/>
                <a:gd name="T79" fmla="*/ 44 h 278"/>
                <a:gd name="T80" fmla="+- 0 102 46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344" y="43"/>
              <a:ext cx="278" cy="278"/>
            </a:xfrm>
            <a:custGeom>
              <a:avLst/>
              <a:gdLst>
                <a:gd name="T0" fmla="+- 0 2565 2344"/>
                <a:gd name="T1" fmla="*/ T0 w 278"/>
                <a:gd name="T2" fmla="+- 0 44 44"/>
                <a:gd name="T3" fmla="*/ 44 h 278"/>
                <a:gd name="T4" fmla="+- 0 2401 2344"/>
                <a:gd name="T5" fmla="*/ T4 w 278"/>
                <a:gd name="T6" fmla="+- 0 44 44"/>
                <a:gd name="T7" fmla="*/ 44 h 278"/>
                <a:gd name="T8" fmla="+- 0 2368 2344"/>
                <a:gd name="T9" fmla="*/ T8 w 278"/>
                <a:gd name="T10" fmla="+- 0 44 44"/>
                <a:gd name="T11" fmla="*/ 44 h 278"/>
                <a:gd name="T12" fmla="+- 0 2352 2344"/>
                <a:gd name="T13" fmla="*/ T12 w 278"/>
                <a:gd name="T14" fmla="+- 0 51 44"/>
                <a:gd name="T15" fmla="*/ 51 h 278"/>
                <a:gd name="T16" fmla="+- 0 2345 2344"/>
                <a:gd name="T17" fmla="*/ T16 w 278"/>
                <a:gd name="T18" fmla="+- 0 67 44"/>
                <a:gd name="T19" fmla="*/ 67 h 278"/>
                <a:gd name="T20" fmla="+- 0 2344 2344"/>
                <a:gd name="T21" fmla="*/ T20 w 278"/>
                <a:gd name="T22" fmla="+- 0 100 44"/>
                <a:gd name="T23" fmla="*/ 100 h 278"/>
                <a:gd name="T24" fmla="+- 0 2344 2344"/>
                <a:gd name="T25" fmla="*/ T24 w 278"/>
                <a:gd name="T26" fmla="+- 0 264 44"/>
                <a:gd name="T27" fmla="*/ 264 h 278"/>
                <a:gd name="T28" fmla="+- 0 2345 2344"/>
                <a:gd name="T29" fmla="*/ T28 w 278"/>
                <a:gd name="T30" fmla="+- 0 297 44"/>
                <a:gd name="T31" fmla="*/ 297 h 278"/>
                <a:gd name="T32" fmla="+- 0 2352 2344"/>
                <a:gd name="T33" fmla="*/ T32 w 278"/>
                <a:gd name="T34" fmla="+- 0 314 44"/>
                <a:gd name="T35" fmla="*/ 314 h 278"/>
                <a:gd name="T36" fmla="+- 0 2368 2344"/>
                <a:gd name="T37" fmla="*/ T36 w 278"/>
                <a:gd name="T38" fmla="+- 0 320 44"/>
                <a:gd name="T39" fmla="*/ 320 h 278"/>
                <a:gd name="T40" fmla="+- 0 2401 2344"/>
                <a:gd name="T41" fmla="*/ T40 w 278"/>
                <a:gd name="T42" fmla="+- 0 321 44"/>
                <a:gd name="T43" fmla="*/ 321 h 278"/>
                <a:gd name="T44" fmla="+- 0 2565 2344"/>
                <a:gd name="T45" fmla="*/ T44 w 278"/>
                <a:gd name="T46" fmla="+- 0 321 44"/>
                <a:gd name="T47" fmla="*/ 321 h 278"/>
                <a:gd name="T48" fmla="+- 0 2598 2344"/>
                <a:gd name="T49" fmla="*/ T48 w 278"/>
                <a:gd name="T50" fmla="+- 0 320 44"/>
                <a:gd name="T51" fmla="*/ 320 h 278"/>
                <a:gd name="T52" fmla="+- 0 2615 2344"/>
                <a:gd name="T53" fmla="*/ T52 w 278"/>
                <a:gd name="T54" fmla="+- 0 314 44"/>
                <a:gd name="T55" fmla="*/ 314 h 278"/>
                <a:gd name="T56" fmla="+- 0 2621 2344"/>
                <a:gd name="T57" fmla="*/ T56 w 278"/>
                <a:gd name="T58" fmla="+- 0 297 44"/>
                <a:gd name="T59" fmla="*/ 297 h 278"/>
                <a:gd name="T60" fmla="+- 0 2622 2344"/>
                <a:gd name="T61" fmla="*/ T60 w 278"/>
                <a:gd name="T62" fmla="+- 0 264 44"/>
                <a:gd name="T63" fmla="*/ 264 h 278"/>
                <a:gd name="T64" fmla="+- 0 2622 2344"/>
                <a:gd name="T65" fmla="*/ T64 w 278"/>
                <a:gd name="T66" fmla="+- 0 100 44"/>
                <a:gd name="T67" fmla="*/ 100 h 278"/>
                <a:gd name="T68" fmla="+- 0 2621 2344"/>
                <a:gd name="T69" fmla="*/ T68 w 278"/>
                <a:gd name="T70" fmla="+- 0 67 44"/>
                <a:gd name="T71" fmla="*/ 67 h 278"/>
                <a:gd name="T72" fmla="+- 0 2615 2344"/>
                <a:gd name="T73" fmla="*/ T72 w 278"/>
                <a:gd name="T74" fmla="+- 0 51 44"/>
                <a:gd name="T75" fmla="*/ 51 h 278"/>
                <a:gd name="T76" fmla="+- 0 2598 2344"/>
                <a:gd name="T77" fmla="*/ T76 w 278"/>
                <a:gd name="T78" fmla="+- 0 44 44"/>
                <a:gd name="T79" fmla="*/ 44 h 278"/>
                <a:gd name="T80" fmla="+- 0 2565 2344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0"/>
                  </a:lnTo>
                  <a:lnTo>
                    <a:pt x="8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2344" y="43"/>
              <a:ext cx="278" cy="278"/>
            </a:xfrm>
            <a:custGeom>
              <a:avLst/>
              <a:gdLst>
                <a:gd name="T0" fmla="+- 0 2401 2344"/>
                <a:gd name="T1" fmla="*/ T0 w 278"/>
                <a:gd name="T2" fmla="+- 0 44 44"/>
                <a:gd name="T3" fmla="*/ 44 h 278"/>
                <a:gd name="T4" fmla="+- 0 2368 2344"/>
                <a:gd name="T5" fmla="*/ T4 w 278"/>
                <a:gd name="T6" fmla="+- 0 44 44"/>
                <a:gd name="T7" fmla="*/ 44 h 278"/>
                <a:gd name="T8" fmla="+- 0 2352 2344"/>
                <a:gd name="T9" fmla="*/ T8 w 278"/>
                <a:gd name="T10" fmla="+- 0 51 44"/>
                <a:gd name="T11" fmla="*/ 51 h 278"/>
                <a:gd name="T12" fmla="+- 0 2345 2344"/>
                <a:gd name="T13" fmla="*/ T12 w 278"/>
                <a:gd name="T14" fmla="+- 0 67 44"/>
                <a:gd name="T15" fmla="*/ 67 h 278"/>
                <a:gd name="T16" fmla="+- 0 2344 2344"/>
                <a:gd name="T17" fmla="*/ T16 w 278"/>
                <a:gd name="T18" fmla="+- 0 100 44"/>
                <a:gd name="T19" fmla="*/ 100 h 278"/>
                <a:gd name="T20" fmla="+- 0 2344 2344"/>
                <a:gd name="T21" fmla="*/ T20 w 278"/>
                <a:gd name="T22" fmla="+- 0 264 44"/>
                <a:gd name="T23" fmla="*/ 264 h 278"/>
                <a:gd name="T24" fmla="+- 0 2345 2344"/>
                <a:gd name="T25" fmla="*/ T24 w 278"/>
                <a:gd name="T26" fmla="+- 0 297 44"/>
                <a:gd name="T27" fmla="*/ 297 h 278"/>
                <a:gd name="T28" fmla="+- 0 2352 2344"/>
                <a:gd name="T29" fmla="*/ T28 w 278"/>
                <a:gd name="T30" fmla="+- 0 314 44"/>
                <a:gd name="T31" fmla="*/ 314 h 278"/>
                <a:gd name="T32" fmla="+- 0 2368 2344"/>
                <a:gd name="T33" fmla="*/ T32 w 278"/>
                <a:gd name="T34" fmla="+- 0 320 44"/>
                <a:gd name="T35" fmla="*/ 320 h 278"/>
                <a:gd name="T36" fmla="+- 0 2401 2344"/>
                <a:gd name="T37" fmla="*/ T36 w 278"/>
                <a:gd name="T38" fmla="+- 0 321 44"/>
                <a:gd name="T39" fmla="*/ 321 h 278"/>
                <a:gd name="T40" fmla="+- 0 2565 2344"/>
                <a:gd name="T41" fmla="*/ T40 w 278"/>
                <a:gd name="T42" fmla="+- 0 321 44"/>
                <a:gd name="T43" fmla="*/ 321 h 278"/>
                <a:gd name="T44" fmla="+- 0 2598 2344"/>
                <a:gd name="T45" fmla="*/ T44 w 278"/>
                <a:gd name="T46" fmla="+- 0 320 44"/>
                <a:gd name="T47" fmla="*/ 320 h 278"/>
                <a:gd name="T48" fmla="+- 0 2615 2344"/>
                <a:gd name="T49" fmla="*/ T48 w 278"/>
                <a:gd name="T50" fmla="+- 0 314 44"/>
                <a:gd name="T51" fmla="*/ 314 h 278"/>
                <a:gd name="T52" fmla="+- 0 2621 2344"/>
                <a:gd name="T53" fmla="*/ T52 w 278"/>
                <a:gd name="T54" fmla="+- 0 297 44"/>
                <a:gd name="T55" fmla="*/ 297 h 278"/>
                <a:gd name="T56" fmla="+- 0 2622 2344"/>
                <a:gd name="T57" fmla="*/ T56 w 278"/>
                <a:gd name="T58" fmla="+- 0 264 44"/>
                <a:gd name="T59" fmla="*/ 264 h 278"/>
                <a:gd name="T60" fmla="+- 0 2622 2344"/>
                <a:gd name="T61" fmla="*/ T60 w 278"/>
                <a:gd name="T62" fmla="+- 0 100 44"/>
                <a:gd name="T63" fmla="*/ 100 h 278"/>
                <a:gd name="T64" fmla="+- 0 2621 2344"/>
                <a:gd name="T65" fmla="*/ T64 w 278"/>
                <a:gd name="T66" fmla="+- 0 67 44"/>
                <a:gd name="T67" fmla="*/ 67 h 278"/>
                <a:gd name="T68" fmla="+- 0 2615 2344"/>
                <a:gd name="T69" fmla="*/ T68 w 278"/>
                <a:gd name="T70" fmla="+- 0 51 44"/>
                <a:gd name="T71" fmla="*/ 51 h 278"/>
                <a:gd name="T72" fmla="+- 0 2598 2344"/>
                <a:gd name="T73" fmla="*/ T72 w 278"/>
                <a:gd name="T74" fmla="+- 0 44 44"/>
                <a:gd name="T75" fmla="*/ 44 h 278"/>
                <a:gd name="T76" fmla="+- 0 2565 2344"/>
                <a:gd name="T77" fmla="*/ T76 w 278"/>
                <a:gd name="T78" fmla="+- 0 44 44"/>
                <a:gd name="T79" fmla="*/ 44 h 278"/>
                <a:gd name="T80" fmla="+- 0 2401 2344"/>
                <a:gd name="T81" fmla="*/ T80 w 278"/>
                <a:gd name="T82" fmla="+- 0 44 44"/>
                <a:gd name="T83" fmla="*/ 44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0"/>
                  </a:lnTo>
                  <a:lnTo>
                    <a:pt x="8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17" y="60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413" y="80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2400" y="5117907"/>
            <a:ext cx="116932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в структуре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округлое,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(тонкая стрелка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при повороте датчика изображение образования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вытягивается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линейную структуру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подобную сосуду, с воспалительной инфильтрацией по ее ходу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047" y="4640675"/>
            <a:ext cx="191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Поперечный …..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6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75925"/>
            <a:ext cx="11724270" cy="759967"/>
          </a:xfrm>
        </p:spPr>
        <p:txBody>
          <a:bodyPr>
            <a:no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Реактивные лимфатические узлы </a:t>
            </a:r>
            <a:r>
              <a:rPr lang="ru-RU" cap="none" dirty="0" smtClean="0">
                <a:latin typeface="Times New Roman" panose="02020603050405020304" pitchFamily="18" charset="0"/>
              </a:rPr>
              <a:t>п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одмышечной</a:t>
            </a:r>
            <a:r>
              <a:rPr lang="ru-RU" cap="none" spc="1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области.</a:t>
            </a:r>
            <a:r>
              <a:rPr lang="ru-RU" cap="none" spc="1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Меланома кожи 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спины</a:t>
            </a:r>
            <a:endParaRPr lang="ru-RU" cap="none" dirty="0"/>
          </a:p>
        </p:txBody>
      </p:sp>
      <p:pic>
        <p:nvPicPr>
          <p:cNvPr id="4" name="image2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541" y="1086987"/>
            <a:ext cx="3936700" cy="3249018"/>
          </a:xfrm>
          <a:prstGeom prst="rect">
            <a:avLst/>
          </a:prstGeom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52399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5167745" y="1111682"/>
            <a:ext cx="3987429" cy="3224323"/>
            <a:chOff x="0" y="0"/>
            <a:chExt cx="4649" cy="3293"/>
          </a:xfrm>
        </p:grpSpPr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1292" y="1238"/>
              <a:ext cx="1650" cy="389"/>
            </a:xfrm>
            <a:custGeom>
              <a:avLst/>
              <a:gdLst>
                <a:gd name="T0" fmla="+- 0 2942 1293"/>
                <a:gd name="T1" fmla="*/ T0 w 1650"/>
                <a:gd name="T2" fmla="+- 0 1519 1238"/>
                <a:gd name="T3" fmla="*/ 1519 h 389"/>
                <a:gd name="T4" fmla="+- 0 2927 1293"/>
                <a:gd name="T5" fmla="*/ T4 w 1650"/>
                <a:gd name="T6" fmla="+- 0 1403 1238"/>
                <a:gd name="T7" fmla="*/ 1403 h 389"/>
                <a:gd name="T8" fmla="+- 0 2897 1293"/>
                <a:gd name="T9" fmla="*/ T8 w 1650"/>
                <a:gd name="T10" fmla="+- 0 1340 1238"/>
                <a:gd name="T11" fmla="*/ 1340 h 389"/>
                <a:gd name="T12" fmla="+- 0 2829 1293"/>
                <a:gd name="T13" fmla="*/ T12 w 1650"/>
                <a:gd name="T14" fmla="+- 0 1306 1238"/>
                <a:gd name="T15" fmla="*/ 1306 h 389"/>
                <a:gd name="T16" fmla="+- 0 2701 1293"/>
                <a:gd name="T17" fmla="*/ T16 w 1650"/>
                <a:gd name="T18" fmla="+- 0 1280 1238"/>
                <a:gd name="T19" fmla="*/ 1280 h 389"/>
                <a:gd name="T20" fmla="+- 0 2671 1293"/>
                <a:gd name="T21" fmla="*/ T20 w 1650"/>
                <a:gd name="T22" fmla="+- 0 1284 1238"/>
                <a:gd name="T23" fmla="*/ 1284 h 389"/>
                <a:gd name="T24" fmla="+- 0 2640 1293"/>
                <a:gd name="T25" fmla="*/ T24 w 1650"/>
                <a:gd name="T26" fmla="+- 0 1299 1238"/>
                <a:gd name="T27" fmla="*/ 1299 h 389"/>
                <a:gd name="T28" fmla="+- 0 2609 1293"/>
                <a:gd name="T29" fmla="*/ T28 w 1650"/>
                <a:gd name="T30" fmla="+- 0 1314 1238"/>
                <a:gd name="T31" fmla="*/ 1314 h 389"/>
                <a:gd name="T32" fmla="+- 0 2580 1293"/>
                <a:gd name="T33" fmla="*/ T32 w 1650"/>
                <a:gd name="T34" fmla="+- 0 1318 1238"/>
                <a:gd name="T35" fmla="*/ 1318 h 389"/>
                <a:gd name="T36" fmla="+- 0 2554 1293"/>
                <a:gd name="T37" fmla="*/ T36 w 1650"/>
                <a:gd name="T38" fmla="+- 0 1314 1238"/>
                <a:gd name="T39" fmla="*/ 1314 h 389"/>
                <a:gd name="T40" fmla="+- 0 2532 1293"/>
                <a:gd name="T41" fmla="*/ T40 w 1650"/>
                <a:gd name="T42" fmla="+- 0 1310 1238"/>
                <a:gd name="T43" fmla="*/ 1310 h 389"/>
                <a:gd name="T44" fmla="+- 0 2510 1293"/>
                <a:gd name="T45" fmla="*/ T44 w 1650"/>
                <a:gd name="T46" fmla="+- 0 1307 1238"/>
                <a:gd name="T47" fmla="*/ 1307 h 389"/>
                <a:gd name="T48" fmla="+- 0 2486 1293"/>
                <a:gd name="T49" fmla="*/ T48 w 1650"/>
                <a:gd name="T50" fmla="+- 0 1304 1238"/>
                <a:gd name="T51" fmla="*/ 1304 h 389"/>
                <a:gd name="T52" fmla="+- 0 2479 1293"/>
                <a:gd name="T53" fmla="*/ T52 w 1650"/>
                <a:gd name="T54" fmla="+- 0 1297 1238"/>
                <a:gd name="T55" fmla="*/ 1297 h 389"/>
                <a:gd name="T56" fmla="+- 0 2474 1293"/>
                <a:gd name="T57" fmla="*/ T56 w 1650"/>
                <a:gd name="T58" fmla="+- 0 1282 1238"/>
                <a:gd name="T59" fmla="*/ 1282 h 389"/>
                <a:gd name="T60" fmla="+- 0 2468 1293"/>
                <a:gd name="T61" fmla="*/ T60 w 1650"/>
                <a:gd name="T62" fmla="+- 0 1265 1238"/>
                <a:gd name="T63" fmla="*/ 1265 h 389"/>
                <a:gd name="T64" fmla="+- 0 2455 1293"/>
                <a:gd name="T65" fmla="*/ T64 w 1650"/>
                <a:gd name="T66" fmla="+- 0 1253 1238"/>
                <a:gd name="T67" fmla="*/ 1253 h 389"/>
                <a:gd name="T68" fmla="+- 0 2432 1293"/>
                <a:gd name="T69" fmla="*/ T68 w 1650"/>
                <a:gd name="T70" fmla="+- 0 1247 1238"/>
                <a:gd name="T71" fmla="*/ 1247 h 389"/>
                <a:gd name="T72" fmla="+- 0 2402 1293"/>
                <a:gd name="T73" fmla="*/ T72 w 1650"/>
                <a:gd name="T74" fmla="+- 0 1244 1238"/>
                <a:gd name="T75" fmla="*/ 1244 h 389"/>
                <a:gd name="T76" fmla="+- 0 2375 1293"/>
                <a:gd name="T77" fmla="*/ T76 w 1650"/>
                <a:gd name="T78" fmla="+- 0 1243 1238"/>
                <a:gd name="T79" fmla="*/ 1243 h 389"/>
                <a:gd name="T80" fmla="+- 0 2358 1293"/>
                <a:gd name="T81" fmla="*/ T80 w 1650"/>
                <a:gd name="T82" fmla="+- 0 1242 1238"/>
                <a:gd name="T83" fmla="*/ 1242 h 389"/>
                <a:gd name="T84" fmla="+- 0 2290 1293"/>
                <a:gd name="T85" fmla="*/ T84 w 1650"/>
                <a:gd name="T86" fmla="+- 0 1238 1238"/>
                <a:gd name="T87" fmla="*/ 1238 h 389"/>
                <a:gd name="T88" fmla="+- 0 2228 1293"/>
                <a:gd name="T89" fmla="*/ T88 w 1650"/>
                <a:gd name="T90" fmla="+- 0 1249 1238"/>
                <a:gd name="T91" fmla="*/ 1249 h 389"/>
                <a:gd name="T92" fmla="+- 0 2172 1293"/>
                <a:gd name="T93" fmla="*/ T92 w 1650"/>
                <a:gd name="T94" fmla="+- 0 1268 1238"/>
                <a:gd name="T95" fmla="*/ 1268 h 389"/>
                <a:gd name="T96" fmla="+- 0 2126 1293"/>
                <a:gd name="T97" fmla="*/ T96 w 1650"/>
                <a:gd name="T98" fmla="+- 0 1293 1238"/>
                <a:gd name="T99" fmla="*/ 1293 h 389"/>
                <a:gd name="T100" fmla="+- 0 2094 1293"/>
                <a:gd name="T101" fmla="*/ T100 w 1650"/>
                <a:gd name="T102" fmla="+- 0 1303 1238"/>
                <a:gd name="T103" fmla="*/ 1303 h 389"/>
                <a:gd name="T104" fmla="+- 0 2036 1293"/>
                <a:gd name="T105" fmla="*/ T104 w 1650"/>
                <a:gd name="T106" fmla="+- 0 1313 1238"/>
                <a:gd name="T107" fmla="*/ 1313 h 389"/>
                <a:gd name="T108" fmla="+- 0 1957 1293"/>
                <a:gd name="T109" fmla="*/ T108 w 1650"/>
                <a:gd name="T110" fmla="+- 0 1318 1238"/>
                <a:gd name="T111" fmla="*/ 1318 h 389"/>
                <a:gd name="T112" fmla="+- 0 1861 1293"/>
                <a:gd name="T113" fmla="*/ T112 w 1650"/>
                <a:gd name="T114" fmla="+- 0 1320 1238"/>
                <a:gd name="T115" fmla="*/ 1320 h 389"/>
                <a:gd name="T116" fmla="+- 0 1751 1293"/>
                <a:gd name="T117" fmla="*/ T116 w 1650"/>
                <a:gd name="T118" fmla="+- 0 1316 1238"/>
                <a:gd name="T119" fmla="*/ 1316 h 389"/>
                <a:gd name="T120" fmla="+- 0 1633 1293"/>
                <a:gd name="T121" fmla="*/ T120 w 1650"/>
                <a:gd name="T122" fmla="+- 0 1304 1238"/>
                <a:gd name="T123" fmla="*/ 1304 h 389"/>
                <a:gd name="T124" fmla="+- 0 1515 1293"/>
                <a:gd name="T125" fmla="*/ T124 w 1650"/>
                <a:gd name="T126" fmla="+- 0 1304 1238"/>
                <a:gd name="T127" fmla="*/ 1304 h 389"/>
                <a:gd name="T128" fmla="+- 0 1446 1293"/>
                <a:gd name="T129" fmla="*/ T128 w 1650"/>
                <a:gd name="T130" fmla="+- 0 1332 1238"/>
                <a:gd name="T131" fmla="*/ 1332 h 389"/>
                <a:gd name="T132" fmla="+- 0 1409 1293"/>
                <a:gd name="T133" fmla="*/ T132 w 1650"/>
                <a:gd name="T134" fmla="+- 0 1375 1238"/>
                <a:gd name="T135" fmla="*/ 1375 h 389"/>
                <a:gd name="T136" fmla="+- 0 1392 1293"/>
                <a:gd name="T137" fmla="*/ T136 w 1650"/>
                <a:gd name="T138" fmla="+- 0 1417 1238"/>
                <a:gd name="T139" fmla="*/ 1417 h 389"/>
                <a:gd name="T140" fmla="+- 0 1378 1293"/>
                <a:gd name="T141" fmla="*/ T140 w 1650"/>
                <a:gd name="T142" fmla="+- 0 1446 1238"/>
                <a:gd name="T143" fmla="*/ 1446 h 389"/>
                <a:gd name="T144" fmla="+- 0 1356 1293"/>
                <a:gd name="T145" fmla="*/ T144 w 1650"/>
                <a:gd name="T146" fmla="+- 0 1481 1238"/>
                <a:gd name="T147" fmla="*/ 1481 h 389"/>
                <a:gd name="T148" fmla="+- 0 1335 1293"/>
                <a:gd name="T149" fmla="*/ T148 w 1650"/>
                <a:gd name="T150" fmla="+- 0 1534 1238"/>
                <a:gd name="T151" fmla="*/ 1534 h 389"/>
                <a:gd name="T152" fmla="+- 0 1314 1293"/>
                <a:gd name="T153" fmla="*/ T152 w 1650"/>
                <a:gd name="T154" fmla="+- 0 1588 1238"/>
                <a:gd name="T155" fmla="*/ 1588 h 389"/>
                <a:gd name="T156" fmla="+- 0 1293 1293"/>
                <a:gd name="T157" fmla="*/ T156 w 1650"/>
                <a:gd name="T158" fmla="+- 0 1627 1238"/>
                <a:gd name="T159" fmla="*/ 1627 h 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650" h="389">
                  <a:moveTo>
                    <a:pt x="1649" y="281"/>
                  </a:moveTo>
                  <a:lnTo>
                    <a:pt x="1634" y="165"/>
                  </a:lnTo>
                  <a:lnTo>
                    <a:pt x="1604" y="102"/>
                  </a:lnTo>
                  <a:lnTo>
                    <a:pt x="1536" y="68"/>
                  </a:lnTo>
                  <a:lnTo>
                    <a:pt x="1408" y="42"/>
                  </a:lnTo>
                  <a:lnTo>
                    <a:pt x="1378" y="46"/>
                  </a:lnTo>
                  <a:lnTo>
                    <a:pt x="1347" y="61"/>
                  </a:lnTo>
                  <a:lnTo>
                    <a:pt x="1316" y="76"/>
                  </a:lnTo>
                  <a:lnTo>
                    <a:pt x="1287" y="80"/>
                  </a:lnTo>
                  <a:lnTo>
                    <a:pt x="1261" y="76"/>
                  </a:lnTo>
                  <a:lnTo>
                    <a:pt x="1239" y="72"/>
                  </a:lnTo>
                  <a:lnTo>
                    <a:pt x="1217" y="69"/>
                  </a:lnTo>
                  <a:lnTo>
                    <a:pt x="1193" y="66"/>
                  </a:lnTo>
                  <a:lnTo>
                    <a:pt x="1186" y="59"/>
                  </a:lnTo>
                  <a:lnTo>
                    <a:pt x="1181" y="44"/>
                  </a:lnTo>
                  <a:lnTo>
                    <a:pt x="1175" y="27"/>
                  </a:lnTo>
                  <a:lnTo>
                    <a:pt x="1162" y="15"/>
                  </a:lnTo>
                  <a:lnTo>
                    <a:pt x="1139" y="9"/>
                  </a:lnTo>
                  <a:lnTo>
                    <a:pt x="1109" y="6"/>
                  </a:lnTo>
                  <a:lnTo>
                    <a:pt x="1082" y="5"/>
                  </a:lnTo>
                  <a:lnTo>
                    <a:pt x="1065" y="4"/>
                  </a:lnTo>
                  <a:lnTo>
                    <a:pt x="997" y="0"/>
                  </a:lnTo>
                  <a:lnTo>
                    <a:pt x="935" y="11"/>
                  </a:lnTo>
                  <a:lnTo>
                    <a:pt x="879" y="30"/>
                  </a:lnTo>
                  <a:lnTo>
                    <a:pt x="833" y="55"/>
                  </a:lnTo>
                  <a:lnTo>
                    <a:pt x="801" y="65"/>
                  </a:lnTo>
                  <a:lnTo>
                    <a:pt x="743" y="75"/>
                  </a:lnTo>
                  <a:lnTo>
                    <a:pt x="664" y="80"/>
                  </a:lnTo>
                  <a:lnTo>
                    <a:pt x="568" y="82"/>
                  </a:lnTo>
                  <a:lnTo>
                    <a:pt x="458" y="78"/>
                  </a:lnTo>
                  <a:lnTo>
                    <a:pt x="340" y="66"/>
                  </a:lnTo>
                  <a:lnTo>
                    <a:pt x="222" y="66"/>
                  </a:lnTo>
                  <a:lnTo>
                    <a:pt x="153" y="94"/>
                  </a:lnTo>
                  <a:lnTo>
                    <a:pt x="116" y="137"/>
                  </a:lnTo>
                  <a:lnTo>
                    <a:pt x="99" y="179"/>
                  </a:lnTo>
                  <a:lnTo>
                    <a:pt x="85" y="208"/>
                  </a:lnTo>
                  <a:lnTo>
                    <a:pt x="63" y="243"/>
                  </a:lnTo>
                  <a:lnTo>
                    <a:pt x="42" y="296"/>
                  </a:lnTo>
                  <a:lnTo>
                    <a:pt x="21" y="350"/>
                  </a:lnTo>
                  <a:lnTo>
                    <a:pt x="0" y="38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561" y="1876"/>
              <a:ext cx="2053" cy="771"/>
            </a:xfrm>
            <a:custGeom>
              <a:avLst/>
              <a:gdLst>
                <a:gd name="T0" fmla="+- 0 561 561"/>
                <a:gd name="T1" fmla="*/ T0 w 2053"/>
                <a:gd name="T2" fmla="+- 0 1877 1877"/>
                <a:gd name="T3" fmla="*/ 1877 h 771"/>
                <a:gd name="T4" fmla="+- 0 635 561"/>
                <a:gd name="T5" fmla="*/ T4 w 2053"/>
                <a:gd name="T6" fmla="+- 0 1905 1877"/>
                <a:gd name="T7" fmla="*/ 1905 h 771"/>
                <a:gd name="T8" fmla="+- 0 723 561"/>
                <a:gd name="T9" fmla="*/ T8 w 2053"/>
                <a:gd name="T10" fmla="+- 0 1981 1877"/>
                <a:gd name="T11" fmla="*/ 1981 h 771"/>
                <a:gd name="T12" fmla="+- 0 730 561"/>
                <a:gd name="T13" fmla="*/ T12 w 2053"/>
                <a:gd name="T14" fmla="+- 0 2005 1877"/>
                <a:gd name="T15" fmla="*/ 2005 h 771"/>
                <a:gd name="T16" fmla="+- 0 727 561"/>
                <a:gd name="T17" fmla="*/ T16 w 2053"/>
                <a:gd name="T18" fmla="+- 0 2033 1877"/>
                <a:gd name="T19" fmla="*/ 2033 h 771"/>
                <a:gd name="T20" fmla="+- 0 721 561"/>
                <a:gd name="T21" fmla="*/ T20 w 2053"/>
                <a:gd name="T22" fmla="+- 0 2061 1877"/>
                <a:gd name="T23" fmla="*/ 2061 h 771"/>
                <a:gd name="T24" fmla="+- 0 717 561"/>
                <a:gd name="T25" fmla="*/ T24 w 2053"/>
                <a:gd name="T26" fmla="+- 0 2086 1877"/>
                <a:gd name="T27" fmla="*/ 2086 h 771"/>
                <a:gd name="T28" fmla="+- 0 719 561"/>
                <a:gd name="T29" fmla="*/ T28 w 2053"/>
                <a:gd name="T30" fmla="+- 0 2102 1877"/>
                <a:gd name="T31" fmla="*/ 2102 h 771"/>
                <a:gd name="T32" fmla="+- 0 724 561"/>
                <a:gd name="T33" fmla="*/ T32 w 2053"/>
                <a:gd name="T34" fmla="+- 0 2122 1877"/>
                <a:gd name="T35" fmla="*/ 2122 h 771"/>
                <a:gd name="T36" fmla="+- 0 726 561"/>
                <a:gd name="T37" fmla="*/ T36 w 2053"/>
                <a:gd name="T38" fmla="+- 0 2143 1877"/>
                <a:gd name="T39" fmla="*/ 2143 h 771"/>
                <a:gd name="T40" fmla="+- 0 701 561"/>
                <a:gd name="T41" fmla="*/ T40 w 2053"/>
                <a:gd name="T42" fmla="+- 0 2208 1877"/>
                <a:gd name="T43" fmla="*/ 2208 h 771"/>
                <a:gd name="T44" fmla="+- 0 686 561"/>
                <a:gd name="T45" fmla="*/ T44 w 2053"/>
                <a:gd name="T46" fmla="+- 0 2228 1877"/>
                <a:gd name="T47" fmla="*/ 2228 h 771"/>
                <a:gd name="T48" fmla="+- 0 706 561"/>
                <a:gd name="T49" fmla="*/ T48 w 2053"/>
                <a:gd name="T50" fmla="+- 0 2282 1877"/>
                <a:gd name="T51" fmla="*/ 2282 h 771"/>
                <a:gd name="T52" fmla="+- 0 669 561"/>
                <a:gd name="T53" fmla="*/ T52 w 2053"/>
                <a:gd name="T54" fmla="+- 0 2339 1877"/>
                <a:gd name="T55" fmla="*/ 2339 h 771"/>
                <a:gd name="T56" fmla="+- 0 697 561"/>
                <a:gd name="T57" fmla="*/ T56 w 2053"/>
                <a:gd name="T58" fmla="+- 0 2392 1877"/>
                <a:gd name="T59" fmla="*/ 2392 h 771"/>
                <a:gd name="T60" fmla="+- 0 680 561"/>
                <a:gd name="T61" fmla="*/ T60 w 2053"/>
                <a:gd name="T62" fmla="+- 0 2412 1877"/>
                <a:gd name="T63" fmla="*/ 2412 h 771"/>
                <a:gd name="T64" fmla="+- 0 672 561"/>
                <a:gd name="T65" fmla="*/ T64 w 2053"/>
                <a:gd name="T66" fmla="+- 0 2422 1877"/>
                <a:gd name="T67" fmla="*/ 2422 h 771"/>
                <a:gd name="T68" fmla="+- 0 669 561"/>
                <a:gd name="T69" fmla="*/ T68 w 2053"/>
                <a:gd name="T70" fmla="+- 0 2428 1877"/>
                <a:gd name="T71" fmla="*/ 2428 h 771"/>
                <a:gd name="T72" fmla="+- 0 669 561"/>
                <a:gd name="T73" fmla="*/ T72 w 2053"/>
                <a:gd name="T74" fmla="+- 0 2432 1877"/>
                <a:gd name="T75" fmla="*/ 2432 h 771"/>
                <a:gd name="T76" fmla="+- 0 689 561"/>
                <a:gd name="T77" fmla="*/ T76 w 2053"/>
                <a:gd name="T78" fmla="+- 0 2486 1877"/>
                <a:gd name="T79" fmla="*/ 2486 h 771"/>
                <a:gd name="T80" fmla="+- 0 729 561"/>
                <a:gd name="T81" fmla="*/ T80 w 2053"/>
                <a:gd name="T82" fmla="+- 0 2525 1877"/>
                <a:gd name="T83" fmla="*/ 2525 h 771"/>
                <a:gd name="T84" fmla="+- 0 789 561"/>
                <a:gd name="T85" fmla="*/ T84 w 2053"/>
                <a:gd name="T86" fmla="+- 0 2549 1877"/>
                <a:gd name="T87" fmla="*/ 2549 h 771"/>
                <a:gd name="T88" fmla="+- 0 868 561"/>
                <a:gd name="T89" fmla="*/ T88 w 2053"/>
                <a:gd name="T90" fmla="+- 0 2560 1877"/>
                <a:gd name="T91" fmla="*/ 2560 h 771"/>
                <a:gd name="T92" fmla="+- 0 962 561"/>
                <a:gd name="T93" fmla="*/ T92 w 2053"/>
                <a:gd name="T94" fmla="+- 0 2559 1877"/>
                <a:gd name="T95" fmla="*/ 2559 h 771"/>
                <a:gd name="T96" fmla="+- 0 1071 561"/>
                <a:gd name="T97" fmla="*/ T96 w 2053"/>
                <a:gd name="T98" fmla="+- 0 2546 1877"/>
                <a:gd name="T99" fmla="*/ 2546 h 771"/>
                <a:gd name="T100" fmla="+- 0 1112 561"/>
                <a:gd name="T101" fmla="*/ T100 w 2053"/>
                <a:gd name="T102" fmla="+- 0 2537 1877"/>
                <a:gd name="T103" fmla="*/ 2537 h 771"/>
                <a:gd name="T104" fmla="+- 0 1152 561"/>
                <a:gd name="T105" fmla="*/ T104 w 2053"/>
                <a:gd name="T106" fmla="+- 0 2530 1877"/>
                <a:gd name="T107" fmla="*/ 2530 h 771"/>
                <a:gd name="T108" fmla="+- 0 1190 561"/>
                <a:gd name="T109" fmla="*/ T108 w 2053"/>
                <a:gd name="T110" fmla="+- 0 2532 1877"/>
                <a:gd name="T111" fmla="*/ 2532 h 771"/>
                <a:gd name="T112" fmla="+- 0 1222 561"/>
                <a:gd name="T113" fmla="*/ T112 w 2053"/>
                <a:gd name="T114" fmla="+- 0 2551 1877"/>
                <a:gd name="T115" fmla="*/ 2551 h 771"/>
                <a:gd name="T116" fmla="+- 0 1245 561"/>
                <a:gd name="T117" fmla="*/ T116 w 2053"/>
                <a:gd name="T118" fmla="+- 0 2583 1877"/>
                <a:gd name="T119" fmla="*/ 2583 h 771"/>
                <a:gd name="T120" fmla="+- 0 1282 561"/>
                <a:gd name="T121" fmla="*/ T120 w 2053"/>
                <a:gd name="T122" fmla="+- 0 2622 1877"/>
                <a:gd name="T123" fmla="*/ 2622 h 771"/>
                <a:gd name="T124" fmla="+- 0 1345 561"/>
                <a:gd name="T125" fmla="*/ T124 w 2053"/>
                <a:gd name="T126" fmla="+- 0 2647 1877"/>
                <a:gd name="T127" fmla="*/ 2647 h 771"/>
                <a:gd name="T128" fmla="+- 0 1446 561"/>
                <a:gd name="T129" fmla="*/ T128 w 2053"/>
                <a:gd name="T130" fmla="+- 0 2642 1877"/>
                <a:gd name="T131" fmla="*/ 2642 h 771"/>
                <a:gd name="T132" fmla="+- 0 1481 561"/>
                <a:gd name="T133" fmla="*/ T132 w 2053"/>
                <a:gd name="T134" fmla="+- 0 2624 1877"/>
                <a:gd name="T135" fmla="*/ 2624 h 771"/>
                <a:gd name="T136" fmla="+- 0 1517 561"/>
                <a:gd name="T137" fmla="*/ T136 w 2053"/>
                <a:gd name="T138" fmla="+- 0 2594 1877"/>
                <a:gd name="T139" fmla="*/ 2594 h 771"/>
                <a:gd name="T140" fmla="+- 0 1568 561"/>
                <a:gd name="T141" fmla="*/ T140 w 2053"/>
                <a:gd name="T142" fmla="+- 0 2564 1877"/>
                <a:gd name="T143" fmla="*/ 2564 h 771"/>
                <a:gd name="T144" fmla="+- 0 1644 561"/>
                <a:gd name="T145" fmla="*/ T144 w 2053"/>
                <a:gd name="T146" fmla="+- 0 2543 1877"/>
                <a:gd name="T147" fmla="*/ 2543 h 771"/>
                <a:gd name="T148" fmla="+- 0 1703 561"/>
                <a:gd name="T149" fmla="*/ T148 w 2053"/>
                <a:gd name="T150" fmla="+- 0 2537 1877"/>
                <a:gd name="T151" fmla="*/ 2537 h 771"/>
                <a:gd name="T152" fmla="+- 0 1721 561"/>
                <a:gd name="T153" fmla="*/ T152 w 2053"/>
                <a:gd name="T154" fmla="+- 0 2541 1877"/>
                <a:gd name="T155" fmla="*/ 2541 h 771"/>
                <a:gd name="T156" fmla="+- 0 1741 561"/>
                <a:gd name="T157" fmla="*/ T156 w 2053"/>
                <a:gd name="T158" fmla="+- 0 2547 1877"/>
                <a:gd name="T159" fmla="*/ 2547 h 771"/>
                <a:gd name="T160" fmla="+- 0 1803 561"/>
                <a:gd name="T161" fmla="*/ T160 w 2053"/>
                <a:gd name="T162" fmla="+- 0 2551 1877"/>
                <a:gd name="T163" fmla="*/ 2551 h 771"/>
                <a:gd name="T164" fmla="+- 0 1871 561"/>
                <a:gd name="T165" fmla="*/ T164 w 2053"/>
                <a:gd name="T166" fmla="+- 0 2551 1877"/>
                <a:gd name="T167" fmla="*/ 2551 h 771"/>
                <a:gd name="T168" fmla="+- 0 1959 561"/>
                <a:gd name="T169" fmla="*/ T168 w 2053"/>
                <a:gd name="T170" fmla="+- 0 2551 1877"/>
                <a:gd name="T171" fmla="*/ 2551 h 771"/>
                <a:gd name="T172" fmla="+- 0 2056 561"/>
                <a:gd name="T173" fmla="*/ T172 w 2053"/>
                <a:gd name="T174" fmla="+- 0 2549 1877"/>
                <a:gd name="T175" fmla="*/ 2549 h 771"/>
                <a:gd name="T176" fmla="+- 0 2155 561"/>
                <a:gd name="T177" fmla="*/ T176 w 2053"/>
                <a:gd name="T178" fmla="+- 0 2543 1877"/>
                <a:gd name="T179" fmla="*/ 2543 h 771"/>
                <a:gd name="T180" fmla="+- 0 2248 561"/>
                <a:gd name="T181" fmla="*/ T180 w 2053"/>
                <a:gd name="T182" fmla="+- 0 2533 1877"/>
                <a:gd name="T183" fmla="*/ 2533 h 771"/>
                <a:gd name="T184" fmla="+- 0 2324 561"/>
                <a:gd name="T185" fmla="*/ T184 w 2053"/>
                <a:gd name="T186" fmla="+- 0 2517 1877"/>
                <a:gd name="T187" fmla="*/ 2517 h 771"/>
                <a:gd name="T188" fmla="+- 0 2430 561"/>
                <a:gd name="T189" fmla="*/ T188 w 2053"/>
                <a:gd name="T190" fmla="+- 0 2445 1877"/>
                <a:gd name="T191" fmla="*/ 2445 h 771"/>
                <a:gd name="T192" fmla="+- 0 2488 561"/>
                <a:gd name="T193" fmla="*/ T192 w 2053"/>
                <a:gd name="T194" fmla="+- 0 2376 1877"/>
                <a:gd name="T195" fmla="*/ 2376 h 771"/>
                <a:gd name="T196" fmla="+- 0 2542 561"/>
                <a:gd name="T197" fmla="*/ T196 w 2053"/>
                <a:gd name="T198" fmla="+- 0 2300 1877"/>
                <a:gd name="T199" fmla="*/ 2300 h 771"/>
                <a:gd name="T200" fmla="+- 0 2586 561"/>
                <a:gd name="T201" fmla="*/ T200 w 2053"/>
                <a:gd name="T202" fmla="+- 0 2227 1877"/>
                <a:gd name="T203" fmla="*/ 2227 h 771"/>
                <a:gd name="T204" fmla="+- 0 2614 561"/>
                <a:gd name="T205" fmla="*/ T204 w 2053"/>
                <a:gd name="T206" fmla="+- 0 2166 1877"/>
                <a:gd name="T207" fmla="*/ 2166 h 7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053" h="771">
                  <a:moveTo>
                    <a:pt x="0" y="0"/>
                  </a:moveTo>
                  <a:lnTo>
                    <a:pt x="74" y="28"/>
                  </a:lnTo>
                  <a:lnTo>
                    <a:pt x="162" y="104"/>
                  </a:lnTo>
                  <a:lnTo>
                    <a:pt x="169" y="128"/>
                  </a:lnTo>
                  <a:lnTo>
                    <a:pt x="166" y="156"/>
                  </a:lnTo>
                  <a:lnTo>
                    <a:pt x="160" y="184"/>
                  </a:lnTo>
                  <a:lnTo>
                    <a:pt x="156" y="209"/>
                  </a:lnTo>
                  <a:lnTo>
                    <a:pt x="158" y="225"/>
                  </a:lnTo>
                  <a:lnTo>
                    <a:pt x="163" y="245"/>
                  </a:lnTo>
                  <a:lnTo>
                    <a:pt x="165" y="266"/>
                  </a:lnTo>
                  <a:lnTo>
                    <a:pt x="140" y="331"/>
                  </a:lnTo>
                  <a:lnTo>
                    <a:pt x="125" y="351"/>
                  </a:lnTo>
                  <a:lnTo>
                    <a:pt x="145" y="405"/>
                  </a:lnTo>
                  <a:lnTo>
                    <a:pt x="108" y="462"/>
                  </a:lnTo>
                  <a:lnTo>
                    <a:pt x="136" y="515"/>
                  </a:lnTo>
                  <a:lnTo>
                    <a:pt x="119" y="535"/>
                  </a:lnTo>
                  <a:lnTo>
                    <a:pt x="111" y="545"/>
                  </a:lnTo>
                  <a:lnTo>
                    <a:pt x="108" y="551"/>
                  </a:lnTo>
                  <a:lnTo>
                    <a:pt x="108" y="555"/>
                  </a:lnTo>
                  <a:lnTo>
                    <a:pt x="128" y="609"/>
                  </a:lnTo>
                  <a:lnTo>
                    <a:pt x="168" y="648"/>
                  </a:lnTo>
                  <a:lnTo>
                    <a:pt x="228" y="672"/>
                  </a:lnTo>
                  <a:lnTo>
                    <a:pt x="307" y="683"/>
                  </a:lnTo>
                  <a:lnTo>
                    <a:pt x="401" y="682"/>
                  </a:lnTo>
                  <a:lnTo>
                    <a:pt x="510" y="669"/>
                  </a:lnTo>
                  <a:lnTo>
                    <a:pt x="551" y="660"/>
                  </a:lnTo>
                  <a:lnTo>
                    <a:pt x="591" y="653"/>
                  </a:lnTo>
                  <a:lnTo>
                    <a:pt x="629" y="655"/>
                  </a:lnTo>
                  <a:lnTo>
                    <a:pt x="661" y="674"/>
                  </a:lnTo>
                  <a:lnTo>
                    <a:pt x="684" y="706"/>
                  </a:lnTo>
                  <a:lnTo>
                    <a:pt x="721" y="745"/>
                  </a:lnTo>
                  <a:lnTo>
                    <a:pt x="784" y="770"/>
                  </a:lnTo>
                  <a:lnTo>
                    <a:pt x="885" y="765"/>
                  </a:lnTo>
                  <a:lnTo>
                    <a:pt x="920" y="747"/>
                  </a:lnTo>
                  <a:lnTo>
                    <a:pt x="956" y="717"/>
                  </a:lnTo>
                  <a:lnTo>
                    <a:pt x="1007" y="687"/>
                  </a:lnTo>
                  <a:lnTo>
                    <a:pt x="1083" y="666"/>
                  </a:lnTo>
                  <a:lnTo>
                    <a:pt x="1142" y="660"/>
                  </a:lnTo>
                  <a:lnTo>
                    <a:pt x="1160" y="664"/>
                  </a:lnTo>
                  <a:lnTo>
                    <a:pt x="1180" y="670"/>
                  </a:lnTo>
                  <a:lnTo>
                    <a:pt x="1242" y="674"/>
                  </a:lnTo>
                  <a:lnTo>
                    <a:pt x="1310" y="674"/>
                  </a:lnTo>
                  <a:lnTo>
                    <a:pt x="1398" y="674"/>
                  </a:lnTo>
                  <a:lnTo>
                    <a:pt x="1495" y="672"/>
                  </a:lnTo>
                  <a:lnTo>
                    <a:pt x="1594" y="666"/>
                  </a:lnTo>
                  <a:lnTo>
                    <a:pt x="1687" y="656"/>
                  </a:lnTo>
                  <a:lnTo>
                    <a:pt x="1763" y="640"/>
                  </a:lnTo>
                  <a:lnTo>
                    <a:pt x="1869" y="568"/>
                  </a:lnTo>
                  <a:lnTo>
                    <a:pt x="1927" y="499"/>
                  </a:lnTo>
                  <a:lnTo>
                    <a:pt x="1981" y="423"/>
                  </a:lnTo>
                  <a:lnTo>
                    <a:pt x="2025" y="350"/>
                  </a:lnTo>
                  <a:lnTo>
                    <a:pt x="2053" y="28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1850" y="1354"/>
              <a:ext cx="1036" cy="747"/>
            </a:xfrm>
            <a:custGeom>
              <a:avLst/>
              <a:gdLst>
                <a:gd name="T0" fmla="+- 0 2581 1851"/>
                <a:gd name="T1" fmla="*/ T0 w 1036"/>
                <a:gd name="T2" fmla="+- 0 1895 1355"/>
                <a:gd name="T3" fmla="*/ 1895 h 747"/>
                <a:gd name="T4" fmla="+- 0 2468 1851"/>
                <a:gd name="T5" fmla="*/ T4 w 1036"/>
                <a:gd name="T6" fmla="+- 0 1876 1355"/>
                <a:gd name="T7" fmla="*/ 1876 h 747"/>
                <a:gd name="T8" fmla="+- 0 2325 1851"/>
                <a:gd name="T9" fmla="*/ T8 w 1036"/>
                <a:gd name="T10" fmla="+- 0 1926 1355"/>
                <a:gd name="T11" fmla="*/ 1926 h 747"/>
                <a:gd name="T12" fmla="+- 0 2247 1851"/>
                <a:gd name="T13" fmla="*/ T12 w 1036"/>
                <a:gd name="T14" fmla="+- 0 2004 1355"/>
                <a:gd name="T15" fmla="*/ 2004 h 747"/>
                <a:gd name="T16" fmla="+- 0 2208 1851"/>
                <a:gd name="T17" fmla="*/ T16 w 1036"/>
                <a:gd name="T18" fmla="+- 0 2024 1355"/>
                <a:gd name="T19" fmla="*/ 2024 h 747"/>
                <a:gd name="T20" fmla="+- 0 2147 1851"/>
                <a:gd name="T21" fmla="*/ T20 w 1036"/>
                <a:gd name="T22" fmla="+- 0 2078 1355"/>
                <a:gd name="T23" fmla="*/ 2078 h 747"/>
                <a:gd name="T24" fmla="+- 0 2058 1851"/>
                <a:gd name="T25" fmla="*/ T24 w 1036"/>
                <a:gd name="T26" fmla="+- 0 2101 1355"/>
                <a:gd name="T27" fmla="*/ 2101 h 747"/>
                <a:gd name="T28" fmla="+- 0 1920 1851"/>
                <a:gd name="T29" fmla="*/ T28 w 1036"/>
                <a:gd name="T30" fmla="+- 0 2080 1355"/>
                <a:gd name="T31" fmla="*/ 2080 h 747"/>
                <a:gd name="T32" fmla="+- 0 1851 1851"/>
                <a:gd name="T33" fmla="*/ T32 w 1036"/>
                <a:gd name="T34" fmla="+- 0 2029 1355"/>
                <a:gd name="T35" fmla="*/ 2029 h 747"/>
                <a:gd name="T36" fmla="+- 0 1885 1851"/>
                <a:gd name="T37" fmla="*/ T36 w 1036"/>
                <a:gd name="T38" fmla="+- 0 1962 1355"/>
                <a:gd name="T39" fmla="*/ 1962 h 747"/>
                <a:gd name="T40" fmla="+- 0 1892 1851"/>
                <a:gd name="T41" fmla="*/ T40 w 1036"/>
                <a:gd name="T42" fmla="+- 0 1929 1355"/>
                <a:gd name="T43" fmla="*/ 1929 h 747"/>
                <a:gd name="T44" fmla="+- 0 1959 1851"/>
                <a:gd name="T45" fmla="*/ T44 w 1036"/>
                <a:gd name="T46" fmla="+- 0 1855 1355"/>
                <a:gd name="T47" fmla="*/ 1855 h 747"/>
                <a:gd name="T48" fmla="+- 0 1986 1851"/>
                <a:gd name="T49" fmla="*/ T48 w 1036"/>
                <a:gd name="T50" fmla="+- 0 1827 1355"/>
                <a:gd name="T51" fmla="*/ 1827 h 747"/>
                <a:gd name="T52" fmla="+- 0 2007 1851"/>
                <a:gd name="T53" fmla="*/ T52 w 1036"/>
                <a:gd name="T54" fmla="+- 0 1812 1355"/>
                <a:gd name="T55" fmla="*/ 1812 h 747"/>
                <a:gd name="T56" fmla="+- 0 2034 1851"/>
                <a:gd name="T57" fmla="*/ T56 w 1036"/>
                <a:gd name="T58" fmla="+- 0 1738 1355"/>
                <a:gd name="T59" fmla="*/ 1738 h 747"/>
                <a:gd name="T60" fmla="+- 0 2023 1851"/>
                <a:gd name="T61" fmla="*/ T60 w 1036"/>
                <a:gd name="T62" fmla="+- 0 1704 1355"/>
                <a:gd name="T63" fmla="*/ 1704 h 747"/>
                <a:gd name="T64" fmla="+- 0 2034 1851"/>
                <a:gd name="T65" fmla="*/ T64 w 1036"/>
                <a:gd name="T66" fmla="+- 0 1676 1355"/>
                <a:gd name="T67" fmla="*/ 1676 h 747"/>
                <a:gd name="T68" fmla="+- 0 2056 1851"/>
                <a:gd name="T69" fmla="*/ T68 w 1036"/>
                <a:gd name="T70" fmla="+- 0 1606 1355"/>
                <a:gd name="T71" fmla="*/ 1606 h 747"/>
                <a:gd name="T72" fmla="+- 0 2100 1851"/>
                <a:gd name="T73" fmla="*/ T72 w 1036"/>
                <a:gd name="T74" fmla="+- 0 1551 1355"/>
                <a:gd name="T75" fmla="*/ 1551 h 747"/>
                <a:gd name="T76" fmla="+- 0 2130 1851"/>
                <a:gd name="T77" fmla="*/ T76 w 1036"/>
                <a:gd name="T78" fmla="+- 0 1546 1355"/>
                <a:gd name="T79" fmla="*/ 1546 h 747"/>
                <a:gd name="T80" fmla="+- 0 2159 1851"/>
                <a:gd name="T81" fmla="*/ T80 w 1036"/>
                <a:gd name="T82" fmla="+- 0 1543 1355"/>
                <a:gd name="T83" fmla="*/ 1543 h 747"/>
                <a:gd name="T84" fmla="+- 0 2171 1851"/>
                <a:gd name="T85" fmla="*/ T84 w 1036"/>
                <a:gd name="T86" fmla="+- 0 1503 1355"/>
                <a:gd name="T87" fmla="*/ 1503 h 747"/>
                <a:gd name="T88" fmla="+- 0 2171 1851"/>
                <a:gd name="T89" fmla="*/ T88 w 1036"/>
                <a:gd name="T90" fmla="+- 0 1466 1355"/>
                <a:gd name="T91" fmla="*/ 1466 h 747"/>
                <a:gd name="T92" fmla="+- 0 2193 1851"/>
                <a:gd name="T93" fmla="*/ T92 w 1036"/>
                <a:gd name="T94" fmla="+- 0 1450 1355"/>
                <a:gd name="T95" fmla="*/ 1450 h 747"/>
                <a:gd name="T96" fmla="+- 0 2226 1851"/>
                <a:gd name="T97" fmla="*/ T96 w 1036"/>
                <a:gd name="T98" fmla="+- 0 1404 1355"/>
                <a:gd name="T99" fmla="*/ 1404 h 747"/>
                <a:gd name="T100" fmla="+- 0 2299 1851"/>
                <a:gd name="T101" fmla="*/ T100 w 1036"/>
                <a:gd name="T102" fmla="+- 0 1357 1355"/>
                <a:gd name="T103" fmla="*/ 1357 h 747"/>
                <a:gd name="T104" fmla="+- 0 2396 1851"/>
                <a:gd name="T105" fmla="*/ T104 w 1036"/>
                <a:gd name="T106" fmla="+- 0 1362 1355"/>
                <a:gd name="T107" fmla="*/ 1362 h 747"/>
                <a:gd name="T108" fmla="+- 0 2462 1851"/>
                <a:gd name="T109" fmla="*/ T108 w 1036"/>
                <a:gd name="T110" fmla="+- 0 1384 1355"/>
                <a:gd name="T111" fmla="*/ 1384 h 747"/>
                <a:gd name="T112" fmla="+- 0 2522 1851"/>
                <a:gd name="T113" fmla="*/ T112 w 1036"/>
                <a:gd name="T114" fmla="+- 0 1405 1355"/>
                <a:gd name="T115" fmla="*/ 1405 h 747"/>
                <a:gd name="T116" fmla="+- 0 2639 1851"/>
                <a:gd name="T117" fmla="*/ T116 w 1036"/>
                <a:gd name="T118" fmla="+- 0 1440 1355"/>
                <a:gd name="T119" fmla="*/ 1440 h 747"/>
                <a:gd name="T120" fmla="+- 0 2676 1851"/>
                <a:gd name="T121" fmla="*/ T120 w 1036"/>
                <a:gd name="T122" fmla="+- 0 1474 1355"/>
                <a:gd name="T123" fmla="*/ 1474 h 747"/>
                <a:gd name="T124" fmla="+- 0 2774 1851"/>
                <a:gd name="T125" fmla="*/ T124 w 1036"/>
                <a:gd name="T126" fmla="+- 0 1536 1355"/>
                <a:gd name="T127" fmla="*/ 1536 h 747"/>
                <a:gd name="T128" fmla="+- 0 2835 1851"/>
                <a:gd name="T129" fmla="*/ T128 w 1036"/>
                <a:gd name="T130" fmla="+- 0 1621 1355"/>
                <a:gd name="T131" fmla="*/ 1621 h 747"/>
                <a:gd name="T132" fmla="+- 0 2857 1851"/>
                <a:gd name="T133" fmla="*/ T132 w 1036"/>
                <a:gd name="T134" fmla="+- 0 1671 1355"/>
                <a:gd name="T135" fmla="*/ 1671 h 747"/>
                <a:gd name="T136" fmla="+- 0 2886 1851"/>
                <a:gd name="T137" fmla="*/ T136 w 1036"/>
                <a:gd name="T138" fmla="+- 0 1757 1355"/>
                <a:gd name="T139" fmla="*/ 1757 h 7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1036" h="747">
                  <a:moveTo>
                    <a:pt x="760" y="558"/>
                  </a:moveTo>
                  <a:lnTo>
                    <a:pt x="730" y="540"/>
                  </a:lnTo>
                  <a:lnTo>
                    <a:pt x="681" y="526"/>
                  </a:lnTo>
                  <a:lnTo>
                    <a:pt x="617" y="521"/>
                  </a:lnTo>
                  <a:lnTo>
                    <a:pt x="546" y="534"/>
                  </a:lnTo>
                  <a:lnTo>
                    <a:pt x="474" y="571"/>
                  </a:lnTo>
                  <a:lnTo>
                    <a:pt x="407" y="641"/>
                  </a:lnTo>
                  <a:lnTo>
                    <a:pt x="396" y="649"/>
                  </a:lnTo>
                  <a:lnTo>
                    <a:pt x="376" y="659"/>
                  </a:lnTo>
                  <a:lnTo>
                    <a:pt x="357" y="669"/>
                  </a:lnTo>
                  <a:lnTo>
                    <a:pt x="346" y="676"/>
                  </a:lnTo>
                  <a:lnTo>
                    <a:pt x="296" y="723"/>
                  </a:lnTo>
                  <a:lnTo>
                    <a:pt x="252" y="743"/>
                  </a:lnTo>
                  <a:lnTo>
                    <a:pt x="207" y="746"/>
                  </a:lnTo>
                  <a:lnTo>
                    <a:pt x="153" y="740"/>
                  </a:lnTo>
                  <a:lnTo>
                    <a:pt x="69" y="725"/>
                  </a:lnTo>
                  <a:lnTo>
                    <a:pt x="6" y="700"/>
                  </a:lnTo>
                  <a:lnTo>
                    <a:pt x="0" y="674"/>
                  </a:lnTo>
                  <a:lnTo>
                    <a:pt x="14" y="639"/>
                  </a:lnTo>
                  <a:lnTo>
                    <a:pt x="34" y="607"/>
                  </a:lnTo>
                  <a:lnTo>
                    <a:pt x="44" y="594"/>
                  </a:lnTo>
                  <a:lnTo>
                    <a:pt x="41" y="574"/>
                  </a:lnTo>
                  <a:lnTo>
                    <a:pt x="85" y="513"/>
                  </a:lnTo>
                  <a:lnTo>
                    <a:pt x="108" y="500"/>
                  </a:lnTo>
                  <a:lnTo>
                    <a:pt x="129" y="478"/>
                  </a:lnTo>
                  <a:lnTo>
                    <a:pt x="135" y="472"/>
                  </a:lnTo>
                  <a:lnTo>
                    <a:pt x="146" y="464"/>
                  </a:lnTo>
                  <a:lnTo>
                    <a:pt x="156" y="457"/>
                  </a:lnTo>
                  <a:lnTo>
                    <a:pt x="190" y="397"/>
                  </a:lnTo>
                  <a:lnTo>
                    <a:pt x="183" y="383"/>
                  </a:lnTo>
                  <a:lnTo>
                    <a:pt x="175" y="366"/>
                  </a:lnTo>
                  <a:lnTo>
                    <a:pt x="172" y="349"/>
                  </a:lnTo>
                  <a:lnTo>
                    <a:pt x="177" y="332"/>
                  </a:lnTo>
                  <a:lnTo>
                    <a:pt x="183" y="321"/>
                  </a:lnTo>
                  <a:lnTo>
                    <a:pt x="184" y="310"/>
                  </a:lnTo>
                  <a:lnTo>
                    <a:pt x="205" y="251"/>
                  </a:lnTo>
                  <a:lnTo>
                    <a:pt x="238" y="209"/>
                  </a:lnTo>
                  <a:lnTo>
                    <a:pt x="249" y="196"/>
                  </a:lnTo>
                  <a:lnTo>
                    <a:pt x="260" y="192"/>
                  </a:lnTo>
                  <a:lnTo>
                    <a:pt x="279" y="191"/>
                  </a:lnTo>
                  <a:lnTo>
                    <a:pt x="298" y="191"/>
                  </a:lnTo>
                  <a:lnTo>
                    <a:pt x="308" y="188"/>
                  </a:lnTo>
                  <a:lnTo>
                    <a:pt x="319" y="167"/>
                  </a:lnTo>
                  <a:lnTo>
                    <a:pt x="320" y="148"/>
                  </a:lnTo>
                  <a:lnTo>
                    <a:pt x="317" y="130"/>
                  </a:lnTo>
                  <a:lnTo>
                    <a:pt x="320" y="111"/>
                  </a:lnTo>
                  <a:lnTo>
                    <a:pt x="325" y="99"/>
                  </a:lnTo>
                  <a:lnTo>
                    <a:pt x="342" y="95"/>
                  </a:lnTo>
                  <a:lnTo>
                    <a:pt x="349" y="85"/>
                  </a:lnTo>
                  <a:lnTo>
                    <a:pt x="375" y="49"/>
                  </a:lnTo>
                  <a:lnTo>
                    <a:pt x="407" y="19"/>
                  </a:lnTo>
                  <a:lnTo>
                    <a:pt x="448" y="2"/>
                  </a:lnTo>
                  <a:lnTo>
                    <a:pt x="502" y="0"/>
                  </a:lnTo>
                  <a:lnTo>
                    <a:pt x="545" y="7"/>
                  </a:lnTo>
                  <a:lnTo>
                    <a:pt x="579" y="16"/>
                  </a:lnTo>
                  <a:lnTo>
                    <a:pt x="611" y="29"/>
                  </a:lnTo>
                  <a:lnTo>
                    <a:pt x="646" y="45"/>
                  </a:lnTo>
                  <a:lnTo>
                    <a:pt x="671" y="50"/>
                  </a:lnTo>
                  <a:lnTo>
                    <a:pt x="737" y="51"/>
                  </a:lnTo>
                  <a:lnTo>
                    <a:pt x="788" y="85"/>
                  </a:lnTo>
                  <a:lnTo>
                    <a:pt x="804" y="103"/>
                  </a:lnTo>
                  <a:lnTo>
                    <a:pt x="825" y="119"/>
                  </a:lnTo>
                  <a:lnTo>
                    <a:pt x="874" y="148"/>
                  </a:lnTo>
                  <a:lnTo>
                    <a:pt x="923" y="181"/>
                  </a:lnTo>
                  <a:lnTo>
                    <a:pt x="963" y="219"/>
                  </a:lnTo>
                  <a:lnTo>
                    <a:pt x="984" y="266"/>
                  </a:lnTo>
                  <a:lnTo>
                    <a:pt x="988" y="267"/>
                  </a:lnTo>
                  <a:lnTo>
                    <a:pt x="1006" y="316"/>
                  </a:lnTo>
                  <a:lnTo>
                    <a:pt x="1026" y="374"/>
                  </a:lnTo>
                  <a:lnTo>
                    <a:pt x="1035" y="402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32" y="1573"/>
              <a:ext cx="1384" cy="146"/>
            </a:xfrm>
            <a:custGeom>
              <a:avLst/>
              <a:gdLst>
                <a:gd name="T0" fmla="+- 0 1736 532"/>
                <a:gd name="T1" fmla="*/ T0 w 1384"/>
                <a:gd name="T2" fmla="+- 0 1573 1573"/>
                <a:gd name="T3" fmla="*/ 1573 h 146"/>
                <a:gd name="T4" fmla="+- 0 1668 532"/>
                <a:gd name="T5" fmla="*/ T4 w 1384"/>
                <a:gd name="T6" fmla="+- 0 1574 1573"/>
                <a:gd name="T7" fmla="*/ 1574 h 146"/>
                <a:gd name="T8" fmla="+- 0 1590 532"/>
                <a:gd name="T9" fmla="*/ T8 w 1384"/>
                <a:gd name="T10" fmla="+- 0 1581 1573"/>
                <a:gd name="T11" fmla="*/ 1581 h 146"/>
                <a:gd name="T12" fmla="+- 0 1508 532"/>
                <a:gd name="T13" fmla="*/ T12 w 1384"/>
                <a:gd name="T14" fmla="+- 0 1596 1573"/>
                <a:gd name="T15" fmla="*/ 1596 h 146"/>
                <a:gd name="T16" fmla="+- 0 1425 532"/>
                <a:gd name="T17" fmla="*/ T16 w 1384"/>
                <a:gd name="T18" fmla="+- 0 1614 1573"/>
                <a:gd name="T19" fmla="*/ 1614 h 146"/>
                <a:gd name="T20" fmla="+- 0 1341 532"/>
                <a:gd name="T21" fmla="*/ T20 w 1384"/>
                <a:gd name="T22" fmla="+- 0 1630 1573"/>
                <a:gd name="T23" fmla="*/ 1630 h 146"/>
                <a:gd name="T24" fmla="+- 0 1259 532"/>
                <a:gd name="T25" fmla="*/ T24 w 1384"/>
                <a:gd name="T26" fmla="+- 0 1643 1573"/>
                <a:gd name="T27" fmla="*/ 1643 h 146"/>
                <a:gd name="T28" fmla="+- 0 1113 532"/>
                <a:gd name="T29" fmla="*/ T28 w 1384"/>
                <a:gd name="T30" fmla="+- 0 1661 1573"/>
                <a:gd name="T31" fmla="*/ 1661 h 146"/>
                <a:gd name="T32" fmla="+- 0 1044 532"/>
                <a:gd name="T33" fmla="*/ T32 w 1384"/>
                <a:gd name="T34" fmla="+- 0 1668 1573"/>
                <a:gd name="T35" fmla="*/ 1668 h 146"/>
                <a:gd name="T36" fmla="+- 0 969 532"/>
                <a:gd name="T37" fmla="*/ T36 w 1384"/>
                <a:gd name="T38" fmla="+- 0 1669 1573"/>
                <a:gd name="T39" fmla="*/ 1669 h 146"/>
                <a:gd name="T40" fmla="+- 0 879 532"/>
                <a:gd name="T41" fmla="*/ T40 w 1384"/>
                <a:gd name="T42" fmla="+- 0 1658 1573"/>
                <a:gd name="T43" fmla="*/ 1658 h 146"/>
                <a:gd name="T44" fmla="+- 0 800 532"/>
                <a:gd name="T45" fmla="*/ T44 w 1384"/>
                <a:gd name="T46" fmla="+- 0 1647 1573"/>
                <a:gd name="T47" fmla="*/ 1647 h 146"/>
                <a:gd name="T48" fmla="+- 0 749 532"/>
                <a:gd name="T49" fmla="*/ T48 w 1384"/>
                <a:gd name="T50" fmla="+- 0 1644 1573"/>
                <a:gd name="T51" fmla="*/ 1644 h 146"/>
                <a:gd name="T52" fmla="+- 0 658 532"/>
                <a:gd name="T53" fmla="*/ T52 w 1384"/>
                <a:gd name="T54" fmla="+- 0 1650 1573"/>
                <a:gd name="T55" fmla="*/ 1650 h 146"/>
                <a:gd name="T56" fmla="+- 0 596 532"/>
                <a:gd name="T57" fmla="*/ T56 w 1384"/>
                <a:gd name="T58" fmla="+- 0 1655 1573"/>
                <a:gd name="T59" fmla="*/ 1655 h 146"/>
                <a:gd name="T60" fmla="+- 0 548 532"/>
                <a:gd name="T61" fmla="*/ T60 w 1384"/>
                <a:gd name="T62" fmla="+- 0 1666 1573"/>
                <a:gd name="T63" fmla="*/ 1666 h 146"/>
                <a:gd name="T64" fmla="+- 0 532 532"/>
                <a:gd name="T65" fmla="*/ T64 w 1384"/>
                <a:gd name="T66" fmla="+- 0 1679 1573"/>
                <a:gd name="T67" fmla="*/ 1679 h 146"/>
                <a:gd name="T68" fmla="+- 0 570 532"/>
                <a:gd name="T69" fmla="*/ T68 w 1384"/>
                <a:gd name="T70" fmla="+- 0 1692 1573"/>
                <a:gd name="T71" fmla="*/ 1692 h 146"/>
                <a:gd name="T72" fmla="+- 0 634 532"/>
                <a:gd name="T73" fmla="*/ T72 w 1384"/>
                <a:gd name="T74" fmla="+- 0 1700 1573"/>
                <a:gd name="T75" fmla="*/ 1700 h 146"/>
                <a:gd name="T76" fmla="+- 0 689 532"/>
                <a:gd name="T77" fmla="*/ T76 w 1384"/>
                <a:gd name="T78" fmla="+- 0 1700 1573"/>
                <a:gd name="T79" fmla="*/ 1700 h 146"/>
                <a:gd name="T80" fmla="+- 0 740 532"/>
                <a:gd name="T81" fmla="*/ T80 w 1384"/>
                <a:gd name="T82" fmla="+- 0 1699 1573"/>
                <a:gd name="T83" fmla="*/ 1699 h 146"/>
                <a:gd name="T84" fmla="+- 0 848 532"/>
                <a:gd name="T85" fmla="*/ T84 w 1384"/>
                <a:gd name="T86" fmla="+- 0 1709 1573"/>
                <a:gd name="T87" fmla="*/ 1709 h 146"/>
                <a:gd name="T88" fmla="+- 0 981 532"/>
                <a:gd name="T89" fmla="*/ T88 w 1384"/>
                <a:gd name="T90" fmla="+- 0 1710 1573"/>
                <a:gd name="T91" fmla="*/ 1710 h 146"/>
                <a:gd name="T92" fmla="+- 0 1057 532"/>
                <a:gd name="T93" fmla="*/ T92 w 1384"/>
                <a:gd name="T94" fmla="+- 0 1715 1573"/>
                <a:gd name="T95" fmla="*/ 1715 h 146"/>
                <a:gd name="T96" fmla="+- 0 1142 532"/>
                <a:gd name="T97" fmla="*/ T96 w 1384"/>
                <a:gd name="T98" fmla="+- 0 1718 1573"/>
                <a:gd name="T99" fmla="*/ 1718 h 146"/>
                <a:gd name="T100" fmla="+- 0 1233 532"/>
                <a:gd name="T101" fmla="*/ T100 w 1384"/>
                <a:gd name="T102" fmla="+- 0 1712 1573"/>
                <a:gd name="T103" fmla="*/ 1712 h 146"/>
                <a:gd name="T104" fmla="+- 0 1324 532"/>
                <a:gd name="T105" fmla="*/ T104 w 1384"/>
                <a:gd name="T106" fmla="+- 0 1697 1573"/>
                <a:gd name="T107" fmla="*/ 1697 h 146"/>
                <a:gd name="T108" fmla="+- 0 1409 532"/>
                <a:gd name="T109" fmla="*/ T108 w 1384"/>
                <a:gd name="T110" fmla="+- 0 1675 1573"/>
                <a:gd name="T111" fmla="*/ 1675 h 146"/>
                <a:gd name="T112" fmla="+- 0 1481 532"/>
                <a:gd name="T113" fmla="*/ T112 w 1384"/>
                <a:gd name="T114" fmla="+- 0 1647 1573"/>
                <a:gd name="T115" fmla="*/ 1647 h 146"/>
                <a:gd name="T116" fmla="+- 0 1546 532"/>
                <a:gd name="T117" fmla="*/ T116 w 1384"/>
                <a:gd name="T118" fmla="+- 0 1619 1573"/>
                <a:gd name="T119" fmla="*/ 1619 h 146"/>
                <a:gd name="T120" fmla="+- 0 1613 532"/>
                <a:gd name="T121" fmla="*/ T120 w 1384"/>
                <a:gd name="T122" fmla="+- 0 1599 1573"/>
                <a:gd name="T123" fmla="*/ 1599 h 146"/>
                <a:gd name="T124" fmla="+- 0 1689 532"/>
                <a:gd name="T125" fmla="*/ T124 w 1384"/>
                <a:gd name="T126" fmla="+- 0 1596 1573"/>
                <a:gd name="T127" fmla="*/ 1596 h 146"/>
                <a:gd name="T128" fmla="+- 0 1762 532"/>
                <a:gd name="T129" fmla="*/ T128 w 1384"/>
                <a:gd name="T130" fmla="+- 0 1604 1573"/>
                <a:gd name="T131" fmla="*/ 1604 h 146"/>
                <a:gd name="T132" fmla="+- 0 1845 532"/>
                <a:gd name="T133" fmla="*/ T132 w 1384"/>
                <a:gd name="T134" fmla="+- 0 1616 1573"/>
                <a:gd name="T135" fmla="*/ 1616 h 146"/>
                <a:gd name="T136" fmla="+- 0 1885 532"/>
                <a:gd name="T137" fmla="*/ T136 w 1384"/>
                <a:gd name="T138" fmla="+- 0 1632 1573"/>
                <a:gd name="T139" fmla="*/ 1632 h 146"/>
                <a:gd name="T140" fmla="+- 0 1903 532"/>
                <a:gd name="T141" fmla="*/ T140 w 1384"/>
                <a:gd name="T142" fmla="+- 0 1634 1573"/>
                <a:gd name="T143" fmla="*/ 1634 h 146"/>
                <a:gd name="T144" fmla="+- 0 1916 532"/>
                <a:gd name="T145" fmla="*/ T144 w 1384"/>
                <a:gd name="T146" fmla="+- 0 1624 1573"/>
                <a:gd name="T147" fmla="*/ 1624 h 146"/>
                <a:gd name="T148" fmla="+- 0 1909 532"/>
                <a:gd name="T149" fmla="*/ T148 w 1384"/>
                <a:gd name="T150" fmla="+- 0 1609 1573"/>
                <a:gd name="T151" fmla="*/ 1609 h 146"/>
                <a:gd name="T152" fmla="+- 0 1875 532"/>
                <a:gd name="T153" fmla="*/ T152 w 1384"/>
                <a:gd name="T154" fmla="+- 0 1597 1573"/>
                <a:gd name="T155" fmla="*/ 1597 h 146"/>
                <a:gd name="T156" fmla="+- 0 1830 532"/>
                <a:gd name="T157" fmla="*/ T156 w 1384"/>
                <a:gd name="T158" fmla="+- 0 1588 1573"/>
                <a:gd name="T159" fmla="*/ 1588 h 146"/>
                <a:gd name="T160" fmla="+- 0 1786 532"/>
                <a:gd name="T161" fmla="*/ T160 w 1384"/>
                <a:gd name="T162" fmla="+- 0 1579 1573"/>
                <a:gd name="T163" fmla="*/ 1579 h 146"/>
                <a:gd name="T164" fmla="+- 0 1736 532"/>
                <a:gd name="T165" fmla="*/ T164 w 1384"/>
                <a:gd name="T166" fmla="+- 0 1573 1573"/>
                <a:gd name="T167" fmla="*/ 1573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384" h="146">
                  <a:moveTo>
                    <a:pt x="1204" y="0"/>
                  </a:moveTo>
                  <a:lnTo>
                    <a:pt x="1136" y="1"/>
                  </a:lnTo>
                  <a:lnTo>
                    <a:pt x="1058" y="8"/>
                  </a:lnTo>
                  <a:lnTo>
                    <a:pt x="976" y="23"/>
                  </a:lnTo>
                  <a:lnTo>
                    <a:pt x="893" y="41"/>
                  </a:lnTo>
                  <a:lnTo>
                    <a:pt x="809" y="57"/>
                  </a:lnTo>
                  <a:lnTo>
                    <a:pt x="727" y="70"/>
                  </a:lnTo>
                  <a:lnTo>
                    <a:pt x="581" y="88"/>
                  </a:lnTo>
                  <a:lnTo>
                    <a:pt x="512" y="95"/>
                  </a:lnTo>
                  <a:lnTo>
                    <a:pt x="437" y="96"/>
                  </a:lnTo>
                  <a:lnTo>
                    <a:pt x="347" y="85"/>
                  </a:lnTo>
                  <a:lnTo>
                    <a:pt x="268" y="74"/>
                  </a:lnTo>
                  <a:lnTo>
                    <a:pt x="217" y="71"/>
                  </a:lnTo>
                  <a:lnTo>
                    <a:pt x="126" y="77"/>
                  </a:lnTo>
                  <a:lnTo>
                    <a:pt x="64" y="82"/>
                  </a:lnTo>
                  <a:lnTo>
                    <a:pt x="16" y="93"/>
                  </a:lnTo>
                  <a:lnTo>
                    <a:pt x="0" y="106"/>
                  </a:lnTo>
                  <a:lnTo>
                    <a:pt x="38" y="119"/>
                  </a:lnTo>
                  <a:lnTo>
                    <a:pt x="102" y="127"/>
                  </a:lnTo>
                  <a:lnTo>
                    <a:pt x="157" y="127"/>
                  </a:lnTo>
                  <a:lnTo>
                    <a:pt x="208" y="126"/>
                  </a:lnTo>
                  <a:lnTo>
                    <a:pt x="316" y="136"/>
                  </a:lnTo>
                  <a:lnTo>
                    <a:pt x="449" y="137"/>
                  </a:lnTo>
                  <a:lnTo>
                    <a:pt x="525" y="142"/>
                  </a:lnTo>
                  <a:lnTo>
                    <a:pt x="610" y="145"/>
                  </a:lnTo>
                  <a:lnTo>
                    <a:pt x="701" y="139"/>
                  </a:lnTo>
                  <a:lnTo>
                    <a:pt x="792" y="124"/>
                  </a:lnTo>
                  <a:lnTo>
                    <a:pt x="877" y="102"/>
                  </a:lnTo>
                  <a:lnTo>
                    <a:pt x="949" y="74"/>
                  </a:lnTo>
                  <a:lnTo>
                    <a:pt x="1014" y="46"/>
                  </a:lnTo>
                  <a:lnTo>
                    <a:pt x="1081" y="26"/>
                  </a:lnTo>
                  <a:lnTo>
                    <a:pt x="1157" y="23"/>
                  </a:lnTo>
                  <a:lnTo>
                    <a:pt x="1230" y="31"/>
                  </a:lnTo>
                  <a:lnTo>
                    <a:pt x="1313" y="43"/>
                  </a:lnTo>
                  <a:lnTo>
                    <a:pt x="1353" y="59"/>
                  </a:lnTo>
                  <a:lnTo>
                    <a:pt x="1371" y="61"/>
                  </a:lnTo>
                  <a:lnTo>
                    <a:pt x="1384" y="51"/>
                  </a:lnTo>
                  <a:lnTo>
                    <a:pt x="1377" y="36"/>
                  </a:lnTo>
                  <a:lnTo>
                    <a:pt x="1343" y="24"/>
                  </a:lnTo>
                  <a:lnTo>
                    <a:pt x="1298" y="15"/>
                  </a:lnTo>
                  <a:lnTo>
                    <a:pt x="1254" y="6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32" y="1573"/>
              <a:ext cx="1384" cy="146"/>
            </a:xfrm>
            <a:custGeom>
              <a:avLst/>
              <a:gdLst>
                <a:gd name="T0" fmla="+- 0 1845 532"/>
                <a:gd name="T1" fmla="*/ T0 w 1384"/>
                <a:gd name="T2" fmla="+- 0 1616 1573"/>
                <a:gd name="T3" fmla="*/ 1616 h 146"/>
                <a:gd name="T4" fmla="+- 0 1865 532"/>
                <a:gd name="T5" fmla="*/ T4 w 1384"/>
                <a:gd name="T6" fmla="+- 0 1624 1573"/>
                <a:gd name="T7" fmla="*/ 1624 h 146"/>
                <a:gd name="T8" fmla="+- 0 1885 532"/>
                <a:gd name="T9" fmla="*/ T8 w 1384"/>
                <a:gd name="T10" fmla="+- 0 1632 1573"/>
                <a:gd name="T11" fmla="*/ 1632 h 146"/>
                <a:gd name="T12" fmla="+- 0 1903 532"/>
                <a:gd name="T13" fmla="*/ T12 w 1384"/>
                <a:gd name="T14" fmla="+- 0 1634 1573"/>
                <a:gd name="T15" fmla="*/ 1634 h 146"/>
                <a:gd name="T16" fmla="+- 0 1916 532"/>
                <a:gd name="T17" fmla="*/ T16 w 1384"/>
                <a:gd name="T18" fmla="+- 0 1624 1573"/>
                <a:gd name="T19" fmla="*/ 1624 h 146"/>
                <a:gd name="T20" fmla="+- 0 1830 532"/>
                <a:gd name="T21" fmla="*/ T20 w 1384"/>
                <a:gd name="T22" fmla="+- 0 1588 1573"/>
                <a:gd name="T23" fmla="*/ 1588 h 146"/>
                <a:gd name="T24" fmla="+- 0 1736 532"/>
                <a:gd name="T25" fmla="*/ T24 w 1384"/>
                <a:gd name="T26" fmla="+- 0 1573 1573"/>
                <a:gd name="T27" fmla="*/ 1573 h 146"/>
                <a:gd name="T28" fmla="+- 0 1668 532"/>
                <a:gd name="T29" fmla="*/ T28 w 1384"/>
                <a:gd name="T30" fmla="+- 0 1574 1573"/>
                <a:gd name="T31" fmla="*/ 1574 h 146"/>
                <a:gd name="T32" fmla="+- 0 1590 532"/>
                <a:gd name="T33" fmla="*/ T32 w 1384"/>
                <a:gd name="T34" fmla="+- 0 1581 1573"/>
                <a:gd name="T35" fmla="*/ 1581 h 146"/>
                <a:gd name="T36" fmla="+- 0 1508 532"/>
                <a:gd name="T37" fmla="*/ T36 w 1384"/>
                <a:gd name="T38" fmla="+- 0 1596 1573"/>
                <a:gd name="T39" fmla="*/ 1596 h 146"/>
                <a:gd name="T40" fmla="+- 0 1425 532"/>
                <a:gd name="T41" fmla="*/ T40 w 1384"/>
                <a:gd name="T42" fmla="+- 0 1614 1573"/>
                <a:gd name="T43" fmla="*/ 1614 h 146"/>
                <a:gd name="T44" fmla="+- 0 1341 532"/>
                <a:gd name="T45" fmla="*/ T44 w 1384"/>
                <a:gd name="T46" fmla="+- 0 1630 1573"/>
                <a:gd name="T47" fmla="*/ 1630 h 146"/>
                <a:gd name="T48" fmla="+- 0 1259 532"/>
                <a:gd name="T49" fmla="*/ T48 w 1384"/>
                <a:gd name="T50" fmla="+- 0 1643 1573"/>
                <a:gd name="T51" fmla="*/ 1643 h 146"/>
                <a:gd name="T52" fmla="+- 0 1182 532"/>
                <a:gd name="T53" fmla="*/ T52 w 1384"/>
                <a:gd name="T54" fmla="+- 0 1653 1573"/>
                <a:gd name="T55" fmla="*/ 1653 h 146"/>
                <a:gd name="T56" fmla="+- 0 1113 532"/>
                <a:gd name="T57" fmla="*/ T56 w 1384"/>
                <a:gd name="T58" fmla="+- 0 1661 1573"/>
                <a:gd name="T59" fmla="*/ 1661 h 146"/>
                <a:gd name="T60" fmla="+- 0 1044 532"/>
                <a:gd name="T61" fmla="*/ T60 w 1384"/>
                <a:gd name="T62" fmla="+- 0 1668 1573"/>
                <a:gd name="T63" fmla="*/ 1668 h 146"/>
                <a:gd name="T64" fmla="+- 0 969 532"/>
                <a:gd name="T65" fmla="*/ T64 w 1384"/>
                <a:gd name="T66" fmla="+- 0 1669 1573"/>
                <a:gd name="T67" fmla="*/ 1669 h 146"/>
                <a:gd name="T68" fmla="+- 0 879 532"/>
                <a:gd name="T69" fmla="*/ T68 w 1384"/>
                <a:gd name="T70" fmla="+- 0 1658 1573"/>
                <a:gd name="T71" fmla="*/ 1658 h 146"/>
                <a:gd name="T72" fmla="+- 0 800 532"/>
                <a:gd name="T73" fmla="*/ T72 w 1384"/>
                <a:gd name="T74" fmla="+- 0 1647 1573"/>
                <a:gd name="T75" fmla="*/ 1647 h 146"/>
                <a:gd name="T76" fmla="+- 0 749 532"/>
                <a:gd name="T77" fmla="*/ T76 w 1384"/>
                <a:gd name="T78" fmla="+- 0 1644 1573"/>
                <a:gd name="T79" fmla="*/ 1644 h 146"/>
                <a:gd name="T80" fmla="+- 0 658 532"/>
                <a:gd name="T81" fmla="*/ T80 w 1384"/>
                <a:gd name="T82" fmla="+- 0 1650 1573"/>
                <a:gd name="T83" fmla="*/ 1650 h 146"/>
                <a:gd name="T84" fmla="+- 0 596 532"/>
                <a:gd name="T85" fmla="*/ T84 w 1384"/>
                <a:gd name="T86" fmla="+- 0 1655 1573"/>
                <a:gd name="T87" fmla="*/ 1655 h 146"/>
                <a:gd name="T88" fmla="+- 0 532 532"/>
                <a:gd name="T89" fmla="*/ T88 w 1384"/>
                <a:gd name="T90" fmla="+- 0 1679 1573"/>
                <a:gd name="T91" fmla="*/ 1679 h 146"/>
                <a:gd name="T92" fmla="+- 0 570 532"/>
                <a:gd name="T93" fmla="*/ T92 w 1384"/>
                <a:gd name="T94" fmla="+- 0 1692 1573"/>
                <a:gd name="T95" fmla="*/ 1692 h 146"/>
                <a:gd name="T96" fmla="+- 0 634 532"/>
                <a:gd name="T97" fmla="*/ T96 w 1384"/>
                <a:gd name="T98" fmla="+- 0 1700 1573"/>
                <a:gd name="T99" fmla="*/ 1700 h 146"/>
                <a:gd name="T100" fmla="+- 0 689 532"/>
                <a:gd name="T101" fmla="*/ T100 w 1384"/>
                <a:gd name="T102" fmla="+- 0 1700 1573"/>
                <a:gd name="T103" fmla="*/ 1700 h 146"/>
                <a:gd name="T104" fmla="+- 0 740 532"/>
                <a:gd name="T105" fmla="*/ T104 w 1384"/>
                <a:gd name="T106" fmla="+- 0 1699 1573"/>
                <a:gd name="T107" fmla="*/ 1699 h 146"/>
                <a:gd name="T108" fmla="+- 0 791 532"/>
                <a:gd name="T109" fmla="*/ T108 w 1384"/>
                <a:gd name="T110" fmla="+- 0 1704 1573"/>
                <a:gd name="T111" fmla="*/ 1704 h 146"/>
                <a:gd name="T112" fmla="+- 0 848 532"/>
                <a:gd name="T113" fmla="*/ T112 w 1384"/>
                <a:gd name="T114" fmla="+- 0 1709 1573"/>
                <a:gd name="T115" fmla="*/ 1709 h 146"/>
                <a:gd name="T116" fmla="+- 0 911 532"/>
                <a:gd name="T117" fmla="*/ T116 w 1384"/>
                <a:gd name="T118" fmla="+- 0 1709 1573"/>
                <a:gd name="T119" fmla="*/ 1709 h 146"/>
                <a:gd name="T120" fmla="+- 0 981 532"/>
                <a:gd name="T121" fmla="*/ T120 w 1384"/>
                <a:gd name="T122" fmla="+- 0 1710 1573"/>
                <a:gd name="T123" fmla="*/ 1710 h 146"/>
                <a:gd name="T124" fmla="+- 0 1057 532"/>
                <a:gd name="T125" fmla="*/ T124 w 1384"/>
                <a:gd name="T126" fmla="+- 0 1715 1573"/>
                <a:gd name="T127" fmla="*/ 1715 h 146"/>
                <a:gd name="T128" fmla="+- 0 1142 532"/>
                <a:gd name="T129" fmla="*/ T128 w 1384"/>
                <a:gd name="T130" fmla="+- 0 1718 1573"/>
                <a:gd name="T131" fmla="*/ 1718 h 146"/>
                <a:gd name="T132" fmla="+- 0 1233 532"/>
                <a:gd name="T133" fmla="*/ T132 w 1384"/>
                <a:gd name="T134" fmla="+- 0 1712 1573"/>
                <a:gd name="T135" fmla="*/ 1712 h 146"/>
                <a:gd name="T136" fmla="+- 0 1324 532"/>
                <a:gd name="T137" fmla="*/ T136 w 1384"/>
                <a:gd name="T138" fmla="+- 0 1697 1573"/>
                <a:gd name="T139" fmla="*/ 1697 h 146"/>
                <a:gd name="T140" fmla="+- 0 1409 532"/>
                <a:gd name="T141" fmla="*/ T140 w 1384"/>
                <a:gd name="T142" fmla="+- 0 1675 1573"/>
                <a:gd name="T143" fmla="*/ 1675 h 146"/>
                <a:gd name="T144" fmla="+- 0 1481 532"/>
                <a:gd name="T145" fmla="*/ T144 w 1384"/>
                <a:gd name="T146" fmla="+- 0 1647 1573"/>
                <a:gd name="T147" fmla="*/ 1647 h 146"/>
                <a:gd name="T148" fmla="+- 0 1546 532"/>
                <a:gd name="T149" fmla="*/ T148 w 1384"/>
                <a:gd name="T150" fmla="+- 0 1619 1573"/>
                <a:gd name="T151" fmla="*/ 1619 h 146"/>
                <a:gd name="T152" fmla="+- 0 1613 532"/>
                <a:gd name="T153" fmla="*/ T152 w 1384"/>
                <a:gd name="T154" fmla="+- 0 1599 1573"/>
                <a:gd name="T155" fmla="*/ 1599 h 146"/>
                <a:gd name="T156" fmla="+- 0 1689 532"/>
                <a:gd name="T157" fmla="*/ T156 w 1384"/>
                <a:gd name="T158" fmla="+- 0 1596 1573"/>
                <a:gd name="T159" fmla="*/ 1596 h 146"/>
                <a:gd name="T160" fmla="+- 0 1762 532"/>
                <a:gd name="T161" fmla="*/ T160 w 1384"/>
                <a:gd name="T162" fmla="+- 0 1604 1573"/>
                <a:gd name="T163" fmla="*/ 1604 h 146"/>
                <a:gd name="T164" fmla="+- 0 1810 532"/>
                <a:gd name="T165" fmla="*/ T164 w 1384"/>
                <a:gd name="T166" fmla="+- 0 1610 1573"/>
                <a:gd name="T167" fmla="*/ 1610 h 146"/>
                <a:gd name="T168" fmla="+- 0 1837 532"/>
                <a:gd name="T169" fmla="*/ T168 w 1384"/>
                <a:gd name="T170" fmla="+- 0 1614 1573"/>
                <a:gd name="T171" fmla="*/ 1614 h 146"/>
                <a:gd name="T172" fmla="+- 0 1845 532"/>
                <a:gd name="T173" fmla="*/ T172 w 1384"/>
                <a:gd name="T174" fmla="+- 0 1616 1573"/>
                <a:gd name="T175" fmla="*/ 1616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384" h="146">
                  <a:moveTo>
                    <a:pt x="1313" y="43"/>
                  </a:moveTo>
                  <a:lnTo>
                    <a:pt x="1333" y="51"/>
                  </a:lnTo>
                  <a:lnTo>
                    <a:pt x="1353" y="59"/>
                  </a:lnTo>
                  <a:lnTo>
                    <a:pt x="1371" y="61"/>
                  </a:lnTo>
                  <a:lnTo>
                    <a:pt x="1384" y="51"/>
                  </a:lnTo>
                  <a:lnTo>
                    <a:pt x="1298" y="15"/>
                  </a:lnTo>
                  <a:lnTo>
                    <a:pt x="1204" y="0"/>
                  </a:lnTo>
                  <a:lnTo>
                    <a:pt x="1136" y="1"/>
                  </a:lnTo>
                  <a:lnTo>
                    <a:pt x="1058" y="8"/>
                  </a:lnTo>
                  <a:lnTo>
                    <a:pt x="976" y="23"/>
                  </a:lnTo>
                  <a:lnTo>
                    <a:pt x="893" y="41"/>
                  </a:lnTo>
                  <a:lnTo>
                    <a:pt x="809" y="57"/>
                  </a:lnTo>
                  <a:lnTo>
                    <a:pt x="727" y="70"/>
                  </a:lnTo>
                  <a:lnTo>
                    <a:pt x="650" y="80"/>
                  </a:lnTo>
                  <a:lnTo>
                    <a:pt x="581" y="88"/>
                  </a:lnTo>
                  <a:lnTo>
                    <a:pt x="512" y="95"/>
                  </a:lnTo>
                  <a:lnTo>
                    <a:pt x="437" y="96"/>
                  </a:lnTo>
                  <a:lnTo>
                    <a:pt x="347" y="85"/>
                  </a:lnTo>
                  <a:lnTo>
                    <a:pt x="268" y="74"/>
                  </a:lnTo>
                  <a:lnTo>
                    <a:pt x="217" y="71"/>
                  </a:lnTo>
                  <a:lnTo>
                    <a:pt x="126" y="77"/>
                  </a:lnTo>
                  <a:lnTo>
                    <a:pt x="64" y="82"/>
                  </a:lnTo>
                  <a:lnTo>
                    <a:pt x="0" y="106"/>
                  </a:lnTo>
                  <a:lnTo>
                    <a:pt x="38" y="119"/>
                  </a:lnTo>
                  <a:lnTo>
                    <a:pt x="102" y="127"/>
                  </a:lnTo>
                  <a:lnTo>
                    <a:pt x="157" y="127"/>
                  </a:lnTo>
                  <a:lnTo>
                    <a:pt x="208" y="126"/>
                  </a:lnTo>
                  <a:lnTo>
                    <a:pt x="259" y="131"/>
                  </a:lnTo>
                  <a:lnTo>
                    <a:pt x="316" y="136"/>
                  </a:lnTo>
                  <a:lnTo>
                    <a:pt x="379" y="136"/>
                  </a:lnTo>
                  <a:lnTo>
                    <a:pt x="449" y="137"/>
                  </a:lnTo>
                  <a:lnTo>
                    <a:pt x="525" y="142"/>
                  </a:lnTo>
                  <a:lnTo>
                    <a:pt x="610" y="145"/>
                  </a:lnTo>
                  <a:lnTo>
                    <a:pt x="701" y="139"/>
                  </a:lnTo>
                  <a:lnTo>
                    <a:pt x="792" y="124"/>
                  </a:lnTo>
                  <a:lnTo>
                    <a:pt x="877" y="102"/>
                  </a:lnTo>
                  <a:lnTo>
                    <a:pt x="949" y="74"/>
                  </a:lnTo>
                  <a:lnTo>
                    <a:pt x="1014" y="46"/>
                  </a:lnTo>
                  <a:lnTo>
                    <a:pt x="1081" y="26"/>
                  </a:lnTo>
                  <a:lnTo>
                    <a:pt x="1157" y="23"/>
                  </a:lnTo>
                  <a:lnTo>
                    <a:pt x="1230" y="31"/>
                  </a:lnTo>
                  <a:lnTo>
                    <a:pt x="1278" y="37"/>
                  </a:lnTo>
                  <a:lnTo>
                    <a:pt x="1305" y="41"/>
                  </a:lnTo>
                  <a:lnTo>
                    <a:pt x="1313" y="43"/>
                  </a:lnTo>
                  <a:close/>
                </a:path>
              </a:pathLst>
            </a:custGeom>
            <a:noFill/>
            <a:ln w="6350">
              <a:solidFill>
                <a:srgbClr val="D1D3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91" y="1771"/>
              <a:ext cx="1000" cy="72"/>
            </a:xfrm>
            <a:custGeom>
              <a:avLst/>
              <a:gdLst>
                <a:gd name="T0" fmla="+- 0 361 292"/>
                <a:gd name="T1" fmla="*/ T0 w 1000"/>
                <a:gd name="T2" fmla="+- 0 1771 1771"/>
                <a:gd name="T3" fmla="*/ 1771 h 72"/>
                <a:gd name="T4" fmla="+- 0 322 292"/>
                <a:gd name="T5" fmla="*/ T4 w 1000"/>
                <a:gd name="T6" fmla="+- 0 1772 1771"/>
                <a:gd name="T7" fmla="*/ 1772 h 72"/>
                <a:gd name="T8" fmla="+- 0 298 292"/>
                <a:gd name="T9" fmla="*/ T8 w 1000"/>
                <a:gd name="T10" fmla="+- 0 1776 1771"/>
                <a:gd name="T11" fmla="*/ 1776 h 72"/>
                <a:gd name="T12" fmla="+- 0 292 292"/>
                <a:gd name="T13" fmla="*/ T12 w 1000"/>
                <a:gd name="T14" fmla="+- 0 1786 1771"/>
                <a:gd name="T15" fmla="*/ 1786 h 72"/>
                <a:gd name="T16" fmla="+- 0 305 292"/>
                <a:gd name="T17" fmla="*/ T16 w 1000"/>
                <a:gd name="T18" fmla="+- 0 1795 1771"/>
                <a:gd name="T19" fmla="*/ 1795 h 72"/>
                <a:gd name="T20" fmla="+- 0 333 292"/>
                <a:gd name="T21" fmla="*/ T20 w 1000"/>
                <a:gd name="T22" fmla="+- 0 1800 1771"/>
                <a:gd name="T23" fmla="*/ 1800 h 72"/>
                <a:gd name="T24" fmla="+- 0 434 292"/>
                <a:gd name="T25" fmla="*/ T24 w 1000"/>
                <a:gd name="T26" fmla="+- 0 1806 1771"/>
                <a:gd name="T27" fmla="*/ 1806 h 72"/>
                <a:gd name="T28" fmla="+- 0 488 292"/>
                <a:gd name="T29" fmla="*/ T28 w 1000"/>
                <a:gd name="T30" fmla="+- 0 1807 1771"/>
                <a:gd name="T31" fmla="*/ 1807 h 72"/>
                <a:gd name="T32" fmla="+- 0 529 292"/>
                <a:gd name="T33" fmla="*/ T32 w 1000"/>
                <a:gd name="T34" fmla="+- 0 1806 1771"/>
                <a:gd name="T35" fmla="*/ 1806 h 72"/>
                <a:gd name="T36" fmla="+- 0 568 292"/>
                <a:gd name="T37" fmla="*/ T36 w 1000"/>
                <a:gd name="T38" fmla="+- 0 1809 1771"/>
                <a:gd name="T39" fmla="*/ 1809 h 72"/>
                <a:gd name="T40" fmla="+- 0 615 292"/>
                <a:gd name="T41" fmla="*/ T40 w 1000"/>
                <a:gd name="T42" fmla="+- 0 1823 1771"/>
                <a:gd name="T43" fmla="*/ 1823 h 72"/>
                <a:gd name="T44" fmla="+- 0 672 292"/>
                <a:gd name="T45" fmla="*/ T44 w 1000"/>
                <a:gd name="T46" fmla="+- 0 1838 1771"/>
                <a:gd name="T47" fmla="*/ 1838 h 72"/>
                <a:gd name="T48" fmla="+- 0 730 292"/>
                <a:gd name="T49" fmla="*/ T48 w 1000"/>
                <a:gd name="T50" fmla="+- 0 1843 1771"/>
                <a:gd name="T51" fmla="*/ 1843 h 72"/>
                <a:gd name="T52" fmla="+- 0 787 292"/>
                <a:gd name="T53" fmla="*/ T52 w 1000"/>
                <a:gd name="T54" fmla="+- 0 1841 1771"/>
                <a:gd name="T55" fmla="*/ 1841 h 72"/>
                <a:gd name="T56" fmla="+- 0 842 292"/>
                <a:gd name="T57" fmla="*/ T56 w 1000"/>
                <a:gd name="T58" fmla="+- 0 1837 1771"/>
                <a:gd name="T59" fmla="*/ 1837 h 72"/>
                <a:gd name="T60" fmla="+- 0 958 292"/>
                <a:gd name="T61" fmla="*/ T60 w 1000"/>
                <a:gd name="T62" fmla="+- 0 1825 1771"/>
                <a:gd name="T63" fmla="*/ 1825 h 72"/>
                <a:gd name="T64" fmla="+- 0 1020 292"/>
                <a:gd name="T65" fmla="*/ T64 w 1000"/>
                <a:gd name="T66" fmla="+- 0 1821 1771"/>
                <a:gd name="T67" fmla="*/ 1821 h 72"/>
                <a:gd name="T68" fmla="+- 0 1083 292"/>
                <a:gd name="T69" fmla="*/ T68 w 1000"/>
                <a:gd name="T70" fmla="+- 0 1820 1771"/>
                <a:gd name="T71" fmla="*/ 1820 h 72"/>
                <a:gd name="T72" fmla="+- 0 1139 292"/>
                <a:gd name="T73" fmla="*/ T72 w 1000"/>
                <a:gd name="T74" fmla="+- 0 1820 1771"/>
                <a:gd name="T75" fmla="*/ 1820 h 72"/>
                <a:gd name="T76" fmla="+- 0 1183 292"/>
                <a:gd name="T77" fmla="*/ T76 w 1000"/>
                <a:gd name="T78" fmla="+- 0 1817 1771"/>
                <a:gd name="T79" fmla="*/ 1817 h 72"/>
                <a:gd name="T80" fmla="+- 0 1272 292"/>
                <a:gd name="T81" fmla="*/ T80 w 1000"/>
                <a:gd name="T82" fmla="+- 0 1797 1771"/>
                <a:gd name="T83" fmla="*/ 1797 h 72"/>
                <a:gd name="T84" fmla="+- 0 1292 292"/>
                <a:gd name="T85" fmla="*/ T84 w 1000"/>
                <a:gd name="T86" fmla="+- 0 1786 1771"/>
                <a:gd name="T87" fmla="*/ 1786 h 72"/>
                <a:gd name="T88" fmla="+- 0 1278 292"/>
                <a:gd name="T89" fmla="*/ T88 w 1000"/>
                <a:gd name="T90" fmla="+- 0 1780 1771"/>
                <a:gd name="T91" fmla="*/ 1780 h 72"/>
                <a:gd name="T92" fmla="+- 0 1236 292"/>
                <a:gd name="T93" fmla="*/ T92 w 1000"/>
                <a:gd name="T94" fmla="+- 0 1779 1771"/>
                <a:gd name="T95" fmla="*/ 1779 h 72"/>
                <a:gd name="T96" fmla="+- 0 1138 292"/>
                <a:gd name="T97" fmla="*/ T96 w 1000"/>
                <a:gd name="T98" fmla="+- 0 1779 1771"/>
                <a:gd name="T99" fmla="*/ 1779 h 72"/>
                <a:gd name="T100" fmla="+- 0 1094 292"/>
                <a:gd name="T101" fmla="*/ T100 w 1000"/>
                <a:gd name="T102" fmla="+- 0 1777 1771"/>
                <a:gd name="T103" fmla="*/ 1777 h 72"/>
                <a:gd name="T104" fmla="+- 0 1045 292"/>
                <a:gd name="T105" fmla="*/ T104 w 1000"/>
                <a:gd name="T106" fmla="+- 0 1778 1771"/>
                <a:gd name="T107" fmla="*/ 1778 h 72"/>
                <a:gd name="T108" fmla="+- 0 981 292"/>
                <a:gd name="T109" fmla="*/ T108 w 1000"/>
                <a:gd name="T110" fmla="+- 0 1781 1771"/>
                <a:gd name="T111" fmla="*/ 1781 h 72"/>
                <a:gd name="T112" fmla="+- 0 911 292"/>
                <a:gd name="T113" fmla="*/ T112 w 1000"/>
                <a:gd name="T114" fmla="+- 0 1785 1771"/>
                <a:gd name="T115" fmla="*/ 1785 h 72"/>
                <a:gd name="T116" fmla="+- 0 845 292"/>
                <a:gd name="T117" fmla="*/ T116 w 1000"/>
                <a:gd name="T118" fmla="+- 0 1789 1771"/>
                <a:gd name="T119" fmla="*/ 1789 h 72"/>
                <a:gd name="T120" fmla="+- 0 781 292"/>
                <a:gd name="T121" fmla="*/ T120 w 1000"/>
                <a:gd name="T122" fmla="+- 0 1790 1771"/>
                <a:gd name="T123" fmla="*/ 1790 h 72"/>
                <a:gd name="T124" fmla="+- 0 716 292"/>
                <a:gd name="T125" fmla="*/ T124 w 1000"/>
                <a:gd name="T126" fmla="+- 0 1789 1771"/>
                <a:gd name="T127" fmla="*/ 1789 h 72"/>
                <a:gd name="T128" fmla="+- 0 657 292"/>
                <a:gd name="T129" fmla="*/ T128 w 1000"/>
                <a:gd name="T130" fmla="+- 0 1785 1771"/>
                <a:gd name="T131" fmla="*/ 1785 h 72"/>
                <a:gd name="T132" fmla="+- 0 565 292"/>
                <a:gd name="T133" fmla="*/ T132 w 1000"/>
                <a:gd name="T134" fmla="+- 0 1775 1771"/>
                <a:gd name="T135" fmla="*/ 1775 h 72"/>
                <a:gd name="T136" fmla="+- 0 514 292"/>
                <a:gd name="T137" fmla="*/ T136 w 1000"/>
                <a:gd name="T138" fmla="+- 0 1773 1771"/>
                <a:gd name="T139" fmla="*/ 1773 h 72"/>
                <a:gd name="T140" fmla="+- 0 461 292"/>
                <a:gd name="T141" fmla="*/ T140 w 1000"/>
                <a:gd name="T142" fmla="+- 0 1772 1771"/>
                <a:gd name="T143" fmla="*/ 1772 h 72"/>
                <a:gd name="T144" fmla="+- 0 361 292"/>
                <a:gd name="T145" fmla="*/ T144 w 1000"/>
                <a:gd name="T146" fmla="+- 0 1771 1771"/>
                <a:gd name="T147" fmla="*/ 1771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000" h="72">
                  <a:moveTo>
                    <a:pt x="69" y="0"/>
                  </a:moveTo>
                  <a:lnTo>
                    <a:pt x="30" y="1"/>
                  </a:lnTo>
                  <a:lnTo>
                    <a:pt x="6" y="5"/>
                  </a:lnTo>
                  <a:lnTo>
                    <a:pt x="0" y="15"/>
                  </a:lnTo>
                  <a:lnTo>
                    <a:pt x="13" y="24"/>
                  </a:lnTo>
                  <a:lnTo>
                    <a:pt x="41" y="29"/>
                  </a:lnTo>
                  <a:lnTo>
                    <a:pt x="142" y="35"/>
                  </a:lnTo>
                  <a:lnTo>
                    <a:pt x="196" y="36"/>
                  </a:lnTo>
                  <a:lnTo>
                    <a:pt x="237" y="35"/>
                  </a:lnTo>
                  <a:lnTo>
                    <a:pt x="276" y="38"/>
                  </a:lnTo>
                  <a:lnTo>
                    <a:pt x="323" y="52"/>
                  </a:lnTo>
                  <a:lnTo>
                    <a:pt x="380" y="67"/>
                  </a:lnTo>
                  <a:lnTo>
                    <a:pt x="438" y="72"/>
                  </a:lnTo>
                  <a:lnTo>
                    <a:pt x="495" y="70"/>
                  </a:lnTo>
                  <a:lnTo>
                    <a:pt x="550" y="66"/>
                  </a:lnTo>
                  <a:lnTo>
                    <a:pt x="666" y="54"/>
                  </a:lnTo>
                  <a:lnTo>
                    <a:pt x="728" y="50"/>
                  </a:lnTo>
                  <a:lnTo>
                    <a:pt x="791" y="49"/>
                  </a:lnTo>
                  <a:lnTo>
                    <a:pt x="847" y="49"/>
                  </a:lnTo>
                  <a:lnTo>
                    <a:pt x="891" y="46"/>
                  </a:lnTo>
                  <a:lnTo>
                    <a:pt x="980" y="26"/>
                  </a:lnTo>
                  <a:lnTo>
                    <a:pt x="1000" y="15"/>
                  </a:lnTo>
                  <a:lnTo>
                    <a:pt x="986" y="9"/>
                  </a:lnTo>
                  <a:lnTo>
                    <a:pt x="944" y="8"/>
                  </a:lnTo>
                  <a:lnTo>
                    <a:pt x="846" y="8"/>
                  </a:lnTo>
                  <a:lnTo>
                    <a:pt x="802" y="6"/>
                  </a:lnTo>
                  <a:lnTo>
                    <a:pt x="753" y="7"/>
                  </a:lnTo>
                  <a:lnTo>
                    <a:pt x="689" y="10"/>
                  </a:lnTo>
                  <a:lnTo>
                    <a:pt x="619" y="14"/>
                  </a:lnTo>
                  <a:lnTo>
                    <a:pt x="553" y="18"/>
                  </a:lnTo>
                  <a:lnTo>
                    <a:pt x="489" y="19"/>
                  </a:lnTo>
                  <a:lnTo>
                    <a:pt x="424" y="18"/>
                  </a:lnTo>
                  <a:lnTo>
                    <a:pt x="365" y="14"/>
                  </a:lnTo>
                  <a:lnTo>
                    <a:pt x="273" y="4"/>
                  </a:lnTo>
                  <a:lnTo>
                    <a:pt x="222" y="2"/>
                  </a:lnTo>
                  <a:lnTo>
                    <a:pt x="169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91" y="1771"/>
              <a:ext cx="1000" cy="72"/>
            </a:xfrm>
            <a:custGeom>
              <a:avLst/>
              <a:gdLst>
                <a:gd name="T0" fmla="+- 0 1222 292"/>
                <a:gd name="T1" fmla="*/ T0 w 1000"/>
                <a:gd name="T2" fmla="+- 0 1811 1771"/>
                <a:gd name="T3" fmla="*/ 1811 h 72"/>
                <a:gd name="T4" fmla="+- 0 1242 292"/>
                <a:gd name="T5" fmla="*/ T4 w 1000"/>
                <a:gd name="T6" fmla="+- 0 1807 1771"/>
                <a:gd name="T7" fmla="*/ 1807 h 72"/>
                <a:gd name="T8" fmla="+- 0 1272 292"/>
                <a:gd name="T9" fmla="*/ T8 w 1000"/>
                <a:gd name="T10" fmla="+- 0 1797 1771"/>
                <a:gd name="T11" fmla="*/ 1797 h 72"/>
                <a:gd name="T12" fmla="+- 0 1292 292"/>
                <a:gd name="T13" fmla="*/ T12 w 1000"/>
                <a:gd name="T14" fmla="+- 0 1786 1771"/>
                <a:gd name="T15" fmla="*/ 1786 h 72"/>
                <a:gd name="T16" fmla="+- 0 1278 292"/>
                <a:gd name="T17" fmla="*/ T16 w 1000"/>
                <a:gd name="T18" fmla="+- 0 1780 1771"/>
                <a:gd name="T19" fmla="*/ 1780 h 72"/>
                <a:gd name="T20" fmla="+- 0 1236 292"/>
                <a:gd name="T21" fmla="*/ T20 w 1000"/>
                <a:gd name="T22" fmla="+- 0 1779 1771"/>
                <a:gd name="T23" fmla="*/ 1779 h 72"/>
                <a:gd name="T24" fmla="+- 0 1187 292"/>
                <a:gd name="T25" fmla="*/ T24 w 1000"/>
                <a:gd name="T26" fmla="+- 0 1779 1771"/>
                <a:gd name="T27" fmla="*/ 1779 h 72"/>
                <a:gd name="T28" fmla="+- 0 1138 292"/>
                <a:gd name="T29" fmla="*/ T28 w 1000"/>
                <a:gd name="T30" fmla="+- 0 1779 1771"/>
                <a:gd name="T31" fmla="*/ 1779 h 72"/>
                <a:gd name="T32" fmla="+- 0 1094 292"/>
                <a:gd name="T33" fmla="*/ T32 w 1000"/>
                <a:gd name="T34" fmla="+- 0 1777 1771"/>
                <a:gd name="T35" fmla="*/ 1777 h 72"/>
                <a:gd name="T36" fmla="+- 0 1045 292"/>
                <a:gd name="T37" fmla="*/ T36 w 1000"/>
                <a:gd name="T38" fmla="+- 0 1778 1771"/>
                <a:gd name="T39" fmla="*/ 1778 h 72"/>
                <a:gd name="T40" fmla="+- 0 981 292"/>
                <a:gd name="T41" fmla="*/ T40 w 1000"/>
                <a:gd name="T42" fmla="+- 0 1781 1771"/>
                <a:gd name="T43" fmla="*/ 1781 h 72"/>
                <a:gd name="T44" fmla="+- 0 911 292"/>
                <a:gd name="T45" fmla="*/ T44 w 1000"/>
                <a:gd name="T46" fmla="+- 0 1785 1771"/>
                <a:gd name="T47" fmla="*/ 1785 h 72"/>
                <a:gd name="T48" fmla="+- 0 845 292"/>
                <a:gd name="T49" fmla="*/ T48 w 1000"/>
                <a:gd name="T50" fmla="+- 0 1789 1771"/>
                <a:gd name="T51" fmla="*/ 1789 h 72"/>
                <a:gd name="T52" fmla="+- 0 781 292"/>
                <a:gd name="T53" fmla="*/ T52 w 1000"/>
                <a:gd name="T54" fmla="+- 0 1790 1771"/>
                <a:gd name="T55" fmla="*/ 1790 h 72"/>
                <a:gd name="T56" fmla="+- 0 716 292"/>
                <a:gd name="T57" fmla="*/ T56 w 1000"/>
                <a:gd name="T58" fmla="+- 0 1789 1771"/>
                <a:gd name="T59" fmla="*/ 1789 h 72"/>
                <a:gd name="T60" fmla="+- 0 657 292"/>
                <a:gd name="T61" fmla="*/ T60 w 1000"/>
                <a:gd name="T62" fmla="+- 0 1785 1771"/>
                <a:gd name="T63" fmla="*/ 1785 h 72"/>
                <a:gd name="T64" fmla="+- 0 609 292"/>
                <a:gd name="T65" fmla="*/ T64 w 1000"/>
                <a:gd name="T66" fmla="+- 0 1780 1771"/>
                <a:gd name="T67" fmla="*/ 1780 h 72"/>
                <a:gd name="T68" fmla="+- 0 565 292"/>
                <a:gd name="T69" fmla="*/ T68 w 1000"/>
                <a:gd name="T70" fmla="+- 0 1775 1771"/>
                <a:gd name="T71" fmla="*/ 1775 h 72"/>
                <a:gd name="T72" fmla="+- 0 514 292"/>
                <a:gd name="T73" fmla="*/ T72 w 1000"/>
                <a:gd name="T74" fmla="+- 0 1773 1771"/>
                <a:gd name="T75" fmla="*/ 1773 h 72"/>
                <a:gd name="T76" fmla="+- 0 461 292"/>
                <a:gd name="T77" fmla="*/ T76 w 1000"/>
                <a:gd name="T78" fmla="+- 0 1772 1771"/>
                <a:gd name="T79" fmla="*/ 1772 h 72"/>
                <a:gd name="T80" fmla="+- 0 408 292"/>
                <a:gd name="T81" fmla="*/ T80 w 1000"/>
                <a:gd name="T82" fmla="+- 0 1772 1771"/>
                <a:gd name="T83" fmla="*/ 1772 h 72"/>
                <a:gd name="T84" fmla="+- 0 361 292"/>
                <a:gd name="T85" fmla="*/ T84 w 1000"/>
                <a:gd name="T86" fmla="+- 0 1771 1771"/>
                <a:gd name="T87" fmla="*/ 1771 h 72"/>
                <a:gd name="T88" fmla="+- 0 322 292"/>
                <a:gd name="T89" fmla="*/ T88 w 1000"/>
                <a:gd name="T90" fmla="+- 0 1772 1771"/>
                <a:gd name="T91" fmla="*/ 1772 h 72"/>
                <a:gd name="T92" fmla="+- 0 298 292"/>
                <a:gd name="T93" fmla="*/ T92 w 1000"/>
                <a:gd name="T94" fmla="+- 0 1776 1771"/>
                <a:gd name="T95" fmla="*/ 1776 h 72"/>
                <a:gd name="T96" fmla="+- 0 292 292"/>
                <a:gd name="T97" fmla="*/ T96 w 1000"/>
                <a:gd name="T98" fmla="+- 0 1786 1771"/>
                <a:gd name="T99" fmla="*/ 1786 h 72"/>
                <a:gd name="T100" fmla="+- 0 305 292"/>
                <a:gd name="T101" fmla="*/ T100 w 1000"/>
                <a:gd name="T102" fmla="+- 0 1795 1771"/>
                <a:gd name="T103" fmla="*/ 1795 h 72"/>
                <a:gd name="T104" fmla="+- 0 333 292"/>
                <a:gd name="T105" fmla="*/ T104 w 1000"/>
                <a:gd name="T106" fmla="+- 0 1800 1771"/>
                <a:gd name="T107" fmla="*/ 1800 h 72"/>
                <a:gd name="T108" fmla="+- 0 376 292"/>
                <a:gd name="T109" fmla="*/ T108 w 1000"/>
                <a:gd name="T110" fmla="+- 0 1803 1771"/>
                <a:gd name="T111" fmla="*/ 1803 h 72"/>
                <a:gd name="T112" fmla="+- 0 434 292"/>
                <a:gd name="T113" fmla="*/ T112 w 1000"/>
                <a:gd name="T114" fmla="+- 0 1806 1771"/>
                <a:gd name="T115" fmla="*/ 1806 h 72"/>
                <a:gd name="T116" fmla="+- 0 488 292"/>
                <a:gd name="T117" fmla="*/ T116 w 1000"/>
                <a:gd name="T118" fmla="+- 0 1807 1771"/>
                <a:gd name="T119" fmla="*/ 1807 h 72"/>
                <a:gd name="T120" fmla="+- 0 529 292"/>
                <a:gd name="T121" fmla="*/ T120 w 1000"/>
                <a:gd name="T122" fmla="+- 0 1806 1771"/>
                <a:gd name="T123" fmla="*/ 1806 h 72"/>
                <a:gd name="T124" fmla="+- 0 568 292"/>
                <a:gd name="T125" fmla="*/ T124 w 1000"/>
                <a:gd name="T126" fmla="+- 0 1809 1771"/>
                <a:gd name="T127" fmla="*/ 1809 h 72"/>
                <a:gd name="T128" fmla="+- 0 615 292"/>
                <a:gd name="T129" fmla="*/ T128 w 1000"/>
                <a:gd name="T130" fmla="+- 0 1823 1771"/>
                <a:gd name="T131" fmla="*/ 1823 h 72"/>
                <a:gd name="T132" fmla="+- 0 672 292"/>
                <a:gd name="T133" fmla="*/ T132 w 1000"/>
                <a:gd name="T134" fmla="+- 0 1838 1771"/>
                <a:gd name="T135" fmla="*/ 1838 h 72"/>
                <a:gd name="T136" fmla="+- 0 730 292"/>
                <a:gd name="T137" fmla="*/ T136 w 1000"/>
                <a:gd name="T138" fmla="+- 0 1843 1771"/>
                <a:gd name="T139" fmla="*/ 1843 h 72"/>
                <a:gd name="T140" fmla="+- 0 787 292"/>
                <a:gd name="T141" fmla="*/ T140 w 1000"/>
                <a:gd name="T142" fmla="+- 0 1841 1771"/>
                <a:gd name="T143" fmla="*/ 1841 h 72"/>
                <a:gd name="T144" fmla="+- 0 842 292"/>
                <a:gd name="T145" fmla="*/ T144 w 1000"/>
                <a:gd name="T146" fmla="+- 0 1837 1771"/>
                <a:gd name="T147" fmla="*/ 1837 h 72"/>
                <a:gd name="T148" fmla="+- 0 898 292"/>
                <a:gd name="T149" fmla="*/ T148 w 1000"/>
                <a:gd name="T150" fmla="+- 0 1831 1771"/>
                <a:gd name="T151" fmla="*/ 1831 h 72"/>
                <a:gd name="T152" fmla="+- 0 958 292"/>
                <a:gd name="T153" fmla="*/ T152 w 1000"/>
                <a:gd name="T154" fmla="+- 0 1825 1771"/>
                <a:gd name="T155" fmla="*/ 1825 h 72"/>
                <a:gd name="T156" fmla="+- 0 1020 292"/>
                <a:gd name="T157" fmla="*/ T156 w 1000"/>
                <a:gd name="T158" fmla="+- 0 1821 1771"/>
                <a:gd name="T159" fmla="*/ 1821 h 72"/>
                <a:gd name="T160" fmla="+- 0 1083 292"/>
                <a:gd name="T161" fmla="*/ T160 w 1000"/>
                <a:gd name="T162" fmla="+- 0 1820 1771"/>
                <a:gd name="T163" fmla="*/ 1820 h 72"/>
                <a:gd name="T164" fmla="+- 0 1139 292"/>
                <a:gd name="T165" fmla="*/ T164 w 1000"/>
                <a:gd name="T166" fmla="+- 0 1820 1771"/>
                <a:gd name="T167" fmla="*/ 1820 h 72"/>
                <a:gd name="T168" fmla="+- 0 1183 292"/>
                <a:gd name="T169" fmla="*/ T168 w 1000"/>
                <a:gd name="T170" fmla="+- 0 1817 1771"/>
                <a:gd name="T171" fmla="*/ 1817 h 72"/>
                <a:gd name="T172" fmla="+- 0 1212 292"/>
                <a:gd name="T173" fmla="*/ T172 w 1000"/>
                <a:gd name="T174" fmla="+- 0 1813 1771"/>
                <a:gd name="T175" fmla="*/ 1813 h 72"/>
                <a:gd name="T176" fmla="+- 0 1222 292"/>
                <a:gd name="T177" fmla="*/ T176 w 1000"/>
                <a:gd name="T178" fmla="+- 0 1811 1771"/>
                <a:gd name="T179" fmla="*/ 1811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000" h="72">
                  <a:moveTo>
                    <a:pt x="930" y="40"/>
                  </a:moveTo>
                  <a:lnTo>
                    <a:pt x="950" y="36"/>
                  </a:lnTo>
                  <a:lnTo>
                    <a:pt x="980" y="26"/>
                  </a:lnTo>
                  <a:lnTo>
                    <a:pt x="1000" y="15"/>
                  </a:lnTo>
                  <a:lnTo>
                    <a:pt x="986" y="9"/>
                  </a:lnTo>
                  <a:lnTo>
                    <a:pt x="944" y="8"/>
                  </a:lnTo>
                  <a:lnTo>
                    <a:pt x="895" y="8"/>
                  </a:lnTo>
                  <a:lnTo>
                    <a:pt x="846" y="8"/>
                  </a:lnTo>
                  <a:lnTo>
                    <a:pt x="802" y="6"/>
                  </a:lnTo>
                  <a:lnTo>
                    <a:pt x="753" y="7"/>
                  </a:lnTo>
                  <a:lnTo>
                    <a:pt x="689" y="10"/>
                  </a:lnTo>
                  <a:lnTo>
                    <a:pt x="619" y="14"/>
                  </a:lnTo>
                  <a:lnTo>
                    <a:pt x="553" y="18"/>
                  </a:lnTo>
                  <a:lnTo>
                    <a:pt x="489" y="19"/>
                  </a:lnTo>
                  <a:lnTo>
                    <a:pt x="424" y="18"/>
                  </a:lnTo>
                  <a:lnTo>
                    <a:pt x="365" y="14"/>
                  </a:lnTo>
                  <a:lnTo>
                    <a:pt x="317" y="9"/>
                  </a:lnTo>
                  <a:lnTo>
                    <a:pt x="273" y="4"/>
                  </a:lnTo>
                  <a:lnTo>
                    <a:pt x="222" y="2"/>
                  </a:lnTo>
                  <a:lnTo>
                    <a:pt x="169" y="1"/>
                  </a:lnTo>
                  <a:lnTo>
                    <a:pt x="116" y="1"/>
                  </a:lnTo>
                  <a:lnTo>
                    <a:pt x="69" y="0"/>
                  </a:lnTo>
                  <a:lnTo>
                    <a:pt x="30" y="1"/>
                  </a:lnTo>
                  <a:lnTo>
                    <a:pt x="6" y="5"/>
                  </a:lnTo>
                  <a:lnTo>
                    <a:pt x="0" y="15"/>
                  </a:lnTo>
                  <a:lnTo>
                    <a:pt x="13" y="24"/>
                  </a:lnTo>
                  <a:lnTo>
                    <a:pt x="41" y="29"/>
                  </a:lnTo>
                  <a:lnTo>
                    <a:pt x="84" y="32"/>
                  </a:lnTo>
                  <a:lnTo>
                    <a:pt x="142" y="35"/>
                  </a:lnTo>
                  <a:lnTo>
                    <a:pt x="196" y="36"/>
                  </a:lnTo>
                  <a:lnTo>
                    <a:pt x="237" y="35"/>
                  </a:lnTo>
                  <a:lnTo>
                    <a:pt x="276" y="38"/>
                  </a:lnTo>
                  <a:lnTo>
                    <a:pt x="323" y="52"/>
                  </a:lnTo>
                  <a:lnTo>
                    <a:pt x="380" y="67"/>
                  </a:lnTo>
                  <a:lnTo>
                    <a:pt x="438" y="72"/>
                  </a:lnTo>
                  <a:lnTo>
                    <a:pt x="495" y="70"/>
                  </a:lnTo>
                  <a:lnTo>
                    <a:pt x="550" y="66"/>
                  </a:lnTo>
                  <a:lnTo>
                    <a:pt x="606" y="60"/>
                  </a:lnTo>
                  <a:lnTo>
                    <a:pt x="666" y="54"/>
                  </a:lnTo>
                  <a:lnTo>
                    <a:pt x="728" y="50"/>
                  </a:lnTo>
                  <a:lnTo>
                    <a:pt x="791" y="49"/>
                  </a:lnTo>
                  <a:lnTo>
                    <a:pt x="847" y="49"/>
                  </a:lnTo>
                  <a:lnTo>
                    <a:pt x="891" y="46"/>
                  </a:lnTo>
                  <a:lnTo>
                    <a:pt x="920" y="42"/>
                  </a:lnTo>
                  <a:lnTo>
                    <a:pt x="930" y="40"/>
                  </a:lnTo>
                  <a:close/>
                </a:path>
              </a:pathLst>
            </a:custGeom>
            <a:noFill/>
            <a:ln w="6350">
              <a:solidFill>
                <a:srgbClr val="D1D3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301" y="2185"/>
              <a:ext cx="479" cy="66"/>
            </a:xfrm>
            <a:custGeom>
              <a:avLst/>
              <a:gdLst>
                <a:gd name="T0" fmla="+- 0 1745 1302"/>
                <a:gd name="T1" fmla="*/ T0 w 479"/>
                <a:gd name="T2" fmla="+- 0 2186 2186"/>
                <a:gd name="T3" fmla="*/ 2186 h 66"/>
                <a:gd name="T4" fmla="+- 0 1708 1302"/>
                <a:gd name="T5" fmla="*/ T4 w 479"/>
                <a:gd name="T6" fmla="+- 0 2187 2186"/>
                <a:gd name="T7" fmla="*/ 2187 h 66"/>
                <a:gd name="T8" fmla="+- 0 1692 1302"/>
                <a:gd name="T9" fmla="*/ T8 w 479"/>
                <a:gd name="T10" fmla="+- 0 2190 2186"/>
                <a:gd name="T11" fmla="*/ 2190 h 66"/>
                <a:gd name="T12" fmla="+- 0 1682 1302"/>
                <a:gd name="T13" fmla="*/ T12 w 479"/>
                <a:gd name="T14" fmla="+- 0 2193 2186"/>
                <a:gd name="T15" fmla="*/ 2193 h 66"/>
                <a:gd name="T16" fmla="+- 0 1658 1302"/>
                <a:gd name="T17" fmla="*/ T16 w 479"/>
                <a:gd name="T18" fmla="+- 0 2194 2186"/>
                <a:gd name="T19" fmla="*/ 2194 h 66"/>
                <a:gd name="T20" fmla="+- 0 1631 1302"/>
                <a:gd name="T21" fmla="*/ T20 w 479"/>
                <a:gd name="T22" fmla="+- 0 2193 2186"/>
                <a:gd name="T23" fmla="*/ 2193 h 66"/>
                <a:gd name="T24" fmla="+- 0 1610 1302"/>
                <a:gd name="T25" fmla="*/ T24 w 479"/>
                <a:gd name="T26" fmla="+- 0 2192 2186"/>
                <a:gd name="T27" fmla="*/ 2192 h 66"/>
                <a:gd name="T28" fmla="+- 0 1582 1302"/>
                <a:gd name="T29" fmla="*/ T28 w 479"/>
                <a:gd name="T30" fmla="+- 0 2190 2186"/>
                <a:gd name="T31" fmla="*/ 2190 h 66"/>
                <a:gd name="T32" fmla="+- 0 1412 1302"/>
                <a:gd name="T33" fmla="*/ T32 w 479"/>
                <a:gd name="T34" fmla="+- 0 2194 2186"/>
                <a:gd name="T35" fmla="*/ 2194 h 66"/>
                <a:gd name="T36" fmla="+- 0 1334 1302"/>
                <a:gd name="T37" fmla="*/ T36 w 479"/>
                <a:gd name="T38" fmla="+- 0 2207 2186"/>
                <a:gd name="T39" fmla="*/ 2207 h 66"/>
                <a:gd name="T40" fmla="+- 0 1302 1302"/>
                <a:gd name="T41" fmla="*/ T40 w 479"/>
                <a:gd name="T42" fmla="+- 0 2224 2186"/>
                <a:gd name="T43" fmla="*/ 2224 h 66"/>
                <a:gd name="T44" fmla="+- 0 1307 1302"/>
                <a:gd name="T45" fmla="*/ T44 w 479"/>
                <a:gd name="T46" fmla="+- 0 2228 2186"/>
                <a:gd name="T47" fmla="*/ 2228 h 66"/>
                <a:gd name="T48" fmla="+- 0 1362 1302"/>
                <a:gd name="T49" fmla="*/ T48 w 479"/>
                <a:gd name="T50" fmla="+- 0 2234 2186"/>
                <a:gd name="T51" fmla="*/ 2234 h 66"/>
                <a:gd name="T52" fmla="+- 0 1377 1302"/>
                <a:gd name="T53" fmla="*/ T52 w 479"/>
                <a:gd name="T54" fmla="+- 0 2237 2186"/>
                <a:gd name="T55" fmla="*/ 2237 h 66"/>
                <a:gd name="T56" fmla="+- 0 1390 1302"/>
                <a:gd name="T57" fmla="*/ T56 w 479"/>
                <a:gd name="T58" fmla="+- 0 2241 2186"/>
                <a:gd name="T59" fmla="*/ 2241 h 66"/>
                <a:gd name="T60" fmla="+- 0 1414 1302"/>
                <a:gd name="T61" fmla="*/ T60 w 479"/>
                <a:gd name="T62" fmla="+- 0 2245 2186"/>
                <a:gd name="T63" fmla="*/ 2245 h 66"/>
                <a:gd name="T64" fmla="+- 0 1443 1302"/>
                <a:gd name="T65" fmla="*/ T64 w 479"/>
                <a:gd name="T66" fmla="+- 0 2249 2186"/>
                <a:gd name="T67" fmla="*/ 2249 h 66"/>
                <a:gd name="T68" fmla="+- 0 1467 1302"/>
                <a:gd name="T69" fmla="*/ T68 w 479"/>
                <a:gd name="T70" fmla="+- 0 2251 2186"/>
                <a:gd name="T71" fmla="*/ 2251 h 66"/>
                <a:gd name="T72" fmla="+- 0 1489 1302"/>
                <a:gd name="T73" fmla="*/ T72 w 479"/>
                <a:gd name="T74" fmla="+- 0 2251 2186"/>
                <a:gd name="T75" fmla="*/ 2251 h 66"/>
                <a:gd name="T76" fmla="+- 0 1511 1302"/>
                <a:gd name="T77" fmla="*/ T76 w 479"/>
                <a:gd name="T78" fmla="+- 0 2246 2186"/>
                <a:gd name="T79" fmla="*/ 2246 h 66"/>
                <a:gd name="T80" fmla="+- 0 1527 1302"/>
                <a:gd name="T81" fmla="*/ T80 w 479"/>
                <a:gd name="T82" fmla="+- 0 2240 2186"/>
                <a:gd name="T83" fmla="*/ 2240 h 66"/>
                <a:gd name="T84" fmla="+- 0 1533 1302"/>
                <a:gd name="T85" fmla="*/ T84 w 479"/>
                <a:gd name="T86" fmla="+- 0 2238 2186"/>
                <a:gd name="T87" fmla="*/ 2238 h 66"/>
                <a:gd name="T88" fmla="+- 0 1543 1302"/>
                <a:gd name="T89" fmla="*/ T88 w 479"/>
                <a:gd name="T90" fmla="+- 0 2237 2186"/>
                <a:gd name="T91" fmla="*/ 2237 h 66"/>
                <a:gd name="T92" fmla="+- 0 1604 1302"/>
                <a:gd name="T93" fmla="*/ T92 w 479"/>
                <a:gd name="T94" fmla="+- 0 2234 2186"/>
                <a:gd name="T95" fmla="*/ 2234 h 66"/>
                <a:gd name="T96" fmla="+- 0 1672 1302"/>
                <a:gd name="T97" fmla="*/ T96 w 479"/>
                <a:gd name="T98" fmla="+- 0 2222 2186"/>
                <a:gd name="T99" fmla="*/ 2222 h 66"/>
                <a:gd name="T100" fmla="+- 0 1689 1302"/>
                <a:gd name="T101" fmla="*/ T100 w 479"/>
                <a:gd name="T102" fmla="+- 0 2219 2186"/>
                <a:gd name="T103" fmla="*/ 2219 h 66"/>
                <a:gd name="T104" fmla="+- 0 1702 1302"/>
                <a:gd name="T105" fmla="*/ T104 w 479"/>
                <a:gd name="T106" fmla="+- 0 2216 2186"/>
                <a:gd name="T107" fmla="*/ 2216 h 66"/>
                <a:gd name="T108" fmla="+- 0 1716 1302"/>
                <a:gd name="T109" fmla="*/ T108 w 479"/>
                <a:gd name="T110" fmla="+- 0 2214 2186"/>
                <a:gd name="T111" fmla="*/ 2214 h 66"/>
                <a:gd name="T112" fmla="+- 0 1735 1302"/>
                <a:gd name="T113" fmla="*/ T112 w 479"/>
                <a:gd name="T114" fmla="+- 0 2214 2186"/>
                <a:gd name="T115" fmla="*/ 2214 h 66"/>
                <a:gd name="T116" fmla="+- 0 1761 1302"/>
                <a:gd name="T117" fmla="*/ T116 w 479"/>
                <a:gd name="T118" fmla="+- 0 2210 2186"/>
                <a:gd name="T119" fmla="*/ 2210 h 66"/>
                <a:gd name="T120" fmla="+- 0 1780 1302"/>
                <a:gd name="T121" fmla="*/ T120 w 479"/>
                <a:gd name="T122" fmla="+- 0 2200 2186"/>
                <a:gd name="T123" fmla="*/ 2200 h 66"/>
                <a:gd name="T124" fmla="+- 0 1779 1302"/>
                <a:gd name="T125" fmla="*/ T124 w 479"/>
                <a:gd name="T126" fmla="+- 0 2190 2186"/>
                <a:gd name="T127" fmla="*/ 2190 h 66"/>
                <a:gd name="T128" fmla="+- 0 1745 1302"/>
                <a:gd name="T129" fmla="*/ T128 w 479"/>
                <a:gd name="T130" fmla="+- 0 2186 2186"/>
                <a:gd name="T131" fmla="*/ 2186 h 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79" h="66">
                  <a:moveTo>
                    <a:pt x="443" y="0"/>
                  </a:moveTo>
                  <a:lnTo>
                    <a:pt x="406" y="1"/>
                  </a:lnTo>
                  <a:lnTo>
                    <a:pt x="390" y="4"/>
                  </a:lnTo>
                  <a:lnTo>
                    <a:pt x="380" y="7"/>
                  </a:lnTo>
                  <a:lnTo>
                    <a:pt x="356" y="8"/>
                  </a:lnTo>
                  <a:lnTo>
                    <a:pt x="329" y="7"/>
                  </a:lnTo>
                  <a:lnTo>
                    <a:pt x="308" y="6"/>
                  </a:lnTo>
                  <a:lnTo>
                    <a:pt x="280" y="4"/>
                  </a:lnTo>
                  <a:lnTo>
                    <a:pt x="110" y="8"/>
                  </a:lnTo>
                  <a:lnTo>
                    <a:pt x="32" y="21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60" y="48"/>
                  </a:lnTo>
                  <a:lnTo>
                    <a:pt x="75" y="51"/>
                  </a:lnTo>
                  <a:lnTo>
                    <a:pt x="88" y="55"/>
                  </a:lnTo>
                  <a:lnTo>
                    <a:pt x="112" y="59"/>
                  </a:lnTo>
                  <a:lnTo>
                    <a:pt x="141" y="63"/>
                  </a:lnTo>
                  <a:lnTo>
                    <a:pt x="165" y="65"/>
                  </a:lnTo>
                  <a:lnTo>
                    <a:pt x="187" y="65"/>
                  </a:lnTo>
                  <a:lnTo>
                    <a:pt x="209" y="60"/>
                  </a:lnTo>
                  <a:lnTo>
                    <a:pt x="225" y="54"/>
                  </a:lnTo>
                  <a:lnTo>
                    <a:pt x="231" y="52"/>
                  </a:lnTo>
                  <a:lnTo>
                    <a:pt x="241" y="51"/>
                  </a:lnTo>
                  <a:lnTo>
                    <a:pt x="302" y="48"/>
                  </a:lnTo>
                  <a:lnTo>
                    <a:pt x="370" y="36"/>
                  </a:lnTo>
                  <a:lnTo>
                    <a:pt x="387" y="33"/>
                  </a:lnTo>
                  <a:lnTo>
                    <a:pt x="400" y="30"/>
                  </a:lnTo>
                  <a:lnTo>
                    <a:pt x="414" y="28"/>
                  </a:lnTo>
                  <a:lnTo>
                    <a:pt x="433" y="28"/>
                  </a:lnTo>
                  <a:lnTo>
                    <a:pt x="459" y="24"/>
                  </a:lnTo>
                  <a:lnTo>
                    <a:pt x="478" y="14"/>
                  </a:lnTo>
                  <a:lnTo>
                    <a:pt x="477" y="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01" y="2185"/>
              <a:ext cx="479" cy="66"/>
            </a:xfrm>
            <a:custGeom>
              <a:avLst/>
              <a:gdLst>
                <a:gd name="T0" fmla="+- 0 1672 1302"/>
                <a:gd name="T1" fmla="*/ T0 w 479"/>
                <a:gd name="T2" fmla="+- 0 2222 2186"/>
                <a:gd name="T3" fmla="*/ 2222 h 66"/>
                <a:gd name="T4" fmla="+- 0 1689 1302"/>
                <a:gd name="T5" fmla="*/ T4 w 479"/>
                <a:gd name="T6" fmla="+- 0 2219 2186"/>
                <a:gd name="T7" fmla="*/ 2219 h 66"/>
                <a:gd name="T8" fmla="+- 0 1702 1302"/>
                <a:gd name="T9" fmla="*/ T8 w 479"/>
                <a:gd name="T10" fmla="+- 0 2216 2186"/>
                <a:gd name="T11" fmla="*/ 2216 h 66"/>
                <a:gd name="T12" fmla="+- 0 1716 1302"/>
                <a:gd name="T13" fmla="*/ T12 w 479"/>
                <a:gd name="T14" fmla="+- 0 2214 2186"/>
                <a:gd name="T15" fmla="*/ 2214 h 66"/>
                <a:gd name="T16" fmla="+- 0 1735 1302"/>
                <a:gd name="T17" fmla="*/ T16 w 479"/>
                <a:gd name="T18" fmla="+- 0 2214 2186"/>
                <a:gd name="T19" fmla="*/ 2214 h 66"/>
                <a:gd name="T20" fmla="+- 0 1761 1302"/>
                <a:gd name="T21" fmla="*/ T20 w 479"/>
                <a:gd name="T22" fmla="+- 0 2210 2186"/>
                <a:gd name="T23" fmla="*/ 2210 h 66"/>
                <a:gd name="T24" fmla="+- 0 1780 1302"/>
                <a:gd name="T25" fmla="*/ T24 w 479"/>
                <a:gd name="T26" fmla="+- 0 2200 2186"/>
                <a:gd name="T27" fmla="*/ 2200 h 66"/>
                <a:gd name="T28" fmla="+- 0 1779 1302"/>
                <a:gd name="T29" fmla="*/ T28 w 479"/>
                <a:gd name="T30" fmla="+- 0 2190 2186"/>
                <a:gd name="T31" fmla="*/ 2190 h 66"/>
                <a:gd name="T32" fmla="+- 0 1745 1302"/>
                <a:gd name="T33" fmla="*/ T32 w 479"/>
                <a:gd name="T34" fmla="+- 0 2186 2186"/>
                <a:gd name="T35" fmla="*/ 2186 h 66"/>
                <a:gd name="T36" fmla="+- 0 1708 1302"/>
                <a:gd name="T37" fmla="*/ T36 w 479"/>
                <a:gd name="T38" fmla="+- 0 2187 2186"/>
                <a:gd name="T39" fmla="*/ 2187 h 66"/>
                <a:gd name="T40" fmla="+- 0 1692 1302"/>
                <a:gd name="T41" fmla="*/ T40 w 479"/>
                <a:gd name="T42" fmla="+- 0 2190 2186"/>
                <a:gd name="T43" fmla="*/ 2190 h 66"/>
                <a:gd name="T44" fmla="+- 0 1682 1302"/>
                <a:gd name="T45" fmla="*/ T44 w 479"/>
                <a:gd name="T46" fmla="+- 0 2193 2186"/>
                <a:gd name="T47" fmla="*/ 2193 h 66"/>
                <a:gd name="T48" fmla="+- 0 1658 1302"/>
                <a:gd name="T49" fmla="*/ T48 w 479"/>
                <a:gd name="T50" fmla="+- 0 2194 2186"/>
                <a:gd name="T51" fmla="*/ 2194 h 66"/>
                <a:gd name="T52" fmla="+- 0 1631 1302"/>
                <a:gd name="T53" fmla="*/ T52 w 479"/>
                <a:gd name="T54" fmla="+- 0 2193 2186"/>
                <a:gd name="T55" fmla="*/ 2193 h 66"/>
                <a:gd name="T56" fmla="+- 0 1610 1302"/>
                <a:gd name="T57" fmla="*/ T56 w 479"/>
                <a:gd name="T58" fmla="+- 0 2192 2186"/>
                <a:gd name="T59" fmla="*/ 2192 h 66"/>
                <a:gd name="T60" fmla="+- 0 1582 1302"/>
                <a:gd name="T61" fmla="*/ T60 w 479"/>
                <a:gd name="T62" fmla="+- 0 2190 2186"/>
                <a:gd name="T63" fmla="*/ 2190 h 66"/>
                <a:gd name="T64" fmla="+- 0 1469 1302"/>
                <a:gd name="T65" fmla="*/ T64 w 479"/>
                <a:gd name="T66" fmla="+- 0 2192 2186"/>
                <a:gd name="T67" fmla="*/ 2192 h 66"/>
                <a:gd name="T68" fmla="+- 0 1366 1302"/>
                <a:gd name="T69" fmla="*/ T68 w 479"/>
                <a:gd name="T70" fmla="+- 0 2198 2186"/>
                <a:gd name="T71" fmla="*/ 2198 h 66"/>
                <a:gd name="T72" fmla="+- 0 1302 1302"/>
                <a:gd name="T73" fmla="*/ T72 w 479"/>
                <a:gd name="T74" fmla="+- 0 2224 2186"/>
                <a:gd name="T75" fmla="*/ 2224 h 66"/>
                <a:gd name="T76" fmla="+- 0 1307 1302"/>
                <a:gd name="T77" fmla="*/ T76 w 479"/>
                <a:gd name="T78" fmla="+- 0 2228 2186"/>
                <a:gd name="T79" fmla="*/ 2228 h 66"/>
                <a:gd name="T80" fmla="+- 0 1334 1302"/>
                <a:gd name="T81" fmla="*/ T80 w 479"/>
                <a:gd name="T82" fmla="+- 0 2231 2186"/>
                <a:gd name="T83" fmla="*/ 2231 h 66"/>
                <a:gd name="T84" fmla="+- 0 1362 1302"/>
                <a:gd name="T85" fmla="*/ T84 w 479"/>
                <a:gd name="T86" fmla="+- 0 2234 2186"/>
                <a:gd name="T87" fmla="*/ 2234 h 66"/>
                <a:gd name="T88" fmla="+- 0 1377 1302"/>
                <a:gd name="T89" fmla="*/ T88 w 479"/>
                <a:gd name="T90" fmla="+- 0 2237 2186"/>
                <a:gd name="T91" fmla="*/ 2237 h 66"/>
                <a:gd name="T92" fmla="+- 0 1390 1302"/>
                <a:gd name="T93" fmla="*/ T92 w 479"/>
                <a:gd name="T94" fmla="+- 0 2241 2186"/>
                <a:gd name="T95" fmla="*/ 2241 h 66"/>
                <a:gd name="T96" fmla="+- 0 1414 1302"/>
                <a:gd name="T97" fmla="*/ T96 w 479"/>
                <a:gd name="T98" fmla="+- 0 2245 2186"/>
                <a:gd name="T99" fmla="*/ 2245 h 66"/>
                <a:gd name="T100" fmla="+- 0 1443 1302"/>
                <a:gd name="T101" fmla="*/ T100 w 479"/>
                <a:gd name="T102" fmla="+- 0 2249 2186"/>
                <a:gd name="T103" fmla="*/ 2249 h 66"/>
                <a:gd name="T104" fmla="+- 0 1467 1302"/>
                <a:gd name="T105" fmla="*/ T104 w 479"/>
                <a:gd name="T106" fmla="+- 0 2251 2186"/>
                <a:gd name="T107" fmla="*/ 2251 h 66"/>
                <a:gd name="T108" fmla="+- 0 1489 1302"/>
                <a:gd name="T109" fmla="*/ T108 w 479"/>
                <a:gd name="T110" fmla="+- 0 2251 2186"/>
                <a:gd name="T111" fmla="*/ 2251 h 66"/>
                <a:gd name="T112" fmla="+- 0 1511 1302"/>
                <a:gd name="T113" fmla="*/ T112 w 479"/>
                <a:gd name="T114" fmla="+- 0 2246 2186"/>
                <a:gd name="T115" fmla="*/ 2246 h 66"/>
                <a:gd name="T116" fmla="+- 0 1527 1302"/>
                <a:gd name="T117" fmla="*/ T116 w 479"/>
                <a:gd name="T118" fmla="+- 0 2240 2186"/>
                <a:gd name="T119" fmla="*/ 2240 h 66"/>
                <a:gd name="T120" fmla="+- 0 1533 1302"/>
                <a:gd name="T121" fmla="*/ T120 w 479"/>
                <a:gd name="T122" fmla="+- 0 2238 2186"/>
                <a:gd name="T123" fmla="*/ 2238 h 66"/>
                <a:gd name="T124" fmla="+- 0 1543 1302"/>
                <a:gd name="T125" fmla="*/ T124 w 479"/>
                <a:gd name="T126" fmla="+- 0 2237 2186"/>
                <a:gd name="T127" fmla="*/ 2237 h 66"/>
                <a:gd name="T128" fmla="+- 0 1568 1302"/>
                <a:gd name="T129" fmla="*/ T128 w 479"/>
                <a:gd name="T130" fmla="+- 0 2237 2186"/>
                <a:gd name="T131" fmla="*/ 2237 h 66"/>
                <a:gd name="T132" fmla="+- 0 1604 1302"/>
                <a:gd name="T133" fmla="*/ T132 w 479"/>
                <a:gd name="T134" fmla="+- 0 2234 2186"/>
                <a:gd name="T135" fmla="*/ 2234 h 66"/>
                <a:gd name="T136" fmla="+- 0 1638 1302"/>
                <a:gd name="T137" fmla="*/ T136 w 479"/>
                <a:gd name="T138" fmla="+- 0 2229 2186"/>
                <a:gd name="T139" fmla="*/ 2229 h 66"/>
                <a:gd name="T140" fmla="+- 0 1663 1302"/>
                <a:gd name="T141" fmla="*/ T140 w 479"/>
                <a:gd name="T142" fmla="+- 0 2225 2186"/>
                <a:gd name="T143" fmla="*/ 2225 h 66"/>
                <a:gd name="T144" fmla="+- 0 1672 1302"/>
                <a:gd name="T145" fmla="*/ T144 w 479"/>
                <a:gd name="T146" fmla="+- 0 2222 2186"/>
                <a:gd name="T147" fmla="*/ 2222 h 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79" h="66">
                  <a:moveTo>
                    <a:pt x="370" y="36"/>
                  </a:moveTo>
                  <a:lnTo>
                    <a:pt x="387" y="33"/>
                  </a:lnTo>
                  <a:lnTo>
                    <a:pt x="400" y="30"/>
                  </a:lnTo>
                  <a:lnTo>
                    <a:pt x="414" y="28"/>
                  </a:lnTo>
                  <a:lnTo>
                    <a:pt x="433" y="28"/>
                  </a:lnTo>
                  <a:lnTo>
                    <a:pt x="459" y="24"/>
                  </a:lnTo>
                  <a:lnTo>
                    <a:pt x="478" y="14"/>
                  </a:lnTo>
                  <a:lnTo>
                    <a:pt x="477" y="4"/>
                  </a:lnTo>
                  <a:lnTo>
                    <a:pt x="443" y="0"/>
                  </a:lnTo>
                  <a:lnTo>
                    <a:pt x="406" y="1"/>
                  </a:lnTo>
                  <a:lnTo>
                    <a:pt x="390" y="4"/>
                  </a:lnTo>
                  <a:lnTo>
                    <a:pt x="380" y="7"/>
                  </a:lnTo>
                  <a:lnTo>
                    <a:pt x="356" y="8"/>
                  </a:lnTo>
                  <a:lnTo>
                    <a:pt x="329" y="7"/>
                  </a:lnTo>
                  <a:lnTo>
                    <a:pt x="308" y="6"/>
                  </a:lnTo>
                  <a:lnTo>
                    <a:pt x="280" y="4"/>
                  </a:lnTo>
                  <a:lnTo>
                    <a:pt x="167" y="6"/>
                  </a:lnTo>
                  <a:lnTo>
                    <a:pt x="64" y="12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32" y="45"/>
                  </a:lnTo>
                  <a:lnTo>
                    <a:pt x="60" y="48"/>
                  </a:lnTo>
                  <a:lnTo>
                    <a:pt x="75" y="51"/>
                  </a:lnTo>
                  <a:lnTo>
                    <a:pt x="88" y="55"/>
                  </a:lnTo>
                  <a:lnTo>
                    <a:pt x="112" y="59"/>
                  </a:lnTo>
                  <a:lnTo>
                    <a:pt x="141" y="63"/>
                  </a:lnTo>
                  <a:lnTo>
                    <a:pt x="165" y="65"/>
                  </a:lnTo>
                  <a:lnTo>
                    <a:pt x="187" y="65"/>
                  </a:lnTo>
                  <a:lnTo>
                    <a:pt x="209" y="60"/>
                  </a:lnTo>
                  <a:lnTo>
                    <a:pt x="225" y="54"/>
                  </a:lnTo>
                  <a:lnTo>
                    <a:pt x="231" y="52"/>
                  </a:lnTo>
                  <a:lnTo>
                    <a:pt x="241" y="51"/>
                  </a:lnTo>
                  <a:lnTo>
                    <a:pt x="266" y="51"/>
                  </a:lnTo>
                  <a:lnTo>
                    <a:pt x="302" y="48"/>
                  </a:lnTo>
                  <a:lnTo>
                    <a:pt x="336" y="43"/>
                  </a:lnTo>
                  <a:lnTo>
                    <a:pt x="361" y="39"/>
                  </a:lnTo>
                  <a:lnTo>
                    <a:pt x="370" y="36"/>
                  </a:lnTo>
                  <a:close/>
                </a:path>
              </a:pathLst>
            </a:custGeom>
            <a:noFill/>
            <a:ln w="6350">
              <a:solidFill>
                <a:srgbClr val="D1D3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1175" y="2269"/>
              <a:ext cx="570" cy="78"/>
            </a:xfrm>
            <a:custGeom>
              <a:avLst/>
              <a:gdLst>
                <a:gd name="T0" fmla="+- 0 1197 1176"/>
                <a:gd name="T1" fmla="*/ T0 w 570"/>
                <a:gd name="T2" fmla="+- 0 2301 2269"/>
                <a:gd name="T3" fmla="*/ 2301 h 78"/>
                <a:gd name="T4" fmla="+- 0 1203 1176"/>
                <a:gd name="T5" fmla="*/ T4 w 570"/>
                <a:gd name="T6" fmla="+- 0 2332 2269"/>
                <a:gd name="T7" fmla="*/ 2332 h 78"/>
                <a:gd name="T8" fmla="+- 0 1274 1176"/>
                <a:gd name="T9" fmla="*/ T8 w 570"/>
                <a:gd name="T10" fmla="+- 0 2347 2269"/>
                <a:gd name="T11" fmla="*/ 2347 h 78"/>
                <a:gd name="T12" fmla="+- 0 1411 1176"/>
                <a:gd name="T13" fmla="*/ T12 w 570"/>
                <a:gd name="T14" fmla="+- 0 2342 2269"/>
                <a:gd name="T15" fmla="*/ 2342 h 78"/>
                <a:gd name="T16" fmla="+- 0 1452 1176"/>
                <a:gd name="T17" fmla="*/ T16 w 570"/>
                <a:gd name="T18" fmla="+- 0 2337 2269"/>
                <a:gd name="T19" fmla="*/ 2337 h 78"/>
                <a:gd name="T20" fmla="+- 0 1488 1176"/>
                <a:gd name="T21" fmla="*/ T20 w 570"/>
                <a:gd name="T22" fmla="+- 0 2324 2269"/>
                <a:gd name="T23" fmla="*/ 2324 h 78"/>
                <a:gd name="T24" fmla="+- 0 1642 1176"/>
                <a:gd name="T25" fmla="*/ T24 w 570"/>
                <a:gd name="T26" fmla="+- 0 2319 2269"/>
                <a:gd name="T27" fmla="*/ 2319 h 78"/>
                <a:gd name="T28" fmla="+- 0 1637 1176"/>
                <a:gd name="T29" fmla="*/ T28 w 570"/>
                <a:gd name="T30" fmla="+- 0 2304 2269"/>
                <a:gd name="T31" fmla="*/ 2304 h 78"/>
                <a:gd name="T32" fmla="+- 0 1213 1176"/>
                <a:gd name="T33" fmla="*/ T32 w 570"/>
                <a:gd name="T34" fmla="+- 0 2300 2269"/>
                <a:gd name="T35" fmla="*/ 2300 h 78"/>
                <a:gd name="T36" fmla="+- 0 1411 1176"/>
                <a:gd name="T37" fmla="*/ T36 w 570"/>
                <a:gd name="T38" fmla="+- 0 2342 2269"/>
                <a:gd name="T39" fmla="*/ 2342 h 78"/>
                <a:gd name="T40" fmla="+- 0 1312 1176"/>
                <a:gd name="T41" fmla="*/ T40 w 570"/>
                <a:gd name="T42" fmla="+- 0 2343 2269"/>
                <a:gd name="T43" fmla="*/ 2343 h 78"/>
                <a:gd name="T44" fmla="+- 0 1364 1176"/>
                <a:gd name="T45" fmla="*/ T44 w 570"/>
                <a:gd name="T46" fmla="+- 0 2346 2269"/>
                <a:gd name="T47" fmla="*/ 2346 h 78"/>
                <a:gd name="T48" fmla="+- 0 1411 1176"/>
                <a:gd name="T49" fmla="*/ T48 w 570"/>
                <a:gd name="T50" fmla="+- 0 2342 2269"/>
                <a:gd name="T51" fmla="*/ 2342 h 78"/>
                <a:gd name="T52" fmla="+- 0 1512 1176"/>
                <a:gd name="T53" fmla="*/ T52 w 570"/>
                <a:gd name="T54" fmla="+- 0 2319 2269"/>
                <a:gd name="T55" fmla="*/ 2319 h 78"/>
                <a:gd name="T56" fmla="+- 0 1554 1176"/>
                <a:gd name="T57" fmla="*/ T56 w 570"/>
                <a:gd name="T58" fmla="+- 0 2325 2269"/>
                <a:gd name="T59" fmla="*/ 2325 h 78"/>
                <a:gd name="T60" fmla="+- 0 1593 1176"/>
                <a:gd name="T61" fmla="*/ T60 w 570"/>
                <a:gd name="T62" fmla="+- 0 2332 2269"/>
                <a:gd name="T63" fmla="*/ 2332 h 78"/>
                <a:gd name="T64" fmla="+- 0 1635 1176"/>
                <a:gd name="T65" fmla="*/ T64 w 570"/>
                <a:gd name="T66" fmla="+- 0 2324 2269"/>
                <a:gd name="T67" fmla="*/ 2324 h 78"/>
                <a:gd name="T68" fmla="+- 0 1642 1176"/>
                <a:gd name="T69" fmla="*/ T68 w 570"/>
                <a:gd name="T70" fmla="+- 0 2319 2269"/>
                <a:gd name="T71" fmla="*/ 2319 h 78"/>
                <a:gd name="T72" fmla="+- 0 1656 1176"/>
                <a:gd name="T73" fmla="*/ T72 w 570"/>
                <a:gd name="T74" fmla="+- 0 2289 2269"/>
                <a:gd name="T75" fmla="*/ 2289 h 78"/>
                <a:gd name="T76" fmla="+- 0 1692 1176"/>
                <a:gd name="T77" fmla="*/ T76 w 570"/>
                <a:gd name="T78" fmla="+- 0 2301 2269"/>
                <a:gd name="T79" fmla="*/ 2301 h 78"/>
                <a:gd name="T80" fmla="+- 0 1731 1176"/>
                <a:gd name="T81" fmla="*/ T80 w 570"/>
                <a:gd name="T82" fmla="+- 0 2313 2269"/>
                <a:gd name="T83" fmla="*/ 2313 h 78"/>
                <a:gd name="T84" fmla="+- 0 1744 1176"/>
                <a:gd name="T85" fmla="*/ T84 w 570"/>
                <a:gd name="T86" fmla="+- 0 2300 2269"/>
                <a:gd name="T87" fmla="*/ 2300 h 78"/>
                <a:gd name="T88" fmla="+- 0 1641 1176"/>
                <a:gd name="T89" fmla="*/ T88 w 570"/>
                <a:gd name="T90" fmla="+- 0 2298 2269"/>
                <a:gd name="T91" fmla="*/ 2298 h 78"/>
                <a:gd name="T92" fmla="+- 0 1213 1176"/>
                <a:gd name="T93" fmla="*/ T92 w 570"/>
                <a:gd name="T94" fmla="+- 0 2300 2269"/>
                <a:gd name="T95" fmla="*/ 2300 h 78"/>
                <a:gd name="T96" fmla="+- 0 1641 1176"/>
                <a:gd name="T97" fmla="*/ T96 w 570"/>
                <a:gd name="T98" fmla="+- 0 2298 2269"/>
                <a:gd name="T99" fmla="*/ 2298 h 78"/>
                <a:gd name="T100" fmla="+- 0 1206 1176"/>
                <a:gd name="T101" fmla="*/ T100 w 570"/>
                <a:gd name="T102" fmla="+- 0 2298 2269"/>
                <a:gd name="T103" fmla="*/ 2298 h 78"/>
                <a:gd name="T104" fmla="+- 0 1210 1176"/>
                <a:gd name="T105" fmla="*/ T104 w 570"/>
                <a:gd name="T106" fmla="+- 0 2299 2269"/>
                <a:gd name="T107" fmla="*/ 2299 h 78"/>
                <a:gd name="T108" fmla="+- 0 1302 1176"/>
                <a:gd name="T109" fmla="*/ T108 w 570"/>
                <a:gd name="T110" fmla="+- 0 2275 2269"/>
                <a:gd name="T111" fmla="*/ 2275 h 78"/>
                <a:gd name="T112" fmla="+- 0 1251 1176"/>
                <a:gd name="T113" fmla="*/ T112 w 570"/>
                <a:gd name="T114" fmla="+- 0 2287 2269"/>
                <a:gd name="T115" fmla="*/ 2287 h 78"/>
                <a:gd name="T116" fmla="+- 0 1222 1176"/>
                <a:gd name="T117" fmla="*/ T116 w 570"/>
                <a:gd name="T118" fmla="+- 0 2298 2269"/>
                <a:gd name="T119" fmla="*/ 2298 h 78"/>
                <a:gd name="T120" fmla="+- 0 1641 1176"/>
                <a:gd name="T121" fmla="*/ T120 w 570"/>
                <a:gd name="T122" fmla="+- 0 2298 2269"/>
                <a:gd name="T123" fmla="*/ 2298 h 78"/>
                <a:gd name="T124" fmla="+- 0 1653 1176"/>
                <a:gd name="T125" fmla="*/ T124 w 570"/>
                <a:gd name="T126" fmla="+- 0 2290 2269"/>
                <a:gd name="T127" fmla="*/ 2290 h 78"/>
                <a:gd name="T128" fmla="+- 0 1483 1176"/>
                <a:gd name="T129" fmla="*/ T128 w 570"/>
                <a:gd name="T130" fmla="+- 0 2285 2269"/>
                <a:gd name="T131" fmla="*/ 2285 h 78"/>
                <a:gd name="T132" fmla="+- 0 1352 1176"/>
                <a:gd name="T133" fmla="*/ T132 w 570"/>
                <a:gd name="T134" fmla="+- 0 2279 2269"/>
                <a:gd name="T135" fmla="*/ 2279 h 78"/>
                <a:gd name="T136" fmla="+- 0 1302 1176"/>
                <a:gd name="T137" fmla="*/ T136 w 570"/>
                <a:gd name="T138" fmla="+- 0 2275 2269"/>
                <a:gd name="T139" fmla="*/ 2275 h 78"/>
                <a:gd name="T140" fmla="+- 0 1579 1176"/>
                <a:gd name="T141" fmla="*/ T140 w 570"/>
                <a:gd name="T142" fmla="+- 0 2274 2269"/>
                <a:gd name="T143" fmla="*/ 2274 h 78"/>
                <a:gd name="T144" fmla="+- 0 1545 1176"/>
                <a:gd name="T145" fmla="*/ T144 w 570"/>
                <a:gd name="T146" fmla="+- 0 2279 2269"/>
                <a:gd name="T147" fmla="*/ 2279 h 78"/>
                <a:gd name="T148" fmla="+- 0 1522 1176"/>
                <a:gd name="T149" fmla="*/ T148 w 570"/>
                <a:gd name="T150" fmla="+- 0 2288 2269"/>
                <a:gd name="T151" fmla="*/ 2288 h 78"/>
                <a:gd name="T152" fmla="+- 0 1653 1176"/>
                <a:gd name="T153" fmla="*/ T152 w 570"/>
                <a:gd name="T154" fmla="+- 0 2290 2269"/>
                <a:gd name="T155" fmla="*/ 2290 h 78"/>
                <a:gd name="T156" fmla="+- 0 1731 1176"/>
                <a:gd name="T157" fmla="*/ T156 w 570"/>
                <a:gd name="T158" fmla="+- 0 2289 2269"/>
                <a:gd name="T159" fmla="*/ 2289 h 78"/>
                <a:gd name="T160" fmla="+- 0 1712 1176"/>
                <a:gd name="T161" fmla="*/ T160 w 570"/>
                <a:gd name="T162" fmla="+- 0 2277 2269"/>
                <a:gd name="T163" fmla="*/ 2277 h 78"/>
                <a:gd name="T164" fmla="+- 0 1619 1176"/>
                <a:gd name="T165" fmla="*/ T164 w 570"/>
                <a:gd name="T166" fmla="+- 0 2276 2269"/>
                <a:gd name="T167" fmla="*/ 2276 h 78"/>
                <a:gd name="T168" fmla="+- 0 1408 1176"/>
                <a:gd name="T169" fmla="*/ T168 w 570"/>
                <a:gd name="T170" fmla="+- 0 2277 2269"/>
                <a:gd name="T171" fmla="*/ 2277 h 78"/>
                <a:gd name="T172" fmla="+- 0 1352 1176"/>
                <a:gd name="T173" fmla="*/ T172 w 570"/>
                <a:gd name="T174" fmla="+- 0 2279 2269"/>
                <a:gd name="T175" fmla="*/ 2279 h 78"/>
                <a:gd name="T176" fmla="+- 0 1444 1176"/>
                <a:gd name="T177" fmla="*/ T176 w 570"/>
                <a:gd name="T178" fmla="+- 0 2277 2269"/>
                <a:gd name="T179" fmla="*/ 2277 h 78"/>
                <a:gd name="T180" fmla="+- 0 1689 1176"/>
                <a:gd name="T181" fmla="*/ T180 w 570"/>
                <a:gd name="T182" fmla="+- 0 2269 2269"/>
                <a:gd name="T183" fmla="*/ 2269 h 78"/>
                <a:gd name="T184" fmla="+- 0 1657 1176"/>
                <a:gd name="T185" fmla="*/ T184 w 570"/>
                <a:gd name="T186" fmla="+- 0 2274 2269"/>
                <a:gd name="T187" fmla="*/ 2274 h 78"/>
                <a:gd name="T188" fmla="+- 0 1712 1176"/>
                <a:gd name="T189" fmla="*/ T188 w 570"/>
                <a:gd name="T190" fmla="+- 0 2277 2269"/>
                <a:gd name="T191" fmla="*/ 2277 h 78"/>
                <a:gd name="T192" fmla="+- 0 1689 1176"/>
                <a:gd name="T193" fmla="*/ T192 w 570"/>
                <a:gd name="T194" fmla="+- 0 2269 2269"/>
                <a:gd name="T195" fmla="*/ 2269 h 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570" h="78">
                  <a:moveTo>
                    <a:pt x="34" y="30"/>
                  </a:moveTo>
                  <a:lnTo>
                    <a:pt x="21" y="32"/>
                  </a:lnTo>
                  <a:lnTo>
                    <a:pt x="0" y="43"/>
                  </a:lnTo>
                  <a:lnTo>
                    <a:pt x="27" y="63"/>
                  </a:lnTo>
                  <a:lnTo>
                    <a:pt x="76" y="77"/>
                  </a:lnTo>
                  <a:lnTo>
                    <a:pt x="98" y="78"/>
                  </a:lnTo>
                  <a:lnTo>
                    <a:pt x="113" y="73"/>
                  </a:lnTo>
                  <a:lnTo>
                    <a:pt x="235" y="73"/>
                  </a:lnTo>
                  <a:lnTo>
                    <a:pt x="246" y="72"/>
                  </a:lnTo>
                  <a:lnTo>
                    <a:pt x="276" y="68"/>
                  </a:lnTo>
                  <a:lnTo>
                    <a:pt x="295" y="62"/>
                  </a:lnTo>
                  <a:lnTo>
                    <a:pt x="312" y="55"/>
                  </a:lnTo>
                  <a:lnTo>
                    <a:pt x="336" y="50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1" y="35"/>
                  </a:lnTo>
                  <a:lnTo>
                    <a:pt x="464" y="31"/>
                  </a:lnTo>
                  <a:lnTo>
                    <a:pt x="37" y="31"/>
                  </a:lnTo>
                  <a:lnTo>
                    <a:pt x="34" y="30"/>
                  </a:lnTo>
                  <a:close/>
                  <a:moveTo>
                    <a:pt x="235" y="73"/>
                  </a:moveTo>
                  <a:lnTo>
                    <a:pt x="113" y="73"/>
                  </a:lnTo>
                  <a:lnTo>
                    <a:pt x="136" y="74"/>
                  </a:lnTo>
                  <a:lnTo>
                    <a:pt x="165" y="78"/>
                  </a:lnTo>
                  <a:lnTo>
                    <a:pt x="188" y="77"/>
                  </a:lnTo>
                  <a:lnTo>
                    <a:pt x="213" y="75"/>
                  </a:lnTo>
                  <a:lnTo>
                    <a:pt x="235" y="73"/>
                  </a:lnTo>
                  <a:close/>
                  <a:moveTo>
                    <a:pt x="466" y="50"/>
                  </a:moveTo>
                  <a:lnTo>
                    <a:pt x="336" y="50"/>
                  </a:lnTo>
                  <a:lnTo>
                    <a:pt x="361" y="50"/>
                  </a:lnTo>
                  <a:lnTo>
                    <a:pt x="378" y="56"/>
                  </a:lnTo>
                  <a:lnTo>
                    <a:pt x="395" y="62"/>
                  </a:lnTo>
                  <a:lnTo>
                    <a:pt x="417" y="63"/>
                  </a:lnTo>
                  <a:lnTo>
                    <a:pt x="442" y="59"/>
                  </a:lnTo>
                  <a:lnTo>
                    <a:pt x="459" y="55"/>
                  </a:lnTo>
                  <a:lnTo>
                    <a:pt x="467" y="50"/>
                  </a:lnTo>
                  <a:lnTo>
                    <a:pt x="466" y="50"/>
                  </a:lnTo>
                  <a:close/>
                  <a:moveTo>
                    <a:pt x="555" y="20"/>
                  </a:moveTo>
                  <a:lnTo>
                    <a:pt x="480" y="20"/>
                  </a:lnTo>
                  <a:lnTo>
                    <a:pt x="496" y="23"/>
                  </a:lnTo>
                  <a:lnTo>
                    <a:pt x="516" y="32"/>
                  </a:lnTo>
                  <a:lnTo>
                    <a:pt x="537" y="40"/>
                  </a:lnTo>
                  <a:lnTo>
                    <a:pt x="555" y="44"/>
                  </a:lnTo>
                  <a:lnTo>
                    <a:pt x="569" y="41"/>
                  </a:lnTo>
                  <a:lnTo>
                    <a:pt x="568" y="31"/>
                  </a:lnTo>
                  <a:lnTo>
                    <a:pt x="555" y="20"/>
                  </a:lnTo>
                  <a:close/>
                  <a:moveTo>
                    <a:pt x="465" y="29"/>
                  </a:moveTo>
                  <a:lnTo>
                    <a:pt x="46" y="29"/>
                  </a:lnTo>
                  <a:lnTo>
                    <a:pt x="37" y="31"/>
                  </a:lnTo>
                  <a:lnTo>
                    <a:pt x="464" y="31"/>
                  </a:lnTo>
                  <a:lnTo>
                    <a:pt x="465" y="29"/>
                  </a:lnTo>
                  <a:close/>
                  <a:moveTo>
                    <a:pt x="46" y="29"/>
                  </a:moveTo>
                  <a:lnTo>
                    <a:pt x="30" y="29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46" y="29"/>
                  </a:lnTo>
                  <a:close/>
                  <a:moveTo>
                    <a:pt x="126" y="6"/>
                  </a:moveTo>
                  <a:lnTo>
                    <a:pt x="102" y="8"/>
                  </a:lnTo>
                  <a:lnTo>
                    <a:pt x="75" y="18"/>
                  </a:lnTo>
                  <a:lnTo>
                    <a:pt x="50" y="28"/>
                  </a:lnTo>
                  <a:lnTo>
                    <a:pt x="46" y="29"/>
                  </a:lnTo>
                  <a:lnTo>
                    <a:pt x="465" y="29"/>
                  </a:lnTo>
                  <a:lnTo>
                    <a:pt x="467" y="25"/>
                  </a:lnTo>
                  <a:lnTo>
                    <a:pt x="477" y="21"/>
                  </a:lnTo>
                  <a:lnTo>
                    <a:pt x="331" y="21"/>
                  </a:lnTo>
                  <a:lnTo>
                    <a:pt x="307" y="16"/>
                  </a:lnTo>
                  <a:lnTo>
                    <a:pt x="278" y="10"/>
                  </a:lnTo>
                  <a:lnTo>
                    <a:pt x="176" y="10"/>
                  </a:lnTo>
                  <a:lnTo>
                    <a:pt x="149" y="7"/>
                  </a:lnTo>
                  <a:lnTo>
                    <a:pt x="126" y="6"/>
                  </a:lnTo>
                  <a:close/>
                  <a:moveTo>
                    <a:pt x="422" y="5"/>
                  </a:moveTo>
                  <a:lnTo>
                    <a:pt x="403" y="5"/>
                  </a:lnTo>
                  <a:lnTo>
                    <a:pt x="384" y="7"/>
                  </a:lnTo>
                  <a:lnTo>
                    <a:pt x="369" y="10"/>
                  </a:lnTo>
                  <a:lnTo>
                    <a:pt x="357" y="15"/>
                  </a:lnTo>
                  <a:lnTo>
                    <a:pt x="346" y="19"/>
                  </a:lnTo>
                  <a:lnTo>
                    <a:pt x="331" y="21"/>
                  </a:lnTo>
                  <a:lnTo>
                    <a:pt x="477" y="21"/>
                  </a:lnTo>
                  <a:lnTo>
                    <a:pt x="480" y="20"/>
                  </a:lnTo>
                  <a:lnTo>
                    <a:pt x="555" y="20"/>
                  </a:lnTo>
                  <a:lnTo>
                    <a:pt x="553" y="18"/>
                  </a:lnTo>
                  <a:lnTo>
                    <a:pt x="536" y="8"/>
                  </a:lnTo>
                  <a:lnTo>
                    <a:pt x="462" y="8"/>
                  </a:lnTo>
                  <a:lnTo>
                    <a:pt x="443" y="7"/>
                  </a:lnTo>
                  <a:lnTo>
                    <a:pt x="422" y="5"/>
                  </a:lnTo>
                  <a:close/>
                  <a:moveTo>
                    <a:pt x="232" y="8"/>
                  </a:moveTo>
                  <a:lnTo>
                    <a:pt x="200" y="10"/>
                  </a:lnTo>
                  <a:lnTo>
                    <a:pt x="176" y="10"/>
                  </a:lnTo>
                  <a:lnTo>
                    <a:pt x="278" y="10"/>
                  </a:lnTo>
                  <a:lnTo>
                    <a:pt x="268" y="8"/>
                  </a:lnTo>
                  <a:lnTo>
                    <a:pt x="232" y="8"/>
                  </a:lnTo>
                  <a:close/>
                  <a:moveTo>
                    <a:pt x="513" y="0"/>
                  </a:moveTo>
                  <a:lnTo>
                    <a:pt x="498" y="1"/>
                  </a:lnTo>
                  <a:lnTo>
                    <a:pt x="481" y="5"/>
                  </a:lnTo>
                  <a:lnTo>
                    <a:pt x="462" y="8"/>
                  </a:lnTo>
                  <a:lnTo>
                    <a:pt x="536" y="8"/>
                  </a:lnTo>
                  <a:lnTo>
                    <a:pt x="532" y="6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175" y="2269"/>
              <a:ext cx="570" cy="78"/>
            </a:xfrm>
            <a:custGeom>
              <a:avLst/>
              <a:gdLst>
                <a:gd name="T0" fmla="+- 0 1206 1176"/>
                <a:gd name="T1" fmla="*/ T0 w 570"/>
                <a:gd name="T2" fmla="+- 0 2298 2269"/>
                <a:gd name="T3" fmla="*/ 2298 h 78"/>
                <a:gd name="T4" fmla="+- 0 1222 1176"/>
                <a:gd name="T5" fmla="*/ T4 w 570"/>
                <a:gd name="T6" fmla="+- 0 2298 2269"/>
                <a:gd name="T7" fmla="*/ 2298 h 78"/>
                <a:gd name="T8" fmla="+- 0 1197 1176"/>
                <a:gd name="T9" fmla="*/ T8 w 570"/>
                <a:gd name="T10" fmla="+- 0 2301 2269"/>
                <a:gd name="T11" fmla="*/ 2301 h 78"/>
                <a:gd name="T12" fmla="+- 0 1176 1176"/>
                <a:gd name="T13" fmla="*/ T12 w 570"/>
                <a:gd name="T14" fmla="+- 0 2312 2269"/>
                <a:gd name="T15" fmla="*/ 2312 h 78"/>
                <a:gd name="T16" fmla="+- 0 1203 1176"/>
                <a:gd name="T17" fmla="*/ T16 w 570"/>
                <a:gd name="T18" fmla="+- 0 2332 2269"/>
                <a:gd name="T19" fmla="*/ 2332 h 78"/>
                <a:gd name="T20" fmla="+- 0 1252 1176"/>
                <a:gd name="T21" fmla="*/ T20 w 570"/>
                <a:gd name="T22" fmla="+- 0 2346 2269"/>
                <a:gd name="T23" fmla="*/ 2346 h 78"/>
                <a:gd name="T24" fmla="+- 0 1274 1176"/>
                <a:gd name="T25" fmla="*/ T24 w 570"/>
                <a:gd name="T26" fmla="+- 0 2347 2269"/>
                <a:gd name="T27" fmla="*/ 2347 h 78"/>
                <a:gd name="T28" fmla="+- 0 1289 1176"/>
                <a:gd name="T29" fmla="*/ T28 w 570"/>
                <a:gd name="T30" fmla="+- 0 2342 2269"/>
                <a:gd name="T31" fmla="*/ 2342 h 78"/>
                <a:gd name="T32" fmla="+- 0 1312 1176"/>
                <a:gd name="T33" fmla="*/ T32 w 570"/>
                <a:gd name="T34" fmla="+- 0 2343 2269"/>
                <a:gd name="T35" fmla="*/ 2343 h 78"/>
                <a:gd name="T36" fmla="+- 0 1341 1176"/>
                <a:gd name="T37" fmla="*/ T36 w 570"/>
                <a:gd name="T38" fmla="+- 0 2347 2269"/>
                <a:gd name="T39" fmla="*/ 2347 h 78"/>
                <a:gd name="T40" fmla="+- 0 1364 1176"/>
                <a:gd name="T41" fmla="*/ T40 w 570"/>
                <a:gd name="T42" fmla="+- 0 2346 2269"/>
                <a:gd name="T43" fmla="*/ 2346 h 78"/>
                <a:gd name="T44" fmla="+- 0 1389 1176"/>
                <a:gd name="T45" fmla="*/ T44 w 570"/>
                <a:gd name="T46" fmla="+- 0 2344 2269"/>
                <a:gd name="T47" fmla="*/ 2344 h 78"/>
                <a:gd name="T48" fmla="+- 0 1422 1176"/>
                <a:gd name="T49" fmla="*/ T48 w 570"/>
                <a:gd name="T50" fmla="+- 0 2341 2269"/>
                <a:gd name="T51" fmla="*/ 2341 h 78"/>
                <a:gd name="T52" fmla="+- 0 1452 1176"/>
                <a:gd name="T53" fmla="*/ T52 w 570"/>
                <a:gd name="T54" fmla="+- 0 2337 2269"/>
                <a:gd name="T55" fmla="*/ 2337 h 78"/>
                <a:gd name="T56" fmla="+- 0 1471 1176"/>
                <a:gd name="T57" fmla="*/ T56 w 570"/>
                <a:gd name="T58" fmla="+- 0 2331 2269"/>
                <a:gd name="T59" fmla="*/ 2331 h 78"/>
                <a:gd name="T60" fmla="+- 0 1488 1176"/>
                <a:gd name="T61" fmla="*/ T60 w 570"/>
                <a:gd name="T62" fmla="+- 0 2324 2269"/>
                <a:gd name="T63" fmla="*/ 2324 h 78"/>
                <a:gd name="T64" fmla="+- 0 1512 1176"/>
                <a:gd name="T65" fmla="*/ T64 w 570"/>
                <a:gd name="T66" fmla="+- 0 2319 2269"/>
                <a:gd name="T67" fmla="*/ 2319 h 78"/>
                <a:gd name="T68" fmla="+- 0 1537 1176"/>
                <a:gd name="T69" fmla="*/ T68 w 570"/>
                <a:gd name="T70" fmla="+- 0 2319 2269"/>
                <a:gd name="T71" fmla="*/ 2319 h 78"/>
                <a:gd name="T72" fmla="+- 0 1554 1176"/>
                <a:gd name="T73" fmla="*/ T72 w 570"/>
                <a:gd name="T74" fmla="+- 0 2325 2269"/>
                <a:gd name="T75" fmla="*/ 2325 h 78"/>
                <a:gd name="T76" fmla="+- 0 1571 1176"/>
                <a:gd name="T77" fmla="*/ T76 w 570"/>
                <a:gd name="T78" fmla="+- 0 2331 2269"/>
                <a:gd name="T79" fmla="*/ 2331 h 78"/>
                <a:gd name="T80" fmla="+- 0 1593 1176"/>
                <a:gd name="T81" fmla="*/ T80 w 570"/>
                <a:gd name="T82" fmla="+- 0 2332 2269"/>
                <a:gd name="T83" fmla="*/ 2332 h 78"/>
                <a:gd name="T84" fmla="+- 0 1618 1176"/>
                <a:gd name="T85" fmla="*/ T84 w 570"/>
                <a:gd name="T86" fmla="+- 0 2328 2269"/>
                <a:gd name="T87" fmla="*/ 2328 h 78"/>
                <a:gd name="T88" fmla="+- 0 1635 1176"/>
                <a:gd name="T89" fmla="*/ T88 w 570"/>
                <a:gd name="T90" fmla="+- 0 2324 2269"/>
                <a:gd name="T91" fmla="*/ 2324 h 78"/>
                <a:gd name="T92" fmla="+- 0 1643 1176"/>
                <a:gd name="T93" fmla="*/ T92 w 570"/>
                <a:gd name="T94" fmla="+- 0 2319 2269"/>
                <a:gd name="T95" fmla="*/ 2319 h 78"/>
                <a:gd name="T96" fmla="+- 0 1640 1176"/>
                <a:gd name="T97" fmla="*/ T96 w 570"/>
                <a:gd name="T98" fmla="+- 0 2313 2269"/>
                <a:gd name="T99" fmla="*/ 2313 h 78"/>
                <a:gd name="T100" fmla="+- 0 1637 1176"/>
                <a:gd name="T101" fmla="*/ T100 w 570"/>
                <a:gd name="T102" fmla="+- 0 2304 2269"/>
                <a:gd name="T103" fmla="*/ 2304 h 78"/>
                <a:gd name="T104" fmla="+- 0 1643 1176"/>
                <a:gd name="T105" fmla="*/ T104 w 570"/>
                <a:gd name="T106" fmla="+- 0 2294 2269"/>
                <a:gd name="T107" fmla="*/ 2294 h 78"/>
                <a:gd name="T108" fmla="+- 0 1656 1176"/>
                <a:gd name="T109" fmla="*/ T108 w 570"/>
                <a:gd name="T110" fmla="+- 0 2289 2269"/>
                <a:gd name="T111" fmla="*/ 2289 h 78"/>
                <a:gd name="T112" fmla="+- 0 1672 1176"/>
                <a:gd name="T113" fmla="*/ T112 w 570"/>
                <a:gd name="T114" fmla="+- 0 2292 2269"/>
                <a:gd name="T115" fmla="*/ 2292 h 78"/>
                <a:gd name="T116" fmla="+- 0 1692 1176"/>
                <a:gd name="T117" fmla="*/ T116 w 570"/>
                <a:gd name="T118" fmla="+- 0 2301 2269"/>
                <a:gd name="T119" fmla="*/ 2301 h 78"/>
                <a:gd name="T120" fmla="+- 0 1713 1176"/>
                <a:gd name="T121" fmla="*/ T120 w 570"/>
                <a:gd name="T122" fmla="+- 0 2309 2269"/>
                <a:gd name="T123" fmla="*/ 2309 h 78"/>
                <a:gd name="T124" fmla="+- 0 1731 1176"/>
                <a:gd name="T125" fmla="*/ T124 w 570"/>
                <a:gd name="T126" fmla="+- 0 2313 2269"/>
                <a:gd name="T127" fmla="*/ 2313 h 78"/>
                <a:gd name="T128" fmla="+- 0 1745 1176"/>
                <a:gd name="T129" fmla="*/ T128 w 570"/>
                <a:gd name="T130" fmla="+- 0 2310 2269"/>
                <a:gd name="T131" fmla="*/ 2310 h 78"/>
                <a:gd name="T132" fmla="+- 0 1744 1176"/>
                <a:gd name="T133" fmla="*/ T132 w 570"/>
                <a:gd name="T134" fmla="+- 0 2300 2269"/>
                <a:gd name="T135" fmla="*/ 2300 h 78"/>
                <a:gd name="T136" fmla="+- 0 1729 1176"/>
                <a:gd name="T137" fmla="*/ T136 w 570"/>
                <a:gd name="T138" fmla="+- 0 2287 2269"/>
                <a:gd name="T139" fmla="*/ 2287 h 78"/>
                <a:gd name="T140" fmla="+- 0 1708 1176"/>
                <a:gd name="T141" fmla="*/ T140 w 570"/>
                <a:gd name="T142" fmla="+- 0 2275 2269"/>
                <a:gd name="T143" fmla="*/ 2275 h 78"/>
                <a:gd name="T144" fmla="+- 0 1689 1176"/>
                <a:gd name="T145" fmla="*/ T144 w 570"/>
                <a:gd name="T146" fmla="+- 0 2269 2269"/>
                <a:gd name="T147" fmla="*/ 2269 h 78"/>
                <a:gd name="T148" fmla="+- 0 1674 1176"/>
                <a:gd name="T149" fmla="*/ T148 w 570"/>
                <a:gd name="T150" fmla="+- 0 2270 2269"/>
                <a:gd name="T151" fmla="*/ 2270 h 78"/>
                <a:gd name="T152" fmla="+- 0 1657 1176"/>
                <a:gd name="T153" fmla="*/ T152 w 570"/>
                <a:gd name="T154" fmla="+- 0 2274 2269"/>
                <a:gd name="T155" fmla="*/ 2274 h 78"/>
                <a:gd name="T156" fmla="+- 0 1638 1176"/>
                <a:gd name="T157" fmla="*/ T156 w 570"/>
                <a:gd name="T158" fmla="+- 0 2277 2269"/>
                <a:gd name="T159" fmla="*/ 2277 h 78"/>
                <a:gd name="T160" fmla="+- 0 1619 1176"/>
                <a:gd name="T161" fmla="*/ T160 w 570"/>
                <a:gd name="T162" fmla="+- 0 2276 2269"/>
                <a:gd name="T163" fmla="*/ 2276 h 78"/>
                <a:gd name="T164" fmla="+- 0 1598 1176"/>
                <a:gd name="T165" fmla="*/ T164 w 570"/>
                <a:gd name="T166" fmla="+- 0 2274 2269"/>
                <a:gd name="T167" fmla="*/ 2274 h 78"/>
                <a:gd name="T168" fmla="+- 0 1579 1176"/>
                <a:gd name="T169" fmla="*/ T168 w 570"/>
                <a:gd name="T170" fmla="+- 0 2274 2269"/>
                <a:gd name="T171" fmla="*/ 2274 h 78"/>
                <a:gd name="T172" fmla="+- 0 1560 1176"/>
                <a:gd name="T173" fmla="*/ T172 w 570"/>
                <a:gd name="T174" fmla="+- 0 2276 2269"/>
                <a:gd name="T175" fmla="*/ 2276 h 78"/>
                <a:gd name="T176" fmla="+- 0 1545 1176"/>
                <a:gd name="T177" fmla="*/ T176 w 570"/>
                <a:gd name="T178" fmla="+- 0 2279 2269"/>
                <a:gd name="T179" fmla="*/ 2279 h 78"/>
                <a:gd name="T180" fmla="+- 0 1533 1176"/>
                <a:gd name="T181" fmla="*/ T180 w 570"/>
                <a:gd name="T182" fmla="+- 0 2284 2269"/>
                <a:gd name="T183" fmla="*/ 2284 h 78"/>
                <a:gd name="T184" fmla="+- 0 1522 1176"/>
                <a:gd name="T185" fmla="*/ T184 w 570"/>
                <a:gd name="T186" fmla="+- 0 2288 2269"/>
                <a:gd name="T187" fmla="*/ 2288 h 78"/>
                <a:gd name="T188" fmla="+- 0 1507 1176"/>
                <a:gd name="T189" fmla="*/ T188 w 570"/>
                <a:gd name="T190" fmla="+- 0 2290 2269"/>
                <a:gd name="T191" fmla="*/ 2290 h 78"/>
                <a:gd name="T192" fmla="+- 0 1483 1176"/>
                <a:gd name="T193" fmla="*/ T192 w 570"/>
                <a:gd name="T194" fmla="+- 0 2285 2269"/>
                <a:gd name="T195" fmla="*/ 2285 h 78"/>
                <a:gd name="T196" fmla="+- 0 1444 1176"/>
                <a:gd name="T197" fmla="*/ T196 w 570"/>
                <a:gd name="T198" fmla="+- 0 2277 2269"/>
                <a:gd name="T199" fmla="*/ 2277 h 78"/>
                <a:gd name="T200" fmla="+- 0 1408 1176"/>
                <a:gd name="T201" fmla="*/ T200 w 570"/>
                <a:gd name="T202" fmla="+- 0 2277 2269"/>
                <a:gd name="T203" fmla="*/ 2277 h 78"/>
                <a:gd name="T204" fmla="+- 0 1376 1176"/>
                <a:gd name="T205" fmla="*/ T204 w 570"/>
                <a:gd name="T206" fmla="+- 0 2279 2269"/>
                <a:gd name="T207" fmla="*/ 2279 h 78"/>
                <a:gd name="T208" fmla="+- 0 1352 1176"/>
                <a:gd name="T209" fmla="*/ T208 w 570"/>
                <a:gd name="T210" fmla="+- 0 2279 2269"/>
                <a:gd name="T211" fmla="*/ 2279 h 78"/>
                <a:gd name="T212" fmla="+- 0 1325 1176"/>
                <a:gd name="T213" fmla="*/ T212 w 570"/>
                <a:gd name="T214" fmla="+- 0 2276 2269"/>
                <a:gd name="T215" fmla="*/ 2276 h 78"/>
                <a:gd name="T216" fmla="+- 0 1302 1176"/>
                <a:gd name="T217" fmla="*/ T216 w 570"/>
                <a:gd name="T218" fmla="+- 0 2275 2269"/>
                <a:gd name="T219" fmla="*/ 2275 h 78"/>
                <a:gd name="T220" fmla="+- 0 1278 1176"/>
                <a:gd name="T221" fmla="*/ T220 w 570"/>
                <a:gd name="T222" fmla="+- 0 2277 2269"/>
                <a:gd name="T223" fmla="*/ 2277 h 78"/>
                <a:gd name="T224" fmla="+- 0 1251 1176"/>
                <a:gd name="T225" fmla="*/ T224 w 570"/>
                <a:gd name="T226" fmla="+- 0 2287 2269"/>
                <a:gd name="T227" fmla="*/ 2287 h 78"/>
                <a:gd name="T228" fmla="+- 0 1226 1176"/>
                <a:gd name="T229" fmla="*/ T228 w 570"/>
                <a:gd name="T230" fmla="+- 0 2297 2269"/>
                <a:gd name="T231" fmla="*/ 2297 h 78"/>
                <a:gd name="T232" fmla="+- 0 1213 1176"/>
                <a:gd name="T233" fmla="*/ T232 w 570"/>
                <a:gd name="T234" fmla="+- 0 2300 2269"/>
                <a:gd name="T235" fmla="*/ 2300 h 78"/>
                <a:gd name="T236" fmla="+- 0 1208 1176"/>
                <a:gd name="T237" fmla="*/ T236 w 570"/>
                <a:gd name="T238" fmla="+- 0 2299 2269"/>
                <a:gd name="T239" fmla="*/ 2299 h 78"/>
                <a:gd name="T240" fmla="+- 0 1206 1176"/>
                <a:gd name="T241" fmla="*/ T240 w 570"/>
                <a:gd name="T242" fmla="+- 0 2298 2269"/>
                <a:gd name="T243" fmla="*/ 2298 h 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570" h="78">
                  <a:moveTo>
                    <a:pt x="30" y="29"/>
                  </a:moveTo>
                  <a:lnTo>
                    <a:pt x="46" y="29"/>
                  </a:lnTo>
                  <a:lnTo>
                    <a:pt x="21" y="32"/>
                  </a:lnTo>
                  <a:lnTo>
                    <a:pt x="0" y="43"/>
                  </a:lnTo>
                  <a:lnTo>
                    <a:pt x="27" y="63"/>
                  </a:lnTo>
                  <a:lnTo>
                    <a:pt x="76" y="77"/>
                  </a:lnTo>
                  <a:lnTo>
                    <a:pt x="98" y="78"/>
                  </a:lnTo>
                  <a:lnTo>
                    <a:pt x="113" y="73"/>
                  </a:lnTo>
                  <a:lnTo>
                    <a:pt x="136" y="74"/>
                  </a:lnTo>
                  <a:lnTo>
                    <a:pt x="165" y="78"/>
                  </a:lnTo>
                  <a:lnTo>
                    <a:pt x="188" y="77"/>
                  </a:lnTo>
                  <a:lnTo>
                    <a:pt x="213" y="75"/>
                  </a:lnTo>
                  <a:lnTo>
                    <a:pt x="246" y="72"/>
                  </a:lnTo>
                  <a:lnTo>
                    <a:pt x="276" y="68"/>
                  </a:lnTo>
                  <a:lnTo>
                    <a:pt x="295" y="62"/>
                  </a:lnTo>
                  <a:lnTo>
                    <a:pt x="312" y="55"/>
                  </a:lnTo>
                  <a:lnTo>
                    <a:pt x="336" y="50"/>
                  </a:lnTo>
                  <a:lnTo>
                    <a:pt x="361" y="50"/>
                  </a:lnTo>
                  <a:lnTo>
                    <a:pt x="378" y="56"/>
                  </a:lnTo>
                  <a:lnTo>
                    <a:pt x="395" y="62"/>
                  </a:lnTo>
                  <a:lnTo>
                    <a:pt x="417" y="63"/>
                  </a:lnTo>
                  <a:lnTo>
                    <a:pt x="442" y="59"/>
                  </a:lnTo>
                  <a:lnTo>
                    <a:pt x="459" y="55"/>
                  </a:lnTo>
                  <a:lnTo>
                    <a:pt x="467" y="50"/>
                  </a:lnTo>
                  <a:lnTo>
                    <a:pt x="464" y="44"/>
                  </a:lnTo>
                  <a:lnTo>
                    <a:pt x="461" y="35"/>
                  </a:lnTo>
                  <a:lnTo>
                    <a:pt x="467" y="25"/>
                  </a:lnTo>
                  <a:lnTo>
                    <a:pt x="480" y="20"/>
                  </a:lnTo>
                  <a:lnTo>
                    <a:pt x="496" y="23"/>
                  </a:lnTo>
                  <a:lnTo>
                    <a:pt x="516" y="32"/>
                  </a:lnTo>
                  <a:lnTo>
                    <a:pt x="537" y="40"/>
                  </a:lnTo>
                  <a:lnTo>
                    <a:pt x="555" y="44"/>
                  </a:lnTo>
                  <a:lnTo>
                    <a:pt x="569" y="41"/>
                  </a:lnTo>
                  <a:lnTo>
                    <a:pt x="568" y="31"/>
                  </a:lnTo>
                  <a:lnTo>
                    <a:pt x="553" y="18"/>
                  </a:lnTo>
                  <a:lnTo>
                    <a:pt x="532" y="6"/>
                  </a:lnTo>
                  <a:lnTo>
                    <a:pt x="513" y="0"/>
                  </a:lnTo>
                  <a:lnTo>
                    <a:pt x="498" y="1"/>
                  </a:lnTo>
                  <a:lnTo>
                    <a:pt x="481" y="5"/>
                  </a:lnTo>
                  <a:lnTo>
                    <a:pt x="462" y="8"/>
                  </a:lnTo>
                  <a:lnTo>
                    <a:pt x="443" y="7"/>
                  </a:lnTo>
                  <a:lnTo>
                    <a:pt x="422" y="5"/>
                  </a:lnTo>
                  <a:lnTo>
                    <a:pt x="403" y="5"/>
                  </a:lnTo>
                  <a:lnTo>
                    <a:pt x="384" y="7"/>
                  </a:lnTo>
                  <a:lnTo>
                    <a:pt x="369" y="10"/>
                  </a:lnTo>
                  <a:lnTo>
                    <a:pt x="357" y="15"/>
                  </a:lnTo>
                  <a:lnTo>
                    <a:pt x="346" y="19"/>
                  </a:lnTo>
                  <a:lnTo>
                    <a:pt x="331" y="21"/>
                  </a:lnTo>
                  <a:lnTo>
                    <a:pt x="307" y="16"/>
                  </a:lnTo>
                  <a:lnTo>
                    <a:pt x="268" y="8"/>
                  </a:lnTo>
                  <a:lnTo>
                    <a:pt x="232" y="8"/>
                  </a:lnTo>
                  <a:lnTo>
                    <a:pt x="200" y="10"/>
                  </a:lnTo>
                  <a:lnTo>
                    <a:pt x="176" y="10"/>
                  </a:lnTo>
                  <a:lnTo>
                    <a:pt x="149" y="7"/>
                  </a:lnTo>
                  <a:lnTo>
                    <a:pt x="126" y="6"/>
                  </a:lnTo>
                  <a:lnTo>
                    <a:pt x="102" y="8"/>
                  </a:lnTo>
                  <a:lnTo>
                    <a:pt x="75" y="18"/>
                  </a:lnTo>
                  <a:lnTo>
                    <a:pt x="50" y="28"/>
                  </a:lnTo>
                  <a:lnTo>
                    <a:pt x="37" y="31"/>
                  </a:lnTo>
                  <a:lnTo>
                    <a:pt x="32" y="30"/>
                  </a:lnTo>
                  <a:lnTo>
                    <a:pt x="30" y="29"/>
                  </a:lnTo>
                  <a:close/>
                </a:path>
              </a:pathLst>
            </a:custGeom>
            <a:noFill/>
            <a:ln w="6350">
              <a:solidFill>
                <a:srgbClr val="D1D3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" y="1303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1437" y="2652"/>
              <a:ext cx="0" cy="0"/>
            </a:xfrm>
            <a:prstGeom prst="line">
              <a:avLst/>
            </a:prstGeom>
            <a:noFill/>
            <a:ln w="889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"/>
            <p:cNvSpPr>
              <a:spLocks/>
            </p:cNvSpPr>
            <p:nvPr/>
          </p:nvSpPr>
          <p:spPr bwMode="auto">
            <a:xfrm>
              <a:off x="1388" y="2352"/>
              <a:ext cx="97" cy="133"/>
            </a:xfrm>
            <a:custGeom>
              <a:avLst/>
              <a:gdLst>
                <a:gd name="T0" fmla="+- 0 1437 1389"/>
                <a:gd name="T1" fmla="*/ T0 w 97"/>
                <a:gd name="T2" fmla="+- 0 2353 2353"/>
                <a:gd name="T3" fmla="*/ 2353 h 133"/>
                <a:gd name="T4" fmla="+- 0 1389 1389"/>
                <a:gd name="T5" fmla="*/ T4 w 97"/>
                <a:gd name="T6" fmla="+- 0 2485 2353"/>
                <a:gd name="T7" fmla="*/ 2485 h 133"/>
                <a:gd name="T8" fmla="+- 0 1437 1389"/>
                <a:gd name="T9" fmla="*/ T8 w 97"/>
                <a:gd name="T10" fmla="+- 0 2453 2353"/>
                <a:gd name="T11" fmla="*/ 2453 h 133"/>
                <a:gd name="T12" fmla="+- 0 1485 1389"/>
                <a:gd name="T13" fmla="*/ T12 w 97"/>
                <a:gd name="T14" fmla="+- 0 2485 2353"/>
                <a:gd name="T15" fmla="*/ 2485 h 133"/>
                <a:gd name="T16" fmla="+- 0 1437 1389"/>
                <a:gd name="T17" fmla="*/ T16 w 97"/>
                <a:gd name="T18" fmla="+- 0 2353 2353"/>
                <a:gd name="T19" fmla="*/ 2353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7" h="133">
                  <a:moveTo>
                    <a:pt x="48" y="0"/>
                  </a:moveTo>
                  <a:lnTo>
                    <a:pt x="0" y="132"/>
                  </a:lnTo>
                  <a:lnTo>
                    <a:pt x="48" y="100"/>
                  </a:lnTo>
                  <a:lnTo>
                    <a:pt x="96" y="13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1868" y="4353629"/>
            <a:ext cx="11734801" cy="232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marR="328295" indent="-216535" algn="just">
              <a:lnSpc>
                <a:spcPct val="95000"/>
              </a:lnSpc>
              <a:spcBef>
                <a:spcPts val="49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400" b="1" spc="1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размерами</a:t>
            </a:r>
            <a:r>
              <a:rPr lang="ru-RU" sz="2400" b="1" spc="1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b="1" spc="-2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24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нечеткими</a:t>
            </a:r>
            <a:r>
              <a:rPr lang="ru-RU" sz="24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границами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неровными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контурами</a:t>
            </a:r>
          </a:p>
          <a:p>
            <a:pPr marL="330200" marR="328295" indent="-216535" algn="just">
              <a:lnSpc>
                <a:spcPct val="95000"/>
              </a:lnSpc>
              <a:spcBef>
                <a:spcPts val="490"/>
              </a:spcBef>
              <a:spcAft>
                <a:spcPts val="0"/>
              </a:spcAft>
            </a:pP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правому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контуру</a:t>
            </a:r>
            <a:r>
              <a:rPr lang="ru-RU" sz="2400" b="1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2400" b="1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инфильтрации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капсулы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жировой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клетчатки,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прослеживаются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гиперэхогенные</a:t>
            </a:r>
            <a:r>
              <a:rPr lang="ru-RU" sz="2400" b="1" spc="-2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линейные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(стрелки),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сосудам</a:t>
            </a:r>
          </a:p>
          <a:p>
            <a:pPr marL="330200" marR="328295" indent="-216535" algn="just">
              <a:lnSpc>
                <a:spcPct val="95000"/>
              </a:lnSpc>
              <a:spcBef>
                <a:spcPts val="490"/>
              </a:spcBef>
              <a:spcAft>
                <a:spcPts val="0"/>
              </a:spcAft>
            </a:pP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400" b="1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деформирован</a:t>
            </a:r>
            <a:r>
              <a:rPr lang="ru-RU" sz="2400" b="1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(широкая</a:t>
            </a:r>
            <a:r>
              <a:rPr lang="ru-RU" sz="2000" spc="-2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стрелка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указывает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2400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опухолевых</a:t>
            </a:r>
            <a:r>
              <a:rPr lang="ru-RU" sz="24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08"/>
            <a:ext cx="11901949" cy="933192"/>
          </a:xfrm>
        </p:spPr>
        <p:txBody>
          <a:bodyPr>
            <a:no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Реактивные лимфатические узлы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одмышечной</a:t>
            </a:r>
            <a:r>
              <a:rPr lang="ru-RU" cap="none" spc="-5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Меланома кожи</a:t>
            </a:r>
            <a:r>
              <a:rPr lang="ru-RU" cap="none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спины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31" y="1106128"/>
            <a:ext cx="6280684" cy="3237817"/>
          </a:xfrm>
        </p:spPr>
      </p:pic>
      <p:sp>
        <p:nvSpPr>
          <p:cNvPr id="5" name="Прямоугольник 4"/>
          <p:cNvSpPr/>
          <p:nvPr/>
        </p:nvSpPr>
        <p:spPr>
          <a:xfrm>
            <a:off x="-145026" y="4343946"/>
            <a:ext cx="121920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415" marR="27305" indent="-285750" algn="just">
              <a:lnSpc>
                <a:spcPct val="95000"/>
              </a:lnSpc>
              <a:spcBef>
                <a:spcPts val="845"/>
              </a:spcBef>
              <a:buFont typeface="Arial" panose="020B0604020202020204" pitchFamily="34" charset="0"/>
              <a:buChar char="•"/>
            </a:pPr>
            <a:r>
              <a:rPr lang="ru-RU" sz="24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ЛУ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размерами до 2,2 × 1,3 см, с четкими границами, ровными</a:t>
            </a:r>
            <a:r>
              <a:rPr lang="ru-RU" sz="2400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контурами</a:t>
            </a:r>
            <a:endParaRPr lang="ru-RU" sz="2400" spc="5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9415" marR="27305" indent="-285750" algn="just">
              <a:lnSpc>
                <a:spcPct val="95000"/>
              </a:lnSpc>
              <a:spcBef>
                <a:spcPts val="8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Мозговой</a:t>
            </a:r>
            <a:r>
              <a:rPr lang="ru-RU" sz="2400" b="1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слой</a:t>
            </a:r>
            <a:r>
              <a:rPr lang="ru-RU" sz="2400" b="1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широкий,</a:t>
            </a:r>
            <a:r>
              <a:rPr lang="ru-RU" sz="2400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гиперэхогенный</a:t>
            </a:r>
            <a:endParaRPr lang="ru-RU" sz="24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9415" marR="27305" indent="-285750" algn="just">
              <a:lnSpc>
                <a:spcPct val="95000"/>
              </a:lnSpc>
              <a:spcBef>
                <a:spcPts val="8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Корковый слой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неравномерно</a:t>
            </a:r>
            <a:r>
              <a:rPr lang="ru-RU" sz="2400" spc="-2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</a:t>
            </a:r>
            <a:r>
              <a:rPr lang="ru-RU" sz="24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ru-RU" sz="24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</a:t>
            </a:r>
            <a:r>
              <a:rPr lang="ru-RU" sz="24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гипоэхогенный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однород</a:t>
            </a:r>
            <a:r>
              <a:rPr lang="ru-RU" sz="24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ной</a:t>
            </a:r>
            <a:r>
              <a:rPr lang="ru-RU" sz="2400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ru-RU" sz="2400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9415" marR="27305" indent="-285750" algn="just">
              <a:lnSpc>
                <a:spcPct val="95000"/>
              </a:lnSpc>
              <a:spcBef>
                <a:spcPts val="845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тмечаются</a:t>
            </a:r>
            <a:r>
              <a:rPr lang="ru-RU" sz="2400" b="1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локальное</a:t>
            </a:r>
            <a:r>
              <a:rPr lang="ru-RU" sz="2400" b="1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кровотока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деформацией сосудистого</a:t>
            </a:r>
            <a:r>
              <a:rPr lang="ru-RU" sz="2400" b="1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рисунка</a:t>
            </a: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2400" b="1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400" b="1" spc="-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lang="ru-RU" sz="2400" b="1" spc="-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аваскулярной</a:t>
            </a:r>
            <a:r>
              <a:rPr lang="ru-RU" sz="2400" b="1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зоны,</a:t>
            </a:r>
            <a:r>
              <a:rPr lang="ru-RU" sz="2400" b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соответствующей</a:t>
            </a:r>
            <a:r>
              <a:rPr lang="ru-RU" sz="2400" b="1" spc="-2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метастазу</a:t>
            </a:r>
            <a:r>
              <a:rPr lang="ru-RU" sz="2400" b="1" spc="-2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(стрелка)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3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38" y="175171"/>
            <a:ext cx="10364451" cy="974755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1" y="845129"/>
            <a:ext cx="11817928" cy="5806394"/>
          </a:xfrm>
        </p:spPr>
        <p:txBody>
          <a:bodyPr>
            <a:normAutofit fontScale="92500" lnSpcReduction="20000"/>
          </a:bodyPr>
          <a:lstStyle/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наблюдение больных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меланомой кожи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информации о состоянии регионарных ЛУ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вовлечении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узлов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опухолевый процесс важно определить: </a:t>
            </a:r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количество, расположение и размеры измененных ЛУ, степень их поражения, размеры метастатических очагов и наличие опухолевой инфильтрации капсулы</a:t>
            </a:r>
            <a:endParaRPr lang="ru-RU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оценить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лимфатические узлы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</a:t>
            </a:r>
            <a:r>
              <a:rPr lang="ru-RU" sz="2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неоднородности структуры, неровности и нечеткости  контуров, деформации сосудов, использовать ЦДК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Метастазы в лимфатические узлы характеризуются </a:t>
            </a:r>
            <a:r>
              <a:rPr lang="ru-RU" sz="28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усилением </a:t>
            </a:r>
            <a:r>
              <a:rPr lang="ru-R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периферического кровотока и наличие на этом фоне аваскулярных зон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регионарных зон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лимфооттока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провести дифференциальную диагностику изменений в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узлах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меланоме кожи и выявить их раннее вовлечение в опухолевый процесс, что способствует </a:t>
            </a:r>
            <a:r>
              <a:rPr lang="ru-RU" sz="2600" b="1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продолжительности жизни больных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65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30" y="143107"/>
            <a:ext cx="10364451" cy="711519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20" y="1953490"/>
            <a:ext cx="7473661" cy="4069125"/>
          </a:xfrm>
        </p:spPr>
      </p:pic>
      <p:sp>
        <p:nvSpPr>
          <p:cNvPr id="3" name="Прямоугольник 2"/>
          <p:cNvSpPr/>
          <p:nvPr/>
        </p:nvSpPr>
        <p:spPr>
          <a:xfrm>
            <a:off x="759922" y="1173225"/>
            <a:ext cx="809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590">
              <a:spcBef>
                <a:spcPts val="5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Статья: https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://doi.org/10.24835/1607-0771-2021-3-71-88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6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5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20" y="0"/>
            <a:ext cx="10364451" cy="86392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725374"/>
            <a:ext cx="11845636" cy="5980226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новообразования кожи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одно из ведущих мест в общей структуре онкологической заболеваемости 14,4%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летальность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со склонностью</a:t>
            </a:r>
            <a:r>
              <a:rPr lang="en-US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меланомы кожи к ранним рецидивам и развитию метастазов практически во всех органах и тканях</a:t>
            </a: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10-летняя выживаемость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пациентов с метастазами в регионарных ЛУ составляет 62,1%, тогда как у пациентов без метастазов – 85,1%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значимыми факторами прогноза при развитии изменений в регионарных ЛУ являются их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степень вовлечения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опухолевый процесс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распространенности опухолевого процесса в регионарных и отдаленных органах используются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УЗИ,  КТ, МРТ, ПЭТ</a:t>
            </a: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УЗИ в выявлении метастазов в ЛУ шеи составила 93%, чувствительность – 92%, КТ – 84 и 81% соответственно</a:t>
            </a:r>
          </a:p>
          <a:p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189027"/>
            <a:ext cx="10364451" cy="656101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1066801"/>
            <a:ext cx="10654772" cy="4932218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ультразвуковой семиотики и особенности изменений в регионарных лимфатических узлах у больных меланомой кожи 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286007"/>
            <a:ext cx="11443855" cy="1196427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семиотика патологии поверхностно расположенных </a:t>
            </a:r>
            <a: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0" y="1482434"/>
            <a:ext cx="11540838" cy="5320146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УЗИ регионарных ЛУ измеряют: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размеры, оценивают форму или отношение короткой оси к длинной, оценивают структуру, 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границы и контуры ЛУ, их взаимоотношение с прилежащими тканями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короткой оси более 8 мм отмечено в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21%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ЛУ с доброкачественными изменениями, в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злокачественными изменениями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УЗИ критерием злокачественности с чувствительностью 75%, специфичностью 81% и точностью 79% является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округлая форма ЛУ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сопровождающаяся увеличением его короткой оси</a:t>
            </a:r>
          </a:p>
          <a:p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7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76" y="218926"/>
            <a:ext cx="10364451" cy="872836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утолщения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коркового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слоя в лимфатических узлах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патологических процессах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976" y="1401850"/>
            <a:ext cx="10364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различимы корковый и мозговой слои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слой в норме широкий, имеет высокую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толщины коркового слоя происходит при патологических процессах,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сужением мозгового слоя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11310"/>
              </p:ext>
            </p:extLst>
          </p:nvPr>
        </p:nvGraphicFramePr>
        <p:xfrm>
          <a:off x="858358" y="3162475"/>
          <a:ext cx="6775498" cy="288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Волна 11"/>
          <p:cNvSpPr/>
          <p:nvPr/>
        </p:nvSpPr>
        <p:spPr>
          <a:xfrm>
            <a:off x="1745360" y="3522715"/>
            <a:ext cx="3352800" cy="1611410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концентрическое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331527" y="4328420"/>
            <a:ext cx="3588327" cy="1717964"/>
          </a:xfrm>
          <a:prstGeom prst="wave">
            <a:avLst>
              <a:gd name="adj1" fmla="val 12500"/>
              <a:gd name="adj2" fmla="val 77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эксцентрическое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46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961" y="124735"/>
            <a:ext cx="11047168" cy="866207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Концентрическое расширение коркового слоя – реактивные изменения лимфатического узла</a:t>
            </a:r>
            <a:endParaRPr lang="ru-RU" cap="none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71055" y="1173199"/>
            <a:ext cx="5084618" cy="3570414"/>
            <a:chOff x="0" y="0"/>
            <a:chExt cx="4649" cy="329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" y="895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" y="1262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1500"/>
              <a:ext cx="264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032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5883783" y="1129922"/>
            <a:ext cx="491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паховой области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широким </a:t>
            </a:r>
            <a:r>
              <a:rPr lang="ru-RU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гиперэхогенным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мозговым слоем и узким </a:t>
            </a:r>
            <a:r>
              <a:rPr lang="ru-RU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гипоэхогенным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корковым слоем</a:t>
            </a:r>
          </a:p>
          <a:p>
            <a:r>
              <a:rPr lang="ru-RU" sz="2400" b="1" u="sng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Умеренно </a:t>
            </a:r>
            <a:r>
              <a:rPr lang="ru-RU" sz="2400" b="1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выраженные </a:t>
            </a:r>
            <a:r>
              <a:rPr lang="ru-RU" sz="2400" b="1" u="sng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реактивные</a:t>
            </a:r>
            <a:r>
              <a:rPr lang="ru-RU" sz="2400" b="1" u="sng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воспалительные</a:t>
            </a:r>
            <a:r>
              <a:rPr lang="ru-RU" sz="2400" b="1" u="sng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5031392"/>
            <a:ext cx="11055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доброкачественных процессах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узкий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корковый слой в сочетании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неизмененным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незначительно зауженным мозговым слоем </a:t>
            </a:r>
          </a:p>
        </p:txBody>
      </p:sp>
    </p:spTree>
    <p:extLst>
      <p:ext uri="{BB962C8B-B14F-4D97-AF65-F5344CB8AC3E}">
        <p14:creationId xmlns:p14="http://schemas.microsoft.com/office/powerpoint/2010/main" val="6673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53" y="383465"/>
            <a:ext cx="11859947" cy="808501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Эксцентрическое расширение коркового слоя лимфатического узла</a:t>
            </a:r>
            <a:r>
              <a:rPr lang="ru-RU" sz="4000" cap="none" dirty="0" smtClean="0"/>
              <a:t> (м</a:t>
            </a:r>
            <a:r>
              <a:rPr lang="en-US" sz="4000" cap="none" dirty="0" err="1" smtClean="0"/>
              <a:t>ts</a:t>
            </a:r>
            <a:r>
              <a:rPr lang="ru-RU" sz="4000" cap="none" dirty="0" smtClean="0"/>
              <a:t>)</a:t>
            </a:r>
            <a:r>
              <a:rPr lang="ru-RU" sz="4000" dirty="0" smtClean="0"/>
              <a:t> 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меланоме кожи спины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2446" y="1200825"/>
            <a:ext cx="5735781" cy="3255818"/>
          </a:xfrm>
        </p:spPr>
        <p:txBody>
          <a:bodyPr>
            <a:noAutofit/>
          </a:bodyPr>
          <a:lstStyle/>
          <a:p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 подмышечной области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округлой формы, с нечеткими границами, неровными контурами, с утолщенным  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гипоэхогенным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корковым   слоем и тонким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гиперэхогенным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мозговым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слоем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4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замещение ткани на </a:t>
            </a:r>
            <a:r>
              <a:rPr lang="ru-RU" sz="2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метастатическую</a:t>
            </a:r>
            <a:endParaRPr lang="ru-RU" sz="2400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40" y="1191966"/>
            <a:ext cx="4883959" cy="3623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053" y="5246453"/>
            <a:ext cx="11201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Эксцентричное утолщение коры в 56% злокачественных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сужение мозгового слоя в сочетании со значительным расширением коркового слоя и понижением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эхогенности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030"/>
            <a:ext cx="12066641" cy="1094509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ультразвукового изображения лимфатических узлов при меланоме </a:t>
            </a:r>
            <a:r>
              <a:rPr lang="ru-RU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539276"/>
              </p:ext>
            </p:extLst>
          </p:nvPr>
        </p:nvGraphicFramePr>
        <p:xfrm>
          <a:off x="-187038" y="1233055"/>
          <a:ext cx="11922149" cy="53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85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75" y="110837"/>
            <a:ext cx="11070407" cy="995494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патологического кровотока в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узлах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ЦДК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3407"/>
              </p:ext>
            </p:extLst>
          </p:nvPr>
        </p:nvGraphicFramePr>
        <p:xfrm>
          <a:off x="0" y="1153721"/>
          <a:ext cx="11083636" cy="469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991" y="5749912"/>
            <a:ext cx="11167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3 типа соответствуют ЛУ с доброкачественными изменениями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и 5-й типы – ЛУ со злокачественными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</a:t>
            </a:r>
          </a:p>
          <a:p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561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745</TotalTime>
  <Words>1139</Words>
  <Application>Microsoft Office PowerPoint</Application>
  <PresentationFormat>Широкоэкранный</PresentationFormat>
  <Paragraphs>102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Tw Cen MT</vt:lpstr>
      <vt:lpstr>Капля</vt:lpstr>
      <vt:lpstr>Дифференциальная диагностика изменений в регионарных лимфатических узлах у больных меланомой кожи при ультразвуковом исследовании</vt:lpstr>
      <vt:lpstr>Введение</vt:lpstr>
      <vt:lpstr>Цель</vt:lpstr>
      <vt:lpstr>Ультразвуковая семиотика патологии поверхностно расположенных лимфатических узлов </vt:lpstr>
      <vt:lpstr>Виды утолщения коркового слоя в лимфатических узлах при патологических процессах</vt:lpstr>
      <vt:lpstr>Концентрическое расширение коркового слоя – реактивные изменения лимфатического узла</vt:lpstr>
      <vt:lpstr>Эксцентрическое расширение коркового слоя лимфатического узла (мts) при меланоме кожи спины </vt:lpstr>
      <vt:lpstr>Особенности ультразвукового изображения лимфатических узлов при меланоме кожи  </vt:lpstr>
      <vt:lpstr>Типы патологического кровотока в лимфатических узлах при ЦДК</vt:lpstr>
      <vt:lpstr>Меланома кожи бедра. Метастазирование в лимфатический узел паховой области </vt:lpstr>
      <vt:lpstr>Ультразвуковые критерии ранних опухолевых изменений в лимфатических узлах при меланоме кожи</vt:lpstr>
      <vt:lpstr>Лимфатический узел подмышечной области. Меланома кожи плеча </vt:lpstr>
      <vt:lpstr>Лимфатический узел паховой области. Меланома кожи бедра</vt:lpstr>
      <vt:lpstr>Реактивные лимфатические узлы паховой области. Меланома кожи бедра</vt:lpstr>
      <vt:lpstr>Реактивные лимфатические узлы подмышечной области. Меланома кожи спины</vt:lpstr>
      <vt:lpstr>Реактивные лимфатические узлы подмышечной области. Меланома кожи спины</vt:lpstr>
      <vt:lpstr>Заключение 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изменений в регионарных лимфатических узлах у больных меланомой кожи при ультразвуковом исследовании</dc:title>
  <dc:creator>никита кудрин</dc:creator>
  <cp:lastModifiedBy>никита кудрин</cp:lastModifiedBy>
  <cp:revision>81</cp:revision>
  <dcterms:created xsi:type="dcterms:W3CDTF">2022-10-20T09:25:34Z</dcterms:created>
  <dcterms:modified xsi:type="dcterms:W3CDTF">2022-11-04T06:38:40Z</dcterms:modified>
</cp:coreProperties>
</file>