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8" r:id="rId14"/>
    <p:sldId id="277" r:id="rId15"/>
    <p:sldId id="276" r:id="rId16"/>
    <p:sldId id="275" r:id="rId17"/>
    <p:sldId id="274" r:id="rId18"/>
    <p:sldId id="273" r:id="rId19"/>
    <p:sldId id="272" r:id="rId20"/>
    <p:sldId id="283" r:id="rId21"/>
    <p:sldId id="271" r:id="rId22"/>
    <p:sldId id="267" r:id="rId23"/>
    <p:sldId id="279" r:id="rId24"/>
    <p:sldId id="280" r:id="rId25"/>
    <p:sldId id="282" r:id="rId26"/>
    <p:sldId id="26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C2CCF-C72A-4A20-A829-83FF953AA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84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D3805-37E3-4761-8910-41197B01D3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26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5926-FAF9-4F51-8A2B-85B6F44A0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10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D887E-AC3D-401E-B2BE-469DFF3C22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1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A9C5-8AA7-49F6-9FFE-24BFD511BA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0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961DB-F8B8-4F08-AA0D-864B302228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04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155C1-F367-4F4B-B193-3B2527905F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541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00B34-9EA8-4A58-85EE-531470FB0E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56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AE94-C152-4339-A00C-42EFC3335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75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20FF8-E2D5-459F-90AF-DC5C0AA6E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77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B4C6-A461-4BE0-A046-BBCFBBF61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28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9701D3-290A-4DA3-95DA-4AFCD10198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thumb_img_573335c1e0e7c_resize_900_5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434556"/>
            <a:ext cx="37338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r>
              <a:rPr lang="ru-RU" altLang="ru-RU" b="1" dirty="0">
                <a:solidFill>
                  <a:schemeClr val="hlink"/>
                </a:solidFill>
              </a:rPr>
              <a:t>Организация стационарной помощи населению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4343400"/>
            <a:ext cx="34290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altLang="ru-RU" sz="2000" i="1"/>
              <a:t>Работу выполнили</a:t>
            </a:r>
          </a:p>
          <a:p>
            <a:pPr algn="l">
              <a:lnSpc>
                <a:spcPct val="80000"/>
              </a:lnSpc>
            </a:pPr>
            <a:r>
              <a:rPr lang="ru-RU" altLang="ru-RU" sz="2000" i="1"/>
              <a:t>студенты 410 группы</a:t>
            </a:r>
          </a:p>
          <a:p>
            <a:pPr algn="l">
              <a:lnSpc>
                <a:spcPct val="80000"/>
              </a:lnSpc>
            </a:pPr>
            <a:r>
              <a:rPr lang="ru-RU" altLang="ru-RU" sz="2000" i="1"/>
              <a:t>специальность «педиатрия»</a:t>
            </a:r>
          </a:p>
          <a:p>
            <a:pPr algn="l">
              <a:lnSpc>
                <a:spcPct val="80000"/>
              </a:lnSpc>
            </a:pPr>
            <a:r>
              <a:rPr lang="ru-RU" altLang="ru-RU" sz="2000" i="1"/>
              <a:t>Иванова Л.С., Карнаухов В.Е., Магомедов Р.Н.</a:t>
            </a:r>
            <a:endParaRPr lang="ru-RU" altLang="ru-RU" sz="200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180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984375" y="422275"/>
            <a:ext cx="6697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>
                <a:latin typeface="Calibri" pitchFamily="34" charset="0"/>
              </a:rPr>
              <a:t>ГБОУ ВПО «Красноярский Государственный медицинский</a:t>
            </a:r>
          </a:p>
          <a:p>
            <a:pPr algn="ctr"/>
            <a:r>
              <a:rPr lang="ru-RU" altLang="ru-RU">
                <a:latin typeface="Calibri" pitchFamily="34" charset="0"/>
              </a:rPr>
              <a:t>университет им. проф. В.Ф. Войно-Ясенецкого»</a:t>
            </a:r>
          </a:p>
          <a:p>
            <a:pPr algn="ctr"/>
            <a:r>
              <a:rPr lang="ru-RU" altLang="ru-RU">
                <a:latin typeface="Calibri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410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7240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209800" y="14478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i="1">
                <a:latin typeface="Calibri" pitchFamily="34" charset="0"/>
              </a:rPr>
              <a:t>Кафедра общественного здоровья и здравоохранения с курсом социальной работы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3348038" y="6357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>
                <a:latin typeface="Calibri" pitchFamily="34" charset="0"/>
              </a:rPr>
              <a:t>Красноярск,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4525963"/>
          </a:xfrm>
        </p:spPr>
        <p:txBody>
          <a:bodyPr/>
          <a:lstStyle/>
          <a:p>
            <a:r>
              <a:rPr lang="ru-RU" altLang="ru-RU" sz="2800"/>
              <a:t>Наиболее целесообразной структурной формой является </a:t>
            </a:r>
            <a:r>
              <a:rPr lang="ru-RU" altLang="ru-RU" sz="2800" i="1">
                <a:solidFill>
                  <a:schemeClr val="hlink"/>
                </a:solidFill>
              </a:rPr>
              <a:t>больница, объединенная с поликлиникой</a:t>
            </a:r>
            <a:r>
              <a:rPr lang="ru-RU" altLang="ru-RU" sz="2800"/>
              <a:t>.  В областных и центральных районных больницах поликлиника является обязательным структурным подразделением; в городских больницах это подразделение может отсутствовать.</a:t>
            </a:r>
          </a:p>
        </p:txBody>
      </p:sp>
      <p:pic>
        <p:nvPicPr>
          <p:cNvPr id="13317" name="Picture 5" descr="8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83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229600" cy="3657600"/>
          </a:xfrm>
        </p:spPr>
        <p:txBody>
          <a:bodyPr/>
          <a:lstStyle/>
          <a:p>
            <a:r>
              <a:rPr lang="ru-RU" altLang="ru-RU" i="1">
                <a:solidFill>
                  <a:schemeClr val="hlink"/>
                </a:solidFill>
              </a:rPr>
              <a:t>Больницы</a:t>
            </a:r>
            <a:r>
              <a:rPr lang="ru-RU" altLang="ru-RU"/>
              <a:t>, коечный фонд которых не менее чем на 50% используется медицинскими вузами для преподавания или медицинскими научно-исследовательскими институтами в научных целях, называют </a:t>
            </a:r>
            <a:r>
              <a:rPr lang="ru-RU" altLang="ru-RU" i="1">
                <a:solidFill>
                  <a:schemeClr val="hlink"/>
                </a:solidFill>
              </a:rPr>
              <a:t>клиническими</a:t>
            </a:r>
            <a:r>
              <a:rPr lang="ru-RU" altLang="ru-RU"/>
              <a:t>. </a:t>
            </a:r>
          </a:p>
        </p:txBody>
      </p:sp>
      <p:sp>
        <p:nvSpPr>
          <p:cNvPr id="14341" name="AutoShape 5" descr="depositphotos_4692531-stock-photo-medicine-students-with-profess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AutoShape 7" descr="depositphotos_4692531-stock-photo-medicine-students-with-profess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5" name="Picture 9" descr="vr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0200"/>
            <a:ext cx="36957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hlink"/>
                </a:solidFill>
              </a:rPr>
              <a:t>Задачи стационара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800" u="sng"/>
              <a:t>Восстановительная</a:t>
            </a:r>
            <a:r>
              <a:rPr lang="ru-RU" altLang="ru-RU" sz="2800"/>
              <a:t>: диагностика, лечение, реабилитация, неотложная помощь.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800" u="sng"/>
              <a:t>Профилактическая </a:t>
            </a:r>
            <a:r>
              <a:rPr lang="ru-RU" altLang="ru-RU" sz="2800"/>
              <a:t>(лечебно-оздоровительная деятельность, профилактика инфекционных и хронических заболеваний, инвалидности).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800" u="sng"/>
              <a:t>Учебная</a:t>
            </a:r>
            <a:r>
              <a:rPr lang="ru-RU" altLang="ru-RU" sz="2800"/>
              <a:t> (подготовка медицинского персонала, последовательное обучение).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800" u="sng"/>
              <a:t>Научно-исследовательская</a:t>
            </a:r>
            <a:r>
              <a:rPr lang="ru-RU" altLang="ru-RU" sz="2800"/>
              <a:t> (проведение научных изысканий с целью поиска современных средств и методов профилактики, диагностики и лечения).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hlink"/>
                </a:solidFill>
              </a:rPr>
              <a:t>Структура стационара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altLang="ru-RU"/>
              <a:t>     Стационарное учреждение имеет </a:t>
            </a:r>
            <a:r>
              <a:rPr lang="ru-RU" altLang="ru-RU" u="sng"/>
              <a:t>3 подразделения:</a:t>
            </a:r>
          </a:p>
          <a:p>
            <a:pPr marL="609600" indent="-609600">
              <a:buFontTx/>
              <a:buAutoNum type="arabicPeriod"/>
            </a:pPr>
            <a:r>
              <a:rPr lang="ru-RU" altLang="ru-RU"/>
              <a:t>управление;</a:t>
            </a:r>
          </a:p>
          <a:p>
            <a:pPr marL="609600" indent="-609600">
              <a:buFontTx/>
              <a:buAutoNum type="arabicPeriod"/>
            </a:pPr>
            <a:r>
              <a:rPr lang="ru-RU" altLang="ru-RU"/>
              <a:t>стационар;</a:t>
            </a:r>
          </a:p>
          <a:p>
            <a:pPr marL="609600" indent="-609600">
              <a:buFontTx/>
              <a:buAutoNum type="arabicPeriod"/>
            </a:pPr>
            <a:r>
              <a:rPr lang="ru-RU" altLang="ru-RU"/>
              <a:t>административно-хозяйственную часть.</a:t>
            </a:r>
          </a:p>
        </p:txBody>
      </p:sp>
      <p:sp>
        <p:nvSpPr>
          <p:cNvPr id="26629" name="AutoShape 5" descr="depositphotos_11372877-Smiling-medical-doctor-woman-holdin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d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35052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hlink"/>
                </a:solidFill>
              </a:rPr>
              <a:t>Управление стационаром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943600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/>
              <a:t>Во главе больницы стоит </a:t>
            </a:r>
            <a:r>
              <a:rPr lang="ru-RU" altLang="ru-RU" sz="2800" u="sng">
                <a:solidFill>
                  <a:schemeClr val="hlink"/>
                </a:solidFill>
              </a:rPr>
              <a:t>главный врач</a:t>
            </a:r>
            <a:r>
              <a:rPr lang="ru-RU" altLang="ru-RU" sz="2800"/>
              <a:t>,</a:t>
            </a:r>
            <a:r>
              <a:rPr lang="ru-RU" altLang="ru-RU" sz="2800" b="1"/>
              <a:t> </a:t>
            </a:r>
            <a:r>
              <a:rPr lang="ru-RU" altLang="ru-RU" sz="2800"/>
              <a:t>который отвечает за всю лечебно- профилактическую, административно- хозяйственную и финансовую деятельность учреждения.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u="sng">
                <a:solidFill>
                  <a:schemeClr val="hlink"/>
                </a:solidFill>
              </a:rPr>
              <a:t>Заместитель главного врача по медицинской части</a:t>
            </a:r>
            <a:r>
              <a:rPr lang="ru-RU" altLang="ru-RU" sz="2800"/>
              <a:t> - отвечает за постановку и качество всей медицинской деятельности больницы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2261138_stock-photo-smiling-medical-doctor-woman-with-steth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795713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hlink"/>
                </a:solidFill>
              </a:rPr>
              <a:t>Управление стационаром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371600"/>
            <a:ext cx="5562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Если больница крупная (на 800 коек и более) и в ней не более 300 коек хирургического профиля, то обычно выделяют должность </a:t>
            </a:r>
            <a:r>
              <a:rPr lang="ru-RU" altLang="ru-RU" sz="2800" u="sng">
                <a:solidFill>
                  <a:schemeClr val="hlink"/>
                </a:solidFill>
              </a:rPr>
              <a:t>заместителя главного врача по хирургической помощи</a:t>
            </a:r>
            <a:r>
              <a:rPr lang="ru-RU" altLang="ru-RU" sz="2800"/>
              <a:t>. В больших многопрофильных стационарах (от 1000 коек и более) часто выделяют и должность </a:t>
            </a:r>
            <a:r>
              <a:rPr lang="ru-RU" altLang="ru-RU" sz="2800" u="sng">
                <a:solidFill>
                  <a:schemeClr val="hlink"/>
                </a:solidFill>
              </a:rPr>
              <a:t>заместителя главного врача по терапевтической помощи</a:t>
            </a:r>
            <a:r>
              <a:rPr lang="ru-RU" altLang="ru-RU" sz="2800"/>
              <a:t>.</a:t>
            </a:r>
          </a:p>
        </p:txBody>
      </p:sp>
      <p:sp>
        <p:nvSpPr>
          <p:cNvPr id="24581" name="AutoShape 5" descr="depositphotos_11372877-Smiling-medical-doctor-woman-hold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AutoShape 7" descr="depositphotos_11372877-Smiling-medical-doctor-woman-hold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5" name="AutoShape 9" descr="depositphotos_11372877-Smiling-medical-doctor-woman-hold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AutoShape 11" descr="depositphotos_11372877-Smiling-medical-doctor-woman-hold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AutoShape 13" descr="depositphotos_11372877-Smiling-medical-doctor-woman-holdin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1" name="AutoShape 15" descr="2261138_stock-photo-smiling-medical-doctor-woman-with-stethoscop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hlink"/>
                </a:solidFill>
              </a:rPr>
              <a:t>Управление стационаром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Если в состав стационара входит поликлиника, то обязательно имеется и должность </a:t>
            </a:r>
            <a:r>
              <a:rPr lang="ru-RU" altLang="ru-RU" u="sng">
                <a:solidFill>
                  <a:schemeClr val="hlink"/>
                </a:solidFill>
              </a:rPr>
              <a:t>заместителя главного врача по поликлиники</a:t>
            </a:r>
            <a:r>
              <a:rPr lang="ru-RU" altLang="ru-RU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u="sng">
                <a:solidFill>
                  <a:schemeClr val="hlink"/>
                </a:solidFill>
              </a:rPr>
              <a:t>Заместитель главного врача по административно-хозяйственной части</a:t>
            </a:r>
            <a:r>
              <a:rPr lang="ru-RU" altLang="ru-RU" b="1"/>
              <a:t> </a:t>
            </a:r>
            <a:r>
              <a:rPr lang="ru-RU" altLang="ru-RU"/>
              <a:t>руководит всей административно-хозяйственной деятельностью больницы, обеспечивает снабжение предметами хозяйственного оборудования и инвентарём. </a:t>
            </a:r>
          </a:p>
        </p:txBody>
      </p:sp>
      <p:sp>
        <p:nvSpPr>
          <p:cNvPr id="23557" name="AutoShape 5" descr="2261138_stock-photo-smiling-medical-doctor-woman-with-stethoscop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hlink"/>
                </a:solidFill>
              </a:rPr>
              <a:t>Госпитализация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ru-RU" altLang="ru-RU" b="1" u="sng">
                <a:solidFill>
                  <a:schemeClr val="hlink"/>
                </a:solidFill>
              </a:rPr>
              <a:t>Госпитализация</a:t>
            </a:r>
            <a:r>
              <a:rPr lang="ru-RU" altLang="ru-RU"/>
              <a:t> — помещение в стационар лечебно-профилактического учреждения лиц, нуждающихся в обследовании, лечении или родовспоможении. </a:t>
            </a:r>
          </a:p>
        </p:txBody>
      </p:sp>
      <p:sp>
        <p:nvSpPr>
          <p:cNvPr id="22533" name="AutoShape 5" descr="o-INFECTION-faceboo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AutoShape 7" descr="o-INFECTION-faceboo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7" name="Picture 9" descr="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211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Simptom-infarkta-golovokruzhe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552700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mage_347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  <a:t>Госпитализация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67818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В стационары поступают: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больные по направлению врачей амбулаторий, поликлиник, диспансеров и других учреждений внебольничного типа; 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в экстренном порядке доставляются «Скорой помощью»;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часть больных (до 5%) обращаются в приемное отделение, которых в случае необходимости госпитализирует.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Приемное отделение 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Приемное отделение стационара больницы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быть централизованным (для всей больницы) и децентрализованным (для отдельных профильных структурных ее частей).</a:t>
            </a:r>
            <a:endParaRPr lang="ru-RU" alt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19305"/>
            <a:ext cx="4686300" cy="265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57" y="2895600"/>
            <a:ext cx="277894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5294" y="228600"/>
            <a:ext cx="8229600" cy="838200"/>
          </a:xfrm>
        </p:spPr>
        <p:txBody>
          <a:bodyPr/>
          <a:lstStyle/>
          <a:p>
            <a:r>
              <a:rPr lang="ru-RU" altLang="ru-RU" b="1" dirty="0">
                <a:solidFill>
                  <a:schemeClr val="hlink"/>
                </a:solidFill>
              </a:rPr>
              <a:t>План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255" y="990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Организация стационарной медпомощи;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Классификация стационаров;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Номенклатура больничных учреждений;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Задачи и структура стационара;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Управление стационаром;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Госпитализация;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Приемное отделение;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Реанимация;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Лечебно-охранительный режим;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Штаты больницы;</a:t>
            </a:r>
          </a:p>
          <a:p>
            <a:pPr marL="514350" indent="-514350">
              <a:buFont typeface="+mj-lt"/>
              <a:buAutoNum type="arabicParenR"/>
            </a:pPr>
            <a:r>
              <a:rPr lang="ru-RU" altLang="ru-RU" sz="2800" dirty="0" smtClean="0"/>
              <a:t>Стационар на дому.</a:t>
            </a:r>
          </a:p>
          <a:p>
            <a:pPr marL="514350" indent="-514350">
              <a:buFont typeface="+mj-lt"/>
              <a:buAutoNum type="arabicParenR"/>
            </a:pPr>
            <a:endParaRPr lang="ru-RU" altLang="ru-RU" sz="2800" dirty="0" smtClean="0"/>
          </a:p>
          <a:p>
            <a:pPr marL="514350" indent="-514350">
              <a:buFont typeface="+mj-lt"/>
              <a:buAutoNum type="arabicParenR"/>
            </a:pPr>
            <a:endParaRPr lang="ru-RU" altLang="ru-RU" sz="2800" dirty="0" smtClean="0"/>
          </a:p>
          <a:p>
            <a:pPr marL="514350" indent="-514350">
              <a:buFont typeface="+mj-lt"/>
              <a:buAutoNum type="arabicParenR"/>
            </a:pPr>
            <a:endParaRPr lang="ru-RU" altLang="ru-RU" sz="2800" dirty="0" smtClean="0"/>
          </a:p>
          <a:p>
            <a:pPr marL="514350" indent="-514350">
              <a:buFont typeface="+mj-lt"/>
              <a:buAutoNum type="arabicParenR"/>
            </a:pPr>
            <a:endParaRPr lang="ru-RU" altLang="ru-RU" sz="2800" dirty="0" smtClean="0"/>
          </a:p>
          <a:p>
            <a:pPr marL="514350" indent="-514350">
              <a:buFont typeface="+mj-lt"/>
              <a:buAutoNum type="arabicParenR"/>
            </a:pPr>
            <a:endParaRPr lang="ru-RU" altLang="ru-RU" sz="2800" dirty="0" smtClean="0"/>
          </a:p>
          <a:p>
            <a:pPr marL="514350" indent="-514350">
              <a:buFont typeface="+mj-lt"/>
              <a:buAutoNum type="arabicParenR"/>
            </a:pPr>
            <a:endParaRPr lang="ru-RU" altLang="ru-RU" sz="2800" dirty="0" smtClean="0"/>
          </a:p>
          <a:p>
            <a:pPr marL="514350" indent="-514350">
              <a:buFont typeface="+mj-lt"/>
              <a:buAutoNum type="arabicParenR"/>
            </a:pP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Задачи приемного отделения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Приём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больных, постановка диагноза и решение вопроса о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госпитализации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Регистрация больных.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Медицинская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сортировка больных.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Оказание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необходимости неотложной медицинской помощи.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Санитарная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обработка больных (в ряде случаев).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Выполнение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функций справочного центра о состоянии больных. 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21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Реанимация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Реанимационное отделение </a:t>
            </a:r>
            <a:r>
              <a:rPr lang="ru-RU" dirty="0" smtClean="0"/>
              <a:t>занимается </a:t>
            </a:r>
            <a:r>
              <a:rPr lang="ru-RU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оказанием </a:t>
            </a:r>
            <a:r>
              <a:rPr lang="ru-RU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экстренной помощи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больным, находящимся в угрожающем жизни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состоянии.</a:t>
            </a:r>
          </a:p>
          <a:p>
            <a:r>
              <a:rPr lang="ru-RU" dirty="0" smtClean="0"/>
              <a:t>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структуре отделения предусматриваются </a:t>
            </a:r>
            <a:r>
              <a:rPr lang="ru-RU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помещения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реанимационный зал с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предреанимационной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лаборатория срочных анализов, комнаты для персонала, помещение для аппаратуры и т.д.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Лечебно-охранительный режим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Меры, способствующие повышению нервно-психического тонуса больных.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Борьба с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болью, страхом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болезнью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Отвлечение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страданий (библиотека, настольные игры, теле- и радиоаппаратура).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Восстановительно-педагогическая работа.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Соблюдение медицинской этики и деонтологии в отношении больного и родственников.</a:t>
            </a:r>
          </a:p>
          <a:p>
            <a:pPr marL="514350" indent="-514350">
              <a:buFont typeface="+mj-lt"/>
              <a:buAutoNum type="arabicPeriod"/>
            </a:pP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8001000" cy="364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Штаты больницы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Врачи-специалисты (ординаторы).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Средний медицинский персонал.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Младший медицинский персонал.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Формы оказания стационарной помощи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Первая группа</a:t>
            </a:r>
            <a:r>
              <a:rPr lang="ru-RU" sz="1800" dirty="0" smtClean="0"/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больницы</a:t>
            </a:r>
            <a:r>
              <a:rPr lang="ru-RU" sz="1800" dirty="0">
                <a:solidFill>
                  <a:schemeClr val="tx1"/>
                </a:solidFill>
              </a:rPr>
              <a:t>, которые обслуживают только местное население и выполняют локальные функции. Обычно они имеют отделения по терапии, хирургии, акушерству, инфекционным и эндемичным для района заболеваниям.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Вторая группа: </a:t>
            </a:r>
            <a:r>
              <a:rPr lang="ru-RU" sz="1800" dirty="0" smtClean="0">
                <a:solidFill>
                  <a:schemeClr val="tx1"/>
                </a:solidFill>
              </a:rPr>
              <a:t>больницы</a:t>
            </a:r>
            <a:r>
              <a:rPr lang="ru-RU" sz="1800" dirty="0">
                <a:solidFill>
                  <a:schemeClr val="tx1"/>
                </a:solidFill>
              </a:rPr>
              <a:t>, которые осуществляют промежуточные функции и оказывают специализированную помощь населению более обширной территории. В них есть дерматологическое, офтальмологическое, оториноларингологическое, урологическое и другие отделения.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Третья группа</a:t>
            </a:r>
            <a:r>
              <a:rPr lang="ru-RU" sz="1800" dirty="0" smtClean="0"/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крупные </a:t>
            </a:r>
            <a:r>
              <a:rPr lang="ru-RU" sz="1800" dirty="0">
                <a:solidFill>
                  <a:schemeClr val="tx1"/>
                </a:solidFill>
              </a:rPr>
              <a:t>больницы, которые выполняют локальную, промежуточную и региональную функции, охватывают большую территорию широким спектром специализированной помощи (современная терапия рака, грудная хирургия, кардиология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 т. д.).    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/>
              <a:t>Ч</a:t>
            </a:r>
            <a:r>
              <a:rPr lang="ru-RU" sz="1800" b="1" dirty="0" smtClean="0">
                <a:solidFill>
                  <a:schemeClr val="tx1"/>
                </a:solidFill>
              </a:rPr>
              <a:t>етвертая группа: </a:t>
            </a:r>
            <a:r>
              <a:rPr lang="ru-RU" sz="1800" dirty="0" smtClean="0">
                <a:solidFill>
                  <a:schemeClr val="tx1"/>
                </a:solidFill>
              </a:rPr>
              <a:t>сельские больницы, которые </a:t>
            </a:r>
            <a:r>
              <a:rPr lang="ru-RU" sz="1800" dirty="0">
                <a:solidFill>
                  <a:schemeClr val="tx1"/>
                </a:solidFill>
              </a:rPr>
              <a:t>играют роль элементарного медицинского и больничного центра в отдаленных селах.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725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Стационар на дому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Эта форма медицинского обслуживания позволяет организовать интенсивное лечение </a:t>
            </a:r>
            <a:r>
              <a:rPr lang="ru-RU" sz="2400" u="sng" dirty="0">
                <a:solidFill>
                  <a:schemeClr val="tx1"/>
                </a:solidFill>
              </a:rPr>
              <a:t>в домашних условиях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Стационар </a:t>
            </a:r>
            <a:r>
              <a:rPr lang="ru-RU" sz="2400" dirty="0">
                <a:solidFill>
                  <a:schemeClr val="tx1"/>
                </a:solidFill>
              </a:rPr>
              <a:t>на дому организуется в случае затруднения госпитализации больного в стационар, либо при отсутствии явных показаний для госпитализации.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лечения больного, его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регулярно посещает врач из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поликлиники и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процедурная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сестра.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организации стационара на дому при детской поликлинике,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ребенка обеспечивают бесплатными медикаментами, организуют регулярные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посещения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медсестры несколько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 в день.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84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tri-scre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6172200" cy="59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2743200"/>
            <a:ext cx="3733800" cy="1143000"/>
          </a:xfrm>
        </p:spPr>
        <p:txBody>
          <a:bodyPr/>
          <a:lstStyle/>
          <a:p>
            <a:r>
              <a:rPr lang="ru-RU" altLang="ru-RU" sz="4800" b="1" i="1">
                <a:solidFill>
                  <a:schemeClr val="hlink"/>
                </a:solidFill>
              </a:rPr>
              <a:t>Спасибо </a:t>
            </a:r>
            <a:br>
              <a:rPr lang="ru-RU" altLang="ru-RU" sz="4800" b="1" i="1">
                <a:solidFill>
                  <a:schemeClr val="hlink"/>
                </a:solidFill>
              </a:rPr>
            </a:br>
            <a:r>
              <a:rPr lang="ru-RU" altLang="ru-RU" sz="4800" b="1" i="1">
                <a:solidFill>
                  <a:schemeClr val="hlink"/>
                </a:solidFill>
              </a:rPr>
              <a:t>за </a:t>
            </a:r>
            <a:br>
              <a:rPr lang="ru-RU" altLang="ru-RU" sz="4800" b="1" i="1">
                <a:solidFill>
                  <a:schemeClr val="hlink"/>
                </a:solidFill>
              </a:rPr>
            </a:br>
            <a:r>
              <a:rPr lang="ru-RU" altLang="ru-RU" sz="4800" b="1" i="1">
                <a:solidFill>
                  <a:schemeClr val="hlink"/>
                </a:solidFill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>
                <a:solidFill>
                  <a:schemeClr val="hlink"/>
                </a:solidFill>
              </a:rPr>
              <a:t>СТАЦИОНАР (больница)</a:t>
            </a:r>
            <a:r>
              <a:rPr lang="ru-RU" altLang="ru-RU"/>
              <a:t> - структурное подразделение лечебно-профилактического учреждения, предназначенное для обследования и лечения больных в условиях круглосуточного пребывания их в данном учреждении под наблюдением мед. персонала. </a:t>
            </a:r>
          </a:p>
        </p:txBody>
      </p:sp>
      <p:pic>
        <p:nvPicPr>
          <p:cNvPr id="6149" name="Picture 5" descr="7b9ef0b804bc92ba646a5872a9d316840718cddd_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3028950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1458495329_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77190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>
                <a:solidFill>
                  <a:schemeClr val="hlink"/>
                </a:solidFill>
              </a:rPr>
              <a:t>Организация стационарной медпомощи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больницах население получает высококвалифицированную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стационарную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помощь, которая оказывается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</a:t>
            </a:r>
            <a:r>
              <a:rPr lang="ru-RU" sz="2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тяжелых заболеваниях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требующих </a:t>
            </a:r>
            <a:r>
              <a:rPr lang="ru-RU" sz="2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комплексного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подхода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диагностике и лечению, применения наиболее сложных методов обследования и лечения с использованием новейших медицинских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технологий, в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ряде случаев - оперативного вмешательства, </a:t>
            </a:r>
            <a:r>
              <a:rPr lang="ru-RU" sz="2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постоянного врачебного наблюдения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2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интенсивного ухода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hlink"/>
                </a:solidFill>
              </a:rPr>
              <a:t>Классификация стационаров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dirty="0"/>
              <a:t>В зависимости от административно-территориального положения:</a:t>
            </a:r>
          </a:p>
          <a:p>
            <a:pPr marL="609600" indent="-609600"/>
            <a:r>
              <a:rPr lang="ru-RU" altLang="ru-RU" dirty="0"/>
              <a:t>областные (краевые, республиканские);</a:t>
            </a:r>
          </a:p>
          <a:p>
            <a:pPr marL="609600" indent="-609600"/>
            <a:r>
              <a:rPr lang="ru-RU" altLang="ru-RU" dirty="0"/>
              <a:t>городские;</a:t>
            </a:r>
          </a:p>
          <a:p>
            <a:pPr marL="609600" indent="-609600"/>
            <a:r>
              <a:rPr lang="ru-RU" altLang="ru-RU" dirty="0"/>
              <a:t>районные;</a:t>
            </a:r>
          </a:p>
          <a:p>
            <a:pPr marL="609600" indent="-609600"/>
            <a:r>
              <a:rPr lang="ru-RU" altLang="ru-RU" dirty="0"/>
              <a:t>участковые.</a:t>
            </a:r>
          </a:p>
          <a:p>
            <a:pPr marL="609600" indent="-609600"/>
            <a:endParaRPr lang="ru-RU" altLang="ru-RU" dirty="0"/>
          </a:p>
          <a:p>
            <a:pPr marL="609600" indent="-609600"/>
            <a:endParaRPr lang="ru-RU" alt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00184"/>
            <a:ext cx="311166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16" y="4729162"/>
            <a:ext cx="2291716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953000"/>
            <a:ext cx="25250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hlink"/>
                </a:solidFill>
              </a:rPr>
              <a:t>Классификация стационаров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pPr marL="609600" indent="-609600">
              <a:buFont typeface="+mj-lt"/>
              <a:buAutoNum type="arabicPeriod" startAt="2"/>
            </a:pPr>
            <a:r>
              <a:rPr lang="ru-RU" altLang="ru-RU" dirty="0"/>
              <a:t>По профилю выделяют:</a:t>
            </a:r>
          </a:p>
          <a:p>
            <a:pPr marL="609600" indent="-609600"/>
            <a:r>
              <a:rPr lang="ru-RU" altLang="ru-RU" dirty="0"/>
              <a:t>многопрофильные;</a:t>
            </a:r>
          </a:p>
          <a:p>
            <a:pPr marL="609600" indent="-609600"/>
            <a:r>
              <a:rPr lang="ru-RU" altLang="ru-RU" dirty="0"/>
              <a:t>специализированные;</a:t>
            </a:r>
          </a:p>
          <a:p>
            <a:pPr marL="609600" indent="-609600"/>
            <a:r>
              <a:rPr lang="ru-RU" altLang="ru-RU" dirty="0"/>
              <a:t>диспансеры (туберкулезные, онкологические, психоневрологические и </a:t>
            </a:r>
            <a:r>
              <a:rPr lang="ru-RU" altLang="ru-RU" dirty="0" smtClean="0"/>
              <a:t>др</a:t>
            </a:r>
            <a:r>
              <a:rPr lang="ru-RU" altLang="ru-RU" dirty="0"/>
              <a:t>.) </a:t>
            </a:r>
          </a:p>
          <a:p>
            <a:pPr marL="609600" indent="-609600">
              <a:buFontTx/>
              <a:buNone/>
            </a:pPr>
            <a:endParaRPr lang="ru-RU" alt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590800"/>
            <a:ext cx="3017674" cy="20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hlink"/>
                </a:solidFill>
              </a:rPr>
              <a:t>Классификация стационаров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+mj-lt"/>
              <a:buAutoNum type="arabicPeriod" startAt="3"/>
            </a:pPr>
            <a:r>
              <a:rPr lang="ru-RU" altLang="ru-RU" dirty="0"/>
              <a:t>По порядку госпитализации выделяют:</a:t>
            </a:r>
          </a:p>
          <a:p>
            <a:pPr marL="609600" indent="-609600"/>
            <a:r>
              <a:rPr lang="ru-RU" altLang="ru-RU" dirty="0"/>
              <a:t>больницы скорой медицинской помощи;</a:t>
            </a:r>
          </a:p>
          <a:p>
            <a:pPr marL="609600" indent="-609600"/>
            <a:r>
              <a:rPr lang="ru-RU" altLang="ru-RU" dirty="0"/>
              <a:t>больницы для плановой госпитализации;</a:t>
            </a:r>
          </a:p>
          <a:p>
            <a:pPr marL="609600" indent="-609600"/>
            <a:r>
              <a:rPr lang="ru-RU" altLang="ru-RU" dirty="0"/>
              <a:t>больницы для общей смешанной) госпитализации.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hlink"/>
                </a:solidFill>
              </a:rPr>
              <a:t>Классификация стационаров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+mj-lt"/>
              <a:buAutoNum type="arabicPeriod" startAt="4"/>
            </a:pPr>
            <a:r>
              <a:rPr lang="ru-RU" altLang="ru-RU" dirty="0"/>
              <a:t>По системе организации выделяют:</a:t>
            </a:r>
          </a:p>
          <a:p>
            <a:pPr marL="609600" indent="-609600"/>
            <a:r>
              <a:rPr lang="ru-RU" altLang="ru-RU" dirty="0"/>
              <a:t>объединенные с поликлиникой;</a:t>
            </a:r>
          </a:p>
          <a:p>
            <a:pPr marL="609600" indent="-609600"/>
            <a:r>
              <a:rPr lang="ru-RU" altLang="ru-RU" dirty="0"/>
              <a:t>необъединенные с поликлиникой.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hlink"/>
                </a:solidFill>
              </a:rPr>
              <a:t>Номенклатура больничных учреждений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ru-RU" sz="2800" u="sng" dirty="0"/>
              <a:t>Приказ</a:t>
            </a:r>
            <a:r>
              <a:rPr lang="ru-RU" altLang="ru-RU" sz="2800" dirty="0"/>
              <a:t> МЗ РФ от 03. 11. 99 г. </a:t>
            </a:r>
            <a:r>
              <a:rPr lang="ru-RU" altLang="ru-RU" sz="2800" u="sng" dirty="0"/>
              <a:t>№ 395</a:t>
            </a:r>
            <a:r>
              <a:rPr lang="ru-RU" altLang="ru-RU" sz="2800" dirty="0"/>
              <a:t> «Об </a:t>
            </a:r>
            <a:r>
              <a:rPr lang="ru-RU" altLang="ru-RU" sz="2800" dirty="0" smtClean="0"/>
              <a:t>утверждении </a:t>
            </a:r>
            <a:r>
              <a:rPr lang="ru-RU" altLang="ru-RU" sz="2800" dirty="0"/>
              <a:t>номенклатуры учреждений здравоохранения»  в группу «Больничные учреждения» </a:t>
            </a:r>
            <a:r>
              <a:rPr lang="ru-RU" altLang="ru-RU" sz="2800" u="sng" dirty="0"/>
              <a:t>включены</a:t>
            </a:r>
            <a:r>
              <a:rPr lang="ru-RU" altLang="ru-RU" sz="2800" dirty="0"/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/>
              <a:t>Больницы (городская, городская скорой медпомощи, детская городская и др.)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/>
              <a:t>Госпиталь ВОВ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/>
              <a:t>Медико-санитарная часть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/>
              <a:t>Специализированные больницы (детская инфекционная, наркологическая, реабилитация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960</Words>
  <Application>Microsoft Office PowerPoint</Application>
  <PresentationFormat>Экран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Оформление по умолчанию</vt:lpstr>
      <vt:lpstr>Организация стационарной помощи населению </vt:lpstr>
      <vt:lpstr>План</vt:lpstr>
      <vt:lpstr>Презентация PowerPoint</vt:lpstr>
      <vt:lpstr>Организация стационарной медпомощи</vt:lpstr>
      <vt:lpstr>Классификация стационаров</vt:lpstr>
      <vt:lpstr>Классификация стационаров</vt:lpstr>
      <vt:lpstr>Классификация стационаров</vt:lpstr>
      <vt:lpstr>Классификация стационаров</vt:lpstr>
      <vt:lpstr>Номенклатура больничных учреждений</vt:lpstr>
      <vt:lpstr>Презентация PowerPoint</vt:lpstr>
      <vt:lpstr>Презентация PowerPoint</vt:lpstr>
      <vt:lpstr>Задачи стационара</vt:lpstr>
      <vt:lpstr>Структура стационара</vt:lpstr>
      <vt:lpstr>Управление стационаром</vt:lpstr>
      <vt:lpstr>Управление стационаром</vt:lpstr>
      <vt:lpstr>Управление стационаром</vt:lpstr>
      <vt:lpstr>Госпитализация</vt:lpstr>
      <vt:lpstr>Госпитализация</vt:lpstr>
      <vt:lpstr>Приемное отделение </vt:lpstr>
      <vt:lpstr>Задачи приемного отделения</vt:lpstr>
      <vt:lpstr>Реанимация</vt:lpstr>
      <vt:lpstr>Лечебно-охранительный режим</vt:lpstr>
      <vt:lpstr>Штаты больницы</vt:lpstr>
      <vt:lpstr>Формы оказания стационарной помощи</vt:lpstr>
      <vt:lpstr>Стационар на дому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Лиля</dc:creator>
  <cp:lastModifiedBy>Лиля</cp:lastModifiedBy>
  <cp:revision>6</cp:revision>
  <cp:lastPrinted>1601-01-01T00:00:00Z</cp:lastPrinted>
  <dcterms:created xsi:type="dcterms:W3CDTF">1601-01-01T00:00:00Z</dcterms:created>
  <dcterms:modified xsi:type="dcterms:W3CDTF">2017-12-13T11:31:36Z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