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9" r:id="rId4"/>
    <p:sldId id="258" r:id="rId5"/>
    <p:sldId id="259" r:id="rId6"/>
    <p:sldId id="260" r:id="rId7"/>
    <p:sldId id="265" r:id="rId8"/>
    <p:sldId id="266" r:id="rId9"/>
    <p:sldId id="261" r:id="rId10"/>
    <p:sldId id="257" r:id="rId11"/>
    <p:sldId id="262" r:id="rId12"/>
    <p:sldId id="263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санчес\Desktop\реф\R9jXYHXZx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380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426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649421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«Каждый этап танатогенеза является причиной по отношению к последующему и следствием по отношению к предыдущему».</a:t>
            </a:r>
          </a:p>
        </p:txBody>
      </p:sp>
    </p:spTree>
    <p:extLst>
      <p:ext uri="{BB962C8B-B14F-4D97-AF65-F5344CB8AC3E}">
        <p14:creationId xmlns:p14="http://schemas.microsoft.com/office/powerpoint/2010/main" val="28957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чисто теоретически </a:t>
            </a:r>
            <a:r>
              <a:rPr lang="ru-RU" b="1" i="1" dirty="0"/>
              <a:t>причиной смерти почти с равным основанием можно считать любое звено танатогенеза</a:t>
            </a:r>
            <a:r>
              <a:rPr lang="ru-RU" i="1" dirty="0"/>
              <a:t>, </a:t>
            </a:r>
            <a:r>
              <a:rPr lang="ru-RU" dirty="0"/>
              <a:t>поскольку каждое звено существенно, и устранение хотя бы одного из них может предотвратить развитие последующих патологических процессов и самой смерти. Можно, конечно, утверждать, что смерть наступила, к примеру, от черепно-мозговой травмы, от перелома чешуи височной кости, от </a:t>
            </a:r>
            <a:r>
              <a:rPr lang="ru-RU" dirty="0" err="1"/>
              <a:t>эпидуральной</a:t>
            </a:r>
            <a:r>
              <a:rPr lang="ru-RU" dirty="0"/>
              <a:t> гематомы, от сдавления головного мозга или, наконец, от паралича дыхательного центра. Все это будет более или менее правильным, но при одном непременном условии: нельзя абсолютизировать какое-то одно звено танатогенеза, придавать ему решающее значение в генезе смерти и искусственно отрывать от остальных звеньев.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Тем не менее, три приведенных выше варианта формулирования выводов не являются одинаково приемлемыми. Наименее удачным из них представляется вариант с остановкой сердца или дыхания. </a:t>
            </a:r>
            <a:endParaRPr lang="ru-RU" dirty="0" smtClean="0"/>
          </a:p>
          <a:p>
            <a:r>
              <a:rPr lang="ru-RU" dirty="0" smtClean="0"/>
              <a:t>Во-первых</a:t>
            </a:r>
            <a:r>
              <a:rPr lang="ru-RU" dirty="0"/>
              <a:t>, при судебно-медицинском исследовании трупа далеко не всегда можно уверенно диагностировать </a:t>
            </a:r>
            <a:r>
              <a:rPr lang="ru-RU" b="1" dirty="0"/>
              <a:t>первичность </a:t>
            </a:r>
            <a:r>
              <a:rPr lang="ru-RU" dirty="0"/>
              <a:t>остановки сердца или дыхания. Не исключен в таких случаях недопустимый для эксперта элемент гадания в процессе построения выводов. </a:t>
            </a:r>
          </a:p>
        </p:txBody>
      </p:sp>
    </p:spTree>
    <p:extLst>
      <p:ext uri="{BB962C8B-B14F-4D97-AF65-F5344CB8AC3E}">
        <p14:creationId xmlns:p14="http://schemas.microsoft.com/office/powerpoint/2010/main" val="42439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Во-вторых, в клинике существует понятие «острая сердечно-легочная (или легочно-сердечная) недостаточность», которое является отражением того обстоятельства, что в терминальном периоде между угасающими функциями кровообращения и дыхания наблюдается определенная взаимосвязь. В таких случаях упор на «изолированную» остановку сердца или дыхания может оказаться не совсем корректным. </a:t>
            </a:r>
            <a:endParaRPr lang="ru-RU" dirty="0" smtClean="0"/>
          </a:p>
          <a:p>
            <a:r>
              <a:rPr lang="ru-RU" dirty="0" smtClean="0"/>
              <a:t>В- </a:t>
            </a:r>
            <a:r>
              <a:rPr lang="ru-RU" dirty="0"/>
              <a:t>третьих, и это, пожалуй, главное, практическое значение обычно имеет не выяснение, что именно остановилось раньше, а установление тех патологических процессов, которые и привели к остановке сердца или дыхания, т. е. в конечном итоге - к смерти.</a:t>
            </a:r>
          </a:p>
          <a:p>
            <a:r>
              <a:rPr lang="ru-RU" dirty="0"/>
              <a:t>Оба остальных варианта формулирования выводов представляются более удачными.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примеру, возможен такой вариант: «Смерть В. наступила от сепсиса (распространенной гнойной инфекции), вызванного инфицированием пролежней, возникших вследствие перелома позвоночника и </a:t>
            </a:r>
            <a:r>
              <a:rPr lang="ru-RU" dirty="0" err="1"/>
              <a:t>травмирования</a:t>
            </a:r>
            <a:r>
              <a:rPr lang="ru-RU" dirty="0"/>
              <a:t> спинного мозга с нарушением его функций».</a:t>
            </a:r>
          </a:p>
          <a:p>
            <a:r>
              <a:rPr lang="ru-RU" dirty="0"/>
              <a:t>Либо: «Смерть В. наступила от перелома позвоночника с нарушением функций спинного мозга, приведшего к параличу нижних конечностей, развитию пролежней и сепсису (распространению гнойной инфекции по организму)».</a:t>
            </a:r>
          </a:p>
          <a:p>
            <a:r>
              <a:rPr lang="ru-RU" dirty="0"/>
              <a:t>Дискуссия о том, что же является действительной причиной смерти (перелом позвоночника или сепсис), мало продуктивна. Просто в одном случае речь идет </a:t>
            </a:r>
            <a:r>
              <a:rPr lang="ru-RU" b="1" dirty="0"/>
              <a:t>об основной </a:t>
            </a:r>
            <a:r>
              <a:rPr lang="ru-RU" dirty="0"/>
              <a:t>причине смерти, а во втором — о </a:t>
            </a:r>
            <a:r>
              <a:rPr lang="ru-RU" b="1" dirty="0"/>
              <a:t>непосредственной.</a:t>
            </a:r>
            <a:endParaRPr lang="ru-RU" dirty="0"/>
          </a:p>
          <a:p>
            <a:r>
              <a:rPr lang="ru-RU" dirty="0"/>
              <a:t>Оба варианта имеют бесспорное право на существование. Какой из них будет выбран, это, в конце концов, дело эксперта.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 все же эти варианты не равноценны. Представляется, что </a:t>
            </a:r>
            <a:r>
              <a:rPr lang="ru-RU" b="1" i="1" dirty="0"/>
              <a:t>задачам судебно-медицинской экспертизы более соответствует нозологическая трактовка причин смерти,</a:t>
            </a:r>
            <a:r>
              <a:rPr lang="ru-RU" dirty="0"/>
              <a:t> когда причиной ее считается заболевание или повреждение типа нозологической единицы, т. е. то, что обычно называют основной причиной смерти. Преимущества такой трактовки заключаются в следующем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1. </a:t>
            </a:r>
            <a:r>
              <a:rPr lang="ru-RU" dirty="0"/>
              <a:t>Причина смерти, представляющая собой начальное звено танатогенеза, легко отыскивается и отделяется от остальных промежуточных звеньев. Этим достигается относительное единообразие в формулировке вывода о причине смерти. </a:t>
            </a:r>
          </a:p>
        </p:txBody>
      </p:sp>
    </p:spTree>
    <p:extLst>
      <p:ext uri="{BB962C8B-B14F-4D97-AF65-F5344CB8AC3E}">
        <p14:creationId xmlns:p14="http://schemas.microsoft.com/office/powerpoint/2010/main" val="42001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2. </a:t>
            </a:r>
            <a:r>
              <a:rPr lang="ru-RU" dirty="0"/>
              <a:t>Основные этапы танатогенеза в выводе о причине смерти излагаются в той же последовательности, в какой эти патологические процессы протекали в организме. Следовательно, экспертный вывод точнее отражает действительность и легче воспринимается читающими (в том числе и юристами, т.е. лицами, не имеющими медицинского образования). </a:t>
            </a:r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dirty="0"/>
              <a:t>Исключается возможность того, что основное заболевание (или травма) не будет указано в выводе о причине смерти, как это, например, произошло в следующем заключении: «Смерть П. наступила от тяжелого септического состояния, вызванного гнойным процессом в брюшной полости». "За кадром" оказалась травма — разрыв кишки, который и повлек за собой развитие гнойного процесса в брюшной полости и тяжелое септическое состояние.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11085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b="1" dirty="0"/>
              <a:t>4. </a:t>
            </a:r>
            <a:r>
              <a:rPr lang="ru-RU" dirty="0"/>
              <a:t>Четко определяется, связана ли смерть с внешним травматическим воздействием на организм или с каким-либо заболеванием (грубо говоря, является ли она насильственной). </a:t>
            </a:r>
            <a:endParaRPr lang="ru-RU" dirty="0" smtClean="0"/>
          </a:p>
          <a:p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dirty="0"/>
              <a:t>Исключаются противоречия в формулировках выводов судебно- медицинского эксперта и заполняемых им же свидетельстве о смерти, патолого-анатомическом (судебно-медицинском) диагнозе и других документах.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ОСНОВНАЯ И НЕПОСРЕДСТВЕННАЯ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ПРИЧИНЫ СМЕРТИ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Основной причиной смерти</a:t>
            </a:r>
            <a:r>
              <a:rPr lang="ru-RU" dirty="0"/>
              <a:t> называется то основное заболевание или повреждение типа нозологической единицы, которое либо непосредственно, либо через вызванные им патологические процессы привело к смерти.</a:t>
            </a:r>
          </a:p>
          <a:p>
            <a:r>
              <a:rPr lang="ru-RU" i="1" dirty="0"/>
              <a:t>Непосредственной причиной смерти</a:t>
            </a:r>
            <a:r>
              <a:rPr lang="ru-RU" dirty="0"/>
              <a:t> считают один из последних этапов танатогенеза, предшествующий остановке сердца или дыхания и выявляемый в процессе клинического наблюдения за больным или при морфологическом исследовании трупа.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Непосредственными причинами смерти могут быть: </a:t>
            </a:r>
            <a:r>
              <a:rPr lang="ru-RU" i="1" dirty="0"/>
              <a:t>несовместимая с жизнью травма*,</a:t>
            </a:r>
            <a:r>
              <a:rPr lang="ru-RU" dirty="0"/>
              <a:t> влекущая быструю смерть (в этом случае основная и непосредственная причины смерти совпадают), кровопотеря, шок, эмболия, травматический токсикоз, интоксикация, острая почечная недостаточность, острая печеночная недостаточность, острая сердечно-сосудистая недостаточность, инфекционные осложнения (менингит, перитонит, пневмония и др.), закрытие дыхательных путей кровью и т. д.</a:t>
            </a:r>
          </a:p>
          <a:p>
            <a:r>
              <a:rPr lang="ru-RU" dirty="0"/>
              <a:t>К непосредственным причинам смерти относят и рефлекторную остановку сердца, хотя она и не "вписывается" в приведенное выше определение.</a:t>
            </a:r>
          </a:p>
          <a:p>
            <a:r>
              <a:rPr lang="ru-RU" dirty="0"/>
              <a:t>В некоторых случаях непосредственной причиной смерти могут быть сразу несколько патологических процессов (шок и кровопотеря, травматический токсикоз и острая почечная недостаточность и т. 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ПОСТРОЕНИЯ ЭКСПЕРТНЫХ ВЫВОДОВ ПРИ ОГНЕСТРЕЛЬНОЙ ТРАВМЕ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3920480" cy="7696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Выполнил : Антонов А.А.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4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смерть наступила от несовместимого с жизнью повреждения, то </a:t>
            </a:r>
            <a:r>
              <a:rPr lang="ru-RU" i="1" dirty="0"/>
              <a:t>основная и непосредственная причины смерти совпадают,</a:t>
            </a:r>
            <a:r>
              <a:rPr lang="ru-RU" dirty="0"/>
              <a:t> и весь вывод о причине смерти сводится к указанию на эту травму.</a:t>
            </a:r>
          </a:p>
          <a:p>
            <a:r>
              <a:rPr lang="ru-RU" dirty="0"/>
              <a:t>Например: «Смерть гр-на 3. наступила от размятая головы с многооскольчатым переломом черепа и разрушением головного мозга». (Возможен вариант: «Смерть гр-на 3. наступила от несовместимой с жизнью травмы — размятая головы с многооскольчатым переломом черепа и разрушением вещества головного мозга».)</a:t>
            </a:r>
          </a:p>
        </p:txBody>
      </p:sp>
    </p:spTree>
    <p:extLst>
      <p:ext uri="{BB962C8B-B14F-4D97-AF65-F5344CB8AC3E}">
        <p14:creationId xmlns:p14="http://schemas.microsoft.com/office/powerpoint/2010/main" val="7197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большинстве же случаев </a:t>
            </a:r>
            <a:r>
              <a:rPr lang="ru-RU" i="1" dirty="0"/>
              <a:t>основная и непосредственная причины смерти не совпадают,</a:t>
            </a:r>
            <a:r>
              <a:rPr lang="ru-RU" dirty="0"/>
              <a:t> поэтому в заключении должны найти свое отражение обе эти причины, и показана патогенетическая связь между ними.</a:t>
            </a:r>
          </a:p>
          <a:p>
            <a:r>
              <a:rPr lang="ru-RU" dirty="0"/>
              <a:t>Например: «Смерть гр-на Н. наступила от закрытого перелома левого бедра, осложнившегося массивной жировой эмболией (закупоркой капельками жира) кровеносных сосудов малого круга кровообращения».</a:t>
            </a:r>
          </a:p>
          <a:p>
            <a:r>
              <a:rPr lang="ru-RU" dirty="0"/>
              <a:t>Специально обозначать, что есть основная, а что — непосредственная причина смерти в случаях с относительно простым танатогенезом чаще </a:t>
            </a:r>
            <a:r>
              <a:rPr lang="ru-RU" dirty="0" smtClean="0"/>
              <a:t>всего нет </a:t>
            </a:r>
            <a:r>
              <a:rPr lang="ru-RU" dirty="0"/>
              <a:t>необходимости. Если же такой вопрос поставлен перед экспертами, на него дается ответ, что особых трудностей не вызывает.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2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ОБОСНОВАНИЕ </a:t>
            </a:r>
            <a:r>
              <a:rPr lang="ru-RU" sz="3200" b="1" dirty="0" smtClean="0"/>
              <a:t>ВЫВОДОВ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Экспертные выводы, в том числе и вывод о причине смерти, должны быть обоснованы. </a:t>
            </a:r>
            <a:r>
              <a:rPr lang="ru-RU" b="1" dirty="0"/>
              <a:t>Цель обоснования — убедить </a:t>
            </a:r>
            <a:r>
              <a:rPr lang="ru-RU" dirty="0"/>
              <a:t>следователя, а если дело доходит до суда, то и состав суда, обвинителя, защитника и других участников процесса </a:t>
            </a:r>
            <a:r>
              <a:rPr lang="ru-RU" b="1" dirty="0"/>
              <a:t>в истинности экспертного заключения. </a:t>
            </a:r>
            <a:r>
              <a:rPr lang="ru-RU" dirty="0"/>
              <a:t>Вместе с тем сама процедура выводов является немаловажным фактором предупреждения экспертных ошибок, заставляя эксперта лишний раз тщательно проанализировать имеющиеся у него аргументы, взвесить все «за» и «против», строго подойти к формулированию выводов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1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правило, обосновывая тот или иной вывод, эксперт ссылается на результаты, полученные при вскрытии трупа (со всеми дополнительными исследованиями), а также на данные медицинских документов умершего, если они есть. Других путей, других возможностей попросту нет. Но </a:t>
            </a:r>
            <a:r>
              <a:rPr lang="ru-RU" i="1" dirty="0" smtClean="0"/>
              <a:t>приемы обоснования выводов</a:t>
            </a:r>
            <a:r>
              <a:rPr lang="ru-RU" dirty="0" smtClean="0"/>
              <a:t> могут варьироваться.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r>
              <a:rPr lang="ru-RU" dirty="0"/>
              <a:t>В одних случаях </a:t>
            </a:r>
            <a:r>
              <a:rPr lang="ru-RU" i="1" dirty="0"/>
              <a:t>вначале излагается экспертный вывод, а затем приводится его обоснование. </a:t>
            </a:r>
            <a:r>
              <a:rPr lang="ru-RU" dirty="0"/>
              <a:t>«Смерть гр-на А. наступила от повешения в петле. Этот вывод подтверждается наличием на шее одиночной незамкнутой </a:t>
            </a:r>
            <a:r>
              <a:rPr lang="ru-RU" dirty="0" err="1"/>
              <a:t>косовосходящей</a:t>
            </a:r>
            <a:r>
              <a:rPr lang="ru-RU" dirty="0"/>
              <a:t> спереди назад и неравномерной по глубине </a:t>
            </a:r>
            <a:r>
              <a:rPr lang="ru-RU" dirty="0" err="1"/>
              <a:t>странгуляционной</a:t>
            </a:r>
            <a:r>
              <a:rPr lang="ru-RU" dirty="0"/>
              <a:t> борозды, жидким состоянием крови в полостях сердца и кровеносных </a:t>
            </a:r>
            <a:r>
              <a:rPr lang="ru-RU" dirty="0" smtClean="0"/>
              <a:t>сосудах, полнокровием </a:t>
            </a:r>
            <a:r>
              <a:rPr lang="ru-RU" dirty="0"/>
              <a:t>внутренних органов, наличием множественных точечных кровоизлияний на поверхности сердца и легких (пятен </a:t>
            </a:r>
            <a:r>
              <a:rPr lang="ru-RU" dirty="0" err="1"/>
              <a:t>Тардье</a:t>
            </a:r>
            <a:r>
              <a:rPr lang="ru-RU" dirty="0"/>
              <a:t>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других случаях можно поступать наоборот: </a:t>
            </a:r>
            <a:r>
              <a:rPr lang="ru-RU" i="1" dirty="0"/>
              <a:t>вначале перечисляется то, что установлено при вскрытии, а затем формулируется вывод. </a:t>
            </a:r>
            <a:r>
              <a:rPr lang="ru-RU" dirty="0"/>
              <a:t>«При судебно-медицинском исследовании трупа гр-на Б. обнаружены одиночная горизонтальная замкнутая равномерной глубины </a:t>
            </a:r>
            <a:r>
              <a:rPr lang="ru-RU" dirty="0" err="1"/>
              <a:t>странгуляционная</a:t>
            </a:r>
            <a:r>
              <a:rPr lang="ru-RU" dirty="0"/>
              <a:t> борозда на шее, резкая </a:t>
            </a:r>
            <a:r>
              <a:rPr lang="ru-RU" dirty="0" err="1"/>
              <a:t>синюшность</a:t>
            </a:r>
            <a:r>
              <a:rPr lang="ru-RU" dirty="0"/>
              <a:t> лица, множественные точечные кровоизлияния на слизистой оболочке глаз, обильные сине-багровые трупные пятна, перелом левого верхнего рожка щитовидного хряща гортани с небольшим кровоизлиянием в прилежащие мягкие ткани, жидкая кровь в полостях сердца, в кровеносных сосудах, полнокровие внутренних </a:t>
            </a:r>
            <a:r>
              <a:rPr lang="ru-RU" dirty="0" smtClean="0"/>
              <a:t>органов. Вышеизложенное </a:t>
            </a:r>
            <a:r>
              <a:rPr lang="ru-RU" dirty="0"/>
              <a:t>свидетельствует, что смерть гр-на Б. наступила от удавления петлей».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обоснования вывода </a:t>
            </a:r>
            <a:r>
              <a:rPr lang="ru-RU" i="1" dirty="0"/>
              <a:t>используются</a:t>
            </a:r>
            <a:r>
              <a:rPr lang="ru-RU" dirty="0"/>
              <a:t> не только морфологические признаки, полученные при вскрытии трупа, но и </a:t>
            </a:r>
            <a:r>
              <a:rPr lang="ru-RU" i="1" dirty="0"/>
              <a:t>данные дополнительных (лабораторных) исследований. </a:t>
            </a:r>
            <a:r>
              <a:rPr lang="ru-RU" dirty="0"/>
              <a:t>«При судебно-медицинском исследовании трупа гр-на В. обнаружены: ярко-розовый оттенок труппных пятен, жидкая алая кровь в полостях сердца и сосудах, полнокровие внутренних органов, ярко-красный оттенок тканей и органов. При судебно-химическом исследовании в крови трупа В. обнаружен карбоксигемоглобин - 76%. Таким образом, результаты проведенного исследования свидетельствуют, что смерть гр-на В. наступила от отравления окисью углерода».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7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Если </a:t>
            </a:r>
            <a:r>
              <a:rPr lang="ru-RU" i="1" dirty="0"/>
              <a:t>смерть</a:t>
            </a:r>
            <a:r>
              <a:rPr lang="ru-RU" dirty="0"/>
              <a:t> наступила </a:t>
            </a:r>
            <a:r>
              <a:rPr lang="ru-RU" i="1" dirty="0"/>
              <a:t>в стационаре</a:t>
            </a:r>
            <a:r>
              <a:rPr lang="ru-RU" dirty="0"/>
              <a:t> и имеются медицинские документы с описанием клинической картины заболевания, то эти данные также учитывают при обосновании выводов. «Судя по клинической симптоматике заболевания (боли в животе, неоднократная рвота, частый жидкий стул наподобие рисового отвара, судороги в икроножных мышцах), по результатам судебно-медицинского исследования трупа (полнокровие внутренних органов, множественные мелкие кровоизлияния в слизистую оболочку желудка и тонкой кишки, жировое перерождение печени, обнаружение мышьяка при судебно-химическом анализе внутренних органов), смерть гр-на Г. наступила от острого отравления мышьяком».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Если же выявленных судебно-медицинских признаков оказывается недостаточно для уверенного, категорического вывода, </a:t>
            </a:r>
            <a:r>
              <a:rPr lang="ru-RU" i="1" dirty="0"/>
              <a:t>вывод</a:t>
            </a:r>
            <a:r>
              <a:rPr lang="ru-RU" dirty="0"/>
              <a:t> излагается </a:t>
            </a:r>
            <a:r>
              <a:rPr lang="ru-RU" i="1" dirty="0"/>
              <a:t>в предположительной форме.</a:t>
            </a:r>
            <a:r>
              <a:rPr lang="ru-RU" dirty="0"/>
              <a:t> Приведем два примера. 1. Гр-н Е. умер внезапно во время драки. При судебно-медицинском исследовании трупа обнаружены небольшие единичные ссадины на лице, верхних конечностях, в области правого коленного сустава, </a:t>
            </a:r>
            <a:r>
              <a:rPr lang="ru-RU" dirty="0" smtClean="0"/>
              <a:t>небольшие единичные </a:t>
            </a:r>
            <a:r>
              <a:rPr lang="ru-RU" dirty="0"/>
              <a:t>кровоподтеки в области нижней челюсти, левого плечевого сустава, грудной клетки, кровоизлияние в мягких тканях лобной области. Какие-либо патологические изменения внутренних органов отсутствуют.</a:t>
            </a:r>
          </a:p>
          <a:p>
            <a:r>
              <a:rPr lang="ru-RU" dirty="0"/>
              <a:t>Экспертный вывод: «Учитывая отсутствие (</a:t>
            </a:r>
            <a:r>
              <a:rPr lang="ru-RU" dirty="0" err="1"/>
              <a:t>необнаружение</a:t>
            </a:r>
            <a:r>
              <a:rPr lang="ru-RU" dirty="0"/>
              <a:t>) заболеваний и повреждений, которые могли бы достоверно объяснить наступление смерти Е., учитывая, что смерть его наступила внезапно во время драки, есть основания полагать, что причиной смерти гр-на Е., 23 лет, явилась рефлекторная остановка сердца в результате внешнего воздействия (удара) на одну из рефлексогенных зон организма: область сердца, шеи, солнечного сплетения, половых органов и т. д. При этом в области воздействия может не наблюдаться каких-либо морфологических изменений». </a:t>
            </a:r>
          </a:p>
        </p:txBody>
      </p:sp>
    </p:spTree>
    <p:extLst>
      <p:ext uri="{BB962C8B-B14F-4D97-AF65-F5344CB8AC3E}">
        <p14:creationId xmlns:p14="http://schemas.microsoft.com/office/powerpoint/2010/main" val="22026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2. Труп гр-на Д. был обнаружен в лесу. Недалеко от него нашли полиэтиленовый мешочек с 29 пустыми упаковками из-под </a:t>
            </a:r>
            <a:r>
              <a:rPr lang="ru-RU" dirty="0" err="1"/>
              <a:t>пираминала</a:t>
            </a:r>
            <a:r>
              <a:rPr lang="ru-RU" dirty="0"/>
              <a:t> (каждая на 6 таблеток) и 2 пустыми упаковками из-под </a:t>
            </a:r>
            <a:r>
              <a:rPr lang="ru-RU" dirty="0" err="1"/>
              <a:t>седалгина</a:t>
            </a:r>
            <a:r>
              <a:rPr lang="ru-RU" dirty="0"/>
              <a:t> (на 10 таблеток каждая). При судебно-медицинском исследовании трупа установлены выраженные признаки гниения: трупная зелень, отслойка эпидермиса, вздутие трупа (с множеством живых и мертвых личинок мух). Каких-либо повреждений, а также патологических изменений со стороны внутренних органов не обнаружено. Судебно-химическое исследование показало наличие во внутренних органах </a:t>
            </a:r>
            <a:r>
              <a:rPr lang="ru-RU" dirty="0" err="1"/>
              <a:t>фенобарбитала</a:t>
            </a:r>
            <a:r>
              <a:rPr lang="ru-RU" dirty="0"/>
              <a:t>, амидопирина и кофеина — веществ, входящих в состав таблеток </a:t>
            </a:r>
            <a:r>
              <a:rPr lang="ru-RU" dirty="0" err="1"/>
              <a:t>пираминала</a:t>
            </a:r>
            <a:r>
              <a:rPr lang="ru-RU" dirty="0"/>
              <a:t> и </a:t>
            </a:r>
            <a:r>
              <a:rPr lang="ru-RU" dirty="0" err="1"/>
              <a:t>седалгина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экспертного заключения: «В связи с резким гнилостным разложением трупа точно установить причину смерти Д. не представляется возможным. Однако, учитывая отсутствие (</a:t>
            </a:r>
            <a:r>
              <a:rPr lang="ru-RU" dirty="0" err="1"/>
              <a:t>необнаружение</a:t>
            </a:r>
            <a:r>
              <a:rPr lang="ru-RU" dirty="0"/>
              <a:t>) заболеваний и телесных повреждений, которые могли бы привести к смерти, наличие во внутренних органах сильнодействующих лекарственных веществ, входящих в состав таблеток </a:t>
            </a:r>
            <a:r>
              <a:rPr lang="ru-RU" dirty="0" err="1"/>
              <a:t>пираминала</a:t>
            </a:r>
            <a:r>
              <a:rPr lang="ru-RU" dirty="0"/>
              <a:t> и </a:t>
            </a:r>
            <a:r>
              <a:rPr lang="ru-RU" dirty="0" err="1"/>
              <a:t>седалгина</a:t>
            </a:r>
            <a:r>
              <a:rPr lang="ru-RU" dirty="0"/>
              <a:t>, а также обстоятельства дела (факт обнаружения около трупа большого количества упаковок из-под </a:t>
            </a:r>
            <a:r>
              <a:rPr lang="ru-RU" dirty="0" err="1"/>
              <a:t>пираминала</a:t>
            </a:r>
            <a:r>
              <a:rPr lang="ru-RU" dirty="0"/>
              <a:t> и </a:t>
            </a:r>
            <a:r>
              <a:rPr lang="ru-RU" dirty="0" err="1"/>
              <a:t>седалгина</a:t>
            </a:r>
            <a:r>
              <a:rPr lang="ru-RU" dirty="0"/>
              <a:t>), можно полагать, что смерть гр-на Д., 19 лет, наступила от отравления </a:t>
            </a:r>
            <a:r>
              <a:rPr lang="ru-RU" dirty="0" err="1"/>
              <a:t>пираминалом</a:t>
            </a:r>
            <a:r>
              <a:rPr lang="ru-RU" dirty="0"/>
              <a:t> и </a:t>
            </a:r>
            <a:r>
              <a:rPr lang="ru-RU" dirty="0" err="1"/>
              <a:t>седалгином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9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Введение</a:t>
            </a:r>
          </a:p>
          <a:p>
            <a:r>
              <a:rPr lang="ru-RU" sz="2400" dirty="0" smtClean="0"/>
              <a:t>Сравнительная оценка формулировок выводов о причине смерти </a:t>
            </a:r>
          </a:p>
          <a:p>
            <a:r>
              <a:rPr lang="ru-RU" sz="2400" dirty="0" smtClean="0"/>
              <a:t>Трактовка причин смерти</a:t>
            </a:r>
          </a:p>
          <a:p>
            <a:r>
              <a:rPr lang="ru-RU" sz="2400" dirty="0" smtClean="0"/>
              <a:t>Обоснование выводов</a:t>
            </a:r>
          </a:p>
          <a:p>
            <a:r>
              <a:rPr lang="ru-RU" sz="2400" dirty="0" smtClean="0"/>
              <a:t>Варианты формулировок выводов</a:t>
            </a:r>
          </a:p>
          <a:p>
            <a:r>
              <a:rPr lang="ru-RU" sz="2400" dirty="0" smtClean="0"/>
              <a:t>Список литературы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040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Принципиально важно, чтобы и предположительные выводы были также обоснованы.</a:t>
            </a:r>
            <a:endParaRPr lang="ru-RU" dirty="0"/>
          </a:p>
          <a:p>
            <a:r>
              <a:rPr lang="ru-RU" dirty="0"/>
              <a:t>В случаях со сложным танатогенезом обоснование вывода о причине смерти сводится к изложению (в максимально доступной для понимания лицами без медицинского образования форме) всего того, что происходило с умершим: с какого заболевания или травмы начался патологический процесс, возникшие осложнения, оперативные вмешательства и другие лечебно­ диагностические процедуры, осложнения при этом (если были), дальнейшее развитие патогенеза вплоть до непосредственной причины смерти.</a:t>
            </a:r>
          </a:p>
          <a:p>
            <a:r>
              <a:rPr lang="ru-RU" dirty="0"/>
              <a:t>Если все изложено четко, последовательно и понятно, то экспертный вывод логически вытекает из изложенного. Он является убедительным и, как показывает практика, вполне удовлетворяет следователя и суд, и в каком-то особом обосновании обычно не нуждается. </a:t>
            </a:r>
          </a:p>
        </p:txBody>
      </p:sp>
    </p:spTree>
    <p:extLst>
      <p:ext uri="{BB962C8B-B14F-4D97-AF65-F5344CB8AC3E}">
        <p14:creationId xmlns:p14="http://schemas.microsoft.com/office/powerpoint/2010/main" val="33631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18110" r="19421" b="55024"/>
          <a:stretch/>
        </p:blipFill>
        <p:spPr bwMode="auto">
          <a:xfrm>
            <a:off x="0" y="1052736"/>
            <a:ext cx="90730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27425" r="13106" b="40672"/>
          <a:stretch/>
        </p:blipFill>
        <p:spPr bwMode="auto">
          <a:xfrm>
            <a:off x="0" y="1412776"/>
            <a:ext cx="8648017" cy="32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27611" r="22341" b="23694"/>
          <a:stretch/>
        </p:blipFill>
        <p:spPr bwMode="auto">
          <a:xfrm>
            <a:off x="0" y="548680"/>
            <a:ext cx="912853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25560" r="22761" b="23507"/>
          <a:stretch/>
        </p:blipFill>
        <p:spPr bwMode="auto">
          <a:xfrm>
            <a:off x="107504" y="404664"/>
            <a:ext cx="89469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ПОСТРОЕНИЕ И ОБОСНОВАНИЕ ВЫВОДОВ ПРИ СУДЕБНО- МЕДИЦИНСКОЙ ЭКСПЕРТИЗЕ </a:t>
            </a:r>
            <a:r>
              <a:rPr lang="ru-RU" dirty="0" smtClean="0"/>
              <a:t>ТРУПА      </a:t>
            </a:r>
            <a:r>
              <a:rPr lang="ru-RU" b="1" i="1" dirty="0" smtClean="0"/>
              <a:t>Л</a:t>
            </a:r>
            <a:r>
              <a:rPr lang="ru-RU" b="1" i="1" dirty="0"/>
              <a:t>. М. </a:t>
            </a:r>
            <a:r>
              <a:rPr lang="ru-RU" b="1" i="1" dirty="0" err="1"/>
              <a:t>Бедрин</a:t>
            </a:r>
            <a:r>
              <a:rPr lang="ru-RU" b="1" i="1" dirty="0"/>
              <a:t>, А. С. Литвак </a:t>
            </a:r>
            <a:r>
              <a:rPr lang="ru-RU" dirty="0"/>
              <a:t>Ставрополь </a:t>
            </a:r>
            <a:r>
              <a:rPr lang="ru-RU" dirty="0" smtClean="0"/>
              <a:t>- 1974</a:t>
            </a:r>
            <a:endParaRPr lang="ru-RU" dirty="0"/>
          </a:p>
          <a:p>
            <a:r>
              <a:rPr lang="ru-RU" dirty="0"/>
              <a:t>ФОРМУЛИРОВАНИЕ И ОБОСНОВАНИЕ </a:t>
            </a:r>
            <a:r>
              <a:rPr lang="ru-RU" dirty="0" smtClean="0"/>
              <a:t>ВЫВОДОВ</a:t>
            </a:r>
            <a:r>
              <a:rPr lang="ru-RU" dirty="0"/>
              <a:t> </a:t>
            </a:r>
            <a:r>
              <a:rPr lang="ru-RU" dirty="0" smtClean="0"/>
              <a:t>СУДЕБНО-МЕДИЦИНСКОГО ЭКСПЕРТА</a:t>
            </a:r>
            <a:r>
              <a:rPr lang="ru-RU" dirty="0"/>
              <a:t> </a:t>
            </a:r>
            <a:r>
              <a:rPr lang="ru-RU" dirty="0" smtClean="0"/>
              <a:t>О </a:t>
            </a:r>
            <a:r>
              <a:rPr lang="ru-RU" dirty="0"/>
              <a:t>ПРИЧИНЕ </a:t>
            </a:r>
            <a:r>
              <a:rPr lang="ru-RU" dirty="0" smtClean="0"/>
              <a:t>СМЕРТИ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b="1" i="1" dirty="0" err="1" smtClean="0"/>
              <a:t>Вермелъ</a:t>
            </a:r>
            <a:r>
              <a:rPr lang="ru-RU" b="1" i="1" dirty="0" smtClean="0"/>
              <a:t> </a:t>
            </a:r>
            <a:r>
              <a:rPr lang="ru-RU" b="1" i="1" dirty="0"/>
              <a:t>И. Г. </a:t>
            </a:r>
            <a:r>
              <a:rPr lang="ru-RU" dirty="0" smtClean="0"/>
              <a:t>Екатеринбург </a:t>
            </a:r>
            <a:r>
              <a:rPr lang="ru-RU" dirty="0"/>
              <a:t>— </a:t>
            </a:r>
            <a:r>
              <a:rPr lang="ru-RU" dirty="0" smtClean="0"/>
              <a:t>1997</a:t>
            </a:r>
          </a:p>
          <a:p>
            <a:r>
              <a:rPr lang="ru-RU" dirty="0"/>
              <a:t>Томилин В.В. Судебная-медицина. – М., 2004  </a:t>
            </a:r>
          </a:p>
          <a:p>
            <a:r>
              <a:rPr lang="ru-RU" dirty="0"/>
              <a:t>Попов В.Л. Судебная-медицина. –М.: </a:t>
            </a:r>
            <a:r>
              <a:rPr lang="ru-RU" dirty="0" err="1"/>
              <a:t>Юристъ</a:t>
            </a:r>
            <a:r>
              <a:rPr lang="ru-RU" dirty="0"/>
              <a:t>, 2006.</a:t>
            </a:r>
          </a:p>
          <a:p>
            <a:r>
              <a:rPr lang="ru-RU" dirty="0" err="1"/>
              <a:t>Витер</a:t>
            </a:r>
            <a:r>
              <a:rPr lang="ru-RU" dirty="0"/>
              <a:t> В.И. Судебная медицина в лекциях, 2007 </a:t>
            </a:r>
          </a:p>
          <a:p>
            <a:r>
              <a:rPr lang="ru-RU" dirty="0"/>
              <a:t>Прозоровский В.И. Судебная медицина ,</a:t>
            </a:r>
            <a:r>
              <a:rPr lang="ru-RU" dirty="0" smtClean="0"/>
              <a:t>1986</a:t>
            </a:r>
          </a:p>
          <a:p>
            <a:r>
              <a:rPr lang="ru-RU" dirty="0" smtClean="0"/>
              <a:t> Судебная </a:t>
            </a:r>
            <a:r>
              <a:rPr lang="ru-RU" dirty="0"/>
              <a:t>медицина ред. И.Ю. </a:t>
            </a:r>
            <a:r>
              <a:rPr lang="ru-RU" dirty="0" err="1"/>
              <a:t>Приголкин</a:t>
            </a:r>
            <a:r>
              <a:rPr lang="ru-RU" dirty="0"/>
              <a:t>  ГЭОТАР-Медиа 2014г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Установление причины смерти — </a:t>
            </a:r>
            <a:r>
              <a:rPr lang="ru-RU" dirty="0"/>
              <a:t>одна из наиболее важных задач, которую решает судебно-медицинский эксперт при исследовании трупа. Она включает в себя: - выяснение причины и механизма наступления смертельного исхода; - формулирование экспертного вывода о причине смерти, который должен адекватно отражать действительность и при этом быть максимально понятным работникам следствия и суда.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8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/>
              <a:t>Изучение значительного количества экспертных заключений и данных судебно-медицинской литературы позволяет выделить </a:t>
            </a:r>
            <a:r>
              <a:rPr lang="ru-RU" b="1" dirty="0"/>
              <a:t>три </a:t>
            </a:r>
            <a:r>
              <a:rPr lang="ru-RU" dirty="0"/>
              <a:t>принципиально </a:t>
            </a:r>
            <a:r>
              <a:rPr lang="ru-RU" b="1" dirty="0"/>
              <a:t>разных подхода к формулированию выводов </a:t>
            </a:r>
            <a:r>
              <a:rPr lang="ru-RU" dirty="0"/>
              <a:t>о причине смерти.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СРАВНИТЕЛЬНАЯ ОЦЕНКА ФОРМУЛИРОВОК ВЫВОДОВ 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ПРИЧИНЕ СМЕРТИ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</a:t>
            </a:r>
            <a:r>
              <a:rPr lang="ru-RU" dirty="0"/>
              <a:t>В качестве причины смерти называется остановка сердца или дыхания (либо сердечно-сосудистая недостаточность) с последующим перечислением приведших к ней патологических процессов.</a:t>
            </a:r>
          </a:p>
          <a:p>
            <a:r>
              <a:rPr lang="ru-RU" dirty="0"/>
              <a:t>Экспертный вывод при этом может выглядеть примерно так: «Смерть А. наступила от остановки сердца (либо острой сердечно-сосудистой недостаточности) вследствие тяжелой интоксикации в результате разлитого фибринозно-гнойного перитонита, </a:t>
            </a:r>
            <a:r>
              <a:rPr lang="ru-RU" dirty="0" err="1"/>
              <a:t>развившегося</a:t>
            </a:r>
            <a:r>
              <a:rPr lang="ru-RU" dirty="0"/>
              <a:t> на почве травматического разрыва тонкой кишки». </a:t>
            </a:r>
          </a:p>
        </p:txBody>
      </p:sp>
    </p:spTree>
    <p:extLst>
      <p:ext uri="{BB962C8B-B14F-4D97-AF65-F5344CB8AC3E}">
        <p14:creationId xmlns:p14="http://schemas.microsoft.com/office/powerpoint/2010/main" val="1395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4087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2. </a:t>
            </a:r>
            <a:r>
              <a:rPr lang="ru-RU" dirty="0"/>
              <a:t>Причиной смерти считается основное заболевание или повреждение «типа нозологической единицы, которое, развиваясь, закончилось смертью».</a:t>
            </a:r>
          </a:p>
          <a:p>
            <a:r>
              <a:rPr lang="ru-RU" dirty="0"/>
              <a:t>Например, крупозная пневмония, язвенная болезнь желудка (с ее возможными осложнениями), огнестрельная рана головы с повреждением головного мозга, резаная рана бедра с повреждением бедренной артерии, отравления и т. д.</a:t>
            </a:r>
          </a:p>
          <a:p>
            <a:r>
              <a:rPr lang="ru-RU" dirty="0"/>
              <a:t>Примерная формулировка экспертного вывода такова: «Смерть А. наступила от тупой закрытой травмы живота с разрывом тонкой кишки, которая повлекла за собой развитие разлитого фибринозно-гнойного перитонита, тяжелую интоксикацию организма». </a:t>
            </a:r>
          </a:p>
        </p:txBody>
      </p:sp>
    </p:spTree>
    <p:extLst>
      <p:ext uri="{BB962C8B-B14F-4D97-AF65-F5344CB8AC3E}">
        <p14:creationId xmlns:p14="http://schemas.microsoft.com/office/powerpoint/2010/main" val="41493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3. </a:t>
            </a:r>
            <a:r>
              <a:rPr lang="ru-RU" dirty="0"/>
              <a:t>Причиной смерти является один из последних этапов </a:t>
            </a:r>
            <a:r>
              <a:rPr lang="ru-RU" b="1" dirty="0"/>
              <a:t>танатогенеза </a:t>
            </a:r>
            <a:r>
              <a:rPr lang="ru-RU" i="1" dirty="0"/>
              <a:t>(патологического процесса, ведущего к смерти),</a:t>
            </a:r>
            <a:r>
              <a:rPr lang="ru-RU" dirty="0"/>
              <a:t> "доступный для диагностирования при обычно проводимом секционном исследовании трупа" (М. И. Касьянов, 1956). Здесь имеются в виду кровопотеря, шок, эмболия, перитонит, сепсис и др.</a:t>
            </a:r>
          </a:p>
          <a:p>
            <a:r>
              <a:rPr lang="ru-RU" dirty="0"/>
              <a:t>Возможная при этом формулировка вывода: «Смерть А. наступила от разлитого фибринозно-гнойного перитонита, </a:t>
            </a:r>
            <a:r>
              <a:rPr lang="ru-RU" dirty="0" err="1"/>
              <a:t>развившегося</a:t>
            </a:r>
            <a:r>
              <a:rPr lang="ru-RU" dirty="0"/>
              <a:t> вследствие травматического разрыва тонкой кишки».</a:t>
            </a:r>
          </a:p>
          <a:p>
            <a:r>
              <a:rPr lang="ru-RU" dirty="0"/>
              <a:t>Представляется, что допустим и несколько более подробный вариант: «Смерть А. наступила от интоксикации, вызванной разлитым фибринозно­ гнойным перитонитом, </a:t>
            </a:r>
            <a:r>
              <a:rPr lang="ru-RU" dirty="0" err="1"/>
              <a:t>развившимся</a:t>
            </a:r>
            <a:r>
              <a:rPr lang="ru-RU" dirty="0"/>
              <a:t> вследствие травматического разрыва тонкой кишки».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 всех трех примерах при одной и той же травме, в принципе при одинаковом и, в общем правильном, понимании сущности происходивших патологических процессов и всего танатогенеза в целом, различие проявляется в вопросе о том, </a:t>
            </a:r>
            <a:r>
              <a:rPr lang="ru-RU" b="1" dirty="0"/>
              <a:t>что следует считать или, по крайней мере, называть причиной смерти?</a:t>
            </a:r>
            <a:endParaRPr lang="ru-RU" dirty="0"/>
          </a:p>
          <a:p>
            <a:r>
              <a:rPr lang="ru-RU" dirty="0"/>
              <a:t>В одних случаях предпочтение отдается основной причине смерти, в других — непосредственной, в третьих — остановке сердца или </a:t>
            </a:r>
            <a:r>
              <a:rPr lang="ru-RU" dirty="0" smtClean="0"/>
              <a:t>дыхания</a:t>
            </a:r>
          </a:p>
        </p:txBody>
      </p:sp>
    </p:spTree>
    <p:extLst>
      <p:ext uri="{BB962C8B-B14F-4D97-AF65-F5344CB8AC3E}">
        <p14:creationId xmlns:p14="http://schemas.microsoft.com/office/powerpoint/2010/main" val="34279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2573</Words>
  <Application>Microsoft Office PowerPoint</Application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МЕТОДИКА ПОСТРОЕНИЯ ЭКСПЕРТНЫХ ВЫВОДОВ ПРИ ОГНЕСТРЕЛЬНОЙ ТРАВМЕ</vt:lpstr>
      <vt:lpstr>План презентации</vt:lpstr>
      <vt:lpstr>Презентация PowerPoint</vt:lpstr>
      <vt:lpstr>СРАВНИТЕЛЬНАЯ ОЦЕНКА ФОРМУЛИРОВОК ВЫВОДОВ О ПРИЧИНЕ СМЕРТИ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И НЕПОСРЕДСТВЕННАЯ ПРИЧИНЫ СМЕРТИ </vt:lpstr>
      <vt:lpstr>Презентация PowerPoint</vt:lpstr>
      <vt:lpstr>Презентация PowerPoint</vt:lpstr>
      <vt:lpstr>Презентация PowerPoint</vt:lpstr>
      <vt:lpstr>ОБОСНОВАНИЕ ВЫВОДОВ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Сасанчес</dc:creator>
  <cp:lastModifiedBy>Сасанчес</cp:lastModifiedBy>
  <cp:revision>15</cp:revision>
  <dcterms:created xsi:type="dcterms:W3CDTF">2019-11-14T20:21:26Z</dcterms:created>
  <dcterms:modified xsi:type="dcterms:W3CDTF">2020-02-25T01:36:39Z</dcterms:modified>
</cp:coreProperties>
</file>