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1093" y="126873"/>
            <a:ext cx="7401813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2632" y="1772137"/>
            <a:ext cx="7958734" cy="2494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.jp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46.jp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4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3.jpg"/><Relationship Id="rId5" Type="http://schemas.openxmlformats.org/officeDocument/2006/relationships/image" Target="../media/image68.png"/><Relationship Id="rId10" Type="http://schemas.openxmlformats.org/officeDocument/2006/relationships/image" Target="../media/image44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6.jp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5.jp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26" Type="http://schemas.openxmlformats.org/officeDocument/2006/relationships/image" Target="../media/image112.png"/><Relationship Id="rId3" Type="http://schemas.openxmlformats.org/officeDocument/2006/relationships/image" Target="../media/image44.png"/><Relationship Id="rId21" Type="http://schemas.openxmlformats.org/officeDocument/2006/relationships/image" Target="../media/image107.png"/><Relationship Id="rId34" Type="http://schemas.openxmlformats.org/officeDocument/2006/relationships/image" Target="../media/image120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5" Type="http://schemas.openxmlformats.org/officeDocument/2006/relationships/image" Target="../media/image111.png"/><Relationship Id="rId33" Type="http://schemas.openxmlformats.org/officeDocument/2006/relationships/image" Target="../media/image119.png"/><Relationship Id="rId2" Type="http://schemas.openxmlformats.org/officeDocument/2006/relationships/image" Target="../media/image89.jpg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29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24" Type="http://schemas.openxmlformats.org/officeDocument/2006/relationships/image" Target="../media/image110.png"/><Relationship Id="rId32" Type="http://schemas.openxmlformats.org/officeDocument/2006/relationships/image" Target="../media/image118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23" Type="http://schemas.openxmlformats.org/officeDocument/2006/relationships/image" Target="../media/image109.png"/><Relationship Id="rId28" Type="http://schemas.openxmlformats.org/officeDocument/2006/relationships/image" Target="../media/image114.png"/><Relationship Id="rId36" Type="http://schemas.openxmlformats.org/officeDocument/2006/relationships/image" Target="../media/image122.png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31" Type="http://schemas.openxmlformats.org/officeDocument/2006/relationships/image" Target="../media/image117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Relationship Id="rId22" Type="http://schemas.openxmlformats.org/officeDocument/2006/relationships/image" Target="../media/image108.png"/><Relationship Id="rId27" Type="http://schemas.openxmlformats.org/officeDocument/2006/relationships/image" Target="../media/image113.png"/><Relationship Id="rId30" Type="http://schemas.openxmlformats.org/officeDocument/2006/relationships/image" Target="../media/image116.png"/><Relationship Id="rId35" Type="http://schemas.openxmlformats.org/officeDocument/2006/relationships/image" Target="../media/image1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g"/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jp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g"/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g"/><Relationship Id="rId2" Type="http://schemas.openxmlformats.org/officeDocument/2006/relationships/image" Target="../media/image147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18" Type="http://schemas.openxmlformats.org/officeDocument/2006/relationships/image" Target="../media/image165.png"/><Relationship Id="rId3" Type="http://schemas.openxmlformats.org/officeDocument/2006/relationships/image" Target="../media/image150.jpg"/><Relationship Id="rId21" Type="http://schemas.openxmlformats.org/officeDocument/2006/relationships/image" Target="../media/image168.jp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2" Type="http://schemas.openxmlformats.org/officeDocument/2006/relationships/image" Target="../media/image149.jpg"/><Relationship Id="rId16" Type="http://schemas.openxmlformats.org/officeDocument/2006/relationships/image" Target="../media/image163.png"/><Relationship Id="rId20" Type="http://schemas.openxmlformats.org/officeDocument/2006/relationships/image" Target="../media/image16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19" Type="http://schemas.openxmlformats.org/officeDocument/2006/relationships/image" Target="../media/image166.png"/><Relationship Id="rId4" Type="http://schemas.openxmlformats.org/officeDocument/2006/relationships/image" Target="../media/image151.jp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Relationship Id="rId22" Type="http://schemas.openxmlformats.org/officeDocument/2006/relationships/image" Target="../media/image16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374" y="3263265"/>
            <a:ext cx="7411720" cy="10906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42570" algn="ctr">
              <a:lnSpc>
                <a:spcPct val="100000"/>
              </a:lnSpc>
              <a:spcBef>
                <a:spcPts val="105"/>
              </a:spcBef>
            </a:pPr>
            <a:r>
              <a:rPr sz="3200" b="1" spc="-20" dirty="0">
                <a:latin typeface="Calibri"/>
                <a:cs typeface="Calibri"/>
              </a:rPr>
              <a:t>ТРАДИЦИИ </a:t>
            </a:r>
            <a:r>
              <a:rPr sz="3200" b="1" dirty="0">
                <a:latin typeface="Calibri"/>
                <a:cs typeface="Calibri"/>
              </a:rPr>
              <a:t>И </a:t>
            </a:r>
            <a:r>
              <a:rPr sz="3200" b="1" spc="-5" dirty="0">
                <a:latin typeface="Calibri"/>
                <a:cs typeface="Calibri"/>
              </a:rPr>
              <a:t>ИНОВАЦИИ </a:t>
            </a:r>
            <a:r>
              <a:rPr sz="3200" b="1" dirty="0">
                <a:latin typeface="Calibri"/>
                <a:cs typeface="Calibri"/>
              </a:rPr>
              <a:t>В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ЛОГОПЕДИИ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6266" y="459739"/>
            <a:ext cx="635254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spc="-10" dirty="0">
                <a:latin typeface="Calibri"/>
                <a:cs typeface="Calibri"/>
              </a:rPr>
              <a:t>Моторика артикуляционного</a:t>
            </a:r>
            <a:r>
              <a:rPr sz="2900" b="1" spc="-95" dirty="0">
                <a:latin typeface="Calibri"/>
                <a:cs typeface="Calibri"/>
              </a:rPr>
              <a:t> </a:t>
            </a:r>
            <a:r>
              <a:rPr sz="2900" b="1" spc="-5" dirty="0">
                <a:latin typeface="Calibri"/>
                <a:cs typeface="Calibri"/>
              </a:rPr>
              <a:t>аппарата.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8703" y="1685036"/>
            <a:ext cx="7219315" cy="4468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Calibri"/>
                <a:cs typeface="Calibri"/>
              </a:rPr>
              <a:t>У </a:t>
            </a:r>
            <a:r>
              <a:rPr sz="1600" b="1" spc="-15" dirty="0">
                <a:latin typeface="Calibri"/>
                <a:cs typeface="Calibri"/>
              </a:rPr>
              <a:t>детей </a:t>
            </a:r>
            <a:r>
              <a:rPr sz="1600" b="1" spc="-5" dirty="0">
                <a:latin typeface="Calibri"/>
                <a:cs typeface="Calibri"/>
              </a:rPr>
              <a:t>с дизартрией особенно расстроенной </a:t>
            </a:r>
            <a:r>
              <a:rPr sz="1600" b="1" spc="-10" dirty="0">
                <a:latin typeface="Calibri"/>
                <a:cs typeface="Calibri"/>
              </a:rPr>
              <a:t>является подвижность </a:t>
            </a:r>
            <a:r>
              <a:rPr sz="1600" b="1" spc="-5" dirty="0">
                <a:latin typeface="Calibri"/>
                <a:cs typeface="Calibri"/>
              </a:rPr>
              <a:t>органов  </a:t>
            </a:r>
            <a:r>
              <a:rPr sz="1600" b="1" spc="-10" dirty="0">
                <a:latin typeface="Calibri"/>
                <a:cs typeface="Calibri"/>
              </a:rPr>
              <a:t>артикуляции, которая </a:t>
            </a:r>
            <a:r>
              <a:rPr sz="1600" b="1" spc="-15" dirty="0">
                <a:latin typeface="Calibri"/>
                <a:cs typeface="Calibri"/>
              </a:rPr>
              <a:t>находится </a:t>
            </a:r>
            <a:r>
              <a:rPr sz="1600" b="1" spc="-5" dirty="0">
                <a:latin typeface="Calibri"/>
                <a:cs typeface="Calibri"/>
              </a:rPr>
              <a:t>в </a:t>
            </a:r>
            <a:r>
              <a:rPr sz="1600" b="1" spc="-10" dirty="0">
                <a:latin typeface="Calibri"/>
                <a:cs typeface="Calibri"/>
              </a:rPr>
              <a:t>прямой </a:t>
            </a:r>
            <a:r>
              <a:rPr sz="1600" b="1" spc="-5" dirty="0">
                <a:latin typeface="Calibri"/>
                <a:cs typeface="Calibri"/>
              </a:rPr>
              <a:t>зависимости </a:t>
            </a:r>
            <a:r>
              <a:rPr sz="1600" b="1" spc="-10" dirty="0">
                <a:latin typeface="Calibri"/>
                <a:cs typeface="Calibri"/>
              </a:rPr>
              <a:t>от</a:t>
            </a:r>
            <a:r>
              <a:rPr sz="1600" b="1" spc="12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глубины</a:t>
            </a:r>
            <a:endParaRPr sz="16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поражения </a:t>
            </a:r>
            <a:r>
              <a:rPr sz="1600" b="1" spc="-5" dirty="0">
                <a:latin typeface="Calibri"/>
                <a:cs typeface="Calibri"/>
              </a:rPr>
              <a:t>и формы дизартрии. Обычно диагностика </a:t>
            </a:r>
            <a:r>
              <a:rPr sz="1600" b="1" spc="-10" dirty="0">
                <a:latin typeface="Calibri"/>
                <a:cs typeface="Calibri"/>
              </a:rPr>
              <a:t>выраженых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форм</a:t>
            </a:r>
            <a:endParaRPr sz="16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псевдобульбарной </a:t>
            </a:r>
            <a:r>
              <a:rPr sz="1600" b="1" spc="-5" dirty="0">
                <a:latin typeface="Calibri"/>
                <a:cs typeface="Calibri"/>
              </a:rPr>
              <a:t>дизартрии не вызывает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трудностей.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10" dirty="0">
                <a:latin typeface="Calibri"/>
                <a:cs typeface="Calibri"/>
              </a:rPr>
              <a:t>Определение стертых </a:t>
            </a:r>
            <a:r>
              <a:rPr sz="1600" b="1" spc="-5" dirty="0">
                <a:latin typeface="Calibri"/>
                <a:cs typeface="Calibri"/>
              </a:rPr>
              <a:t>форм дизартрии </a:t>
            </a:r>
            <a:r>
              <a:rPr sz="1600" b="1" spc="-10" dirty="0">
                <a:latin typeface="Calibri"/>
                <a:cs typeface="Calibri"/>
              </a:rPr>
              <a:t>сопряжено </a:t>
            </a:r>
            <a:r>
              <a:rPr sz="1600" b="1" spc="-5" dirty="0">
                <a:latin typeface="Calibri"/>
                <a:cs typeface="Calibri"/>
              </a:rPr>
              <a:t>со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значительными</a:t>
            </a:r>
            <a:endParaRPr sz="1600">
              <a:latin typeface="Calibri"/>
              <a:cs typeface="Calibri"/>
            </a:endParaRPr>
          </a:p>
          <a:p>
            <a:pPr marL="355600" marR="32384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трудностями. Поэтому </a:t>
            </a:r>
            <a:r>
              <a:rPr sz="1600" b="1" spc="-15" dirty="0">
                <a:latin typeface="Calibri"/>
                <a:cs typeface="Calibri"/>
              </a:rPr>
              <a:t>необходимо </a:t>
            </a:r>
            <a:r>
              <a:rPr sz="1600" b="1" spc="-5" dirty="0">
                <a:latin typeface="Calibri"/>
                <a:cs typeface="Calibri"/>
              </a:rPr>
              <a:t>провести </a:t>
            </a:r>
            <a:r>
              <a:rPr sz="1600" b="1" spc="-10" dirty="0">
                <a:latin typeface="Calibri"/>
                <a:cs typeface="Calibri"/>
              </a:rPr>
              <a:t>дополнительное обследование  </a:t>
            </a:r>
            <a:r>
              <a:rPr sz="1600" b="1" spc="-5" dirty="0">
                <a:latin typeface="Calibri"/>
                <a:cs typeface="Calibri"/>
              </a:rPr>
              <a:t>по выявлению паретичности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мышц:</a:t>
            </a:r>
            <a:endParaRPr sz="1600">
              <a:latin typeface="Calibri"/>
              <a:cs typeface="Calibri"/>
            </a:endParaRPr>
          </a:p>
          <a:p>
            <a:pPr marL="401320" indent="-388620">
              <a:lnSpc>
                <a:spcPts val="1730"/>
              </a:lnSpc>
              <a:spcBef>
                <a:spcPts val="35"/>
              </a:spcBef>
              <a:buFont typeface="Arial"/>
              <a:buChar char="•"/>
              <a:tabLst>
                <a:tab pos="400685" algn="l"/>
                <a:tab pos="401320" algn="l"/>
              </a:tabLst>
            </a:pPr>
            <a:r>
              <a:rPr sz="1600" b="1" spc="-5" dirty="0">
                <a:latin typeface="Calibri"/>
                <a:cs typeface="Calibri"/>
              </a:rPr>
              <a:t>вытягивание губ </a:t>
            </a:r>
            <a:r>
              <a:rPr sz="1600" b="1" spc="-10" dirty="0">
                <a:latin typeface="Calibri"/>
                <a:cs typeface="Calibri"/>
              </a:rPr>
              <a:t>"хоботком" (вместо </a:t>
            </a:r>
            <a:r>
              <a:rPr sz="1600" b="1" spc="-15" dirty="0">
                <a:latin typeface="Calibri"/>
                <a:cs typeface="Calibri"/>
              </a:rPr>
              <a:t>этого </a:t>
            </a:r>
            <a:r>
              <a:rPr sz="1600" b="1" spc="-5" dirty="0">
                <a:latin typeface="Calibri"/>
                <a:cs typeface="Calibri"/>
              </a:rPr>
              <a:t>у </a:t>
            </a:r>
            <a:r>
              <a:rPr sz="1600" b="1" spc="-10" dirty="0">
                <a:latin typeface="Calibri"/>
                <a:cs typeface="Calibri"/>
              </a:rPr>
              <a:t>ребенка </a:t>
            </a:r>
            <a:r>
              <a:rPr sz="1600" b="1" spc="-5" dirty="0">
                <a:latin typeface="Calibri"/>
                <a:cs typeface="Calibri"/>
              </a:rPr>
              <a:t>с</a:t>
            </a:r>
            <a:r>
              <a:rPr sz="1600" b="1" spc="6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дизартрией</a:t>
            </a:r>
            <a:endParaRPr sz="1600">
              <a:latin typeface="Calibri"/>
              <a:cs typeface="Calibri"/>
            </a:endParaRPr>
          </a:p>
          <a:p>
            <a:pPr marL="355600">
              <a:lnSpc>
                <a:spcPts val="1730"/>
              </a:lnSpc>
            </a:pPr>
            <a:r>
              <a:rPr sz="1600" b="1" spc="-15" dirty="0">
                <a:latin typeface="Calibri"/>
                <a:cs typeface="Calibri"/>
              </a:rPr>
              <a:t>наблюдаются </a:t>
            </a:r>
            <a:r>
              <a:rPr sz="1600" b="1" spc="-5" dirty="0">
                <a:latin typeface="Calibri"/>
                <a:cs typeface="Calibri"/>
              </a:rPr>
              <a:t>хаотичные </a:t>
            </a:r>
            <a:r>
              <a:rPr sz="1600" b="1" spc="-10" dirty="0">
                <a:latin typeface="Calibri"/>
                <a:cs typeface="Calibri"/>
              </a:rPr>
              <a:t>движения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губами);</a:t>
            </a:r>
            <a:endParaRPr sz="1600">
              <a:latin typeface="Calibri"/>
              <a:cs typeface="Calibri"/>
            </a:endParaRPr>
          </a:p>
          <a:p>
            <a:pPr marL="355600" marR="852805" indent="-342900">
              <a:lnSpc>
                <a:spcPts val="1540"/>
              </a:lnSpc>
              <a:spcBef>
                <a:spcPts val="370"/>
              </a:spcBef>
              <a:buFont typeface="Arial"/>
              <a:buChar char="•"/>
              <a:tabLst>
                <a:tab pos="400685" algn="l"/>
                <a:tab pos="401320" algn="l"/>
              </a:tabLst>
            </a:pPr>
            <a:r>
              <a:rPr dirty="0"/>
              <a:t>	</a:t>
            </a:r>
            <a:r>
              <a:rPr sz="1600" b="1" spc="-5" dirty="0">
                <a:latin typeface="Calibri"/>
                <a:cs typeface="Calibri"/>
              </a:rPr>
              <a:t>ассиметричность </a:t>
            </a:r>
            <a:r>
              <a:rPr sz="1600" b="1" spc="-15" dirty="0">
                <a:latin typeface="Calibri"/>
                <a:cs typeface="Calibri"/>
              </a:rPr>
              <a:t>"улыбки" </a:t>
            </a:r>
            <a:r>
              <a:rPr sz="1600" b="1" spc="-10" dirty="0">
                <a:latin typeface="Calibri"/>
                <a:cs typeface="Calibri"/>
              </a:rPr>
              <a:t>(паретичная </a:t>
            </a:r>
            <a:r>
              <a:rPr sz="1600" b="1" spc="-5" dirty="0">
                <a:latin typeface="Calibri"/>
                <a:cs typeface="Calibri"/>
              </a:rPr>
              <a:t>сторона рта остается </a:t>
            </a:r>
            <a:r>
              <a:rPr sz="1600" b="1" spc="-10" dirty="0">
                <a:latin typeface="Calibri"/>
                <a:cs typeface="Calibri"/>
              </a:rPr>
              <a:t>почти  неподвижной);</a:t>
            </a:r>
            <a:endParaRPr sz="1600">
              <a:latin typeface="Calibri"/>
              <a:cs typeface="Calibri"/>
            </a:endParaRPr>
          </a:p>
          <a:p>
            <a:pPr marL="401320" indent="-38862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400685" algn="l"/>
                <a:tab pos="401320" algn="l"/>
              </a:tabLst>
            </a:pPr>
            <a:r>
              <a:rPr sz="1600" b="1" spc="-5" dirty="0">
                <a:latin typeface="Calibri"/>
                <a:cs typeface="Calibri"/>
              </a:rPr>
              <a:t>невозможность </a:t>
            </a:r>
            <a:r>
              <a:rPr sz="1600" b="1" spc="-10" dirty="0">
                <a:latin typeface="Calibri"/>
                <a:cs typeface="Calibri"/>
              </a:rPr>
              <a:t>сделать язык </a:t>
            </a:r>
            <a:r>
              <a:rPr sz="1600" b="1" spc="-5" dirty="0">
                <a:latin typeface="Calibri"/>
                <a:cs typeface="Calibri"/>
              </a:rPr>
              <a:t>широким (склонность к </a:t>
            </a:r>
            <a:r>
              <a:rPr sz="1600" b="1" spc="-10" dirty="0">
                <a:latin typeface="Calibri"/>
                <a:cs typeface="Calibri"/>
              </a:rPr>
              <a:t>его</a:t>
            </a:r>
            <a:r>
              <a:rPr sz="1600" b="1" spc="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сужению);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Calibri"/>
                <a:cs typeface="Calibri"/>
              </a:rPr>
              <a:t>отклонение </a:t>
            </a:r>
            <a:r>
              <a:rPr sz="1600" b="1" spc="-10" dirty="0">
                <a:latin typeface="Calibri"/>
                <a:cs typeface="Calibri"/>
              </a:rPr>
              <a:t>языка </a:t>
            </a:r>
            <a:r>
              <a:rPr sz="1600" b="1" spc="-5" dirty="0">
                <a:latin typeface="Calibri"/>
                <a:cs typeface="Calibri"/>
              </a:rPr>
              <a:t>в </a:t>
            </a:r>
            <a:r>
              <a:rPr sz="1600" b="1" spc="-15" dirty="0">
                <a:latin typeface="Calibri"/>
                <a:cs typeface="Calibri"/>
              </a:rPr>
              <a:t>одну </a:t>
            </a:r>
            <a:r>
              <a:rPr sz="1600" b="1" spc="-5" dirty="0">
                <a:latin typeface="Calibri"/>
                <a:cs typeface="Calibri"/>
              </a:rPr>
              <a:t>сторону </a:t>
            </a:r>
            <a:r>
              <a:rPr sz="1600" b="1" spc="-10" dirty="0">
                <a:latin typeface="Calibri"/>
                <a:cs typeface="Calibri"/>
              </a:rPr>
              <a:t>(здоровую) при </a:t>
            </a:r>
            <a:r>
              <a:rPr sz="1600" b="1" spc="-5" dirty="0">
                <a:latin typeface="Calibri"/>
                <a:cs typeface="Calibri"/>
              </a:rPr>
              <a:t>высовывании изо</a:t>
            </a:r>
            <a:r>
              <a:rPr sz="1600" b="1" spc="10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рта;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ts val="173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Calibri"/>
                <a:cs typeface="Calibri"/>
              </a:rPr>
              <a:t>невозможность </a:t>
            </a:r>
            <a:r>
              <a:rPr sz="1600" b="1" spc="-20" dirty="0">
                <a:latin typeface="Calibri"/>
                <a:cs typeface="Calibri"/>
              </a:rPr>
              <a:t>удержать </a:t>
            </a:r>
            <a:r>
              <a:rPr sz="1600" b="1" spc="-10" dirty="0">
                <a:latin typeface="Calibri"/>
                <a:cs typeface="Calibri"/>
              </a:rPr>
              <a:t>кончик языка </a:t>
            </a:r>
            <a:r>
              <a:rPr sz="1600" b="1" dirty="0">
                <a:latin typeface="Calibri"/>
                <a:cs typeface="Calibri"/>
              </a:rPr>
              <a:t>на </a:t>
            </a:r>
            <a:r>
              <a:rPr sz="1600" b="1" spc="-10" dirty="0">
                <a:latin typeface="Calibri"/>
                <a:cs typeface="Calibri"/>
              </a:rPr>
              <a:t>верхней </a:t>
            </a:r>
            <a:r>
              <a:rPr sz="1600" b="1" spc="-5" dirty="0">
                <a:latin typeface="Calibri"/>
                <a:cs typeface="Calibri"/>
              </a:rPr>
              <a:t>губе </a:t>
            </a:r>
            <a:r>
              <a:rPr sz="1600" b="1" spc="-10" dirty="0">
                <a:latin typeface="Calibri"/>
                <a:cs typeface="Calibri"/>
              </a:rPr>
              <a:t>без</a:t>
            </a:r>
            <a:r>
              <a:rPr sz="1600" b="1" spc="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помощи</a:t>
            </a:r>
            <a:endParaRPr sz="1600">
              <a:latin typeface="Calibri"/>
              <a:cs typeface="Calibri"/>
            </a:endParaRPr>
          </a:p>
          <a:p>
            <a:pPr marL="355600">
              <a:lnSpc>
                <a:spcPts val="1730"/>
              </a:lnSpc>
            </a:pPr>
            <a:r>
              <a:rPr sz="1600" b="1" spc="-5" dirty="0">
                <a:latin typeface="Calibri"/>
                <a:cs typeface="Calibri"/>
              </a:rPr>
              <a:t>нижней;</a:t>
            </a:r>
            <a:endParaRPr sz="1600">
              <a:latin typeface="Calibri"/>
              <a:cs typeface="Calibri"/>
            </a:endParaRPr>
          </a:p>
          <a:p>
            <a:pPr marL="401320" indent="-388620">
              <a:lnSpc>
                <a:spcPct val="100000"/>
              </a:lnSpc>
              <a:buFont typeface="Arial"/>
              <a:buChar char="•"/>
              <a:tabLst>
                <a:tab pos="400685" algn="l"/>
                <a:tab pos="401320" algn="l"/>
              </a:tabLst>
            </a:pPr>
            <a:r>
              <a:rPr sz="1600" b="1" spc="-5" dirty="0">
                <a:latin typeface="Calibri"/>
                <a:cs typeface="Calibri"/>
              </a:rPr>
              <a:t>посинение </a:t>
            </a:r>
            <a:r>
              <a:rPr sz="1600" b="1" spc="-15" dirty="0">
                <a:latin typeface="Calibri"/>
                <a:cs typeface="Calibri"/>
              </a:rPr>
              <a:t>кончика </a:t>
            </a:r>
            <a:r>
              <a:rPr sz="1600" b="1" spc="-10" dirty="0">
                <a:latin typeface="Calibri"/>
                <a:cs typeface="Calibri"/>
              </a:rPr>
              <a:t>языка;</a:t>
            </a:r>
            <a:endParaRPr sz="1600">
              <a:latin typeface="Calibri"/>
              <a:cs typeface="Calibri"/>
            </a:endParaRPr>
          </a:p>
          <a:p>
            <a:pPr marL="355600" marR="989330" indent="-342900">
              <a:lnSpc>
                <a:spcPct val="8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Calibri"/>
                <a:cs typeface="Calibri"/>
              </a:rPr>
              <a:t>невозможность </a:t>
            </a:r>
            <a:r>
              <a:rPr sz="1600" b="1" spc="-20" dirty="0">
                <a:latin typeface="Calibri"/>
                <a:cs typeface="Calibri"/>
              </a:rPr>
              <a:t>удержать </a:t>
            </a:r>
            <a:r>
              <a:rPr sz="1600" b="1" spc="-5" dirty="0">
                <a:latin typeface="Calibri"/>
                <a:cs typeface="Calibri"/>
              </a:rPr>
              <a:t>язык, высунутный изо рта, в </a:t>
            </a:r>
            <a:r>
              <a:rPr sz="1600" b="1" spc="-10" dirty="0">
                <a:latin typeface="Calibri"/>
                <a:cs typeface="Calibri"/>
              </a:rPr>
              <a:t>спокойном  положении (наблюдается дрожание </a:t>
            </a:r>
            <a:r>
              <a:rPr sz="1600" b="1" spc="-5" dirty="0">
                <a:latin typeface="Calibri"/>
                <a:cs typeface="Calibri"/>
              </a:rPr>
              <a:t>мышц </a:t>
            </a:r>
            <a:r>
              <a:rPr sz="1600" b="1" spc="-10" dirty="0">
                <a:latin typeface="Calibri"/>
                <a:cs typeface="Calibri"/>
              </a:rPr>
              <a:t>языка, его хаотичное  подергивание).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67600" y="4406900"/>
            <a:ext cx="1676400" cy="2451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58048" y="15875"/>
            <a:ext cx="1385824" cy="1647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3338" y="461594"/>
            <a:ext cx="56413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0" dirty="0">
                <a:latin typeface="Calibri"/>
                <a:cs typeface="Calibri"/>
              </a:rPr>
              <a:t>Мимическая</a:t>
            </a:r>
            <a:r>
              <a:rPr sz="4400" b="1" spc="-45" dirty="0">
                <a:latin typeface="Calibri"/>
                <a:cs typeface="Calibri"/>
              </a:rPr>
              <a:t> </a:t>
            </a:r>
            <a:r>
              <a:rPr sz="4400" b="1" spc="-20" dirty="0">
                <a:latin typeface="Calibri"/>
                <a:cs typeface="Calibri"/>
              </a:rPr>
              <a:t>моторика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6142" y="1250949"/>
            <a:ext cx="6602095" cy="2976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latin typeface="Calibri"/>
                <a:cs typeface="Calibri"/>
              </a:rPr>
              <a:t>Состояние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мимики.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550">
              <a:latin typeface="Calibri"/>
              <a:cs typeface="Calibri"/>
            </a:endParaRPr>
          </a:p>
          <a:p>
            <a:pPr marL="354965" marR="5080" indent="-342900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latin typeface="Calibri"/>
                <a:cs typeface="Calibri"/>
              </a:rPr>
              <a:t>Наиболее нарушена мимика </a:t>
            </a:r>
            <a:r>
              <a:rPr sz="2200" b="1" spc="-5" dirty="0">
                <a:latin typeface="Calibri"/>
                <a:cs typeface="Calibri"/>
              </a:rPr>
              <a:t>у </a:t>
            </a:r>
            <a:r>
              <a:rPr sz="2200" b="1" spc="-15" dirty="0">
                <a:latin typeface="Calibri"/>
                <a:cs typeface="Calibri"/>
              </a:rPr>
              <a:t>детей </a:t>
            </a:r>
            <a:r>
              <a:rPr sz="2200" b="1" spc="-5" dirty="0">
                <a:latin typeface="Calibri"/>
                <a:cs typeface="Calibri"/>
              </a:rPr>
              <a:t>с дизартрией:  их </a:t>
            </a:r>
            <a:r>
              <a:rPr sz="2200" b="1" spc="-10" dirty="0">
                <a:latin typeface="Calibri"/>
                <a:cs typeface="Calibri"/>
              </a:rPr>
              <a:t>лицо </a:t>
            </a:r>
            <a:r>
              <a:rPr sz="2200" b="1" spc="-5" dirty="0">
                <a:latin typeface="Calibri"/>
                <a:cs typeface="Calibri"/>
              </a:rPr>
              <a:t>амимично, они не </a:t>
            </a:r>
            <a:r>
              <a:rPr sz="2200" b="1" spc="-10" dirty="0">
                <a:latin typeface="Calibri"/>
                <a:cs typeface="Calibri"/>
              </a:rPr>
              <a:t>могут надуть </a:t>
            </a:r>
            <a:r>
              <a:rPr sz="2200" b="1" spc="-15" dirty="0">
                <a:latin typeface="Calibri"/>
                <a:cs typeface="Calibri"/>
              </a:rPr>
              <a:t>щеки,  </a:t>
            </a:r>
            <a:r>
              <a:rPr sz="2200" b="1" spc="-10" dirty="0">
                <a:latin typeface="Calibri"/>
                <a:cs typeface="Calibri"/>
              </a:rPr>
              <a:t>наморщить лоб </a:t>
            </a:r>
            <a:r>
              <a:rPr sz="2200" b="1" spc="-5" dirty="0">
                <a:latin typeface="Calibri"/>
                <a:cs typeface="Calibri"/>
              </a:rPr>
              <a:t>и </a:t>
            </a:r>
            <a:r>
              <a:rPr sz="2200" b="1" spc="-30" dirty="0">
                <a:latin typeface="Calibri"/>
                <a:cs typeface="Calibri"/>
              </a:rPr>
              <a:t>т.д. </a:t>
            </a:r>
            <a:r>
              <a:rPr sz="2200" b="1" spc="-10" dirty="0">
                <a:latin typeface="Calibri"/>
                <a:cs typeface="Calibri"/>
              </a:rPr>
              <a:t>Особенно </a:t>
            </a:r>
            <a:r>
              <a:rPr sz="2200" b="1" spc="-15" dirty="0">
                <a:latin typeface="Calibri"/>
                <a:cs typeface="Calibri"/>
              </a:rPr>
              <a:t>ярко </a:t>
            </a:r>
            <a:r>
              <a:rPr sz="2200" b="1" spc="-10" dirty="0">
                <a:latin typeface="Calibri"/>
                <a:cs typeface="Calibri"/>
              </a:rPr>
              <a:t>проявляются  двигательные расстройства </a:t>
            </a:r>
            <a:r>
              <a:rPr sz="2200" b="1" spc="-5" dirty="0">
                <a:latin typeface="Calibri"/>
                <a:cs typeface="Calibri"/>
              </a:rPr>
              <a:t>при активном  </a:t>
            </a:r>
            <a:r>
              <a:rPr sz="2200" b="1" spc="-10" dirty="0">
                <a:latin typeface="Calibri"/>
                <a:cs typeface="Calibri"/>
              </a:rPr>
              <a:t>сокращении мышц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лица.</a:t>
            </a:r>
            <a:endParaRPr sz="2200">
              <a:latin typeface="Calibri"/>
              <a:cs typeface="Calibri"/>
            </a:endParaRPr>
          </a:p>
          <a:p>
            <a:pPr marL="354965" marR="5080" indent="-342900" algn="just">
              <a:lnSpc>
                <a:spcPct val="80000"/>
              </a:lnSpc>
              <a:spcBef>
                <a:spcPts val="525"/>
              </a:spcBef>
              <a:buFont typeface="Arial"/>
              <a:buChar char="•"/>
              <a:tabLst>
                <a:tab pos="355600" algn="l"/>
              </a:tabLst>
            </a:pPr>
            <a:r>
              <a:rPr sz="2200" b="1" spc="-5" dirty="0">
                <a:latin typeface="Calibri"/>
                <a:cs typeface="Calibri"/>
              </a:rPr>
              <a:t>Для </a:t>
            </a:r>
            <a:r>
              <a:rPr sz="2200" b="1" spc="-10" dirty="0">
                <a:latin typeface="Calibri"/>
                <a:cs typeface="Calibri"/>
              </a:rPr>
              <a:t>проверки используют </a:t>
            </a:r>
            <a:r>
              <a:rPr sz="2200" b="1" spc="-5" dirty="0">
                <a:latin typeface="Calibri"/>
                <a:cs typeface="Calibri"/>
              </a:rPr>
              <a:t>задания: </a:t>
            </a:r>
            <a:r>
              <a:rPr sz="2200" b="1" spc="-15" dirty="0">
                <a:latin typeface="Calibri"/>
                <a:cs typeface="Calibri"/>
              </a:rPr>
              <a:t>поднять </a:t>
            </a:r>
            <a:r>
              <a:rPr sz="2200" b="1" spc="-10" dirty="0">
                <a:latin typeface="Calibri"/>
                <a:cs typeface="Calibri"/>
              </a:rPr>
              <a:t>брови  </a:t>
            </a:r>
            <a:r>
              <a:rPr sz="2200" b="1" spc="-15" dirty="0">
                <a:latin typeface="Calibri"/>
                <a:cs typeface="Calibri"/>
              </a:rPr>
              <a:t>(одну </a:t>
            </a:r>
            <a:r>
              <a:rPr sz="2200" b="1" spc="-5" dirty="0">
                <a:latin typeface="Calibri"/>
                <a:cs typeface="Calibri"/>
              </a:rPr>
              <a:t>бровь), закрыть </a:t>
            </a:r>
            <a:r>
              <a:rPr sz="2200" b="1" spc="-25" dirty="0">
                <a:latin typeface="Calibri"/>
                <a:cs typeface="Calibri"/>
              </a:rPr>
              <a:t>глаза </a:t>
            </a:r>
            <a:r>
              <a:rPr sz="2200" b="1" spc="-15" dirty="0">
                <a:latin typeface="Calibri"/>
                <a:cs typeface="Calibri"/>
              </a:rPr>
              <a:t>(глаз), </a:t>
            </a:r>
            <a:r>
              <a:rPr sz="2200" b="1" spc="-10" dirty="0">
                <a:latin typeface="Calibri"/>
                <a:cs typeface="Calibri"/>
              </a:rPr>
              <a:t>наморщить </a:t>
            </a:r>
            <a:r>
              <a:rPr sz="2200" b="1" spc="-5" dirty="0">
                <a:latin typeface="Calibri"/>
                <a:cs typeface="Calibri"/>
              </a:rPr>
              <a:t>лоб,  нос, </a:t>
            </a:r>
            <a:r>
              <a:rPr sz="2200" b="1" spc="-10" dirty="0">
                <a:latin typeface="Calibri"/>
                <a:cs typeface="Calibri"/>
              </a:rPr>
              <a:t>надуть </a:t>
            </a:r>
            <a:r>
              <a:rPr sz="2200" b="1" spc="-15" dirty="0">
                <a:latin typeface="Calibri"/>
                <a:cs typeface="Calibri"/>
              </a:rPr>
              <a:t>щеки (одну</a:t>
            </a:r>
            <a:r>
              <a:rPr sz="2200" b="1" spc="7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щеку)…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76950" y="3942841"/>
            <a:ext cx="3067050" cy="2915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2894" y="461594"/>
            <a:ext cx="52044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0" dirty="0">
                <a:latin typeface="Calibri"/>
                <a:cs typeface="Calibri"/>
              </a:rPr>
              <a:t>Звукопроизношение</a:t>
            </a:r>
            <a:r>
              <a:rPr sz="4400" spc="-10" dirty="0"/>
              <a:t>.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23617" y="1464056"/>
            <a:ext cx="6345555" cy="436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79450" indent="-343535">
              <a:lnSpc>
                <a:spcPct val="13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spc="-5" dirty="0">
                <a:latin typeface="Calibri"/>
                <a:cs typeface="Calibri"/>
              </a:rPr>
              <a:t>Проверяется изолированное произнесение </a:t>
            </a:r>
            <a:r>
              <a:rPr sz="1800" b="1" spc="-10" dirty="0">
                <a:latin typeface="Calibri"/>
                <a:cs typeface="Calibri"/>
              </a:rPr>
              <a:t>звуков </a:t>
            </a:r>
            <a:r>
              <a:rPr sz="1800" b="1" dirty="0">
                <a:latin typeface="Calibri"/>
                <a:cs typeface="Calibri"/>
              </a:rPr>
              <a:t>в  </a:t>
            </a:r>
            <a:r>
              <a:rPr sz="1800" b="1" spc="-10" dirty="0">
                <a:latin typeface="Calibri"/>
                <a:cs typeface="Calibri"/>
              </a:rPr>
              <a:t>следующей последовательности: гласные,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согласные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645"/>
              </a:spcBef>
            </a:pPr>
            <a:r>
              <a:rPr sz="1800" b="1" dirty="0">
                <a:latin typeface="Calibri"/>
                <a:cs typeface="Calibri"/>
              </a:rPr>
              <a:t>(губные, </a:t>
            </a:r>
            <a:r>
              <a:rPr sz="1800" b="1" spc="-5" dirty="0">
                <a:latin typeface="Calibri"/>
                <a:cs typeface="Calibri"/>
              </a:rPr>
              <a:t>губно-зубные, задненебные,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передненебные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650"/>
              </a:spcBef>
            </a:pPr>
            <a:r>
              <a:rPr sz="1800" b="1" dirty="0">
                <a:latin typeface="Calibri"/>
                <a:cs typeface="Calibri"/>
              </a:rPr>
              <a:t>взрывные, </a:t>
            </a:r>
            <a:r>
              <a:rPr sz="1800" b="1" spc="-5" dirty="0">
                <a:latin typeface="Calibri"/>
                <a:cs typeface="Calibri"/>
              </a:rPr>
              <a:t>шипящие, свистящие, </a:t>
            </a:r>
            <a:r>
              <a:rPr sz="1800" b="1" spc="-10" dirty="0">
                <a:latin typeface="Calibri"/>
                <a:cs typeface="Calibri"/>
              </a:rPr>
              <a:t>аффрикаты,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соноры).</a:t>
            </a:r>
            <a:endParaRPr sz="1800">
              <a:latin typeface="Calibri"/>
              <a:cs typeface="Calibri"/>
            </a:endParaRPr>
          </a:p>
          <a:p>
            <a:pPr marL="355600" marR="5080" indent="-343535">
              <a:lnSpc>
                <a:spcPct val="130000"/>
              </a:lnSpc>
              <a:spcBef>
                <a:spcPts val="43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spc="-10" dirty="0">
                <a:latin typeface="Calibri"/>
                <a:cs typeface="Calibri"/>
              </a:rPr>
              <a:t>Затем </a:t>
            </a:r>
            <a:r>
              <a:rPr sz="1800" b="1" spc="-5" dirty="0">
                <a:latin typeface="Calibri"/>
                <a:cs typeface="Calibri"/>
              </a:rPr>
              <a:t>проверяется умение произносить звуки </a:t>
            </a:r>
            <a:r>
              <a:rPr sz="1800" b="1" dirty="0">
                <a:latin typeface="Calibri"/>
                <a:cs typeface="Calibri"/>
              </a:rPr>
              <a:t>в </a:t>
            </a:r>
            <a:r>
              <a:rPr sz="1800" b="1" spc="-10" dirty="0">
                <a:latin typeface="Calibri"/>
                <a:cs typeface="Calibri"/>
              </a:rPr>
              <a:t>слогах,  </a:t>
            </a:r>
            <a:r>
              <a:rPr sz="1800" b="1" spc="-5" dirty="0">
                <a:latin typeface="Calibri"/>
                <a:cs typeface="Calibri"/>
              </a:rPr>
              <a:t>словах, фразовой речи. Применяются задания, состоящие </a:t>
            </a:r>
            <a:r>
              <a:rPr sz="1800" b="1" dirty="0">
                <a:latin typeface="Calibri"/>
                <a:cs typeface="Calibri"/>
              </a:rPr>
              <a:t>в  </a:t>
            </a:r>
            <a:r>
              <a:rPr sz="1800" b="1" spc="-5" dirty="0">
                <a:latin typeface="Calibri"/>
                <a:cs typeface="Calibri"/>
              </a:rPr>
              <a:t>многократном повторении </a:t>
            </a:r>
            <a:r>
              <a:rPr sz="1800" b="1" spc="-15" dirty="0">
                <a:latin typeface="Calibri"/>
                <a:cs typeface="Calibri"/>
              </a:rPr>
              <a:t>одного </a:t>
            </a:r>
            <a:r>
              <a:rPr sz="1800" b="1" spc="-10" dirty="0">
                <a:latin typeface="Calibri"/>
                <a:cs typeface="Calibri"/>
              </a:rPr>
              <a:t>звука, </a:t>
            </a:r>
            <a:r>
              <a:rPr sz="1800" b="1" spc="-5" dirty="0">
                <a:latin typeface="Calibri"/>
                <a:cs typeface="Calibri"/>
              </a:rPr>
              <a:t>так </a:t>
            </a:r>
            <a:r>
              <a:rPr sz="1800" b="1" spc="-10" dirty="0">
                <a:latin typeface="Calibri"/>
                <a:cs typeface="Calibri"/>
              </a:rPr>
              <a:t>как </a:t>
            </a:r>
            <a:r>
              <a:rPr sz="1800" b="1" spc="-5" dirty="0">
                <a:latin typeface="Calibri"/>
                <a:cs typeface="Calibri"/>
              </a:rPr>
              <a:t>при </a:t>
            </a:r>
            <a:r>
              <a:rPr sz="1800" b="1" spc="-10" dirty="0">
                <a:latin typeface="Calibri"/>
                <a:cs typeface="Calibri"/>
              </a:rPr>
              <a:t>этом  создаются </a:t>
            </a:r>
            <a:r>
              <a:rPr sz="1800" b="1" spc="-5" dirty="0">
                <a:latin typeface="Calibri"/>
                <a:cs typeface="Calibri"/>
              </a:rPr>
              <a:t>условия, уменьшающие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артикуляционное</a:t>
            </a:r>
            <a:endParaRPr sz="1800">
              <a:latin typeface="Calibri"/>
              <a:cs typeface="Calibri"/>
            </a:endParaRPr>
          </a:p>
          <a:p>
            <a:pPr marL="355600" marR="1043305">
              <a:lnSpc>
                <a:spcPct val="130000"/>
              </a:lnSpc>
            </a:pPr>
            <a:r>
              <a:rPr sz="1800" b="1" spc="-5" dirty="0">
                <a:latin typeface="Calibri"/>
                <a:cs typeface="Calibri"/>
              </a:rPr>
              <a:t>переключение </a:t>
            </a:r>
            <a:r>
              <a:rPr sz="1800" b="1" dirty="0">
                <a:latin typeface="Calibri"/>
                <a:cs typeface="Calibri"/>
              </a:rPr>
              <a:t>с </a:t>
            </a:r>
            <a:r>
              <a:rPr sz="1800" b="1" spc="-15" dirty="0">
                <a:latin typeface="Calibri"/>
                <a:cs typeface="Calibri"/>
              </a:rPr>
              <a:t>одного </a:t>
            </a:r>
            <a:r>
              <a:rPr sz="1800" b="1" spc="-10" dirty="0">
                <a:latin typeface="Calibri"/>
                <a:cs typeface="Calibri"/>
              </a:rPr>
              <a:t>звука </a:t>
            </a:r>
            <a:r>
              <a:rPr sz="1800" b="1" spc="-5" dirty="0">
                <a:latin typeface="Calibri"/>
                <a:cs typeface="Calibri"/>
              </a:rPr>
              <a:t>на </a:t>
            </a:r>
            <a:r>
              <a:rPr sz="1800" b="1" spc="-10" dirty="0">
                <a:latin typeface="Calibri"/>
                <a:cs typeface="Calibri"/>
              </a:rPr>
              <a:t>другой. Это </a:t>
            </a:r>
            <a:r>
              <a:rPr sz="1800" b="1" spc="-5" dirty="0">
                <a:latin typeface="Calibri"/>
                <a:cs typeface="Calibri"/>
              </a:rPr>
              <a:t>дает  возможность обнаружить </a:t>
            </a:r>
            <a:r>
              <a:rPr sz="1800" b="1" spc="-15" dirty="0">
                <a:latin typeface="Calibri"/>
                <a:cs typeface="Calibri"/>
              </a:rPr>
              <a:t>трудности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иннервации</a:t>
            </a:r>
            <a:endParaRPr sz="1800">
              <a:latin typeface="Calibri"/>
              <a:cs typeface="Calibri"/>
            </a:endParaRPr>
          </a:p>
          <a:p>
            <a:pPr marL="355600" marR="596900">
              <a:lnSpc>
                <a:spcPct val="130000"/>
              </a:lnSpc>
            </a:pPr>
            <a:r>
              <a:rPr sz="1800" b="1" spc="-5" dirty="0">
                <a:latin typeface="Calibri"/>
                <a:cs typeface="Calibri"/>
              </a:rPr>
              <a:t>артикуляционного акта, </a:t>
            </a:r>
            <a:r>
              <a:rPr sz="1800" b="1" dirty="0">
                <a:latin typeface="Calibri"/>
                <a:cs typeface="Calibri"/>
              </a:rPr>
              <a:t>особенно в </a:t>
            </a:r>
            <a:r>
              <a:rPr sz="1800" b="1" spc="-5" dirty="0">
                <a:latin typeface="Calibri"/>
                <a:cs typeface="Calibri"/>
              </a:rPr>
              <a:t>случаях</a:t>
            </a:r>
            <a:r>
              <a:rPr sz="1800" b="1" spc="-1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"стертой"  дизартрии.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9872" y="461594"/>
            <a:ext cx="72415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5" dirty="0">
                <a:latin typeface="Calibri"/>
                <a:cs typeface="Calibri"/>
              </a:rPr>
              <a:t>Просодическая </a:t>
            </a:r>
            <a:r>
              <a:rPr sz="4400" b="1" spc="-10" dirty="0">
                <a:latin typeface="Calibri"/>
                <a:cs typeface="Calibri"/>
              </a:rPr>
              <a:t>сторона</a:t>
            </a:r>
            <a:r>
              <a:rPr sz="4400" b="1" spc="-80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речи.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45158"/>
            <a:ext cx="7638415" cy="39884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41020" indent="-343535">
              <a:lnSpc>
                <a:spcPts val="24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b="1" spc="-5" dirty="0">
                <a:latin typeface="Calibri"/>
                <a:cs typeface="Calibri"/>
              </a:rPr>
              <a:t>При </a:t>
            </a:r>
            <a:r>
              <a:rPr sz="2500" b="1" spc="-10" dirty="0">
                <a:latin typeface="Calibri"/>
                <a:cs typeface="Calibri"/>
              </a:rPr>
              <a:t>исследовании </a:t>
            </a:r>
            <a:r>
              <a:rPr sz="2500" b="1" spc="-15" dirty="0">
                <a:latin typeface="Calibri"/>
                <a:cs typeface="Calibri"/>
              </a:rPr>
              <a:t>просодической </a:t>
            </a:r>
            <a:r>
              <a:rPr sz="2500" b="1" spc="-10" dirty="0">
                <a:latin typeface="Calibri"/>
                <a:cs typeface="Calibri"/>
              </a:rPr>
              <a:t>стороны </a:t>
            </a:r>
            <a:r>
              <a:rPr sz="2500" b="1" spc="-5" dirty="0">
                <a:latin typeface="Calibri"/>
                <a:cs typeface="Calibri"/>
              </a:rPr>
              <a:t>речи  обращается внимание</a:t>
            </a:r>
            <a:r>
              <a:rPr sz="2500" b="1" spc="10" dirty="0">
                <a:latin typeface="Calibri"/>
                <a:cs typeface="Calibri"/>
              </a:rPr>
              <a:t> </a:t>
            </a:r>
            <a:r>
              <a:rPr sz="2500" b="1" spc="-15" dirty="0">
                <a:latin typeface="Calibri"/>
                <a:cs typeface="Calibri"/>
              </a:rPr>
              <a:t>на</a:t>
            </a:r>
            <a:endParaRPr sz="2500">
              <a:latin typeface="Calibri"/>
              <a:cs typeface="Calibri"/>
            </a:endParaRPr>
          </a:p>
          <a:p>
            <a:pPr marL="427355" indent="-41529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427355" algn="l"/>
                <a:tab pos="427990" algn="l"/>
              </a:tabLst>
            </a:pPr>
            <a:r>
              <a:rPr sz="2500" b="1" spc="-15" dirty="0">
                <a:latin typeface="Calibri"/>
                <a:cs typeface="Calibri"/>
              </a:rPr>
              <a:t>темп </a:t>
            </a:r>
            <a:r>
              <a:rPr sz="2500" b="1" spc="-5" dirty="0">
                <a:latin typeface="Calibri"/>
                <a:cs typeface="Calibri"/>
              </a:rPr>
              <a:t>(нормальный, </a:t>
            </a:r>
            <a:r>
              <a:rPr sz="2500" b="1" spc="-10" dirty="0">
                <a:latin typeface="Calibri"/>
                <a:cs typeface="Calibri"/>
              </a:rPr>
              <a:t>быстрый,</a:t>
            </a:r>
            <a:r>
              <a:rPr sz="2500" b="1" spc="3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медленный),</a:t>
            </a:r>
            <a:endParaRPr sz="25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b="1" spc="-5" dirty="0">
                <a:latin typeface="Calibri"/>
                <a:cs typeface="Calibri"/>
              </a:rPr>
              <a:t>ритм (нормальный,</a:t>
            </a:r>
            <a:r>
              <a:rPr sz="2500" b="1" spc="10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аритмия),</a:t>
            </a:r>
            <a:endParaRPr sz="2500">
              <a:latin typeface="Calibri"/>
              <a:cs typeface="Calibri"/>
            </a:endParaRPr>
          </a:p>
          <a:p>
            <a:pPr marL="355600" marR="467359" indent="-343535">
              <a:lnSpc>
                <a:spcPct val="80000"/>
              </a:lnSpc>
              <a:spcBef>
                <a:spcPts val="6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b="1" spc="-10" dirty="0">
                <a:latin typeface="Calibri"/>
                <a:cs typeface="Calibri"/>
              </a:rPr>
              <a:t>сохранность пауз </a:t>
            </a:r>
            <a:r>
              <a:rPr sz="2500" b="1" spc="-5" dirty="0">
                <a:latin typeface="Calibri"/>
                <a:cs typeface="Calibri"/>
              </a:rPr>
              <a:t>в </a:t>
            </a:r>
            <a:r>
              <a:rPr sz="2500" b="1" spc="-20" dirty="0">
                <a:latin typeface="Calibri"/>
                <a:cs typeface="Calibri"/>
              </a:rPr>
              <a:t>потоке </a:t>
            </a:r>
            <a:r>
              <a:rPr sz="2500" b="1" dirty="0">
                <a:latin typeface="Calibri"/>
                <a:cs typeface="Calibri"/>
              </a:rPr>
              <a:t>речи </a:t>
            </a:r>
            <a:r>
              <a:rPr sz="2500" b="1" spc="-10" dirty="0">
                <a:latin typeface="Calibri"/>
                <a:cs typeface="Calibri"/>
              </a:rPr>
              <a:t>(деление </a:t>
            </a:r>
            <a:r>
              <a:rPr sz="2500" b="1" spc="-5" dirty="0">
                <a:latin typeface="Calibri"/>
                <a:cs typeface="Calibri"/>
              </a:rPr>
              <a:t>слов </a:t>
            </a:r>
            <a:r>
              <a:rPr sz="2500" b="1" spc="-10" dirty="0">
                <a:latin typeface="Calibri"/>
                <a:cs typeface="Calibri"/>
              </a:rPr>
              <a:t>на  слоги,</a:t>
            </a:r>
            <a:r>
              <a:rPr sz="2500" b="1" spc="20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скандированность),</a:t>
            </a:r>
            <a:endParaRPr sz="25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b="1" spc="-10" dirty="0">
                <a:latin typeface="Calibri"/>
                <a:cs typeface="Calibri"/>
              </a:rPr>
              <a:t>сила </a:t>
            </a:r>
            <a:r>
              <a:rPr sz="2500" b="1" spc="-15" dirty="0">
                <a:latin typeface="Calibri"/>
                <a:cs typeface="Calibri"/>
              </a:rPr>
              <a:t>голоса </a:t>
            </a:r>
            <a:r>
              <a:rPr sz="2500" b="1" spc="-5" dirty="0">
                <a:latin typeface="Calibri"/>
                <a:cs typeface="Calibri"/>
              </a:rPr>
              <a:t>(слабый, громкий,</a:t>
            </a:r>
            <a:r>
              <a:rPr sz="2500" b="1" spc="50" dirty="0">
                <a:latin typeface="Calibri"/>
                <a:cs typeface="Calibri"/>
              </a:rPr>
              <a:t> </a:t>
            </a:r>
            <a:r>
              <a:rPr sz="2500" b="1" spc="-15" dirty="0">
                <a:latin typeface="Calibri"/>
                <a:cs typeface="Calibri"/>
              </a:rPr>
              <a:t>немодулированный),</a:t>
            </a:r>
            <a:endParaRPr sz="25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b="1" spc="-5" dirty="0">
                <a:latin typeface="Calibri"/>
                <a:cs typeface="Calibri"/>
              </a:rPr>
              <a:t>высота </a:t>
            </a:r>
            <a:r>
              <a:rPr sz="2500" b="1" spc="-15" dirty="0">
                <a:latin typeface="Calibri"/>
                <a:cs typeface="Calibri"/>
              </a:rPr>
              <a:t>голоса </a:t>
            </a:r>
            <a:r>
              <a:rPr sz="2500" b="1" spc="-5" dirty="0">
                <a:latin typeface="Calibri"/>
                <a:cs typeface="Calibri"/>
              </a:rPr>
              <a:t>(высокий,</a:t>
            </a:r>
            <a:r>
              <a:rPr sz="2500" b="1" spc="4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низкий),</a:t>
            </a:r>
            <a:endParaRPr sz="2500">
              <a:latin typeface="Calibri"/>
              <a:cs typeface="Calibri"/>
            </a:endParaRPr>
          </a:p>
          <a:p>
            <a:pPr marL="355600" marR="748665" indent="-343535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427355" algn="l"/>
                <a:tab pos="427990" algn="l"/>
              </a:tabLst>
            </a:pPr>
            <a:r>
              <a:rPr dirty="0"/>
              <a:t>	</a:t>
            </a:r>
            <a:r>
              <a:rPr sz="2500" b="1" spc="-15" dirty="0">
                <a:latin typeface="Calibri"/>
                <a:cs typeface="Calibri"/>
              </a:rPr>
              <a:t>тембр голоса </a:t>
            </a:r>
            <a:r>
              <a:rPr sz="2500" b="1" spc="-5" dirty="0">
                <a:latin typeface="Calibri"/>
                <a:cs typeface="Calibri"/>
              </a:rPr>
              <a:t>(нормальный, хриплый, </a:t>
            </a:r>
            <a:r>
              <a:rPr sz="2500" b="1" spc="-10" dirty="0">
                <a:latin typeface="Calibri"/>
                <a:cs typeface="Calibri"/>
              </a:rPr>
              <a:t>сиплый,  гнусавый),</a:t>
            </a:r>
            <a:endParaRPr sz="25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b="1" spc="-5" dirty="0">
                <a:latin typeface="Calibri"/>
                <a:cs typeface="Calibri"/>
              </a:rPr>
              <a:t>внятность речи </a:t>
            </a:r>
            <a:r>
              <a:rPr sz="2500" b="1" spc="-10" dirty="0">
                <a:latin typeface="Calibri"/>
                <a:cs typeface="Calibri"/>
              </a:rPr>
              <a:t>(отчетливость,</a:t>
            </a:r>
            <a:r>
              <a:rPr sz="2500" b="1" spc="60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смазанность)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9205" y="461594"/>
            <a:ext cx="68821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20" dirty="0">
                <a:latin typeface="Calibri"/>
                <a:cs typeface="Calibri"/>
              </a:rPr>
              <a:t>Грамматический </a:t>
            </a:r>
            <a:r>
              <a:rPr sz="4400" b="1" spc="-5" dirty="0">
                <a:latin typeface="Calibri"/>
                <a:cs typeface="Calibri"/>
              </a:rPr>
              <a:t>строй</a:t>
            </a:r>
            <a:r>
              <a:rPr sz="4400" b="1" spc="-50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речи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2649" y="1552729"/>
            <a:ext cx="6493510" cy="340677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355600" algn="l"/>
              </a:tabLst>
            </a:pPr>
            <a:r>
              <a:rPr sz="1800" b="1" spc="-5" dirty="0">
                <a:latin typeface="Calibri"/>
                <a:cs typeface="Calibri"/>
              </a:rPr>
              <a:t>Состояние словарного запаса </a:t>
            </a:r>
            <a:r>
              <a:rPr sz="1800" b="1" dirty="0">
                <a:latin typeface="Calibri"/>
                <a:cs typeface="Calibri"/>
              </a:rPr>
              <a:t>и </a:t>
            </a:r>
            <a:r>
              <a:rPr sz="1800" b="1" spc="-5" dirty="0">
                <a:latin typeface="Calibri"/>
                <a:cs typeface="Calibri"/>
              </a:rPr>
              <a:t>грамматического строя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речи.</a:t>
            </a:r>
            <a:endParaRPr sz="18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  <a:spcBef>
                <a:spcPts val="645"/>
              </a:spcBef>
            </a:pPr>
            <a:r>
              <a:rPr sz="1800" b="1" spc="-10" dirty="0">
                <a:latin typeface="Calibri"/>
                <a:cs typeface="Calibri"/>
              </a:rPr>
              <a:t>Необходимость </a:t>
            </a:r>
            <a:r>
              <a:rPr sz="1800" b="1" spc="-5" dirty="0">
                <a:latin typeface="Calibri"/>
                <a:cs typeface="Calibri"/>
              </a:rPr>
              <a:t>обследования словарного </a:t>
            </a:r>
            <a:r>
              <a:rPr sz="1800" b="1" dirty="0">
                <a:latin typeface="Calibri"/>
                <a:cs typeface="Calibri"/>
              </a:rPr>
              <a:t>запаса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355600" marR="5080" algn="just">
              <a:lnSpc>
                <a:spcPct val="130000"/>
              </a:lnSpc>
            </a:pPr>
            <a:r>
              <a:rPr sz="1800" b="1" spc="-5" dirty="0">
                <a:latin typeface="Calibri"/>
                <a:cs typeface="Calibri"/>
              </a:rPr>
              <a:t>грамматического строя речи </a:t>
            </a:r>
            <a:r>
              <a:rPr sz="1800" b="1" dirty="0">
                <a:latin typeface="Calibri"/>
                <a:cs typeface="Calibri"/>
              </a:rPr>
              <a:t>у </a:t>
            </a:r>
            <a:r>
              <a:rPr sz="1800" b="1" spc="-10" dirty="0">
                <a:latin typeface="Calibri"/>
                <a:cs typeface="Calibri"/>
              </a:rPr>
              <a:t>детей </a:t>
            </a:r>
            <a:r>
              <a:rPr sz="1800" b="1" dirty="0">
                <a:latin typeface="Calibri"/>
                <a:cs typeface="Calibri"/>
              </a:rPr>
              <a:t>с </a:t>
            </a:r>
            <a:r>
              <a:rPr sz="1800" b="1" spc="-5" dirty="0">
                <a:latin typeface="Calibri"/>
                <a:cs typeface="Calibri"/>
              </a:rPr>
              <a:t>дизартрией, особенно,  если </a:t>
            </a:r>
            <a:r>
              <a:rPr sz="1800" b="1" dirty="0">
                <a:latin typeface="Calibri"/>
                <a:cs typeface="Calibri"/>
              </a:rPr>
              <a:t>она </a:t>
            </a:r>
            <a:r>
              <a:rPr sz="1800" b="1" spc="-5" dirty="0">
                <a:latin typeface="Calibri"/>
                <a:cs typeface="Calibri"/>
              </a:rPr>
              <a:t>является </a:t>
            </a:r>
            <a:r>
              <a:rPr sz="1800" b="1" spc="-10" dirty="0">
                <a:latin typeface="Calibri"/>
                <a:cs typeface="Calibri"/>
              </a:rPr>
              <a:t>следствием </a:t>
            </a:r>
            <a:r>
              <a:rPr sz="1800" b="1" spc="-5" dirty="0">
                <a:latin typeface="Calibri"/>
                <a:cs typeface="Calibri"/>
              </a:rPr>
              <a:t>церебрального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паралича,</a:t>
            </a:r>
            <a:endParaRPr sz="1800">
              <a:latin typeface="Calibri"/>
              <a:cs typeface="Calibri"/>
            </a:endParaRPr>
          </a:p>
          <a:p>
            <a:pPr marL="355600" marR="112395" algn="just">
              <a:lnSpc>
                <a:spcPct val="130000"/>
              </a:lnSpc>
              <a:spcBef>
                <a:spcPts val="5"/>
              </a:spcBef>
            </a:pPr>
            <a:r>
              <a:rPr sz="1800" b="1" spc="-5" dirty="0">
                <a:latin typeface="Calibri"/>
                <a:cs typeface="Calibri"/>
              </a:rPr>
              <a:t>обусловлена </a:t>
            </a:r>
            <a:r>
              <a:rPr sz="1800" b="1" spc="-10" dirty="0">
                <a:latin typeface="Calibri"/>
                <a:cs typeface="Calibri"/>
              </a:rPr>
              <a:t>тем, что </a:t>
            </a:r>
            <a:r>
              <a:rPr sz="1800" b="1" spc="-5" dirty="0">
                <a:latin typeface="Calibri"/>
                <a:cs typeface="Calibri"/>
              </a:rPr>
              <a:t>для этих </a:t>
            </a:r>
            <a:r>
              <a:rPr sz="1800" b="1" spc="-10" dirty="0">
                <a:latin typeface="Calibri"/>
                <a:cs typeface="Calibri"/>
              </a:rPr>
              <a:t>детей </a:t>
            </a:r>
            <a:r>
              <a:rPr sz="1800" b="1" spc="-5" dirty="0">
                <a:latin typeface="Calibri"/>
                <a:cs typeface="Calibri"/>
              </a:rPr>
              <a:t>характерны различные  формы </a:t>
            </a:r>
            <a:r>
              <a:rPr sz="1800" b="1" spc="-10" dirty="0">
                <a:latin typeface="Calibri"/>
                <a:cs typeface="Calibri"/>
              </a:rPr>
              <a:t>речевого </a:t>
            </a:r>
            <a:r>
              <a:rPr sz="1800" b="1" spc="-5" dirty="0">
                <a:latin typeface="Calibri"/>
                <a:cs typeface="Calibri"/>
              </a:rPr>
              <a:t>дизонтогенеза, проявляющиеся </a:t>
            </a:r>
            <a:r>
              <a:rPr sz="1800" b="1" spc="-10" dirty="0">
                <a:latin typeface="Calibri"/>
                <a:cs typeface="Calibri"/>
              </a:rPr>
              <a:t>как </a:t>
            </a:r>
            <a:r>
              <a:rPr sz="1800" b="1" dirty="0">
                <a:latin typeface="Calibri"/>
                <a:cs typeface="Calibri"/>
              </a:rPr>
              <a:t>в </a:t>
            </a:r>
            <a:r>
              <a:rPr sz="1800" b="1" spc="-5" dirty="0">
                <a:latin typeface="Calibri"/>
                <a:cs typeface="Calibri"/>
              </a:rPr>
              <a:t>виде  задержки </a:t>
            </a:r>
            <a:r>
              <a:rPr sz="1800" b="1" spc="-10" dirty="0">
                <a:latin typeface="Calibri"/>
                <a:cs typeface="Calibri"/>
              </a:rPr>
              <a:t>речевого </a:t>
            </a:r>
            <a:r>
              <a:rPr sz="1800" b="1" dirty="0">
                <a:latin typeface="Calibri"/>
                <a:cs typeface="Calibri"/>
              </a:rPr>
              <a:t>развития, </a:t>
            </a:r>
            <a:r>
              <a:rPr sz="1800" b="1" spc="-5" dirty="0">
                <a:latin typeface="Calibri"/>
                <a:cs typeface="Calibri"/>
              </a:rPr>
              <a:t>так </a:t>
            </a:r>
            <a:r>
              <a:rPr sz="1800" b="1" dirty="0">
                <a:latin typeface="Calibri"/>
                <a:cs typeface="Calibri"/>
              </a:rPr>
              <a:t>и </a:t>
            </a:r>
            <a:r>
              <a:rPr sz="1800" b="1" spc="-10" dirty="0">
                <a:latin typeface="Calibri"/>
                <a:cs typeface="Calibri"/>
              </a:rPr>
              <a:t>общем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недоразвитии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650"/>
              </a:spcBef>
            </a:pPr>
            <a:r>
              <a:rPr sz="1800" b="1" spc="-5" dirty="0">
                <a:latin typeface="Calibri"/>
                <a:cs typeface="Calibri"/>
              </a:rPr>
              <a:t>речи.</a:t>
            </a:r>
            <a:endParaRPr sz="1800">
              <a:latin typeface="Calibri"/>
              <a:cs typeface="Calibri"/>
            </a:endParaRPr>
          </a:p>
          <a:p>
            <a:pPr marL="355600" marR="1054100" indent="-342900">
              <a:lnSpc>
                <a:spcPct val="800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latin typeface="Calibri"/>
                <a:cs typeface="Calibri"/>
              </a:rPr>
              <a:t>У </a:t>
            </a:r>
            <a:r>
              <a:rPr sz="1800" b="1" spc="-5" dirty="0">
                <a:latin typeface="Calibri"/>
                <a:cs typeface="Calibri"/>
              </a:rPr>
              <a:t>младших </a:t>
            </a:r>
            <a:r>
              <a:rPr sz="1800" b="1" spc="-15" dirty="0">
                <a:latin typeface="Calibri"/>
                <a:cs typeface="Calibri"/>
              </a:rPr>
              <a:t>школьников </a:t>
            </a:r>
            <a:r>
              <a:rPr sz="1800" b="1" spc="-10" dirty="0">
                <a:latin typeface="Calibri"/>
                <a:cs typeface="Calibri"/>
              </a:rPr>
              <a:t>проводится </a:t>
            </a:r>
            <a:r>
              <a:rPr sz="1800" b="1" spc="-5" dirty="0">
                <a:latin typeface="Calibri"/>
                <a:cs typeface="Calibri"/>
              </a:rPr>
              <a:t>обследование  письменной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речи.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9834" y="0"/>
            <a:ext cx="38544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35" dirty="0">
                <a:latin typeface="Calibri"/>
                <a:cs typeface="Calibri"/>
              </a:rPr>
              <a:t>Д</a:t>
            </a:r>
            <a:r>
              <a:rPr sz="4000" b="1" spc="-5" dirty="0">
                <a:latin typeface="Calibri"/>
                <a:cs typeface="Calibri"/>
              </a:rPr>
              <a:t>оп</a:t>
            </a:r>
            <a:r>
              <a:rPr sz="4000" b="1" spc="-80" dirty="0">
                <a:latin typeface="Calibri"/>
                <a:cs typeface="Calibri"/>
              </a:rPr>
              <a:t>о</a:t>
            </a:r>
            <a:r>
              <a:rPr sz="4000" b="1" spc="-5" dirty="0">
                <a:latin typeface="Calibri"/>
                <a:cs typeface="Calibri"/>
              </a:rPr>
              <a:t>лни</a:t>
            </a:r>
            <a:r>
              <a:rPr sz="4000" b="1" spc="-35" dirty="0">
                <a:latin typeface="Calibri"/>
                <a:cs typeface="Calibri"/>
              </a:rPr>
              <a:t>т</a:t>
            </a:r>
            <a:r>
              <a:rPr sz="4000" b="1" spc="-65" dirty="0">
                <a:latin typeface="Calibri"/>
                <a:cs typeface="Calibri"/>
              </a:rPr>
              <a:t>е</a:t>
            </a:r>
            <a:r>
              <a:rPr sz="4000" b="1" spc="-5" dirty="0">
                <a:latin typeface="Calibri"/>
                <a:cs typeface="Calibri"/>
              </a:rPr>
              <a:t>льные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00398" y="444499"/>
            <a:ext cx="31756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обсл</a:t>
            </a:r>
            <a:r>
              <a:rPr sz="4000" b="1" spc="-65" dirty="0">
                <a:latin typeface="Calibri"/>
                <a:cs typeface="Calibri"/>
              </a:rPr>
              <a:t>е</a:t>
            </a:r>
            <a:r>
              <a:rPr sz="4000" b="1" spc="-40" dirty="0">
                <a:latin typeface="Calibri"/>
                <a:cs typeface="Calibri"/>
              </a:rPr>
              <a:t>д</a:t>
            </a:r>
            <a:r>
              <a:rPr sz="4000" b="1" spc="-5" dirty="0">
                <a:latin typeface="Calibri"/>
                <a:cs typeface="Calibri"/>
              </a:rPr>
              <a:t>ования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2431" y="891286"/>
            <a:ext cx="374522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latin typeface="Calibri"/>
                <a:cs typeface="Calibri"/>
              </a:rPr>
              <a:t>Слуховая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функция: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2431" y="1477213"/>
            <a:ext cx="6550025" cy="5050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1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состояние </a:t>
            </a:r>
            <a:r>
              <a:rPr sz="3200" b="1" spc="-10" dirty="0">
                <a:latin typeface="Calibri"/>
                <a:cs typeface="Calibri"/>
              </a:rPr>
              <a:t>фонематического </a:t>
            </a:r>
            <a:r>
              <a:rPr sz="3200" b="1" spc="-5" dirty="0">
                <a:latin typeface="Calibri"/>
                <a:cs typeface="Calibri"/>
              </a:rPr>
              <a:t>слуха,  </a:t>
            </a:r>
            <a:r>
              <a:rPr sz="3200" b="1" dirty="0">
                <a:latin typeface="Calibri"/>
                <a:cs typeface="Calibri"/>
              </a:rPr>
              <a:t>анализа и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синтеза.</a:t>
            </a:r>
            <a:endParaRPr sz="3200">
              <a:latin typeface="Calibri"/>
              <a:cs typeface="Calibri"/>
            </a:endParaRPr>
          </a:p>
          <a:p>
            <a:pPr marL="355600" marR="1198245" indent="-342900" algn="just">
              <a:lnSpc>
                <a:spcPct val="11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spc="-10" dirty="0">
                <a:latin typeface="Calibri"/>
                <a:cs typeface="Calibri"/>
              </a:rPr>
              <a:t>Зрительная </a:t>
            </a:r>
            <a:r>
              <a:rPr sz="3200" b="1" spc="-5" dirty="0">
                <a:latin typeface="Calibri"/>
                <a:cs typeface="Calibri"/>
              </a:rPr>
              <a:t>функция. </a:t>
            </a:r>
            <a:r>
              <a:rPr sz="3200" b="1" spc="-10" dirty="0">
                <a:latin typeface="Calibri"/>
                <a:cs typeface="Calibri"/>
              </a:rPr>
              <a:t>Перед  обследованием зрительной  </a:t>
            </a:r>
            <a:r>
              <a:rPr sz="3200" b="1" spc="-5" dirty="0">
                <a:latin typeface="Calibri"/>
                <a:cs typeface="Calibri"/>
              </a:rPr>
              <a:t>функции </a:t>
            </a:r>
            <a:r>
              <a:rPr sz="3200" b="1" spc="-20" dirty="0">
                <a:latin typeface="Calibri"/>
                <a:cs typeface="Calibri"/>
              </a:rPr>
              <a:t>необходимо</a:t>
            </a:r>
            <a:endParaRPr sz="3200">
              <a:latin typeface="Calibri"/>
              <a:cs typeface="Calibri"/>
            </a:endParaRPr>
          </a:p>
          <a:p>
            <a:pPr marL="355600" marR="911860" algn="just">
              <a:lnSpc>
                <a:spcPct val="110000"/>
              </a:lnSpc>
              <a:spcBef>
                <a:spcPts val="5"/>
              </a:spcBef>
            </a:pPr>
            <a:r>
              <a:rPr sz="3200" b="1" spc="-5" dirty="0">
                <a:latin typeface="Calibri"/>
                <a:cs typeface="Calibri"/>
              </a:rPr>
              <a:t>ознакомиться </a:t>
            </a:r>
            <a:r>
              <a:rPr sz="3200" b="1" dirty="0">
                <a:latin typeface="Calibri"/>
                <a:cs typeface="Calibri"/>
              </a:rPr>
              <a:t>с </a:t>
            </a:r>
            <a:r>
              <a:rPr sz="3200" b="1" spc="-5" dirty="0">
                <a:latin typeface="Calibri"/>
                <a:cs typeface="Calibri"/>
              </a:rPr>
              <a:t>заключением  </a:t>
            </a:r>
            <a:r>
              <a:rPr sz="3200" b="1" spc="-10" dirty="0">
                <a:latin typeface="Calibri"/>
                <a:cs typeface="Calibri"/>
              </a:rPr>
              <a:t>офтальмолога </a:t>
            </a:r>
            <a:r>
              <a:rPr sz="3200" b="1" dirty="0">
                <a:latin typeface="Calibri"/>
                <a:cs typeface="Calibri"/>
              </a:rPr>
              <a:t>о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состоянии</a:t>
            </a:r>
            <a:endParaRPr sz="32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latin typeface="Calibri"/>
                <a:cs typeface="Calibri"/>
              </a:rPr>
              <a:t>остроты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зрения.</a:t>
            </a:r>
            <a:endParaRPr sz="32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1150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Для </a:t>
            </a:r>
            <a:r>
              <a:rPr sz="3200" b="1" spc="-10" dirty="0">
                <a:latin typeface="Calibri"/>
                <a:cs typeface="Calibri"/>
              </a:rPr>
              <a:t>обследования зрительного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41970" y="885825"/>
            <a:ext cx="1255572" cy="180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19502" y="4330763"/>
            <a:ext cx="1687902" cy="2274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0475" y="4724398"/>
            <a:ext cx="1533525" cy="213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7365" y="0"/>
            <a:ext cx="419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4.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0397" y="634999"/>
            <a:ext cx="7345045" cy="4528185"/>
          </a:xfrm>
          <a:prstGeom prst="rect">
            <a:avLst/>
          </a:prstGeom>
        </p:spPr>
        <p:txBody>
          <a:bodyPr vert="horz" wrap="square" lIns="0" tIns="179070" rIns="0" bIns="0" rtlCol="0">
            <a:spAutoFit/>
          </a:bodyPr>
          <a:lstStyle/>
          <a:p>
            <a:pPr marL="381000" marR="713740" indent="-343535">
              <a:lnSpc>
                <a:spcPct val="72600"/>
              </a:lnSpc>
              <a:spcBef>
                <a:spcPts val="1410"/>
              </a:spcBef>
              <a:buFont typeface="Arial"/>
              <a:buChar char="•"/>
              <a:tabLst>
                <a:tab pos="381000" algn="l"/>
                <a:tab pos="381635" algn="l"/>
              </a:tabLst>
            </a:pPr>
            <a:r>
              <a:rPr sz="1800" b="1" dirty="0">
                <a:latin typeface="Calibri"/>
                <a:cs typeface="Calibri"/>
              </a:rPr>
              <a:t>На о</a:t>
            </a:r>
            <a:r>
              <a:rPr sz="1800" b="1" spc="5" dirty="0">
                <a:latin typeface="Calibri"/>
                <a:cs typeface="Calibri"/>
              </a:rPr>
              <a:t>с</a:t>
            </a:r>
            <a:r>
              <a:rPr sz="1800" b="1" spc="-5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овании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</a:t>
            </a:r>
            <a:r>
              <a:rPr sz="1800" b="1" spc="-35" dirty="0">
                <a:latin typeface="Calibri"/>
                <a:cs typeface="Calibri"/>
              </a:rPr>
              <a:t>о</a:t>
            </a:r>
            <a:r>
              <a:rPr sz="1800" b="1" spc="-865" dirty="0">
                <a:latin typeface="Calibri"/>
                <a:cs typeface="Calibri"/>
              </a:rPr>
              <a:t>л</a:t>
            </a:r>
            <a:r>
              <a:rPr sz="6000" b="1" spc="-2347" baseline="8333" dirty="0">
                <a:latin typeface="Calibri"/>
                <a:cs typeface="Calibri"/>
              </a:rPr>
              <a:t>А</a:t>
            </a:r>
            <a:r>
              <a:rPr sz="1800" b="1" dirty="0">
                <a:latin typeface="Calibri"/>
                <a:cs typeface="Calibri"/>
              </a:rPr>
              <a:t>у</a:t>
            </a:r>
            <a:r>
              <a:rPr sz="1800" b="1" spc="-175" dirty="0">
                <a:latin typeface="Calibri"/>
                <a:cs typeface="Calibri"/>
              </a:rPr>
              <a:t>ч</a:t>
            </a:r>
            <a:r>
              <a:rPr sz="6000" b="1" spc="-3022" baseline="8333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е</a:t>
            </a:r>
            <a:r>
              <a:rPr sz="1800" b="1" spc="5" dirty="0">
                <a:latin typeface="Calibri"/>
                <a:cs typeface="Calibri"/>
              </a:rPr>
              <a:t>н</a:t>
            </a:r>
            <a:r>
              <a:rPr sz="1800" b="1" spc="-869" dirty="0">
                <a:latin typeface="Calibri"/>
                <a:cs typeface="Calibri"/>
              </a:rPr>
              <a:t>н</a:t>
            </a:r>
            <a:r>
              <a:rPr sz="6000" b="1" spc="-1672" baseline="8333" dirty="0">
                <a:latin typeface="Calibri"/>
                <a:cs typeface="Calibri"/>
              </a:rPr>
              <a:t>а</a:t>
            </a:r>
            <a:r>
              <a:rPr sz="1800" b="1" spc="-180" dirty="0">
                <a:latin typeface="Calibri"/>
                <a:cs typeface="Calibri"/>
              </a:rPr>
              <a:t>ы</a:t>
            </a:r>
            <a:r>
              <a:rPr sz="6000" b="1" spc="-2895" baseline="8333" dirty="0">
                <a:latin typeface="Calibri"/>
                <a:cs typeface="Calibri"/>
              </a:rPr>
              <a:t>л</a:t>
            </a:r>
            <a:r>
              <a:rPr sz="1800" b="1" dirty="0">
                <a:latin typeface="Calibri"/>
                <a:cs typeface="Calibri"/>
              </a:rPr>
              <a:t>х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350" dirty="0">
                <a:latin typeface="Calibri"/>
                <a:cs typeface="Calibri"/>
              </a:rPr>
              <a:t>д</a:t>
            </a:r>
            <a:r>
              <a:rPr sz="6000" b="1" spc="-2827" baseline="8333" dirty="0">
                <a:latin typeface="Calibri"/>
                <a:cs typeface="Calibri"/>
              </a:rPr>
              <a:t>и</a:t>
            </a:r>
            <a:r>
              <a:rPr sz="1800" b="1" spc="-5" dirty="0">
                <a:latin typeface="Calibri"/>
                <a:cs typeface="Calibri"/>
              </a:rPr>
              <a:t>ан</a:t>
            </a:r>
            <a:r>
              <a:rPr sz="1800" b="1" spc="-975" dirty="0">
                <a:latin typeface="Calibri"/>
                <a:cs typeface="Calibri"/>
              </a:rPr>
              <a:t>н</a:t>
            </a:r>
            <a:r>
              <a:rPr sz="6000" b="1" spc="-885" baseline="8333" dirty="0">
                <a:latin typeface="Calibri"/>
                <a:cs typeface="Calibri"/>
              </a:rPr>
              <a:t>т</a:t>
            </a:r>
            <a:r>
              <a:rPr sz="1800" b="1" spc="-700" dirty="0">
                <a:latin typeface="Calibri"/>
                <a:cs typeface="Calibri"/>
              </a:rPr>
              <a:t>ы</a:t>
            </a:r>
            <a:r>
              <a:rPr sz="6000" b="1" spc="-2302" baseline="8333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х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spc="-505" dirty="0">
                <a:latin typeface="Calibri"/>
                <a:cs typeface="Calibri"/>
              </a:rPr>
              <a:t>з</a:t>
            </a:r>
            <a:r>
              <a:rPr sz="6000" b="1" spc="-2182" baseline="8333" dirty="0">
                <a:latin typeface="Calibri"/>
                <a:cs typeface="Calibri"/>
              </a:rPr>
              <a:t>ч</a:t>
            </a:r>
            <a:r>
              <a:rPr sz="1800" b="1" dirty="0">
                <a:latin typeface="Calibri"/>
                <a:cs typeface="Calibri"/>
              </a:rPr>
              <a:t>а</a:t>
            </a:r>
            <a:r>
              <a:rPr sz="1800" b="1" spc="-405" dirty="0">
                <a:latin typeface="Calibri"/>
                <a:cs typeface="Calibri"/>
              </a:rPr>
              <a:t>п</a:t>
            </a:r>
            <a:r>
              <a:rPr sz="6000" b="1" spc="-2422" baseline="8333" dirty="0">
                <a:latin typeface="Calibri"/>
                <a:cs typeface="Calibri"/>
              </a:rPr>
              <a:t>е</a:t>
            </a:r>
            <a:r>
              <a:rPr sz="1800" b="1" spc="-40" dirty="0">
                <a:latin typeface="Calibri"/>
                <a:cs typeface="Calibri"/>
              </a:rPr>
              <a:t>о</a:t>
            </a:r>
            <a:r>
              <a:rPr sz="1800" b="1" spc="-275" dirty="0">
                <a:latin typeface="Calibri"/>
                <a:cs typeface="Calibri"/>
              </a:rPr>
              <a:t>л</a:t>
            </a:r>
            <a:r>
              <a:rPr sz="6000" b="1" spc="-2115" baseline="8333" dirty="0">
                <a:latin typeface="Calibri"/>
                <a:cs typeface="Calibri"/>
              </a:rPr>
              <a:t>с</a:t>
            </a: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-480" dirty="0">
                <a:latin typeface="Calibri"/>
                <a:cs typeface="Calibri"/>
              </a:rPr>
              <a:t>я</a:t>
            </a:r>
            <a:r>
              <a:rPr sz="6000" b="1" spc="-2250" baseline="8333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е</a:t>
            </a:r>
            <a:r>
              <a:rPr sz="1800" b="1" spc="-120" dirty="0">
                <a:latin typeface="Calibri"/>
                <a:cs typeface="Calibri"/>
              </a:rPr>
              <a:t>т</a:t>
            </a:r>
            <a:r>
              <a:rPr sz="6000" b="1" spc="-3195" baseline="8333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ся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875" dirty="0">
                <a:latin typeface="Calibri"/>
                <a:cs typeface="Calibri"/>
              </a:rPr>
              <a:t>п</a:t>
            </a:r>
            <a:r>
              <a:rPr sz="6000" b="1" spc="-2039" baseline="8333" dirty="0">
                <a:latin typeface="Calibri"/>
                <a:cs typeface="Calibri"/>
              </a:rPr>
              <a:t>й</a:t>
            </a:r>
            <a:r>
              <a:rPr sz="1800" b="1" spc="-5" dirty="0">
                <a:latin typeface="Calibri"/>
                <a:cs typeface="Calibri"/>
              </a:rPr>
              <a:t>ро</a:t>
            </a:r>
            <a:r>
              <a:rPr sz="1800" b="1" spc="-365" dirty="0">
                <a:latin typeface="Calibri"/>
                <a:cs typeface="Calibri"/>
              </a:rPr>
              <a:t>т</a:t>
            </a:r>
            <a:r>
              <a:rPr sz="6000" b="1" spc="-2115" baseline="8333" dirty="0">
                <a:latin typeface="Calibri"/>
                <a:cs typeface="Calibri"/>
              </a:rPr>
              <a:t>э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455" dirty="0">
                <a:latin typeface="Calibri"/>
                <a:cs typeface="Calibri"/>
              </a:rPr>
              <a:t>к</a:t>
            </a:r>
            <a:r>
              <a:rPr sz="6000" b="1" spc="-1717" baseline="8333" dirty="0">
                <a:latin typeface="Calibri"/>
                <a:cs typeface="Calibri"/>
              </a:rPr>
              <a:t>т</a:t>
            </a:r>
            <a:r>
              <a:rPr sz="1800" b="1" spc="-35" dirty="0">
                <a:latin typeface="Calibri"/>
                <a:cs typeface="Calibri"/>
              </a:rPr>
              <a:t>о</a:t>
            </a:r>
            <a:r>
              <a:rPr sz="1800" b="1" spc="-745" dirty="0">
                <a:latin typeface="Calibri"/>
                <a:cs typeface="Calibri"/>
              </a:rPr>
              <a:t>л</a:t>
            </a:r>
            <a:r>
              <a:rPr sz="6000" b="1" spc="-7" baseline="8333" dirty="0">
                <a:latin typeface="Calibri"/>
                <a:cs typeface="Calibri"/>
              </a:rPr>
              <a:t>ап  </a:t>
            </a:r>
            <a:r>
              <a:rPr sz="1800" b="1" spc="-5" dirty="0">
                <a:latin typeface="Calibri"/>
                <a:cs typeface="Calibri"/>
              </a:rPr>
              <a:t>обследования, </a:t>
            </a:r>
            <a:r>
              <a:rPr sz="1800" b="1" dirty="0">
                <a:latin typeface="Calibri"/>
                <a:cs typeface="Calibri"/>
              </a:rPr>
              <a:t>в </a:t>
            </a:r>
            <a:r>
              <a:rPr sz="1800" b="1" spc="-10" dirty="0">
                <a:latin typeface="Calibri"/>
                <a:cs typeface="Calibri"/>
              </a:rPr>
              <a:t>который </a:t>
            </a:r>
            <a:r>
              <a:rPr sz="1800" b="1" spc="-5" dirty="0">
                <a:latin typeface="Calibri"/>
                <a:cs typeface="Calibri"/>
              </a:rPr>
              <a:t>включаются </a:t>
            </a:r>
            <a:r>
              <a:rPr sz="1800" b="1" dirty="0">
                <a:latin typeface="Calibri"/>
                <a:cs typeface="Calibri"/>
              </a:rPr>
              <a:t>все </a:t>
            </a:r>
            <a:r>
              <a:rPr sz="1800" b="1" spc="-5" dirty="0">
                <a:latin typeface="Calibri"/>
                <a:cs typeface="Calibri"/>
              </a:rPr>
              <a:t>ответы ребенка, </a:t>
            </a:r>
            <a:r>
              <a:rPr sz="1800" b="1" spc="-10" dirty="0">
                <a:latin typeface="Calibri"/>
                <a:cs typeface="Calibri"/>
              </a:rPr>
              <a:t>как  </a:t>
            </a:r>
            <a:r>
              <a:rPr sz="1800" b="1" spc="-5" dirty="0">
                <a:latin typeface="Calibri"/>
                <a:cs typeface="Calibri"/>
              </a:rPr>
              <a:t>правильные, </a:t>
            </a:r>
            <a:r>
              <a:rPr sz="1800" b="1" dirty="0">
                <a:latin typeface="Calibri"/>
                <a:cs typeface="Calibri"/>
              </a:rPr>
              <a:t>с </a:t>
            </a:r>
            <a:r>
              <a:rPr sz="1800" b="1" spc="-5" dirty="0">
                <a:latin typeface="Calibri"/>
                <a:cs typeface="Calibri"/>
              </a:rPr>
              <a:t>нашей точки </a:t>
            </a:r>
            <a:r>
              <a:rPr sz="1800" b="1" dirty="0">
                <a:latin typeface="Calibri"/>
                <a:cs typeface="Calibri"/>
              </a:rPr>
              <a:t>зрения, </a:t>
            </a:r>
            <a:r>
              <a:rPr sz="1800" b="1" spc="-5" dirty="0">
                <a:latin typeface="Calibri"/>
                <a:cs typeface="Calibri"/>
              </a:rPr>
              <a:t>так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ошибочные.</a:t>
            </a:r>
            <a:endParaRPr sz="1800">
              <a:latin typeface="Calibri"/>
              <a:cs typeface="Calibri"/>
            </a:endParaRPr>
          </a:p>
          <a:p>
            <a:pPr marL="381000" indent="-343535">
              <a:lnSpc>
                <a:spcPts val="1945"/>
              </a:lnSpc>
              <a:buFont typeface="Arial"/>
              <a:buChar char="•"/>
              <a:tabLst>
                <a:tab pos="381000" algn="l"/>
                <a:tab pos="381635" algn="l"/>
              </a:tabLst>
            </a:pPr>
            <a:r>
              <a:rPr sz="1800" b="1" spc="-5" dirty="0">
                <a:latin typeface="Calibri"/>
                <a:cs typeface="Calibri"/>
              </a:rPr>
              <a:t>Задачей аналитического этапа является интерпретация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полученных</a:t>
            </a:r>
            <a:endParaRPr sz="1800">
              <a:latin typeface="Calibri"/>
              <a:cs typeface="Calibri"/>
            </a:endParaRPr>
          </a:p>
          <a:p>
            <a:pPr marL="381000">
              <a:lnSpc>
                <a:spcPts val="1730"/>
              </a:lnSpc>
            </a:pPr>
            <a:r>
              <a:rPr sz="1800" b="1" spc="-5" dirty="0">
                <a:latin typeface="Calibri"/>
                <a:cs typeface="Calibri"/>
              </a:rPr>
              <a:t>данных </a:t>
            </a:r>
            <a:r>
              <a:rPr sz="1800" b="1" dirty="0">
                <a:latin typeface="Calibri"/>
                <a:cs typeface="Calibri"/>
              </a:rPr>
              <a:t>и </a:t>
            </a:r>
            <a:r>
              <a:rPr sz="1800" b="1" spc="-5" dirty="0">
                <a:latin typeface="Calibri"/>
                <a:cs typeface="Calibri"/>
              </a:rPr>
              <a:t>заполнение речевой карты, </a:t>
            </a:r>
            <a:r>
              <a:rPr sz="1800" b="1" spc="-10" dirty="0">
                <a:latin typeface="Calibri"/>
                <a:cs typeface="Calibri"/>
              </a:rPr>
              <a:t>которая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является</a:t>
            </a:r>
            <a:endParaRPr sz="1800">
              <a:latin typeface="Calibri"/>
              <a:cs typeface="Calibri"/>
            </a:endParaRPr>
          </a:p>
          <a:p>
            <a:pPr marL="381000" marR="260350">
              <a:lnSpc>
                <a:spcPct val="80000"/>
              </a:lnSpc>
              <a:spcBef>
                <a:spcPts val="219"/>
              </a:spcBef>
            </a:pPr>
            <a:r>
              <a:rPr sz="1800" b="1" spc="-5" dirty="0">
                <a:latin typeface="Calibri"/>
                <a:cs typeface="Calibri"/>
              </a:rPr>
              <a:t>обязательным отчетным </a:t>
            </a:r>
            <a:r>
              <a:rPr sz="1800" b="1" spc="-10" dirty="0">
                <a:latin typeface="Calibri"/>
                <a:cs typeface="Calibri"/>
              </a:rPr>
              <a:t>документом </a:t>
            </a:r>
            <a:r>
              <a:rPr sz="1800" b="1" spc="-5" dirty="0">
                <a:latin typeface="Calibri"/>
                <a:cs typeface="Calibri"/>
              </a:rPr>
              <a:t>логопеда, </a:t>
            </a:r>
            <a:r>
              <a:rPr sz="1800" b="1" dirty="0">
                <a:latin typeface="Calibri"/>
                <a:cs typeface="Calibri"/>
              </a:rPr>
              <a:t>независимо </a:t>
            </a:r>
            <a:r>
              <a:rPr sz="1800" b="1" spc="-5" dirty="0">
                <a:latin typeface="Calibri"/>
                <a:cs typeface="Calibri"/>
              </a:rPr>
              <a:t>от его  места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работы.</a:t>
            </a:r>
            <a:endParaRPr sz="1800">
              <a:latin typeface="Calibri"/>
              <a:cs typeface="Calibri"/>
            </a:endParaRPr>
          </a:p>
          <a:p>
            <a:pPr marL="324485" indent="-287020">
              <a:lnSpc>
                <a:spcPts val="2100"/>
              </a:lnSpc>
              <a:spcBef>
                <a:spcPts val="285"/>
              </a:spcBef>
              <a:buClr>
                <a:srgbClr val="4F81BC"/>
              </a:buClr>
              <a:buFont typeface="Wingdings"/>
              <a:buChar char=""/>
              <a:tabLst>
                <a:tab pos="325120" algn="l"/>
              </a:tabLst>
            </a:pPr>
            <a:r>
              <a:rPr sz="1800" b="1" spc="-5" dirty="0">
                <a:latin typeface="Calibri"/>
                <a:cs typeface="Calibri"/>
              </a:rPr>
              <a:t>Заключение </a:t>
            </a:r>
            <a:r>
              <a:rPr sz="1800" b="1" dirty="0">
                <a:latin typeface="Calibri"/>
                <a:cs typeface="Calibri"/>
              </a:rPr>
              <a:t>о </a:t>
            </a:r>
            <a:r>
              <a:rPr sz="1800" b="1" spc="-5" dirty="0">
                <a:latin typeface="Calibri"/>
                <a:cs typeface="Calibri"/>
              </a:rPr>
              <a:t>состоянии речи</a:t>
            </a:r>
            <a:r>
              <a:rPr sz="1800" spc="-5" dirty="0">
                <a:latin typeface="Times New Roman"/>
                <a:cs typeface="Times New Roman"/>
              </a:rPr>
              <a:t>. </a:t>
            </a:r>
            <a:r>
              <a:rPr sz="1800" b="1" spc="-15" dirty="0">
                <a:latin typeface="Calibri"/>
                <a:cs typeface="Calibri"/>
              </a:rPr>
              <a:t>Необходимо </a:t>
            </a:r>
            <a:r>
              <a:rPr sz="1800" b="1" spc="-10" dirty="0">
                <a:latin typeface="Calibri"/>
                <a:cs typeface="Calibri"/>
              </a:rPr>
              <a:t>указать </a:t>
            </a:r>
            <a:r>
              <a:rPr sz="1800" b="1" spc="-5" dirty="0">
                <a:latin typeface="Calibri"/>
                <a:cs typeface="Calibri"/>
              </a:rPr>
              <a:t>форму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дизартрии</a:t>
            </a:r>
            <a:endParaRPr sz="1800">
              <a:latin typeface="Calibri"/>
              <a:cs typeface="Calibri"/>
            </a:endParaRPr>
          </a:p>
          <a:p>
            <a:pPr marL="324485">
              <a:lnSpc>
                <a:spcPts val="2050"/>
              </a:lnSpc>
            </a:pPr>
            <a:r>
              <a:rPr sz="1800" b="1" spc="-10" dirty="0">
                <a:latin typeface="Calibri"/>
                <a:cs typeface="Calibri"/>
              </a:rPr>
              <a:t>(бульбарную, псевдобульбарную, </a:t>
            </a:r>
            <a:r>
              <a:rPr sz="1800" b="1" spc="-5" dirty="0">
                <a:latin typeface="Calibri"/>
                <a:cs typeface="Calibri"/>
              </a:rPr>
              <a:t>экстрапирамидную,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324485" marR="17780">
              <a:lnSpc>
                <a:spcPts val="2050"/>
              </a:lnSpc>
              <a:spcBef>
                <a:spcPts val="105"/>
              </a:spcBef>
            </a:pPr>
            <a:r>
              <a:rPr sz="1800" b="1" spc="-10" dirty="0">
                <a:latin typeface="Calibri"/>
                <a:cs typeface="Calibri"/>
              </a:rPr>
              <a:t>мозжечковую, корковую), </a:t>
            </a:r>
            <a:r>
              <a:rPr sz="1800" b="1" spc="-5" dirty="0">
                <a:latin typeface="Calibri"/>
                <a:cs typeface="Calibri"/>
              </a:rPr>
              <a:t>характер нарушения звукопроизношения</a:t>
            </a:r>
            <a:r>
              <a:rPr sz="1800" b="1" spc="-1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  </a:t>
            </a:r>
            <a:r>
              <a:rPr sz="1800" b="1" spc="-15" dirty="0">
                <a:latin typeface="Calibri"/>
                <a:cs typeface="Calibri"/>
              </a:rPr>
              <a:t>просодической </a:t>
            </a:r>
            <a:r>
              <a:rPr sz="1800" b="1" spc="-5" dirty="0">
                <a:latin typeface="Calibri"/>
                <a:cs typeface="Calibri"/>
              </a:rPr>
              <a:t>стороны речи, </a:t>
            </a:r>
            <a:r>
              <a:rPr sz="1800" b="1" spc="-10" dirty="0">
                <a:latin typeface="Calibri"/>
                <a:cs typeface="Calibri"/>
              </a:rPr>
              <a:t>лексико-грамматической стороны  </a:t>
            </a:r>
            <a:r>
              <a:rPr sz="1800" b="1" spc="-5" dirty="0">
                <a:latin typeface="Calibri"/>
                <a:cs typeface="Calibri"/>
              </a:rPr>
              <a:t>речи, </a:t>
            </a:r>
            <a:r>
              <a:rPr sz="1800" b="1" spc="-20" dirty="0">
                <a:latin typeface="Calibri"/>
                <a:cs typeface="Calibri"/>
              </a:rPr>
              <a:t>т.е. </a:t>
            </a:r>
            <a:r>
              <a:rPr sz="1800" b="1" spc="-10" dirty="0">
                <a:latin typeface="Calibri"/>
                <a:cs typeface="Calibri"/>
              </a:rPr>
              <a:t>наряду </a:t>
            </a:r>
            <a:r>
              <a:rPr sz="1800" b="1" dirty="0">
                <a:latin typeface="Calibri"/>
                <a:cs typeface="Calibri"/>
              </a:rPr>
              <a:t>с </a:t>
            </a:r>
            <a:r>
              <a:rPr sz="1800" b="1" spc="-5" dirty="0">
                <a:latin typeface="Calibri"/>
                <a:cs typeface="Calibri"/>
              </a:rPr>
              <a:t>клиническим диагнозом, </a:t>
            </a:r>
            <a:r>
              <a:rPr sz="1800" b="1" spc="-10" dirty="0">
                <a:latin typeface="Calibri"/>
                <a:cs typeface="Calibri"/>
              </a:rPr>
              <a:t>который </a:t>
            </a:r>
            <a:r>
              <a:rPr sz="1800" b="1" spc="-5" dirty="0">
                <a:latin typeface="Calibri"/>
                <a:cs typeface="Calibri"/>
              </a:rPr>
              <a:t>ставит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врач,</a:t>
            </a:r>
            <a:endParaRPr sz="1800">
              <a:latin typeface="Calibri"/>
              <a:cs typeface="Calibri"/>
            </a:endParaRPr>
          </a:p>
          <a:p>
            <a:pPr marL="324485">
              <a:lnSpc>
                <a:spcPts val="2005"/>
              </a:lnSpc>
            </a:pPr>
            <a:r>
              <a:rPr sz="1800" b="1" spc="-15" dirty="0">
                <a:latin typeface="Calibri"/>
                <a:cs typeface="Calibri"/>
              </a:rPr>
              <a:t>необходимо </a:t>
            </a:r>
            <a:r>
              <a:rPr sz="1800" b="1" spc="-10" dirty="0">
                <a:latin typeface="Calibri"/>
                <a:cs typeface="Calibri"/>
              </a:rPr>
              <a:t>логопедическое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заключение.</a:t>
            </a:r>
            <a:endParaRPr sz="1800">
              <a:latin typeface="Calibri"/>
              <a:cs typeface="Calibri"/>
            </a:endParaRPr>
          </a:p>
          <a:p>
            <a:pPr marL="324485" marR="94615" indent="-287020">
              <a:lnSpc>
                <a:spcPts val="2050"/>
              </a:lnSpc>
              <a:spcBef>
                <a:spcPts val="1495"/>
              </a:spcBef>
              <a:buClr>
                <a:srgbClr val="4F81BC"/>
              </a:buClr>
              <a:buFont typeface="Wingdings"/>
              <a:buChar char=""/>
              <a:tabLst>
                <a:tab pos="325120" algn="l"/>
              </a:tabLst>
            </a:pPr>
            <a:r>
              <a:rPr sz="1800" b="1" dirty="0">
                <a:latin typeface="Calibri"/>
                <a:cs typeface="Calibri"/>
              </a:rPr>
              <a:t>Например, </a:t>
            </a:r>
            <a:r>
              <a:rPr sz="1800" b="1" spc="-10" dirty="0">
                <a:latin typeface="Calibri"/>
                <a:cs typeface="Calibri"/>
              </a:rPr>
              <a:t>псевдобульбарная </a:t>
            </a:r>
            <a:r>
              <a:rPr sz="1800" b="1" spc="-5" dirty="0">
                <a:latin typeface="Calibri"/>
                <a:cs typeface="Calibri"/>
              </a:rPr>
              <a:t>дизартрия, </a:t>
            </a:r>
            <a:r>
              <a:rPr sz="1800" b="1" spc="-10" dirty="0">
                <a:latin typeface="Calibri"/>
                <a:cs typeface="Calibri"/>
              </a:rPr>
              <a:t>фонетико-фонематическое  недоразвитие; псевдобульбарная </a:t>
            </a:r>
            <a:r>
              <a:rPr sz="1800" b="1" spc="-5" dirty="0">
                <a:latin typeface="Calibri"/>
                <a:cs typeface="Calibri"/>
              </a:rPr>
              <a:t>дизартрия, общее недоразвитие  речи </a:t>
            </a:r>
            <a:r>
              <a:rPr sz="1800" b="1" dirty="0">
                <a:latin typeface="Calibri"/>
                <a:cs typeface="Calibri"/>
              </a:rPr>
              <a:t>(III уровень) и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т.д.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41564" y="147768"/>
            <a:ext cx="1130947" cy="2090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9164" y="827024"/>
            <a:ext cx="43700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alibri"/>
                <a:cs typeface="Calibri"/>
              </a:rPr>
              <a:t>5. </a:t>
            </a:r>
            <a:r>
              <a:rPr sz="3200" b="1" dirty="0">
                <a:latin typeface="Calibri"/>
                <a:cs typeface="Calibri"/>
              </a:rPr>
              <a:t>Прогностический</a:t>
            </a:r>
            <a:r>
              <a:rPr sz="3200" b="1" spc="1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этап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4355" marR="161290" indent="877569">
              <a:lnSpc>
                <a:spcPct val="150000"/>
              </a:lnSpc>
              <a:spcBef>
                <a:spcPts val="95"/>
              </a:spcBef>
            </a:pPr>
            <a:r>
              <a:rPr spc="-5" dirty="0"/>
              <a:t>Очень </a:t>
            </a:r>
            <a:r>
              <a:rPr dirty="0"/>
              <a:t>важное звено в </a:t>
            </a:r>
            <a:r>
              <a:rPr spc="-5" dirty="0"/>
              <a:t>системе логопедического обследования,  поскольку на </a:t>
            </a:r>
            <a:r>
              <a:rPr dirty="0"/>
              <a:t>основании имеющихся </a:t>
            </a:r>
            <a:r>
              <a:rPr spc="-5" dirty="0"/>
              <a:t>фактов </a:t>
            </a:r>
            <a:r>
              <a:rPr dirty="0"/>
              <a:t>и их осмысления  </a:t>
            </a:r>
            <a:r>
              <a:rPr spc="-5" dirty="0"/>
              <a:t>специалистом определяется прогноз дальнейшего </a:t>
            </a:r>
            <a:r>
              <a:rPr dirty="0"/>
              <a:t>развития</a:t>
            </a:r>
            <a:r>
              <a:rPr spc="-65" dirty="0"/>
              <a:t> </a:t>
            </a:r>
            <a:r>
              <a:rPr spc="-5" dirty="0"/>
              <a:t>ребенка,</a:t>
            </a:r>
          </a:p>
          <a:p>
            <a:pPr marL="554355">
              <a:lnSpc>
                <a:spcPct val="100000"/>
              </a:lnSpc>
              <a:spcBef>
                <a:spcPts val="1080"/>
              </a:spcBef>
            </a:pPr>
            <a:r>
              <a:rPr dirty="0"/>
              <a:t>выясняются основные </a:t>
            </a:r>
            <a:r>
              <a:rPr spc="-5" dirty="0"/>
              <a:t>направления коррекционной работы </a:t>
            </a:r>
            <a:r>
              <a:rPr dirty="0"/>
              <a:t>с</a:t>
            </a:r>
            <a:r>
              <a:rPr spc="-40" dirty="0"/>
              <a:t> </a:t>
            </a:r>
            <a:r>
              <a:rPr spc="-5" dirty="0"/>
              <a:t>ним,</a:t>
            </a:r>
          </a:p>
          <a:p>
            <a:pPr marL="554355">
              <a:lnSpc>
                <a:spcPct val="100000"/>
              </a:lnSpc>
              <a:spcBef>
                <a:spcPts val="1085"/>
              </a:spcBef>
            </a:pPr>
            <a:r>
              <a:rPr spc="-5" dirty="0"/>
              <a:t>решается </a:t>
            </a:r>
            <a:r>
              <a:rPr dirty="0"/>
              <a:t>вопрос о </a:t>
            </a:r>
            <a:r>
              <a:rPr spc="-5" dirty="0"/>
              <a:t>его индивидуальном</a:t>
            </a:r>
            <a:r>
              <a:rPr dirty="0"/>
              <a:t> </a:t>
            </a:r>
            <a:r>
              <a:rPr spc="-5" dirty="0"/>
              <a:t>образовательно-коррекционном</a:t>
            </a:r>
          </a:p>
          <a:p>
            <a:pPr marL="554355">
              <a:lnSpc>
                <a:spcPct val="100000"/>
              </a:lnSpc>
              <a:spcBef>
                <a:spcPts val="1080"/>
              </a:spcBef>
            </a:pPr>
            <a:r>
              <a:rPr spc="-5" dirty="0"/>
              <a:t>маршруте.</a:t>
            </a:r>
          </a:p>
        </p:txBody>
      </p:sp>
      <p:sp>
        <p:nvSpPr>
          <p:cNvPr id="4" name="object 4"/>
          <p:cNvSpPr/>
          <p:nvPr/>
        </p:nvSpPr>
        <p:spPr>
          <a:xfrm>
            <a:off x="7043199" y="4093845"/>
            <a:ext cx="1717266" cy="2764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9164" y="827024"/>
            <a:ext cx="43700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alibri"/>
                <a:cs typeface="Calibri"/>
              </a:rPr>
              <a:t>5. </a:t>
            </a:r>
            <a:r>
              <a:rPr sz="3200" b="1" dirty="0">
                <a:latin typeface="Calibri"/>
                <a:cs typeface="Calibri"/>
              </a:rPr>
              <a:t>Прогностический</a:t>
            </a:r>
            <a:r>
              <a:rPr sz="3200" b="1" spc="1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этап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4355" marR="161290" indent="877569">
              <a:lnSpc>
                <a:spcPct val="150000"/>
              </a:lnSpc>
              <a:spcBef>
                <a:spcPts val="95"/>
              </a:spcBef>
            </a:pPr>
            <a:r>
              <a:rPr spc="-5" dirty="0"/>
              <a:t>Очень </a:t>
            </a:r>
            <a:r>
              <a:rPr dirty="0"/>
              <a:t>важное звено в </a:t>
            </a:r>
            <a:r>
              <a:rPr spc="-5" dirty="0"/>
              <a:t>системе логопедического обследования,  поскольку на </a:t>
            </a:r>
            <a:r>
              <a:rPr dirty="0"/>
              <a:t>основании имеющихся </a:t>
            </a:r>
            <a:r>
              <a:rPr spc="-5" dirty="0"/>
              <a:t>фактов </a:t>
            </a:r>
            <a:r>
              <a:rPr dirty="0"/>
              <a:t>и их осмысления  </a:t>
            </a:r>
            <a:r>
              <a:rPr spc="-5" dirty="0"/>
              <a:t>специалистом определяется прогноз дальнейшего </a:t>
            </a:r>
            <a:r>
              <a:rPr dirty="0"/>
              <a:t>развития</a:t>
            </a:r>
            <a:r>
              <a:rPr spc="-65" dirty="0"/>
              <a:t> </a:t>
            </a:r>
            <a:r>
              <a:rPr spc="-5" dirty="0"/>
              <a:t>ребенка,</a:t>
            </a:r>
          </a:p>
          <a:p>
            <a:pPr marL="554355">
              <a:lnSpc>
                <a:spcPct val="100000"/>
              </a:lnSpc>
              <a:spcBef>
                <a:spcPts val="1080"/>
              </a:spcBef>
            </a:pPr>
            <a:r>
              <a:rPr dirty="0"/>
              <a:t>выясняются основные </a:t>
            </a:r>
            <a:r>
              <a:rPr spc="-5" dirty="0"/>
              <a:t>направления коррекционной работы </a:t>
            </a:r>
            <a:r>
              <a:rPr dirty="0"/>
              <a:t>с</a:t>
            </a:r>
            <a:r>
              <a:rPr spc="-40" dirty="0"/>
              <a:t> </a:t>
            </a:r>
            <a:r>
              <a:rPr spc="-5" dirty="0"/>
              <a:t>ним,</a:t>
            </a:r>
          </a:p>
          <a:p>
            <a:pPr marL="554355">
              <a:lnSpc>
                <a:spcPct val="100000"/>
              </a:lnSpc>
              <a:spcBef>
                <a:spcPts val="1085"/>
              </a:spcBef>
            </a:pPr>
            <a:r>
              <a:rPr spc="-5" dirty="0"/>
              <a:t>решается </a:t>
            </a:r>
            <a:r>
              <a:rPr dirty="0"/>
              <a:t>вопрос о </a:t>
            </a:r>
            <a:r>
              <a:rPr spc="-5" dirty="0"/>
              <a:t>его индивидуальном</a:t>
            </a:r>
            <a:r>
              <a:rPr dirty="0"/>
              <a:t> </a:t>
            </a:r>
            <a:r>
              <a:rPr spc="-5" dirty="0"/>
              <a:t>образовательно-коррекционном</a:t>
            </a:r>
          </a:p>
          <a:p>
            <a:pPr marL="554355">
              <a:lnSpc>
                <a:spcPct val="100000"/>
              </a:lnSpc>
              <a:spcBef>
                <a:spcPts val="1080"/>
              </a:spcBef>
            </a:pPr>
            <a:r>
              <a:rPr spc="-5" dirty="0"/>
              <a:t>маршруте.</a:t>
            </a:r>
          </a:p>
        </p:txBody>
      </p:sp>
      <p:sp>
        <p:nvSpPr>
          <p:cNvPr id="4" name="object 4"/>
          <p:cNvSpPr/>
          <p:nvPr/>
        </p:nvSpPr>
        <p:spPr>
          <a:xfrm>
            <a:off x="7043199" y="4093845"/>
            <a:ext cx="1717266" cy="2764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0546" y="4205990"/>
            <a:ext cx="2743454" cy="2652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123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6.</a:t>
            </a:r>
            <a:r>
              <a:rPr sz="4000" spc="-15" dirty="0"/>
              <a:t> </a:t>
            </a:r>
            <a:r>
              <a:rPr sz="4000" b="1" spc="-5" dirty="0">
                <a:latin typeface="Calibri"/>
                <a:cs typeface="Calibri"/>
              </a:rPr>
              <a:t>Информирование</a:t>
            </a:r>
            <a:endParaRPr sz="4000">
              <a:latin typeface="Calibri"/>
              <a:cs typeface="Calibri"/>
            </a:endParaRPr>
          </a:p>
          <a:p>
            <a:pPr marL="1440815">
              <a:lnSpc>
                <a:spcPct val="100000"/>
              </a:lnSpc>
            </a:pPr>
            <a:r>
              <a:rPr sz="4000" b="1" spc="-25" dirty="0">
                <a:latin typeface="Calibri"/>
                <a:cs typeface="Calibri"/>
              </a:rPr>
              <a:t>родителей,</a:t>
            </a:r>
            <a:r>
              <a:rPr sz="4000" b="1" spc="-50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родственников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9606" y="1521561"/>
            <a:ext cx="5503545" cy="121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301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729990" algn="l"/>
              </a:tabLst>
            </a:pPr>
            <a:r>
              <a:rPr sz="2000" b="1" dirty="0">
                <a:latin typeface="Calibri"/>
                <a:cs typeface="Calibri"/>
              </a:rPr>
              <a:t>Вопрос о </a:t>
            </a:r>
            <a:r>
              <a:rPr sz="2000" b="1" spc="-5" dirty="0">
                <a:latin typeface="Calibri"/>
                <a:cs typeface="Calibri"/>
              </a:rPr>
              <a:t>дальнейшем </a:t>
            </a:r>
            <a:r>
              <a:rPr sz="2000" b="1" spc="-10" dirty="0">
                <a:latin typeface="Calibri"/>
                <a:cs typeface="Calibri"/>
              </a:rPr>
              <a:t>обучении, </a:t>
            </a:r>
            <a:r>
              <a:rPr sz="2000" b="1" spc="-5" dirty="0">
                <a:latin typeface="Calibri"/>
                <a:cs typeface="Calibri"/>
              </a:rPr>
              <a:t>выяснение  форм</a:t>
            </a:r>
            <a:r>
              <a:rPr sz="2000" b="1" dirty="0">
                <a:latin typeface="Calibri"/>
                <a:cs typeface="Calibri"/>
              </a:rPr>
              <a:t>ы </a:t>
            </a:r>
            <a:r>
              <a:rPr sz="2000" b="1" spc="2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ор</a:t>
            </a:r>
            <a:r>
              <a:rPr sz="2000" b="1" spc="-10" dirty="0">
                <a:latin typeface="Calibri"/>
                <a:cs typeface="Calibri"/>
              </a:rPr>
              <a:t>г</a:t>
            </a:r>
            <a:r>
              <a:rPr sz="2000" b="1" dirty="0">
                <a:latin typeface="Calibri"/>
                <a:cs typeface="Calibri"/>
              </a:rPr>
              <a:t>а</a:t>
            </a:r>
            <a:r>
              <a:rPr sz="2000" b="1" spc="-10" dirty="0">
                <a:latin typeface="Calibri"/>
                <a:cs typeface="Calibri"/>
              </a:rPr>
              <a:t>н</a:t>
            </a:r>
            <a:r>
              <a:rPr sz="2000" b="1" dirty="0">
                <a:latin typeface="Calibri"/>
                <a:cs typeface="Calibri"/>
              </a:rPr>
              <a:t>из</a:t>
            </a:r>
            <a:r>
              <a:rPr sz="2000" b="1" spc="-10" dirty="0">
                <a:latin typeface="Calibri"/>
                <a:cs typeface="Calibri"/>
              </a:rPr>
              <a:t>а</a:t>
            </a:r>
            <a:r>
              <a:rPr sz="2000" b="1" dirty="0">
                <a:latin typeface="Calibri"/>
                <a:cs typeface="Calibri"/>
              </a:rPr>
              <a:t>ции	</a:t>
            </a:r>
            <a:r>
              <a:rPr sz="2000" b="1" spc="-35" dirty="0">
                <a:latin typeface="Calibri"/>
                <a:cs typeface="Calibri"/>
              </a:rPr>
              <a:t>к</a:t>
            </a:r>
            <a:r>
              <a:rPr sz="2000" b="1" spc="-10" dirty="0">
                <a:latin typeface="Calibri"/>
                <a:cs typeface="Calibri"/>
              </a:rPr>
              <a:t>о</a:t>
            </a:r>
            <a:r>
              <a:rPr sz="2000" b="1" dirty="0">
                <a:latin typeface="Calibri"/>
                <a:cs typeface="Calibri"/>
              </a:rPr>
              <a:t>р</a:t>
            </a:r>
            <a:r>
              <a:rPr sz="2000" b="1" spc="5" dirty="0">
                <a:latin typeface="Calibri"/>
                <a:cs typeface="Calibri"/>
              </a:rPr>
              <a:t>р</a:t>
            </a:r>
            <a:r>
              <a:rPr sz="2000" b="1" spc="-5" dirty="0">
                <a:latin typeface="Calibri"/>
                <a:cs typeface="Calibri"/>
              </a:rPr>
              <a:t>е</a:t>
            </a:r>
            <a:r>
              <a:rPr sz="2000" b="1" spc="-10" dirty="0">
                <a:latin typeface="Calibri"/>
                <a:cs typeface="Calibri"/>
              </a:rPr>
              <a:t>к</a:t>
            </a:r>
            <a:r>
              <a:rPr sz="2000" b="1" dirty="0">
                <a:latin typeface="Calibri"/>
                <a:cs typeface="Calibri"/>
              </a:rPr>
              <a:t>ц</a:t>
            </a:r>
            <a:r>
              <a:rPr sz="2000" b="1" spc="-10" dirty="0">
                <a:latin typeface="Calibri"/>
                <a:cs typeface="Calibri"/>
              </a:rPr>
              <a:t>и</a:t>
            </a:r>
            <a:r>
              <a:rPr sz="2000" b="1" dirty="0">
                <a:latin typeface="Calibri"/>
                <a:cs typeface="Calibri"/>
              </a:rPr>
              <a:t>он</a:t>
            </a:r>
            <a:r>
              <a:rPr sz="2000" b="1" spc="-10" dirty="0">
                <a:latin typeface="Calibri"/>
                <a:cs typeface="Calibri"/>
              </a:rPr>
              <a:t>н</a:t>
            </a:r>
            <a:r>
              <a:rPr sz="2000" b="1" dirty="0">
                <a:latin typeface="Calibri"/>
                <a:cs typeface="Calibri"/>
              </a:rPr>
              <a:t>ой  </a:t>
            </a:r>
            <a:r>
              <a:rPr sz="2000" b="1" spc="-5" dirty="0">
                <a:latin typeface="Calibri"/>
                <a:cs typeface="Calibri"/>
              </a:rPr>
              <a:t>помощи решается совместно </a:t>
            </a:r>
            <a:r>
              <a:rPr sz="2000" b="1" dirty="0">
                <a:latin typeface="Calibri"/>
                <a:cs typeface="Calibri"/>
              </a:rPr>
              <a:t>с</a:t>
            </a:r>
            <a:r>
              <a:rPr sz="2000" b="1" spc="13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родителями,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62480" y="2711043"/>
            <a:ext cx="388048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  <a:tabLst>
                <a:tab pos="541655" algn="l"/>
                <a:tab pos="1209040" algn="l"/>
                <a:tab pos="1826260" algn="l"/>
                <a:tab pos="1986280" algn="l"/>
                <a:tab pos="3141980" algn="l"/>
                <a:tab pos="3588385" algn="l"/>
              </a:tabLst>
            </a:pPr>
            <a:r>
              <a:rPr sz="2000" b="1" spc="-5" dirty="0">
                <a:latin typeface="Calibri"/>
                <a:cs typeface="Calibri"/>
              </a:rPr>
              <a:t>н</a:t>
            </a:r>
            <a:r>
              <a:rPr sz="2000" b="1" dirty="0">
                <a:latin typeface="Calibri"/>
                <a:cs typeface="Calibri"/>
              </a:rPr>
              <a:t>о	</a:t>
            </a:r>
            <a:r>
              <a:rPr sz="2000" b="1" spc="-5" dirty="0">
                <a:latin typeface="Calibri"/>
                <a:cs typeface="Calibri"/>
              </a:rPr>
              <a:t>пр</a:t>
            </a:r>
            <a:r>
              <a:rPr sz="2000" b="1" dirty="0">
                <a:latin typeface="Calibri"/>
                <a:cs typeface="Calibri"/>
              </a:rPr>
              <a:t>и	</a:t>
            </a:r>
            <a:r>
              <a:rPr sz="2000" b="1" spc="-15" dirty="0">
                <a:latin typeface="Calibri"/>
                <a:cs typeface="Calibri"/>
              </a:rPr>
              <a:t>э</a:t>
            </a:r>
            <a:r>
              <a:rPr sz="2000" b="1" spc="-30" dirty="0">
                <a:latin typeface="Calibri"/>
                <a:cs typeface="Calibri"/>
              </a:rPr>
              <a:t>т</a:t>
            </a:r>
            <a:r>
              <a:rPr sz="2000" b="1" spc="-10" dirty="0">
                <a:latin typeface="Calibri"/>
                <a:cs typeface="Calibri"/>
              </a:rPr>
              <a:t>о</a:t>
            </a:r>
            <a:r>
              <a:rPr sz="2000" b="1" dirty="0">
                <a:latin typeface="Calibri"/>
                <a:cs typeface="Calibri"/>
              </a:rPr>
              <a:t>м		</a:t>
            </a:r>
            <a:r>
              <a:rPr sz="2000" b="1" spc="-10" dirty="0">
                <a:latin typeface="Calibri"/>
                <a:cs typeface="Calibri"/>
              </a:rPr>
              <a:t>л</a:t>
            </a:r>
            <a:r>
              <a:rPr sz="2000" b="1" dirty="0">
                <a:latin typeface="Calibri"/>
                <a:cs typeface="Calibri"/>
              </a:rPr>
              <a:t>о</a:t>
            </a:r>
            <a:r>
              <a:rPr sz="2000" b="1" spc="-15" dirty="0">
                <a:latin typeface="Calibri"/>
                <a:cs typeface="Calibri"/>
              </a:rPr>
              <a:t>г</a:t>
            </a:r>
            <a:r>
              <a:rPr sz="2000" b="1" dirty="0">
                <a:latin typeface="Calibri"/>
                <a:cs typeface="Calibri"/>
              </a:rPr>
              <a:t>оп</a:t>
            </a:r>
            <a:r>
              <a:rPr sz="2000" b="1" spc="-40" dirty="0">
                <a:latin typeface="Calibri"/>
                <a:cs typeface="Calibri"/>
              </a:rPr>
              <a:t>е</a:t>
            </a:r>
            <a:r>
              <a:rPr sz="2000" b="1" dirty="0">
                <a:latin typeface="Calibri"/>
                <a:cs typeface="Calibri"/>
              </a:rPr>
              <a:t>д	</a:t>
            </a:r>
            <a:r>
              <a:rPr sz="2000" b="1" spc="-5" dirty="0">
                <a:latin typeface="Calibri"/>
                <a:cs typeface="Calibri"/>
              </a:rPr>
              <a:t>м</a:t>
            </a:r>
            <a:r>
              <a:rPr sz="2000" b="1" spc="-25" dirty="0">
                <a:latin typeface="Calibri"/>
                <a:cs typeface="Calibri"/>
              </a:rPr>
              <a:t>о</a:t>
            </a:r>
            <a:r>
              <a:rPr sz="2000" b="1" spc="-40" dirty="0">
                <a:latin typeface="Calibri"/>
                <a:cs typeface="Calibri"/>
              </a:rPr>
              <a:t>ж</a:t>
            </a:r>
            <a:r>
              <a:rPr sz="2000" b="1" spc="-5" dirty="0">
                <a:latin typeface="Calibri"/>
                <a:cs typeface="Calibri"/>
              </a:rPr>
              <a:t>ет  </a:t>
            </a:r>
            <a:r>
              <a:rPr sz="2000" b="1" spc="-10" dirty="0">
                <a:latin typeface="Calibri"/>
                <a:cs typeface="Calibri"/>
              </a:rPr>
              <a:t>определенную	</a:t>
            </a:r>
            <a:r>
              <a:rPr sz="2000" b="1" spc="-5" dirty="0">
                <a:latin typeface="Calibri"/>
                <a:cs typeface="Calibri"/>
              </a:rPr>
              <a:t>настойчивость	</a:t>
            </a:r>
            <a:r>
              <a:rPr sz="2000" b="1" dirty="0"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62480" y="3594608"/>
            <a:ext cx="40074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79955" algn="l"/>
                <a:tab pos="2651125" algn="l"/>
              </a:tabLst>
            </a:pPr>
            <a:r>
              <a:rPr sz="2000" b="1" spc="-5" dirty="0">
                <a:latin typeface="Calibri"/>
                <a:cs typeface="Calibri"/>
              </a:rPr>
              <a:t>рекомендациях.	</a:t>
            </a:r>
            <a:r>
              <a:rPr sz="2000" b="1" dirty="0">
                <a:latin typeface="Calibri"/>
                <a:cs typeface="Calibri"/>
              </a:rPr>
              <a:t>В	</a:t>
            </a:r>
            <a:r>
              <a:rPr sz="2000" b="1" spc="-5" dirty="0">
                <a:latin typeface="Calibri"/>
                <a:cs typeface="Calibri"/>
              </a:rPr>
              <a:t>заключение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70550" y="2711043"/>
            <a:ext cx="1051560" cy="121475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820"/>
              </a:spcBef>
            </a:pPr>
            <a:r>
              <a:rPr sz="2000" b="1" spc="-15" dirty="0">
                <a:latin typeface="Calibri"/>
                <a:cs typeface="Calibri"/>
              </a:rPr>
              <a:t>п</a:t>
            </a:r>
            <a:r>
              <a:rPr sz="2000" b="1" spc="-10" dirty="0">
                <a:latin typeface="Calibri"/>
                <a:cs typeface="Calibri"/>
              </a:rPr>
              <a:t>р</a:t>
            </a:r>
            <a:r>
              <a:rPr sz="2000" b="1" dirty="0">
                <a:latin typeface="Calibri"/>
                <a:cs typeface="Calibri"/>
              </a:rPr>
              <a:t>ояв</a:t>
            </a:r>
            <a:r>
              <a:rPr sz="2000" b="1" spc="-10" dirty="0">
                <a:latin typeface="Calibri"/>
                <a:cs typeface="Calibri"/>
              </a:rPr>
              <a:t>и</a:t>
            </a:r>
            <a:r>
              <a:rPr sz="2000" b="1" dirty="0">
                <a:latin typeface="Calibri"/>
                <a:cs typeface="Calibri"/>
              </a:rPr>
              <a:t>ть</a:t>
            </a:r>
            <a:endParaRPr sz="2000">
              <a:latin typeface="Calibri"/>
              <a:cs typeface="Calibri"/>
            </a:endParaRPr>
          </a:p>
          <a:p>
            <a:pPr marL="213360" marR="5715" indent="196215" algn="r">
              <a:lnSpc>
                <a:spcPts val="3120"/>
              </a:lnSpc>
              <a:spcBef>
                <a:spcPts val="220"/>
              </a:spcBef>
            </a:pPr>
            <a:r>
              <a:rPr sz="2000" b="1" spc="-5" dirty="0">
                <a:latin typeface="Calibri"/>
                <a:cs typeface="Calibri"/>
              </a:rPr>
              <a:t>с</a:t>
            </a: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-10" dirty="0">
                <a:latin typeface="Calibri"/>
                <a:cs typeface="Calibri"/>
              </a:rPr>
              <a:t>о</a:t>
            </a:r>
            <a:r>
              <a:rPr sz="2000" b="1" dirty="0">
                <a:latin typeface="Calibri"/>
                <a:cs typeface="Calibri"/>
              </a:rPr>
              <a:t>их  </a:t>
            </a:r>
            <a:r>
              <a:rPr sz="2000" b="1" spc="-15" dirty="0">
                <a:latin typeface="Calibri"/>
                <a:cs typeface="Calibri"/>
              </a:rPr>
              <a:t>б</a:t>
            </a:r>
            <a:r>
              <a:rPr sz="2000" b="1" spc="-5" dirty="0">
                <a:latin typeface="Calibri"/>
                <a:cs typeface="Calibri"/>
              </a:rPr>
              <a:t>ес</a:t>
            </a:r>
            <a:r>
              <a:rPr sz="2000" b="1" spc="-25" dirty="0">
                <a:latin typeface="Calibri"/>
                <a:cs typeface="Calibri"/>
              </a:rPr>
              <a:t>е</a:t>
            </a:r>
            <a:r>
              <a:rPr sz="2000" b="1" spc="-5" dirty="0">
                <a:latin typeface="Calibri"/>
                <a:cs typeface="Calibri"/>
              </a:rPr>
              <a:t>ды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62480" y="3900017"/>
            <a:ext cx="516064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решается вопрос </a:t>
            </a:r>
            <a:r>
              <a:rPr sz="2000" b="1" dirty="0">
                <a:latin typeface="Calibri"/>
                <a:cs typeface="Calibri"/>
              </a:rPr>
              <a:t>о </a:t>
            </a:r>
            <a:r>
              <a:rPr sz="2000" b="1" spc="-15" dirty="0">
                <a:latin typeface="Calibri"/>
                <a:cs typeface="Calibri"/>
              </a:rPr>
              <a:t>необходимости </a:t>
            </a:r>
            <a:r>
              <a:rPr sz="2000" b="1" spc="-5" dirty="0">
                <a:latin typeface="Calibri"/>
                <a:cs typeface="Calibri"/>
              </a:rPr>
              <a:t>повторных  обследований </a:t>
            </a:r>
            <a:r>
              <a:rPr sz="2000" b="1" dirty="0">
                <a:latin typeface="Calibri"/>
                <a:cs typeface="Calibri"/>
              </a:rPr>
              <a:t>и их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периодичности.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051" y="1015695"/>
            <a:ext cx="74593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6FC0"/>
                </a:solidFill>
                <a:latin typeface="Arial"/>
                <a:cs typeface="Arial"/>
              </a:rPr>
              <a:t>Персонифицированный</a:t>
            </a:r>
            <a:r>
              <a:rPr sz="4000" spc="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000" spc="-45" dirty="0">
                <a:solidFill>
                  <a:srgbClr val="006FC0"/>
                </a:solidFill>
                <a:latin typeface="Arial"/>
                <a:cs typeface="Arial"/>
              </a:rPr>
              <a:t>подход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0424" y="2890773"/>
            <a:ext cx="2675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1F5F"/>
                </a:solidFill>
                <a:latin typeface="Arial"/>
                <a:cs typeface="Arial"/>
              </a:rPr>
              <a:t>Диагностика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6740" y="2890773"/>
            <a:ext cx="22771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1F5F"/>
                </a:solidFill>
                <a:latin typeface="Arial"/>
                <a:cs typeface="Arial"/>
              </a:rPr>
              <a:t>Корр</a:t>
            </a:r>
            <a:r>
              <a:rPr sz="3600" spc="5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3600" dirty="0">
                <a:solidFill>
                  <a:srgbClr val="001F5F"/>
                </a:solidFill>
                <a:latin typeface="Arial"/>
                <a:cs typeface="Arial"/>
              </a:rPr>
              <a:t>кция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25242" y="4614748"/>
            <a:ext cx="31508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" dirty="0">
                <a:solidFill>
                  <a:srgbClr val="001F5F"/>
                </a:solidFill>
                <a:latin typeface="Arial"/>
                <a:cs typeface="Arial"/>
              </a:rPr>
              <a:t>Профилактика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69566" y="1690242"/>
            <a:ext cx="284480" cy="586740"/>
          </a:xfrm>
          <a:custGeom>
            <a:avLst/>
            <a:gdLst/>
            <a:ahLst/>
            <a:cxnLst/>
            <a:rect l="l" t="t" r="r" b="b"/>
            <a:pathLst>
              <a:path w="284480" h="586739">
                <a:moveTo>
                  <a:pt x="23367" y="309499"/>
                </a:moveTo>
                <a:lnTo>
                  <a:pt x="12805" y="313584"/>
                </a:lnTo>
                <a:lnTo>
                  <a:pt x="4873" y="321135"/>
                </a:lnTo>
                <a:lnTo>
                  <a:pt x="347" y="331090"/>
                </a:lnTo>
                <a:lnTo>
                  <a:pt x="0" y="342392"/>
                </a:lnTo>
                <a:lnTo>
                  <a:pt x="41782" y="586359"/>
                </a:lnTo>
                <a:lnTo>
                  <a:pt x="94550" y="543306"/>
                </a:lnTo>
                <a:lnTo>
                  <a:pt x="88391" y="543306"/>
                </a:lnTo>
                <a:lnTo>
                  <a:pt x="34925" y="523240"/>
                </a:lnTo>
                <a:lnTo>
                  <a:pt x="72051" y="424171"/>
                </a:lnTo>
                <a:lnTo>
                  <a:pt x="56387" y="332740"/>
                </a:lnTo>
                <a:lnTo>
                  <a:pt x="52282" y="322197"/>
                </a:lnTo>
                <a:lnTo>
                  <a:pt x="44688" y="314309"/>
                </a:lnTo>
                <a:lnTo>
                  <a:pt x="34688" y="309826"/>
                </a:lnTo>
                <a:lnTo>
                  <a:pt x="23367" y="309499"/>
                </a:lnTo>
                <a:close/>
              </a:path>
              <a:path w="284480" h="586739">
                <a:moveTo>
                  <a:pt x="72051" y="424171"/>
                </a:moveTo>
                <a:lnTo>
                  <a:pt x="34925" y="523240"/>
                </a:lnTo>
                <a:lnTo>
                  <a:pt x="88391" y="543306"/>
                </a:lnTo>
                <a:lnTo>
                  <a:pt x="93959" y="528447"/>
                </a:lnTo>
                <a:lnTo>
                  <a:pt x="89915" y="528447"/>
                </a:lnTo>
                <a:lnTo>
                  <a:pt x="43687" y="511048"/>
                </a:lnTo>
                <a:lnTo>
                  <a:pt x="81636" y="480118"/>
                </a:lnTo>
                <a:lnTo>
                  <a:pt x="72051" y="424171"/>
                </a:lnTo>
                <a:close/>
              </a:path>
              <a:path w="284480" h="586739">
                <a:moveTo>
                  <a:pt x="218408" y="379349"/>
                </a:moveTo>
                <a:lnTo>
                  <a:pt x="207506" y="380368"/>
                </a:lnTo>
                <a:lnTo>
                  <a:pt x="197484" y="385699"/>
                </a:lnTo>
                <a:lnTo>
                  <a:pt x="125443" y="444415"/>
                </a:lnTo>
                <a:lnTo>
                  <a:pt x="88391" y="543306"/>
                </a:lnTo>
                <a:lnTo>
                  <a:pt x="94550" y="543306"/>
                </a:lnTo>
                <a:lnTo>
                  <a:pt x="233552" y="429895"/>
                </a:lnTo>
                <a:lnTo>
                  <a:pt x="240742" y="421159"/>
                </a:lnTo>
                <a:lnTo>
                  <a:pt x="243919" y="410686"/>
                </a:lnTo>
                <a:lnTo>
                  <a:pt x="242929" y="399784"/>
                </a:lnTo>
                <a:lnTo>
                  <a:pt x="237616" y="389763"/>
                </a:lnTo>
                <a:lnTo>
                  <a:pt x="228881" y="382520"/>
                </a:lnTo>
                <a:lnTo>
                  <a:pt x="218408" y="379349"/>
                </a:lnTo>
                <a:close/>
              </a:path>
              <a:path w="284480" h="586739">
                <a:moveTo>
                  <a:pt x="81636" y="480118"/>
                </a:moveTo>
                <a:lnTo>
                  <a:pt x="43687" y="511048"/>
                </a:lnTo>
                <a:lnTo>
                  <a:pt x="89915" y="528447"/>
                </a:lnTo>
                <a:lnTo>
                  <a:pt x="81636" y="480118"/>
                </a:lnTo>
                <a:close/>
              </a:path>
              <a:path w="284480" h="586739">
                <a:moveTo>
                  <a:pt x="125443" y="444415"/>
                </a:moveTo>
                <a:lnTo>
                  <a:pt x="81636" y="480118"/>
                </a:lnTo>
                <a:lnTo>
                  <a:pt x="89915" y="528447"/>
                </a:lnTo>
                <a:lnTo>
                  <a:pt x="93959" y="528447"/>
                </a:lnTo>
                <a:lnTo>
                  <a:pt x="125443" y="444415"/>
                </a:lnTo>
                <a:close/>
              </a:path>
              <a:path w="284480" h="586739">
                <a:moveTo>
                  <a:pt x="231012" y="0"/>
                </a:moveTo>
                <a:lnTo>
                  <a:pt x="72051" y="424171"/>
                </a:lnTo>
                <a:lnTo>
                  <a:pt x="81636" y="480118"/>
                </a:lnTo>
                <a:lnTo>
                  <a:pt x="125443" y="444415"/>
                </a:lnTo>
                <a:lnTo>
                  <a:pt x="284479" y="19939"/>
                </a:lnTo>
                <a:lnTo>
                  <a:pt x="231012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43660" y="2420873"/>
            <a:ext cx="257175" cy="711835"/>
          </a:xfrm>
          <a:custGeom>
            <a:avLst/>
            <a:gdLst/>
            <a:ahLst/>
            <a:cxnLst/>
            <a:rect l="l" t="t" r="r" b="b"/>
            <a:pathLst>
              <a:path w="257175" h="711835">
                <a:moveTo>
                  <a:pt x="24632" y="454900"/>
                </a:moveTo>
                <a:lnTo>
                  <a:pt x="13912" y="458597"/>
                </a:lnTo>
                <a:lnTo>
                  <a:pt x="5464" y="466099"/>
                </a:lnTo>
                <a:lnTo>
                  <a:pt x="720" y="475948"/>
                </a:lnTo>
                <a:lnTo>
                  <a:pt x="0" y="486868"/>
                </a:lnTo>
                <a:lnTo>
                  <a:pt x="3625" y="497586"/>
                </a:lnTo>
                <a:lnTo>
                  <a:pt x="128339" y="711453"/>
                </a:lnTo>
                <a:lnTo>
                  <a:pt x="161443" y="654685"/>
                </a:lnTo>
                <a:lnTo>
                  <a:pt x="99764" y="654685"/>
                </a:lnTo>
                <a:lnTo>
                  <a:pt x="99764" y="549053"/>
                </a:lnTo>
                <a:lnTo>
                  <a:pt x="53028" y="468884"/>
                </a:lnTo>
                <a:lnTo>
                  <a:pt x="45452" y="460365"/>
                </a:lnTo>
                <a:lnTo>
                  <a:pt x="35565" y="455596"/>
                </a:lnTo>
                <a:lnTo>
                  <a:pt x="24632" y="454900"/>
                </a:lnTo>
                <a:close/>
              </a:path>
              <a:path w="257175" h="711835">
                <a:moveTo>
                  <a:pt x="99764" y="549053"/>
                </a:moveTo>
                <a:lnTo>
                  <a:pt x="99764" y="654685"/>
                </a:lnTo>
                <a:lnTo>
                  <a:pt x="156914" y="654685"/>
                </a:lnTo>
                <a:lnTo>
                  <a:pt x="156914" y="640334"/>
                </a:lnTo>
                <a:lnTo>
                  <a:pt x="103701" y="640334"/>
                </a:lnTo>
                <a:lnTo>
                  <a:pt x="128339" y="598070"/>
                </a:lnTo>
                <a:lnTo>
                  <a:pt x="99764" y="549053"/>
                </a:lnTo>
                <a:close/>
              </a:path>
              <a:path w="257175" h="711835">
                <a:moveTo>
                  <a:pt x="232046" y="454900"/>
                </a:moveTo>
                <a:lnTo>
                  <a:pt x="221112" y="455596"/>
                </a:lnTo>
                <a:lnTo>
                  <a:pt x="211226" y="460365"/>
                </a:lnTo>
                <a:lnTo>
                  <a:pt x="203650" y="468884"/>
                </a:lnTo>
                <a:lnTo>
                  <a:pt x="156914" y="549053"/>
                </a:lnTo>
                <a:lnTo>
                  <a:pt x="156914" y="654685"/>
                </a:lnTo>
                <a:lnTo>
                  <a:pt x="161443" y="654685"/>
                </a:lnTo>
                <a:lnTo>
                  <a:pt x="253053" y="497586"/>
                </a:lnTo>
                <a:lnTo>
                  <a:pt x="256678" y="486868"/>
                </a:lnTo>
                <a:lnTo>
                  <a:pt x="255958" y="475948"/>
                </a:lnTo>
                <a:lnTo>
                  <a:pt x="251213" y="466099"/>
                </a:lnTo>
                <a:lnTo>
                  <a:pt x="242766" y="458597"/>
                </a:lnTo>
                <a:lnTo>
                  <a:pt x="232046" y="454900"/>
                </a:lnTo>
                <a:close/>
              </a:path>
              <a:path w="257175" h="711835">
                <a:moveTo>
                  <a:pt x="128339" y="598070"/>
                </a:moveTo>
                <a:lnTo>
                  <a:pt x="103701" y="640334"/>
                </a:lnTo>
                <a:lnTo>
                  <a:pt x="152977" y="640334"/>
                </a:lnTo>
                <a:lnTo>
                  <a:pt x="128339" y="598070"/>
                </a:lnTo>
                <a:close/>
              </a:path>
              <a:path w="257175" h="711835">
                <a:moveTo>
                  <a:pt x="156914" y="549053"/>
                </a:moveTo>
                <a:lnTo>
                  <a:pt x="128339" y="598070"/>
                </a:lnTo>
                <a:lnTo>
                  <a:pt x="152977" y="640334"/>
                </a:lnTo>
                <a:lnTo>
                  <a:pt x="156914" y="640334"/>
                </a:lnTo>
                <a:lnTo>
                  <a:pt x="156914" y="549053"/>
                </a:lnTo>
                <a:close/>
              </a:path>
              <a:path w="257175" h="711835">
                <a:moveTo>
                  <a:pt x="156914" y="0"/>
                </a:moveTo>
                <a:lnTo>
                  <a:pt x="99764" y="0"/>
                </a:lnTo>
                <a:lnTo>
                  <a:pt x="99764" y="549053"/>
                </a:lnTo>
                <a:lnTo>
                  <a:pt x="128339" y="598070"/>
                </a:lnTo>
                <a:lnTo>
                  <a:pt x="156914" y="549053"/>
                </a:lnTo>
                <a:lnTo>
                  <a:pt x="156914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16167" y="1694560"/>
            <a:ext cx="384810" cy="591820"/>
          </a:xfrm>
          <a:custGeom>
            <a:avLst/>
            <a:gdLst/>
            <a:ahLst/>
            <a:cxnLst/>
            <a:rect l="l" t="t" r="r" b="b"/>
            <a:pathLst>
              <a:path w="384810" h="591819">
                <a:moveTo>
                  <a:pt x="181262" y="422644"/>
                </a:moveTo>
                <a:lnTo>
                  <a:pt x="170386" y="423862"/>
                </a:lnTo>
                <a:lnTo>
                  <a:pt x="160772" y="429081"/>
                </a:lnTo>
                <a:lnTo>
                  <a:pt x="153670" y="437896"/>
                </a:lnTo>
                <a:lnTo>
                  <a:pt x="150463" y="448784"/>
                </a:lnTo>
                <a:lnTo>
                  <a:pt x="151638" y="459660"/>
                </a:lnTo>
                <a:lnTo>
                  <a:pt x="156813" y="469274"/>
                </a:lnTo>
                <a:lnTo>
                  <a:pt x="165608" y="476376"/>
                </a:lnTo>
                <a:lnTo>
                  <a:pt x="384683" y="591565"/>
                </a:lnTo>
                <a:lnTo>
                  <a:pt x="383669" y="558673"/>
                </a:lnTo>
                <a:lnTo>
                  <a:pt x="330454" y="558673"/>
                </a:lnTo>
                <a:lnTo>
                  <a:pt x="274381" y="469025"/>
                </a:lnTo>
                <a:lnTo>
                  <a:pt x="192151" y="425830"/>
                </a:lnTo>
                <a:lnTo>
                  <a:pt x="181262" y="422644"/>
                </a:lnTo>
                <a:close/>
              </a:path>
              <a:path w="384810" h="591819">
                <a:moveTo>
                  <a:pt x="274381" y="469025"/>
                </a:moveTo>
                <a:lnTo>
                  <a:pt x="330454" y="558673"/>
                </a:lnTo>
                <a:lnTo>
                  <a:pt x="353331" y="544322"/>
                </a:lnTo>
                <a:lnTo>
                  <a:pt x="326009" y="544322"/>
                </a:lnTo>
                <a:lnTo>
                  <a:pt x="324504" y="495354"/>
                </a:lnTo>
                <a:lnTo>
                  <a:pt x="274381" y="469025"/>
                </a:lnTo>
                <a:close/>
              </a:path>
              <a:path w="384810" h="591819">
                <a:moveTo>
                  <a:pt x="347599" y="316484"/>
                </a:moveTo>
                <a:lnTo>
                  <a:pt x="336557" y="319087"/>
                </a:lnTo>
                <a:lnTo>
                  <a:pt x="327660" y="325500"/>
                </a:lnTo>
                <a:lnTo>
                  <a:pt x="321810" y="334772"/>
                </a:lnTo>
                <a:lnTo>
                  <a:pt x="319913" y="345948"/>
                </a:lnTo>
                <a:lnTo>
                  <a:pt x="322760" y="438626"/>
                </a:lnTo>
                <a:lnTo>
                  <a:pt x="378841" y="528319"/>
                </a:lnTo>
                <a:lnTo>
                  <a:pt x="330454" y="558673"/>
                </a:lnTo>
                <a:lnTo>
                  <a:pt x="383669" y="558673"/>
                </a:lnTo>
                <a:lnTo>
                  <a:pt x="377063" y="344169"/>
                </a:lnTo>
                <a:lnTo>
                  <a:pt x="374459" y="333128"/>
                </a:lnTo>
                <a:lnTo>
                  <a:pt x="368046" y="324230"/>
                </a:lnTo>
                <a:lnTo>
                  <a:pt x="358775" y="318381"/>
                </a:lnTo>
                <a:lnTo>
                  <a:pt x="347599" y="316484"/>
                </a:lnTo>
                <a:close/>
              </a:path>
              <a:path w="384810" h="591819">
                <a:moveTo>
                  <a:pt x="324504" y="495354"/>
                </a:moveTo>
                <a:lnTo>
                  <a:pt x="326009" y="544322"/>
                </a:lnTo>
                <a:lnTo>
                  <a:pt x="367919" y="518160"/>
                </a:lnTo>
                <a:lnTo>
                  <a:pt x="324504" y="495354"/>
                </a:lnTo>
                <a:close/>
              </a:path>
              <a:path w="384810" h="591819">
                <a:moveTo>
                  <a:pt x="322760" y="438626"/>
                </a:moveTo>
                <a:lnTo>
                  <a:pt x="324504" y="495354"/>
                </a:lnTo>
                <a:lnTo>
                  <a:pt x="367919" y="518160"/>
                </a:lnTo>
                <a:lnTo>
                  <a:pt x="326009" y="544322"/>
                </a:lnTo>
                <a:lnTo>
                  <a:pt x="353331" y="544322"/>
                </a:lnTo>
                <a:lnTo>
                  <a:pt x="378841" y="528319"/>
                </a:lnTo>
                <a:lnTo>
                  <a:pt x="322760" y="438626"/>
                </a:lnTo>
                <a:close/>
              </a:path>
              <a:path w="384810" h="591819">
                <a:moveTo>
                  <a:pt x="48514" y="0"/>
                </a:moveTo>
                <a:lnTo>
                  <a:pt x="0" y="30352"/>
                </a:lnTo>
                <a:lnTo>
                  <a:pt x="274381" y="469025"/>
                </a:lnTo>
                <a:lnTo>
                  <a:pt x="324504" y="495354"/>
                </a:lnTo>
                <a:lnTo>
                  <a:pt x="322760" y="438626"/>
                </a:lnTo>
                <a:lnTo>
                  <a:pt x="48514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692" y="449021"/>
            <a:ext cx="7292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Диагностика </a:t>
            </a:r>
            <a:r>
              <a:rPr sz="4000" spc="-5" dirty="0"/>
              <a:t>нарушений</a:t>
            </a:r>
            <a:r>
              <a:rPr sz="4000" spc="-25" dirty="0"/>
              <a:t> </a:t>
            </a:r>
            <a:r>
              <a:rPr sz="4000" spc="-10" dirty="0"/>
              <a:t>дыхания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42391" y="1528278"/>
            <a:ext cx="6738620" cy="18364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65" dirty="0">
                <a:latin typeface="Calibri"/>
                <a:cs typeface="Calibri"/>
              </a:rPr>
              <a:t>Тип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дыхания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Длительность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выдоха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Носовое, </a:t>
            </a:r>
            <a:r>
              <a:rPr sz="2700" spc="-15" dirty="0">
                <a:latin typeface="Calibri"/>
                <a:cs typeface="Calibri"/>
              </a:rPr>
              <a:t>ротовое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смешанное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Координация </a:t>
            </a:r>
            <a:r>
              <a:rPr sz="2700" spc="-15" dirty="0">
                <a:latin typeface="Calibri"/>
                <a:cs typeface="Calibri"/>
              </a:rPr>
              <a:t>ротового </a:t>
            </a:r>
            <a:r>
              <a:rPr sz="2700" dirty="0">
                <a:latin typeface="Calibri"/>
                <a:cs typeface="Calibri"/>
              </a:rPr>
              <a:t>и </a:t>
            </a:r>
            <a:r>
              <a:rPr sz="2700" spc="-5" dirty="0">
                <a:latin typeface="Calibri"/>
                <a:cs typeface="Calibri"/>
              </a:rPr>
              <a:t>носового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дыхания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922776"/>
            <a:ext cx="2714625" cy="2173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29375" y="3929062"/>
            <a:ext cx="2428875" cy="2000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87801" y="4077068"/>
            <a:ext cx="3096387" cy="1936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7073" y="461594"/>
            <a:ext cx="56934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Обследование</a:t>
            </a:r>
            <a:r>
              <a:rPr sz="4400" spc="-60" dirty="0"/>
              <a:t> </a:t>
            </a:r>
            <a:r>
              <a:rPr sz="4400" spc="-5" dirty="0"/>
              <a:t>дыхания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83564" y="1988820"/>
            <a:ext cx="1941322" cy="3451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5744" y="1988820"/>
            <a:ext cx="3571064" cy="3513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114" rIns="0" bIns="0" rtlCol="0">
            <a:spAutoFit/>
          </a:bodyPr>
          <a:lstStyle/>
          <a:p>
            <a:pPr marL="1538605" marR="5080" indent="-1485265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Проба </a:t>
            </a:r>
            <a:r>
              <a:rPr sz="3200" spc="-10" dirty="0"/>
              <a:t>Штанге </a:t>
            </a:r>
            <a:r>
              <a:rPr sz="3200" dirty="0"/>
              <a:t>- проба с </a:t>
            </a:r>
            <a:r>
              <a:rPr sz="3200" spc="-10" dirty="0"/>
              <a:t>задержкой  </a:t>
            </a:r>
            <a:r>
              <a:rPr sz="3200" spc="-5" dirty="0"/>
              <a:t>дыхания </a:t>
            </a:r>
            <a:r>
              <a:rPr sz="3200" dirty="0"/>
              <a:t>на</a:t>
            </a:r>
            <a:r>
              <a:rPr sz="3200" spc="-25" dirty="0"/>
              <a:t> </a:t>
            </a:r>
            <a:r>
              <a:rPr sz="3200" spc="-30" dirty="0"/>
              <a:t>вдохе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74065" y="1560321"/>
            <a:ext cx="6944359" cy="4347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0035">
              <a:lnSpc>
                <a:spcPts val="2165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Выполнение:</a:t>
            </a:r>
            <a:endParaRPr sz="2000">
              <a:latin typeface="Calibri"/>
              <a:cs typeface="Calibri"/>
            </a:endParaRPr>
          </a:p>
          <a:p>
            <a:pPr marL="223520" marR="5080">
              <a:lnSpc>
                <a:spcPct val="80000"/>
              </a:lnSpc>
              <a:spcBef>
                <a:spcPts val="245"/>
              </a:spcBef>
            </a:pPr>
            <a:r>
              <a:rPr sz="2000" spc="-5" dirty="0">
                <a:latin typeface="Times New Roman"/>
                <a:cs typeface="Times New Roman"/>
              </a:rPr>
              <a:t>исследуемый задерживает дыхание </a:t>
            </a:r>
            <a:r>
              <a:rPr sz="2000" dirty="0">
                <a:latin typeface="Times New Roman"/>
                <a:cs typeface="Times New Roman"/>
              </a:rPr>
              <a:t>на </a:t>
            </a:r>
            <a:r>
              <a:rPr sz="2000" spc="-15" dirty="0">
                <a:latin typeface="Times New Roman"/>
                <a:cs typeface="Times New Roman"/>
              </a:rPr>
              <a:t>полном </a:t>
            </a:r>
            <a:r>
              <a:rPr sz="2000" spc="-25" dirty="0">
                <a:latin typeface="Times New Roman"/>
                <a:cs typeface="Times New Roman"/>
              </a:rPr>
              <a:t>вдохе, </a:t>
            </a:r>
            <a:r>
              <a:rPr sz="2000" spc="-20" dirty="0">
                <a:latin typeface="Times New Roman"/>
                <a:cs typeface="Times New Roman"/>
              </a:rPr>
              <a:t>который  </a:t>
            </a:r>
            <a:r>
              <a:rPr sz="2000" spc="-5" dirty="0">
                <a:latin typeface="Times New Roman"/>
                <a:cs typeface="Times New Roman"/>
              </a:rPr>
              <a:t>обследуемый </a:t>
            </a:r>
            <a:r>
              <a:rPr sz="2000" dirty="0">
                <a:latin typeface="Times New Roman"/>
                <a:cs typeface="Times New Roman"/>
              </a:rPr>
              <a:t>делает </a:t>
            </a:r>
            <a:r>
              <a:rPr sz="2000" spc="5" dirty="0">
                <a:latin typeface="Times New Roman"/>
                <a:cs typeface="Times New Roman"/>
              </a:rPr>
              <a:t>после </a:t>
            </a:r>
            <a:r>
              <a:rPr sz="2000" dirty="0">
                <a:latin typeface="Times New Roman"/>
                <a:cs typeface="Times New Roman"/>
              </a:rPr>
              <a:t>трех </a:t>
            </a:r>
            <a:r>
              <a:rPr sz="2000" spc="-5" dirty="0">
                <a:latin typeface="Times New Roman"/>
                <a:cs typeface="Times New Roman"/>
              </a:rPr>
              <a:t>дыханий на </a:t>
            </a:r>
            <a:r>
              <a:rPr sz="2000" dirty="0">
                <a:latin typeface="Times New Roman"/>
                <a:cs typeface="Times New Roman"/>
              </a:rPr>
              <a:t>3/4 </a:t>
            </a:r>
            <a:r>
              <a:rPr sz="2000" spc="-20" dirty="0">
                <a:latin typeface="Times New Roman"/>
                <a:cs typeface="Times New Roman"/>
              </a:rPr>
              <a:t>глубины  </a:t>
            </a:r>
            <a:r>
              <a:rPr sz="2000" spc="-15" dirty="0">
                <a:latin typeface="Times New Roman"/>
                <a:cs typeface="Times New Roman"/>
              </a:rPr>
              <a:t>полного </a:t>
            </a:r>
            <a:r>
              <a:rPr sz="2000" spc="-20" dirty="0">
                <a:latin typeface="Times New Roman"/>
                <a:cs typeface="Times New Roman"/>
              </a:rPr>
              <a:t>вдоха. </a:t>
            </a:r>
            <a:r>
              <a:rPr sz="2000" spc="15" dirty="0">
                <a:latin typeface="Times New Roman"/>
                <a:cs typeface="Times New Roman"/>
              </a:rPr>
              <a:t>Нос </a:t>
            </a:r>
            <a:r>
              <a:rPr sz="2000" dirty="0">
                <a:latin typeface="Times New Roman"/>
                <a:cs typeface="Times New Roman"/>
              </a:rPr>
              <a:t>он зажимает </a:t>
            </a:r>
            <a:r>
              <a:rPr sz="2000" spc="-5" dirty="0">
                <a:latin typeface="Times New Roman"/>
                <a:cs typeface="Times New Roman"/>
              </a:rPr>
              <a:t>пальцами. </a:t>
            </a:r>
            <a:r>
              <a:rPr sz="2000" dirty="0">
                <a:latin typeface="Times New Roman"/>
                <a:cs typeface="Times New Roman"/>
              </a:rPr>
              <a:t>Время задержки  регистрируется </a:t>
            </a:r>
            <a:r>
              <a:rPr sz="2000" spc="-5" dirty="0">
                <a:latin typeface="Times New Roman"/>
                <a:cs typeface="Times New Roman"/>
              </a:rPr>
              <a:t>по </a:t>
            </a:r>
            <a:r>
              <a:rPr sz="2000" spc="-25" dirty="0">
                <a:latin typeface="Times New Roman"/>
                <a:cs typeface="Times New Roman"/>
              </a:rPr>
              <a:t>секундомеру. </a:t>
            </a:r>
            <a:r>
              <a:rPr sz="2000" spc="-30" dirty="0">
                <a:latin typeface="Times New Roman"/>
                <a:cs typeface="Times New Roman"/>
              </a:rPr>
              <a:t>Тотчас </a:t>
            </a:r>
            <a:r>
              <a:rPr sz="2000" spc="5" dirty="0">
                <a:latin typeface="Times New Roman"/>
                <a:cs typeface="Times New Roman"/>
              </a:rPr>
              <a:t>после </a:t>
            </a:r>
            <a:r>
              <a:rPr sz="2000" spc="-5" dirty="0">
                <a:latin typeface="Times New Roman"/>
                <a:cs typeface="Times New Roman"/>
              </a:rPr>
              <a:t>возобновления  дыхания производят </a:t>
            </a:r>
            <a:r>
              <a:rPr sz="2000" spc="-15" dirty="0">
                <a:latin typeface="Times New Roman"/>
                <a:cs typeface="Times New Roman"/>
              </a:rPr>
              <a:t>подсчет пульса. </a:t>
            </a:r>
            <a:r>
              <a:rPr sz="2000" spc="5" dirty="0">
                <a:latin typeface="Times New Roman"/>
                <a:cs typeface="Times New Roman"/>
              </a:rPr>
              <a:t>Проба </a:t>
            </a:r>
            <a:r>
              <a:rPr sz="2000" spc="-15" dirty="0">
                <a:latin typeface="Times New Roman"/>
                <a:cs typeface="Times New Roman"/>
              </a:rPr>
              <a:t>может </a:t>
            </a:r>
            <a:r>
              <a:rPr sz="2000" dirty="0">
                <a:latin typeface="Times New Roman"/>
                <a:cs typeface="Times New Roman"/>
              </a:rPr>
              <a:t>быть  </a:t>
            </a:r>
            <a:r>
              <a:rPr sz="2000" spc="-5" dirty="0">
                <a:latin typeface="Times New Roman"/>
                <a:cs typeface="Times New Roman"/>
              </a:rPr>
              <a:t>проведена дважды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5" dirty="0">
                <a:latin typeface="Times New Roman"/>
                <a:cs typeface="Times New Roman"/>
              </a:rPr>
              <a:t>интервалами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5" dirty="0">
                <a:latin typeface="Times New Roman"/>
                <a:cs typeface="Times New Roman"/>
              </a:rPr>
              <a:t>3-5 </a:t>
            </a:r>
            <a:r>
              <a:rPr sz="2000" dirty="0">
                <a:latin typeface="Times New Roman"/>
                <a:cs typeface="Times New Roman"/>
              </a:rPr>
              <a:t>мин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между</a:t>
            </a:r>
            <a:endParaRPr sz="2000">
              <a:latin typeface="Times New Roman"/>
              <a:cs typeface="Times New Roman"/>
            </a:endParaRPr>
          </a:p>
          <a:p>
            <a:pPr marL="223520">
              <a:lnSpc>
                <a:spcPts val="1920"/>
              </a:lnSpc>
            </a:pPr>
            <a:r>
              <a:rPr sz="2000" spc="-5" dirty="0">
                <a:latin typeface="Times New Roman"/>
                <a:cs typeface="Times New Roman"/>
              </a:rPr>
              <a:t>определениями.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По </a:t>
            </a:r>
            <a:r>
              <a:rPr sz="2000" dirty="0">
                <a:latin typeface="Times New Roman"/>
                <a:cs typeface="Times New Roman"/>
              </a:rPr>
              <a:t>длительности задержки </a:t>
            </a:r>
            <a:r>
              <a:rPr sz="2000" spc="-5" dirty="0">
                <a:latin typeface="Times New Roman"/>
                <a:cs typeface="Times New Roman"/>
              </a:rPr>
              <a:t>дыхания </a:t>
            </a:r>
            <a:r>
              <a:rPr sz="2000" spc="-15" dirty="0">
                <a:latin typeface="Times New Roman"/>
                <a:cs typeface="Times New Roman"/>
              </a:rPr>
              <a:t>пробу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оценивают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i="1" spc="-5" dirty="0">
                <a:latin typeface="Times New Roman"/>
                <a:cs typeface="Times New Roman"/>
              </a:rPr>
              <a:t>менее </a:t>
            </a:r>
            <a:r>
              <a:rPr sz="2000" i="1" dirty="0">
                <a:latin typeface="Times New Roman"/>
                <a:cs typeface="Times New Roman"/>
              </a:rPr>
              <a:t>39 </a:t>
            </a:r>
            <a:r>
              <a:rPr sz="2000" i="1" spc="-10" dirty="0">
                <a:latin typeface="Times New Roman"/>
                <a:cs typeface="Times New Roman"/>
              </a:rPr>
              <a:t>сек </a:t>
            </a:r>
            <a:r>
              <a:rPr sz="2000" i="1" dirty="0">
                <a:latin typeface="Times New Roman"/>
                <a:cs typeface="Times New Roman"/>
              </a:rPr>
              <a:t>-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неудовлетворительно;</a:t>
            </a:r>
            <a:endParaRPr sz="2000">
              <a:latin typeface="Times New Roman"/>
              <a:cs typeface="Times New Roman"/>
            </a:endParaRPr>
          </a:p>
          <a:p>
            <a:pPr marL="419100" indent="-407034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419100" algn="l"/>
                <a:tab pos="419734" algn="l"/>
              </a:tabLst>
            </a:pPr>
            <a:r>
              <a:rPr sz="2000" i="1" dirty="0">
                <a:latin typeface="Times New Roman"/>
                <a:cs typeface="Times New Roman"/>
              </a:rPr>
              <a:t>40-49 </a:t>
            </a:r>
            <a:r>
              <a:rPr sz="2000" i="1" spc="-10" dirty="0">
                <a:latin typeface="Times New Roman"/>
                <a:cs typeface="Times New Roman"/>
              </a:rPr>
              <a:t>сек </a:t>
            </a:r>
            <a:r>
              <a:rPr sz="2000" i="1" dirty="0">
                <a:latin typeface="Times New Roman"/>
                <a:cs typeface="Times New Roman"/>
              </a:rPr>
              <a:t>-</a:t>
            </a:r>
            <a:r>
              <a:rPr sz="2000" i="1" spc="-13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удовлетворительно;</a:t>
            </a:r>
            <a:endParaRPr sz="2000">
              <a:latin typeface="Times New Roman"/>
              <a:cs typeface="Times New Roman"/>
            </a:endParaRPr>
          </a:p>
          <a:p>
            <a:pPr marL="419100" indent="-407034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419100" algn="l"/>
                <a:tab pos="419734" algn="l"/>
              </a:tabLst>
            </a:pPr>
            <a:r>
              <a:rPr sz="2000" i="1" spc="-5" dirty="0">
                <a:latin typeface="Times New Roman"/>
                <a:cs typeface="Times New Roman"/>
              </a:rPr>
              <a:t>свыше </a:t>
            </a:r>
            <a:r>
              <a:rPr sz="2000" i="1" dirty="0">
                <a:latin typeface="Times New Roman"/>
                <a:cs typeface="Times New Roman"/>
              </a:rPr>
              <a:t>50 </a:t>
            </a:r>
            <a:r>
              <a:rPr sz="2000" i="1" spc="-10" dirty="0">
                <a:latin typeface="Times New Roman"/>
                <a:cs typeface="Times New Roman"/>
              </a:rPr>
              <a:t>сек </a:t>
            </a:r>
            <a:r>
              <a:rPr sz="2000" i="1" dirty="0">
                <a:latin typeface="Times New Roman"/>
                <a:cs typeface="Times New Roman"/>
              </a:rPr>
              <a:t>-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хорошо.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47215" y="4912498"/>
            <a:ext cx="2221334" cy="1821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114" rIns="0" bIns="0" rtlCol="0">
            <a:spAutoFit/>
          </a:bodyPr>
          <a:lstStyle/>
          <a:p>
            <a:pPr marL="1401445" marR="5080" indent="-118618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Проба </a:t>
            </a:r>
            <a:r>
              <a:rPr sz="3200" spc="-65" dirty="0"/>
              <a:t>Генча </a:t>
            </a:r>
            <a:r>
              <a:rPr sz="3200" dirty="0"/>
              <a:t>- проба с </a:t>
            </a:r>
            <a:r>
              <a:rPr sz="3200" spc="-10" dirty="0"/>
              <a:t>задержкой  </a:t>
            </a:r>
            <a:r>
              <a:rPr sz="3200" spc="-5" dirty="0"/>
              <a:t>дыхания </a:t>
            </a:r>
            <a:r>
              <a:rPr sz="3200" dirty="0"/>
              <a:t>на</a:t>
            </a:r>
            <a:r>
              <a:rPr sz="3200" spc="-25" dirty="0"/>
              <a:t> </a:t>
            </a:r>
            <a:r>
              <a:rPr sz="3200" spc="-20" dirty="0"/>
              <a:t>выдохе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42391" y="2232786"/>
            <a:ext cx="7923530" cy="3705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95"/>
              </a:spcBef>
            </a:pPr>
            <a:r>
              <a:rPr sz="1900" b="1" spc="-10" dirty="0">
                <a:latin typeface="Calibri"/>
                <a:cs typeface="Calibri"/>
              </a:rPr>
              <a:t>Выполнение:</a:t>
            </a:r>
            <a:endParaRPr sz="1900">
              <a:latin typeface="Calibri"/>
              <a:cs typeface="Calibri"/>
            </a:endParaRPr>
          </a:p>
          <a:p>
            <a:pPr marL="355600">
              <a:lnSpc>
                <a:spcPts val="1825"/>
              </a:lnSpc>
            </a:pPr>
            <a:r>
              <a:rPr sz="1900" spc="-10" dirty="0">
                <a:latin typeface="Calibri"/>
                <a:cs typeface="Calibri"/>
              </a:rPr>
              <a:t>исследуемый </a:t>
            </a:r>
            <a:r>
              <a:rPr sz="1900" spc="-5" dirty="0">
                <a:latin typeface="Calibri"/>
                <a:cs typeface="Calibri"/>
              </a:rPr>
              <a:t>задерживает </a:t>
            </a:r>
            <a:r>
              <a:rPr sz="1900" spc="-10" dirty="0">
                <a:latin typeface="Calibri"/>
                <a:cs typeface="Calibri"/>
              </a:rPr>
              <a:t>дыхание на </a:t>
            </a:r>
            <a:r>
              <a:rPr sz="1900" spc="-15" dirty="0">
                <a:latin typeface="Calibri"/>
                <a:cs typeface="Calibri"/>
              </a:rPr>
              <a:t>полном выдохе,</a:t>
            </a:r>
            <a:r>
              <a:rPr sz="1900" spc="12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который</a:t>
            </a:r>
            <a:endParaRPr sz="1900">
              <a:latin typeface="Calibri"/>
              <a:cs typeface="Calibri"/>
            </a:endParaRPr>
          </a:p>
          <a:p>
            <a:pPr marL="355600">
              <a:lnSpc>
                <a:spcPts val="1825"/>
              </a:lnSpc>
            </a:pPr>
            <a:r>
              <a:rPr sz="1900" spc="-10" dirty="0">
                <a:latin typeface="Calibri"/>
                <a:cs typeface="Calibri"/>
              </a:rPr>
              <a:t>обследуемый </a:t>
            </a:r>
            <a:r>
              <a:rPr sz="1900" spc="-15" dirty="0">
                <a:latin typeface="Calibri"/>
                <a:cs typeface="Calibri"/>
              </a:rPr>
              <a:t>делает </a:t>
            </a:r>
            <a:r>
              <a:rPr sz="1900" spc="-5" dirty="0">
                <a:latin typeface="Calibri"/>
                <a:cs typeface="Calibri"/>
              </a:rPr>
              <a:t>после </a:t>
            </a:r>
            <a:r>
              <a:rPr sz="1900" spc="-10" dirty="0">
                <a:latin typeface="Calibri"/>
                <a:cs typeface="Calibri"/>
              </a:rPr>
              <a:t>трех дыханий на 3/4 </a:t>
            </a:r>
            <a:r>
              <a:rPr sz="1900" spc="-15" dirty="0">
                <a:latin typeface="Calibri"/>
                <a:cs typeface="Calibri"/>
              </a:rPr>
              <a:t>глубины полного</a:t>
            </a:r>
            <a:r>
              <a:rPr sz="1900" spc="17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вдоха.</a:t>
            </a:r>
            <a:endParaRPr sz="1900">
              <a:latin typeface="Calibri"/>
              <a:cs typeface="Calibri"/>
            </a:endParaRPr>
          </a:p>
          <a:p>
            <a:pPr marL="355600">
              <a:lnSpc>
                <a:spcPts val="1825"/>
              </a:lnSpc>
            </a:pPr>
            <a:r>
              <a:rPr sz="1900" spc="-10" dirty="0">
                <a:latin typeface="Calibri"/>
                <a:cs typeface="Calibri"/>
              </a:rPr>
              <a:t>Нос </a:t>
            </a:r>
            <a:r>
              <a:rPr sz="1900" spc="-5" dirty="0">
                <a:latin typeface="Calibri"/>
                <a:cs typeface="Calibri"/>
              </a:rPr>
              <a:t>он зажимает пальцами. </a:t>
            </a:r>
            <a:r>
              <a:rPr sz="1900" spc="-10" dirty="0">
                <a:latin typeface="Calibri"/>
                <a:cs typeface="Calibri"/>
              </a:rPr>
              <a:t>Время задержки регистрируется</a:t>
            </a:r>
            <a:r>
              <a:rPr sz="1900" spc="9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по</a:t>
            </a:r>
            <a:endParaRPr sz="1900">
              <a:latin typeface="Calibri"/>
              <a:cs typeface="Calibri"/>
            </a:endParaRPr>
          </a:p>
          <a:p>
            <a:pPr marL="355600" marR="119380">
              <a:lnSpc>
                <a:spcPct val="80000"/>
              </a:lnSpc>
              <a:spcBef>
                <a:spcPts val="229"/>
              </a:spcBef>
            </a:pPr>
            <a:r>
              <a:rPr sz="1900" spc="-10" dirty="0">
                <a:latin typeface="Calibri"/>
                <a:cs typeface="Calibri"/>
              </a:rPr>
              <a:t>секундомеру. </a:t>
            </a:r>
            <a:r>
              <a:rPr sz="1900" spc="-35" dirty="0">
                <a:latin typeface="Calibri"/>
                <a:cs typeface="Calibri"/>
              </a:rPr>
              <a:t>Тотчас </a:t>
            </a:r>
            <a:r>
              <a:rPr sz="1900" spc="-5" dirty="0">
                <a:latin typeface="Calibri"/>
                <a:cs typeface="Calibri"/>
              </a:rPr>
              <a:t>после </a:t>
            </a:r>
            <a:r>
              <a:rPr sz="1900" spc="-10" dirty="0">
                <a:latin typeface="Calibri"/>
                <a:cs typeface="Calibri"/>
              </a:rPr>
              <a:t>возобновления дыхания производят </a:t>
            </a:r>
            <a:r>
              <a:rPr sz="1900" spc="-20" dirty="0">
                <a:latin typeface="Calibri"/>
                <a:cs typeface="Calibri"/>
              </a:rPr>
              <a:t>подсчет  </a:t>
            </a:r>
            <a:r>
              <a:rPr sz="1900" spc="-15" dirty="0">
                <a:latin typeface="Calibri"/>
                <a:cs typeface="Calibri"/>
              </a:rPr>
              <a:t>пульса. </a:t>
            </a:r>
            <a:r>
              <a:rPr sz="1900" spc="-5" dirty="0">
                <a:latin typeface="Calibri"/>
                <a:cs typeface="Calibri"/>
              </a:rPr>
              <a:t>Проба </a:t>
            </a:r>
            <a:r>
              <a:rPr sz="1900" spc="-15" dirty="0">
                <a:latin typeface="Calibri"/>
                <a:cs typeface="Calibri"/>
              </a:rPr>
              <a:t>может </a:t>
            </a:r>
            <a:r>
              <a:rPr sz="1900" spc="-5" dirty="0">
                <a:latin typeface="Calibri"/>
                <a:cs typeface="Calibri"/>
              </a:rPr>
              <a:t>быть </a:t>
            </a:r>
            <a:r>
              <a:rPr sz="1900" spc="-10" dirty="0">
                <a:latin typeface="Calibri"/>
                <a:cs typeface="Calibri"/>
              </a:rPr>
              <a:t>проведена </a:t>
            </a:r>
            <a:r>
              <a:rPr sz="1900" spc="-5" dirty="0">
                <a:latin typeface="Calibri"/>
                <a:cs typeface="Calibri"/>
              </a:rPr>
              <a:t>дважды с интервалами в 3-5 </a:t>
            </a:r>
            <a:r>
              <a:rPr sz="1900" spc="-10" dirty="0">
                <a:latin typeface="Calibri"/>
                <a:cs typeface="Calibri"/>
              </a:rPr>
              <a:t>мин  </a:t>
            </a:r>
            <a:r>
              <a:rPr sz="1900" spc="-15" dirty="0">
                <a:latin typeface="Calibri"/>
                <a:cs typeface="Calibri"/>
              </a:rPr>
              <a:t>между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определениями.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Calibri"/>
              <a:cs typeface="Calibri"/>
            </a:endParaRPr>
          </a:p>
          <a:p>
            <a:pPr marL="12700">
              <a:lnSpc>
                <a:spcPts val="2055"/>
              </a:lnSpc>
            </a:pPr>
            <a:r>
              <a:rPr sz="1900" spc="-5" dirty="0">
                <a:latin typeface="Calibri"/>
                <a:cs typeface="Calibri"/>
              </a:rPr>
              <a:t>По </a:t>
            </a:r>
            <a:r>
              <a:rPr sz="1900" spc="-10" dirty="0">
                <a:latin typeface="Calibri"/>
                <a:cs typeface="Calibri"/>
              </a:rPr>
              <a:t>длительности задержки дыхания пробу оценивают следующим</a:t>
            </a:r>
            <a:r>
              <a:rPr sz="1900" spc="204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образом:</a:t>
            </a:r>
            <a:endParaRPr sz="1900">
              <a:latin typeface="Calibri"/>
              <a:cs typeface="Calibri"/>
            </a:endParaRPr>
          </a:p>
          <a:p>
            <a:pPr marL="355600">
              <a:lnSpc>
                <a:spcPts val="2055"/>
              </a:lnSpc>
            </a:pPr>
            <a:r>
              <a:rPr sz="1900" i="1" spc="-10" dirty="0">
                <a:latin typeface="Calibri"/>
                <a:cs typeface="Calibri"/>
              </a:rPr>
              <a:t>менее </a:t>
            </a:r>
            <a:r>
              <a:rPr sz="1900" i="1" spc="-5" dirty="0">
                <a:latin typeface="Calibri"/>
                <a:cs typeface="Calibri"/>
              </a:rPr>
              <a:t>34 сек -</a:t>
            </a:r>
            <a:r>
              <a:rPr sz="1900" i="1" spc="55" dirty="0">
                <a:latin typeface="Calibri"/>
                <a:cs typeface="Calibri"/>
              </a:rPr>
              <a:t> </a:t>
            </a:r>
            <a:r>
              <a:rPr sz="1900" i="1" spc="-10" dirty="0">
                <a:latin typeface="Calibri"/>
                <a:cs typeface="Calibri"/>
              </a:rPr>
              <a:t>неудовлетворительно;</a:t>
            </a:r>
            <a:endParaRPr sz="1900">
              <a:latin typeface="Calibri"/>
              <a:cs typeface="Calibri"/>
            </a:endParaRPr>
          </a:p>
          <a:p>
            <a:pPr marL="65405" marR="4537710" indent="-53340">
              <a:lnSpc>
                <a:spcPct val="100000"/>
              </a:lnSpc>
            </a:pPr>
            <a:r>
              <a:rPr sz="1900" i="1" spc="-5" dirty="0">
                <a:latin typeface="Calibri"/>
                <a:cs typeface="Calibri"/>
              </a:rPr>
              <a:t>35-39 сек - </a:t>
            </a:r>
            <a:r>
              <a:rPr sz="1900" i="1" spc="-10" dirty="0">
                <a:latin typeface="Calibri"/>
                <a:cs typeface="Calibri"/>
              </a:rPr>
              <a:t>удовлетворительно;  </a:t>
            </a:r>
            <a:r>
              <a:rPr sz="1900" i="1" spc="-5" dirty="0">
                <a:latin typeface="Calibri"/>
                <a:cs typeface="Calibri"/>
              </a:rPr>
              <a:t>40 и </a:t>
            </a:r>
            <a:r>
              <a:rPr sz="1900" i="1" spc="-10" dirty="0">
                <a:latin typeface="Calibri"/>
                <a:cs typeface="Calibri"/>
              </a:rPr>
              <a:t>более </a:t>
            </a:r>
            <a:r>
              <a:rPr sz="1900" i="1" spc="-5" dirty="0">
                <a:latin typeface="Calibri"/>
                <a:cs typeface="Calibri"/>
              </a:rPr>
              <a:t>сек -</a:t>
            </a:r>
            <a:r>
              <a:rPr sz="1900" i="1" spc="35" dirty="0">
                <a:latin typeface="Calibri"/>
                <a:cs typeface="Calibri"/>
              </a:rPr>
              <a:t> </a:t>
            </a:r>
            <a:r>
              <a:rPr sz="1900" i="1" spc="-15" dirty="0">
                <a:latin typeface="Calibri"/>
                <a:cs typeface="Calibri"/>
              </a:rPr>
              <a:t>хорошо.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500" spc="-5" dirty="0"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47215" y="4912498"/>
            <a:ext cx="2221334" cy="1821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1208" y="1002284"/>
            <a:ext cx="71024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70810" algn="l"/>
              </a:tabLst>
            </a:pPr>
            <a:r>
              <a:rPr sz="3600" spc="-10" dirty="0"/>
              <a:t>Диагностика	</a:t>
            </a:r>
            <a:r>
              <a:rPr sz="3600" spc="-15" dirty="0"/>
              <a:t>координации</a:t>
            </a:r>
            <a:r>
              <a:rPr sz="3600" spc="-45" dirty="0"/>
              <a:t> </a:t>
            </a:r>
            <a:r>
              <a:rPr sz="3600" spc="-5" dirty="0"/>
              <a:t>дыхания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953000" y="2452687"/>
            <a:ext cx="2465324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2286000"/>
            <a:ext cx="3067050" cy="3600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891905" cy="6858000"/>
            <a:chOff x="0" y="0"/>
            <a:chExt cx="8891905" cy="6858000"/>
          </a:xfrm>
        </p:grpSpPr>
        <p:sp>
          <p:nvSpPr>
            <p:cNvPr id="3" name="object 3"/>
            <p:cNvSpPr/>
            <p:nvPr/>
          </p:nvSpPr>
          <p:spPr>
            <a:xfrm>
              <a:off x="1600200" y="685863"/>
              <a:ext cx="6961124" cy="52910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8891587" cy="6857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934" y="191846"/>
            <a:ext cx="67925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7320" marR="5080" indent="-2675255">
              <a:lnSpc>
                <a:spcPct val="100000"/>
              </a:lnSpc>
              <a:spcBef>
                <a:spcPts val="95"/>
              </a:spcBef>
            </a:pPr>
            <a:r>
              <a:rPr sz="4000" spc="-30" dirty="0"/>
              <a:t>Методы </a:t>
            </a:r>
            <a:r>
              <a:rPr sz="4000" spc="-10" dirty="0"/>
              <a:t>акустического </a:t>
            </a:r>
            <a:r>
              <a:rPr sz="4000" spc="-5" dirty="0"/>
              <a:t>анализа  </a:t>
            </a:r>
            <a:r>
              <a:rPr sz="4000" spc="-25" dirty="0"/>
              <a:t>голоса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607642"/>
            <a:ext cx="8074659" cy="35388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Субъективные (анализ </a:t>
            </a:r>
            <a:r>
              <a:rPr sz="3200" spc="-20" dirty="0">
                <a:latin typeface="Calibri"/>
                <a:cs typeface="Calibri"/>
              </a:rPr>
              <a:t>голоса </a:t>
            </a:r>
            <a:r>
              <a:rPr sz="3200" dirty="0">
                <a:latin typeface="Calibri"/>
                <a:cs typeface="Calibri"/>
              </a:rPr>
              <a:t>группой  </a:t>
            </a:r>
            <a:r>
              <a:rPr sz="3200" spc="-25" dirty="0">
                <a:latin typeface="Calibri"/>
                <a:cs typeface="Calibri"/>
              </a:rPr>
              <a:t>аудиторов </a:t>
            </a:r>
            <a:r>
              <a:rPr sz="3200" dirty="0">
                <a:latin typeface="Calibri"/>
                <a:cs typeface="Calibri"/>
              </a:rPr>
              <a:t>по </a:t>
            </a:r>
            <a:r>
              <a:rPr sz="3200" spc="-5" dirty="0">
                <a:latin typeface="Calibri"/>
                <a:cs typeface="Calibri"/>
              </a:rPr>
              <a:t>специально </a:t>
            </a:r>
            <a:r>
              <a:rPr sz="3200" spc="-10" dirty="0">
                <a:latin typeface="Calibri"/>
                <a:cs typeface="Calibri"/>
              </a:rPr>
              <a:t>разработанным  </a:t>
            </a:r>
            <a:r>
              <a:rPr sz="3200" spc="-5" dirty="0">
                <a:latin typeface="Calibri"/>
                <a:cs typeface="Calibri"/>
              </a:rPr>
              <a:t>шкалам) </a:t>
            </a:r>
            <a:r>
              <a:rPr sz="3200" spc="-10" dirty="0">
                <a:latin typeface="Calibri"/>
                <a:cs typeface="Calibri"/>
              </a:rPr>
              <a:t>(Шкала </a:t>
            </a:r>
            <a:r>
              <a:rPr sz="3200" spc="-5" dirty="0">
                <a:latin typeface="Calibri"/>
                <a:cs typeface="Calibri"/>
              </a:rPr>
              <a:t>оценки </a:t>
            </a:r>
            <a:r>
              <a:rPr sz="3200" spc="-10" dirty="0">
                <a:latin typeface="Calibri"/>
                <a:cs typeface="Calibri"/>
              </a:rPr>
              <a:t>степени </a:t>
            </a:r>
            <a:r>
              <a:rPr sz="3200" spc="-5" dirty="0">
                <a:latin typeface="Calibri"/>
                <a:cs typeface="Calibri"/>
              </a:rPr>
              <a:t>нарушения  </a:t>
            </a:r>
            <a:r>
              <a:rPr sz="3200" spc="-15" dirty="0">
                <a:latin typeface="Calibri"/>
                <a:cs typeface="Calibri"/>
              </a:rPr>
              <a:t>голосовой </a:t>
            </a:r>
            <a:r>
              <a:rPr sz="3200" spc="-5" dirty="0">
                <a:latin typeface="Calibri"/>
                <a:cs typeface="Calibri"/>
              </a:rPr>
              <a:t>функции, </a:t>
            </a:r>
            <a:r>
              <a:rPr sz="3200" spc="-15" dirty="0">
                <a:latin typeface="Calibri"/>
                <a:cs typeface="Calibri"/>
              </a:rPr>
              <a:t>предложенная </a:t>
            </a:r>
            <a:r>
              <a:rPr sz="3200" spc="-5" dirty="0">
                <a:latin typeface="Calibri"/>
                <a:cs typeface="Calibri"/>
              </a:rPr>
              <a:t>Союзом  </a:t>
            </a:r>
            <a:r>
              <a:rPr sz="3200" dirty="0">
                <a:latin typeface="Calibri"/>
                <a:cs typeface="Calibri"/>
              </a:rPr>
              <a:t>европейских </a:t>
            </a:r>
            <a:r>
              <a:rPr sz="3200" spc="-5" dirty="0">
                <a:latin typeface="Calibri"/>
                <a:cs typeface="Calibri"/>
              </a:rPr>
              <a:t>фониатров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(1978))</a:t>
            </a:r>
            <a:endParaRPr sz="3200">
              <a:latin typeface="Calibri"/>
              <a:cs typeface="Calibri"/>
            </a:endParaRPr>
          </a:p>
          <a:p>
            <a:pPr marL="355600" marR="6350" indent="-343535" algn="just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6235" algn="l"/>
                <a:tab pos="3790950" algn="l"/>
                <a:tab pos="5165725" algn="l"/>
              </a:tabLst>
            </a:pPr>
            <a:r>
              <a:rPr sz="3200" spc="-5" dirty="0">
                <a:latin typeface="Calibri"/>
                <a:cs typeface="Calibri"/>
              </a:rPr>
              <a:t>Объек</a:t>
            </a:r>
            <a:r>
              <a:rPr sz="3200" spc="-15" dirty="0">
                <a:latin typeface="Calibri"/>
                <a:cs typeface="Calibri"/>
              </a:rPr>
              <a:t>т</a:t>
            </a:r>
            <a:r>
              <a:rPr sz="3200" spc="-20" dirty="0">
                <a:latin typeface="Calibri"/>
                <a:cs typeface="Calibri"/>
              </a:rPr>
              <a:t>и</a:t>
            </a:r>
            <a:r>
              <a:rPr sz="3200" dirty="0">
                <a:latin typeface="Calibri"/>
                <a:cs typeface="Calibri"/>
              </a:rPr>
              <a:t>вные	</a:t>
            </a:r>
            <a:r>
              <a:rPr sz="3200" spc="-5" dirty="0">
                <a:latin typeface="Calibri"/>
                <a:cs typeface="Calibri"/>
              </a:rPr>
              <a:t>(</a:t>
            </a:r>
            <a:r>
              <a:rPr sz="3200" dirty="0">
                <a:latin typeface="Calibri"/>
                <a:cs typeface="Calibri"/>
              </a:rPr>
              <a:t>с	и</a:t>
            </a:r>
            <a:r>
              <a:rPr sz="3200" spc="-20" dirty="0">
                <a:latin typeface="Calibri"/>
                <a:cs typeface="Calibri"/>
              </a:rPr>
              <a:t>с</a:t>
            </a:r>
            <a:r>
              <a:rPr sz="3200" dirty="0">
                <a:latin typeface="Calibri"/>
                <a:cs typeface="Calibri"/>
              </a:rPr>
              <a:t>п</a:t>
            </a:r>
            <a:r>
              <a:rPr sz="3200" spc="-60" dirty="0">
                <a:latin typeface="Calibri"/>
                <a:cs typeface="Calibri"/>
              </a:rPr>
              <a:t>о</a:t>
            </a:r>
            <a:r>
              <a:rPr sz="3200" spc="-5" dirty="0">
                <a:latin typeface="Calibri"/>
                <a:cs typeface="Calibri"/>
              </a:rPr>
              <a:t>л</a:t>
            </a:r>
            <a:r>
              <a:rPr sz="3200" spc="-15" dirty="0">
                <a:latin typeface="Calibri"/>
                <a:cs typeface="Calibri"/>
              </a:rPr>
              <a:t>ь</a:t>
            </a:r>
            <a:r>
              <a:rPr sz="3200" dirty="0">
                <a:latin typeface="Calibri"/>
                <a:cs typeface="Calibri"/>
              </a:rPr>
              <a:t>зо</a:t>
            </a:r>
            <a:r>
              <a:rPr sz="3200" spc="-10" dirty="0">
                <a:latin typeface="Calibri"/>
                <a:cs typeface="Calibri"/>
              </a:rPr>
              <a:t>в</a:t>
            </a:r>
            <a:r>
              <a:rPr sz="3200" dirty="0">
                <a:latin typeface="Calibri"/>
                <a:cs typeface="Calibri"/>
              </a:rPr>
              <a:t>ани</a:t>
            </a:r>
            <a:r>
              <a:rPr sz="3200" spc="-45" dirty="0">
                <a:latin typeface="Calibri"/>
                <a:cs typeface="Calibri"/>
              </a:rPr>
              <a:t>е</a:t>
            </a:r>
            <a:r>
              <a:rPr sz="3200" dirty="0">
                <a:latin typeface="Calibri"/>
                <a:cs typeface="Calibri"/>
              </a:rPr>
              <a:t>м  </a:t>
            </a:r>
            <a:r>
              <a:rPr sz="3200" spc="-5" dirty="0">
                <a:latin typeface="Calibri"/>
                <a:cs typeface="Calibri"/>
              </a:rPr>
              <a:t>cпециального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оборудования)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324" rIns="0" bIns="0" rtlCol="0">
            <a:spAutoFit/>
          </a:bodyPr>
          <a:lstStyle/>
          <a:p>
            <a:pPr marL="2387600" marR="5080" indent="-2204085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Реализация объективного</a:t>
            </a:r>
            <a:r>
              <a:rPr sz="3200" spc="-85" dirty="0"/>
              <a:t> </a:t>
            </a:r>
            <a:r>
              <a:rPr sz="3200" spc="-10" dirty="0"/>
              <a:t>акустического  </a:t>
            </a:r>
            <a:r>
              <a:rPr sz="3200" dirty="0"/>
              <a:t>анализа</a:t>
            </a:r>
            <a:r>
              <a:rPr sz="3200" spc="-5" dirty="0"/>
              <a:t> </a:t>
            </a:r>
            <a:r>
              <a:rPr sz="3200" spc="-20" dirty="0"/>
              <a:t>голоса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47217" y="1333627"/>
            <a:ext cx="7736840" cy="361061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54965" marR="73660" indent="-342900">
              <a:lnSpc>
                <a:spcPct val="70000"/>
              </a:lnSpc>
              <a:spcBef>
                <a:spcPts val="960"/>
              </a:spcBef>
            </a:pP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15" dirty="0">
                <a:latin typeface="Times New Roman"/>
                <a:cs typeface="Times New Roman"/>
              </a:rPr>
              <a:t>настоящее </a:t>
            </a:r>
            <a:r>
              <a:rPr sz="2400" spc="-5" dirty="0">
                <a:latin typeface="Times New Roman"/>
                <a:cs typeface="Times New Roman"/>
              </a:rPr>
              <a:t>время разработаны различные </a:t>
            </a:r>
            <a:r>
              <a:rPr sz="2400" spc="-20" dirty="0">
                <a:latin typeface="Times New Roman"/>
                <a:cs typeface="Times New Roman"/>
              </a:rPr>
              <a:t>компьютерные  </a:t>
            </a:r>
            <a:r>
              <a:rPr sz="2400" spc="-30" dirty="0">
                <a:latin typeface="Times New Roman"/>
                <a:cs typeface="Times New Roman"/>
              </a:rPr>
              <a:t>комплексы </a:t>
            </a:r>
            <a:r>
              <a:rPr sz="2400" dirty="0">
                <a:latin typeface="Times New Roman"/>
                <a:cs typeface="Times New Roman"/>
              </a:rPr>
              <a:t>для </a:t>
            </a:r>
            <a:r>
              <a:rPr sz="2400" spc="-10" dirty="0">
                <a:latin typeface="Times New Roman"/>
                <a:cs typeface="Times New Roman"/>
              </a:rPr>
              <a:t>записи </a:t>
            </a:r>
            <a:r>
              <a:rPr sz="2400" dirty="0">
                <a:latin typeface="Times New Roman"/>
                <a:cs typeface="Times New Roman"/>
              </a:rPr>
              <a:t>и оценки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голоса: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450"/>
              </a:lnSpc>
              <a:buClr>
                <a:srgbClr val="FFCC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latin typeface="Times New Roman"/>
                <a:cs typeface="Times New Roman"/>
              </a:rPr>
              <a:t>LingWaves (Wevosys,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Германия)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595"/>
              </a:lnSpc>
              <a:buClr>
                <a:srgbClr val="FFCC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CSL (Computerized </a:t>
            </a:r>
            <a:r>
              <a:rPr sz="2400" dirty="0">
                <a:latin typeface="Times New Roman"/>
                <a:cs typeface="Times New Roman"/>
              </a:rPr>
              <a:t>Speech Laboratory), Multi-Speech,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595"/>
              </a:lnSpc>
            </a:pPr>
            <a:r>
              <a:rPr sz="2400" spc="-5" dirty="0">
                <a:latin typeface="Times New Roman"/>
                <a:cs typeface="Times New Roman"/>
              </a:rPr>
              <a:t>MDVP </a:t>
            </a:r>
            <a:r>
              <a:rPr sz="2400" dirty="0">
                <a:latin typeface="Times New Roman"/>
                <a:cs typeface="Times New Roman"/>
              </a:rPr>
              <a:t>(Multi-Dimentional </a:t>
            </a:r>
            <a:r>
              <a:rPr sz="2400" spc="-65" dirty="0">
                <a:latin typeface="Times New Roman"/>
                <a:cs typeface="Times New Roman"/>
              </a:rPr>
              <a:t>Voice </a:t>
            </a:r>
            <a:r>
              <a:rPr sz="2400" spc="-5" dirty="0">
                <a:latin typeface="Times New Roman"/>
                <a:cs typeface="Times New Roman"/>
              </a:rPr>
              <a:t>Program) </a:t>
            </a:r>
            <a:r>
              <a:rPr sz="2400" dirty="0">
                <a:latin typeface="Times New Roman"/>
                <a:cs typeface="Times New Roman"/>
              </a:rPr>
              <a:t>(KayPentax,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USA)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590"/>
              </a:lnSpc>
              <a:buClr>
                <a:srgbClr val="FFCC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10" dirty="0">
                <a:latin typeface="Times New Roman"/>
                <a:cs typeface="Times New Roman"/>
              </a:rPr>
              <a:t>EVA </a:t>
            </a:r>
            <a:r>
              <a:rPr sz="2400" dirty="0">
                <a:latin typeface="Times New Roman"/>
                <a:cs typeface="Times New Roman"/>
              </a:rPr>
              <a:t>(Evaluation </a:t>
            </a:r>
            <a:r>
              <a:rPr sz="2400" spc="-65" dirty="0">
                <a:latin typeface="Times New Roman"/>
                <a:cs typeface="Times New Roman"/>
              </a:rPr>
              <a:t>Vocal</a:t>
            </a:r>
            <a:r>
              <a:rPr sz="2400" spc="-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Assistee),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595"/>
              </a:lnSpc>
              <a:buClr>
                <a:srgbClr val="FFCC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CSpeech,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595"/>
              </a:lnSpc>
              <a:buClr>
                <a:srgbClr val="FFCC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SoundScope,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590"/>
              </a:lnSpc>
              <a:buClr>
                <a:srgbClr val="FFCC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Praat,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590"/>
              </a:lnSpc>
              <a:buClr>
                <a:srgbClr val="FFCC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0" dirty="0">
                <a:latin typeface="Times New Roman"/>
                <a:cs typeface="Times New Roman"/>
              </a:rPr>
              <a:t>Dr.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Speech,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735"/>
              </a:lnSpc>
              <a:buClr>
                <a:srgbClr val="FFCC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DIANA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8876" y="185419"/>
            <a:ext cx="5384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Многопараметровая </a:t>
            </a:r>
            <a:r>
              <a:rPr sz="2800" spc="-15" dirty="0"/>
              <a:t>оценка </a:t>
            </a:r>
            <a:r>
              <a:rPr sz="2800" spc="-20" dirty="0"/>
              <a:t>голоса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708482"/>
            <a:ext cx="64090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47950" algn="l"/>
                <a:tab pos="3807460" algn="l"/>
                <a:tab pos="5298440" algn="l"/>
              </a:tabLst>
            </a:pPr>
            <a:r>
              <a:rPr sz="2000" spc="-5" dirty="0">
                <a:latin typeface="Calibri"/>
                <a:cs typeface="Calibri"/>
              </a:rPr>
              <a:t>Многопараметровая	</a:t>
            </a:r>
            <a:r>
              <a:rPr sz="2000" spc="-15" dirty="0">
                <a:latin typeface="Calibri"/>
                <a:cs typeface="Calibri"/>
              </a:rPr>
              <a:t>оценка	голоса	</a:t>
            </a:r>
            <a:r>
              <a:rPr sz="2000" spc="-10" dirty="0">
                <a:latin typeface="Calibri"/>
                <a:cs typeface="Calibri"/>
              </a:rPr>
              <a:t>позволяет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индивидуальный </a:t>
            </a:r>
            <a:r>
              <a:rPr sz="2000" spc="-10" dirty="0">
                <a:latin typeface="Calibri"/>
                <a:cs typeface="Calibri"/>
              </a:rPr>
              <a:t>голосовой </a:t>
            </a:r>
            <a:r>
              <a:rPr sz="2000" dirty="0">
                <a:latin typeface="Calibri"/>
                <a:cs typeface="Calibri"/>
              </a:rPr>
              <a:t>профиль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пациента.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12914" y="708482"/>
            <a:ext cx="12934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Calibri"/>
                <a:cs typeface="Calibri"/>
              </a:rPr>
              <a:t>определить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740655"/>
            <a:ext cx="7304405" cy="204470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70"/>
              </a:spcBef>
            </a:pPr>
            <a:r>
              <a:rPr sz="1800" b="1" dirty="0">
                <a:latin typeface="Calibri"/>
                <a:cs typeface="Calibri"/>
              </a:rPr>
              <a:t>На рис. </a:t>
            </a:r>
            <a:r>
              <a:rPr sz="1800" b="1" spc="-10" dirty="0">
                <a:latin typeface="Calibri"/>
                <a:cs typeface="Calibri"/>
              </a:rPr>
              <a:t>представлен </a:t>
            </a:r>
            <a:r>
              <a:rPr sz="1800" b="1" spc="-5" dirty="0">
                <a:latin typeface="Calibri"/>
                <a:cs typeface="Calibri"/>
              </a:rPr>
              <a:t>голосовые профиль </a:t>
            </a:r>
            <a:r>
              <a:rPr sz="1800" b="1" spc="-10" dirty="0">
                <a:latin typeface="Calibri"/>
                <a:cs typeface="Calibri"/>
              </a:rPr>
              <a:t>здорового человека </a:t>
            </a:r>
            <a:r>
              <a:rPr sz="1800" b="1" dirty="0">
                <a:latin typeface="Calibri"/>
                <a:cs typeface="Calibri"/>
              </a:rPr>
              <a:t>(слева) и с  </a:t>
            </a:r>
            <a:r>
              <a:rPr sz="1800" b="1" spc="-10" dirty="0">
                <a:latin typeface="Calibri"/>
                <a:cs typeface="Calibri"/>
              </a:rPr>
              <a:t>патологией голоса </a:t>
            </a:r>
            <a:r>
              <a:rPr sz="1800" b="1" spc="-5" dirty="0">
                <a:latin typeface="Calibri"/>
                <a:cs typeface="Calibri"/>
              </a:rPr>
              <a:t>(справа), полученные </a:t>
            </a:r>
            <a:r>
              <a:rPr sz="1800" b="1" dirty="0">
                <a:latin typeface="Calibri"/>
                <a:cs typeface="Calibri"/>
              </a:rPr>
              <a:t>в </a:t>
            </a:r>
            <a:r>
              <a:rPr sz="1800" b="1" spc="-5" dirty="0">
                <a:latin typeface="Calibri"/>
                <a:cs typeface="Calibri"/>
              </a:rPr>
              <a:t>программе </a:t>
            </a:r>
            <a:r>
              <a:rPr sz="1800" b="1" spc="-10" dirty="0">
                <a:latin typeface="Calibri"/>
                <a:cs typeface="Calibri"/>
              </a:rPr>
              <a:t>MDVP </a:t>
            </a:r>
            <a:r>
              <a:rPr sz="1800" b="1" spc="-15" dirty="0">
                <a:latin typeface="Calibri"/>
                <a:cs typeface="Calibri"/>
              </a:rPr>
              <a:t>(KayPentax).  </a:t>
            </a:r>
            <a:r>
              <a:rPr sz="1600" b="1" spc="-5" dirty="0">
                <a:latin typeface="Calibri"/>
                <a:cs typeface="Calibri"/>
              </a:rPr>
              <a:t>1-5 – </a:t>
            </a:r>
            <a:r>
              <a:rPr sz="1600" b="1" spc="-10" dirty="0">
                <a:latin typeface="Calibri"/>
                <a:cs typeface="Calibri"/>
              </a:rPr>
              <a:t>показатели </a:t>
            </a:r>
            <a:r>
              <a:rPr sz="1600" b="1" spc="-5" dirty="0">
                <a:latin typeface="Calibri"/>
                <a:cs typeface="Calibri"/>
              </a:rPr>
              <a:t>нестабильности </a:t>
            </a:r>
            <a:r>
              <a:rPr sz="1600" b="1" spc="-10" dirty="0">
                <a:latin typeface="Calibri"/>
                <a:cs typeface="Calibri"/>
              </a:rPr>
              <a:t>голоса </a:t>
            </a:r>
            <a:r>
              <a:rPr sz="1600" b="1" spc="-5" dirty="0">
                <a:latin typeface="Calibri"/>
                <a:cs typeface="Calibri"/>
              </a:rPr>
              <a:t>по </a:t>
            </a:r>
            <a:r>
              <a:rPr sz="1600" b="1" spc="-10" dirty="0">
                <a:latin typeface="Calibri"/>
                <a:cs typeface="Calibri"/>
              </a:rPr>
              <a:t>частоте </a:t>
            </a:r>
            <a:r>
              <a:rPr sz="1600" b="1" spc="-5" dirty="0">
                <a:latin typeface="Calibri"/>
                <a:cs typeface="Calibri"/>
              </a:rPr>
              <a:t>в краткосрочном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периоде;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Calibri"/>
                <a:cs typeface="Calibri"/>
              </a:rPr>
              <a:t>6 – </a:t>
            </a:r>
            <a:r>
              <a:rPr sz="1600" b="1" spc="-10" dirty="0">
                <a:latin typeface="Calibri"/>
                <a:cs typeface="Calibri"/>
              </a:rPr>
              <a:t>показатель </a:t>
            </a:r>
            <a:r>
              <a:rPr sz="1600" b="1" spc="-5" dirty="0">
                <a:latin typeface="Calibri"/>
                <a:cs typeface="Calibri"/>
              </a:rPr>
              <a:t>нестабильности </a:t>
            </a:r>
            <a:r>
              <a:rPr sz="1600" b="1" spc="-10" dirty="0">
                <a:latin typeface="Calibri"/>
                <a:cs typeface="Calibri"/>
              </a:rPr>
              <a:t>голоса </a:t>
            </a:r>
            <a:r>
              <a:rPr sz="1600" b="1" spc="-5" dirty="0">
                <a:latin typeface="Calibri"/>
                <a:cs typeface="Calibri"/>
              </a:rPr>
              <a:t>в </a:t>
            </a:r>
            <a:r>
              <a:rPr sz="1600" b="1" spc="-10" dirty="0">
                <a:latin typeface="Calibri"/>
                <a:cs typeface="Calibri"/>
              </a:rPr>
              <a:t>долгосрочном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периоде</a:t>
            </a:r>
            <a:endParaRPr sz="1600">
              <a:latin typeface="Calibri"/>
              <a:cs typeface="Calibri"/>
            </a:endParaRPr>
          </a:p>
          <a:p>
            <a:pPr marL="12700" marR="113664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7-10 – </a:t>
            </a:r>
            <a:r>
              <a:rPr sz="1600" b="1" spc="-10" dirty="0">
                <a:latin typeface="Calibri"/>
                <a:cs typeface="Calibri"/>
              </a:rPr>
              <a:t>показатели </a:t>
            </a:r>
            <a:r>
              <a:rPr sz="1600" b="1" spc="-5" dirty="0">
                <a:latin typeface="Calibri"/>
                <a:cs typeface="Calibri"/>
              </a:rPr>
              <a:t>нестабильности </a:t>
            </a:r>
            <a:r>
              <a:rPr sz="1600" b="1" spc="-10" dirty="0">
                <a:latin typeface="Calibri"/>
                <a:cs typeface="Calibri"/>
              </a:rPr>
              <a:t>голоса </a:t>
            </a:r>
            <a:r>
              <a:rPr sz="1600" b="1" spc="-5" dirty="0">
                <a:latin typeface="Calibri"/>
                <a:cs typeface="Calibri"/>
              </a:rPr>
              <a:t>по </a:t>
            </a:r>
            <a:r>
              <a:rPr sz="1600" b="1" spc="-15" dirty="0">
                <a:latin typeface="Calibri"/>
                <a:cs typeface="Calibri"/>
              </a:rPr>
              <a:t>амплитуде </a:t>
            </a:r>
            <a:r>
              <a:rPr sz="1600" b="1" spc="-5" dirty="0">
                <a:latin typeface="Calibri"/>
                <a:cs typeface="Calibri"/>
              </a:rPr>
              <a:t>в </a:t>
            </a:r>
            <a:r>
              <a:rPr sz="1600" b="1" spc="-10" dirty="0">
                <a:latin typeface="Calibri"/>
                <a:cs typeface="Calibri"/>
              </a:rPr>
              <a:t>долгосрочном </a:t>
            </a:r>
            <a:r>
              <a:rPr sz="1600" b="1" spc="-15" dirty="0">
                <a:latin typeface="Calibri"/>
                <a:cs typeface="Calibri"/>
              </a:rPr>
              <a:t>периоде  </a:t>
            </a:r>
            <a:r>
              <a:rPr sz="1600" b="1" spc="-5" dirty="0">
                <a:latin typeface="Calibri"/>
                <a:cs typeface="Calibri"/>
              </a:rPr>
              <a:t>11 – </a:t>
            </a:r>
            <a:r>
              <a:rPr sz="1600" b="1" spc="-10" dirty="0">
                <a:latin typeface="Calibri"/>
                <a:cs typeface="Calibri"/>
              </a:rPr>
              <a:t>показатель </a:t>
            </a:r>
            <a:r>
              <a:rPr sz="1600" b="1" spc="-5" dirty="0">
                <a:latin typeface="Calibri"/>
                <a:cs typeface="Calibri"/>
              </a:rPr>
              <a:t>нестабильности </a:t>
            </a:r>
            <a:r>
              <a:rPr sz="1600" b="1" spc="-10" dirty="0">
                <a:latin typeface="Calibri"/>
                <a:cs typeface="Calibri"/>
              </a:rPr>
              <a:t>голоса </a:t>
            </a:r>
            <a:r>
              <a:rPr sz="1600" b="1" spc="-5" dirty="0">
                <a:latin typeface="Calibri"/>
                <a:cs typeface="Calibri"/>
              </a:rPr>
              <a:t>по </a:t>
            </a:r>
            <a:r>
              <a:rPr sz="1600" b="1" spc="-15" dirty="0">
                <a:latin typeface="Calibri"/>
                <a:cs typeface="Calibri"/>
              </a:rPr>
              <a:t>амплитуде </a:t>
            </a:r>
            <a:r>
              <a:rPr sz="1600" b="1" spc="-5" dirty="0">
                <a:latin typeface="Calibri"/>
                <a:cs typeface="Calibri"/>
              </a:rPr>
              <a:t>в </a:t>
            </a:r>
            <a:r>
              <a:rPr sz="1600" b="1" spc="-10" dirty="0">
                <a:latin typeface="Calibri"/>
                <a:cs typeface="Calibri"/>
              </a:rPr>
              <a:t>долгосрочном </a:t>
            </a:r>
            <a:r>
              <a:rPr sz="1600" b="1" spc="-15" dirty="0">
                <a:latin typeface="Calibri"/>
                <a:cs typeface="Calibri"/>
              </a:rPr>
              <a:t>периоде  </a:t>
            </a:r>
            <a:r>
              <a:rPr sz="1600" b="1" spc="-5" dirty="0">
                <a:latin typeface="Calibri"/>
                <a:cs typeface="Calibri"/>
              </a:rPr>
              <a:t>12 – 14 - </a:t>
            </a:r>
            <a:r>
              <a:rPr sz="1600" b="1" spc="-10" dirty="0">
                <a:latin typeface="Calibri"/>
                <a:cs typeface="Calibri"/>
              </a:rPr>
              <a:t>показатели </a:t>
            </a:r>
            <a:r>
              <a:rPr sz="1600" b="1" spc="-5" dirty="0">
                <a:latin typeface="Calibri"/>
                <a:cs typeface="Calibri"/>
              </a:rPr>
              <a:t>уровня шумовых </a:t>
            </a:r>
            <a:r>
              <a:rPr sz="1600" b="1" spc="-10" dirty="0">
                <a:latin typeface="Calibri"/>
                <a:cs typeface="Calibri"/>
              </a:rPr>
              <a:t>компонентов </a:t>
            </a:r>
            <a:r>
              <a:rPr sz="1600" b="1" spc="-5" dirty="0">
                <a:latin typeface="Calibri"/>
                <a:cs typeface="Calibri"/>
              </a:rPr>
              <a:t>в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спектре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15 – 17 – </a:t>
            </a:r>
            <a:r>
              <a:rPr sz="1600" b="1" spc="-10" dirty="0">
                <a:latin typeface="Calibri"/>
                <a:cs typeface="Calibri"/>
              </a:rPr>
              <a:t>показатели </a:t>
            </a:r>
            <a:r>
              <a:rPr sz="1600" b="1" spc="-5" dirty="0">
                <a:latin typeface="Calibri"/>
                <a:cs typeface="Calibri"/>
              </a:rPr>
              <a:t>наличия фонационных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пауз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9546" y="1268730"/>
            <a:ext cx="3170300" cy="3030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48071" y="1340738"/>
            <a:ext cx="3170174" cy="3060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4494" y="383870"/>
            <a:ext cx="77431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24380" marR="5080" indent="-2012314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Показатели </a:t>
            </a:r>
            <a:r>
              <a:rPr sz="2800" spc="-5" dirty="0"/>
              <a:t>нестабильности </a:t>
            </a:r>
            <a:r>
              <a:rPr sz="2800" spc="-20" dirty="0"/>
              <a:t>голоса </a:t>
            </a:r>
            <a:r>
              <a:rPr sz="2800" spc="-5" dirty="0"/>
              <a:t>по </a:t>
            </a:r>
            <a:r>
              <a:rPr sz="2800" spc="-20" dirty="0"/>
              <a:t>амплитуде </a:t>
            </a:r>
            <a:r>
              <a:rPr sz="2800" spc="-5" dirty="0"/>
              <a:t>в  </a:t>
            </a:r>
            <a:r>
              <a:rPr sz="2800" spc="-10" dirty="0"/>
              <a:t>краткосрочном</a:t>
            </a:r>
            <a:r>
              <a:rPr sz="2800" spc="25" dirty="0"/>
              <a:t> </a:t>
            </a:r>
            <a:r>
              <a:rPr sz="2800" spc="-20" dirty="0"/>
              <a:t>периоде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1590497"/>
            <a:ext cx="8072755" cy="189230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55600" marR="5080" indent="-343535" algn="just">
              <a:lnSpc>
                <a:spcPct val="90000"/>
              </a:lnSpc>
              <a:spcBef>
                <a:spcPts val="315"/>
              </a:spcBef>
              <a:buClr>
                <a:srgbClr val="FFCC00"/>
              </a:buClr>
              <a:buFont typeface="Wingdings"/>
              <a:buChar char=""/>
              <a:tabLst>
                <a:tab pos="356235" algn="l"/>
              </a:tabLst>
            </a:pPr>
            <a:r>
              <a:rPr sz="1800" spc="-15" dirty="0">
                <a:latin typeface="Calibri"/>
                <a:cs typeface="Calibri"/>
              </a:rPr>
              <a:t>Увеличение </a:t>
            </a:r>
            <a:r>
              <a:rPr sz="1800" spc="-5" dirty="0">
                <a:latin typeface="Calibri"/>
                <a:cs typeface="Calibri"/>
              </a:rPr>
              <a:t>значения </a:t>
            </a:r>
            <a:r>
              <a:rPr sz="1800" spc="-10" dirty="0">
                <a:latin typeface="Calibri"/>
                <a:cs typeface="Calibri"/>
              </a:rPr>
              <a:t>показателя свидетельствует </a:t>
            </a:r>
            <a:r>
              <a:rPr sz="1800" dirty="0">
                <a:latin typeface="Calibri"/>
                <a:cs typeface="Calibri"/>
              </a:rPr>
              <a:t>о </a:t>
            </a:r>
            <a:r>
              <a:rPr sz="1800" spc="-5" dirty="0">
                <a:latin typeface="Calibri"/>
                <a:cs typeface="Calibri"/>
              </a:rPr>
              <a:t>невозможности  </a:t>
            </a:r>
            <a:r>
              <a:rPr sz="1800" spc="-15" dirty="0">
                <a:latin typeface="Calibri"/>
                <a:cs typeface="Calibri"/>
              </a:rPr>
              <a:t>голосовых </a:t>
            </a:r>
            <a:r>
              <a:rPr sz="1800" spc="-5" dirty="0">
                <a:latin typeface="Calibri"/>
                <a:cs typeface="Calibri"/>
              </a:rPr>
              <a:t>складок поддерживать периодические </a:t>
            </a:r>
            <a:r>
              <a:rPr sz="1800" spc="-10" dirty="0">
                <a:latin typeface="Calibri"/>
                <a:cs typeface="Calibri"/>
              </a:rPr>
              <a:t>колебания определенной  амплитуды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присутствии </a:t>
            </a:r>
            <a:r>
              <a:rPr sz="1800" spc="-10" dirty="0">
                <a:latin typeface="Calibri"/>
                <a:cs typeface="Calibri"/>
              </a:rPr>
              <a:t>турбулентного </a:t>
            </a:r>
            <a:r>
              <a:rPr sz="1800" spc="-5" dirty="0">
                <a:latin typeface="Calibri"/>
                <a:cs typeface="Calibri"/>
              </a:rPr>
              <a:t>шума. </a:t>
            </a:r>
            <a:r>
              <a:rPr sz="1800" spc="-10" dirty="0">
                <a:latin typeface="Calibri"/>
                <a:cs typeface="Calibri"/>
              </a:rPr>
              <a:t>Поэтому </a:t>
            </a:r>
            <a:r>
              <a:rPr sz="1800" dirty="0">
                <a:latin typeface="Calibri"/>
                <a:cs typeface="Calibri"/>
              </a:rPr>
              <a:t>наличие </a:t>
            </a:r>
            <a:r>
              <a:rPr sz="1800" spc="-5" dirty="0">
                <a:latin typeface="Calibri"/>
                <a:cs typeface="Calibri"/>
              </a:rPr>
              <a:t>осиплости </a:t>
            </a:r>
            <a:r>
              <a:rPr sz="1800" dirty="0">
                <a:latin typeface="Calibri"/>
                <a:cs typeface="Calibri"/>
              </a:rPr>
              <a:t>и  </a:t>
            </a:r>
            <a:r>
              <a:rPr sz="1800" spc="-10" dirty="0">
                <a:latin typeface="Calibri"/>
                <a:cs typeface="Calibri"/>
              </a:rPr>
              <a:t>охриплости также ведет </a:t>
            </a:r>
            <a:r>
              <a:rPr sz="1800" dirty="0">
                <a:latin typeface="Calibri"/>
                <a:cs typeface="Calibri"/>
              </a:rPr>
              <a:t>к повышению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APQ.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CC00"/>
              </a:buClr>
              <a:buFont typeface="Wingdings"/>
              <a:buChar char=""/>
            </a:pPr>
            <a:endParaRPr sz="2100">
              <a:latin typeface="Calibri"/>
              <a:cs typeface="Calibri"/>
            </a:endParaRPr>
          </a:p>
          <a:p>
            <a:pPr marL="355600" indent="-343535">
              <a:lnSpc>
                <a:spcPts val="2050"/>
              </a:lnSpc>
              <a:buClr>
                <a:srgbClr val="FFCC00"/>
              </a:buClr>
              <a:buFont typeface="Wingdings"/>
              <a:buChar char=""/>
              <a:tabLst>
                <a:tab pos="355600" algn="l"/>
                <a:tab pos="356235" algn="l"/>
                <a:tab pos="897890" algn="l"/>
                <a:tab pos="2209165" algn="l"/>
                <a:tab pos="3920490" algn="l"/>
                <a:tab pos="4712970" algn="l"/>
                <a:tab pos="5109210" algn="l"/>
                <a:tab pos="6312535" algn="l"/>
                <a:tab pos="6995159" algn="l"/>
              </a:tabLst>
            </a:pPr>
            <a:r>
              <a:rPr sz="1800" dirty="0">
                <a:latin typeface="Calibri"/>
                <a:cs typeface="Calibri"/>
              </a:rPr>
              <a:t>При	</a:t>
            </a:r>
            <a:r>
              <a:rPr sz="1800" spc="-5" dirty="0">
                <a:latin typeface="Calibri"/>
                <a:cs typeface="Calibri"/>
              </a:rPr>
              <a:t>увеличении	нестабильности	</a:t>
            </a:r>
            <a:r>
              <a:rPr sz="1800" spc="-15" dirty="0">
                <a:latin typeface="Calibri"/>
                <a:cs typeface="Calibri"/>
              </a:rPr>
              <a:t>голоса	</a:t>
            </a:r>
            <a:r>
              <a:rPr sz="1800" dirty="0">
                <a:latin typeface="Calibri"/>
                <a:cs typeface="Calibri"/>
              </a:rPr>
              <a:t>по	</a:t>
            </a:r>
            <a:r>
              <a:rPr sz="1800" spc="-10" dirty="0">
                <a:latin typeface="Calibri"/>
                <a:cs typeface="Calibri"/>
              </a:rPr>
              <a:t>амплитуде	</a:t>
            </a:r>
            <a:r>
              <a:rPr sz="1800" spc="-15" dirty="0">
                <a:latin typeface="Calibri"/>
                <a:cs typeface="Calibri"/>
              </a:rPr>
              <a:t>голос	</a:t>
            </a:r>
            <a:r>
              <a:rPr sz="1800" spc="-5" dirty="0">
                <a:latin typeface="Calibri"/>
                <a:cs typeface="Calibri"/>
              </a:rPr>
              <a:t>становится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ts val="2050"/>
              </a:lnSpc>
            </a:pPr>
            <a:r>
              <a:rPr sz="1800" spc="-5" dirty="0">
                <a:latin typeface="Calibri"/>
                <a:cs typeface="Calibri"/>
              </a:rPr>
              <a:t>«мерцающим».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0112" y="4661193"/>
            <a:ext cx="406400" cy="398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00626" y="3357562"/>
            <a:ext cx="3170174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6770" y="394461"/>
            <a:ext cx="46475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Этапы</a:t>
            </a:r>
            <a:r>
              <a:rPr sz="4000" b="1" spc="-6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обследования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425" y="1346072"/>
            <a:ext cx="4547870" cy="3974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000" b="1" dirty="0">
                <a:solidFill>
                  <a:srgbClr val="252525"/>
                </a:solidFill>
                <a:latin typeface="Calibri"/>
                <a:cs typeface="Calibri"/>
              </a:rPr>
              <a:t>1. - </a:t>
            </a:r>
            <a:r>
              <a:rPr sz="2000" b="1" spc="-5" dirty="0">
                <a:solidFill>
                  <a:srgbClr val="252525"/>
                </a:solidFill>
                <a:latin typeface="Calibri"/>
                <a:cs typeface="Calibri"/>
              </a:rPr>
              <a:t>Ориентировочный</a:t>
            </a:r>
            <a:r>
              <a:rPr sz="2000" b="1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Calibri"/>
                <a:cs typeface="Calibri"/>
              </a:rPr>
              <a:t>этап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Задачи первого</a:t>
            </a:r>
            <a:r>
              <a:rPr sz="20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этапа: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•"/>
            </a:pPr>
            <a:endParaRPr sz="2300">
              <a:latin typeface="Calibri"/>
              <a:cs typeface="Calibri"/>
            </a:endParaRPr>
          </a:p>
          <a:p>
            <a:pPr marL="355600" marR="615315" indent="-343535">
              <a:lnSpc>
                <a:spcPts val="1920"/>
              </a:lnSpc>
              <a:buFont typeface="Arial"/>
              <a:buChar char="•"/>
              <a:tabLst>
                <a:tab pos="354965" algn="l"/>
                <a:tab pos="356235" algn="l"/>
                <a:tab pos="724535" algn="l"/>
              </a:tabLst>
            </a:pP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1.	паспортные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данные,</a:t>
            </a:r>
            <a:r>
              <a:rPr sz="2000" b="1" spc="-1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возраст 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ребенка;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6235" algn="l"/>
                <a:tab pos="723900" algn="l"/>
              </a:tabLst>
            </a:pP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2.	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сбор анамнестических</a:t>
            </a:r>
            <a:r>
              <a:rPr sz="2000" b="1" spc="-7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данных;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4965" algn="l"/>
                <a:tab pos="356235" algn="l"/>
                <a:tab pos="723900" algn="l"/>
              </a:tabLst>
            </a:pP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3.	выяснение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запроса</a:t>
            </a:r>
            <a:r>
              <a:rPr sz="2000" b="1" spc="-10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родителей;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19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Виды 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деятельности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на данном</a:t>
            </a:r>
            <a:r>
              <a:rPr sz="2000" b="1" spc="-8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этапе:</a:t>
            </a:r>
            <a:endParaRPr sz="2000">
              <a:latin typeface="Calibri"/>
              <a:cs typeface="Calibri"/>
            </a:endParaRPr>
          </a:p>
          <a:p>
            <a:pPr marL="411480" indent="-399415">
              <a:lnSpc>
                <a:spcPts val="2160"/>
              </a:lnSpc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изучение 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медицинской</a:t>
            </a:r>
            <a:r>
              <a:rPr sz="20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marL="355600" marR="5080">
              <a:lnSpc>
                <a:spcPts val="1920"/>
              </a:lnSpc>
              <a:spcBef>
                <a:spcPts val="225"/>
              </a:spcBef>
              <a:tabLst>
                <a:tab pos="1374140" algn="l"/>
              </a:tabLst>
            </a:pP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педагогической документации,  данных	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объективных</a:t>
            </a:r>
            <a:r>
              <a:rPr sz="2000" b="1" spc="-9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исследований,  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беседа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с</a:t>
            </a:r>
            <a:r>
              <a:rPr sz="2000" b="1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родителями.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15556" y="4534534"/>
            <a:ext cx="2528443" cy="2323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10425" y="103378"/>
            <a:ext cx="1838325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29450" y="2537079"/>
            <a:ext cx="2014721" cy="17440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1681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Исследование </a:t>
            </a:r>
            <a:r>
              <a:rPr sz="3600" spc="-25" dirty="0"/>
              <a:t>ЧОТ</a:t>
            </a:r>
            <a:r>
              <a:rPr sz="3600" spc="15" dirty="0"/>
              <a:t> </a:t>
            </a:r>
            <a:r>
              <a:rPr sz="3600" dirty="0"/>
              <a:t>при</a:t>
            </a:r>
            <a:endParaRPr sz="3600"/>
          </a:p>
          <a:p>
            <a:pPr marL="3810" algn="ctr">
              <a:lnSpc>
                <a:spcPct val="100000"/>
              </a:lnSpc>
            </a:pPr>
            <a:r>
              <a:rPr sz="3600" spc="-10" dirty="0"/>
              <a:t>пролонгированной </a:t>
            </a:r>
            <a:r>
              <a:rPr sz="3600" spc="-5" dirty="0"/>
              <a:t>фонации</a:t>
            </a:r>
            <a:r>
              <a:rPr sz="3600" spc="35" dirty="0"/>
              <a:t> </a:t>
            </a:r>
            <a:r>
              <a:rPr sz="3600" spc="-10" dirty="0"/>
              <a:t>звука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042987" y="2230373"/>
            <a:ext cx="7272274" cy="215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55319" y="4623815"/>
            <a:ext cx="7882255" cy="734695"/>
            <a:chOff x="655319" y="4623815"/>
            <a:chExt cx="7882255" cy="734695"/>
          </a:xfrm>
        </p:grpSpPr>
        <p:sp>
          <p:nvSpPr>
            <p:cNvPr id="5" name="object 5"/>
            <p:cNvSpPr/>
            <p:nvPr/>
          </p:nvSpPr>
          <p:spPr>
            <a:xfrm>
              <a:off x="655319" y="4623815"/>
              <a:ext cx="7882128" cy="2560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48328" y="4791455"/>
              <a:ext cx="524255" cy="5669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34255" y="4791455"/>
              <a:ext cx="626363" cy="5669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22291" y="4791455"/>
              <a:ext cx="417575" cy="5669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27075" y="4540377"/>
            <a:ext cx="7912734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9825" marR="5080" indent="-366776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F487C"/>
                </a:solidFill>
                <a:latin typeface="Calibri"/>
                <a:cs typeface="Calibri"/>
              </a:rPr>
              <a:t>График </a:t>
            </a:r>
            <a:r>
              <a:rPr sz="2000" b="1" spc="-15" dirty="0">
                <a:solidFill>
                  <a:srgbClr val="1F487C"/>
                </a:solidFill>
                <a:latin typeface="Calibri"/>
                <a:cs typeface="Calibri"/>
              </a:rPr>
              <a:t>ЧОТ </a:t>
            </a:r>
            <a:r>
              <a:rPr sz="2000" b="1" spc="-5" dirty="0">
                <a:solidFill>
                  <a:srgbClr val="1F487C"/>
                </a:solidFill>
                <a:latin typeface="Calibri"/>
                <a:cs typeface="Calibri"/>
              </a:rPr>
              <a:t>при пролонгированной фонации </a:t>
            </a:r>
            <a:r>
              <a:rPr sz="2000" b="1" spc="-10" dirty="0">
                <a:solidFill>
                  <a:srgbClr val="1F487C"/>
                </a:solidFill>
                <a:latin typeface="Calibri"/>
                <a:cs typeface="Calibri"/>
              </a:rPr>
              <a:t>звука </a:t>
            </a:r>
            <a:r>
              <a:rPr sz="2000" b="1" spc="-5" dirty="0">
                <a:solidFill>
                  <a:srgbClr val="1F487C"/>
                </a:solidFill>
                <a:latin typeface="Calibri"/>
                <a:cs typeface="Calibri"/>
              </a:rPr>
              <a:t>(частота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измерения  2</a:t>
            </a:r>
            <a:r>
              <a:rPr sz="2000" b="1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мс)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3850" y="3149892"/>
            <a:ext cx="406400" cy="3981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4494" y="383870"/>
            <a:ext cx="77431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24380" marR="5080" indent="-2012314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Показатели </a:t>
            </a:r>
            <a:r>
              <a:rPr sz="2800" spc="-5" dirty="0"/>
              <a:t>нестабильности </a:t>
            </a:r>
            <a:r>
              <a:rPr sz="2800" spc="-20" dirty="0"/>
              <a:t>голоса </a:t>
            </a:r>
            <a:r>
              <a:rPr sz="2800" spc="-5" dirty="0"/>
              <a:t>по </a:t>
            </a:r>
            <a:r>
              <a:rPr sz="2800" spc="-20" dirty="0"/>
              <a:t>амплитуде </a:t>
            </a:r>
            <a:r>
              <a:rPr sz="2800" spc="-5" dirty="0"/>
              <a:t>в  </a:t>
            </a:r>
            <a:r>
              <a:rPr sz="2800" spc="-10" dirty="0"/>
              <a:t>краткосрочном</a:t>
            </a:r>
            <a:r>
              <a:rPr sz="2800" spc="25" dirty="0"/>
              <a:t> </a:t>
            </a:r>
            <a:r>
              <a:rPr sz="2800" spc="-20" dirty="0"/>
              <a:t>периоде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1590497"/>
            <a:ext cx="8072755" cy="189230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55600" marR="5080" indent="-343535" algn="just">
              <a:lnSpc>
                <a:spcPct val="90000"/>
              </a:lnSpc>
              <a:spcBef>
                <a:spcPts val="315"/>
              </a:spcBef>
              <a:buClr>
                <a:srgbClr val="FFCC00"/>
              </a:buClr>
              <a:buFont typeface="Wingdings"/>
              <a:buChar char=""/>
              <a:tabLst>
                <a:tab pos="356235" algn="l"/>
              </a:tabLst>
            </a:pPr>
            <a:r>
              <a:rPr sz="1800" spc="-15" dirty="0">
                <a:latin typeface="Calibri"/>
                <a:cs typeface="Calibri"/>
              </a:rPr>
              <a:t>Увеличение </a:t>
            </a:r>
            <a:r>
              <a:rPr sz="1800" spc="-5" dirty="0">
                <a:latin typeface="Calibri"/>
                <a:cs typeface="Calibri"/>
              </a:rPr>
              <a:t>значения </a:t>
            </a:r>
            <a:r>
              <a:rPr sz="1800" spc="-10" dirty="0">
                <a:latin typeface="Calibri"/>
                <a:cs typeface="Calibri"/>
              </a:rPr>
              <a:t>показателя свидетельствует </a:t>
            </a:r>
            <a:r>
              <a:rPr sz="1800" dirty="0">
                <a:latin typeface="Calibri"/>
                <a:cs typeface="Calibri"/>
              </a:rPr>
              <a:t>о </a:t>
            </a:r>
            <a:r>
              <a:rPr sz="1800" spc="-5" dirty="0">
                <a:latin typeface="Calibri"/>
                <a:cs typeface="Calibri"/>
              </a:rPr>
              <a:t>невозможности  </a:t>
            </a:r>
            <a:r>
              <a:rPr sz="1800" spc="-15" dirty="0">
                <a:latin typeface="Calibri"/>
                <a:cs typeface="Calibri"/>
              </a:rPr>
              <a:t>голосовых </a:t>
            </a:r>
            <a:r>
              <a:rPr sz="1800" spc="-5" dirty="0">
                <a:latin typeface="Calibri"/>
                <a:cs typeface="Calibri"/>
              </a:rPr>
              <a:t>складок поддерживать периодические </a:t>
            </a:r>
            <a:r>
              <a:rPr sz="1800" spc="-10" dirty="0">
                <a:latin typeface="Calibri"/>
                <a:cs typeface="Calibri"/>
              </a:rPr>
              <a:t>колебания определенной  амплитуды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присутствии </a:t>
            </a:r>
            <a:r>
              <a:rPr sz="1800" spc="-10" dirty="0">
                <a:latin typeface="Calibri"/>
                <a:cs typeface="Calibri"/>
              </a:rPr>
              <a:t>турбулентного </a:t>
            </a:r>
            <a:r>
              <a:rPr sz="1800" spc="-5" dirty="0">
                <a:latin typeface="Calibri"/>
                <a:cs typeface="Calibri"/>
              </a:rPr>
              <a:t>шума. </a:t>
            </a:r>
            <a:r>
              <a:rPr sz="1800" spc="-10" dirty="0">
                <a:latin typeface="Calibri"/>
                <a:cs typeface="Calibri"/>
              </a:rPr>
              <a:t>Поэтому </a:t>
            </a:r>
            <a:r>
              <a:rPr sz="1800" dirty="0">
                <a:latin typeface="Calibri"/>
                <a:cs typeface="Calibri"/>
              </a:rPr>
              <a:t>наличие </a:t>
            </a:r>
            <a:r>
              <a:rPr sz="1800" spc="-5" dirty="0">
                <a:latin typeface="Calibri"/>
                <a:cs typeface="Calibri"/>
              </a:rPr>
              <a:t>осиплости </a:t>
            </a:r>
            <a:r>
              <a:rPr sz="1800" dirty="0">
                <a:latin typeface="Calibri"/>
                <a:cs typeface="Calibri"/>
              </a:rPr>
              <a:t>и  </a:t>
            </a:r>
            <a:r>
              <a:rPr sz="1800" spc="-10" dirty="0">
                <a:latin typeface="Calibri"/>
                <a:cs typeface="Calibri"/>
              </a:rPr>
              <a:t>охриплости также ведет </a:t>
            </a:r>
            <a:r>
              <a:rPr sz="1800" dirty="0">
                <a:latin typeface="Calibri"/>
                <a:cs typeface="Calibri"/>
              </a:rPr>
              <a:t>к повышению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APQ.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CC00"/>
              </a:buClr>
              <a:buFont typeface="Wingdings"/>
              <a:buChar char=""/>
            </a:pPr>
            <a:endParaRPr sz="2100">
              <a:latin typeface="Calibri"/>
              <a:cs typeface="Calibri"/>
            </a:endParaRPr>
          </a:p>
          <a:p>
            <a:pPr marL="355600" indent="-343535">
              <a:lnSpc>
                <a:spcPts val="2050"/>
              </a:lnSpc>
              <a:buClr>
                <a:srgbClr val="FFCC00"/>
              </a:buClr>
              <a:buFont typeface="Wingdings"/>
              <a:buChar char=""/>
              <a:tabLst>
                <a:tab pos="355600" algn="l"/>
                <a:tab pos="356235" algn="l"/>
                <a:tab pos="897890" algn="l"/>
                <a:tab pos="2209165" algn="l"/>
                <a:tab pos="3920490" algn="l"/>
                <a:tab pos="4712970" algn="l"/>
                <a:tab pos="5109210" algn="l"/>
                <a:tab pos="6312535" algn="l"/>
                <a:tab pos="6995159" algn="l"/>
              </a:tabLst>
            </a:pPr>
            <a:r>
              <a:rPr sz="1800" dirty="0">
                <a:latin typeface="Calibri"/>
                <a:cs typeface="Calibri"/>
              </a:rPr>
              <a:t>При	</a:t>
            </a:r>
            <a:r>
              <a:rPr sz="1800" spc="-5" dirty="0">
                <a:latin typeface="Calibri"/>
                <a:cs typeface="Calibri"/>
              </a:rPr>
              <a:t>увеличении	нестабильности	</a:t>
            </a:r>
            <a:r>
              <a:rPr sz="1800" spc="-15" dirty="0">
                <a:latin typeface="Calibri"/>
                <a:cs typeface="Calibri"/>
              </a:rPr>
              <a:t>голоса	</a:t>
            </a:r>
            <a:r>
              <a:rPr sz="1800" dirty="0">
                <a:latin typeface="Calibri"/>
                <a:cs typeface="Calibri"/>
              </a:rPr>
              <a:t>по	</a:t>
            </a:r>
            <a:r>
              <a:rPr sz="1800" spc="-10" dirty="0">
                <a:latin typeface="Calibri"/>
                <a:cs typeface="Calibri"/>
              </a:rPr>
              <a:t>амплитуде	</a:t>
            </a:r>
            <a:r>
              <a:rPr sz="1800" spc="-15" dirty="0">
                <a:latin typeface="Calibri"/>
                <a:cs typeface="Calibri"/>
              </a:rPr>
              <a:t>голос	</a:t>
            </a:r>
            <a:r>
              <a:rPr sz="1800" spc="-5" dirty="0">
                <a:latin typeface="Calibri"/>
                <a:cs typeface="Calibri"/>
              </a:rPr>
              <a:t>становится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ts val="2050"/>
              </a:lnSpc>
            </a:pPr>
            <a:r>
              <a:rPr sz="1800" spc="-5" dirty="0">
                <a:latin typeface="Calibri"/>
                <a:cs typeface="Calibri"/>
              </a:rPr>
              <a:t>«мерцающим».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0112" y="4661193"/>
            <a:ext cx="406400" cy="398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00626" y="3357562"/>
            <a:ext cx="3170174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030" y="305765"/>
            <a:ext cx="770445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33040" marR="5080" indent="-2720975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Исследование </a:t>
            </a:r>
            <a:r>
              <a:rPr sz="3200" dirty="0"/>
              <a:t>наличия </a:t>
            </a:r>
            <a:r>
              <a:rPr sz="3200" spc="-5" dirty="0"/>
              <a:t>фонационных пауз </a:t>
            </a:r>
            <a:r>
              <a:rPr sz="3200" dirty="0"/>
              <a:t>и  субгармоник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45642" y="1700276"/>
            <a:ext cx="3977004" cy="311023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6985">
              <a:lnSpc>
                <a:spcPts val="1839"/>
              </a:lnSpc>
              <a:spcBef>
                <a:spcPts val="330"/>
              </a:spcBef>
              <a:buClr>
                <a:srgbClr val="FFCC00"/>
              </a:buClr>
              <a:buFont typeface="Arial"/>
              <a:buChar char="•"/>
              <a:tabLst>
                <a:tab pos="469265" algn="l"/>
                <a:tab pos="469900" algn="l"/>
                <a:tab pos="1105535" algn="l"/>
                <a:tab pos="1998345" algn="l"/>
                <a:tab pos="2381250" algn="l"/>
                <a:tab pos="3853179" algn="l"/>
              </a:tabLst>
            </a:pPr>
            <a:r>
              <a:rPr sz="1700" dirty="0">
                <a:latin typeface="Times New Roman"/>
                <a:cs typeface="Times New Roman"/>
              </a:rPr>
              <a:t>D</a:t>
            </a:r>
            <a:r>
              <a:rPr sz="1700" spc="-15" dirty="0">
                <a:latin typeface="Times New Roman"/>
                <a:cs typeface="Times New Roman"/>
              </a:rPr>
              <a:t>S</a:t>
            </a:r>
            <a:r>
              <a:rPr sz="1700" dirty="0">
                <a:latin typeface="Times New Roman"/>
                <a:cs typeface="Times New Roman"/>
              </a:rPr>
              <a:t>H	</a:t>
            </a:r>
            <a:r>
              <a:rPr sz="1700" spc="-20" dirty="0">
                <a:latin typeface="Times New Roman"/>
                <a:cs typeface="Times New Roman"/>
              </a:rPr>
              <a:t>(</a:t>
            </a:r>
            <a:r>
              <a:rPr sz="1700" dirty="0">
                <a:latin typeface="Times New Roman"/>
                <a:cs typeface="Times New Roman"/>
              </a:rPr>
              <a:t>D</a:t>
            </a:r>
            <a:r>
              <a:rPr sz="1700" spc="-15" dirty="0">
                <a:latin typeface="Times New Roman"/>
                <a:cs typeface="Times New Roman"/>
              </a:rPr>
              <a:t>e</a:t>
            </a:r>
            <a:r>
              <a:rPr sz="1700" dirty="0">
                <a:latin typeface="Times New Roman"/>
                <a:cs typeface="Times New Roman"/>
              </a:rPr>
              <a:t>gr</a:t>
            </a:r>
            <a:r>
              <a:rPr sz="1700" spc="-20" dirty="0">
                <a:latin typeface="Times New Roman"/>
                <a:cs typeface="Times New Roman"/>
              </a:rPr>
              <a:t>e</a:t>
            </a:r>
            <a:r>
              <a:rPr sz="1700" dirty="0">
                <a:latin typeface="Times New Roman"/>
                <a:cs typeface="Times New Roman"/>
              </a:rPr>
              <a:t>e	of	subha</a:t>
            </a:r>
            <a:r>
              <a:rPr sz="1700" spc="-10" dirty="0">
                <a:latin typeface="Times New Roman"/>
                <a:cs typeface="Times New Roman"/>
              </a:rPr>
              <a:t>r</a:t>
            </a:r>
            <a:r>
              <a:rPr sz="1700" spc="-5" dirty="0">
                <a:latin typeface="Times New Roman"/>
                <a:cs typeface="Times New Roman"/>
              </a:rPr>
              <a:t>m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-10" dirty="0">
                <a:latin typeface="Times New Roman"/>
                <a:cs typeface="Times New Roman"/>
              </a:rPr>
              <a:t>i</a:t>
            </a:r>
            <a:r>
              <a:rPr sz="1700" spc="-15" dirty="0">
                <a:latin typeface="Times New Roman"/>
                <a:cs typeface="Times New Roman"/>
              </a:rPr>
              <a:t>c</a:t>
            </a:r>
            <a:r>
              <a:rPr sz="1700" spc="-5" dirty="0">
                <a:latin typeface="Times New Roman"/>
                <a:cs typeface="Times New Roman"/>
              </a:rPr>
              <a:t>s</a:t>
            </a:r>
            <a:r>
              <a:rPr sz="1700" dirty="0">
                <a:latin typeface="Times New Roman"/>
                <a:cs typeface="Times New Roman"/>
              </a:rPr>
              <a:t>)	–  </a:t>
            </a:r>
            <a:r>
              <a:rPr sz="1700" spc="-5" dirty="0">
                <a:latin typeface="Times New Roman"/>
                <a:cs typeface="Times New Roman"/>
              </a:rPr>
              <a:t>уровень субгармонических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компонентов.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CC00"/>
              </a:buClr>
              <a:buFont typeface="Arial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marL="469900" indent="-457200">
              <a:lnSpc>
                <a:spcPts val="1939"/>
              </a:lnSpc>
              <a:buClr>
                <a:srgbClr val="FFCC00"/>
              </a:buClr>
              <a:buFont typeface="Arial"/>
              <a:buChar char="•"/>
              <a:tabLst>
                <a:tab pos="469265" algn="l"/>
                <a:tab pos="469900" algn="l"/>
                <a:tab pos="2066925" algn="l"/>
                <a:tab pos="2951480" algn="l"/>
              </a:tabLst>
            </a:pPr>
            <a:r>
              <a:rPr sz="1700" dirty="0">
                <a:latin typeface="Times New Roman"/>
                <a:cs typeface="Times New Roman"/>
              </a:rPr>
              <a:t>Пр</a:t>
            </a:r>
            <a:r>
              <a:rPr sz="1700" spc="-40" dirty="0">
                <a:latin typeface="Times New Roman"/>
                <a:cs typeface="Times New Roman"/>
              </a:rPr>
              <a:t>е</a:t>
            </a:r>
            <a:r>
              <a:rPr sz="1700" dirty="0">
                <a:latin typeface="Times New Roman"/>
                <a:cs typeface="Times New Roman"/>
              </a:rPr>
              <a:t>д</a:t>
            </a:r>
            <a:r>
              <a:rPr sz="1700" spc="-15" dirty="0">
                <a:latin typeface="Times New Roman"/>
                <a:cs typeface="Times New Roman"/>
              </a:rPr>
              <a:t>с</a:t>
            </a:r>
            <a:r>
              <a:rPr sz="1700" spc="20" dirty="0">
                <a:latin typeface="Times New Roman"/>
                <a:cs typeface="Times New Roman"/>
              </a:rPr>
              <a:t>т</a:t>
            </a:r>
            <a:r>
              <a:rPr sz="1700" spc="-15" dirty="0">
                <a:latin typeface="Times New Roman"/>
                <a:cs typeface="Times New Roman"/>
              </a:rPr>
              <a:t>а</a:t>
            </a:r>
            <a:r>
              <a:rPr sz="1700" spc="-25" dirty="0">
                <a:latin typeface="Times New Roman"/>
                <a:cs typeface="Times New Roman"/>
              </a:rPr>
              <a:t>в</a:t>
            </a:r>
            <a:r>
              <a:rPr sz="1700" dirty="0">
                <a:latin typeface="Times New Roman"/>
                <a:cs typeface="Times New Roman"/>
              </a:rPr>
              <a:t>ляет	</a:t>
            </a:r>
            <a:r>
              <a:rPr sz="1700" spc="-15" dirty="0">
                <a:latin typeface="Times New Roman"/>
                <a:cs typeface="Times New Roman"/>
              </a:rPr>
              <a:t>с</a:t>
            </a:r>
            <a:r>
              <a:rPr sz="1700" dirty="0">
                <a:latin typeface="Times New Roman"/>
                <a:cs typeface="Times New Roman"/>
              </a:rPr>
              <a:t>обой	</a:t>
            </a:r>
            <a:r>
              <a:rPr sz="1700" spc="-25" dirty="0">
                <a:latin typeface="Times New Roman"/>
                <a:cs typeface="Times New Roman"/>
              </a:rPr>
              <a:t>о</a:t>
            </a:r>
            <a:r>
              <a:rPr sz="1700" dirty="0">
                <a:latin typeface="Times New Roman"/>
                <a:cs typeface="Times New Roman"/>
              </a:rPr>
              <a:t>т</a:t>
            </a:r>
            <a:r>
              <a:rPr sz="1700" spc="-15" dirty="0">
                <a:latin typeface="Times New Roman"/>
                <a:cs typeface="Times New Roman"/>
              </a:rPr>
              <a:t>н</a:t>
            </a:r>
            <a:r>
              <a:rPr sz="1700" dirty="0">
                <a:latin typeface="Times New Roman"/>
                <a:cs typeface="Times New Roman"/>
              </a:rPr>
              <a:t>ошение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1939"/>
              </a:lnSpc>
            </a:pPr>
            <a:r>
              <a:rPr sz="1700" spc="-10" dirty="0">
                <a:latin typeface="Times New Roman"/>
                <a:cs typeface="Times New Roman"/>
              </a:rPr>
              <a:t>субгармоник </a:t>
            </a:r>
            <a:r>
              <a:rPr sz="1700" dirty="0">
                <a:latin typeface="Times New Roman"/>
                <a:cs typeface="Times New Roman"/>
              </a:rPr>
              <a:t>к ЧОТ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12700" marR="7620">
              <a:lnSpc>
                <a:spcPts val="1839"/>
              </a:lnSpc>
              <a:spcBef>
                <a:spcPts val="434"/>
              </a:spcBef>
              <a:buClr>
                <a:srgbClr val="FFCC00"/>
              </a:buClr>
              <a:buFont typeface="Arial"/>
              <a:buChar char="•"/>
              <a:tabLst>
                <a:tab pos="469265" algn="l"/>
                <a:tab pos="469900" algn="l"/>
                <a:tab pos="1209040" algn="l"/>
                <a:tab pos="2943860" algn="l"/>
              </a:tabLst>
            </a:pPr>
            <a:r>
              <a:rPr sz="1700" dirty="0">
                <a:latin typeface="Times New Roman"/>
                <a:cs typeface="Times New Roman"/>
              </a:rPr>
              <a:t>При	</a:t>
            </a:r>
            <a:r>
              <a:rPr sz="1700" spc="-40" dirty="0">
                <a:latin typeface="Times New Roman"/>
                <a:cs typeface="Times New Roman"/>
              </a:rPr>
              <a:t>о</a:t>
            </a:r>
            <a:r>
              <a:rPr sz="1700" spc="20" dirty="0">
                <a:latin typeface="Times New Roman"/>
                <a:cs typeface="Times New Roman"/>
              </a:rPr>
              <a:t>т</a:t>
            </a:r>
            <a:r>
              <a:rPr sz="1700" spc="-40" dirty="0">
                <a:latin typeface="Times New Roman"/>
                <a:cs typeface="Times New Roman"/>
              </a:rPr>
              <a:t>с</a:t>
            </a:r>
            <a:r>
              <a:rPr sz="1700" dirty="0">
                <a:latin typeface="Times New Roman"/>
                <a:cs typeface="Times New Roman"/>
              </a:rPr>
              <a:t>у</a:t>
            </a:r>
            <a:r>
              <a:rPr sz="1700" spc="10" dirty="0">
                <a:latin typeface="Times New Roman"/>
                <a:cs typeface="Times New Roman"/>
              </a:rPr>
              <a:t>т</a:t>
            </a:r>
            <a:r>
              <a:rPr sz="1700" dirty="0">
                <a:latin typeface="Times New Roman"/>
                <a:cs typeface="Times New Roman"/>
              </a:rPr>
              <a:t>с</a:t>
            </a:r>
            <a:r>
              <a:rPr sz="1700" spc="-15" dirty="0">
                <a:latin typeface="Times New Roman"/>
                <a:cs typeface="Times New Roman"/>
              </a:rPr>
              <a:t>тв</a:t>
            </a:r>
            <a:r>
              <a:rPr sz="1700" spc="-5" dirty="0">
                <a:latin typeface="Times New Roman"/>
                <a:cs typeface="Times New Roman"/>
              </a:rPr>
              <a:t>и</a:t>
            </a:r>
            <a:r>
              <a:rPr sz="1700" dirty="0">
                <a:latin typeface="Times New Roman"/>
                <a:cs typeface="Times New Roman"/>
              </a:rPr>
              <a:t>и	</a:t>
            </a:r>
            <a:r>
              <a:rPr sz="1700" spc="-5" dirty="0">
                <a:latin typeface="Times New Roman"/>
                <a:cs typeface="Times New Roman"/>
              </a:rPr>
              <a:t>на</a:t>
            </a:r>
            <a:r>
              <a:rPr sz="1700" spc="-25" dirty="0">
                <a:latin typeface="Times New Roman"/>
                <a:cs typeface="Times New Roman"/>
              </a:rPr>
              <a:t>р</a:t>
            </a:r>
            <a:r>
              <a:rPr sz="1700" dirty="0">
                <a:latin typeface="Times New Roman"/>
                <a:cs typeface="Times New Roman"/>
              </a:rPr>
              <a:t>у</a:t>
            </a:r>
            <a:r>
              <a:rPr sz="1700" spc="-20" dirty="0">
                <a:latin typeface="Times New Roman"/>
                <a:cs typeface="Times New Roman"/>
              </a:rPr>
              <a:t>ш</a:t>
            </a:r>
            <a:r>
              <a:rPr sz="1700" dirty="0">
                <a:latin typeface="Times New Roman"/>
                <a:cs typeface="Times New Roman"/>
              </a:rPr>
              <a:t>ения  </a:t>
            </a:r>
            <a:r>
              <a:rPr sz="1700" spc="-5" dirty="0">
                <a:latin typeface="Times New Roman"/>
                <a:cs typeface="Times New Roman"/>
              </a:rPr>
              <a:t>голосовой функции равен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90000"/>
              </a:lnSpc>
            </a:pPr>
            <a:r>
              <a:rPr sz="1700" spc="-15" dirty="0">
                <a:latin typeface="Times New Roman"/>
                <a:cs typeface="Times New Roman"/>
              </a:rPr>
              <a:t>Его </a:t>
            </a:r>
            <a:r>
              <a:rPr sz="1700" spc="-10" dirty="0">
                <a:latin typeface="Times New Roman"/>
                <a:cs typeface="Times New Roman"/>
              </a:rPr>
              <a:t>значение </a:t>
            </a:r>
            <a:r>
              <a:rPr sz="1700" spc="-5" dirty="0">
                <a:latin typeface="Times New Roman"/>
                <a:cs typeface="Times New Roman"/>
              </a:rPr>
              <a:t>увеличивается </a:t>
            </a:r>
            <a:r>
              <a:rPr sz="1700" dirty="0">
                <a:latin typeface="Times New Roman"/>
                <a:cs typeface="Times New Roman"/>
              </a:rPr>
              <a:t>при  </a:t>
            </a:r>
            <a:r>
              <a:rPr sz="1700" spc="-5" dirty="0">
                <a:latin typeface="Times New Roman"/>
                <a:cs typeface="Times New Roman"/>
              </a:rPr>
              <a:t>диплофонии. При </a:t>
            </a:r>
            <a:r>
              <a:rPr sz="1700" dirty="0">
                <a:latin typeface="Times New Roman"/>
                <a:cs typeface="Times New Roman"/>
              </a:rPr>
              <a:t>анализе </a:t>
            </a:r>
            <a:r>
              <a:rPr sz="1700" spc="-10" dirty="0">
                <a:latin typeface="Times New Roman"/>
                <a:cs typeface="Times New Roman"/>
              </a:rPr>
              <a:t>обнаруживается  </a:t>
            </a:r>
            <a:r>
              <a:rPr sz="1700" dirty="0">
                <a:latin typeface="Times New Roman"/>
                <a:cs typeface="Times New Roman"/>
              </a:rPr>
              <a:t>2 </a:t>
            </a:r>
            <a:r>
              <a:rPr sz="1700" spc="-5" dirty="0">
                <a:latin typeface="Times New Roman"/>
                <a:cs typeface="Times New Roman"/>
              </a:rPr>
              <a:t>или </a:t>
            </a:r>
            <a:r>
              <a:rPr sz="1700" dirty="0">
                <a:latin typeface="Times New Roman"/>
                <a:cs typeface="Times New Roman"/>
              </a:rPr>
              <a:t>3 </a:t>
            </a:r>
            <a:r>
              <a:rPr sz="1700" spc="-15" dirty="0">
                <a:latin typeface="Times New Roman"/>
                <a:cs typeface="Times New Roman"/>
              </a:rPr>
              <a:t>частоты </a:t>
            </a:r>
            <a:r>
              <a:rPr sz="1700" spc="-5" dirty="0">
                <a:latin typeface="Times New Roman"/>
                <a:cs typeface="Times New Roman"/>
              </a:rPr>
              <a:t>периодических </a:t>
            </a:r>
            <a:r>
              <a:rPr sz="1700" spc="-15" dirty="0">
                <a:latin typeface="Times New Roman"/>
                <a:cs typeface="Times New Roman"/>
              </a:rPr>
              <a:t>колебаний  </a:t>
            </a:r>
            <a:r>
              <a:rPr sz="1700" dirty="0">
                <a:latin typeface="Times New Roman"/>
                <a:cs typeface="Times New Roman"/>
              </a:rPr>
              <a:t>вместо </a:t>
            </a:r>
            <a:r>
              <a:rPr sz="1700" spc="-10" dirty="0">
                <a:latin typeface="Times New Roman"/>
                <a:cs typeface="Times New Roman"/>
              </a:rPr>
              <a:t>одной,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соответствующей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18401" y="5524856"/>
            <a:ext cx="406400" cy="398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64226" y="1844675"/>
            <a:ext cx="3311525" cy="3384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2718" y="278968"/>
            <a:ext cx="71996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Спектрограмма </a:t>
            </a:r>
            <a:r>
              <a:rPr sz="4400" dirty="0"/>
              <a:t>и</a:t>
            </a:r>
            <a:r>
              <a:rPr sz="4400" spc="-15" dirty="0"/>
              <a:t> </a:t>
            </a:r>
            <a:r>
              <a:rPr sz="4400" dirty="0"/>
              <a:t>сонограмма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69912" y="1052575"/>
            <a:ext cx="7992999" cy="2303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39750" y="3451859"/>
            <a:ext cx="8028305" cy="2677795"/>
            <a:chOff x="539750" y="3451859"/>
            <a:chExt cx="8028305" cy="2677795"/>
          </a:xfrm>
        </p:grpSpPr>
        <p:sp>
          <p:nvSpPr>
            <p:cNvPr id="5" name="object 5"/>
            <p:cNvSpPr/>
            <p:nvPr/>
          </p:nvSpPr>
          <p:spPr>
            <a:xfrm>
              <a:off x="539750" y="3933761"/>
              <a:ext cx="8027924" cy="21955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6612" y="3451859"/>
              <a:ext cx="1556003" cy="5135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85060" y="3451859"/>
              <a:ext cx="4550664" cy="5135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27876" y="3451859"/>
              <a:ext cx="377951" cy="5135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97979" y="3451859"/>
              <a:ext cx="461772" cy="5135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51903" y="3451859"/>
              <a:ext cx="377951" cy="5135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22008" y="3451859"/>
              <a:ext cx="432816" cy="5135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46976" y="3451859"/>
              <a:ext cx="377951" cy="5135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17080" y="3451859"/>
              <a:ext cx="431292" cy="5135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40523" y="3451859"/>
              <a:ext cx="377951" cy="5135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10628" y="3451859"/>
              <a:ext cx="457200" cy="5135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59980" y="3451859"/>
              <a:ext cx="377951" cy="5135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30083" y="3451859"/>
              <a:ext cx="490727" cy="51358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218387" y="3502279"/>
            <a:ext cx="6652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Calibri"/>
                <a:cs typeface="Calibri"/>
              </a:rPr>
              <a:t>Сонограмма </a:t>
            </a:r>
            <a:r>
              <a:rPr sz="1800" b="1" spc="-10" dirty="0">
                <a:solidFill>
                  <a:srgbClr val="1F487C"/>
                </a:solidFill>
                <a:latin typeface="Calibri"/>
                <a:cs typeface="Calibri"/>
              </a:rPr>
              <a:t>последовательно </a:t>
            </a:r>
            <a:r>
              <a:rPr sz="1800" b="1" spc="-5" dirty="0">
                <a:solidFill>
                  <a:srgbClr val="1F487C"/>
                </a:solidFill>
                <a:latin typeface="Calibri"/>
                <a:cs typeface="Calibri"/>
              </a:rPr>
              <a:t>произнесенных </a:t>
            </a:r>
            <a:r>
              <a:rPr sz="1800" b="1" spc="-10" dirty="0">
                <a:solidFill>
                  <a:srgbClr val="1F487C"/>
                </a:solidFill>
                <a:latin typeface="Calibri"/>
                <a:cs typeface="Calibri"/>
              </a:rPr>
              <a:t>звуков</a:t>
            </a:r>
            <a:r>
              <a:rPr sz="1800" b="1" spc="-5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487C"/>
                </a:solidFill>
                <a:latin typeface="Calibri"/>
                <a:cs typeface="Calibri"/>
              </a:rPr>
              <a:t>А-О-У-Э-И-Ы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70916" y="6044184"/>
            <a:ext cx="8402320" cy="788035"/>
            <a:chOff x="470916" y="6044184"/>
            <a:chExt cx="8402320" cy="788035"/>
          </a:xfrm>
        </p:grpSpPr>
        <p:sp>
          <p:nvSpPr>
            <p:cNvPr id="20" name="object 20"/>
            <p:cNvSpPr/>
            <p:nvPr/>
          </p:nvSpPr>
          <p:spPr>
            <a:xfrm>
              <a:off x="470916" y="6044184"/>
              <a:ext cx="1556004" cy="51358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69363" y="6044184"/>
              <a:ext cx="4550664" cy="51358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12180" y="6044184"/>
              <a:ext cx="377951" cy="51358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82283" y="6044184"/>
              <a:ext cx="461771" cy="51358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36207" y="6044184"/>
              <a:ext cx="377952" cy="51358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06312" y="6044184"/>
              <a:ext cx="432815" cy="51358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31280" y="6044184"/>
              <a:ext cx="377951" cy="51358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01383" y="6044184"/>
              <a:ext cx="431291" cy="51358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24827" y="6044184"/>
              <a:ext cx="377951" cy="51358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94931" y="6044184"/>
              <a:ext cx="457200" cy="51358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844283" y="6044184"/>
              <a:ext cx="377951" cy="51358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914387" y="6044184"/>
              <a:ext cx="1958340" cy="51358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147316" y="6318502"/>
              <a:ext cx="4998720" cy="51358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01776" y="6095187"/>
            <a:ext cx="80708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487C"/>
                </a:solidFill>
                <a:latin typeface="Calibri"/>
                <a:cs typeface="Calibri"/>
              </a:rPr>
              <a:t>Сонограмма </a:t>
            </a:r>
            <a:r>
              <a:rPr sz="1800" b="1" spc="-10" dirty="0">
                <a:solidFill>
                  <a:srgbClr val="1F487C"/>
                </a:solidFill>
                <a:latin typeface="Calibri"/>
                <a:cs typeface="Calibri"/>
              </a:rPr>
              <a:t>последовательно </a:t>
            </a:r>
            <a:r>
              <a:rPr sz="1800" b="1" spc="-5" dirty="0">
                <a:solidFill>
                  <a:srgbClr val="1F487C"/>
                </a:solidFill>
                <a:latin typeface="Calibri"/>
                <a:cs typeface="Calibri"/>
              </a:rPr>
              <a:t>произнесенных </a:t>
            </a:r>
            <a:r>
              <a:rPr sz="1800" b="1" spc="-10" dirty="0">
                <a:solidFill>
                  <a:srgbClr val="1F487C"/>
                </a:solidFill>
                <a:latin typeface="Calibri"/>
                <a:cs typeface="Calibri"/>
              </a:rPr>
              <a:t>звуков </a:t>
            </a:r>
            <a:r>
              <a:rPr sz="1800" b="1" spc="-5" dirty="0">
                <a:solidFill>
                  <a:srgbClr val="1F487C"/>
                </a:solidFill>
                <a:latin typeface="Calibri"/>
                <a:cs typeface="Calibri"/>
              </a:rPr>
              <a:t>А-О-У-Э-И-Ы,</a:t>
            </a:r>
            <a:r>
              <a:rPr sz="1800" b="1" spc="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F487C"/>
                </a:solidFill>
                <a:latin typeface="Calibri"/>
                <a:cs typeface="Calibri"/>
              </a:rPr>
              <a:t>используется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1F487C"/>
                </a:solidFill>
                <a:latin typeface="Calibri"/>
                <a:cs typeface="Calibri"/>
              </a:rPr>
              <a:t>функция </a:t>
            </a:r>
            <a:r>
              <a:rPr sz="1800" b="1" spc="-10" dirty="0">
                <a:solidFill>
                  <a:srgbClr val="1F487C"/>
                </a:solidFill>
                <a:latin typeface="Calibri"/>
                <a:cs typeface="Calibri"/>
              </a:rPr>
              <a:t>отображения </a:t>
            </a:r>
            <a:r>
              <a:rPr sz="1800" b="1" spc="-5" dirty="0">
                <a:solidFill>
                  <a:srgbClr val="1F487C"/>
                </a:solidFill>
                <a:latin typeface="Calibri"/>
                <a:cs typeface="Calibri"/>
              </a:rPr>
              <a:t>формантной</a:t>
            </a:r>
            <a:r>
              <a:rPr sz="1800" b="1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Calibri"/>
                <a:cs typeface="Calibri"/>
              </a:rPr>
              <a:t>структуры.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324" rIns="0" bIns="0" rtlCol="0">
            <a:spAutoFit/>
          </a:bodyPr>
          <a:lstStyle/>
          <a:p>
            <a:pPr marL="1735455" marR="5080" indent="-930275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Оценка </a:t>
            </a:r>
            <a:r>
              <a:rPr sz="3200" dirty="0"/>
              <a:t>интенсивности</a:t>
            </a:r>
            <a:r>
              <a:rPr sz="3200" spc="-95" dirty="0"/>
              <a:t> </a:t>
            </a:r>
            <a:r>
              <a:rPr sz="3200" spc="-10" dirty="0"/>
              <a:t>частотных  </a:t>
            </a:r>
            <a:r>
              <a:rPr sz="3200" spc="-5" dirty="0"/>
              <a:t>составляющих</a:t>
            </a:r>
            <a:r>
              <a:rPr sz="3200" spc="-30" dirty="0"/>
              <a:t> </a:t>
            </a:r>
            <a:r>
              <a:rPr sz="3200" dirty="0"/>
              <a:t>спектра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785007" y="5730240"/>
            <a:ext cx="7867015" cy="788035"/>
            <a:chOff x="785007" y="5730240"/>
            <a:chExt cx="7867015" cy="788035"/>
          </a:xfrm>
        </p:grpSpPr>
        <p:sp>
          <p:nvSpPr>
            <p:cNvPr id="4" name="object 4"/>
            <p:cNvSpPr/>
            <p:nvPr/>
          </p:nvSpPr>
          <p:spPr>
            <a:xfrm>
              <a:off x="785007" y="5867808"/>
              <a:ext cx="1253956" cy="2155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32431" y="5730240"/>
              <a:ext cx="899159" cy="5135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23744" y="5730240"/>
              <a:ext cx="382524" cy="5135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98419" y="5730240"/>
              <a:ext cx="420624" cy="5135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11195" y="5730240"/>
              <a:ext cx="382524" cy="5135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85872" y="5730240"/>
              <a:ext cx="4236720" cy="5135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66559" y="5730240"/>
              <a:ext cx="1885188" cy="5135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29939" y="6004560"/>
              <a:ext cx="2523743" cy="5135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65759" y="5780023"/>
            <a:ext cx="76339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Calibri"/>
                <a:cs typeface="Calibri"/>
              </a:rPr>
              <a:t>Сонограмма </a:t>
            </a:r>
            <a:r>
              <a:rPr sz="1800" b="1" spc="-10" dirty="0">
                <a:solidFill>
                  <a:srgbClr val="1F487C"/>
                </a:solidFill>
                <a:latin typeface="Calibri"/>
                <a:cs typeface="Calibri"/>
              </a:rPr>
              <a:t>звука </a:t>
            </a:r>
            <a:r>
              <a:rPr sz="1800" b="1" spc="-5" dirty="0">
                <a:solidFill>
                  <a:srgbClr val="1F487C"/>
                </a:solidFill>
                <a:latin typeface="Calibri"/>
                <a:cs typeface="Calibri"/>
              </a:rPr>
              <a:t>[а], пропетого </a:t>
            </a:r>
            <a:r>
              <a:rPr sz="1800" b="1" dirty="0">
                <a:solidFill>
                  <a:srgbClr val="1F487C"/>
                </a:solidFill>
                <a:latin typeface="Calibri"/>
                <a:cs typeface="Calibri"/>
              </a:rPr>
              <a:t>с </a:t>
            </a:r>
            <a:r>
              <a:rPr sz="1800" b="1" spc="-15" dirty="0">
                <a:solidFill>
                  <a:srgbClr val="1F487C"/>
                </a:solidFill>
                <a:latin typeface="Calibri"/>
                <a:cs typeface="Calibri"/>
              </a:rPr>
              <a:t>ЧОТ=440 </a:t>
            </a:r>
            <a:r>
              <a:rPr sz="1800" b="1" spc="-50" dirty="0">
                <a:solidFill>
                  <a:srgbClr val="1F487C"/>
                </a:solidFill>
                <a:latin typeface="Calibri"/>
                <a:cs typeface="Calibri"/>
              </a:rPr>
              <a:t>Гц </a:t>
            </a:r>
            <a:r>
              <a:rPr sz="1800" b="1" spc="-10" dirty="0">
                <a:solidFill>
                  <a:srgbClr val="1F487C"/>
                </a:solidFill>
                <a:latin typeface="Calibri"/>
                <a:cs typeface="Calibri"/>
              </a:rPr>
              <a:t>(используется</a:t>
            </a:r>
            <a:r>
              <a:rPr sz="1800" b="1" spc="1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Calibri"/>
                <a:cs typeface="Calibri"/>
              </a:rPr>
              <a:t>многоцветный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1F487C"/>
                </a:solidFill>
                <a:latin typeface="Calibri"/>
                <a:cs typeface="Calibri"/>
              </a:rPr>
              <a:t>режим изображения</a:t>
            </a:r>
            <a:r>
              <a:rPr sz="1800" b="1" spc="-7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487C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5112" y="6055081"/>
            <a:ext cx="406400" cy="3981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0037" y="1844675"/>
            <a:ext cx="6937375" cy="34480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80223" y="1844675"/>
            <a:ext cx="1319149" cy="34480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406" y="319862"/>
            <a:ext cx="762762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35630" marR="5080" indent="-3123565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Гармонические </a:t>
            </a:r>
            <a:r>
              <a:rPr sz="3200" dirty="0"/>
              <a:t>и шумовые составляющие</a:t>
            </a:r>
            <a:r>
              <a:rPr sz="3200" spc="-145" dirty="0"/>
              <a:t> </a:t>
            </a:r>
            <a:r>
              <a:rPr sz="3200" dirty="0"/>
              <a:t>в  спектре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1298575" y="1341500"/>
            <a:ext cx="6784975" cy="4689475"/>
            <a:chOff x="1298575" y="1341500"/>
            <a:chExt cx="6784975" cy="4689475"/>
          </a:xfrm>
        </p:grpSpPr>
        <p:sp>
          <p:nvSpPr>
            <p:cNvPr id="4" name="object 4"/>
            <p:cNvSpPr/>
            <p:nvPr/>
          </p:nvSpPr>
          <p:spPr>
            <a:xfrm>
              <a:off x="1298575" y="3860736"/>
              <a:ext cx="6784975" cy="21701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98575" y="1341500"/>
              <a:ext cx="6769100" cy="20874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21180" y="3438143"/>
              <a:ext cx="1350264" cy="4571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44367" y="3438143"/>
              <a:ext cx="781811" cy="4571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51860" y="3438143"/>
              <a:ext cx="336803" cy="4571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14344" y="3438143"/>
              <a:ext cx="371855" cy="4571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11879" y="3438143"/>
              <a:ext cx="336803" cy="4571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74364" y="3438143"/>
              <a:ext cx="3749040" cy="45719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936750" y="3480942"/>
            <a:ext cx="53511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Сонограмма звука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[а],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произнесенного здоровым</a:t>
            </a:r>
            <a:r>
              <a:rPr sz="16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человеком.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752755" y="6216396"/>
            <a:ext cx="6141720" cy="457200"/>
            <a:chOff x="1752755" y="6216396"/>
            <a:chExt cx="6141720" cy="457200"/>
          </a:xfrm>
        </p:grpSpPr>
        <p:sp>
          <p:nvSpPr>
            <p:cNvPr id="14" name="object 14"/>
            <p:cNvSpPr/>
            <p:nvPr/>
          </p:nvSpPr>
          <p:spPr>
            <a:xfrm>
              <a:off x="1752755" y="6344412"/>
              <a:ext cx="1071056" cy="1874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38628" y="6216396"/>
              <a:ext cx="781812" cy="4572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46120" y="6216396"/>
              <a:ext cx="336804" cy="4572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08604" y="6216396"/>
              <a:ext cx="371855" cy="4572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06139" y="6216396"/>
              <a:ext cx="336803" cy="4572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68624" y="6216396"/>
              <a:ext cx="4425696" cy="4572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730501" y="6259779"/>
            <a:ext cx="60286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Сонограмма звука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[а],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произнесенного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пациентом с парезом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гортани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39546" y="4733456"/>
            <a:ext cx="406400" cy="39810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7478" y="308813"/>
            <a:ext cx="72415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Речевой </a:t>
            </a:r>
            <a:r>
              <a:rPr sz="3200" dirty="0"/>
              <a:t>и певческий </a:t>
            </a:r>
            <a:r>
              <a:rPr sz="3200" spc="-5" dirty="0"/>
              <a:t>тоновые</a:t>
            </a:r>
            <a:r>
              <a:rPr sz="3200" spc="-85" dirty="0"/>
              <a:t> </a:t>
            </a:r>
            <a:r>
              <a:rPr sz="3200" dirty="0"/>
              <a:t>диапазоны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565150" y="990472"/>
            <a:ext cx="8064500" cy="3014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987" y="4399064"/>
            <a:ext cx="406400" cy="3981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04444" y="4847844"/>
            <a:ext cx="8387080" cy="1850389"/>
            <a:chOff x="504444" y="4847844"/>
            <a:chExt cx="8387080" cy="1850389"/>
          </a:xfrm>
        </p:grpSpPr>
        <p:sp>
          <p:nvSpPr>
            <p:cNvPr id="6" name="object 6"/>
            <p:cNvSpPr/>
            <p:nvPr/>
          </p:nvSpPr>
          <p:spPr>
            <a:xfrm>
              <a:off x="646673" y="5085191"/>
              <a:ext cx="155993" cy="15492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3336" y="4847844"/>
              <a:ext cx="1438656" cy="6797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40052" y="4847844"/>
              <a:ext cx="1563624" cy="6797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21736" y="4847844"/>
              <a:ext cx="1584960" cy="6797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24755" y="4847844"/>
              <a:ext cx="1600200" cy="6797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43015" y="4847844"/>
              <a:ext cx="571500" cy="6797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31052" y="4847844"/>
              <a:ext cx="1568196" cy="67970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17308" y="4847844"/>
              <a:ext cx="1069848" cy="67970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05215" y="4847844"/>
              <a:ext cx="685800" cy="67970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3336" y="5213604"/>
              <a:ext cx="1053083" cy="67970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07236" y="5213604"/>
              <a:ext cx="1833372" cy="67970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09900" y="5213604"/>
              <a:ext cx="1801368" cy="67970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83608" y="5213604"/>
              <a:ext cx="1690115" cy="67970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43015" y="5213604"/>
              <a:ext cx="1225295" cy="67970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4444" y="5771388"/>
              <a:ext cx="435863" cy="45567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83336" y="5652516"/>
              <a:ext cx="1764792" cy="67970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35708" y="5652516"/>
              <a:ext cx="1565147" cy="67970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89960" y="5652516"/>
              <a:ext cx="557784" cy="67970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36848" y="5652516"/>
              <a:ext cx="1565148" cy="67970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91100" y="5652516"/>
              <a:ext cx="928115" cy="67970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08320" y="5652516"/>
              <a:ext cx="1744979" cy="67970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42403" y="5652516"/>
              <a:ext cx="1848611" cy="67970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3336" y="6018276"/>
              <a:ext cx="1514856" cy="67970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969008" y="6018276"/>
              <a:ext cx="1216152" cy="67970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779776" y="6018276"/>
              <a:ext cx="472439" cy="67970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924555" y="6018276"/>
              <a:ext cx="1787651" cy="67970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86072" y="6018276"/>
              <a:ext cx="548639" cy="67970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529328" y="6018276"/>
              <a:ext cx="501396" cy="67970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625340" y="6018276"/>
              <a:ext cx="548639" cy="67970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843272" y="6018276"/>
              <a:ext cx="1263396" cy="67970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75959" y="6018276"/>
              <a:ext cx="493775" cy="679704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864352" y="6018276"/>
              <a:ext cx="691896" cy="679704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150864" y="6018276"/>
              <a:ext cx="501395" cy="67970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246876" y="6018276"/>
              <a:ext cx="691896" cy="67970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608064" y="6018276"/>
              <a:ext cx="1825752" cy="679704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18540" y="3869182"/>
            <a:ext cx="8074025" cy="2603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56354" marR="212725" indent="-3638550">
              <a:lnSpc>
                <a:spcPct val="100000"/>
              </a:lnSpc>
              <a:spcBef>
                <a:spcPts val="100"/>
              </a:spcBef>
            </a:pPr>
            <a:r>
              <a:rPr sz="2000" spc="-30" dirty="0">
                <a:solidFill>
                  <a:srgbClr val="1F487C"/>
                </a:solidFill>
                <a:latin typeface="Calibri"/>
                <a:cs typeface="Calibri"/>
              </a:rPr>
              <a:t>График </a:t>
            </a:r>
            <a:r>
              <a:rPr sz="2000" spc="-5" dirty="0">
                <a:solidFill>
                  <a:srgbClr val="1F487C"/>
                </a:solidFill>
                <a:latin typeface="Calibri"/>
                <a:cs typeface="Calibri"/>
              </a:rPr>
              <a:t>изменения </a:t>
            </a:r>
            <a:r>
              <a:rPr sz="2000" spc="-15" dirty="0">
                <a:solidFill>
                  <a:srgbClr val="1F487C"/>
                </a:solidFill>
                <a:latin typeface="Calibri"/>
                <a:cs typeface="Calibri"/>
              </a:rPr>
              <a:t>ЧОТ </a:t>
            </a:r>
            <a:r>
              <a:rPr sz="2000" dirty="0">
                <a:solidFill>
                  <a:srgbClr val="1F487C"/>
                </a:solidFill>
                <a:latin typeface="Calibri"/>
                <a:cs typeface="Calibri"/>
              </a:rPr>
              <a:t>при произнесении </a:t>
            </a:r>
            <a:r>
              <a:rPr sz="2000" spc="-5" dirty="0">
                <a:solidFill>
                  <a:srgbClr val="1F487C"/>
                </a:solidFill>
                <a:latin typeface="Calibri"/>
                <a:cs typeface="Calibri"/>
              </a:rPr>
              <a:t>фразы</a:t>
            </a:r>
            <a:r>
              <a:rPr sz="2000" spc="-5" dirty="0">
                <a:latin typeface="Calibri"/>
                <a:cs typeface="Calibri"/>
              </a:rPr>
              <a:t>(частота </a:t>
            </a:r>
            <a:r>
              <a:rPr sz="2000" dirty="0">
                <a:latin typeface="Calibri"/>
                <a:cs typeface="Calibri"/>
              </a:rPr>
              <a:t>измерения 2  мс)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Calibri"/>
              <a:cs typeface="Calibri"/>
            </a:endParaRPr>
          </a:p>
          <a:p>
            <a:pPr marL="354965" marR="6350" indent="-342900">
              <a:lnSpc>
                <a:spcPct val="100000"/>
              </a:lnSpc>
              <a:buClr>
                <a:srgbClr val="FFCC00"/>
              </a:buClr>
              <a:buSzPct val="6875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Garamond"/>
                <a:cs typeface="Garamond"/>
              </a:rPr>
              <a:t>Речевой </a:t>
            </a:r>
            <a:r>
              <a:rPr sz="2400" spc="-5" dirty="0">
                <a:latin typeface="Garamond"/>
                <a:cs typeface="Garamond"/>
              </a:rPr>
              <a:t>диапазон включает </a:t>
            </a:r>
            <a:r>
              <a:rPr sz="2400" dirty="0">
                <a:latin typeface="Garamond"/>
                <a:cs typeface="Garamond"/>
              </a:rPr>
              <a:t>среднюю и </a:t>
            </a:r>
            <a:r>
              <a:rPr sz="2400" spc="-5" dirty="0">
                <a:latin typeface="Garamond"/>
                <a:cs typeface="Garamond"/>
              </a:rPr>
              <a:t>нижнюю часть от  всего доступного частотного диапазона</a:t>
            </a:r>
            <a:r>
              <a:rPr sz="2400" dirty="0">
                <a:latin typeface="Garamond"/>
                <a:cs typeface="Garamond"/>
              </a:rPr>
              <a:t> голоса</a:t>
            </a:r>
            <a:endParaRPr sz="2400">
              <a:latin typeface="Garamond"/>
              <a:cs typeface="Garamond"/>
            </a:endParaRPr>
          </a:p>
          <a:p>
            <a:pPr marL="354965" marR="5080" indent="-342900">
              <a:lnSpc>
                <a:spcPct val="100000"/>
              </a:lnSpc>
              <a:spcBef>
                <a:spcPts val="580"/>
              </a:spcBef>
              <a:buClr>
                <a:srgbClr val="FFCC00"/>
              </a:buClr>
              <a:buSzPct val="6875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Garamond"/>
                <a:cs typeface="Garamond"/>
              </a:rPr>
              <a:t>Певческий диапазон </a:t>
            </a:r>
            <a:r>
              <a:rPr sz="2400" dirty="0">
                <a:latin typeface="Garamond"/>
                <a:cs typeface="Garamond"/>
              </a:rPr>
              <a:t>– </a:t>
            </a:r>
            <a:r>
              <a:rPr sz="2400" spc="-5" dirty="0">
                <a:latin typeface="Garamond"/>
                <a:cs typeface="Garamond"/>
              </a:rPr>
              <a:t>диапазон всех доступных </a:t>
            </a:r>
            <a:r>
              <a:rPr sz="2400" dirty="0">
                <a:latin typeface="Garamond"/>
                <a:cs typeface="Garamond"/>
              </a:rPr>
              <a:t>голосовому  </a:t>
            </a:r>
            <a:r>
              <a:rPr sz="2400" spc="-5" dirty="0">
                <a:latin typeface="Garamond"/>
                <a:cs typeface="Garamond"/>
              </a:rPr>
              <a:t>аппарату частот. Составляет </a:t>
            </a:r>
            <a:r>
              <a:rPr sz="2400" dirty="0">
                <a:latin typeface="Garamond"/>
                <a:cs typeface="Garamond"/>
              </a:rPr>
              <a:t>2-4 </a:t>
            </a:r>
            <a:r>
              <a:rPr sz="2400" spc="-5" dirty="0">
                <a:latin typeface="Garamond"/>
                <a:cs typeface="Garamond"/>
              </a:rPr>
              <a:t>октавы </a:t>
            </a:r>
            <a:r>
              <a:rPr sz="2400" dirty="0">
                <a:latin typeface="Garamond"/>
                <a:cs typeface="Garamond"/>
              </a:rPr>
              <a:t>(24-48</a:t>
            </a:r>
            <a:r>
              <a:rPr sz="2400" spc="20" dirty="0">
                <a:latin typeface="Garamond"/>
                <a:cs typeface="Garamond"/>
              </a:rPr>
              <a:t> </a:t>
            </a:r>
            <a:r>
              <a:rPr sz="2400" spc="-5" dirty="0">
                <a:latin typeface="Garamond"/>
                <a:cs typeface="Garamond"/>
              </a:rPr>
              <a:t>полутонов)</a:t>
            </a:r>
            <a:endParaRPr sz="24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0397" y="4580382"/>
            <a:ext cx="284861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987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Calibri"/>
                <a:cs typeface="Calibri"/>
              </a:rPr>
              <a:t>Определение  </a:t>
            </a:r>
            <a:r>
              <a:rPr sz="3200" spc="-20" dirty="0">
                <a:latin typeface="Calibri"/>
                <a:cs typeface="Calibri"/>
              </a:rPr>
              <a:t>голосового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поля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721475" cy="6453505"/>
            <a:chOff x="0" y="0"/>
            <a:chExt cx="6721475" cy="6453505"/>
          </a:xfrm>
        </p:grpSpPr>
        <p:sp>
          <p:nvSpPr>
            <p:cNvPr id="4" name="object 4"/>
            <p:cNvSpPr/>
            <p:nvPr/>
          </p:nvSpPr>
          <p:spPr>
            <a:xfrm>
              <a:off x="0" y="2892488"/>
              <a:ext cx="4500498" cy="35606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92275" y="0"/>
              <a:ext cx="5029200" cy="3319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5317" y="191846"/>
            <a:ext cx="483806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28625">
              <a:lnSpc>
                <a:spcPct val="100000"/>
              </a:lnSpc>
              <a:spcBef>
                <a:spcPts val="95"/>
              </a:spcBef>
            </a:pPr>
            <a:r>
              <a:rPr sz="4000" spc="-30" dirty="0"/>
              <a:t>ГОЛОСОВОЕ ПОЛЕ  </a:t>
            </a:r>
            <a:r>
              <a:rPr sz="4000" spc="-40" dirty="0"/>
              <a:t>ДО </a:t>
            </a:r>
            <a:r>
              <a:rPr sz="4000" spc="-5" dirty="0"/>
              <a:t>И ПОСЛЕ</a:t>
            </a:r>
            <a:r>
              <a:rPr sz="4000" spc="5" dirty="0"/>
              <a:t> </a:t>
            </a:r>
            <a:r>
              <a:rPr sz="4000" spc="-15" dirty="0"/>
              <a:t>ЛЕЧЕНИЯ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905000" y="2057463"/>
            <a:ext cx="5867400" cy="4357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203" rIns="0" bIns="0" rtlCol="0">
            <a:spAutoFit/>
          </a:bodyPr>
          <a:lstStyle/>
          <a:p>
            <a:pPr marL="2160905" marR="5080" indent="-2062480">
              <a:lnSpc>
                <a:spcPct val="100000"/>
              </a:lnSpc>
              <a:spcBef>
                <a:spcPts val="100"/>
              </a:spcBef>
            </a:pPr>
            <a:r>
              <a:rPr sz="2000" spc="-10" dirty="0"/>
              <a:t>Оценка </a:t>
            </a:r>
            <a:r>
              <a:rPr sz="2000" spc="-5" dirty="0"/>
              <a:t>нестабильности </a:t>
            </a:r>
            <a:r>
              <a:rPr sz="2000" spc="-15" dirty="0"/>
              <a:t>голоса, </a:t>
            </a:r>
            <a:r>
              <a:rPr sz="2000" dirty="0">
                <a:solidFill>
                  <a:srgbClr val="E4E4FF"/>
                </a:solidFill>
              </a:rPr>
              <a:t>уровня </a:t>
            </a:r>
            <a:r>
              <a:rPr sz="2000" dirty="0"/>
              <a:t>шума и </a:t>
            </a:r>
            <a:r>
              <a:rPr sz="2000" spc="-5" dirty="0"/>
              <a:t>высокой певческой  форманты </a:t>
            </a:r>
            <a:r>
              <a:rPr sz="2000" dirty="0"/>
              <a:t>по</a:t>
            </a:r>
            <a:r>
              <a:rPr sz="2000" spc="-35" dirty="0"/>
              <a:t> </a:t>
            </a:r>
            <a:r>
              <a:rPr sz="2000" spc="-5" dirty="0"/>
              <a:t>фонетограмме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363537" y="1412875"/>
            <a:ext cx="4086225" cy="3024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87900" y="1412875"/>
            <a:ext cx="4103624" cy="3024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653" y="4600447"/>
            <a:ext cx="2407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Оценка</a:t>
            </a:r>
            <a:r>
              <a:rPr sz="18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нестабильности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96617" y="4874767"/>
            <a:ext cx="19367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  <a:tabLst>
                <a:tab pos="981075" algn="l"/>
              </a:tabLst>
            </a:pPr>
            <a:r>
              <a:rPr sz="1800" dirty="0">
                <a:latin typeface="Calibri"/>
                <a:cs typeface="Calibri"/>
              </a:rPr>
              <a:t>фонация	</a:t>
            </a:r>
            <a:r>
              <a:rPr sz="1800" spc="-15" dirty="0">
                <a:latin typeface="Calibri"/>
                <a:cs typeface="Calibri"/>
              </a:rPr>
              <a:t>от</a:t>
            </a:r>
            <a:r>
              <a:rPr sz="1800" spc="-5" dirty="0">
                <a:latin typeface="Calibri"/>
                <a:cs typeface="Calibri"/>
              </a:rPr>
              <a:t>м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че</a:t>
            </a:r>
            <a:r>
              <a:rPr sz="1800" spc="5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а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800" spc="-130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ис</a:t>
            </a:r>
            <a:r>
              <a:rPr sz="1800" spc="-25" dirty="0">
                <a:latin typeface="Calibri"/>
                <a:cs typeface="Calibri"/>
              </a:rPr>
              <a:t>т</a:t>
            </a:r>
            <a:r>
              <a:rPr sz="1800" spc="-5" dirty="0">
                <a:latin typeface="Calibri"/>
                <a:cs typeface="Calibri"/>
              </a:rPr>
              <a:t>огра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мы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742" y="4874767"/>
            <a:ext cx="13862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Нестабильная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красным.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показывают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742" y="5698032"/>
            <a:ext cx="3164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нестабильности по силе (слева) 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частоте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(внизу).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47538" y="4600447"/>
            <a:ext cx="2126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4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Оценка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уровня</a:t>
            </a:r>
            <a:r>
              <a:rPr sz="1800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шума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96154" y="4874767"/>
            <a:ext cx="873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Кра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ный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38215" y="4874767"/>
            <a:ext cx="2187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3280" algn="l"/>
              </a:tabLst>
            </a:pPr>
            <a:r>
              <a:rPr sz="1800" spc="-5" dirty="0">
                <a:latin typeface="Calibri"/>
                <a:cs typeface="Calibri"/>
              </a:rPr>
              <a:t>цвет	</a:t>
            </a:r>
            <a:r>
              <a:rPr sz="1800" spc="-10" dirty="0">
                <a:latin typeface="Calibri"/>
                <a:cs typeface="Calibri"/>
              </a:rPr>
              <a:t>соответствует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96154" y="5149037"/>
            <a:ext cx="343090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повышению уровня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шума.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Гистограммы </a:t>
            </a:r>
            <a:r>
              <a:rPr sz="1800" spc="-5" dirty="0">
                <a:latin typeface="Calibri"/>
                <a:cs typeface="Calibri"/>
              </a:rPr>
              <a:t>показывают </a:t>
            </a:r>
            <a:r>
              <a:rPr sz="1800" dirty="0">
                <a:latin typeface="Calibri"/>
                <a:cs typeface="Calibri"/>
              </a:rPr>
              <a:t>уровень  </a:t>
            </a:r>
            <a:r>
              <a:rPr sz="1800" spc="-10" dirty="0">
                <a:latin typeface="Calibri"/>
                <a:cs typeface="Calibri"/>
              </a:rPr>
              <a:t>шума относительно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силы (слева) </a:t>
            </a:r>
            <a:r>
              <a:rPr sz="1800" spc="-15" dirty="0">
                <a:latin typeface="Calibri"/>
                <a:cs typeface="Calibri"/>
              </a:rPr>
              <a:t>голоса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5" dirty="0">
                <a:latin typeface="Calibri"/>
                <a:cs typeface="Calibri"/>
              </a:rPr>
              <a:t>ЧОТ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(внизу).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03467" y="47370"/>
            <a:ext cx="21704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latin typeface="Calibri"/>
                <a:cs typeface="Calibri"/>
              </a:rPr>
              <a:t>Анамнез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3919" y="734574"/>
            <a:ext cx="6721475" cy="3653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715" indent="-342900" algn="just">
              <a:lnSpc>
                <a:spcPct val="13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Диагноз </a:t>
            </a:r>
            <a:r>
              <a:rPr sz="2000" b="1" spc="-5" dirty="0">
                <a:latin typeface="Calibri"/>
                <a:cs typeface="Calibri"/>
              </a:rPr>
              <a:t>строится на </a:t>
            </a:r>
            <a:r>
              <a:rPr sz="2000" b="1" spc="-10" dirty="0">
                <a:latin typeface="Calibri"/>
                <a:cs typeface="Calibri"/>
              </a:rPr>
              <a:t>данных тщательно </a:t>
            </a:r>
            <a:r>
              <a:rPr sz="2000" b="1" spc="-5" dirty="0">
                <a:latin typeface="Calibri"/>
                <a:cs typeface="Calibri"/>
              </a:rPr>
              <a:t>собранного  анамнеза, </a:t>
            </a:r>
            <a:r>
              <a:rPr sz="2000" b="1" spc="-40" dirty="0">
                <a:latin typeface="Calibri"/>
                <a:cs typeface="Calibri"/>
              </a:rPr>
              <a:t>где </a:t>
            </a:r>
            <a:r>
              <a:rPr sz="2000" b="1" spc="-10" dirty="0">
                <a:latin typeface="Calibri"/>
                <a:cs typeface="Calibri"/>
              </a:rPr>
              <a:t>уточняются </a:t>
            </a:r>
            <a:r>
              <a:rPr sz="2000" b="1" spc="-5" dirty="0">
                <a:latin typeface="Calibri"/>
                <a:cs typeface="Calibri"/>
              </a:rPr>
              <a:t>особенности </a:t>
            </a:r>
            <a:r>
              <a:rPr sz="2000" b="1" spc="-10" dirty="0">
                <a:latin typeface="Calibri"/>
                <a:cs typeface="Calibri"/>
              </a:rPr>
              <a:t>раннего </a:t>
            </a:r>
            <a:r>
              <a:rPr sz="2000" b="1" spc="-5" dirty="0">
                <a:latin typeface="Calibri"/>
                <a:cs typeface="Calibri"/>
              </a:rPr>
              <a:t>развития  ребенка начиная </a:t>
            </a:r>
            <a:r>
              <a:rPr sz="2000" b="1" dirty="0">
                <a:latin typeface="Calibri"/>
                <a:cs typeface="Calibri"/>
              </a:rPr>
              <a:t>с </a:t>
            </a:r>
            <a:r>
              <a:rPr sz="2000" b="1" spc="-5" dirty="0">
                <a:latin typeface="Calibri"/>
                <a:cs typeface="Calibri"/>
              </a:rPr>
              <a:t>утробного </a:t>
            </a:r>
            <a:r>
              <a:rPr sz="2000" b="1" spc="-10" dirty="0">
                <a:latin typeface="Calibri"/>
                <a:cs typeface="Calibri"/>
              </a:rPr>
              <a:t>периода, </a:t>
            </a:r>
            <a:r>
              <a:rPr sz="2000" b="1" spc="-5" dirty="0">
                <a:latin typeface="Calibri"/>
                <a:cs typeface="Calibri"/>
              </a:rPr>
              <a:t>характера </a:t>
            </a:r>
            <a:r>
              <a:rPr sz="2000" b="1" spc="-20" dirty="0">
                <a:latin typeface="Calibri"/>
                <a:cs typeface="Calibri"/>
              </a:rPr>
              <a:t>родов 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5" dirty="0">
                <a:latin typeface="Calibri"/>
                <a:cs typeface="Calibri"/>
              </a:rPr>
              <a:t>раннего постнатального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развития.</a:t>
            </a:r>
            <a:endParaRPr sz="20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3000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Здесь особое внимание </a:t>
            </a:r>
            <a:r>
              <a:rPr sz="2000" b="1" spc="-15" dirty="0">
                <a:latin typeface="Calibri"/>
                <a:cs typeface="Calibri"/>
              </a:rPr>
              <a:t>следует </a:t>
            </a:r>
            <a:r>
              <a:rPr sz="2000" b="1" spc="-5" dirty="0">
                <a:latin typeface="Calibri"/>
                <a:cs typeface="Calibri"/>
              </a:rPr>
              <a:t>обратить на </a:t>
            </a:r>
            <a:r>
              <a:rPr sz="2000" b="1" spc="-10" dirty="0">
                <a:latin typeface="Calibri"/>
                <a:cs typeface="Calibri"/>
              </a:rPr>
              <a:t>протекание  </a:t>
            </a:r>
            <a:r>
              <a:rPr sz="2000" b="1" spc="-5" dirty="0">
                <a:latin typeface="Calibri"/>
                <a:cs typeface="Calibri"/>
              </a:rPr>
              <a:t>беременности </a:t>
            </a:r>
            <a:r>
              <a:rPr sz="2000" b="1" dirty="0">
                <a:latin typeface="Calibri"/>
                <a:cs typeface="Calibri"/>
              </a:rPr>
              <a:t>у </a:t>
            </a:r>
            <a:r>
              <a:rPr sz="2000" b="1" spc="-10" dirty="0">
                <a:latin typeface="Calibri"/>
                <a:cs typeface="Calibri"/>
              </a:rPr>
              <a:t>матери </a:t>
            </a:r>
            <a:r>
              <a:rPr sz="2000" b="1" dirty="0">
                <a:latin typeface="Calibri"/>
                <a:cs typeface="Calibri"/>
              </a:rPr>
              <a:t>с </a:t>
            </a:r>
            <a:r>
              <a:rPr sz="2000" b="1" spc="-5" dirty="0">
                <a:latin typeface="Calibri"/>
                <a:cs typeface="Calibri"/>
              </a:rPr>
              <a:t>учетом </a:t>
            </a:r>
            <a:r>
              <a:rPr sz="2000" b="1" spc="-10" dirty="0">
                <a:latin typeface="Calibri"/>
                <a:cs typeface="Calibri"/>
              </a:rPr>
              <a:t>тех вредностей, </a:t>
            </a:r>
            <a:r>
              <a:rPr sz="2000" b="1" dirty="0">
                <a:latin typeface="Calibri"/>
                <a:cs typeface="Calibri"/>
              </a:rPr>
              <a:t>с  </a:t>
            </a:r>
            <a:r>
              <a:rPr sz="2000" b="1" spc="-10" dirty="0">
                <a:latin typeface="Calibri"/>
                <a:cs typeface="Calibri"/>
              </a:rPr>
              <a:t>которыми связан </a:t>
            </a:r>
            <a:r>
              <a:rPr sz="2000" b="1" spc="-15" dirty="0">
                <a:latin typeface="Calibri"/>
                <a:cs typeface="Calibri"/>
              </a:rPr>
              <a:t>период </a:t>
            </a:r>
            <a:r>
              <a:rPr sz="2000" b="1" spc="-5" dirty="0">
                <a:latin typeface="Calibri"/>
                <a:cs typeface="Calibri"/>
              </a:rPr>
              <a:t>формирования </a:t>
            </a:r>
            <a:r>
              <a:rPr sz="2000" b="1" spc="-15" dirty="0">
                <a:latin typeface="Calibri"/>
                <a:cs typeface="Calibri"/>
              </a:rPr>
              <a:t>плода, </a:t>
            </a:r>
            <a:r>
              <a:rPr sz="2000" b="1" spc="-5" dirty="0">
                <a:latin typeface="Calibri"/>
                <a:cs typeface="Calibri"/>
              </a:rPr>
              <a:t>наличие  </a:t>
            </a:r>
            <a:r>
              <a:rPr sz="2000" b="1" spc="-10" dirty="0">
                <a:latin typeface="Calibri"/>
                <a:cs typeface="Calibri"/>
              </a:rPr>
              <a:t>природовых </a:t>
            </a:r>
            <a:r>
              <a:rPr sz="2000" b="1" spc="-5" dirty="0">
                <a:latin typeface="Calibri"/>
                <a:cs typeface="Calibri"/>
              </a:rPr>
              <a:t>травм, асфиксии. </a:t>
            </a:r>
            <a:r>
              <a:rPr sz="2000" b="1" dirty="0">
                <a:latin typeface="Calibri"/>
                <a:cs typeface="Calibri"/>
              </a:rPr>
              <a:t>Наконец, </a:t>
            </a:r>
            <a:r>
              <a:rPr sz="2000" b="1" spc="-10" dirty="0">
                <a:latin typeface="Calibri"/>
                <a:cs typeface="Calibri"/>
              </a:rPr>
              <a:t>важен характер  </a:t>
            </a:r>
            <a:r>
              <a:rPr sz="2000" b="1" spc="-5" dirty="0">
                <a:latin typeface="Calibri"/>
                <a:cs typeface="Calibri"/>
              </a:rPr>
              <a:t>перенесенных ребенком заболеваний </a:t>
            </a:r>
            <a:r>
              <a:rPr sz="2000" b="1" dirty="0">
                <a:latin typeface="Calibri"/>
                <a:cs typeface="Calibri"/>
              </a:rPr>
              <a:t>в </a:t>
            </a:r>
            <a:r>
              <a:rPr sz="2000" b="1" spc="-5" dirty="0">
                <a:latin typeface="Calibri"/>
                <a:cs typeface="Calibri"/>
              </a:rPr>
              <a:t>раннем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детстве.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3919" y="4423130"/>
            <a:ext cx="3079115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3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458595" algn="l"/>
                <a:tab pos="1961514" algn="l"/>
                <a:tab pos="2344420" algn="l"/>
                <a:tab pos="2792730" algn="l"/>
              </a:tabLst>
            </a:pPr>
            <a:r>
              <a:rPr sz="2000" b="1" dirty="0">
                <a:latin typeface="Calibri"/>
                <a:cs typeface="Calibri"/>
              </a:rPr>
              <a:t>При</a:t>
            </a:r>
            <a:r>
              <a:rPr sz="2000" b="1" spc="5" dirty="0">
                <a:latin typeface="Calibri"/>
                <a:cs typeface="Calibri"/>
              </a:rPr>
              <a:t>ч</a:t>
            </a:r>
            <a:r>
              <a:rPr sz="2000" b="1" spc="-15" dirty="0">
                <a:latin typeface="Calibri"/>
                <a:cs typeface="Calibri"/>
              </a:rPr>
              <a:t>е</a:t>
            </a:r>
            <a:r>
              <a:rPr sz="2000" b="1" dirty="0">
                <a:latin typeface="Calibri"/>
                <a:cs typeface="Calibri"/>
              </a:rPr>
              <a:t>м	</a:t>
            </a:r>
            <a:r>
              <a:rPr sz="2000" b="1" spc="-10" dirty="0">
                <a:latin typeface="Calibri"/>
                <a:cs typeface="Calibri"/>
              </a:rPr>
              <a:t>о</a:t>
            </a:r>
            <a:r>
              <a:rPr sz="2000" b="1" dirty="0">
                <a:latin typeface="Calibri"/>
                <a:cs typeface="Calibri"/>
              </a:rPr>
              <a:t>ч</a:t>
            </a:r>
            <a:r>
              <a:rPr sz="2000" b="1" spc="-5" dirty="0">
                <a:latin typeface="Calibri"/>
                <a:cs typeface="Calibri"/>
              </a:rPr>
              <a:t>ен</a:t>
            </a:r>
            <a:r>
              <a:rPr sz="2000" b="1" dirty="0">
                <a:latin typeface="Calibri"/>
                <a:cs typeface="Calibri"/>
              </a:rPr>
              <a:t>ь	в</a:t>
            </a:r>
            <a:r>
              <a:rPr sz="2000" b="1" spc="-15" dirty="0">
                <a:latin typeface="Calibri"/>
                <a:cs typeface="Calibri"/>
              </a:rPr>
              <a:t>а</a:t>
            </a:r>
            <a:r>
              <a:rPr sz="2000" b="1" dirty="0">
                <a:latin typeface="Calibri"/>
                <a:cs typeface="Calibri"/>
              </a:rPr>
              <a:t>жно  </a:t>
            </a:r>
            <a:r>
              <a:rPr sz="2000" b="1" spc="-10" dirty="0">
                <a:latin typeface="Calibri"/>
                <a:cs typeface="Calibri"/>
              </a:rPr>
              <a:t>протекали	</a:t>
            </a:r>
            <a:r>
              <a:rPr sz="2000" b="1" dirty="0">
                <a:latin typeface="Calibri"/>
                <a:cs typeface="Calibri"/>
              </a:rPr>
              <a:t>любые  </a:t>
            </a:r>
            <a:r>
              <a:rPr sz="2000" b="1" spc="-5" dirty="0">
                <a:latin typeface="Calibri"/>
                <a:cs typeface="Calibri"/>
              </a:rPr>
              <a:t>со</a:t>
            </a:r>
            <a:r>
              <a:rPr sz="2000" b="1" spc="-15" dirty="0">
                <a:latin typeface="Calibri"/>
                <a:cs typeface="Calibri"/>
              </a:rPr>
              <a:t>п</a:t>
            </a:r>
            <a:r>
              <a:rPr sz="2000" b="1" dirty="0">
                <a:latin typeface="Calibri"/>
                <a:cs typeface="Calibri"/>
              </a:rPr>
              <a:t>р</a:t>
            </a:r>
            <a:r>
              <a:rPr sz="2000" b="1" spc="-10" dirty="0">
                <a:latin typeface="Calibri"/>
                <a:cs typeface="Calibri"/>
              </a:rPr>
              <a:t>о</a:t>
            </a: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-20" dirty="0">
                <a:latin typeface="Calibri"/>
                <a:cs typeface="Calibri"/>
              </a:rPr>
              <a:t>о</a:t>
            </a:r>
            <a:r>
              <a:rPr sz="2000" b="1" dirty="0">
                <a:latin typeface="Calibri"/>
                <a:cs typeface="Calibri"/>
              </a:rPr>
              <a:t>жд</a:t>
            </a:r>
            <a:r>
              <a:rPr sz="2000" b="1" spc="-25" dirty="0">
                <a:latin typeface="Calibri"/>
                <a:cs typeface="Calibri"/>
              </a:rPr>
              <a:t>а</a:t>
            </a:r>
            <a:r>
              <a:rPr sz="2000" b="1" spc="-10" dirty="0">
                <a:latin typeface="Calibri"/>
                <a:cs typeface="Calibri"/>
              </a:rPr>
              <a:t>л</a:t>
            </a:r>
            <a:r>
              <a:rPr sz="2000" b="1" dirty="0">
                <a:latin typeface="Calibri"/>
                <a:cs typeface="Calibri"/>
              </a:rPr>
              <a:t>ись		</a:t>
            </a:r>
            <a:r>
              <a:rPr sz="2000" b="1" spc="-10" dirty="0">
                <a:latin typeface="Calibri"/>
                <a:cs typeface="Calibri"/>
              </a:rPr>
              <a:t>ли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52950" y="4423130"/>
            <a:ext cx="1112520" cy="1214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6680">
              <a:lnSpc>
                <a:spcPct val="130100"/>
              </a:lnSpc>
              <a:spcBef>
                <a:spcPts val="95"/>
              </a:spcBef>
            </a:pPr>
            <a:r>
              <a:rPr sz="2000" b="1" dirty="0">
                <a:latin typeface="Calibri"/>
                <a:cs typeface="Calibri"/>
              </a:rPr>
              <a:t>у</a:t>
            </a:r>
            <a:r>
              <a:rPr sz="2000" b="1" spc="-20" dirty="0">
                <a:latin typeface="Calibri"/>
                <a:cs typeface="Calibri"/>
              </a:rPr>
              <a:t>т</a:t>
            </a:r>
            <a:r>
              <a:rPr sz="2000" b="1" spc="-10" dirty="0">
                <a:latin typeface="Calibri"/>
                <a:cs typeface="Calibri"/>
              </a:rPr>
              <a:t>о</a:t>
            </a:r>
            <a:r>
              <a:rPr sz="2000" b="1" dirty="0">
                <a:latin typeface="Calibri"/>
                <a:cs typeface="Calibri"/>
              </a:rPr>
              <a:t>ч</a:t>
            </a:r>
            <a:r>
              <a:rPr sz="2000" b="1" spc="-5" dirty="0">
                <a:latin typeface="Calibri"/>
                <a:cs typeface="Calibri"/>
              </a:rPr>
              <a:t>н</a:t>
            </a:r>
            <a:r>
              <a:rPr sz="2000" b="1" spc="-15" dirty="0">
                <a:latin typeface="Calibri"/>
                <a:cs typeface="Calibri"/>
              </a:rPr>
              <a:t>ит</a:t>
            </a:r>
            <a:r>
              <a:rPr sz="2000" b="1" dirty="0">
                <a:latin typeface="Calibri"/>
                <a:cs typeface="Calibri"/>
              </a:rPr>
              <a:t>ь  </a:t>
            </a:r>
            <a:r>
              <a:rPr sz="2000" b="1" spc="-10" dirty="0">
                <a:latin typeface="Calibri"/>
                <a:cs typeface="Calibri"/>
              </a:rPr>
              <a:t>детские</a:t>
            </a:r>
            <a:endParaRPr sz="2000">
              <a:latin typeface="Calibri"/>
              <a:cs typeface="Calibri"/>
            </a:endParaRPr>
          </a:p>
          <a:p>
            <a:pPr marL="457200">
              <a:lnSpc>
                <a:spcPct val="100000"/>
              </a:lnSpc>
              <a:spcBef>
                <a:spcPts val="720"/>
              </a:spcBef>
            </a:pPr>
            <a:r>
              <a:rPr sz="2000" b="1" spc="-5" dirty="0">
                <a:latin typeface="Calibri"/>
                <a:cs typeface="Calibri"/>
              </a:rPr>
              <a:t>они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74511" y="4423130"/>
            <a:ext cx="2231390" cy="818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 marR="5080" indent="-1905">
              <a:lnSpc>
                <a:spcPct val="130100"/>
              </a:lnSpc>
              <a:spcBef>
                <a:spcPts val="95"/>
              </a:spcBef>
              <a:tabLst>
                <a:tab pos="364490" algn="l"/>
                <a:tab pos="1842770" algn="l"/>
                <a:tab pos="1951355" algn="l"/>
              </a:tabLst>
            </a:pPr>
            <a:r>
              <a:rPr sz="2000" b="1" dirty="0">
                <a:latin typeface="Calibri"/>
                <a:cs typeface="Calibri"/>
              </a:rPr>
              <a:t>у	р</a:t>
            </a:r>
            <a:r>
              <a:rPr sz="2000" b="1" spc="-45" dirty="0">
                <a:latin typeface="Calibri"/>
                <a:cs typeface="Calibri"/>
              </a:rPr>
              <a:t>о</a:t>
            </a:r>
            <a:r>
              <a:rPr sz="2000" b="1" spc="-15" dirty="0">
                <a:latin typeface="Calibri"/>
                <a:cs typeface="Calibri"/>
              </a:rPr>
              <a:t>д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15" dirty="0">
                <a:latin typeface="Calibri"/>
                <a:cs typeface="Calibri"/>
              </a:rPr>
              <a:t>т</a:t>
            </a:r>
            <a:r>
              <a:rPr sz="2000" b="1" spc="-40" dirty="0">
                <a:latin typeface="Calibri"/>
                <a:cs typeface="Calibri"/>
              </a:rPr>
              <a:t>е</a:t>
            </a:r>
            <a:r>
              <a:rPr sz="2000" b="1" dirty="0">
                <a:latin typeface="Calibri"/>
                <a:cs typeface="Calibri"/>
              </a:rPr>
              <a:t>лей,	</a:t>
            </a:r>
            <a:r>
              <a:rPr sz="2000" b="1" spc="-20" dirty="0">
                <a:latin typeface="Calibri"/>
                <a:cs typeface="Calibri"/>
              </a:rPr>
              <a:t>ка</a:t>
            </a:r>
            <a:r>
              <a:rPr sz="2000" b="1" dirty="0">
                <a:latin typeface="Calibri"/>
                <a:cs typeface="Calibri"/>
              </a:rPr>
              <a:t>к  з</a:t>
            </a:r>
            <a:r>
              <a:rPr sz="2000" b="1" spc="-10" dirty="0">
                <a:latin typeface="Calibri"/>
                <a:cs typeface="Calibri"/>
              </a:rPr>
              <a:t>а</a:t>
            </a:r>
            <a:r>
              <a:rPr sz="2000" b="1" spc="-5" dirty="0">
                <a:latin typeface="Calibri"/>
                <a:cs typeface="Calibri"/>
              </a:rPr>
              <a:t>б</a:t>
            </a:r>
            <a:r>
              <a:rPr sz="2000" b="1" spc="-35" dirty="0">
                <a:latin typeface="Calibri"/>
                <a:cs typeface="Calibri"/>
              </a:rPr>
              <a:t>о</a:t>
            </a:r>
            <a:r>
              <a:rPr sz="2000" b="1" dirty="0">
                <a:latin typeface="Calibri"/>
                <a:cs typeface="Calibri"/>
              </a:rPr>
              <a:t>л</a:t>
            </a:r>
            <a:r>
              <a:rPr sz="2000" b="1" spc="-10" dirty="0">
                <a:latin typeface="Calibri"/>
                <a:cs typeface="Calibri"/>
              </a:rPr>
              <a:t>е</a:t>
            </a:r>
            <a:r>
              <a:rPr sz="2000" b="1" dirty="0">
                <a:latin typeface="Calibri"/>
                <a:cs typeface="Calibri"/>
              </a:rPr>
              <a:t>вания,		</a:t>
            </a:r>
            <a:r>
              <a:rPr sz="2000" b="1" spc="-5" dirty="0">
                <a:latin typeface="Calibri"/>
                <a:cs typeface="Calibri"/>
              </a:rPr>
              <a:t>не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73571" y="5306948"/>
            <a:ext cx="21291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alibri"/>
                <a:cs typeface="Calibri"/>
              </a:rPr>
              <a:t>бессознательными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26819" y="5703214"/>
            <a:ext cx="44805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состояниями, </a:t>
            </a:r>
            <a:r>
              <a:rPr sz="2000" b="1" spc="-10" dirty="0">
                <a:latin typeface="Calibri"/>
                <a:cs typeface="Calibri"/>
              </a:rPr>
              <a:t>судорогами,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припадками.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32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Фонетография.</a:t>
            </a:r>
          </a:p>
          <a:p>
            <a:pPr algn="ctr">
              <a:lnSpc>
                <a:spcPct val="100000"/>
              </a:lnSpc>
            </a:pPr>
            <a:r>
              <a:rPr spc="-15" dirty="0"/>
              <a:t>Представление голосового </a:t>
            </a:r>
            <a:r>
              <a:rPr spc="-20" dirty="0"/>
              <a:t>поля </a:t>
            </a:r>
            <a:r>
              <a:rPr spc="-5" dirty="0"/>
              <a:t>в </a:t>
            </a:r>
            <a:r>
              <a:rPr spc="-10" dirty="0"/>
              <a:t>«кластерном»</a:t>
            </a:r>
            <a:r>
              <a:rPr spc="85" dirty="0"/>
              <a:t> </a:t>
            </a:r>
            <a:r>
              <a:rPr spc="-5" dirty="0"/>
              <a:t>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75610" y="1004442"/>
            <a:ext cx="31902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5" dirty="0">
                <a:latin typeface="Calibri"/>
                <a:cs typeface="Calibri"/>
              </a:rPr>
              <a:t>«полигональном»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виде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5617" y="1484249"/>
            <a:ext cx="8478520" cy="5119370"/>
            <a:chOff x="395617" y="1484249"/>
            <a:chExt cx="8478520" cy="5119370"/>
          </a:xfrm>
        </p:grpSpPr>
        <p:sp>
          <p:nvSpPr>
            <p:cNvPr id="5" name="object 5"/>
            <p:cNvSpPr/>
            <p:nvPr/>
          </p:nvSpPr>
          <p:spPr>
            <a:xfrm>
              <a:off x="395617" y="1484249"/>
              <a:ext cx="5579745" cy="3987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51274" y="2852737"/>
              <a:ext cx="5022850" cy="3698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4656" y="5671912"/>
              <a:ext cx="2483966" cy="1685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3315" y="5775959"/>
              <a:ext cx="367284" cy="4008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9807" y="5775959"/>
              <a:ext cx="1562100" cy="4008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71115" y="5775959"/>
              <a:ext cx="1607820" cy="4008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1247" y="5989320"/>
              <a:ext cx="2619755" cy="4008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91411" y="6202680"/>
              <a:ext cx="1435608" cy="40081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86227" y="6202680"/>
              <a:ext cx="288036" cy="40081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23391" y="5597448"/>
            <a:ext cx="280479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1F487C"/>
                </a:solidFill>
                <a:latin typeface="Calibri"/>
                <a:cs typeface="Calibri"/>
              </a:rPr>
              <a:t>Представление голосового</a:t>
            </a:r>
            <a:r>
              <a:rPr sz="1400" b="1" spc="-10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F487C"/>
                </a:solidFill>
                <a:latin typeface="Calibri"/>
                <a:cs typeface="Calibri"/>
              </a:rPr>
              <a:t>поля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1F487C"/>
                </a:solidFill>
                <a:latin typeface="Calibri"/>
                <a:cs typeface="Calibri"/>
              </a:rPr>
              <a:t>в </a:t>
            </a:r>
            <a:r>
              <a:rPr sz="1400" b="1" spc="-5" dirty="0">
                <a:solidFill>
                  <a:srgbClr val="1F487C"/>
                </a:solidFill>
                <a:latin typeface="Calibri"/>
                <a:cs typeface="Calibri"/>
              </a:rPr>
              <a:t>«полигональном«» виде</a:t>
            </a:r>
            <a:r>
              <a:rPr sz="1400" b="1" spc="-1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87C"/>
                </a:solidFill>
                <a:latin typeface="Calibri"/>
                <a:cs typeface="Calibri"/>
              </a:rPr>
              <a:t>(справа).</a:t>
            </a:r>
            <a:endParaRPr sz="1400">
              <a:latin typeface="Calibri"/>
              <a:cs typeface="Calibri"/>
            </a:endParaRPr>
          </a:p>
          <a:p>
            <a:pPr marL="230504" marR="220345" algn="ctr">
              <a:lnSpc>
                <a:spcPct val="100000"/>
              </a:lnSpc>
            </a:pPr>
            <a:r>
              <a:rPr sz="1400" b="1" spc="-5" dirty="0">
                <a:solidFill>
                  <a:srgbClr val="1F487C"/>
                </a:solidFill>
                <a:latin typeface="Calibri"/>
                <a:cs typeface="Calibri"/>
              </a:rPr>
              <a:t>Добавлен контур</a:t>
            </a:r>
            <a:r>
              <a:rPr sz="1400" b="1" spc="-7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F487C"/>
                </a:solidFill>
                <a:latin typeface="Calibri"/>
                <a:cs typeface="Calibri"/>
              </a:rPr>
              <a:t>нормальной  фонетограммы.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265164" y="2316064"/>
            <a:ext cx="2611120" cy="505459"/>
            <a:chOff x="6265164" y="2316064"/>
            <a:chExt cx="2611120" cy="505459"/>
          </a:xfrm>
        </p:grpSpPr>
        <p:sp>
          <p:nvSpPr>
            <p:cNvPr id="16" name="object 16"/>
            <p:cNvSpPr/>
            <p:nvPr/>
          </p:nvSpPr>
          <p:spPr>
            <a:xfrm>
              <a:off x="6265164" y="2316064"/>
              <a:ext cx="2610611" cy="16852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94704" y="2420112"/>
              <a:ext cx="2346959" cy="4008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241796" y="2241295"/>
            <a:ext cx="263461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1F487C"/>
                </a:solidFill>
                <a:latin typeface="Calibri"/>
                <a:cs typeface="Calibri"/>
              </a:rPr>
              <a:t>Представление голосового поля</a:t>
            </a:r>
            <a:r>
              <a:rPr sz="1400" b="1" spc="-17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87C"/>
                </a:solidFill>
                <a:latin typeface="Calibri"/>
                <a:cs typeface="Calibri"/>
              </a:rPr>
              <a:t>в</a:t>
            </a:r>
            <a:endParaRPr sz="14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1400" b="1" spc="-5" dirty="0">
                <a:solidFill>
                  <a:srgbClr val="1F487C"/>
                </a:solidFill>
                <a:latin typeface="Calibri"/>
                <a:cs typeface="Calibri"/>
              </a:rPr>
              <a:t>«кластерном» виде</a:t>
            </a:r>
            <a:r>
              <a:rPr sz="1400" b="1" spc="-7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F487C"/>
                </a:solidFill>
                <a:latin typeface="Calibri"/>
                <a:cs typeface="Calibri"/>
              </a:rPr>
              <a:t>(слева)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4857" y="564007"/>
            <a:ext cx="45783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Параметры </a:t>
            </a:r>
            <a:r>
              <a:rPr sz="3200" spc="-5" dirty="0"/>
              <a:t>оценки</a:t>
            </a:r>
            <a:r>
              <a:rPr sz="3200" spc="-85" dirty="0"/>
              <a:t> </a:t>
            </a:r>
            <a:r>
              <a:rPr sz="3200" spc="-20" dirty="0"/>
              <a:t>голоса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613738"/>
            <a:ext cx="7865109" cy="426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180" indent="-412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3 балла — </a:t>
            </a:r>
            <a:r>
              <a:rPr sz="2400" spc="-10" dirty="0">
                <a:solidFill>
                  <a:srgbClr val="C0504D"/>
                </a:solidFill>
                <a:latin typeface="Calibri"/>
                <a:cs typeface="Calibri"/>
              </a:rPr>
              <a:t>владение </a:t>
            </a:r>
            <a:r>
              <a:rPr sz="2400" spc="-5" dirty="0">
                <a:solidFill>
                  <a:srgbClr val="C0504D"/>
                </a:solidFill>
                <a:latin typeface="Calibri"/>
                <a:cs typeface="Calibri"/>
              </a:rPr>
              <a:t>звучной речью 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в </a:t>
            </a:r>
            <a:r>
              <a:rPr sz="2400" spc="-15" dirty="0">
                <a:solidFill>
                  <a:srgbClr val="C0504D"/>
                </a:solidFill>
                <a:latin typeface="Calibri"/>
                <a:cs typeface="Calibri"/>
              </a:rPr>
              <a:t>полном</a:t>
            </a:r>
            <a:r>
              <a:rPr sz="2400" spc="-4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504D"/>
                </a:solidFill>
                <a:latin typeface="Calibri"/>
                <a:cs typeface="Calibri"/>
              </a:rPr>
              <a:t>объеме,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C0504D"/>
                </a:solidFill>
                <a:latin typeface="Calibri"/>
                <a:cs typeface="Calibri"/>
              </a:rPr>
              <a:t>общение 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в быту и </a:t>
            </a:r>
            <a:r>
              <a:rPr sz="2400" spc="-5" dirty="0">
                <a:solidFill>
                  <a:srgbClr val="C0504D"/>
                </a:solidFill>
                <a:latin typeface="Calibri"/>
                <a:cs typeface="Calibri"/>
              </a:rPr>
              <a:t>по</a:t>
            </a:r>
            <a:r>
              <a:rPr sz="2400" spc="-3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C0504D"/>
                </a:solidFill>
                <a:latin typeface="Calibri"/>
                <a:cs typeface="Calibri"/>
              </a:rPr>
              <a:t>телефону;</a:t>
            </a:r>
            <a:endParaRPr sz="2400">
              <a:latin typeface="Calibri"/>
              <a:cs typeface="Calibri"/>
            </a:endParaRPr>
          </a:p>
          <a:p>
            <a:pPr marL="355600" marR="513715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2 </a:t>
            </a:r>
            <a:r>
              <a:rPr sz="2400" spc="-5" dirty="0">
                <a:solidFill>
                  <a:srgbClr val="C0504D"/>
                </a:solidFill>
                <a:latin typeface="Calibri"/>
                <a:cs typeface="Calibri"/>
              </a:rPr>
              <a:t>балла 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— </a:t>
            </a:r>
            <a:r>
              <a:rPr sz="2400" spc="-10" dirty="0">
                <a:solidFill>
                  <a:srgbClr val="C0504D"/>
                </a:solidFill>
                <a:latin typeface="Calibri"/>
                <a:cs typeface="Calibri"/>
              </a:rPr>
              <a:t>владение </a:t>
            </a:r>
            <a:r>
              <a:rPr sz="2400" spc="-5" dirty="0">
                <a:solidFill>
                  <a:srgbClr val="C0504D"/>
                </a:solidFill>
                <a:latin typeface="Calibri"/>
                <a:cs typeface="Calibri"/>
              </a:rPr>
              <a:t>озвученной речью 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в </a:t>
            </a:r>
            <a:r>
              <a:rPr sz="2400" spc="-15" dirty="0">
                <a:solidFill>
                  <a:srgbClr val="C0504D"/>
                </a:solidFill>
                <a:latin typeface="Calibri"/>
                <a:cs typeface="Calibri"/>
              </a:rPr>
              <a:t>быту, </a:t>
            </a:r>
            <a:r>
              <a:rPr sz="2400" spc="-5" dirty="0">
                <a:solidFill>
                  <a:srgbClr val="C0504D"/>
                </a:solidFill>
                <a:latin typeface="Calibri"/>
                <a:cs typeface="Calibri"/>
              </a:rPr>
              <a:t>фразы  состоят 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из </a:t>
            </a:r>
            <a:r>
              <a:rPr sz="2400" spc="-10" dirty="0">
                <a:solidFill>
                  <a:srgbClr val="C0504D"/>
                </a:solidFill>
                <a:latin typeface="Calibri"/>
                <a:cs typeface="Calibri"/>
              </a:rPr>
              <a:t>3-4</a:t>
            </a:r>
            <a:r>
              <a:rPr sz="2400" spc="-4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слов;</a:t>
            </a:r>
            <a:endParaRPr sz="2400">
              <a:latin typeface="Calibri"/>
              <a:cs typeface="Calibri"/>
            </a:endParaRPr>
          </a:p>
          <a:p>
            <a:pPr marL="355600" marR="142240" indent="-3435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1 балл — </a:t>
            </a:r>
            <a:r>
              <a:rPr sz="2400" spc="-5" dirty="0">
                <a:solidFill>
                  <a:srgbClr val="C0504D"/>
                </a:solidFill>
                <a:latin typeface="Calibri"/>
                <a:cs typeface="Calibri"/>
              </a:rPr>
              <a:t>речь </a:t>
            </a:r>
            <a:r>
              <a:rPr sz="2400" spc="-15" dirty="0">
                <a:solidFill>
                  <a:srgbClr val="C0504D"/>
                </a:solidFill>
                <a:latin typeface="Calibri"/>
                <a:cs typeface="Calibri"/>
              </a:rPr>
              <a:t>больного недостаточно </a:t>
            </a:r>
            <a:r>
              <a:rPr sz="2400" spc="-5" dirty="0">
                <a:solidFill>
                  <a:srgbClr val="C0504D"/>
                </a:solidFill>
                <a:latin typeface="Calibri"/>
                <a:cs typeface="Calibri"/>
              </a:rPr>
              <a:t>звучная, общение  </a:t>
            </a:r>
            <a:r>
              <a:rPr sz="2400" spc="-10" dirty="0">
                <a:solidFill>
                  <a:srgbClr val="C0504D"/>
                </a:solidFill>
                <a:latin typeface="Calibri"/>
                <a:cs typeface="Calibri"/>
              </a:rPr>
              <a:t>шепотом.</a:t>
            </a:r>
            <a:endParaRPr sz="24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Акустические </a:t>
            </a:r>
            <a:r>
              <a:rPr sz="2400" spc="-5" dirty="0">
                <a:solidFill>
                  <a:srgbClr val="C0504D"/>
                </a:solidFill>
                <a:latin typeface="Calibri"/>
                <a:cs typeface="Calibri"/>
              </a:rPr>
              <a:t>параметры: </a:t>
            </a:r>
            <a:r>
              <a:rPr sz="2400" spc="-10" dirty="0">
                <a:solidFill>
                  <a:srgbClr val="C0504D"/>
                </a:solidFill>
                <a:latin typeface="Calibri"/>
                <a:cs typeface="Calibri"/>
              </a:rPr>
              <a:t>частота основного тона </a:t>
            </a:r>
            <a:r>
              <a:rPr sz="2400" spc="-20" dirty="0">
                <a:solidFill>
                  <a:srgbClr val="C0504D"/>
                </a:solidFill>
                <a:latin typeface="Calibri"/>
                <a:cs typeface="Calibri"/>
              </a:rPr>
              <a:t>должна  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быть </a:t>
            </a:r>
            <a:r>
              <a:rPr sz="2400" spc="-10" dirty="0">
                <a:solidFill>
                  <a:srgbClr val="C0504D"/>
                </a:solidFill>
                <a:latin typeface="Calibri"/>
                <a:cs typeface="Calibri"/>
              </a:rPr>
              <a:t>приближена 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к </a:t>
            </a:r>
            <a:r>
              <a:rPr sz="2400" spc="-15" dirty="0">
                <a:solidFill>
                  <a:srgbClr val="C0504D"/>
                </a:solidFill>
                <a:latin typeface="Calibri"/>
                <a:cs typeface="Calibri"/>
              </a:rPr>
              <a:t>показателям</a:t>
            </a:r>
            <a:r>
              <a:rPr sz="2400" spc="-3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0504D"/>
                </a:solidFill>
                <a:latin typeface="Calibri"/>
                <a:cs typeface="Calibri"/>
              </a:rPr>
              <a:t>нормальной</a:t>
            </a:r>
            <a:endParaRPr sz="2400">
              <a:latin typeface="Calibri"/>
              <a:cs typeface="Calibri"/>
            </a:endParaRPr>
          </a:p>
          <a:p>
            <a:pPr marL="355600" marR="450215">
              <a:lnSpc>
                <a:spcPct val="100000"/>
              </a:lnSpc>
            </a:pPr>
            <a:r>
              <a:rPr sz="2400" spc="-10" dirty="0">
                <a:solidFill>
                  <a:srgbClr val="C0504D"/>
                </a:solidFill>
                <a:latin typeface="Calibri"/>
                <a:cs typeface="Calibri"/>
              </a:rPr>
              <a:t>человеческой </a:t>
            </a:r>
            <a:r>
              <a:rPr sz="2400" spc="-5" dirty="0">
                <a:solidFill>
                  <a:srgbClr val="C0504D"/>
                </a:solidFill>
                <a:latin typeface="Calibri"/>
                <a:cs typeface="Calibri"/>
              </a:rPr>
              <a:t>речи (норма для мужчин 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— </a:t>
            </a:r>
            <a:r>
              <a:rPr sz="2400" spc="-5" dirty="0">
                <a:solidFill>
                  <a:srgbClr val="C0504D"/>
                </a:solidFill>
                <a:latin typeface="Calibri"/>
                <a:cs typeface="Calibri"/>
              </a:rPr>
              <a:t>110-115 </a:t>
            </a:r>
            <a:r>
              <a:rPr sz="2400" spc="-45" dirty="0">
                <a:solidFill>
                  <a:srgbClr val="C0504D"/>
                </a:solidFill>
                <a:latin typeface="Calibri"/>
                <a:cs typeface="Calibri"/>
              </a:rPr>
              <a:t>Гц).  </a:t>
            </a:r>
            <a:r>
              <a:rPr sz="2400" spc="-5" dirty="0">
                <a:solidFill>
                  <a:srgbClr val="C0504D"/>
                </a:solidFill>
                <a:latin typeface="Calibri"/>
                <a:cs typeface="Calibri"/>
              </a:rPr>
              <a:t>Интенсивность </a:t>
            </a:r>
            <a:r>
              <a:rPr sz="2400" spc="-10" dirty="0">
                <a:solidFill>
                  <a:srgbClr val="C0504D"/>
                </a:solidFill>
                <a:latin typeface="Calibri"/>
                <a:cs typeface="Calibri"/>
              </a:rPr>
              <a:t>основного тона </a:t>
            </a:r>
            <a:r>
              <a:rPr sz="2400" spc="-15" dirty="0">
                <a:solidFill>
                  <a:srgbClr val="C0504D"/>
                </a:solidFill>
                <a:latin typeface="Calibri"/>
                <a:cs typeface="Calibri"/>
              </a:rPr>
              <a:t>от </a:t>
            </a:r>
            <a:r>
              <a:rPr sz="2400" spc="-5" dirty="0">
                <a:solidFill>
                  <a:srgbClr val="C0504D"/>
                </a:solidFill>
                <a:latin typeface="Calibri"/>
                <a:cs typeface="Calibri"/>
              </a:rPr>
              <a:t>70-75 дБ. Время  максимальной фонации 10,5-12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 с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4178" y="544195"/>
            <a:ext cx="6694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imes New Roman"/>
                <a:cs typeface="Times New Roman"/>
              </a:rPr>
              <a:t>Диагностика </a:t>
            </a:r>
            <a:r>
              <a:rPr sz="3600" spc="-10" dirty="0">
                <a:latin typeface="Times New Roman"/>
                <a:cs typeface="Times New Roman"/>
              </a:rPr>
              <a:t>заболеваний</a:t>
            </a:r>
            <a:r>
              <a:rPr sz="3600" spc="-75" dirty="0">
                <a:latin typeface="Times New Roman"/>
                <a:cs typeface="Times New Roman"/>
              </a:rPr>
              <a:t> </a:t>
            </a:r>
            <a:r>
              <a:rPr sz="3600" spc="-15" dirty="0">
                <a:latin typeface="Times New Roman"/>
                <a:cs typeface="Times New Roman"/>
              </a:rPr>
              <a:t>гортани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0690"/>
            <a:ext cx="8023225" cy="3610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8928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Сложность диагностика обусловлена </a:t>
            </a:r>
            <a:r>
              <a:rPr sz="2800" spc="-5" dirty="0">
                <a:latin typeface="Calibri"/>
                <a:cs typeface="Calibri"/>
              </a:rPr>
              <a:t>анатомо-  </a:t>
            </a:r>
            <a:r>
              <a:rPr sz="2800" spc="-10" dirty="0">
                <a:latin typeface="Calibri"/>
                <a:cs typeface="Calibri"/>
              </a:rPr>
              <a:t>физиологиескими </a:t>
            </a:r>
            <a:r>
              <a:rPr sz="2800" spc="-5" dirty="0">
                <a:latin typeface="Calibri"/>
                <a:cs typeface="Calibri"/>
              </a:rPr>
              <a:t>особенностями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гортани,</a:t>
            </a:r>
            <a:endParaRPr sz="2800">
              <a:latin typeface="Calibri"/>
              <a:cs typeface="Calibri"/>
            </a:endParaRPr>
          </a:p>
          <a:p>
            <a:pPr marL="355600" marR="771525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эмоциональной </a:t>
            </a:r>
            <a:r>
              <a:rPr sz="2800" spc="-10" dirty="0">
                <a:latin typeface="Calibri"/>
                <a:cs typeface="Calibri"/>
              </a:rPr>
              <a:t>лабильностью </a:t>
            </a:r>
            <a:r>
              <a:rPr sz="2800" spc="-15" dirty="0">
                <a:latin typeface="Calibri"/>
                <a:cs typeface="Calibri"/>
              </a:rPr>
              <a:t>обследуемых,  </a:t>
            </a:r>
            <a:r>
              <a:rPr sz="2800" spc="-5" dirty="0">
                <a:latin typeface="Calibri"/>
                <a:cs typeface="Calibri"/>
              </a:rPr>
              <a:t>сложностью </a:t>
            </a:r>
            <a:r>
              <a:rPr sz="2800" spc="-10" dirty="0">
                <a:latin typeface="Calibri"/>
                <a:cs typeface="Calibri"/>
              </a:rPr>
              <a:t>интерпретации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результатов.</a:t>
            </a:r>
            <a:endParaRPr sz="28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  <a:tab pos="7817484" algn="l"/>
              </a:tabLst>
            </a:pPr>
            <a:r>
              <a:rPr sz="2800" spc="-5" dirty="0">
                <a:latin typeface="Calibri"/>
                <a:cs typeface="Calibri"/>
              </a:rPr>
              <a:t>Кли</a:t>
            </a:r>
            <a:r>
              <a:rPr sz="2800" dirty="0">
                <a:latin typeface="Calibri"/>
                <a:cs typeface="Calibri"/>
              </a:rPr>
              <a:t>н</a:t>
            </a:r>
            <a:r>
              <a:rPr sz="2800" spc="-5" dirty="0">
                <a:latin typeface="Calibri"/>
                <a:cs typeface="Calibri"/>
              </a:rPr>
              <a:t>ичес</a:t>
            </a:r>
            <a:r>
              <a:rPr sz="2800" spc="-40" dirty="0">
                <a:latin typeface="Calibri"/>
                <a:cs typeface="Calibri"/>
              </a:rPr>
              <a:t>к</a:t>
            </a:r>
            <a:r>
              <a:rPr sz="2800" spc="-5" dirty="0">
                <a:latin typeface="Calibri"/>
                <a:cs typeface="Calibri"/>
              </a:rPr>
              <a:t>ая </a:t>
            </a:r>
            <a:r>
              <a:rPr sz="2800" spc="-40" dirty="0">
                <a:latin typeface="Calibri"/>
                <a:cs typeface="Calibri"/>
              </a:rPr>
              <a:t>к</a:t>
            </a:r>
            <a:r>
              <a:rPr sz="2800" spc="-5" dirty="0">
                <a:latin typeface="Calibri"/>
                <a:cs typeface="Calibri"/>
              </a:rPr>
              <a:t>артина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раз</a:t>
            </a:r>
            <a:r>
              <a:rPr sz="2800" dirty="0">
                <a:latin typeface="Calibri"/>
                <a:cs typeface="Calibri"/>
              </a:rPr>
              <a:t>н</a:t>
            </a:r>
            <a:r>
              <a:rPr sz="2800" spc="-10" dirty="0">
                <a:latin typeface="Calibri"/>
                <a:cs typeface="Calibri"/>
              </a:rPr>
              <a:t>ы</a:t>
            </a:r>
            <a:r>
              <a:rPr sz="2800" spc="-5" dirty="0">
                <a:latin typeface="Calibri"/>
                <a:cs typeface="Calibri"/>
              </a:rPr>
              <a:t>е пери</a:t>
            </a:r>
            <a:r>
              <a:rPr sz="2800" spc="-85" dirty="0">
                <a:latin typeface="Calibri"/>
                <a:cs typeface="Calibri"/>
              </a:rPr>
              <a:t>о</a:t>
            </a:r>
            <a:r>
              <a:rPr sz="2800" spc="-10" dirty="0">
                <a:latin typeface="Calibri"/>
                <a:cs typeface="Calibri"/>
              </a:rPr>
              <a:t>д</a:t>
            </a:r>
            <a:r>
              <a:rPr sz="2800" spc="-5" dirty="0">
                <a:latin typeface="Calibri"/>
                <a:cs typeface="Calibri"/>
              </a:rPr>
              <a:t>ы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у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д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35" dirty="0">
                <a:latin typeface="Calibri"/>
                <a:cs typeface="Calibri"/>
              </a:rPr>
              <a:t>т</a:t>
            </a:r>
            <a:r>
              <a:rPr sz="2800" spc="-5" dirty="0">
                <a:latin typeface="Calibri"/>
                <a:cs typeface="Calibri"/>
              </a:rPr>
              <a:t>ей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и  взрослых </a:t>
            </a:r>
            <a:r>
              <a:rPr sz="2800" spc="-10" dirty="0">
                <a:latin typeface="Calibri"/>
                <a:cs typeface="Calibri"/>
              </a:rPr>
              <a:t>вариативна.</a:t>
            </a:r>
            <a:endParaRPr sz="2800">
              <a:latin typeface="Calibri"/>
              <a:cs typeface="Calibri"/>
            </a:endParaRPr>
          </a:p>
          <a:p>
            <a:pPr marL="355600" marR="1405255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5" dirty="0">
                <a:latin typeface="Calibri"/>
                <a:cs typeface="Calibri"/>
              </a:rPr>
              <a:t>Поэтому </a:t>
            </a:r>
            <a:r>
              <a:rPr sz="2800" spc="-20" dirty="0">
                <a:latin typeface="Calibri"/>
                <a:cs typeface="Calibri"/>
              </a:rPr>
              <a:t>необходимы </a:t>
            </a:r>
            <a:r>
              <a:rPr sz="2800" spc="-10" dirty="0">
                <a:latin typeface="Calibri"/>
                <a:cs typeface="Calibri"/>
              </a:rPr>
              <a:t>инструментальные  объективные </a:t>
            </a:r>
            <a:r>
              <a:rPr sz="2800" spc="-25" dirty="0">
                <a:latin typeface="Calibri"/>
                <a:cs typeface="Calibri"/>
              </a:rPr>
              <a:t>методы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исследования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0053" y="319862"/>
            <a:ext cx="3103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ЛАРИНГОСКОПИЯ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510703"/>
            <a:ext cx="6384290" cy="295275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Прямая и </a:t>
            </a:r>
            <a:r>
              <a:rPr sz="3200" spc="-5" dirty="0">
                <a:latin typeface="Calibri"/>
                <a:cs typeface="Calibri"/>
              </a:rPr>
              <a:t>обратная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ларингоскопия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Ларингостробоскопия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Видеоларингоскопия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Видеоларингостробоскопия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Фиброэндоскопия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9243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44059" y="581659"/>
            <a:ext cx="4330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Диагностический</a:t>
            </a:r>
            <a:r>
              <a:rPr sz="3600" spc="-45" dirty="0"/>
              <a:t> </a:t>
            </a:r>
            <a:r>
              <a:rPr sz="3600" spc="-10" dirty="0"/>
              <a:t>этап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4446270" y="1611884"/>
            <a:ext cx="3021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Запись </a:t>
            </a:r>
            <a:r>
              <a:rPr sz="2800" spc="-20" dirty="0">
                <a:latin typeface="Calibri"/>
                <a:cs typeface="Calibri"/>
              </a:rPr>
              <a:t>голоса </a:t>
            </a:r>
            <a:r>
              <a:rPr sz="2800" dirty="0">
                <a:latin typeface="Calibri"/>
                <a:cs typeface="Calibri"/>
              </a:rPr>
              <a:t>на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РС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67175" y="3284537"/>
            <a:ext cx="4114800" cy="3248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24852" y="4825060"/>
            <a:ext cx="6451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опия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49" y="236677"/>
            <a:ext cx="82130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Рабочий момент проведения акустического анализа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голоса</a:t>
            </a:r>
            <a:endParaRPr sz="2400">
              <a:latin typeface="Times New Roman"/>
              <a:cs typeface="Times New Roman"/>
            </a:endParaRPr>
          </a:p>
          <a:p>
            <a:pPr marL="79375" algn="ctr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и </a:t>
            </a:r>
            <a:r>
              <a:rPr sz="2400" b="1" spc="-10" dirty="0">
                <a:latin typeface="Times New Roman"/>
                <a:cs typeface="Times New Roman"/>
              </a:rPr>
              <a:t>видеоларингоскопии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312" y="1522349"/>
            <a:ext cx="8712200" cy="5033010"/>
            <a:chOff x="214312" y="1522349"/>
            <a:chExt cx="8712200" cy="5033010"/>
          </a:xfrm>
        </p:grpSpPr>
        <p:sp>
          <p:nvSpPr>
            <p:cNvPr id="4" name="object 4"/>
            <p:cNvSpPr/>
            <p:nvPr/>
          </p:nvSpPr>
          <p:spPr>
            <a:xfrm>
              <a:off x="4000500" y="1522349"/>
              <a:ext cx="4925949" cy="3276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4312" y="3429063"/>
              <a:ext cx="4705350" cy="31257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9685" y="191846"/>
            <a:ext cx="44958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Ларингоскопическая</a:t>
            </a:r>
            <a:endParaRPr sz="4000"/>
          </a:p>
          <a:p>
            <a:pPr marL="2437765">
              <a:lnSpc>
                <a:spcPct val="100000"/>
              </a:lnSpc>
            </a:pPr>
            <a:r>
              <a:rPr sz="4000" spc="-10" dirty="0"/>
              <a:t>гортани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104890" y="191846"/>
            <a:ext cx="17513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70" dirty="0">
                <a:latin typeface="Calibri"/>
                <a:cs typeface="Calibri"/>
              </a:rPr>
              <a:t>к</a:t>
            </a:r>
            <a:r>
              <a:rPr sz="4000" spc="-5" dirty="0">
                <a:latin typeface="Calibri"/>
                <a:cs typeface="Calibri"/>
              </a:rPr>
              <a:t>ар</a:t>
            </a:r>
            <a:r>
              <a:rPr sz="4000" dirty="0">
                <a:latin typeface="Calibri"/>
                <a:cs typeface="Calibri"/>
              </a:rPr>
              <a:t>т</a:t>
            </a:r>
            <a:r>
              <a:rPr sz="4000" spc="-5" dirty="0">
                <a:latin typeface="Calibri"/>
                <a:cs typeface="Calibri"/>
              </a:rPr>
              <a:t>ина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731390"/>
            <a:ext cx="359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Calibri"/>
                <a:cs typeface="Calibri"/>
              </a:rPr>
              <a:t>до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4527" y="1731390"/>
            <a:ext cx="793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п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-5" dirty="0">
                <a:latin typeface="Calibri"/>
                <a:cs typeface="Calibri"/>
              </a:rPr>
              <a:t>сле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5618" y="1932051"/>
            <a:ext cx="2536190" cy="2629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92090" y="2508504"/>
            <a:ext cx="2621534" cy="27170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1486" y="461594"/>
            <a:ext cx="71024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188585" algn="l"/>
              </a:tabLst>
            </a:pPr>
            <a:r>
              <a:rPr sz="4400" spc="-10" dirty="0"/>
              <a:t>Ларингоскопическая	картина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731390"/>
            <a:ext cx="359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Calibri"/>
                <a:cs typeface="Calibri"/>
              </a:rPr>
              <a:t>до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4527" y="1731390"/>
            <a:ext cx="793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п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-5" dirty="0">
                <a:latin typeface="Calibri"/>
                <a:cs typeface="Calibri"/>
              </a:rPr>
              <a:t>сле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8670" y="2363470"/>
            <a:ext cx="2475230" cy="2480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99990" y="2648966"/>
            <a:ext cx="4035170" cy="1867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8260" y="461594"/>
            <a:ext cx="29851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Calibri"/>
                <a:cs typeface="Calibri"/>
              </a:rPr>
              <a:t>Бам</a:t>
            </a:r>
            <a:r>
              <a:rPr sz="4400" spc="-30" dirty="0">
                <a:latin typeface="Calibri"/>
                <a:cs typeface="Calibri"/>
              </a:rPr>
              <a:t>б</a:t>
            </a:r>
            <a:r>
              <a:rPr sz="4400" dirty="0">
                <a:latin typeface="Calibri"/>
                <a:cs typeface="Calibri"/>
              </a:rPr>
              <a:t>у</a:t>
            </a:r>
            <a:r>
              <a:rPr sz="4400" spc="-70" dirty="0">
                <a:latin typeface="Calibri"/>
                <a:cs typeface="Calibri"/>
              </a:rPr>
              <a:t>к</a:t>
            </a:r>
            <a:r>
              <a:rPr sz="4400" spc="-5" dirty="0">
                <a:latin typeface="Calibri"/>
                <a:cs typeface="Calibri"/>
              </a:rPr>
              <a:t>овые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24447" y="461594"/>
            <a:ext cx="16319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уз</a:t>
            </a:r>
            <a:r>
              <a:rPr sz="4400" spc="-80" dirty="0"/>
              <a:t>е</a:t>
            </a:r>
            <a:r>
              <a:rPr sz="4400" spc="-5" dirty="0"/>
              <a:t>лки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539546" y="1628775"/>
            <a:ext cx="3013201" cy="3679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16017" y="1484883"/>
            <a:ext cx="3403218" cy="37812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0800" y="3949700"/>
            <a:ext cx="2667000" cy="222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76600" y="3962336"/>
            <a:ext cx="3048000" cy="2170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00800" y="692150"/>
            <a:ext cx="2667000" cy="2279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793748" y="0"/>
            <a:ext cx="5857240" cy="681355"/>
            <a:chOff x="1793748" y="0"/>
            <a:chExt cx="5857240" cy="681355"/>
          </a:xfrm>
        </p:grpSpPr>
        <p:sp>
          <p:nvSpPr>
            <p:cNvPr id="6" name="object 6"/>
            <p:cNvSpPr/>
            <p:nvPr/>
          </p:nvSpPr>
          <p:spPr>
            <a:xfrm>
              <a:off x="1905000" y="51815"/>
              <a:ext cx="5554980" cy="4632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05940" y="1523"/>
              <a:ext cx="5844540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93951" y="41275"/>
              <a:ext cx="5551424" cy="46037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93748" y="0"/>
              <a:ext cx="5768340" cy="6690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71548" y="64770"/>
            <a:ext cx="5388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Сюжеты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программы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«Cardio 2.1</a:t>
            </a:r>
            <a:r>
              <a:rPr sz="2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Logo»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30580" y="3104388"/>
            <a:ext cx="1588135" cy="570230"/>
            <a:chOff x="830580" y="3104388"/>
            <a:chExt cx="1588135" cy="570230"/>
          </a:xfrm>
        </p:grpSpPr>
        <p:sp>
          <p:nvSpPr>
            <p:cNvPr id="12" name="object 12"/>
            <p:cNvSpPr/>
            <p:nvPr/>
          </p:nvSpPr>
          <p:spPr>
            <a:xfrm>
              <a:off x="900112" y="3141662"/>
              <a:ext cx="1436624" cy="39846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0580" y="3104388"/>
              <a:ext cx="1588008" cy="56997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77595" y="3167329"/>
            <a:ext cx="12712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«Столбик»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877055" y="3104388"/>
            <a:ext cx="1804670" cy="570230"/>
            <a:chOff x="3877055" y="3104388"/>
            <a:chExt cx="1804670" cy="570230"/>
          </a:xfrm>
        </p:grpSpPr>
        <p:sp>
          <p:nvSpPr>
            <p:cNvPr id="16" name="object 16"/>
            <p:cNvSpPr/>
            <p:nvPr/>
          </p:nvSpPr>
          <p:spPr>
            <a:xfrm>
              <a:off x="3946524" y="3141662"/>
              <a:ext cx="1654175" cy="39846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77055" y="3104388"/>
              <a:ext cx="1804416" cy="56997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946525" y="3141662"/>
            <a:ext cx="1654175" cy="398780"/>
          </a:xfrm>
          <a:prstGeom prst="rect">
            <a:avLst/>
          </a:prstGeom>
          <a:ln w="9360">
            <a:solidFill>
              <a:srgbClr val="368D2C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05"/>
              </a:spcBef>
            </a:pPr>
            <a:r>
              <a:rPr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«Анимация»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02208" y="6272782"/>
            <a:ext cx="1293304" cy="5699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48918" y="6335369"/>
            <a:ext cx="9366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«Забор»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53255" y="6272782"/>
            <a:ext cx="1501139" cy="5852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100829" y="6335369"/>
            <a:ext cx="11855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«Полосы»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083808" y="3072383"/>
            <a:ext cx="3060700" cy="875030"/>
            <a:chOff x="6083808" y="3072383"/>
            <a:chExt cx="3060700" cy="875030"/>
          </a:xfrm>
        </p:grpSpPr>
        <p:sp>
          <p:nvSpPr>
            <p:cNvPr id="24" name="object 24"/>
            <p:cNvSpPr/>
            <p:nvPr/>
          </p:nvSpPr>
          <p:spPr>
            <a:xfrm>
              <a:off x="6084951" y="3108324"/>
              <a:ext cx="3059049" cy="70485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83808" y="3072383"/>
              <a:ext cx="2136647" cy="5699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879080" y="3072383"/>
              <a:ext cx="469392" cy="56997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069580" y="3072383"/>
              <a:ext cx="1074420" cy="56997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55892" y="3377183"/>
              <a:ext cx="1737359" cy="56997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232397" y="3134106"/>
            <a:ext cx="27666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Период </a:t>
            </a:r>
            <a:r>
              <a:rPr sz="20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отдыха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–</a:t>
            </a:r>
            <a:r>
              <a:rPr sz="2000" b="1" spc="-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сказка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«Туфельки»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79387" y="3933761"/>
            <a:ext cx="2987675" cy="224320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179387" y="692023"/>
            <a:ext cx="6049010" cy="2278380"/>
            <a:chOff x="179387" y="692023"/>
            <a:chExt cx="6049010" cy="2278380"/>
          </a:xfrm>
        </p:grpSpPr>
        <p:sp>
          <p:nvSpPr>
            <p:cNvPr id="32" name="object 32"/>
            <p:cNvSpPr/>
            <p:nvPr/>
          </p:nvSpPr>
          <p:spPr>
            <a:xfrm>
              <a:off x="179387" y="692023"/>
              <a:ext cx="2879725" cy="227812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03575" y="692150"/>
              <a:ext cx="3024251" cy="227012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8542" y="1246942"/>
            <a:ext cx="5253990" cy="4660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Специфика речевого анамнеза заключается  </a:t>
            </a:r>
            <a:r>
              <a:rPr sz="2000" b="1" dirty="0">
                <a:latin typeface="Calibri"/>
                <a:cs typeface="Calibri"/>
              </a:rPr>
              <a:t>в </a:t>
            </a:r>
            <a:r>
              <a:rPr sz="2000" b="1" spc="-10" dirty="0">
                <a:latin typeface="Calibri"/>
                <a:cs typeface="Calibri"/>
              </a:rPr>
              <a:t>уточнении этапов </a:t>
            </a:r>
            <a:r>
              <a:rPr sz="2000" b="1" spc="-5" dirty="0">
                <a:latin typeface="Calibri"/>
                <a:cs typeface="Calibri"/>
              </a:rPr>
              <a:t>раннего </a:t>
            </a:r>
            <a:r>
              <a:rPr sz="2000" b="1" dirty="0">
                <a:latin typeface="Calibri"/>
                <a:cs typeface="Calibri"/>
              </a:rPr>
              <a:t>развития </a:t>
            </a:r>
            <a:r>
              <a:rPr sz="2000" b="1" spc="-5" dirty="0">
                <a:latin typeface="Calibri"/>
                <a:cs typeface="Calibri"/>
              </a:rPr>
              <a:t>речи  (характер </a:t>
            </a:r>
            <a:r>
              <a:rPr sz="2000" b="1" spc="-10" dirty="0">
                <a:latin typeface="Calibri"/>
                <a:cs typeface="Calibri"/>
              </a:rPr>
              <a:t>гуления, </a:t>
            </a:r>
            <a:r>
              <a:rPr sz="2000" b="1" spc="-5" dirty="0">
                <a:latin typeface="Calibri"/>
                <a:cs typeface="Calibri"/>
              </a:rPr>
              <a:t>лепета, интонации,  состояние слуха, сроки появления первых  </a:t>
            </a:r>
            <a:r>
              <a:rPr sz="2000" b="1" dirty="0">
                <a:latin typeface="Calibri"/>
                <a:cs typeface="Calibri"/>
              </a:rPr>
              <a:t>слов и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т.п.).</a:t>
            </a:r>
            <a:endParaRPr sz="2000">
              <a:latin typeface="Calibri"/>
              <a:cs typeface="Calibri"/>
            </a:endParaRPr>
          </a:p>
          <a:p>
            <a:pPr marL="354965" marR="6350" indent="-342900" algn="just">
              <a:lnSpc>
                <a:spcPct val="15000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30" dirty="0">
                <a:latin typeface="Calibri"/>
                <a:cs typeface="Calibri"/>
              </a:rPr>
              <a:t>Таким </a:t>
            </a:r>
            <a:r>
              <a:rPr sz="2000" b="1" dirty="0">
                <a:latin typeface="Calibri"/>
                <a:cs typeface="Calibri"/>
              </a:rPr>
              <a:t>образом, </a:t>
            </a:r>
            <a:r>
              <a:rPr sz="2000" b="1" spc="-20" dirty="0">
                <a:latin typeface="Calibri"/>
                <a:cs typeface="Calibri"/>
              </a:rPr>
              <a:t>иногда </a:t>
            </a:r>
            <a:r>
              <a:rPr sz="2000" b="1" spc="-15" dirty="0">
                <a:latin typeface="Calibri"/>
                <a:cs typeface="Calibri"/>
              </a:rPr>
              <a:t>уже </a:t>
            </a:r>
            <a:r>
              <a:rPr sz="2000" b="1" spc="-5" dirty="0">
                <a:latin typeface="Calibri"/>
                <a:cs typeface="Calibri"/>
              </a:rPr>
              <a:t>при сборе  анамнеза могут быть </a:t>
            </a:r>
            <a:r>
              <a:rPr sz="2000" b="1" spc="-10" dirty="0">
                <a:latin typeface="Calibri"/>
                <a:cs typeface="Calibri"/>
              </a:rPr>
              <a:t>получены некоторые  сведения, позволяющие </a:t>
            </a:r>
            <a:r>
              <a:rPr sz="2000" b="1" spc="-15" dirty="0">
                <a:latin typeface="Calibri"/>
                <a:cs typeface="Calibri"/>
              </a:rPr>
              <a:t>предполагать  </a:t>
            </a:r>
            <a:r>
              <a:rPr sz="2000" b="1" spc="-5" dirty="0">
                <a:latin typeface="Calibri"/>
                <a:cs typeface="Calibri"/>
              </a:rPr>
              <a:t>перенесение </a:t>
            </a:r>
            <a:r>
              <a:rPr sz="2000" b="1" dirty="0">
                <a:latin typeface="Calibri"/>
                <a:cs typeface="Calibri"/>
              </a:rPr>
              <a:t>в </a:t>
            </a:r>
            <a:r>
              <a:rPr sz="2000" b="1" spc="-5" dirty="0">
                <a:latin typeface="Calibri"/>
                <a:cs typeface="Calibri"/>
              </a:rPr>
              <a:t>раннем </a:t>
            </a:r>
            <a:r>
              <a:rPr sz="2000" b="1" spc="-10" dirty="0">
                <a:latin typeface="Calibri"/>
                <a:cs typeface="Calibri"/>
              </a:rPr>
              <a:t>детстве мозгового  </a:t>
            </a:r>
            <a:r>
              <a:rPr sz="2000" b="1" spc="-5" dirty="0">
                <a:latin typeface="Calibri"/>
                <a:cs typeface="Calibri"/>
              </a:rPr>
              <a:t>заболевания.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28765" y="4363295"/>
            <a:ext cx="2515234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38925" y="0"/>
            <a:ext cx="2388361" cy="23577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9050" y="461594"/>
            <a:ext cx="14871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И</a:t>
            </a:r>
            <a:r>
              <a:rPr sz="4400" spc="-15" dirty="0"/>
              <a:t>н</a:t>
            </a:r>
            <a:r>
              <a:rPr sz="4400" spc="-50" dirty="0"/>
              <a:t>т</a:t>
            </a:r>
            <a:r>
              <a:rPr sz="4400" spc="-5" dirty="0"/>
              <a:t>он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051685" y="1772920"/>
            <a:ext cx="4632324" cy="3474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6017" y="362839"/>
            <a:ext cx="5136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Программы </a:t>
            </a:r>
            <a:r>
              <a:rPr sz="3600" spc="-5" dirty="0"/>
              <a:t>для</a:t>
            </a:r>
            <a:r>
              <a:rPr sz="3600" spc="-75" dirty="0"/>
              <a:t> </a:t>
            </a:r>
            <a:r>
              <a:rPr sz="3600" spc="-5" dirty="0"/>
              <a:t>планшета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685800" y="1554224"/>
            <a:ext cx="8029575" cy="5249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29100" y="4787898"/>
            <a:ext cx="2314575" cy="2070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4670" y="139395"/>
            <a:ext cx="967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этап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6700" y="740409"/>
            <a:ext cx="5521960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Выявление 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предварительных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данных</a:t>
            </a:r>
            <a:r>
              <a:rPr sz="2000" b="1" spc="-7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об</a:t>
            </a:r>
            <a:endParaRPr sz="2000">
              <a:latin typeface="Calibri"/>
              <a:cs typeface="Calibri"/>
            </a:endParaRPr>
          </a:p>
          <a:p>
            <a:pPr marL="354965" marR="5080">
              <a:lnSpc>
                <a:spcPct val="100000"/>
              </a:lnSpc>
            </a:pP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индивидуально-типологических особенностях 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ребенка.</a:t>
            </a:r>
            <a:endParaRPr sz="20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Интересы ребенка, организованность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(</a:t>
            </a:r>
            <a:r>
              <a:rPr sz="2000" b="1" spc="-6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какие</a:t>
            </a:r>
            <a:endParaRPr sz="20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учреждения, кружки посещает</a:t>
            </a:r>
            <a:r>
              <a:rPr sz="2000" b="1" spc="-7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ребенок).</a:t>
            </a:r>
            <a:endParaRPr sz="20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Как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началось и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как 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протекает</a:t>
            </a:r>
            <a:r>
              <a:rPr sz="2000" b="1" spc="-10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нарушение.</a:t>
            </a:r>
            <a:endParaRPr sz="20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Вредные привычки,</a:t>
            </a:r>
            <a:r>
              <a:rPr sz="2000" b="1" spc="-7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отклонения.</a:t>
            </a:r>
            <a:endParaRPr sz="2000">
              <a:latin typeface="Calibri"/>
              <a:cs typeface="Calibri"/>
            </a:endParaRPr>
          </a:p>
          <a:p>
            <a:pPr marL="354965" marR="860425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Особенности коммуникации,</a:t>
            </a:r>
            <a:r>
              <a:rPr sz="2000" b="1" spc="-1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характер  нарушения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 коммуникации.</a:t>
            </a:r>
            <a:endParaRPr sz="20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Изучение работ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ребенка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(при</a:t>
            </a:r>
            <a:r>
              <a:rPr sz="2000" b="1" spc="-7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наличии:</a:t>
            </a:r>
            <a:endParaRPr sz="20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sz="2000" b="1" spc="-15" dirty="0">
                <a:solidFill>
                  <a:srgbClr val="0D0D0D"/>
                </a:solidFill>
                <a:latin typeface="Calibri"/>
                <a:cs typeface="Calibri"/>
              </a:rPr>
              <a:t>поделки,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рисунки, для 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школьников-</a:t>
            </a:r>
            <a:r>
              <a:rPr sz="2000" b="1" spc="-1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тетради).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91400" y="0"/>
            <a:ext cx="1752598" cy="1712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3350" y="5349747"/>
            <a:ext cx="2276475" cy="1508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83831" y="3952509"/>
            <a:ext cx="2360168" cy="29054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58583" y="1888489"/>
            <a:ext cx="2010537" cy="18878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844" y="742949"/>
            <a:ext cx="12318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0D0D0D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3294" y="37846"/>
            <a:ext cx="548703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64535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3.</a:t>
            </a:r>
            <a:endParaRPr sz="40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3300" b="1" spc="-869" baseline="26515" dirty="0">
                <a:solidFill>
                  <a:srgbClr val="0D0D0D"/>
                </a:solidFill>
                <a:latin typeface="Calibri"/>
                <a:cs typeface="Calibri"/>
              </a:rPr>
              <a:t>Нере</a:t>
            </a:r>
            <a:r>
              <a:rPr sz="4000" b="1" spc="-580" dirty="0">
                <a:solidFill>
                  <a:srgbClr val="0D0D0D"/>
                </a:solidFill>
                <a:latin typeface="Calibri"/>
                <a:cs typeface="Calibri"/>
              </a:rPr>
              <a:t>Д</a:t>
            </a:r>
            <a:r>
              <a:rPr sz="3300" b="1" spc="-869" baseline="26515" dirty="0">
                <a:solidFill>
                  <a:srgbClr val="0D0D0D"/>
                </a:solidFill>
                <a:latin typeface="Calibri"/>
                <a:cs typeface="Calibri"/>
              </a:rPr>
              <a:t>че</a:t>
            </a:r>
            <a:r>
              <a:rPr sz="4000" b="1" spc="-580" dirty="0">
                <a:solidFill>
                  <a:srgbClr val="0D0D0D"/>
                </a:solidFill>
                <a:latin typeface="Calibri"/>
                <a:cs typeface="Calibri"/>
              </a:rPr>
              <a:t>и</a:t>
            </a:r>
            <a:r>
              <a:rPr sz="3300" b="1" spc="-869" baseline="26515" dirty="0">
                <a:solidFill>
                  <a:srgbClr val="0D0D0D"/>
                </a:solidFill>
                <a:latin typeface="Calibri"/>
                <a:cs typeface="Calibri"/>
              </a:rPr>
              <a:t>вы</a:t>
            </a:r>
            <a:r>
              <a:rPr sz="4000" b="1" spc="-580" dirty="0">
                <a:solidFill>
                  <a:srgbClr val="0D0D0D"/>
                </a:solidFill>
                <a:latin typeface="Calibri"/>
                <a:cs typeface="Calibri"/>
              </a:rPr>
              <a:t>а</a:t>
            </a:r>
            <a:r>
              <a:rPr sz="3300" b="1" spc="-869" baseline="26515" dirty="0">
                <a:solidFill>
                  <a:srgbClr val="0D0D0D"/>
                </a:solidFill>
                <a:latin typeface="Calibri"/>
                <a:cs typeface="Calibri"/>
              </a:rPr>
              <a:t>е</a:t>
            </a:r>
            <a:r>
              <a:rPr sz="3300" b="1" spc="-307" baseline="265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4000" b="1" spc="-459" dirty="0">
                <a:solidFill>
                  <a:srgbClr val="0D0D0D"/>
                </a:solidFill>
                <a:latin typeface="Calibri"/>
                <a:cs typeface="Calibri"/>
              </a:rPr>
              <a:t>г</a:t>
            </a:r>
            <a:r>
              <a:rPr sz="3300" b="1" spc="-690" baseline="26515" dirty="0">
                <a:solidFill>
                  <a:srgbClr val="0D0D0D"/>
                </a:solidFill>
                <a:latin typeface="Calibri"/>
                <a:cs typeface="Calibri"/>
              </a:rPr>
              <a:t>ф</a:t>
            </a:r>
            <a:r>
              <a:rPr sz="4000" b="1" spc="-459" dirty="0">
                <a:solidFill>
                  <a:srgbClr val="0D0D0D"/>
                </a:solidFill>
                <a:latin typeface="Calibri"/>
                <a:cs typeface="Calibri"/>
              </a:rPr>
              <a:t>н</a:t>
            </a:r>
            <a:r>
              <a:rPr sz="3300" b="1" spc="-690" baseline="26515" dirty="0">
                <a:solidFill>
                  <a:srgbClr val="0D0D0D"/>
                </a:solidFill>
                <a:latin typeface="Calibri"/>
                <a:cs typeface="Calibri"/>
              </a:rPr>
              <a:t>ун</a:t>
            </a:r>
            <a:r>
              <a:rPr sz="4000" b="1" spc="-459" dirty="0">
                <a:solidFill>
                  <a:srgbClr val="0D0D0D"/>
                </a:solidFill>
                <a:latin typeface="Calibri"/>
                <a:cs typeface="Calibri"/>
              </a:rPr>
              <a:t>о</a:t>
            </a:r>
            <a:r>
              <a:rPr sz="3300" b="1" spc="-690" baseline="26515" dirty="0">
                <a:solidFill>
                  <a:srgbClr val="0D0D0D"/>
                </a:solidFill>
                <a:latin typeface="Calibri"/>
                <a:cs typeface="Calibri"/>
              </a:rPr>
              <a:t>кц</a:t>
            </a:r>
            <a:r>
              <a:rPr sz="4000" b="1" spc="-459" dirty="0">
                <a:solidFill>
                  <a:srgbClr val="0D0D0D"/>
                </a:solidFill>
                <a:latin typeface="Calibri"/>
                <a:cs typeface="Calibri"/>
              </a:rPr>
              <a:t>с</a:t>
            </a:r>
            <a:r>
              <a:rPr sz="3300" b="1" spc="-690" baseline="26515" dirty="0">
                <a:solidFill>
                  <a:srgbClr val="0D0D0D"/>
                </a:solidFill>
                <a:latin typeface="Calibri"/>
                <a:cs typeface="Calibri"/>
              </a:rPr>
              <a:t>и</a:t>
            </a:r>
            <a:r>
              <a:rPr sz="4000" b="1" spc="-459" dirty="0">
                <a:solidFill>
                  <a:srgbClr val="0D0D0D"/>
                </a:solidFill>
                <a:latin typeface="Calibri"/>
                <a:cs typeface="Calibri"/>
              </a:rPr>
              <a:t>т</a:t>
            </a:r>
            <a:r>
              <a:rPr sz="3300" b="1" spc="-690" baseline="26515" dirty="0">
                <a:solidFill>
                  <a:srgbClr val="0D0D0D"/>
                </a:solidFill>
                <a:latin typeface="Calibri"/>
                <a:cs typeface="Calibri"/>
              </a:rPr>
              <a:t>и:</a:t>
            </a:r>
            <a:r>
              <a:rPr sz="4000" b="1" spc="-459" dirty="0">
                <a:solidFill>
                  <a:srgbClr val="0D0D0D"/>
                </a:solidFill>
                <a:latin typeface="Calibri"/>
                <a:cs typeface="Calibri"/>
              </a:rPr>
              <a:t>ический</a:t>
            </a:r>
            <a:r>
              <a:rPr sz="4000" b="1" spc="-45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0D0D0D"/>
                </a:solidFill>
                <a:latin typeface="Calibri"/>
                <a:cs typeface="Calibri"/>
              </a:rPr>
              <a:t>этап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844" y="1077924"/>
            <a:ext cx="25241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D0D0D"/>
                </a:solidFill>
                <a:latin typeface="Calibri"/>
                <a:cs typeface="Calibri"/>
              </a:rPr>
              <a:t>1. </a:t>
            </a:r>
            <a:r>
              <a:rPr sz="2200" b="1" spc="-10" dirty="0">
                <a:solidFill>
                  <a:srgbClr val="0D0D0D"/>
                </a:solidFill>
                <a:latin typeface="Calibri"/>
                <a:cs typeface="Calibri"/>
              </a:rPr>
              <a:t>Общая</a:t>
            </a:r>
            <a:r>
              <a:rPr sz="2200" b="1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D0D0D"/>
                </a:solidFill>
                <a:latin typeface="Calibri"/>
                <a:cs typeface="Calibri"/>
              </a:rPr>
              <a:t>моторика.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844" y="1413763"/>
            <a:ext cx="5222240" cy="4515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95"/>
              </a:spcBef>
              <a:buAutoNum type="arabicPeriod" startAt="2"/>
              <a:tabLst>
                <a:tab pos="355600" algn="l"/>
              </a:tabLst>
            </a:pPr>
            <a:r>
              <a:rPr sz="2200" b="1" spc="-15" dirty="0">
                <a:solidFill>
                  <a:srgbClr val="0D0D0D"/>
                </a:solidFill>
                <a:latin typeface="Calibri"/>
                <a:cs typeface="Calibri"/>
              </a:rPr>
              <a:t>Мелкая</a:t>
            </a:r>
            <a:r>
              <a:rPr sz="2200" b="1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D0D0D"/>
                </a:solidFill>
                <a:latin typeface="Calibri"/>
                <a:cs typeface="Calibri"/>
              </a:rPr>
              <a:t>моторика.</a:t>
            </a:r>
            <a:endParaRPr sz="22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AutoNum type="arabicPeriod" startAt="2"/>
              <a:tabLst>
                <a:tab pos="355600" algn="l"/>
              </a:tabLst>
            </a:pPr>
            <a:r>
              <a:rPr sz="2200" b="1" spc="-10" dirty="0">
                <a:latin typeface="Calibri"/>
                <a:cs typeface="Calibri"/>
              </a:rPr>
              <a:t>Строение </a:t>
            </a:r>
            <a:r>
              <a:rPr sz="2200" b="1" spc="-15" dirty="0">
                <a:latin typeface="Calibri"/>
                <a:cs typeface="Calibri"/>
              </a:rPr>
              <a:t>артикуляционного</a:t>
            </a:r>
            <a:r>
              <a:rPr sz="2200" b="1" spc="13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аппарата</a:t>
            </a:r>
            <a:endParaRPr sz="22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AutoNum type="arabicPeriod" startAt="2"/>
              <a:tabLst>
                <a:tab pos="355600" algn="l"/>
              </a:tabLst>
            </a:pPr>
            <a:r>
              <a:rPr sz="2200" b="1" spc="-15" dirty="0">
                <a:solidFill>
                  <a:srgbClr val="0D0D0D"/>
                </a:solidFill>
                <a:latin typeface="Calibri"/>
                <a:cs typeface="Calibri"/>
              </a:rPr>
              <a:t>Моторика артикуляционного</a:t>
            </a:r>
            <a:r>
              <a:rPr sz="2200" b="1" spc="1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D0D0D"/>
                </a:solidFill>
                <a:latin typeface="Calibri"/>
                <a:cs typeface="Calibri"/>
              </a:rPr>
              <a:t>аппарата.</a:t>
            </a:r>
            <a:endParaRPr sz="22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AutoNum type="arabicPeriod" startAt="2"/>
              <a:tabLst>
                <a:tab pos="355600" algn="l"/>
              </a:tabLst>
            </a:pPr>
            <a:r>
              <a:rPr sz="2200" b="1" spc="-10" dirty="0">
                <a:solidFill>
                  <a:srgbClr val="0D0D0D"/>
                </a:solidFill>
                <a:latin typeface="Calibri"/>
                <a:cs typeface="Calibri"/>
              </a:rPr>
              <a:t>Мимическая</a:t>
            </a:r>
            <a:r>
              <a:rPr sz="2200" b="1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D0D0D"/>
                </a:solidFill>
                <a:latin typeface="Calibri"/>
                <a:cs typeface="Calibri"/>
              </a:rPr>
              <a:t>моторика.</a:t>
            </a:r>
            <a:endParaRPr sz="2200">
              <a:latin typeface="Calibri"/>
              <a:cs typeface="Calibri"/>
            </a:endParaRPr>
          </a:p>
          <a:p>
            <a:pPr marL="354965" marR="5080" indent="-342900">
              <a:lnSpc>
                <a:spcPct val="80000"/>
              </a:lnSpc>
              <a:spcBef>
                <a:spcPts val="530"/>
              </a:spcBef>
              <a:buAutoNum type="arabicPeriod" startAt="2"/>
              <a:tabLst>
                <a:tab pos="355600" algn="l"/>
              </a:tabLst>
            </a:pPr>
            <a:r>
              <a:rPr sz="2200" b="1" spc="-15" dirty="0">
                <a:solidFill>
                  <a:srgbClr val="0D0D0D"/>
                </a:solidFill>
                <a:latin typeface="Calibri"/>
                <a:cs typeface="Calibri"/>
              </a:rPr>
              <a:t>Некоторые </a:t>
            </a:r>
            <a:r>
              <a:rPr sz="2200" b="1" spc="-5" dirty="0">
                <a:solidFill>
                  <a:srgbClr val="0D0D0D"/>
                </a:solidFill>
                <a:latin typeface="Calibri"/>
                <a:cs typeface="Calibri"/>
              </a:rPr>
              <a:t>виды восприятия </a:t>
            </a:r>
            <a:r>
              <a:rPr sz="2200" b="1" spc="-10" dirty="0">
                <a:solidFill>
                  <a:srgbClr val="0D0D0D"/>
                </a:solidFill>
                <a:latin typeface="Calibri"/>
                <a:cs typeface="Calibri"/>
              </a:rPr>
              <a:t>(слуховое,  зрительное,</a:t>
            </a:r>
            <a:r>
              <a:rPr sz="2200" b="1" spc="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D0D0D"/>
                </a:solidFill>
                <a:latin typeface="Calibri"/>
                <a:cs typeface="Calibri"/>
              </a:rPr>
              <a:t>тактильное)</a:t>
            </a:r>
            <a:endParaRPr sz="2200">
              <a:latin typeface="Calibri"/>
              <a:cs typeface="Calibri"/>
            </a:endParaRPr>
          </a:p>
          <a:p>
            <a:pPr marL="354965" indent="-342900">
              <a:lnSpc>
                <a:spcPts val="1540"/>
              </a:lnSpc>
              <a:spcBef>
                <a:spcPts val="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300" b="1" spc="-10" dirty="0">
                <a:solidFill>
                  <a:srgbClr val="0D0D0D"/>
                </a:solidFill>
                <a:latin typeface="Calibri"/>
                <a:cs typeface="Calibri"/>
              </a:rPr>
              <a:t>Речевые</a:t>
            </a:r>
            <a:r>
              <a:rPr sz="1300" b="1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0D0D0D"/>
                </a:solidFill>
                <a:latin typeface="Calibri"/>
                <a:cs typeface="Calibri"/>
              </a:rPr>
              <a:t>функции:</a:t>
            </a:r>
            <a:endParaRPr sz="1300">
              <a:latin typeface="Calibri"/>
              <a:cs typeface="Calibri"/>
            </a:endParaRPr>
          </a:p>
          <a:p>
            <a:pPr marL="354965" marR="1623695" indent="-342900">
              <a:lnSpc>
                <a:spcPct val="80100"/>
              </a:lnSpc>
              <a:spcBef>
                <a:spcPts val="5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latin typeface="Calibri"/>
                <a:cs typeface="Calibri"/>
              </a:rPr>
              <a:t>какие языковые </a:t>
            </a:r>
            <a:r>
              <a:rPr sz="2200" b="1" spc="-15" dirty="0">
                <a:latin typeface="Calibri"/>
                <a:cs typeface="Calibri"/>
              </a:rPr>
              <a:t>средства  </a:t>
            </a:r>
            <a:r>
              <a:rPr sz="2200" b="1" spc="-5" dirty="0">
                <a:latin typeface="Calibri"/>
                <a:cs typeface="Calibri"/>
              </a:rPr>
              <a:t>сформированы к </a:t>
            </a:r>
            <a:r>
              <a:rPr sz="2200" b="1" spc="-10" dirty="0">
                <a:latin typeface="Calibri"/>
                <a:cs typeface="Calibri"/>
              </a:rPr>
              <a:t>моменту  обследования;</a:t>
            </a:r>
            <a:endParaRPr sz="2200">
              <a:latin typeface="Calibri"/>
              <a:cs typeface="Calibri"/>
            </a:endParaRPr>
          </a:p>
          <a:p>
            <a:pPr marL="354965" marR="1383030" indent="-342900">
              <a:lnSpc>
                <a:spcPct val="8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latin typeface="Calibri"/>
                <a:cs typeface="Calibri"/>
              </a:rPr>
              <a:t>какие языковые </a:t>
            </a:r>
            <a:r>
              <a:rPr sz="2200" b="1" spc="-15" dirty="0">
                <a:latin typeface="Calibri"/>
                <a:cs typeface="Calibri"/>
              </a:rPr>
              <a:t>средства </a:t>
            </a:r>
            <a:r>
              <a:rPr sz="2200" b="1" spc="-10" dirty="0">
                <a:latin typeface="Calibri"/>
                <a:cs typeface="Calibri"/>
              </a:rPr>
              <a:t>не  </a:t>
            </a:r>
            <a:r>
              <a:rPr sz="2200" b="1" spc="-5" dirty="0">
                <a:latin typeface="Calibri"/>
                <a:cs typeface="Calibri"/>
              </a:rPr>
              <a:t>сформированы к </a:t>
            </a:r>
            <a:r>
              <a:rPr sz="2200" b="1" spc="-10" dirty="0">
                <a:latin typeface="Calibri"/>
                <a:cs typeface="Calibri"/>
              </a:rPr>
              <a:t>моменту  обследования;</a:t>
            </a:r>
            <a:endParaRPr sz="2200">
              <a:latin typeface="Calibri"/>
              <a:cs typeface="Calibri"/>
            </a:endParaRPr>
          </a:p>
          <a:p>
            <a:pPr marL="354965" marR="1046480" indent="-342900">
              <a:lnSpc>
                <a:spcPts val="2110"/>
              </a:lnSpc>
              <a:spcBef>
                <a:spcPts val="5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latin typeface="Calibri"/>
                <a:cs typeface="Calibri"/>
              </a:rPr>
              <a:t>характер несформированности  языковых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средств.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15353" y="2133600"/>
            <a:ext cx="2057400" cy="2070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63435" y="4610100"/>
            <a:ext cx="2409444" cy="201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21498" y="95250"/>
            <a:ext cx="1598676" cy="1771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5222" y="82423"/>
            <a:ext cx="21767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0" dirty="0">
                <a:latin typeface="Calibri"/>
                <a:cs typeface="Calibri"/>
              </a:rPr>
              <a:t>моторика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9016" y="745704"/>
            <a:ext cx="7630795" cy="373380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401320" indent="-388620">
              <a:lnSpc>
                <a:spcPct val="100000"/>
              </a:lnSpc>
              <a:spcBef>
                <a:spcPts val="489"/>
              </a:spcBef>
              <a:buFont typeface="Arial"/>
              <a:buChar char="•"/>
              <a:tabLst>
                <a:tab pos="400685" algn="l"/>
                <a:tab pos="401320" algn="l"/>
              </a:tabLst>
            </a:pPr>
            <a:r>
              <a:rPr sz="1600" b="1" spc="-5" dirty="0">
                <a:latin typeface="Calibri"/>
                <a:cs typeface="Calibri"/>
              </a:rPr>
              <a:t>Для обследования общей моторики </a:t>
            </a:r>
            <a:r>
              <a:rPr sz="1600" b="1" spc="-10" dirty="0">
                <a:latin typeface="Calibri"/>
                <a:cs typeface="Calibri"/>
              </a:rPr>
              <a:t>можно предложить </a:t>
            </a:r>
            <a:r>
              <a:rPr sz="1600" b="1" spc="-15" dirty="0">
                <a:latin typeface="Calibri"/>
                <a:cs typeface="Calibri"/>
              </a:rPr>
              <a:t>следующие</a:t>
            </a:r>
            <a:r>
              <a:rPr sz="1600" b="1" spc="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задания: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10" dirty="0">
                <a:latin typeface="Calibri"/>
                <a:cs typeface="Calibri"/>
              </a:rPr>
              <a:t>одеться, раздеться,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обуться;</a:t>
            </a:r>
            <a:endParaRPr sz="1600">
              <a:latin typeface="Calibri"/>
              <a:cs typeface="Calibri"/>
            </a:endParaRPr>
          </a:p>
          <a:p>
            <a:pPr marL="355600" marR="8763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400685" algn="l"/>
                <a:tab pos="401320" algn="l"/>
              </a:tabLst>
            </a:pPr>
            <a:r>
              <a:rPr dirty="0"/>
              <a:t>	</a:t>
            </a:r>
            <a:r>
              <a:rPr sz="1600" b="1" spc="-5" dirty="0">
                <a:latin typeface="Calibri"/>
                <a:cs typeface="Calibri"/>
              </a:rPr>
              <a:t>пройти из </a:t>
            </a:r>
            <a:r>
              <a:rPr sz="1600" b="1" spc="-20" dirty="0">
                <a:latin typeface="Calibri"/>
                <a:cs typeface="Calibri"/>
              </a:rPr>
              <a:t>угла </a:t>
            </a:r>
            <a:r>
              <a:rPr sz="1600" b="1" spc="-5" dirty="0">
                <a:latin typeface="Calibri"/>
                <a:cs typeface="Calibri"/>
              </a:rPr>
              <a:t>в </a:t>
            </a:r>
            <a:r>
              <a:rPr sz="1600" b="1" spc="-10" dirty="0">
                <a:latin typeface="Calibri"/>
                <a:cs typeface="Calibri"/>
              </a:rPr>
              <a:t>угол, размахивая </a:t>
            </a:r>
            <a:r>
              <a:rPr sz="1600" b="1" spc="-5" dirty="0">
                <a:latin typeface="Calibri"/>
                <a:cs typeface="Calibri"/>
              </a:rPr>
              <a:t>обеими </a:t>
            </a:r>
            <a:r>
              <a:rPr sz="1600" b="1" spc="-10" dirty="0">
                <a:latin typeface="Calibri"/>
                <a:cs typeface="Calibri"/>
              </a:rPr>
              <a:t>руками, </a:t>
            </a:r>
            <a:r>
              <a:rPr sz="1600" b="1" spc="-5" dirty="0">
                <a:latin typeface="Calibri"/>
                <a:cs typeface="Calibri"/>
              </a:rPr>
              <a:t>остановиться, стать </a:t>
            </a:r>
            <a:r>
              <a:rPr sz="1600" b="1" dirty="0">
                <a:latin typeface="Calibri"/>
                <a:cs typeface="Calibri"/>
              </a:rPr>
              <a:t>на </a:t>
            </a:r>
            <a:r>
              <a:rPr sz="1600" b="1" spc="-5" dirty="0">
                <a:latin typeface="Calibri"/>
                <a:cs typeface="Calibri"/>
              </a:rPr>
              <a:t>носки,  присесть;</a:t>
            </a:r>
            <a:endParaRPr sz="1600">
              <a:latin typeface="Calibri"/>
              <a:cs typeface="Calibri"/>
            </a:endParaRPr>
          </a:p>
          <a:p>
            <a:pPr marL="401320" indent="-38862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400685" algn="l"/>
                <a:tab pos="401320" algn="l"/>
              </a:tabLst>
            </a:pPr>
            <a:r>
              <a:rPr sz="1600" b="1" spc="-10" dirty="0">
                <a:latin typeface="Calibri"/>
                <a:cs typeface="Calibri"/>
              </a:rPr>
              <a:t>попрыгать </a:t>
            </a:r>
            <a:r>
              <a:rPr sz="1600" b="1" dirty="0">
                <a:latin typeface="Calibri"/>
                <a:cs typeface="Calibri"/>
              </a:rPr>
              <a:t>на </a:t>
            </a:r>
            <a:r>
              <a:rPr sz="1600" b="1" spc="-10" dirty="0">
                <a:latin typeface="Calibri"/>
                <a:cs typeface="Calibri"/>
              </a:rPr>
              <a:t>двух ногах, </a:t>
            </a:r>
            <a:r>
              <a:rPr sz="1600" b="1" spc="-5" dirty="0">
                <a:latin typeface="Calibri"/>
                <a:cs typeface="Calibri"/>
              </a:rPr>
              <a:t>правой,</a:t>
            </a:r>
            <a:r>
              <a:rPr sz="1600" b="1" spc="4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левой;</a:t>
            </a:r>
            <a:endParaRPr sz="1600">
              <a:latin typeface="Calibri"/>
              <a:cs typeface="Calibri"/>
            </a:endParaRPr>
          </a:p>
          <a:p>
            <a:pPr marL="401320" indent="-38862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400685" algn="l"/>
                <a:tab pos="401320" algn="l"/>
              </a:tabLst>
            </a:pPr>
            <a:r>
              <a:rPr sz="1600" b="1" spc="-10" dirty="0">
                <a:latin typeface="Calibri"/>
                <a:cs typeface="Calibri"/>
              </a:rPr>
              <a:t>руки </a:t>
            </a:r>
            <a:r>
              <a:rPr sz="1600" b="1" spc="-5" dirty="0">
                <a:latin typeface="Calibri"/>
                <a:cs typeface="Calibri"/>
              </a:rPr>
              <a:t>вперед, </a:t>
            </a:r>
            <a:r>
              <a:rPr sz="1600" b="1" spc="5" dirty="0">
                <a:latin typeface="Calibri"/>
                <a:cs typeface="Calibri"/>
              </a:rPr>
              <a:t>назад, </a:t>
            </a:r>
            <a:r>
              <a:rPr sz="1600" b="1" spc="-10" dirty="0">
                <a:latin typeface="Calibri"/>
                <a:cs typeface="Calibri"/>
              </a:rPr>
              <a:t>вверх, </a:t>
            </a:r>
            <a:r>
              <a:rPr sz="1600" b="1" dirty="0">
                <a:latin typeface="Calibri"/>
                <a:cs typeface="Calibri"/>
              </a:rPr>
              <a:t>вниз </a:t>
            </a:r>
            <a:r>
              <a:rPr sz="1600" b="1" spc="-10" dirty="0">
                <a:latin typeface="Calibri"/>
                <a:cs typeface="Calibri"/>
              </a:rPr>
              <a:t>(по показу </a:t>
            </a:r>
            <a:r>
              <a:rPr sz="1600" b="1" spc="-5" dirty="0">
                <a:latin typeface="Calibri"/>
                <a:cs typeface="Calibri"/>
              </a:rPr>
              <a:t>и по</a:t>
            </a:r>
            <a:r>
              <a:rPr sz="1600" b="1" spc="8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инструкции).</a:t>
            </a:r>
            <a:endParaRPr sz="1600">
              <a:latin typeface="Calibri"/>
              <a:cs typeface="Calibri"/>
            </a:endParaRPr>
          </a:p>
          <a:p>
            <a:pPr marL="355600" marR="13589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Calibri"/>
                <a:cs typeface="Calibri"/>
              </a:rPr>
              <a:t>При </a:t>
            </a:r>
            <a:r>
              <a:rPr sz="1600" b="1" spc="-10" dirty="0">
                <a:latin typeface="Calibri"/>
                <a:cs typeface="Calibri"/>
              </a:rPr>
              <a:t>этом </a:t>
            </a:r>
            <a:r>
              <a:rPr sz="1600" b="1" spc="-15" dirty="0">
                <a:latin typeface="Calibri"/>
                <a:cs typeface="Calibri"/>
              </a:rPr>
              <a:t>необходимо </a:t>
            </a:r>
            <a:r>
              <a:rPr sz="1600" b="1" spc="-10" dirty="0">
                <a:latin typeface="Calibri"/>
                <a:cs typeface="Calibri"/>
              </a:rPr>
              <a:t>отметить объем движений (полный, </a:t>
            </a:r>
            <a:r>
              <a:rPr sz="1600" b="1" spc="-5" dirty="0">
                <a:latin typeface="Calibri"/>
                <a:cs typeface="Calibri"/>
              </a:rPr>
              <a:t>неполный), точность  выполнения </a:t>
            </a:r>
            <a:r>
              <a:rPr sz="1600" b="1" spc="-10" dirty="0">
                <a:latin typeface="Calibri"/>
                <a:cs typeface="Calibri"/>
              </a:rPr>
              <a:t>(полная, </a:t>
            </a:r>
            <a:r>
              <a:rPr sz="1600" b="1" spc="-5" dirty="0">
                <a:latin typeface="Calibri"/>
                <a:cs typeface="Calibri"/>
              </a:rPr>
              <a:t>неполная), </a:t>
            </a:r>
            <a:r>
              <a:rPr sz="1600" b="1" spc="-10" dirty="0">
                <a:latin typeface="Calibri"/>
                <a:cs typeface="Calibri"/>
              </a:rPr>
              <a:t>самостоятельность (полная,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неполная,</a:t>
            </a:r>
            <a:endParaRPr sz="1600">
              <a:latin typeface="Calibri"/>
              <a:cs typeface="Calibri"/>
            </a:endParaRPr>
          </a:p>
          <a:p>
            <a:pPr marL="355600" marR="329565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выполнение с </a:t>
            </a:r>
            <a:r>
              <a:rPr sz="1600" b="1" spc="-10" dirty="0">
                <a:latin typeface="Calibri"/>
                <a:cs typeface="Calibri"/>
              </a:rPr>
              <a:t>помощью логопеда), координация движений </a:t>
            </a:r>
            <a:r>
              <a:rPr sz="1600" b="1" spc="-5" dirty="0">
                <a:latin typeface="Calibri"/>
                <a:cs typeface="Calibri"/>
              </a:rPr>
              <a:t>(правильная,  неправильная, </a:t>
            </a:r>
            <a:r>
              <a:rPr sz="1600" b="1" spc="-10" dirty="0">
                <a:latin typeface="Calibri"/>
                <a:cs typeface="Calibri"/>
              </a:rPr>
              <a:t>отсутствует), </a:t>
            </a:r>
            <a:r>
              <a:rPr sz="1600" b="1" spc="-5" dirty="0">
                <a:latin typeface="Calibri"/>
                <a:cs typeface="Calibri"/>
              </a:rPr>
              <a:t>чувство равновесия (имеется, </a:t>
            </a:r>
            <a:r>
              <a:rPr sz="1600" b="1" spc="-10" dirty="0">
                <a:latin typeface="Calibri"/>
                <a:cs typeface="Calibri"/>
              </a:rPr>
              <a:t>отсутствует), </a:t>
            </a:r>
            <a:r>
              <a:rPr sz="1600" b="1" spc="-5" dirty="0">
                <a:latin typeface="Calibri"/>
                <a:cs typeface="Calibri"/>
              </a:rPr>
              <a:t>осанка  (правильная, неправильная). </a:t>
            </a:r>
            <a:r>
              <a:rPr sz="1600" b="1" spc="-15" dirty="0">
                <a:latin typeface="Calibri"/>
                <a:cs typeface="Calibri"/>
              </a:rPr>
              <a:t>Указать </a:t>
            </a:r>
            <a:r>
              <a:rPr sz="1600" b="1" spc="-5" dirty="0">
                <a:latin typeface="Calibri"/>
                <a:cs typeface="Calibri"/>
              </a:rPr>
              <a:t>на наличие </a:t>
            </a:r>
            <a:r>
              <a:rPr sz="1600" b="1" spc="-10" dirty="0">
                <a:latin typeface="Calibri"/>
                <a:cs typeface="Calibri"/>
              </a:rPr>
              <a:t>навязчивых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движений</a:t>
            </a:r>
            <a:endParaRPr sz="16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(покачивание, балансирование </a:t>
            </a:r>
            <a:r>
              <a:rPr sz="1600" b="1" spc="-15" dirty="0">
                <a:latin typeface="Calibri"/>
                <a:cs typeface="Calibri"/>
              </a:rPr>
              <a:t>туловищем). </a:t>
            </a:r>
            <a:r>
              <a:rPr sz="1600" b="1" spc="-10" dirty="0">
                <a:latin typeface="Calibri"/>
                <a:cs typeface="Calibri"/>
              </a:rPr>
              <a:t>Анализируется </a:t>
            </a:r>
            <a:r>
              <a:rPr sz="1600" b="1" spc="-5" dirty="0">
                <a:latin typeface="Calibri"/>
                <a:cs typeface="Calibri"/>
              </a:rPr>
              <a:t>качественное  </a:t>
            </a:r>
            <a:r>
              <a:rPr sz="1600" b="1" spc="-10" dirty="0">
                <a:latin typeface="Calibri"/>
                <a:cs typeface="Calibri"/>
              </a:rPr>
              <a:t>состояние общей моторики: моторная </a:t>
            </a:r>
            <a:r>
              <a:rPr sz="1600" b="1" spc="-5" dirty="0">
                <a:latin typeface="Calibri"/>
                <a:cs typeface="Calibri"/>
              </a:rPr>
              <a:t>напряженность, скованность, повышенная  </a:t>
            </a:r>
            <a:r>
              <a:rPr sz="1600" b="1" spc="-10" dirty="0">
                <a:latin typeface="Calibri"/>
                <a:cs typeface="Calibri"/>
              </a:rPr>
              <a:t>двигательная </a:t>
            </a:r>
            <a:r>
              <a:rPr sz="1600" b="1" spc="-5" dirty="0">
                <a:latin typeface="Calibri"/>
                <a:cs typeface="Calibri"/>
              </a:rPr>
              <a:t>активность, </a:t>
            </a:r>
            <a:r>
              <a:rPr sz="1600" b="1" spc="-10" dirty="0">
                <a:latin typeface="Calibri"/>
                <a:cs typeface="Calibri"/>
              </a:rPr>
              <a:t>расторможенность.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3656" y="4546600"/>
            <a:ext cx="3810342" cy="2311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72250" y="4539234"/>
            <a:ext cx="2571749" cy="2318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1085" y="406399"/>
            <a:ext cx="399796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5" dirty="0">
                <a:latin typeface="Calibri"/>
                <a:cs typeface="Calibri"/>
              </a:rPr>
              <a:t>Мелкая</a:t>
            </a:r>
            <a:r>
              <a:rPr sz="4000" b="1" spc="-45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моторика</a:t>
            </a:r>
            <a:endParaRPr sz="4000">
              <a:latin typeface="Calibri"/>
              <a:cs typeface="Calibri"/>
            </a:endParaRPr>
          </a:p>
          <a:p>
            <a:pPr marL="1262380">
              <a:lnSpc>
                <a:spcPct val="100000"/>
              </a:lnSpc>
            </a:pPr>
            <a:r>
              <a:rPr sz="4000" b="1" spc="-15" dirty="0">
                <a:latin typeface="Calibri"/>
                <a:cs typeface="Calibri"/>
              </a:rPr>
              <a:t>рук: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044" y="1651254"/>
            <a:ext cx="6365875" cy="3623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сжать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и 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разжать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пальцы в </a:t>
            </a:r>
            <a:r>
              <a:rPr sz="2000" b="1" spc="-15" dirty="0">
                <a:solidFill>
                  <a:srgbClr val="0D0D0D"/>
                </a:solidFill>
                <a:latin typeface="Calibri"/>
                <a:cs typeface="Calibri"/>
              </a:rPr>
              <a:t>кулак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(5—7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раз </a:t>
            </a:r>
            <a:r>
              <a:rPr sz="2000" b="1" spc="-20" dirty="0">
                <a:solidFill>
                  <a:srgbClr val="0D0D0D"/>
                </a:solidFill>
                <a:latin typeface="Calibri"/>
                <a:cs typeface="Calibri"/>
              </a:rPr>
              <a:t>под</a:t>
            </a:r>
            <a:r>
              <a:rPr sz="2000" b="1" spc="-8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счет);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кончиком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большого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пальца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поочередно касаться</a:t>
            </a:r>
            <a:r>
              <a:rPr sz="2000" b="1" spc="-15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со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всеми пальцами левой и правой</a:t>
            </a:r>
            <a:r>
              <a:rPr sz="2000" b="1" spc="-1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руки;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указательный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и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средний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пальцы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бегают по</a:t>
            </a:r>
            <a:r>
              <a:rPr sz="2000" b="1" spc="-10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столу;</a:t>
            </a:r>
            <a:endParaRPr sz="2000">
              <a:latin typeface="Calibri"/>
              <a:cs typeface="Calibri"/>
            </a:endParaRPr>
          </a:p>
          <a:p>
            <a:pPr marL="355600" marR="504825" indent="-342900">
              <a:lnSpc>
                <a:spcPts val="1920"/>
              </a:lnSpc>
              <a:spcBef>
                <a:spcPts val="46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вытянуть 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указательный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палец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и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мизинец правой, 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левой</a:t>
            </a:r>
            <a:r>
              <a:rPr sz="2000" b="1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рук;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ts val="192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поднять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обе 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руки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ладонями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к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себе, 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широко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расставив 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пальцы;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собрать 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пирамидку, мозаику,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спички,</a:t>
            </a:r>
            <a:r>
              <a:rPr sz="2000" b="1" spc="-1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горошины.</a:t>
            </a:r>
            <a:endParaRPr sz="2000">
              <a:latin typeface="Calibri"/>
              <a:cs typeface="Calibri"/>
            </a:endParaRPr>
          </a:p>
          <a:p>
            <a:pPr marL="355600" marR="77470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При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выполнении 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движений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отмечается плавность,  точность, 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напряженность,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скованность, нарушение  темпа выполнения 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движений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(не </a:t>
            </a:r>
            <a:r>
              <a:rPr sz="2000" b="1" spc="-20" dirty="0">
                <a:solidFill>
                  <a:srgbClr val="0D0D0D"/>
                </a:solidFill>
                <a:latin typeface="Calibri"/>
                <a:cs typeface="Calibri"/>
              </a:rPr>
              <a:t>под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счет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логопеда),  невыполнение,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наличие</a:t>
            </a:r>
            <a:r>
              <a:rPr sz="2000" b="1" spc="-5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леворукости.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19975" y="0"/>
            <a:ext cx="1719968" cy="23700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1860</Words>
  <Application>Microsoft Office PowerPoint</Application>
  <PresentationFormat>Экран (4:3)</PresentationFormat>
  <Paragraphs>303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Office Theme</vt:lpstr>
      <vt:lpstr>Презентация PowerPoint</vt:lpstr>
      <vt:lpstr>Персонифицированный подход</vt:lpstr>
      <vt:lpstr>Этапы обследования</vt:lpstr>
      <vt:lpstr>Анамнез</vt:lpstr>
      <vt:lpstr>Презентация PowerPoint</vt:lpstr>
      <vt:lpstr>этап</vt:lpstr>
      <vt:lpstr>3. НереДчеивыае гфнунокцсити:ический этап</vt:lpstr>
      <vt:lpstr>моторика</vt:lpstr>
      <vt:lpstr>Мелкая моторика рук:</vt:lpstr>
      <vt:lpstr>Моторика артикуляционного аппарата.</vt:lpstr>
      <vt:lpstr>Мимическая моторика</vt:lpstr>
      <vt:lpstr>Звукопроизношение.</vt:lpstr>
      <vt:lpstr>Просодическая сторона речи.</vt:lpstr>
      <vt:lpstr>Грамматический строй речи</vt:lpstr>
      <vt:lpstr>Дополнительные</vt:lpstr>
      <vt:lpstr>4.</vt:lpstr>
      <vt:lpstr>5. Прогностический этап</vt:lpstr>
      <vt:lpstr>5. Прогностический этап</vt:lpstr>
      <vt:lpstr>6. Информирование родителей, родственников</vt:lpstr>
      <vt:lpstr>Диагностика нарушений дыхания</vt:lpstr>
      <vt:lpstr>Обследование дыхания</vt:lpstr>
      <vt:lpstr>Проба Штанге - проба с задержкой  дыхания на вдохе</vt:lpstr>
      <vt:lpstr>Проба Генча - проба с задержкой  дыхания на выдохе</vt:lpstr>
      <vt:lpstr>Диагностика координации дыхания</vt:lpstr>
      <vt:lpstr>Презентация PowerPoint</vt:lpstr>
      <vt:lpstr>Методы акустического анализа  голоса</vt:lpstr>
      <vt:lpstr>Реализация объективного акустического  анализа голоса</vt:lpstr>
      <vt:lpstr>Многопараметровая оценка голоса</vt:lpstr>
      <vt:lpstr>Показатели нестабильности голоса по амплитуде в  краткосрочном периоде</vt:lpstr>
      <vt:lpstr>Исследование ЧОТ при пролонгированной фонации звука</vt:lpstr>
      <vt:lpstr>Показатели нестабильности голоса по амплитуде в  краткосрочном периоде</vt:lpstr>
      <vt:lpstr>Исследование наличия фонационных пауз и  субгармоник</vt:lpstr>
      <vt:lpstr>Спектрограмма и сонограмма</vt:lpstr>
      <vt:lpstr>Оценка интенсивности частотных  составляющих спектра</vt:lpstr>
      <vt:lpstr>Гармонические и шумовые составляющие в  спектре</vt:lpstr>
      <vt:lpstr>Речевой и певческий тоновые диапазоны</vt:lpstr>
      <vt:lpstr>Презентация PowerPoint</vt:lpstr>
      <vt:lpstr>ГОЛОСОВОЕ ПОЛЕ  ДО И ПОСЛЕ ЛЕЧЕНИЯ</vt:lpstr>
      <vt:lpstr>Оценка нестабильности голоса, уровня шума и высокой певческой  форманты по фонетограмме</vt:lpstr>
      <vt:lpstr>Фонетография. Представление голосового поля в «кластерном» и</vt:lpstr>
      <vt:lpstr>Параметры оценки голоса</vt:lpstr>
      <vt:lpstr>Диагностика заболеваний гортани</vt:lpstr>
      <vt:lpstr>ЛАРИНГОСКОПИЯ</vt:lpstr>
      <vt:lpstr>Диагностический этап</vt:lpstr>
      <vt:lpstr>Рабочий момент проведения акустического анализа голоса и видеоларингоскопии</vt:lpstr>
      <vt:lpstr>Ларингоскопическая гортани</vt:lpstr>
      <vt:lpstr>Ларингоскопическая картина</vt:lpstr>
      <vt:lpstr>узелки</vt:lpstr>
      <vt:lpstr>Сюжеты программы «Cardio 2.1 Logo»</vt:lpstr>
      <vt:lpstr>Интон</vt:lpstr>
      <vt:lpstr>Программы для планшета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Екатерина Быкова</cp:lastModifiedBy>
  <cp:revision>1</cp:revision>
  <dcterms:created xsi:type="dcterms:W3CDTF">2020-11-14T05:57:27Z</dcterms:created>
  <dcterms:modified xsi:type="dcterms:W3CDTF">2020-11-15T16:30:38Z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2020-11-14T00:00:00Z</vt:filetime>
  </property>
</Properties>
</file>