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E8C3D-6472-4E54-97BC-8F0E4CAA9688}" type="datetimeFigureOut">
              <a:rPr lang="ru-RU" smtClean="0"/>
              <a:t>ср 01.02.23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CED1E-659A-40A2-BA86-C19825844FAB}" type="slidenum">
              <a:rPr lang="ru-RU" smtClean="0"/>
              <a:t>‹#›</a:t>
            </a:fld>
            <a:endParaRPr lang="ru-RU"/>
          </a:p>
        </p:txBody>
      </p:sp>
    </p:spTree>
    <p:extLst>
      <p:ext uri="{BB962C8B-B14F-4D97-AF65-F5344CB8AC3E}">
        <p14:creationId xmlns:p14="http://schemas.microsoft.com/office/powerpoint/2010/main" val="278621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0DCED1E-659A-40A2-BA86-C19825844FAB}" type="slidenum">
              <a:rPr lang="ru-RU" smtClean="0"/>
              <a:t>4</a:t>
            </a:fld>
            <a:endParaRPr lang="ru-RU"/>
          </a:p>
        </p:txBody>
      </p:sp>
    </p:spTree>
    <p:extLst>
      <p:ext uri="{BB962C8B-B14F-4D97-AF65-F5344CB8AC3E}">
        <p14:creationId xmlns:p14="http://schemas.microsoft.com/office/powerpoint/2010/main" val="407981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2543945-C852-40ED-A909-4D783639232C}" type="datetimeFigureOut">
              <a:rPr lang="ru-RU" smtClean="0"/>
              <a:t>ср 01.02.23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231755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543945-C852-40ED-A909-4D783639232C}" type="datetimeFigureOut">
              <a:rPr lang="ru-RU" smtClean="0"/>
              <a:t>ср 01.02.23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91098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543945-C852-40ED-A909-4D783639232C}" type="datetimeFigureOut">
              <a:rPr lang="ru-RU" smtClean="0"/>
              <a:t>ср 01.02.23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47582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543945-C852-40ED-A909-4D783639232C}" type="datetimeFigureOut">
              <a:rPr lang="ru-RU" smtClean="0"/>
              <a:t>ср 01.02.23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315405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2543945-C852-40ED-A909-4D783639232C}" type="datetimeFigureOut">
              <a:rPr lang="ru-RU" smtClean="0"/>
              <a:t>ср 01.02.23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241022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2543945-C852-40ED-A909-4D783639232C}" type="datetimeFigureOut">
              <a:rPr lang="ru-RU" smtClean="0"/>
              <a:t>ср 01.02.23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365363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2543945-C852-40ED-A909-4D783639232C}" type="datetimeFigureOut">
              <a:rPr lang="ru-RU" smtClean="0"/>
              <a:t>ср 01.02.23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294319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2543945-C852-40ED-A909-4D783639232C}" type="datetimeFigureOut">
              <a:rPr lang="ru-RU" smtClean="0"/>
              <a:t>ср 01.02.23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298734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543945-C852-40ED-A909-4D783639232C}" type="datetimeFigureOut">
              <a:rPr lang="ru-RU" smtClean="0"/>
              <a:t>ср 01.02.23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358752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2543945-C852-40ED-A909-4D783639232C}" type="datetimeFigureOut">
              <a:rPr lang="ru-RU" smtClean="0"/>
              <a:t>ср 01.02.23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274371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2543945-C852-40ED-A909-4D783639232C}" type="datetimeFigureOut">
              <a:rPr lang="ru-RU" smtClean="0"/>
              <a:t>ср 01.02.23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92DE7C-88F5-476E-880C-2BA190814E57}" type="slidenum">
              <a:rPr lang="ru-RU" smtClean="0"/>
              <a:t>‹#›</a:t>
            </a:fld>
            <a:endParaRPr lang="ru-RU"/>
          </a:p>
        </p:txBody>
      </p:sp>
    </p:spTree>
    <p:extLst>
      <p:ext uri="{BB962C8B-B14F-4D97-AF65-F5344CB8AC3E}">
        <p14:creationId xmlns:p14="http://schemas.microsoft.com/office/powerpoint/2010/main" val="155159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43945-C852-40ED-A909-4D783639232C}" type="datetimeFigureOut">
              <a:rPr lang="ru-RU" smtClean="0"/>
              <a:t>ср 01.02.23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2DE7C-88F5-476E-880C-2BA190814E57}" type="slidenum">
              <a:rPr lang="ru-RU" smtClean="0"/>
              <a:t>‹#›</a:t>
            </a:fld>
            <a:endParaRPr lang="ru-RU"/>
          </a:p>
        </p:txBody>
      </p:sp>
    </p:spTree>
    <p:extLst>
      <p:ext uri="{BB962C8B-B14F-4D97-AF65-F5344CB8AC3E}">
        <p14:creationId xmlns:p14="http://schemas.microsoft.com/office/powerpoint/2010/main" val="4161635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50125"/>
            <a:ext cx="9144000" cy="2442950"/>
          </a:xfrm>
        </p:spPr>
        <p:txBody>
          <a:bodyPr>
            <a:normAutofit/>
          </a:bodyPr>
          <a:lstStyle/>
          <a:p>
            <a:r>
              <a:rPr lang="ru-RU" sz="2400" dirty="0" smtClean="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sz="2400" dirty="0" err="1" smtClean="0"/>
              <a:t>Войно-Ясенецкого</a:t>
            </a:r>
            <a:r>
              <a:rPr lang="ru-RU" sz="2400" dirty="0" smtClean="0"/>
              <a:t>" Министерства здравоохранения Российской Федерации</a:t>
            </a:r>
            <a:br>
              <a:rPr lang="ru-RU" sz="2400" dirty="0" smtClean="0"/>
            </a:br>
            <a:r>
              <a:rPr lang="ru-RU" sz="2400" dirty="0" smtClean="0"/>
              <a:t/>
            </a:r>
            <a:br>
              <a:rPr lang="ru-RU" sz="2400" dirty="0" smtClean="0"/>
            </a:br>
            <a:r>
              <a:rPr lang="ru-RU" sz="2400" dirty="0" smtClean="0"/>
              <a:t>Кафедра травматологии, ортопедии и нейрохирургии с курсом ПО</a:t>
            </a:r>
            <a:br>
              <a:rPr lang="ru-RU" sz="2400" dirty="0" smtClean="0"/>
            </a:br>
            <a:endParaRPr lang="ru-RU" sz="2400" dirty="0"/>
          </a:p>
        </p:txBody>
      </p:sp>
      <p:sp>
        <p:nvSpPr>
          <p:cNvPr id="3" name="Подзаголовок 2"/>
          <p:cNvSpPr>
            <a:spLocks noGrp="1"/>
          </p:cNvSpPr>
          <p:nvPr>
            <p:ph type="subTitle" idx="1"/>
          </p:nvPr>
        </p:nvSpPr>
        <p:spPr>
          <a:xfrm>
            <a:off x="1524000" y="2934269"/>
            <a:ext cx="9144000" cy="2323531"/>
          </a:xfrm>
        </p:spPr>
        <p:txBody>
          <a:bodyPr/>
          <a:lstStyle/>
          <a:p>
            <a:r>
              <a:rPr lang="ru-RU" dirty="0" smtClean="0"/>
              <a:t>Тема: Переломы проксимального отдела плеча, диафиза и области локтевого сустава</a:t>
            </a:r>
          </a:p>
          <a:p>
            <a:endParaRPr lang="ru-RU" dirty="0" smtClean="0"/>
          </a:p>
          <a:p>
            <a:r>
              <a:rPr lang="ru-RU" dirty="0" smtClean="0"/>
              <a:t>                          Выполнил клинический ординатор: </a:t>
            </a:r>
            <a:r>
              <a:rPr lang="ru-RU" dirty="0" err="1" smtClean="0"/>
              <a:t>Шарипов</a:t>
            </a:r>
            <a:r>
              <a:rPr lang="ru-RU" dirty="0" smtClean="0"/>
              <a:t> Ш.А.</a:t>
            </a:r>
          </a:p>
          <a:p>
            <a:r>
              <a:rPr lang="ru-RU" dirty="0" smtClean="0"/>
              <a:t>Проверил профессор: </a:t>
            </a:r>
            <a:r>
              <a:rPr lang="ru-RU" dirty="0" err="1" smtClean="0"/>
              <a:t>Гатиатулин</a:t>
            </a:r>
            <a:r>
              <a:rPr lang="ru-RU" dirty="0" smtClean="0"/>
              <a:t> Р.Р.</a:t>
            </a:r>
            <a:endParaRPr lang="ru-RU" dirty="0"/>
          </a:p>
        </p:txBody>
      </p:sp>
    </p:spTree>
    <p:extLst>
      <p:ext uri="{BB962C8B-B14F-4D97-AF65-F5344CB8AC3E}">
        <p14:creationId xmlns:p14="http://schemas.microsoft.com/office/powerpoint/2010/main" val="115279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50125"/>
            <a:ext cx="10515600" cy="6026838"/>
          </a:xfrm>
        </p:spPr>
        <p:txBody>
          <a:bodyPr>
            <a:normAutofit lnSpcReduction="10000"/>
          </a:bodyPr>
          <a:lstStyle/>
          <a:p>
            <a:r>
              <a:rPr lang="ru-RU" b="1" i="1" dirty="0"/>
              <a:t>Диагностика повреждений подмышечной артерии:</a:t>
            </a:r>
            <a:endParaRPr lang="ru-RU" dirty="0"/>
          </a:p>
          <a:p>
            <a:pPr>
              <a:buFont typeface="Wingdings" panose="05000000000000000000" pitchFamily="2" charset="2"/>
              <a:buChar char="v"/>
            </a:pPr>
            <a:r>
              <a:rPr lang="ru-RU" dirty="0"/>
              <a:t>- снижение кожной температуры;</a:t>
            </a:r>
          </a:p>
          <a:p>
            <a:pPr>
              <a:buFont typeface="Wingdings" panose="05000000000000000000" pitchFamily="2" charset="2"/>
              <a:buChar char="v"/>
            </a:pPr>
            <a:r>
              <a:rPr lang="ru-RU" dirty="0"/>
              <a:t>- побледнение кожных покровов;</a:t>
            </a:r>
          </a:p>
          <a:p>
            <a:pPr>
              <a:buFont typeface="Wingdings" panose="05000000000000000000" pitchFamily="2" charset="2"/>
              <a:buChar char="v"/>
            </a:pPr>
            <a:r>
              <a:rPr lang="ru-RU" dirty="0"/>
              <a:t>- плотный отек плеча и предплечья;</a:t>
            </a:r>
          </a:p>
          <a:p>
            <a:pPr>
              <a:buFont typeface="Wingdings" panose="05000000000000000000" pitchFamily="2" charset="2"/>
              <a:buChar char="v"/>
            </a:pPr>
            <a:r>
              <a:rPr lang="ru-RU" dirty="0"/>
              <a:t>- ослабление пульса на артериях предплечья;</a:t>
            </a:r>
          </a:p>
          <a:p>
            <a:pPr>
              <a:buFont typeface="Wingdings" panose="05000000000000000000" pitchFamily="2" charset="2"/>
              <a:buChar char="v"/>
            </a:pPr>
            <a:r>
              <a:rPr lang="ru-RU" dirty="0"/>
              <a:t>- обширные подкожные гематомы в над- и подключичных областях.</a:t>
            </a:r>
          </a:p>
          <a:p>
            <a:pPr>
              <a:buFont typeface="Wingdings" panose="05000000000000000000" pitchFamily="2" charset="2"/>
              <a:buChar char="v"/>
            </a:pPr>
            <a:r>
              <a:rPr lang="ru-RU" dirty="0"/>
              <a:t>Клиника </a:t>
            </a:r>
            <a:r>
              <a:rPr lang="ru-RU" dirty="0" err="1"/>
              <a:t>брахиоплексопатий</a:t>
            </a:r>
            <a:r>
              <a:rPr lang="ru-RU" dirty="0"/>
              <a:t>  зависит от локализации уровня повреждения плечевого сплетения. Дифференциальную диагностику следует проводить с изолированным нарушением </a:t>
            </a:r>
            <a:r>
              <a:rPr lang="ru-RU" dirty="0" err="1"/>
              <a:t>подкрыльцового</a:t>
            </a:r>
            <a:r>
              <a:rPr lang="ru-RU" dirty="0"/>
              <a:t> нерва. Симптомы повреждения предплечья включают нарушения иннервации </a:t>
            </a:r>
            <a:r>
              <a:rPr lang="ru-RU" dirty="0" err="1"/>
              <a:t>преплечья</a:t>
            </a:r>
            <a:r>
              <a:rPr lang="ru-RU" dirty="0"/>
              <a:t>, нарушение локтевого </a:t>
            </a:r>
            <a:r>
              <a:rPr lang="ru-RU" dirty="0" err="1"/>
              <a:t>сгибательного</a:t>
            </a:r>
            <a:r>
              <a:rPr lang="ru-RU" dirty="0"/>
              <a:t> и разгибательного рефлексов, нарушение функций кисти.</a:t>
            </a:r>
          </a:p>
          <a:p>
            <a:endParaRPr lang="ru-RU" dirty="0"/>
          </a:p>
        </p:txBody>
      </p:sp>
    </p:spTree>
    <p:extLst>
      <p:ext uri="{BB962C8B-B14F-4D97-AF65-F5344CB8AC3E}">
        <p14:creationId xmlns:p14="http://schemas.microsoft.com/office/powerpoint/2010/main" val="183701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59557"/>
          </a:xfrm>
        </p:spPr>
        <p:txBody>
          <a:bodyPr>
            <a:normAutofit fontScale="90000"/>
          </a:bodyPr>
          <a:lstStyle/>
          <a:p>
            <a:r>
              <a:rPr lang="ru-RU" dirty="0" smtClean="0"/>
              <a:t>                               Лечение</a:t>
            </a:r>
            <a:endParaRPr lang="ru-RU" dirty="0"/>
          </a:p>
        </p:txBody>
      </p:sp>
      <p:sp>
        <p:nvSpPr>
          <p:cNvPr id="3" name="Объект 2"/>
          <p:cNvSpPr>
            <a:spLocks noGrp="1"/>
          </p:cNvSpPr>
          <p:nvPr>
            <p:ph idx="1"/>
          </p:nvPr>
        </p:nvSpPr>
        <p:spPr>
          <a:xfrm>
            <a:off x="838200" y="559558"/>
            <a:ext cx="10515600" cy="5617405"/>
          </a:xfrm>
        </p:spPr>
        <p:txBody>
          <a:bodyPr/>
          <a:lstStyle/>
          <a:p>
            <a:r>
              <a:rPr lang="ru-RU" dirty="0"/>
              <a:t>Большинство переломов проксимального отдела плеча возможно и целесообразно лечить консервативно. Связано это, прежде всего, с возрастной группой этих переломов и особенностями кровоснабжения головки плечевой кости. Важным этапом консервативного лечения переломов проксимального отдела плеча является посттравматическая реабилитация пациента, физические упражнения, разрабатывающие плечевой сустав. Необходимо помнить, что обнаружение повреждения ротационной манжеты на МРТ-исследовании является показанием к оперативному лечению повреждения.</a:t>
            </a:r>
          </a:p>
          <a:p>
            <a:r>
              <a:rPr lang="ru-RU" b="1" i="1" dirty="0"/>
              <a:t>Пользуясь классификацией по </a:t>
            </a:r>
            <a:r>
              <a:rPr lang="ru-RU" b="1" i="1" dirty="0" err="1"/>
              <a:t>Neer</a:t>
            </a:r>
            <a:r>
              <a:rPr lang="ru-RU" b="1" i="1" dirty="0"/>
              <a:t>, выделяют:</a:t>
            </a:r>
            <a:endParaRPr lang="ru-RU" dirty="0"/>
          </a:p>
          <a:p>
            <a:endParaRPr lang="ru-RU" dirty="0"/>
          </a:p>
        </p:txBody>
      </p:sp>
    </p:spTree>
    <p:extLst>
      <p:ext uri="{BB962C8B-B14F-4D97-AF65-F5344CB8AC3E}">
        <p14:creationId xmlns:p14="http://schemas.microsoft.com/office/powerpoint/2010/main" val="91538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Пользуясь классификацией по </a:t>
            </a:r>
            <a:r>
              <a:rPr lang="ru-RU" b="1" i="1" dirty="0" err="1"/>
              <a:t>Neer</a:t>
            </a:r>
            <a:r>
              <a:rPr lang="ru-RU" b="1" i="1" dirty="0"/>
              <a:t>, выделяют:</a:t>
            </a:r>
            <a:r>
              <a:rPr lang="ru-RU" dirty="0"/>
              <a:t/>
            </a:r>
            <a:br>
              <a:rPr lang="ru-RU" dirty="0"/>
            </a:br>
            <a:endParaRPr lang="ru-RU" dirty="0"/>
          </a:p>
        </p:txBody>
      </p:sp>
      <p:sp>
        <p:nvSpPr>
          <p:cNvPr id="3" name="Объект 2"/>
          <p:cNvSpPr>
            <a:spLocks noGrp="1"/>
          </p:cNvSpPr>
          <p:nvPr>
            <p:ph idx="1"/>
          </p:nvPr>
        </p:nvSpPr>
        <p:spPr>
          <a:xfrm>
            <a:off x="838200" y="1187355"/>
            <a:ext cx="10515600" cy="4989608"/>
          </a:xfrm>
        </p:spPr>
        <p:txBody>
          <a:bodyPr>
            <a:normAutofit fontScale="62500" lnSpcReduction="20000"/>
          </a:bodyPr>
          <a:lstStyle/>
          <a:p>
            <a:r>
              <a:rPr lang="ru-RU" dirty="0"/>
              <a:t>Переломы без смещения. Невзирая на количество фрагментов и линию излома, такие переломы целесообразно лечить консервативно, выполняя еженедельное рентген-обследование для контроля положения фрагментов.</a:t>
            </a:r>
          </a:p>
          <a:p>
            <a:r>
              <a:rPr lang="ru-RU" dirty="0"/>
              <a:t>- </a:t>
            </a:r>
            <a:r>
              <a:rPr lang="ru-RU" dirty="0" err="1"/>
              <a:t>Двухфрагментарные</a:t>
            </a:r>
            <a:r>
              <a:rPr lang="ru-RU" dirty="0"/>
              <a:t> переломы: тактика лечения зависит от компонентов перелома:</a:t>
            </a:r>
          </a:p>
          <a:p>
            <a:r>
              <a:rPr lang="ru-RU" dirty="0"/>
              <a:t>- Отрывные переломы бугорка лечатся консервативно, если смещение фрагмента &lt; 5 мм для молодых пациентов и &lt; 1 см – для пациентов старше 60 лет. При смещении бугорка на расстояние, превышающее вышеуказанный промежуток, рекомендовано оперативное лечение, заключающееся в фиксации фрагмента винтом из короткого разреза или использование </a:t>
            </a:r>
            <a:r>
              <a:rPr lang="ru-RU" dirty="0" err="1"/>
              <a:t>серкляжной</a:t>
            </a:r>
            <a:r>
              <a:rPr lang="ru-RU" dirty="0"/>
              <a:t> проволоки в качестве стягивающей петли. В зависимости от оснащения, опыта хирурга и типа перелома возможно использование закрытых техник репозиции и фиксации;</a:t>
            </a:r>
          </a:p>
          <a:p>
            <a:r>
              <a:rPr lang="ru-RU" dirty="0"/>
              <a:t>- Перелом на уровне анатомической шейки вызывает потерю кровоснабжения суставного фрагмента и может привести к аваскулярному некрозу головки. Консервативное лечение такого перелома заключается в репозиции при смещении и наложении функциональной повязки или повязки </a:t>
            </a:r>
            <a:r>
              <a:rPr lang="ru-RU" dirty="0" err="1"/>
              <a:t>Дезо</a:t>
            </a:r>
            <a:r>
              <a:rPr lang="ru-RU" dirty="0"/>
              <a:t>. Возможна фиксация такого перелома пластиной с угловой стабильностью. При наличии </a:t>
            </a:r>
            <a:r>
              <a:rPr lang="ru-RU" dirty="0" err="1"/>
              <a:t>ЭОПа</a:t>
            </a:r>
            <a:r>
              <a:rPr lang="ru-RU" dirty="0"/>
              <a:t> предпочтительней использование малоинвазивной техники остеосинтеза пластиной из латерального доступа;</a:t>
            </a:r>
          </a:p>
          <a:p>
            <a:r>
              <a:rPr lang="ru-RU" dirty="0"/>
              <a:t>- Переломы на уровне хирургической шейки возможно лечить консервативно функциональной повязкой или повязкой </a:t>
            </a:r>
            <a:r>
              <a:rPr lang="ru-RU" dirty="0" err="1"/>
              <a:t>Дезо</a:t>
            </a:r>
            <a:r>
              <a:rPr lang="ru-RU" dirty="0"/>
              <a:t> при успешной закрытой стабильной репозиции перелома. Репозицию в этом случае следует выполнять под внутривенной или проводниковой анестезией.</a:t>
            </a:r>
          </a:p>
          <a:p>
            <a:endParaRPr lang="ru-RU" dirty="0"/>
          </a:p>
        </p:txBody>
      </p:sp>
    </p:spTree>
    <p:extLst>
      <p:ext uri="{BB962C8B-B14F-4D97-AF65-F5344CB8AC3E}">
        <p14:creationId xmlns:p14="http://schemas.microsoft.com/office/powerpoint/2010/main" val="415629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46161"/>
          </a:xfrm>
        </p:spPr>
        <p:txBody>
          <a:bodyPr/>
          <a:lstStyle/>
          <a:p>
            <a:r>
              <a:rPr lang="ru-RU" dirty="0" smtClean="0"/>
              <a:t>              Консервативное лечение</a:t>
            </a:r>
            <a:endParaRPr lang="ru-RU" dirty="0"/>
          </a:p>
        </p:txBody>
      </p:sp>
      <p:sp>
        <p:nvSpPr>
          <p:cNvPr id="3" name="Объект 2"/>
          <p:cNvSpPr>
            <a:spLocks noGrp="1"/>
          </p:cNvSpPr>
          <p:nvPr>
            <p:ph idx="1"/>
          </p:nvPr>
        </p:nvSpPr>
        <p:spPr>
          <a:xfrm>
            <a:off x="838200" y="750627"/>
            <a:ext cx="10515600" cy="5426336"/>
          </a:xfrm>
        </p:spPr>
        <p:txBody>
          <a:bodyPr>
            <a:normAutofit fontScale="55000" lnSpcReduction="20000"/>
          </a:bodyPr>
          <a:lstStyle/>
          <a:p>
            <a:r>
              <a:rPr lang="ru-RU" b="1" i="1" dirty="0"/>
              <a:t>Иммобилизация повязкой </a:t>
            </a:r>
            <a:r>
              <a:rPr lang="ru-RU" b="1" i="1" dirty="0" err="1"/>
              <a:t>Дезо</a:t>
            </a:r>
            <a:r>
              <a:rPr lang="ru-RU" b="1" i="1" dirty="0"/>
              <a:t>.</a:t>
            </a:r>
            <a:endParaRPr lang="ru-RU" dirty="0"/>
          </a:p>
          <a:p>
            <a:r>
              <a:rPr lang="ru-RU" b="1" i="1" dirty="0"/>
              <a:t>Преимущество лечения:</a:t>
            </a:r>
            <a:r>
              <a:rPr lang="ru-RU" dirty="0"/>
              <a:t> снижение риска послеоперационных осложнений.</a:t>
            </a:r>
          </a:p>
          <a:p>
            <a:r>
              <a:rPr lang="ru-RU" b="1" i="1" dirty="0"/>
              <a:t>Недостатки:</a:t>
            </a:r>
            <a:r>
              <a:rPr lang="ru-RU" dirty="0"/>
              <a:t> возможность </a:t>
            </a:r>
            <a:r>
              <a:rPr lang="ru-RU" dirty="0" err="1"/>
              <a:t>несращения</a:t>
            </a:r>
            <a:r>
              <a:rPr lang="ru-RU" dirty="0"/>
              <a:t> или замедленного сращения перелома.</a:t>
            </a:r>
          </a:p>
          <a:p>
            <a:r>
              <a:rPr lang="ru-RU" dirty="0"/>
              <a:t>Длительное обездвиживание плечевого и локтевого суставов может привести к </a:t>
            </a:r>
            <a:r>
              <a:rPr lang="ru-RU" dirty="0" err="1"/>
              <a:t>тугоподвижности</a:t>
            </a:r>
            <a:r>
              <a:rPr lang="ru-RU" dirty="0"/>
              <a:t>.</a:t>
            </a:r>
          </a:p>
          <a:p>
            <a:r>
              <a:rPr lang="ru-RU" dirty="0"/>
              <a:t>Использование повязки </a:t>
            </a:r>
            <a:r>
              <a:rPr lang="ru-RU" dirty="0" err="1"/>
              <a:t>Дезо</a:t>
            </a:r>
            <a:r>
              <a:rPr lang="ru-RU" dirty="0"/>
              <a:t> в лечении переломов рекомендовано не более 4-5 недель. С 4-й недели повязку </a:t>
            </a:r>
            <a:r>
              <a:rPr lang="ru-RU" dirty="0" err="1"/>
              <a:t>Дезо</a:t>
            </a:r>
            <a:r>
              <a:rPr lang="ru-RU" dirty="0"/>
              <a:t> можно заменить на повязку типа косыночной и начинать разработку в плечевом суставе с постепенным наращиванием амплитуды движений по индивидуальной программе. После этого рекомендуется пройти курс реабилитации или активно разрабатывать плечевой и локтевой сустав согласно рекомендациям лечащего врача.</a:t>
            </a:r>
          </a:p>
          <a:p>
            <a:r>
              <a:rPr lang="ru-RU" b="1" i="1" dirty="0"/>
              <a:t>Функциональная повязка (повязка </a:t>
            </a:r>
            <a:r>
              <a:rPr lang="ru-RU" b="1" i="1" dirty="0" err="1"/>
              <a:t>Колдуэлла</a:t>
            </a:r>
            <a:r>
              <a:rPr lang="ru-RU" b="1" i="1" dirty="0"/>
              <a:t>).</a:t>
            </a:r>
            <a:endParaRPr lang="ru-RU" dirty="0"/>
          </a:p>
          <a:p>
            <a:r>
              <a:rPr lang="ru-RU" dirty="0"/>
              <a:t>Метод основан на репозиции перелома под собственным весом конечности. Для репозиции и дальнейшего сращения перелома имеет большое значение целостность мягких тканей сустава. Пациенту рекомендована ранняя мобилизация плечевого сустава (маятникообразные движения в повязке, начиная с 3-4-й недели).</a:t>
            </a:r>
          </a:p>
          <a:p>
            <a:r>
              <a:rPr lang="ru-RU" b="1" i="1" dirty="0"/>
              <a:t>Внимание:</a:t>
            </a:r>
            <a:r>
              <a:rPr lang="ru-RU" dirty="0"/>
              <a:t> Данный метод лечения предполагает осознанное выполнение пациентом рекомендаций лечащего врача. Не рекомендуется его применение в случае наличия у пациента психических расстройств или пренебрежения к рекомендациям врача. Преимущество данного метода заключаются в его малой </a:t>
            </a:r>
            <a:r>
              <a:rPr lang="ru-RU" dirty="0" err="1"/>
              <a:t>травматичности</a:t>
            </a:r>
            <a:r>
              <a:rPr lang="ru-RU" dirty="0"/>
              <a:t> и возможности ранней мобилизации в смежных суставах.</a:t>
            </a:r>
          </a:p>
          <a:p>
            <a:r>
              <a:rPr lang="ru-RU" b="1" i="1" dirty="0"/>
              <a:t>Недостатки:</a:t>
            </a:r>
            <a:endParaRPr lang="ru-RU" dirty="0"/>
          </a:p>
          <a:p>
            <a:r>
              <a:rPr lang="ru-RU" dirty="0"/>
              <a:t>- болевой синдром при ношении повязки в первые 2 недели после травмы;</a:t>
            </a:r>
          </a:p>
          <a:p>
            <a:r>
              <a:rPr lang="ru-RU" dirty="0"/>
              <a:t>- большая степень риска вторичного смещения, в сравнении с повязкой </a:t>
            </a:r>
            <a:r>
              <a:rPr lang="ru-RU" dirty="0" err="1"/>
              <a:t>Дезо</a:t>
            </a:r>
            <a:r>
              <a:rPr lang="ru-RU" dirty="0"/>
              <a:t>;</a:t>
            </a:r>
          </a:p>
          <a:p>
            <a:r>
              <a:rPr lang="ru-RU" dirty="0"/>
              <a:t>- необходимость постоянного тщательного наблюдения за пациентом.</a:t>
            </a:r>
          </a:p>
          <a:p>
            <a:r>
              <a:rPr lang="ru-RU" dirty="0"/>
              <a:t>Рекомендованный срок ношения повязки – 4-6 недель</a:t>
            </a:r>
            <a:r>
              <a:rPr lang="ru-RU" dirty="0" smtClean="0"/>
              <a:t>.</a:t>
            </a:r>
            <a:endParaRPr lang="ru-RU" dirty="0"/>
          </a:p>
        </p:txBody>
      </p:sp>
    </p:spTree>
    <p:extLst>
      <p:ext uri="{BB962C8B-B14F-4D97-AF65-F5344CB8AC3E}">
        <p14:creationId xmlns:p14="http://schemas.microsoft.com/office/powerpoint/2010/main" val="147641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3773"/>
            <a:ext cx="10515600" cy="1064526"/>
          </a:xfrm>
        </p:spPr>
        <p:txBody>
          <a:bodyPr/>
          <a:lstStyle/>
          <a:p>
            <a:r>
              <a:rPr lang="ru-RU" dirty="0" smtClean="0"/>
              <a:t>                Оперативное лечение</a:t>
            </a:r>
            <a:endParaRPr lang="ru-RU" dirty="0"/>
          </a:p>
        </p:txBody>
      </p:sp>
      <p:sp>
        <p:nvSpPr>
          <p:cNvPr id="3" name="Объект 2"/>
          <p:cNvSpPr>
            <a:spLocks noGrp="1"/>
          </p:cNvSpPr>
          <p:nvPr>
            <p:ph idx="1"/>
          </p:nvPr>
        </p:nvSpPr>
        <p:spPr>
          <a:xfrm>
            <a:off x="838200" y="764274"/>
            <a:ext cx="10515600" cy="5813947"/>
          </a:xfrm>
        </p:spPr>
        <p:txBody>
          <a:bodyPr>
            <a:normAutofit/>
          </a:bodyPr>
          <a:lstStyle/>
          <a:p>
            <a:r>
              <a:rPr lang="ru-RU" sz="1500" b="1" i="1" dirty="0"/>
              <a:t>Показанием для оперативного лечения </a:t>
            </a:r>
            <a:r>
              <a:rPr lang="ru-RU" sz="1500" b="1" i="1" dirty="0" err="1"/>
              <a:t>двухфрагментарных</a:t>
            </a:r>
            <a:r>
              <a:rPr lang="ru-RU" sz="1500" b="1" i="1" dirty="0"/>
              <a:t> переломов проксимального отдела плеча является:</a:t>
            </a:r>
            <a:endParaRPr lang="ru-RU" sz="1500" dirty="0"/>
          </a:p>
          <a:p>
            <a:r>
              <a:rPr lang="ru-RU" sz="1500" dirty="0"/>
              <a:t>- неудовлетворительная репозиция или нестабильность после репозиции перелома;</a:t>
            </a:r>
          </a:p>
          <a:p>
            <a:r>
              <a:rPr lang="ru-RU" sz="1500" dirty="0"/>
              <a:t>- повреждение сосудисто-нервных структур;</a:t>
            </a:r>
          </a:p>
          <a:p>
            <a:r>
              <a:rPr lang="ru-RU" sz="1500" dirty="0"/>
              <a:t>- открытый перелом;</a:t>
            </a:r>
          </a:p>
          <a:p>
            <a:r>
              <a:rPr lang="ru-RU" sz="1500" dirty="0"/>
              <a:t>- </a:t>
            </a:r>
            <a:r>
              <a:rPr lang="ru-RU" sz="1500" dirty="0" err="1"/>
              <a:t>политравма</a:t>
            </a:r>
            <a:r>
              <a:rPr lang="ru-RU" sz="1500" dirty="0"/>
              <a:t>;</a:t>
            </a:r>
          </a:p>
          <a:p>
            <a:r>
              <a:rPr lang="ru-RU" sz="1500" dirty="0"/>
              <a:t>- бифокальные повреждения;</a:t>
            </a:r>
          </a:p>
          <a:p>
            <a:r>
              <a:rPr lang="ru-RU" sz="1500" dirty="0"/>
              <a:t>- </a:t>
            </a:r>
            <a:r>
              <a:rPr lang="ru-RU" sz="1500" dirty="0" err="1"/>
              <a:t>флотирующее</a:t>
            </a:r>
            <a:r>
              <a:rPr lang="ru-RU" sz="1500" dirty="0"/>
              <a:t> плечо.</a:t>
            </a:r>
          </a:p>
          <a:p>
            <a:r>
              <a:rPr lang="ru-RU" sz="1500" b="1" i="1" dirty="0" err="1"/>
              <a:t>Трехфрагментарные</a:t>
            </a:r>
            <a:r>
              <a:rPr lang="ru-RU" sz="1500" b="1" i="1" dirty="0"/>
              <a:t> переломы.</a:t>
            </a:r>
            <a:r>
              <a:rPr lang="ru-RU" sz="1500" dirty="0"/>
              <a:t> Наилучшее лечение таких переломов состоит в открытой репозиции и фиксации погружной металлоконструкцией. При </a:t>
            </a:r>
            <a:r>
              <a:rPr lang="ru-RU" sz="1500" dirty="0" err="1"/>
              <a:t>трехфрагментарном</a:t>
            </a:r>
            <a:r>
              <a:rPr lang="ru-RU" sz="1500" dirty="0"/>
              <a:t> переломе один из бугорков остается с суставным фрагментом перелома, обеспечивая кровоснабжение головки.</a:t>
            </a:r>
          </a:p>
          <a:p>
            <a:r>
              <a:rPr lang="ru-RU" sz="1500" b="1" i="1" dirty="0" err="1"/>
              <a:t>Четырехфрагментарные</a:t>
            </a:r>
            <a:r>
              <a:rPr lang="ru-RU" sz="1500" b="1" i="1" dirty="0"/>
              <a:t> переломы.</a:t>
            </a:r>
            <a:r>
              <a:rPr lang="ru-RU" sz="1500" dirty="0"/>
              <a:t> Наиболее сложные переломы. Ввиду потери кровоснабжения головки плечевой кости, возрастает риск аваскулярного некроза головки. В лечении данных переломов нет единого мнения. В странах с развитой системой страховой медицины данный перелом принят в качестве прямого показания для </a:t>
            </a:r>
            <a:r>
              <a:rPr lang="ru-RU" sz="1500" dirty="0" err="1"/>
              <a:t>эндопротезирования</a:t>
            </a:r>
            <a:r>
              <a:rPr lang="ru-RU" sz="1500" dirty="0"/>
              <a:t>, однако этот вариант всегда может быть использован в качестве запасного. Важным параметром является величина фрагментов. Крупные фрагменты, как правило, легче поддаются репозиции и фиксации, нежели мелкие. Для лечения может быть использован метод открытой репозиции и фиксации погружным </a:t>
            </a:r>
            <a:r>
              <a:rPr lang="ru-RU" sz="1500" dirty="0" err="1"/>
              <a:t>металлофиксатором</a:t>
            </a:r>
            <a:r>
              <a:rPr lang="ru-RU" sz="1500" dirty="0"/>
              <a:t> (чаще – пластиной). Выбор тактики лечения в сторону консервативного или оперативного лечения основан на ряде факторов: характере перелома, состоянии костной ткани, общем соматическом состоянии пациента, ожидании пациента дальнейшей функции после травмы сустава.</a:t>
            </a:r>
          </a:p>
          <a:p>
            <a:pPr marL="0" indent="0">
              <a:buNone/>
            </a:pP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826" y="1023583"/>
            <a:ext cx="3152633" cy="2047164"/>
          </a:xfrm>
          <a:prstGeom prst="rect">
            <a:avLst/>
          </a:prstGeom>
        </p:spPr>
      </p:pic>
    </p:spTree>
    <p:extLst>
      <p:ext uri="{BB962C8B-B14F-4D97-AF65-F5344CB8AC3E}">
        <p14:creationId xmlns:p14="http://schemas.microsoft.com/office/powerpoint/2010/main" val="10869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838200" y="150813"/>
            <a:ext cx="10515600" cy="6563886"/>
          </a:xfrm>
        </p:spPr>
        <p:txBody>
          <a:bodyPr>
            <a:normAutofit fontScale="47500" lnSpcReduction="20000"/>
          </a:bodyPr>
          <a:lstStyle/>
          <a:p>
            <a:r>
              <a:rPr lang="ru-RU" sz="3000" b="1" i="1" dirty="0"/>
              <a:t>Оперативное лечение переломов проксимального отдела плеча</a:t>
            </a:r>
            <a:endParaRPr lang="ru-RU" sz="3000" dirty="0"/>
          </a:p>
          <a:p>
            <a:r>
              <a:rPr lang="ru-RU" sz="3000" dirty="0"/>
              <a:t>Выбор техники оперативного лечения, а также вида </a:t>
            </a:r>
            <a:r>
              <a:rPr lang="ru-RU" sz="3000" dirty="0" err="1"/>
              <a:t>импланта</a:t>
            </a:r>
            <a:r>
              <a:rPr lang="ru-RU" sz="3000" dirty="0"/>
              <a:t>, зависят от состояния кости, навыков и оснащения хирурга, а также от самого типа перелома.</a:t>
            </a:r>
          </a:p>
          <a:p>
            <a:r>
              <a:rPr lang="ru-RU" sz="3000" b="1" i="1" dirty="0"/>
              <a:t>Способы оперативного лечения переломов проксимального отдела плеча</a:t>
            </a:r>
            <a:endParaRPr lang="ru-RU" sz="3000" dirty="0"/>
          </a:p>
          <a:p>
            <a:r>
              <a:rPr lang="ru-RU" sz="3000" dirty="0"/>
              <a:t>Выделяют закрытые и открытые способы оперативного лечения данных повреждений. Выбор того или иного способа оперативного лечения основан на следующих факторах:</a:t>
            </a:r>
          </a:p>
          <a:p>
            <a:r>
              <a:rPr lang="ru-RU" sz="3000" dirty="0"/>
              <a:t>- тип повреждения,</a:t>
            </a:r>
          </a:p>
          <a:p>
            <a:r>
              <a:rPr lang="ru-RU" sz="3000" dirty="0"/>
              <a:t>- наличие оборудования и инструментария,</a:t>
            </a:r>
          </a:p>
          <a:p>
            <a:r>
              <a:rPr lang="ru-RU" sz="3000" dirty="0"/>
              <a:t>- опыт проведения подобных операций.</a:t>
            </a:r>
          </a:p>
          <a:p>
            <a:r>
              <a:rPr lang="ru-RU" sz="3000" b="1" i="1" dirty="0"/>
              <a:t>Закрытый способ</a:t>
            </a:r>
            <a:endParaRPr lang="ru-RU" sz="3000" dirty="0"/>
          </a:p>
          <a:p>
            <a:r>
              <a:rPr lang="ru-RU" sz="3000" dirty="0"/>
              <a:t>Закрытый способ с применением погружных фиксаторов предусматривает закрытую репозицию, проведение фиксатора без обнажения зоны перелома, что может быть возможным только при наличии </a:t>
            </a:r>
            <a:r>
              <a:rPr lang="ru-RU" sz="3000" dirty="0" err="1"/>
              <a:t>ЭОПа</a:t>
            </a:r>
            <a:r>
              <a:rPr lang="ru-RU" sz="3000" dirty="0"/>
              <a:t>. После достижения удовлетворительного стояния фрагментов перелома, головка фиксируется к диафизу спицей </a:t>
            </a:r>
            <a:r>
              <a:rPr lang="ru-RU" sz="3000" dirty="0" err="1"/>
              <a:t>Киршнера</a:t>
            </a:r>
            <a:r>
              <a:rPr lang="ru-RU" sz="3000" dirty="0"/>
              <a:t> для предотвращения потери.</a:t>
            </a:r>
          </a:p>
          <a:p>
            <a:r>
              <a:rPr lang="ru-RU" sz="3000" b="1" i="1" dirty="0"/>
              <a:t>Фиксация спицами </a:t>
            </a:r>
            <a:r>
              <a:rPr lang="ru-RU" sz="3000" b="1" i="1" dirty="0" err="1"/>
              <a:t>Киршнера</a:t>
            </a:r>
            <a:endParaRPr lang="ru-RU" sz="3000" dirty="0"/>
          </a:p>
          <a:p>
            <a:r>
              <a:rPr lang="ru-RU" sz="3000" dirty="0" err="1"/>
              <a:t>Чрескожная</a:t>
            </a:r>
            <a:r>
              <a:rPr lang="ru-RU" sz="3000" dirty="0"/>
              <a:t> фиксация перелома спицами </a:t>
            </a:r>
            <a:r>
              <a:rPr lang="ru-RU" sz="3000" dirty="0" err="1"/>
              <a:t>Киршнера</a:t>
            </a:r>
            <a:r>
              <a:rPr lang="ru-RU" sz="3000" dirty="0"/>
              <a:t> показана в случаях </a:t>
            </a:r>
            <a:r>
              <a:rPr lang="ru-RU" sz="3000" dirty="0" err="1"/>
              <a:t>двухфрагментарных</a:t>
            </a:r>
            <a:r>
              <a:rPr lang="ru-RU" sz="3000" dirty="0"/>
              <a:t> переломов, удовлетворительного стояния отломков перелома и хорошего качества кости, чаще – у молодых пациентов. Основным противопоказанием к этому методу фиксации является остеопороз. Спицы </a:t>
            </a:r>
            <a:r>
              <a:rPr lang="ru-RU" sz="3000" dirty="0" err="1"/>
              <a:t>Киршнера</a:t>
            </a:r>
            <a:r>
              <a:rPr lang="ru-RU" sz="3000" dirty="0"/>
              <a:t> должны оставаться под кожей. Нежелательно оставлять спицы над кожей.</a:t>
            </a:r>
          </a:p>
          <a:p>
            <a:r>
              <a:rPr lang="ru-RU" sz="3000" b="1" i="1" dirty="0"/>
              <a:t>Преимущества:</a:t>
            </a:r>
            <a:endParaRPr lang="ru-RU" sz="3000" dirty="0"/>
          </a:p>
          <a:p>
            <a:r>
              <a:rPr lang="ru-RU" sz="3000" dirty="0"/>
              <a:t>- малая </a:t>
            </a:r>
            <a:r>
              <a:rPr lang="ru-RU" sz="3000" dirty="0" err="1"/>
              <a:t>инвазивность</a:t>
            </a:r>
            <a:r>
              <a:rPr lang="ru-RU" sz="3000" dirty="0"/>
              <a:t> вмешательства (сохранение </a:t>
            </a:r>
            <a:r>
              <a:rPr lang="ru-RU" sz="3000" dirty="0" err="1"/>
              <a:t>интактности</a:t>
            </a:r>
            <a:r>
              <a:rPr lang="ru-RU" sz="3000" dirty="0"/>
              <a:t> зоны перелома).</a:t>
            </a:r>
          </a:p>
          <a:p>
            <a:r>
              <a:rPr lang="ru-RU" sz="3000" b="1" i="1" dirty="0"/>
              <a:t>Недостатки:</a:t>
            </a:r>
            <a:endParaRPr lang="ru-RU" sz="3000" dirty="0"/>
          </a:p>
          <a:p>
            <a:r>
              <a:rPr lang="ru-RU" sz="3000" dirty="0"/>
              <a:t>- трудность анатомического вправления отломков.</a:t>
            </a:r>
          </a:p>
          <a:p>
            <a:r>
              <a:rPr lang="ru-RU" sz="3000" dirty="0"/>
              <a:t>- миграция спиц без использования специальных устройств для их фиксации;</a:t>
            </a:r>
          </a:p>
          <a:p>
            <a:r>
              <a:rPr lang="ru-RU" sz="3000" dirty="0"/>
              <a:t>- возможная потеря первичной репозиции вследствие неточности определения </a:t>
            </a:r>
            <a:r>
              <a:rPr lang="ru-RU" sz="3000" dirty="0" err="1"/>
              <a:t>порозности</a:t>
            </a:r>
            <a:r>
              <a:rPr lang="ru-RU" sz="3000" dirty="0"/>
              <a:t> головки;</a:t>
            </a:r>
          </a:p>
          <a:p>
            <a:r>
              <a:rPr lang="ru-RU" sz="3000" dirty="0"/>
              <a:t>- необходимо обязательное удаление всех </a:t>
            </a:r>
            <a:r>
              <a:rPr lang="ru-RU" sz="3000" dirty="0" err="1"/>
              <a:t>имплантов</a:t>
            </a:r>
            <a:r>
              <a:rPr lang="ru-RU" sz="3000" dirty="0"/>
              <a:t> через 6-8 недель после перелома.</a:t>
            </a:r>
          </a:p>
          <a:p>
            <a:r>
              <a:rPr lang="ru-RU" sz="3000" b="1" i="1" dirty="0"/>
              <a:t>Внимание: При использовании этого способа фиксации следует опасаться прободения спицами головки плечевой кости и повреждения суставной впадины лопатки и внутрисуставных компонентов!!!</a:t>
            </a:r>
            <a:endParaRPr lang="ru-RU" sz="3000" dirty="0"/>
          </a:p>
          <a:p>
            <a:r>
              <a:rPr lang="ru-RU" sz="3000" dirty="0"/>
              <a:t> </a:t>
            </a:r>
          </a:p>
          <a:p>
            <a:endParaRPr lang="ru-RU" dirty="0"/>
          </a:p>
        </p:txBody>
      </p:sp>
    </p:spTree>
    <p:extLst>
      <p:ext uri="{BB962C8B-B14F-4D97-AF65-F5344CB8AC3E}">
        <p14:creationId xmlns:p14="http://schemas.microsoft.com/office/powerpoint/2010/main" val="316523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838200" y="163513"/>
            <a:ext cx="10515600" cy="6013450"/>
          </a:xfrm>
        </p:spPr>
        <p:txBody>
          <a:bodyPr>
            <a:normAutofit/>
          </a:bodyPr>
          <a:lstStyle/>
          <a:p>
            <a:r>
              <a:rPr lang="ru-RU" sz="1400" b="1" i="1" dirty="0"/>
              <a:t>Фиксация </a:t>
            </a:r>
            <a:r>
              <a:rPr lang="ru-RU" sz="1400" b="1" i="1" dirty="0" err="1"/>
              <a:t>канюлированным</a:t>
            </a:r>
            <a:r>
              <a:rPr lang="ru-RU" sz="1400" b="1" i="1" dirty="0"/>
              <a:t> винтом</a:t>
            </a:r>
            <a:endParaRPr lang="ru-RU" sz="1400" dirty="0"/>
          </a:p>
          <a:p>
            <a:r>
              <a:rPr lang="ru-RU" sz="1400" dirty="0" err="1"/>
              <a:t>Чрескожная</a:t>
            </a:r>
            <a:r>
              <a:rPr lang="ru-RU" sz="1400" dirty="0"/>
              <a:t> фиксация перелома </a:t>
            </a:r>
            <a:r>
              <a:rPr lang="ru-RU" sz="1400" dirty="0" err="1"/>
              <a:t>канюлированным</a:t>
            </a:r>
            <a:r>
              <a:rPr lang="ru-RU" sz="1400" dirty="0"/>
              <a:t> винтом </a:t>
            </a:r>
            <a:r>
              <a:rPr lang="ru-RU" sz="1400" dirty="0" err="1"/>
              <a:t>целесобразна</a:t>
            </a:r>
            <a:r>
              <a:rPr lang="ru-RU" sz="1400" dirty="0"/>
              <a:t> при </a:t>
            </a:r>
            <a:r>
              <a:rPr lang="ru-RU" sz="1400" dirty="0" err="1"/>
              <a:t>двухфрагментарных</a:t>
            </a:r>
            <a:r>
              <a:rPr lang="ru-RU" sz="1400" dirty="0"/>
              <a:t> переломах, когда один из двух фрагментов представлен бугорком плечевой кости. В случаях </a:t>
            </a:r>
            <a:r>
              <a:rPr lang="ru-RU" sz="1400" dirty="0" err="1"/>
              <a:t>трехфрагментарных</a:t>
            </a:r>
            <a:r>
              <a:rPr lang="ru-RU" sz="1400" dirty="0"/>
              <a:t> переломов, закрытый способ репозиции и фиксации фрагментов перелома винтом неприемлем.</a:t>
            </a:r>
          </a:p>
          <a:p>
            <a:r>
              <a:rPr lang="ru-RU" sz="1400" b="1" i="1" dirty="0"/>
              <a:t>Преимущества:</a:t>
            </a:r>
            <a:endParaRPr lang="ru-RU" sz="1400" dirty="0"/>
          </a:p>
          <a:p>
            <a:r>
              <a:rPr lang="ru-RU" sz="1400" dirty="0"/>
              <a:t>- малая </a:t>
            </a:r>
            <a:r>
              <a:rPr lang="ru-RU" sz="1400" dirty="0" err="1"/>
              <a:t>инвазивность</a:t>
            </a:r>
            <a:r>
              <a:rPr lang="ru-RU" sz="1400" dirty="0"/>
              <a:t> метода.</a:t>
            </a:r>
          </a:p>
          <a:p>
            <a:r>
              <a:rPr lang="ru-RU" sz="1400" b="1" i="1" dirty="0"/>
              <a:t>Недостатки:</a:t>
            </a:r>
            <a:endParaRPr lang="ru-RU" sz="1400" dirty="0"/>
          </a:p>
          <a:p>
            <a:r>
              <a:rPr lang="ru-RU" sz="1400" dirty="0"/>
              <a:t>- риск раскола отломка.</a:t>
            </a:r>
          </a:p>
          <a:p>
            <a:r>
              <a:rPr lang="ru-RU" sz="1400" b="1" i="1" dirty="0"/>
              <a:t>Внимание: При использовании закрытой техники репозиции и фиксации бугорка </a:t>
            </a:r>
            <a:r>
              <a:rPr lang="ru-RU" sz="1400" b="1" i="1" dirty="0" err="1"/>
              <a:t>канюлированным</a:t>
            </a:r>
            <a:r>
              <a:rPr lang="ru-RU" sz="1400" b="1" i="1" dirty="0"/>
              <a:t> винтом отсутствует возможность оценить состояние вращающей манжеты плеча!!!</a:t>
            </a:r>
            <a:endParaRPr lang="ru-RU" sz="1400" dirty="0"/>
          </a:p>
          <a:p>
            <a:pPr marL="0" indent="0">
              <a:buNone/>
            </a:pP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02506"/>
            <a:ext cx="5890146" cy="3379527"/>
          </a:xfrm>
          <a:prstGeom prst="rect">
            <a:avLst/>
          </a:prstGeom>
        </p:spPr>
      </p:pic>
    </p:spTree>
    <p:extLst>
      <p:ext uri="{BB962C8B-B14F-4D97-AF65-F5344CB8AC3E}">
        <p14:creationId xmlns:p14="http://schemas.microsoft.com/office/powerpoint/2010/main" val="306928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5747" y="0"/>
            <a:ext cx="10515600" cy="996286"/>
          </a:xfrm>
        </p:spPr>
        <p:txBody>
          <a:bodyPr>
            <a:normAutofit fontScale="90000"/>
          </a:bodyPr>
          <a:lstStyle/>
          <a:p>
            <a:r>
              <a:rPr lang="ru-RU" b="1" i="1" dirty="0"/>
              <a:t>Интрамедуллярный блокированный остеосинтез</a:t>
            </a:r>
            <a:endParaRPr lang="ru-RU" dirty="0"/>
          </a:p>
        </p:txBody>
      </p:sp>
      <p:sp>
        <p:nvSpPr>
          <p:cNvPr id="3" name="Объект 2"/>
          <p:cNvSpPr>
            <a:spLocks noGrp="1"/>
          </p:cNvSpPr>
          <p:nvPr>
            <p:ph idx="1"/>
          </p:nvPr>
        </p:nvSpPr>
        <p:spPr>
          <a:xfrm>
            <a:off x="833651" y="996285"/>
            <a:ext cx="10515600" cy="5691117"/>
          </a:xfrm>
        </p:spPr>
        <p:txBody>
          <a:bodyPr>
            <a:normAutofit/>
          </a:bodyPr>
          <a:lstStyle/>
          <a:p>
            <a:r>
              <a:rPr lang="ru-RU" sz="1500" b="1" i="1" dirty="0"/>
              <a:t>Показания:</a:t>
            </a:r>
            <a:endParaRPr lang="ru-RU" sz="1500" dirty="0"/>
          </a:p>
          <a:p>
            <a:r>
              <a:rPr lang="ru-RU" sz="1500" dirty="0"/>
              <a:t>- удовлетворительное стояние фрагментов перелома после закрытой репозиции;</a:t>
            </a:r>
          </a:p>
          <a:p>
            <a:r>
              <a:rPr lang="ru-RU" sz="1500" dirty="0"/>
              <a:t>- </a:t>
            </a:r>
            <a:r>
              <a:rPr lang="ru-RU" sz="1500" dirty="0" err="1"/>
              <a:t>субкапитальная</a:t>
            </a:r>
            <a:r>
              <a:rPr lang="ru-RU" sz="1500" dirty="0"/>
              <a:t> зона перелома;</a:t>
            </a:r>
          </a:p>
          <a:p>
            <a:r>
              <a:rPr lang="ru-RU" sz="1500" dirty="0"/>
              <a:t>- двойной перелом – </a:t>
            </a:r>
            <a:r>
              <a:rPr lang="ru-RU" sz="1500" dirty="0" err="1"/>
              <a:t>субкапитальный</a:t>
            </a:r>
            <a:r>
              <a:rPr lang="ru-RU" sz="1500" dirty="0"/>
              <a:t> в проксимальном участке и перелом диафиза плечевой кости;</a:t>
            </a:r>
          </a:p>
          <a:p>
            <a:r>
              <a:rPr lang="ru-RU" sz="1500" dirty="0"/>
              <a:t>- патологический перелом;</a:t>
            </a:r>
          </a:p>
          <a:p>
            <a:r>
              <a:rPr lang="ru-RU" sz="1500" b="1" i="1" dirty="0"/>
              <a:t>Противопоказания:</a:t>
            </a:r>
            <a:endParaRPr lang="ru-RU" sz="1500" dirty="0"/>
          </a:p>
          <a:p>
            <a:r>
              <a:rPr lang="ru-RU" sz="1500" dirty="0"/>
              <a:t>- неудовлетворительное стояние отломков после закрытой репозиции.</a:t>
            </a:r>
          </a:p>
          <a:p>
            <a:r>
              <a:rPr lang="ru-RU" sz="1500" dirty="0"/>
              <a:t>Преимущества метода:</a:t>
            </a:r>
          </a:p>
          <a:p>
            <a:r>
              <a:rPr lang="ru-RU" sz="1500" dirty="0"/>
              <a:t>- надежная фиксация (функциональная стабильность) перелома;</a:t>
            </a:r>
          </a:p>
          <a:p>
            <a:r>
              <a:rPr lang="ru-RU" sz="1500" dirty="0"/>
              <a:t>- сохранение </a:t>
            </a:r>
            <a:r>
              <a:rPr lang="ru-RU" sz="1500" dirty="0" err="1"/>
              <a:t>интактности</a:t>
            </a:r>
            <a:r>
              <a:rPr lang="ru-RU" sz="1500" dirty="0"/>
              <a:t> зоны перелома.</a:t>
            </a:r>
          </a:p>
          <a:p>
            <a:r>
              <a:rPr lang="ru-RU" sz="1500" b="1" i="1" dirty="0"/>
              <a:t>Недостатки:</a:t>
            </a:r>
            <a:endParaRPr lang="ru-RU" sz="1500" dirty="0"/>
          </a:p>
          <a:p>
            <a:r>
              <a:rPr lang="ru-RU" sz="1500" dirty="0"/>
              <a:t>- нередко отмечается </a:t>
            </a:r>
            <a:r>
              <a:rPr lang="ru-RU" sz="1500" dirty="0" err="1"/>
              <a:t>импинджмент</a:t>
            </a:r>
            <a:r>
              <a:rPr lang="ru-RU" sz="1500" dirty="0"/>
              <a:t>-синдром.</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301" y="2361063"/>
            <a:ext cx="4804012" cy="4496937"/>
          </a:xfrm>
          <a:prstGeom prst="rect">
            <a:avLst/>
          </a:prstGeom>
        </p:spPr>
      </p:pic>
    </p:spTree>
    <p:extLst>
      <p:ext uri="{BB962C8B-B14F-4D97-AF65-F5344CB8AC3E}">
        <p14:creationId xmlns:p14="http://schemas.microsoft.com/office/powerpoint/2010/main" val="2822281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914399"/>
          </a:xfrm>
        </p:spPr>
        <p:txBody>
          <a:bodyPr/>
          <a:lstStyle/>
          <a:p>
            <a:r>
              <a:rPr lang="ru-RU" b="1" i="1" dirty="0"/>
              <a:t>Открытые способы лечения</a:t>
            </a:r>
            <a:endParaRPr lang="ru-RU" dirty="0"/>
          </a:p>
        </p:txBody>
      </p:sp>
      <p:sp>
        <p:nvSpPr>
          <p:cNvPr id="3" name="Объект 2"/>
          <p:cNvSpPr>
            <a:spLocks noGrp="1"/>
          </p:cNvSpPr>
          <p:nvPr>
            <p:ph idx="1"/>
          </p:nvPr>
        </p:nvSpPr>
        <p:spPr>
          <a:xfrm>
            <a:off x="838200" y="777922"/>
            <a:ext cx="10515600" cy="5399041"/>
          </a:xfrm>
        </p:spPr>
        <p:txBody>
          <a:bodyPr>
            <a:normAutofit fontScale="47500" lnSpcReduction="20000"/>
          </a:bodyPr>
          <a:lstStyle/>
          <a:p>
            <a:r>
              <a:rPr lang="ru-RU" dirty="0"/>
              <a:t>Открытые способы лечения переломов проксимального отдела плеча подразумевают открытую репозицию перелома и фиксацию </a:t>
            </a:r>
            <a:r>
              <a:rPr lang="ru-RU" dirty="0" err="1"/>
              <a:t>металлофиксатором</a:t>
            </a:r>
            <a:r>
              <a:rPr lang="ru-RU" dirty="0"/>
              <a:t> с доступом к месту перелома через ткани.</a:t>
            </a:r>
          </a:p>
          <a:p>
            <a:r>
              <a:rPr lang="ru-RU" b="1" i="1" dirty="0"/>
              <a:t>Показания:</a:t>
            </a:r>
            <a:endParaRPr lang="ru-RU" dirty="0"/>
          </a:p>
          <a:p>
            <a:r>
              <a:rPr lang="ru-RU" dirty="0"/>
              <a:t>- невозможность закрытой репозиции;</a:t>
            </a:r>
          </a:p>
          <a:p>
            <a:r>
              <a:rPr lang="ru-RU" dirty="0"/>
              <a:t>- повреждение сосудисто-нервного пучка.</a:t>
            </a:r>
          </a:p>
          <a:p>
            <a:r>
              <a:rPr lang="ru-RU" b="1" i="1" dirty="0"/>
              <a:t>Противопоказания:</a:t>
            </a:r>
            <a:endParaRPr lang="ru-RU" dirty="0"/>
          </a:p>
          <a:p>
            <a:r>
              <a:rPr lang="ru-RU" dirty="0"/>
              <a:t>- высокий анестезиологический риск.</a:t>
            </a:r>
          </a:p>
          <a:p>
            <a:r>
              <a:rPr lang="ru-RU" b="1" i="1" dirty="0"/>
              <a:t>Преимущества:</a:t>
            </a:r>
            <a:endParaRPr lang="ru-RU" dirty="0"/>
          </a:p>
          <a:p>
            <a:r>
              <a:rPr lang="ru-RU" dirty="0"/>
              <a:t>- </a:t>
            </a:r>
            <a:r>
              <a:rPr lang="ru-RU" dirty="0" err="1"/>
              <a:t>анатомичная</a:t>
            </a:r>
            <a:r>
              <a:rPr lang="ru-RU" dirty="0"/>
              <a:t> репозиция;</a:t>
            </a:r>
          </a:p>
          <a:p>
            <a:r>
              <a:rPr lang="ru-RU" dirty="0"/>
              <a:t>- ранняя функция;</a:t>
            </a:r>
          </a:p>
          <a:p>
            <a:r>
              <a:rPr lang="ru-RU" dirty="0"/>
              <a:t>- возможность визуальной оценки повреждения вращающей манжеты.</a:t>
            </a:r>
          </a:p>
          <a:p>
            <a:r>
              <a:rPr lang="ru-RU" b="1" i="1" dirty="0"/>
              <a:t>Недостатки:</a:t>
            </a:r>
            <a:endParaRPr lang="ru-RU" dirty="0"/>
          </a:p>
          <a:p>
            <a:r>
              <a:rPr lang="ru-RU" dirty="0"/>
              <a:t>- риск операционных осложнений;</a:t>
            </a:r>
          </a:p>
          <a:p>
            <a:r>
              <a:rPr lang="ru-RU" dirty="0"/>
              <a:t>- возможность </a:t>
            </a:r>
            <a:r>
              <a:rPr lang="ru-RU" dirty="0" err="1"/>
              <a:t>импинджмент</a:t>
            </a:r>
            <a:r>
              <a:rPr lang="ru-RU" dirty="0"/>
              <a:t>-синдрома;</a:t>
            </a:r>
          </a:p>
          <a:p>
            <a:r>
              <a:rPr lang="ru-RU" dirty="0"/>
              <a:t>- </a:t>
            </a:r>
            <a:r>
              <a:rPr lang="ru-RU" dirty="0" err="1"/>
              <a:t>деваскуляризация</a:t>
            </a:r>
            <a:r>
              <a:rPr lang="ru-RU" dirty="0"/>
              <a:t> кости может привести к </a:t>
            </a:r>
            <a:r>
              <a:rPr lang="ru-RU" dirty="0" err="1"/>
              <a:t>несращению</a:t>
            </a:r>
            <a:r>
              <a:rPr lang="ru-RU" dirty="0"/>
              <a:t>, частичному или тотальному аваскулярному некрозу головки плечевой кости.</a:t>
            </a:r>
          </a:p>
          <a:p>
            <a:r>
              <a:rPr lang="ru-RU" b="1" i="1" dirty="0"/>
              <a:t>Внимание: При открытом оперативном лечении </a:t>
            </a:r>
            <a:r>
              <a:rPr lang="ru-RU" b="1" i="1" dirty="0" err="1"/>
              <a:t>переломовывихов</a:t>
            </a:r>
            <a:r>
              <a:rPr lang="ru-RU" b="1" i="1" dirty="0"/>
              <a:t> головки плечевой кости (особенно застарелых) существует опасность повреждения подмышечной артерии!!!</a:t>
            </a:r>
            <a:endParaRPr lang="ru-RU" dirty="0"/>
          </a:p>
          <a:p>
            <a:r>
              <a:rPr lang="ru-RU" dirty="0"/>
              <a:t>При лечении пожилых пациентов рекомендуется использовать блокирующиеся пластины (LCP), т.к. с возрастом способность </a:t>
            </a:r>
            <a:r>
              <a:rPr lang="ru-RU" dirty="0" err="1"/>
              <a:t>спонгиозной</a:t>
            </a:r>
            <a:r>
              <a:rPr lang="ru-RU" dirty="0"/>
              <a:t> ткани внутри головки плечевой кости удерживать винты утрачивается, головка плеча приобретает вид так называемой «яичной скорлупы». Возможно вторичное смещение фрагментов перелома при использовании </a:t>
            </a:r>
            <a:r>
              <a:rPr lang="ru-RU" dirty="0" err="1"/>
              <a:t>неблокирующейся</a:t>
            </a:r>
            <a:r>
              <a:rPr lang="ru-RU" dirty="0"/>
              <a:t> пластины.</a:t>
            </a:r>
          </a:p>
          <a:p>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038" y="1228299"/>
            <a:ext cx="4470423" cy="3084394"/>
          </a:xfrm>
          <a:prstGeom prst="rect">
            <a:avLst/>
          </a:prstGeom>
        </p:spPr>
      </p:pic>
    </p:spTree>
    <p:extLst>
      <p:ext uri="{BB962C8B-B14F-4D97-AF65-F5344CB8AC3E}">
        <p14:creationId xmlns:p14="http://schemas.microsoft.com/office/powerpoint/2010/main" val="130468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2830"/>
            <a:ext cx="10515600" cy="873457"/>
          </a:xfrm>
        </p:spPr>
        <p:txBody>
          <a:bodyPr/>
          <a:lstStyle/>
          <a:p>
            <a:r>
              <a:rPr lang="ru-RU" b="1" i="1" dirty="0"/>
              <a:t>Техника «стягивающей петли»</a:t>
            </a:r>
            <a:endParaRPr lang="ru-RU" dirty="0"/>
          </a:p>
        </p:txBody>
      </p:sp>
      <p:sp>
        <p:nvSpPr>
          <p:cNvPr id="3" name="Объект 2"/>
          <p:cNvSpPr>
            <a:spLocks noGrp="1"/>
          </p:cNvSpPr>
          <p:nvPr>
            <p:ph idx="1"/>
          </p:nvPr>
        </p:nvSpPr>
        <p:spPr>
          <a:xfrm>
            <a:off x="838200" y="996287"/>
            <a:ext cx="10515600" cy="5180676"/>
          </a:xfrm>
        </p:spPr>
        <p:txBody>
          <a:bodyPr>
            <a:normAutofit fontScale="85000" lnSpcReduction="20000"/>
          </a:bodyPr>
          <a:lstStyle/>
          <a:p>
            <a:r>
              <a:rPr lang="ru-RU" dirty="0"/>
              <a:t>применяется в случае </a:t>
            </a:r>
            <a:r>
              <a:rPr lang="ru-RU" dirty="0" err="1"/>
              <a:t>двухфрагментарного</a:t>
            </a:r>
            <a:r>
              <a:rPr lang="ru-RU" dirty="0"/>
              <a:t> перелома, когда один из фрагментов представлен бугорком плечевой кости. Сравнивая техники фиксации бугорка винтом и </a:t>
            </a:r>
            <a:r>
              <a:rPr lang="ru-RU" dirty="0" err="1"/>
              <a:t>серкляжной</a:t>
            </a:r>
            <a:r>
              <a:rPr lang="ru-RU" dirty="0"/>
              <a:t> проволокой, необходимо отметить, что последняя применяется в случае малой величины фрагмента и опасности раскола его винтом.</a:t>
            </a:r>
          </a:p>
          <a:p>
            <a:r>
              <a:rPr lang="ru-RU" b="1" i="1" dirty="0"/>
              <a:t>Показания:</a:t>
            </a:r>
            <a:endParaRPr lang="ru-RU" dirty="0"/>
          </a:p>
          <a:p>
            <a:r>
              <a:rPr lang="ru-RU" dirty="0"/>
              <a:t>- изолированный отрыв бугорка.</a:t>
            </a:r>
          </a:p>
          <a:p>
            <a:r>
              <a:rPr lang="ru-RU" b="1" i="1" dirty="0"/>
              <a:t>Противопоказания:</a:t>
            </a:r>
            <a:endParaRPr lang="ru-RU" dirty="0"/>
          </a:p>
          <a:p>
            <a:r>
              <a:rPr lang="ru-RU" dirty="0"/>
              <a:t>- выраженный локальный остеопороз.</a:t>
            </a:r>
          </a:p>
          <a:p>
            <a:r>
              <a:rPr lang="ru-RU" b="1" i="1" dirty="0"/>
              <a:t>Преимущества:</a:t>
            </a:r>
            <a:endParaRPr lang="ru-RU" dirty="0"/>
          </a:p>
          <a:p>
            <a:r>
              <a:rPr lang="ru-RU" dirty="0"/>
              <a:t>- возможность выполнения операции из малоинвазивного доступа.</a:t>
            </a:r>
          </a:p>
          <a:p>
            <a:r>
              <a:rPr lang="ru-RU" b="1" i="1" dirty="0"/>
              <a:t>Недостатки:</a:t>
            </a:r>
            <a:endParaRPr lang="ru-RU" dirty="0"/>
          </a:p>
          <a:p>
            <a:r>
              <a:rPr lang="ru-RU" dirty="0"/>
              <a:t>- при </a:t>
            </a:r>
            <a:r>
              <a:rPr lang="ru-RU" dirty="0" err="1"/>
              <a:t>травматичной</a:t>
            </a:r>
            <a:r>
              <a:rPr lang="ru-RU" dirty="0"/>
              <a:t> технике проведения проволоки под </a:t>
            </a:r>
            <a:r>
              <a:rPr lang="ru-RU" dirty="0" err="1"/>
              <a:t>мышычный</a:t>
            </a:r>
            <a:r>
              <a:rPr lang="ru-RU" dirty="0"/>
              <a:t> массив возможно повреждение ротационной манжеты и/или развитие </a:t>
            </a:r>
            <a:r>
              <a:rPr lang="ru-RU" dirty="0" err="1"/>
              <a:t>субакромиального</a:t>
            </a:r>
            <a:r>
              <a:rPr lang="ru-RU" dirty="0"/>
              <a:t> конфликта.</a:t>
            </a:r>
          </a:p>
          <a:p>
            <a:endParaRPr lang="ru-RU" dirty="0"/>
          </a:p>
        </p:txBody>
      </p:sp>
    </p:spTree>
    <p:extLst>
      <p:ext uri="{BB962C8B-B14F-4D97-AF65-F5344CB8AC3E}">
        <p14:creationId xmlns:p14="http://schemas.microsoft.com/office/powerpoint/2010/main" val="254845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sz="2400" b="1" dirty="0" smtClean="0"/>
              <a:t>ЭПИДЕМИОЛОГИЯ</a:t>
            </a:r>
            <a:endParaRPr lang="ru-RU" sz="2400" b="1" dirty="0"/>
          </a:p>
        </p:txBody>
      </p:sp>
      <p:sp>
        <p:nvSpPr>
          <p:cNvPr id="3" name="Объект 2"/>
          <p:cNvSpPr>
            <a:spLocks noGrp="1"/>
          </p:cNvSpPr>
          <p:nvPr>
            <p:ph idx="1"/>
          </p:nvPr>
        </p:nvSpPr>
        <p:spPr/>
        <p:txBody>
          <a:bodyPr/>
          <a:lstStyle/>
          <a:p>
            <a:r>
              <a:rPr lang="ru-RU" dirty="0"/>
              <a:t>Переломы проксимального отдела плечевой кости составляют 4-5% всех костных повреждений. Более подвержена этому типу повреждений возрастная группа пациентов старше 60 лет. У женщин переломы проксимального отдела плечевой кости встречаются примерно в 2 раза чаще, чем у мужчин.</a:t>
            </a:r>
          </a:p>
        </p:txBody>
      </p:sp>
    </p:spTree>
    <p:extLst>
      <p:ext uri="{BB962C8B-B14F-4D97-AF65-F5344CB8AC3E}">
        <p14:creationId xmlns:p14="http://schemas.microsoft.com/office/powerpoint/2010/main" val="74974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82388"/>
          </a:xfrm>
        </p:spPr>
        <p:txBody>
          <a:bodyPr>
            <a:normAutofit fontScale="90000"/>
          </a:bodyPr>
          <a:lstStyle/>
          <a:p>
            <a:r>
              <a:rPr lang="ru-RU" b="1" i="1" dirty="0"/>
              <a:t>Фиксация перелома пластиной</a:t>
            </a:r>
            <a:endParaRPr lang="ru-RU" dirty="0"/>
          </a:p>
        </p:txBody>
      </p:sp>
      <p:sp>
        <p:nvSpPr>
          <p:cNvPr id="3" name="Объект 2"/>
          <p:cNvSpPr>
            <a:spLocks noGrp="1"/>
          </p:cNvSpPr>
          <p:nvPr>
            <p:ph idx="1"/>
          </p:nvPr>
        </p:nvSpPr>
        <p:spPr>
          <a:xfrm>
            <a:off x="838200" y="682388"/>
            <a:ext cx="10515600" cy="5494575"/>
          </a:xfrm>
        </p:spPr>
        <p:txBody>
          <a:bodyPr>
            <a:normAutofit fontScale="47500" lnSpcReduction="20000"/>
          </a:bodyPr>
          <a:lstStyle/>
          <a:p>
            <a:r>
              <a:rPr lang="ru-RU" dirty="0"/>
              <a:t>Учитывая «характерный возраст» переломов проксимального отдела плечевой кости и сопутствующее снижение качества костной ткани, рекомендуется использовать пластины с угловой стабильностью для пациентов старшей возрастной группы.</a:t>
            </a:r>
          </a:p>
          <a:p>
            <a:r>
              <a:rPr lang="ru-RU" b="1" i="1" dirty="0"/>
              <a:t>Особенностями фиксации пластиной переломов проксимального отдела плеча являются:</a:t>
            </a:r>
            <a:endParaRPr lang="ru-RU" dirty="0"/>
          </a:p>
          <a:p>
            <a:r>
              <a:rPr lang="ru-RU" dirty="0"/>
              <a:t>- расположение пластины по боковой поверхности плечевой кости;</a:t>
            </a:r>
          </a:p>
          <a:p>
            <a:r>
              <a:rPr lang="ru-RU" dirty="0"/>
              <a:t>- целесообразно использование 3,5-4 мм винтов. Больший диаметр винтов не рекомендуется использовать.</a:t>
            </a:r>
          </a:p>
          <a:p>
            <a:r>
              <a:rPr lang="ru-RU" b="1" i="1" dirty="0"/>
              <a:t>Показания:</a:t>
            </a:r>
            <a:endParaRPr lang="ru-RU" dirty="0"/>
          </a:p>
          <a:p>
            <a:r>
              <a:rPr lang="ru-RU" dirty="0"/>
              <a:t>- выраженный локальный остеопороз;</a:t>
            </a:r>
          </a:p>
          <a:p>
            <a:r>
              <a:rPr lang="ru-RU" dirty="0"/>
              <a:t>- невозможность закрытой репозиции или нестабильность после репозиции;</a:t>
            </a:r>
          </a:p>
          <a:p>
            <a:r>
              <a:rPr lang="ru-RU" dirty="0"/>
              <a:t>- многооскольчатый характер перелома.</a:t>
            </a:r>
          </a:p>
          <a:p>
            <a:r>
              <a:rPr lang="ru-RU" b="1" i="1" dirty="0"/>
              <a:t>Противопоказания:</a:t>
            </a:r>
            <a:endParaRPr lang="ru-RU" dirty="0"/>
          </a:p>
          <a:p>
            <a:r>
              <a:rPr lang="ru-RU" dirty="0"/>
              <a:t>Общие противопоказания к открытой репозиции/фиксации.</a:t>
            </a:r>
          </a:p>
          <a:p>
            <a:r>
              <a:rPr lang="ru-RU" b="1" i="1" dirty="0"/>
              <a:t>Преимущества:</a:t>
            </a:r>
            <a:endParaRPr lang="ru-RU" dirty="0"/>
          </a:p>
          <a:p>
            <a:r>
              <a:rPr lang="ru-RU" dirty="0"/>
              <a:t>- угловая стабильность;</a:t>
            </a:r>
          </a:p>
          <a:p>
            <a:r>
              <a:rPr lang="ru-RU" dirty="0"/>
              <a:t>- возможность использования при </a:t>
            </a:r>
            <a:r>
              <a:rPr lang="ru-RU" dirty="0" err="1"/>
              <a:t>остеопорозной</a:t>
            </a:r>
            <a:r>
              <a:rPr lang="ru-RU" dirty="0"/>
              <a:t> кости;</a:t>
            </a:r>
          </a:p>
          <a:p>
            <a:r>
              <a:rPr lang="ru-RU" dirty="0"/>
              <a:t>- снижен риск вторичной потери репозиции;</a:t>
            </a:r>
          </a:p>
          <a:p>
            <a:r>
              <a:rPr lang="ru-RU" dirty="0"/>
              <a:t>- ранняя функциональная реабилитация;</a:t>
            </a:r>
          </a:p>
          <a:p>
            <a:r>
              <a:rPr lang="ru-RU" dirty="0"/>
              <a:t>- современные </a:t>
            </a:r>
            <a:r>
              <a:rPr lang="ru-RU" dirty="0" err="1"/>
              <a:t>импланты</a:t>
            </a:r>
            <a:r>
              <a:rPr lang="ru-RU" dirty="0"/>
              <a:t> позволяют выполнять дополнительную фиксацию фрагментов нитью или проволокой через пластину.</a:t>
            </a:r>
          </a:p>
          <a:p>
            <a:r>
              <a:rPr lang="ru-RU" b="1" i="1" dirty="0"/>
              <a:t>Недостатки:</a:t>
            </a:r>
            <a:endParaRPr lang="ru-RU" dirty="0"/>
          </a:p>
          <a:p>
            <a:r>
              <a:rPr lang="ru-RU" dirty="0"/>
              <a:t>- высокая стоимость </a:t>
            </a:r>
            <a:r>
              <a:rPr lang="ru-RU" dirty="0" err="1"/>
              <a:t>импланта</a:t>
            </a:r>
            <a:r>
              <a:rPr lang="ru-RU" dirty="0"/>
              <a:t>;</a:t>
            </a:r>
          </a:p>
          <a:p>
            <a:r>
              <a:rPr lang="ru-RU" dirty="0"/>
              <a:t>- риск развития аваскулярного некроза головки плечевой кости вследствие проведения в нее винтов;</a:t>
            </a:r>
          </a:p>
          <a:p>
            <a:r>
              <a:rPr lang="ru-RU" dirty="0"/>
              <a:t>- риск развития </a:t>
            </a:r>
            <a:r>
              <a:rPr lang="ru-RU" dirty="0" err="1"/>
              <a:t>импинджмент</a:t>
            </a:r>
            <a:r>
              <a:rPr lang="ru-RU" dirty="0"/>
              <a:t>-синдрома при нарушении техники установки пластины.</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394" y="1885950"/>
            <a:ext cx="3575712" cy="2890766"/>
          </a:xfrm>
          <a:prstGeom prst="rect">
            <a:avLst/>
          </a:prstGeom>
        </p:spPr>
      </p:pic>
    </p:spTree>
    <p:extLst>
      <p:ext uri="{BB962C8B-B14F-4D97-AF65-F5344CB8AC3E}">
        <p14:creationId xmlns:p14="http://schemas.microsoft.com/office/powerpoint/2010/main" val="49409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736979"/>
          </a:xfrm>
        </p:spPr>
        <p:txBody>
          <a:bodyPr/>
          <a:lstStyle/>
          <a:p>
            <a:r>
              <a:rPr lang="ru-RU" dirty="0" smtClean="0"/>
              <a:t>Реабилитация</a:t>
            </a:r>
            <a:endParaRPr lang="ru-RU" dirty="0"/>
          </a:p>
        </p:txBody>
      </p:sp>
      <p:sp>
        <p:nvSpPr>
          <p:cNvPr id="3" name="Объект 2"/>
          <p:cNvSpPr>
            <a:spLocks noGrp="1"/>
          </p:cNvSpPr>
          <p:nvPr>
            <p:ph idx="1"/>
          </p:nvPr>
        </p:nvSpPr>
        <p:spPr>
          <a:xfrm>
            <a:off x="838200" y="736978"/>
            <a:ext cx="10515600" cy="5882185"/>
          </a:xfrm>
        </p:spPr>
        <p:txBody>
          <a:bodyPr>
            <a:normAutofit fontScale="55000" lnSpcReduction="20000"/>
          </a:bodyPr>
          <a:lstStyle/>
          <a:p>
            <a:r>
              <a:rPr lang="ru-RU" dirty="0"/>
              <a:t>Плечо, пожалуй, самый сложный сустав для реабилитации как после операции, так и после консервативного лечения. Раннее пассивное движение в соответствии с переносимостью боли обычно может быть начато после первого послеоперационного дня - даже после серьезной реконструкции или замены протеза. Программа реабилитации должна быть скорректирована с учетом возможностей и ожиданий пациента, а также качества и стабильности ремонта. Неудачная покупка винтов при остеопорозе кости, беспокойство по поводу заживления мягких тканей (например, сухожилий или связок) или другие особые условия (например, </a:t>
            </a:r>
            <a:r>
              <a:rPr lang="ru-RU" dirty="0" err="1"/>
              <a:t>чрескожная</a:t>
            </a:r>
            <a:r>
              <a:rPr lang="ru-RU" dirty="0"/>
              <a:t> </a:t>
            </a:r>
            <a:r>
              <a:rPr lang="ru-RU" dirty="0" err="1"/>
              <a:t>канюлированная</a:t>
            </a:r>
            <a:r>
              <a:rPr lang="ru-RU" dirty="0"/>
              <a:t> винтовая фиксация без натяжных швов) могут привести к задержке начала пассивного движения, часто выполняемого физиотерапевтом.</a:t>
            </a:r>
            <a:br>
              <a:rPr lang="ru-RU" dirty="0"/>
            </a:br>
            <a:r>
              <a:rPr lang="ru-RU" dirty="0"/>
              <a:t/>
            </a:r>
            <a:br>
              <a:rPr lang="ru-RU" dirty="0"/>
            </a:br>
            <a:r>
              <a:rPr lang="ru-RU" dirty="0"/>
              <a:t>Полная программа упражнений переходит к защищенным активным упражнениям, а затем к самостоятельным упражнениям. Далее следуют фазы растяжения и укрепления. Конечная цель - восстановить силы и полноценно функционировать.</a:t>
            </a:r>
            <a:br>
              <a:rPr lang="ru-RU" dirty="0"/>
            </a:br>
            <a:r>
              <a:rPr lang="ru-RU" dirty="0"/>
              <a:t/>
            </a:r>
            <a:br>
              <a:rPr lang="ru-RU" dirty="0"/>
            </a:br>
            <a:r>
              <a:rPr lang="ru-RU" dirty="0"/>
              <a:t>Послеоперационная физиотерапия должна проходить под тщательным наблюдением. Некоторые хирурги предпочитают проводить реабилитацию своего пациента без отдельного терапевта, но все же признают важность тщательного инструктажа и контроля за выздоровлением своего пациента.</a:t>
            </a:r>
            <a:br>
              <a:rPr lang="ru-RU" dirty="0"/>
            </a:br>
            <a:r>
              <a:rPr lang="ru-RU" dirty="0"/>
              <a:t/>
            </a:r>
            <a:br>
              <a:rPr lang="ru-RU" dirty="0"/>
            </a:br>
            <a:r>
              <a:rPr lang="ru-RU" dirty="0"/>
              <a:t>Повседневную деятельность, как правило, можно возобновить, избегая при этом определенных нагрузок на плечо. Легкая боль и некоторое ограничение движений не должны этому мешать. Чем серьезнее начальное смещение перелома и чем старше пациент, тем больше вероятность некоторой остаточной потери подвижности.</a:t>
            </a:r>
            <a:br>
              <a:rPr lang="ru-RU" dirty="0"/>
            </a:br>
            <a:r>
              <a:rPr lang="ru-RU" dirty="0"/>
              <a:t/>
            </a:r>
            <a:br>
              <a:rPr lang="ru-RU" dirty="0"/>
            </a:br>
            <a:r>
              <a:rPr lang="ru-RU" dirty="0"/>
              <a:t>Следует регулярно следить за ходом физиотерапии и образованием мозолей. Если слабость больше, чем ожидалось, или не проходит, необходимо рассмотреть возможность повреждения нерва или разрыва вращательной манжеты.</a:t>
            </a:r>
            <a:br>
              <a:rPr lang="ru-RU" dirty="0"/>
            </a:br>
            <a:r>
              <a:rPr lang="ru-RU" dirty="0"/>
              <a:t/>
            </a:r>
            <a:br>
              <a:rPr lang="ru-RU" dirty="0"/>
            </a:br>
            <a:r>
              <a:rPr lang="ru-RU" dirty="0"/>
              <a:t>Что касается потери подвижности, может быть показана закрытая манипуляция суставом под наркозом, как только заживление достаточно продвинется. Однако следует иметь в виду опасность ослабления фиксации или нового перелома, особенно у пожилых пациентов. </a:t>
            </a:r>
            <a:r>
              <a:rPr lang="ru-RU" dirty="0" err="1"/>
              <a:t>Артроскопический</a:t>
            </a:r>
            <a:r>
              <a:rPr lang="ru-RU" dirty="0"/>
              <a:t> лизис спаек или даже открытое высвобождение и манипуляции могут быть рассмотрены при определенных обстоятельствах, особенно у молодых людей.</a:t>
            </a:r>
            <a:br>
              <a:rPr lang="ru-RU" dirty="0"/>
            </a:br>
            <a:r>
              <a:rPr lang="ru-RU" dirty="0"/>
              <a:t/>
            </a:r>
            <a:br>
              <a:rPr lang="ru-RU" dirty="0"/>
            </a:br>
            <a:r>
              <a:rPr lang="ru-RU" dirty="0"/>
              <a:t>Прогрессивные упражнения</a:t>
            </a:r>
            <a:br>
              <a:rPr lang="ru-RU" dirty="0"/>
            </a:br>
            <a:r>
              <a:rPr lang="ru-RU" dirty="0"/>
              <a:t>Механическая поддержка должна обеспечиваться до тех пор, пока пациент не почувствует себя достаточно комфортно, чтобы начать использовать плечо, и / или перелом не будет достаточно консолидирован, чтобы смещение было маловероятным.</a:t>
            </a:r>
            <a:br>
              <a:rPr lang="ru-RU" dirty="0"/>
            </a:br>
            <a:r>
              <a:rPr lang="ru-RU" dirty="0"/>
              <a:t/>
            </a:r>
            <a:br>
              <a:rPr lang="ru-RU" dirty="0"/>
            </a:br>
            <a:r>
              <a:rPr lang="ru-RU" dirty="0"/>
              <a:t>Как только эти цели будут достигнуты, можно приступать к реабилитационным упражнениям для восстановления диапазона движений, силы </a:t>
            </a:r>
            <a:r>
              <a:rPr lang="ru-RU" dirty="0" smtClean="0"/>
              <a:t>и функциональности</a:t>
            </a:r>
            <a:r>
              <a:rPr lang="ru-RU" dirty="0"/>
              <a:t>.</a:t>
            </a:r>
          </a:p>
          <a:p>
            <a:endParaRPr lang="ru-RU" dirty="0"/>
          </a:p>
        </p:txBody>
      </p:sp>
    </p:spTree>
    <p:extLst>
      <p:ext uri="{BB962C8B-B14F-4D97-AF65-F5344CB8AC3E}">
        <p14:creationId xmlns:p14="http://schemas.microsoft.com/office/powerpoint/2010/main" val="387057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838200" y="109538"/>
            <a:ext cx="10515600" cy="6067425"/>
          </a:xfrm>
        </p:spPr>
        <p:txBody>
          <a:bodyPr>
            <a:normAutofit/>
          </a:bodyPr>
          <a:lstStyle/>
          <a:p>
            <a:r>
              <a:rPr lang="ru-RU" sz="1800" dirty="0"/>
              <a:t>Таким образом, тремя этапами неоперативного лечения являются:</a:t>
            </a:r>
            <a:br>
              <a:rPr lang="ru-RU" sz="1800" dirty="0"/>
            </a:br>
            <a:r>
              <a:rPr lang="ru-RU" sz="1800" dirty="0"/>
              <a:t/>
            </a:r>
            <a:br>
              <a:rPr lang="ru-RU" sz="1800" dirty="0"/>
            </a:br>
            <a:r>
              <a:rPr lang="ru-RU" sz="1800" dirty="0"/>
              <a:t>Иммобилизация</a:t>
            </a:r>
            <a:br>
              <a:rPr lang="ru-RU" sz="1800" dirty="0"/>
            </a:br>
            <a:r>
              <a:rPr lang="ru-RU" sz="1800" dirty="0"/>
              <a:t>Пассивный/вспомогательный диапазон движения</a:t>
            </a:r>
            <a:br>
              <a:rPr lang="ru-RU" sz="1800" dirty="0"/>
            </a:br>
            <a:r>
              <a:rPr lang="ru-RU" sz="1800" dirty="0"/>
              <a:t>Прогрессивные упражнения на сопротивление</a:t>
            </a:r>
            <a:br>
              <a:rPr lang="ru-RU" sz="1800" dirty="0"/>
            </a:br>
            <a:r>
              <a:rPr lang="ru-RU" sz="1800" dirty="0"/>
              <a:t>Иммобилизация должна поддерживаться как можно короче и как можно дольше. Обычно рекомендуется иммобилизация в течение 2-3 недель, за которой следуют мягкие упражнения на диапазон движений. Упражнения с отягощениями, как правило, можно начинать выполнять через 6 недель. Изометрические упражнения могут начинаться раньше, в зависимости от травмы и ее восстановления. Если переломы большей или меньшей бугристости были восстановлены, важно не напрягать мышцы вращательной манжеты до тех пор, пока сухожильные вставки не будут надежно заживлены</a:t>
            </a:r>
            <a:r>
              <a:rPr lang="ru-RU" sz="1800" dirty="0" smtClean="0"/>
              <a:t>.</a:t>
            </a:r>
          </a:p>
          <a:p>
            <a:pPr marL="0" indent="0">
              <a:buNone/>
            </a:pPr>
            <a:endParaRPr lang="ru-RU" sz="18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3220871"/>
            <a:ext cx="5753100" cy="3234519"/>
          </a:xfrm>
          <a:prstGeom prst="rect">
            <a:avLst/>
          </a:prstGeom>
        </p:spPr>
      </p:pic>
    </p:spTree>
    <p:extLst>
      <p:ext uri="{BB962C8B-B14F-4D97-AF65-F5344CB8AC3E}">
        <p14:creationId xmlns:p14="http://schemas.microsoft.com/office/powerpoint/2010/main" val="209952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6761"/>
            <a:ext cx="10515600" cy="767639"/>
          </a:xfrm>
        </p:spPr>
        <p:txBody>
          <a:bodyPr/>
          <a:lstStyle/>
          <a:p>
            <a:r>
              <a:rPr lang="ru-RU" dirty="0"/>
              <a:t>Протокол реабилитации плеча</a:t>
            </a:r>
          </a:p>
        </p:txBody>
      </p:sp>
      <p:sp>
        <p:nvSpPr>
          <p:cNvPr id="3" name="Объект 2"/>
          <p:cNvSpPr>
            <a:spLocks noGrp="1"/>
          </p:cNvSpPr>
          <p:nvPr>
            <p:ph idx="1"/>
          </p:nvPr>
        </p:nvSpPr>
        <p:spPr>
          <a:xfrm>
            <a:off x="742665" y="914399"/>
            <a:ext cx="10515600" cy="5773003"/>
          </a:xfrm>
        </p:spPr>
        <p:txBody>
          <a:bodyPr>
            <a:normAutofit fontScale="55000" lnSpcReduction="20000"/>
          </a:bodyPr>
          <a:lstStyle/>
          <a:p>
            <a:r>
              <a:rPr lang="ru-RU" dirty="0"/>
              <a:t>Как правило, протоколы реабилитации плечевого сустава можно разделить на три этапа. Мягкая амплитуда движений часто может начаться на ранней стадии, без напряжения фиксации или восстановления мягких тканей. Мягкие вспомогательные движения часто могут начаться в течение нескольких недель, точное время и ограничение зависят от травмы и пациента. Упражнения с отягощениями для наращивания силы и выносливости следует отложить до тех пор, пока не произойдет надежное заживление костей и мягких тканей. Возможно, потребуется скорректировать расписание для каждого пациента</a:t>
            </a:r>
            <a:r>
              <a:rPr lang="ru-RU" dirty="0" smtClean="0"/>
              <a:t>.</a:t>
            </a:r>
          </a:p>
          <a:p>
            <a:r>
              <a:rPr lang="ru-RU" dirty="0"/>
              <a:t/>
            </a:r>
            <a:br>
              <a:rPr lang="ru-RU" dirty="0"/>
            </a:br>
            <a:r>
              <a:rPr lang="ru-RU" b="1" dirty="0"/>
              <a:t>Фаза 1 (приблизительно первые 3 недели)</a:t>
            </a:r>
            <a:br>
              <a:rPr lang="ru-RU" b="1" dirty="0"/>
            </a:br>
            <a:r>
              <a:rPr lang="ru-RU" dirty="0"/>
              <a:t/>
            </a:r>
            <a:br>
              <a:rPr lang="ru-RU" dirty="0"/>
            </a:br>
            <a:r>
              <a:rPr lang="ru-RU" dirty="0"/>
              <a:t>Иммобилизация и/ или поддержка в течение 2-3 недель</a:t>
            </a:r>
            <a:br>
              <a:rPr lang="ru-RU" dirty="0"/>
            </a:br>
            <a:r>
              <a:rPr lang="ru-RU" dirty="0"/>
              <a:t>Упражнения с маятником</a:t>
            </a:r>
            <a:br>
              <a:rPr lang="ru-RU" dirty="0"/>
            </a:br>
            <a:r>
              <a:rPr lang="ru-RU" dirty="0"/>
              <a:t>Мягко поддерживаемое движение</a:t>
            </a:r>
            <a:br>
              <a:rPr lang="ru-RU" dirty="0"/>
            </a:br>
            <a:r>
              <a:rPr lang="ru-RU" dirty="0"/>
              <a:t>Избегайте внешнего вращения в течение первых 6 </a:t>
            </a:r>
            <a:r>
              <a:rPr lang="ru-RU" dirty="0" smtClean="0"/>
              <a:t>недель</a:t>
            </a:r>
          </a:p>
          <a:p>
            <a:r>
              <a:rPr lang="ru-RU" dirty="0"/>
              <a:t/>
            </a:r>
            <a:br>
              <a:rPr lang="ru-RU" dirty="0"/>
            </a:br>
            <a:r>
              <a:rPr lang="ru-RU" b="1" dirty="0"/>
              <a:t>Фаза 2 (приблизительно 3-9 недель)</a:t>
            </a:r>
            <a:br>
              <a:rPr lang="ru-RU" b="1" dirty="0"/>
            </a:br>
            <a:r>
              <a:rPr lang="ru-RU" dirty="0"/>
              <a:t/>
            </a:r>
            <a:br>
              <a:rPr lang="ru-RU" dirty="0"/>
            </a:br>
            <a:r>
              <a:rPr lang="ru-RU" dirty="0"/>
              <a:t>Если есть клинические признаки заживления и фрагменты движутся как единое целое, а на рентгенограмме не видно смещения, то:</a:t>
            </a:r>
            <a:br>
              <a:rPr lang="ru-RU" dirty="0"/>
            </a:br>
            <a:r>
              <a:rPr lang="ru-RU" dirty="0"/>
              <a:t/>
            </a:r>
            <a:br>
              <a:rPr lang="ru-RU" dirty="0"/>
            </a:br>
            <a:r>
              <a:rPr lang="ru-RU" dirty="0"/>
              <a:t>Сгибание и отведение вперед с активной помощью</a:t>
            </a:r>
            <a:br>
              <a:rPr lang="ru-RU" dirty="0"/>
            </a:br>
            <a:r>
              <a:rPr lang="ru-RU" dirty="0"/>
              <a:t>Щадящее функциональное использование 3-6-я неделя (без отведения против сопротивления)</a:t>
            </a:r>
            <a:br>
              <a:rPr lang="ru-RU" dirty="0"/>
            </a:br>
            <a:r>
              <a:rPr lang="ru-RU" dirty="0"/>
              <a:t>Постепенно уменьшайте помощь во время движения, начиная с 6-й </a:t>
            </a:r>
            <a:r>
              <a:rPr lang="ru-RU" dirty="0" smtClean="0"/>
              <a:t>недели</a:t>
            </a:r>
          </a:p>
          <a:p>
            <a:r>
              <a:rPr lang="ru-RU" dirty="0"/>
              <a:t/>
            </a:r>
            <a:br>
              <a:rPr lang="ru-RU" dirty="0"/>
            </a:br>
            <a:r>
              <a:rPr lang="ru-RU" b="1" dirty="0"/>
              <a:t>Фаза 3 (примерно после 9-й недели)</a:t>
            </a:r>
            <a:br>
              <a:rPr lang="ru-RU" b="1" dirty="0"/>
            </a:br>
            <a:r>
              <a:rPr lang="ru-RU" dirty="0"/>
              <a:t/>
            </a:r>
            <a:br>
              <a:rPr lang="ru-RU" dirty="0"/>
            </a:br>
            <a:r>
              <a:rPr lang="ru-RU" dirty="0"/>
              <a:t>Добавьте изотонические, концентрические и эксцентрические упражнения для укрепления мышц</a:t>
            </a:r>
            <a:br>
              <a:rPr lang="ru-RU" dirty="0"/>
            </a:br>
            <a:r>
              <a:rPr lang="ru-RU" dirty="0"/>
              <a:t>Если есть заживление костей, но </a:t>
            </a:r>
            <a:r>
              <a:rPr lang="ru-RU" dirty="0" err="1"/>
              <a:t>тугоподвижность</a:t>
            </a:r>
            <a:r>
              <a:rPr lang="ru-RU" dirty="0"/>
              <a:t> суставов, добавьте пассивную растяжку у физиотерапевта</a:t>
            </a:r>
          </a:p>
        </p:txBody>
      </p:sp>
    </p:spTree>
    <p:extLst>
      <p:ext uri="{BB962C8B-B14F-4D97-AF65-F5344CB8AC3E}">
        <p14:creationId xmlns:p14="http://schemas.microsoft.com/office/powerpoint/2010/main" val="262229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709684"/>
          </a:xfrm>
        </p:spPr>
        <p:txBody>
          <a:bodyPr/>
          <a:lstStyle/>
          <a:p>
            <a:r>
              <a:rPr lang="ru-RU" dirty="0" smtClean="0"/>
              <a:t>Переломы диафиза плечевой кости</a:t>
            </a:r>
            <a:endParaRPr lang="ru-RU" dirty="0"/>
          </a:p>
        </p:txBody>
      </p:sp>
      <p:sp>
        <p:nvSpPr>
          <p:cNvPr id="3" name="Объект 2"/>
          <p:cNvSpPr>
            <a:spLocks noGrp="1"/>
          </p:cNvSpPr>
          <p:nvPr>
            <p:ph idx="1"/>
          </p:nvPr>
        </p:nvSpPr>
        <p:spPr>
          <a:xfrm>
            <a:off x="838200" y="709684"/>
            <a:ext cx="10515600" cy="5467279"/>
          </a:xfrm>
        </p:spPr>
        <p:txBody>
          <a:bodyPr/>
          <a:lstStyle/>
          <a:p>
            <a:r>
              <a:rPr lang="ru-RU" dirty="0"/>
              <a:t>Диафизом плечевой кости считают часть плечевой кости от места прикрепления большой грудной мышцы до </a:t>
            </a:r>
            <a:r>
              <a:rPr lang="ru-RU" dirty="0" err="1"/>
              <a:t>надмыщелковых</a:t>
            </a:r>
            <a:r>
              <a:rPr lang="ru-RU" dirty="0"/>
              <a:t> гребней. Переломы диафиза плеча (обычно в средней трети) чаще наблюдаются у больных старше 50 лет. Имеются четыре основных типа перелома этой локализации</a:t>
            </a:r>
            <a:r>
              <a:rPr lang="ru-RU" dirty="0" smtClean="0"/>
              <a:t>:</a:t>
            </a:r>
          </a:p>
          <a:p>
            <a:pPr marL="0" indent="0">
              <a:buNone/>
            </a:pPr>
            <a:endParaRPr lang="ru-RU" dirty="0" smtClean="0"/>
          </a:p>
          <a:p>
            <a:r>
              <a:rPr lang="ru-RU" dirty="0" smtClean="0"/>
              <a:t> </a:t>
            </a:r>
            <a:r>
              <a:rPr lang="ru-RU" dirty="0"/>
              <a:t>1) </a:t>
            </a:r>
            <a:r>
              <a:rPr lang="ru-RU" dirty="0" smtClean="0"/>
              <a:t>поперечный</a:t>
            </a:r>
          </a:p>
          <a:p>
            <a:r>
              <a:rPr lang="ru-RU" dirty="0" smtClean="0"/>
              <a:t> </a:t>
            </a:r>
            <a:r>
              <a:rPr lang="ru-RU" dirty="0"/>
              <a:t>2) </a:t>
            </a:r>
            <a:r>
              <a:rPr lang="ru-RU" dirty="0" smtClean="0"/>
              <a:t>косой</a:t>
            </a:r>
          </a:p>
          <a:p>
            <a:r>
              <a:rPr lang="ru-RU" dirty="0" smtClean="0"/>
              <a:t> </a:t>
            </a:r>
            <a:r>
              <a:rPr lang="ru-RU" dirty="0"/>
              <a:t>3) </a:t>
            </a:r>
            <a:r>
              <a:rPr lang="ru-RU" dirty="0" smtClean="0"/>
              <a:t>спиральный</a:t>
            </a:r>
          </a:p>
          <a:p>
            <a:r>
              <a:rPr lang="ru-RU" dirty="0" smtClean="0"/>
              <a:t> </a:t>
            </a:r>
            <a:r>
              <a:rPr lang="ru-RU" dirty="0"/>
              <a:t>4) </a:t>
            </a:r>
            <a:r>
              <a:rPr lang="ru-RU" dirty="0" err="1" smtClean="0"/>
              <a:t>оскольчатый</a:t>
            </a:r>
            <a:endParaRPr lang="ru-RU" dirty="0"/>
          </a:p>
          <a:p>
            <a:endParaRPr lang="ru-RU" dirty="0"/>
          </a:p>
        </p:txBody>
      </p:sp>
    </p:spTree>
    <p:extLst>
      <p:ext uri="{BB962C8B-B14F-4D97-AF65-F5344CB8AC3E}">
        <p14:creationId xmlns:p14="http://schemas.microsoft.com/office/powerpoint/2010/main" val="427999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838200" y="109538"/>
            <a:ext cx="10515600" cy="6748462"/>
          </a:xfrm>
        </p:spPr>
        <p:txBody>
          <a:bodyPr>
            <a:normAutofit/>
          </a:bodyPr>
          <a:lstStyle/>
          <a:p>
            <a:r>
              <a:rPr lang="ru-RU" sz="2000" dirty="0"/>
              <a:t>Вид перелома зависит от механизма повреждения, силы повреждающего воздействия, локализации перелома и мышечного тонуса в момент травмы. Каждый из вышеуказанных видов перелома может в свою очередь быть классифицирован по степени </a:t>
            </a:r>
            <a:r>
              <a:rPr lang="ru-RU" sz="2000" dirty="0" smtClean="0"/>
              <a:t>смещения.</a:t>
            </a:r>
          </a:p>
          <a:p>
            <a:pPr>
              <a:buFont typeface="Wingdings" panose="05000000000000000000" pitchFamily="2" charset="2"/>
              <a:buChar char="ü"/>
            </a:pPr>
            <a:r>
              <a:rPr lang="ru-RU" sz="2000" dirty="0"/>
              <a:t>А. При переломах между вращательной манжетой и большой грудной мышцей происходит ротация проксимального фрагмента</a:t>
            </a:r>
            <a:r>
              <a:rPr lang="ru-RU" sz="2000" dirty="0" smtClean="0"/>
              <a:t>.</a:t>
            </a:r>
          </a:p>
          <a:p>
            <a:pPr>
              <a:buFont typeface="Wingdings" panose="05000000000000000000" pitchFamily="2" charset="2"/>
              <a:buChar char="ü"/>
            </a:pPr>
            <a:r>
              <a:rPr lang="ru-RU" sz="2000" dirty="0" smtClean="0"/>
              <a:t>Б</a:t>
            </a:r>
            <a:r>
              <a:rPr lang="ru-RU" sz="2000" dirty="0"/>
              <a:t>. Переломам между местами прикрепления большой грудной и дельтовидной мышц сопутствуют приведение проксимального фрагмента</a:t>
            </a:r>
            <a:r>
              <a:rPr lang="ru-RU" sz="2000" dirty="0" smtClean="0"/>
              <a:t>.</a:t>
            </a:r>
          </a:p>
          <a:p>
            <a:pPr>
              <a:buFont typeface="Wingdings" panose="05000000000000000000" pitchFamily="2" charset="2"/>
              <a:buChar char="ü"/>
            </a:pPr>
            <a:r>
              <a:rPr lang="ru-RU" sz="2000" dirty="0" smtClean="0"/>
              <a:t>В</a:t>
            </a:r>
            <a:r>
              <a:rPr lang="ru-RU" sz="2000" dirty="0"/>
              <a:t>. Переломы, располагающиеся ниже места прикрепления дельтовидной мышцы, обусловливают отведение </a:t>
            </a:r>
            <a:r>
              <a:rPr lang="ru-RU" sz="2000" dirty="0" smtClean="0"/>
              <a:t>проксимального фрагмента</a:t>
            </a:r>
          </a:p>
          <a:p>
            <a:pPr marL="0" indent="0">
              <a:buNone/>
            </a:pP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512" y="3057098"/>
            <a:ext cx="6031813" cy="3357349"/>
          </a:xfrm>
          <a:prstGeom prst="rect">
            <a:avLst/>
          </a:prstGeom>
        </p:spPr>
      </p:pic>
    </p:spTree>
    <p:extLst>
      <p:ext uri="{BB962C8B-B14F-4D97-AF65-F5344CB8AC3E}">
        <p14:creationId xmlns:p14="http://schemas.microsoft.com/office/powerpoint/2010/main" val="215489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73205"/>
          </a:xfrm>
        </p:spPr>
        <p:txBody>
          <a:bodyPr>
            <a:normAutofit/>
          </a:bodyPr>
          <a:lstStyle/>
          <a:p>
            <a:r>
              <a:rPr lang="ru-RU" sz="2400" dirty="0" smtClean="0"/>
              <a:t>Классификация переломов диафиза плечевой кости по АО</a:t>
            </a:r>
            <a:endParaRPr lang="ru-RU" sz="2400" dirty="0"/>
          </a:p>
        </p:txBody>
      </p:sp>
      <p:sp>
        <p:nvSpPr>
          <p:cNvPr id="3" name="Объект 2"/>
          <p:cNvSpPr>
            <a:spLocks noGrp="1"/>
          </p:cNvSpPr>
          <p:nvPr>
            <p:ph idx="1"/>
          </p:nvPr>
        </p:nvSpPr>
        <p:spPr>
          <a:xfrm>
            <a:off x="838200" y="573206"/>
            <a:ext cx="10515600" cy="5603757"/>
          </a:xfrm>
        </p:spPr>
        <p:txBody>
          <a:bodyPr>
            <a:normAutofit lnSpcReduction="10000"/>
          </a:bodyPr>
          <a:lstStyle/>
          <a:p>
            <a:r>
              <a:rPr lang="ru-RU" dirty="0"/>
              <a:t>А – простой перелом </a:t>
            </a:r>
            <a:endParaRPr lang="ru-RU" dirty="0" smtClean="0"/>
          </a:p>
          <a:p>
            <a:pPr>
              <a:buFont typeface="Wingdings" panose="05000000000000000000" pitchFamily="2" charset="2"/>
              <a:buChar char="ü"/>
            </a:pPr>
            <a:r>
              <a:rPr lang="ru-RU" dirty="0" smtClean="0"/>
              <a:t>А1 </a:t>
            </a:r>
            <a:r>
              <a:rPr lang="ru-RU" dirty="0"/>
              <a:t>– </a:t>
            </a:r>
            <a:r>
              <a:rPr lang="ru-RU" dirty="0" smtClean="0"/>
              <a:t>спиралевидный</a:t>
            </a:r>
          </a:p>
          <a:p>
            <a:pPr>
              <a:buFont typeface="Wingdings" panose="05000000000000000000" pitchFamily="2" charset="2"/>
              <a:buChar char="ü"/>
            </a:pPr>
            <a:r>
              <a:rPr lang="ru-RU" dirty="0" smtClean="0"/>
              <a:t>А2 –косой </a:t>
            </a:r>
            <a:r>
              <a:rPr lang="ru-RU" dirty="0"/>
              <a:t>(≥30</a:t>
            </a:r>
            <a:r>
              <a:rPr lang="ru-RU" dirty="0" smtClean="0"/>
              <a:t>)</a:t>
            </a:r>
          </a:p>
          <a:p>
            <a:pPr>
              <a:buFont typeface="Wingdings" panose="05000000000000000000" pitchFamily="2" charset="2"/>
              <a:buChar char="ü"/>
            </a:pPr>
            <a:r>
              <a:rPr lang="ru-RU" dirty="0" smtClean="0"/>
              <a:t>А3 </a:t>
            </a:r>
            <a:r>
              <a:rPr lang="ru-RU" dirty="0"/>
              <a:t>– </a:t>
            </a:r>
            <a:r>
              <a:rPr lang="ru-RU" dirty="0" smtClean="0"/>
              <a:t>поперечный </a:t>
            </a:r>
            <a:r>
              <a:rPr lang="ru-RU" dirty="0"/>
              <a:t>(&lt;30</a:t>
            </a:r>
            <a:r>
              <a:rPr lang="ru-RU" dirty="0" smtClean="0"/>
              <a:t>)</a:t>
            </a:r>
          </a:p>
          <a:p>
            <a:r>
              <a:rPr lang="ru-RU" dirty="0"/>
              <a:t>В – клиновидный </a:t>
            </a:r>
            <a:endParaRPr lang="ru-RU" dirty="0" smtClean="0"/>
          </a:p>
          <a:p>
            <a:pPr>
              <a:buFont typeface="Wingdings" panose="05000000000000000000" pitchFamily="2" charset="2"/>
              <a:buChar char="ü"/>
            </a:pPr>
            <a:r>
              <a:rPr lang="ru-RU" dirty="0" smtClean="0"/>
              <a:t>В1 </a:t>
            </a:r>
            <a:r>
              <a:rPr lang="ru-RU" dirty="0"/>
              <a:t>– спиралевидный </a:t>
            </a:r>
            <a:r>
              <a:rPr lang="ru-RU" dirty="0" smtClean="0"/>
              <a:t>клиновидный</a:t>
            </a:r>
          </a:p>
          <a:p>
            <a:pPr>
              <a:buFont typeface="Wingdings" panose="05000000000000000000" pitchFamily="2" charset="2"/>
              <a:buChar char="ü"/>
            </a:pPr>
            <a:r>
              <a:rPr lang="ru-RU" dirty="0" smtClean="0"/>
              <a:t>В2 </a:t>
            </a:r>
            <a:r>
              <a:rPr lang="ru-RU" dirty="0"/>
              <a:t>– </a:t>
            </a:r>
            <a:r>
              <a:rPr lang="ru-RU" dirty="0" err="1"/>
              <a:t>сгибательный</a:t>
            </a:r>
            <a:r>
              <a:rPr lang="ru-RU" dirty="0"/>
              <a:t> </a:t>
            </a:r>
            <a:r>
              <a:rPr lang="ru-RU" dirty="0" smtClean="0"/>
              <a:t>клиновидный</a:t>
            </a:r>
          </a:p>
          <a:p>
            <a:pPr>
              <a:buFont typeface="Wingdings" panose="05000000000000000000" pitchFamily="2" charset="2"/>
              <a:buChar char="ü"/>
            </a:pPr>
            <a:r>
              <a:rPr lang="ru-RU" dirty="0" smtClean="0"/>
              <a:t>В3 </a:t>
            </a:r>
            <a:r>
              <a:rPr lang="ru-RU" dirty="0"/>
              <a:t>– фрагментированный </a:t>
            </a:r>
            <a:r>
              <a:rPr lang="ru-RU" dirty="0" smtClean="0"/>
              <a:t>клиновидный</a:t>
            </a:r>
            <a:endParaRPr lang="ru-RU" dirty="0"/>
          </a:p>
          <a:p>
            <a:r>
              <a:rPr lang="ru-RU" dirty="0"/>
              <a:t>С – сложный </a:t>
            </a:r>
            <a:endParaRPr lang="ru-RU" dirty="0" smtClean="0"/>
          </a:p>
          <a:p>
            <a:pPr>
              <a:buFont typeface="Wingdings" panose="05000000000000000000" pitchFamily="2" charset="2"/>
              <a:buChar char="ü"/>
            </a:pPr>
            <a:r>
              <a:rPr lang="ru-RU" dirty="0" smtClean="0"/>
              <a:t>С1 </a:t>
            </a:r>
            <a:r>
              <a:rPr lang="ru-RU" dirty="0"/>
              <a:t>– </a:t>
            </a:r>
            <a:r>
              <a:rPr lang="ru-RU" dirty="0" smtClean="0"/>
              <a:t>спиралевидный</a:t>
            </a:r>
          </a:p>
          <a:p>
            <a:pPr>
              <a:buFont typeface="Wingdings" panose="05000000000000000000" pitchFamily="2" charset="2"/>
              <a:buChar char="ü"/>
            </a:pPr>
            <a:r>
              <a:rPr lang="ru-RU" dirty="0" smtClean="0"/>
              <a:t>С2 </a:t>
            </a:r>
            <a:r>
              <a:rPr lang="ru-RU" dirty="0"/>
              <a:t>– </a:t>
            </a:r>
            <a:r>
              <a:rPr lang="ru-RU" dirty="0" smtClean="0"/>
              <a:t>сегментарный</a:t>
            </a:r>
          </a:p>
          <a:p>
            <a:pPr>
              <a:buFont typeface="Wingdings" panose="05000000000000000000" pitchFamily="2" charset="2"/>
              <a:buChar char="ü"/>
            </a:pPr>
            <a:r>
              <a:rPr lang="ru-RU" dirty="0" smtClean="0"/>
              <a:t>С3 </a:t>
            </a:r>
            <a:r>
              <a:rPr lang="ru-RU" dirty="0"/>
              <a:t>– со сложной плоскостью излома</a:t>
            </a:r>
          </a:p>
        </p:txBody>
      </p:sp>
    </p:spTree>
    <p:extLst>
      <p:ext uri="{BB962C8B-B14F-4D97-AF65-F5344CB8AC3E}">
        <p14:creationId xmlns:p14="http://schemas.microsoft.com/office/powerpoint/2010/main" val="2013128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Клиническая картина</a:t>
            </a:r>
            <a:endParaRPr lang="ru-RU" dirty="0"/>
          </a:p>
        </p:txBody>
      </p:sp>
      <p:sp>
        <p:nvSpPr>
          <p:cNvPr id="3" name="Объект 2"/>
          <p:cNvSpPr>
            <a:spLocks noGrp="1"/>
          </p:cNvSpPr>
          <p:nvPr>
            <p:ph idx="1"/>
          </p:nvPr>
        </p:nvSpPr>
        <p:spPr/>
        <p:txBody>
          <a:bodyPr/>
          <a:lstStyle/>
          <a:p>
            <a:r>
              <a:rPr lang="ru-RU" dirty="0"/>
              <a:t>Пациент предъявляет жалобы на интенсивную боль в месте перелома, ограничение движений в смежных суставах. Больной принимает характерно вынужденное положение, поддерживает верхнюю конечность под локоть на стороне повреждения</a:t>
            </a:r>
          </a:p>
        </p:txBody>
      </p:sp>
    </p:spTree>
    <p:extLst>
      <p:ext uri="{BB962C8B-B14F-4D97-AF65-F5344CB8AC3E}">
        <p14:creationId xmlns:p14="http://schemas.microsoft.com/office/powerpoint/2010/main" val="76937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Лечение</a:t>
            </a:r>
          </a:p>
        </p:txBody>
      </p:sp>
      <p:sp>
        <p:nvSpPr>
          <p:cNvPr id="3" name="Объект 2"/>
          <p:cNvSpPr>
            <a:spLocks noGrp="1"/>
          </p:cNvSpPr>
          <p:nvPr>
            <p:ph idx="1"/>
          </p:nvPr>
        </p:nvSpPr>
        <p:spPr/>
        <p:txBody>
          <a:bodyPr/>
          <a:lstStyle/>
          <a:p>
            <a:pPr marL="0" indent="0">
              <a:buNone/>
            </a:pPr>
            <a:r>
              <a:rPr lang="ru-RU" b="1" dirty="0"/>
              <a:t>Консервативное лечение </a:t>
            </a:r>
          </a:p>
          <a:p>
            <a:pPr marL="0" indent="0">
              <a:buNone/>
            </a:pPr>
            <a:r>
              <a:rPr lang="ru-RU" dirty="0"/>
              <a:t>Производят анестезию места перелома путем</a:t>
            </a:r>
          </a:p>
          <a:p>
            <a:pPr marL="0" indent="0">
              <a:buNone/>
            </a:pPr>
            <a:r>
              <a:rPr lang="ru-RU" dirty="0"/>
              <a:t>введения 15—20 мл 1—2 % раствора новокаина в гематому.</a:t>
            </a:r>
          </a:p>
          <a:p>
            <a:pPr marL="0" indent="0">
              <a:buNone/>
            </a:pPr>
            <a:r>
              <a:rPr lang="ru-RU" dirty="0"/>
              <a:t>При переломах без смещения накладывают торакобрахиальную повязку сроком на 1,5 мес. При смещении </a:t>
            </a:r>
            <a:r>
              <a:rPr lang="ru-RU" dirty="0" err="1"/>
              <a:t>отломкрв</a:t>
            </a:r>
            <a:r>
              <a:rPr lang="ru-RU" dirty="0"/>
              <a:t> можно применять одномоментную репозицию с последующим наложением гипсовой повязки или скелетного вытяжения за локтевой отросток с силой тяги 4—5 кг.</a:t>
            </a:r>
          </a:p>
          <a:p>
            <a:endParaRPr lang="ru-RU" dirty="0"/>
          </a:p>
        </p:txBody>
      </p:sp>
    </p:spTree>
    <p:extLst>
      <p:ext uri="{BB962C8B-B14F-4D97-AF65-F5344CB8AC3E}">
        <p14:creationId xmlns:p14="http://schemas.microsoft.com/office/powerpoint/2010/main" val="3814276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9051" y="1583141"/>
            <a:ext cx="7219665" cy="46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96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переломов проксимального отдела плеча</a:t>
            </a:r>
            <a:endParaRPr lang="ru-RU" dirty="0"/>
          </a:p>
        </p:txBody>
      </p:sp>
      <p:sp>
        <p:nvSpPr>
          <p:cNvPr id="3" name="Объект 2"/>
          <p:cNvSpPr>
            <a:spLocks noGrp="1"/>
          </p:cNvSpPr>
          <p:nvPr>
            <p:ph idx="1"/>
          </p:nvPr>
        </p:nvSpPr>
        <p:spPr/>
        <p:txBody>
          <a:bodyPr>
            <a:normAutofit fontScale="92500" lnSpcReduction="20000"/>
          </a:bodyPr>
          <a:lstStyle/>
          <a:p>
            <a:r>
              <a:rPr lang="ru-RU" b="1" dirty="0" err="1" smtClean="0"/>
              <a:t>Надбугорковые</a:t>
            </a:r>
            <a:r>
              <a:rPr lang="ru-RU" b="1" dirty="0" smtClean="0"/>
              <a:t> </a:t>
            </a:r>
          </a:p>
          <a:p>
            <a:pPr marL="0" indent="0">
              <a:buNone/>
            </a:pPr>
            <a:r>
              <a:rPr lang="ru-RU" dirty="0" smtClean="0"/>
              <a:t>              Перелом головки</a:t>
            </a:r>
          </a:p>
          <a:p>
            <a:pPr marL="0" indent="0">
              <a:buNone/>
            </a:pPr>
            <a:r>
              <a:rPr lang="ru-RU" dirty="0"/>
              <a:t> </a:t>
            </a:r>
            <a:r>
              <a:rPr lang="ru-RU" dirty="0" smtClean="0"/>
              <a:t>             Перелом анатомической шейки</a:t>
            </a:r>
          </a:p>
          <a:p>
            <a:r>
              <a:rPr lang="ru-RU" b="1" dirty="0" err="1" smtClean="0"/>
              <a:t>Чрезбугорковые</a:t>
            </a:r>
            <a:endParaRPr lang="ru-RU" b="1" dirty="0" smtClean="0"/>
          </a:p>
          <a:p>
            <a:r>
              <a:rPr lang="ru-RU" b="1" dirty="0" err="1" smtClean="0"/>
              <a:t>Подбугорковые</a:t>
            </a:r>
            <a:endParaRPr lang="ru-RU" b="1" dirty="0" smtClean="0"/>
          </a:p>
          <a:p>
            <a:pPr marL="0" indent="0">
              <a:buNone/>
            </a:pPr>
            <a:r>
              <a:rPr lang="ru-RU" dirty="0" smtClean="0"/>
              <a:t>              </a:t>
            </a:r>
            <a:r>
              <a:rPr lang="ru-RU" dirty="0" err="1" smtClean="0"/>
              <a:t>Эпифизиолизы</a:t>
            </a:r>
            <a:endParaRPr lang="ru-RU" dirty="0"/>
          </a:p>
          <a:p>
            <a:pPr marL="0" indent="0">
              <a:buNone/>
            </a:pPr>
            <a:r>
              <a:rPr lang="ru-RU" dirty="0" smtClean="0"/>
              <a:t>              Перелом хирургической шейки</a:t>
            </a:r>
          </a:p>
          <a:p>
            <a:pPr marL="0" indent="0">
              <a:buNone/>
            </a:pPr>
            <a:r>
              <a:rPr lang="ru-RU" dirty="0" smtClean="0"/>
              <a:t>                 </a:t>
            </a:r>
            <a:r>
              <a:rPr lang="ru-RU" dirty="0" err="1" smtClean="0"/>
              <a:t>Абдукционные</a:t>
            </a:r>
            <a:endParaRPr lang="ru-RU" dirty="0" smtClean="0"/>
          </a:p>
          <a:p>
            <a:pPr marL="0" indent="0">
              <a:buNone/>
            </a:pPr>
            <a:r>
              <a:rPr lang="ru-RU" dirty="0" smtClean="0"/>
              <a:t>                 </a:t>
            </a:r>
            <a:r>
              <a:rPr lang="ru-RU" dirty="0" err="1" smtClean="0"/>
              <a:t>Аддукционные</a:t>
            </a:r>
            <a:endParaRPr lang="ru-RU" dirty="0" smtClean="0"/>
          </a:p>
          <a:p>
            <a:r>
              <a:rPr lang="ru-RU" b="1" dirty="0" smtClean="0"/>
              <a:t>Изолированные отрывы бугорков</a:t>
            </a:r>
          </a:p>
        </p:txBody>
      </p:sp>
    </p:spTree>
    <p:extLst>
      <p:ext uri="{BB962C8B-B14F-4D97-AF65-F5344CB8AC3E}">
        <p14:creationId xmlns:p14="http://schemas.microsoft.com/office/powerpoint/2010/main" val="351763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Хирургическое лечение</a:t>
            </a:r>
            <a:br>
              <a:rPr lang="ru-RU" dirty="0"/>
            </a:br>
            <a:endParaRPr lang="ru-RU"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149" y="1160060"/>
            <a:ext cx="8379726" cy="551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6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Переломы дистального конца плечевой кости</a:t>
            </a:r>
          </a:p>
        </p:txBody>
      </p:sp>
      <p:sp>
        <p:nvSpPr>
          <p:cNvPr id="3" name="Объект 2"/>
          <p:cNvSpPr>
            <a:spLocks noGrp="1"/>
          </p:cNvSpPr>
          <p:nvPr>
            <p:ph idx="1"/>
          </p:nvPr>
        </p:nvSpPr>
        <p:spPr/>
        <p:txBody>
          <a:bodyPr/>
          <a:lstStyle/>
          <a:p>
            <a:pPr marL="0" indent="0">
              <a:buNone/>
            </a:pPr>
            <a:r>
              <a:rPr lang="ru-RU" b="1" dirty="0"/>
              <a:t>Этиология, механизм травмы</a:t>
            </a:r>
          </a:p>
          <a:p>
            <a:pPr marL="0" indent="0">
              <a:buNone/>
            </a:pPr>
            <a:r>
              <a:rPr lang="ru-RU" dirty="0" err="1"/>
              <a:t>Сгибательный</a:t>
            </a:r>
            <a:r>
              <a:rPr lang="ru-RU" dirty="0"/>
              <a:t> перелом возникает при падении на согнутую в локтевом суставе руку.</a:t>
            </a:r>
          </a:p>
          <a:p>
            <a:pPr marL="0" indent="0">
              <a:buNone/>
            </a:pPr>
            <a:r>
              <a:rPr lang="ru-RU" dirty="0"/>
              <a:t>Разгибательный перелом происходит при падении на разогнутую в локтевом суставе руку.</a:t>
            </a:r>
          </a:p>
          <a:p>
            <a:pPr marL="0" indent="0">
              <a:buNone/>
            </a:pPr>
            <a:endParaRPr lang="ru-RU" dirty="0"/>
          </a:p>
        </p:txBody>
      </p:sp>
    </p:spTree>
    <p:extLst>
      <p:ext uri="{BB962C8B-B14F-4D97-AF65-F5344CB8AC3E}">
        <p14:creationId xmlns:p14="http://schemas.microsoft.com/office/powerpoint/2010/main" val="362575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6479"/>
            <a:ext cx="10515600" cy="846160"/>
          </a:xfrm>
        </p:spPr>
        <p:txBody>
          <a:bodyPr>
            <a:normAutofit fontScale="90000"/>
          </a:bodyPr>
          <a:lstStyle/>
          <a:p>
            <a:r>
              <a:rPr lang="ru-RU" dirty="0"/>
              <a:t>Классификация переломов дистального отдела плечевой кости</a:t>
            </a:r>
          </a:p>
        </p:txBody>
      </p:sp>
      <p:sp>
        <p:nvSpPr>
          <p:cNvPr id="3" name="Объект 2"/>
          <p:cNvSpPr>
            <a:spLocks noGrp="1"/>
          </p:cNvSpPr>
          <p:nvPr>
            <p:ph idx="1"/>
          </p:nvPr>
        </p:nvSpPr>
        <p:spPr>
          <a:xfrm>
            <a:off x="838200" y="1241946"/>
            <a:ext cx="10515600" cy="4935017"/>
          </a:xfrm>
        </p:spPr>
        <p:txBody>
          <a:bodyPr>
            <a:normAutofit fontScale="85000" lnSpcReduction="20000"/>
          </a:bodyPr>
          <a:lstStyle/>
          <a:p>
            <a:r>
              <a:rPr lang="ru-RU" dirty="0"/>
              <a:t>А – внесуставной перелом </a:t>
            </a:r>
            <a:endParaRPr lang="ru-RU" dirty="0" smtClean="0"/>
          </a:p>
          <a:p>
            <a:pPr>
              <a:buFont typeface="Wingdings" panose="05000000000000000000" pitchFamily="2" charset="2"/>
              <a:buChar char="Ø"/>
            </a:pPr>
            <a:r>
              <a:rPr lang="ru-RU" dirty="0" smtClean="0"/>
              <a:t>А1 </a:t>
            </a:r>
            <a:r>
              <a:rPr lang="ru-RU" dirty="0"/>
              <a:t>– отрыв </a:t>
            </a:r>
            <a:r>
              <a:rPr lang="ru-RU" dirty="0" smtClean="0"/>
              <a:t>апофиза,</a:t>
            </a:r>
          </a:p>
          <a:p>
            <a:pPr>
              <a:buFont typeface="Wingdings" panose="05000000000000000000" pitchFamily="2" charset="2"/>
              <a:buChar char="Ø"/>
            </a:pPr>
            <a:r>
              <a:rPr lang="ru-RU" dirty="0" smtClean="0"/>
              <a:t>А2– </a:t>
            </a:r>
            <a:r>
              <a:rPr lang="ru-RU" dirty="0"/>
              <a:t>простой </a:t>
            </a:r>
            <a:r>
              <a:rPr lang="ru-RU" dirty="0" err="1" smtClean="0"/>
              <a:t>метафизарный</a:t>
            </a:r>
            <a:endParaRPr lang="ru-RU" dirty="0" smtClean="0"/>
          </a:p>
          <a:p>
            <a:pPr>
              <a:buFont typeface="Wingdings" panose="05000000000000000000" pitchFamily="2" charset="2"/>
              <a:buChar char="Ø"/>
            </a:pPr>
            <a:r>
              <a:rPr lang="ru-RU" dirty="0" smtClean="0"/>
              <a:t>А3 </a:t>
            </a:r>
            <a:r>
              <a:rPr lang="ru-RU" dirty="0"/>
              <a:t>– </a:t>
            </a:r>
            <a:r>
              <a:rPr lang="ru-RU" dirty="0" err="1" smtClean="0"/>
              <a:t>оскольчатый</a:t>
            </a:r>
            <a:r>
              <a:rPr lang="ru-RU" dirty="0" smtClean="0"/>
              <a:t> </a:t>
            </a:r>
            <a:r>
              <a:rPr lang="ru-RU" dirty="0" err="1" smtClean="0"/>
              <a:t>метафизарный</a:t>
            </a:r>
            <a:endParaRPr lang="ru-RU" dirty="0" smtClean="0"/>
          </a:p>
          <a:p>
            <a:pPr>
              <a:buFont typeface="Wingdings" panose="05000000000000000000" pitchFamily="2" charset="2"/>
              <a:buChar char="Ø"/>
            </a:pPr>
            <a:r>
              <a:rPr lang="ru-RU" dirty="0"/>
              <a:t>В – частично внесуставной </a:t>
            </a:r>
            <a:r>
              <a:rPr lang="ru-RU" dirty="0" smtClean="0"/>
              <a:t>перелом</a:t>
            </a:r>
          </a:p>
          <a:p>
            <a:pPr>
              <a:buFont typeface="Wingdings" panose="05000000000000000000" pitchFamily="2" charset="2"/>
              <a:buChar char="Ø"/>
            </a:pPr>
            <a:r>
              <a:rPr lang="ru-RU" dirty="0" smtClean="0"/>
              <a:t>В1 </a:t>
            </a:r>
            <a:r>
              <a:rPr lang="ru-RU" dirty="0"/>
              <a:t>– сагиттальный перелом латерального </a:t>
            </a:r>
            <a:r>
              <a:rPr lang="ru-RU" dirty="0" smtClean="0"/>
              <a:t>мыщелка</a:t>
            </a:r>
          </a:p>
          <a:p>
            <a:pPr>
              <a:buFont typeface="Wingdings" panose="05000000000000000000" pitchFamily="2" charset="2"/>
              <a:buChar char="Ø"/>
            </a:pPr>
            <a:r>
              <a:rPr lang="ru-RU" dirty="0" smtClean="0"/>
              <a:t>В2 </a:t>
            </a:r>
            <a:r>
              <a:rPr lang="ru-RU" dirty="0"/>
              <a:t>– сагиттальный перелом медиального </a:t>
            </a:r>
            <a:r>
              <a:rPr lang="ru-RU" dirty="0" smtClean="0"/>
              <a:t>мыщелка</a:t>
            </a:r>
          </a:p>
          <a:p>
            <a:pPr>
              <a:buFont typeface="Wingdings" panose="05000000000000000000" pitchFamily="2" charset="2"/>
              <a:buChar char="Ø"/>
            </a:pPr>
            <a:r>
              <a:rPr lang="ru-RU" dirty="0" smtClean="0"/>
              <a:t>В3 </a:t>
            </a:r>
            <a:r>
              <a:rPr lang="ru-RU" dirty="0"/>
              <a:t>– фронтальный перелом суставной части дистального эпифиза</a:t>
            </a:r>
            <a:r>
              <a:rPr lang="ru-RU" dirty="0" smtClean="0"/>
              <a:t>)</a:t>
            </a:r>
          </a:p>
          <a:p>
            <a:r>
              <a:rPr lang="ru-RU" dirty="0" smtClean="0"/>
              <a:t>С </a:t>
            </a:r>
            <a:r>
              <a:rPr lang="ru-RU" dirty="0"/>
              <a:t>– внутрисуставной </a:t>
            </a:r>
            <a:endParaRPr lang="ru-RU" dirty="0" smtClean="0"/>
          </a:p>
          <a:p>
            <a:pPr>
              <a:buFont typeface="Wingdings" panose="05000000000000000000" pitchFamily="2" charset="2"/>
              <a:buChar char="Ø"/>
            </a:pPr>
            <a:r>
              <a:rPr lang="ru-RU" dirty="0" smtClean="0"/>
              <a:t>С1 </a:t>
            </a:r>
            <a:r>
              <a:rPr lang="ru-RU" dirty="0"/>
              <a:t>– простой </a:t>
            </a:r>
            <a:r>
              <a:rPr lang="ru-RU" dirty="0" smtClean="0"/>
              <a:t>внутрисуставной </a:t>
            </a:r>
            <a:r>
              <a:rPr lang="ru-RU" dirty="0"/>
              <a:t>простой </a:t>
            </a:r>
            <a:r>
              <a:rPr lang="ru-RU" dirty="0" err="1" smtClean="0"/>
              <a:t>метафизарный</a:t>
            </a:r>
            <a:endParaRPr lang="ru-RU" dirty="0"/>
          </a:p>
          <a:p>
            <a:pPr>
              <a:buFont typeface="Wingdings" panose="05000000000000000000" pitchFamily="2" charset="2"/>
              <a:buChar char="Ø"/>
            </a:pPr>
            <a:r>
              <a:rPr lang="ru-RU" dirty="0" smtClean="0"/>
              <a:t>С2 –простой </a:t>
            </a:r>
            <a:r>
              <a:rPr lang="ru-RU" dirty="0"/>
              <a:t>внутрисуставной, </a:t>
            </a:r>
            <a:r>
              <a:rPr lang="ru-RU" dirty="0" err="1"/>
              <a:t>оскольчатый</a:t>
            </a:r>
            <a:r>
              <a:rPr lang="ru-RU" dirty="0"/>
              <a:t> </a:t>
            </a:r>
            <a:r>
              <a:rPr lang="ru-RU" dirty="0" err="1" smtClean="0"/>
              <a:t>метафизарный</a:t>
            </a:r>
            <a:endParaRPr lang="ru-RU" dirty="0" smtClean="0"/>
          </a:p>
          <a:p>
            <a:pPr>
              <a:buFont typeface="Wingdings" panose="05000000000000000000" pitchFamily="2" charset="2"/>
              <a:buChar char="Ø"/>
            </a:pPr>
            <a:r>
              <a:rPr lang="ru-RU" dirty="0" smtClean="0"/>
              <a:t>С3 </a:t>
            </a:r>
            <a:r>
              <a:rPr lang="ru-RU" dirty="0"/>
              <a:t>– </a:t>
            </a:r>
            <a:r>
              <a:rPr lang="ru-RU" dirty="0" err="1" smtClean="0"/>
              <a:t>оскольчатый</a:t>
            </a:r>
            <a:r>
              <a:rPr lang="ru-RU" dirty="0" smtClean="0"/>
              <a:t> внутрисуставной</a:t>
            </a:r>
            <a:r>
              <a:rPr lang="ru-RU" dirty="0"/>
              <a:t>, </a:t>
            </a:r>
            <a:r>
              <a:rPr lang="ru-RU" dirty="0" err="1"/>
              <a:t>оскольчатый</a:t>
            </a:r>
            <a:r>
              <a:rPr lang="ru-RU" dirty="0"/>
              <a:t> </a:t>
            </a:r>
            <a:r>
              <a:rPr lang="ru-RU" dirty="0" err="1" smtClean="0"/>
              <a:t>метафизарный</a:t>
            </a:r>
            <a:endParaRPr lang="ru-RU" dirty="0" smtClean="0"/>
          </a:p>
          <a:p>
            <a:endParaRPr lang="ru-RU" dirty="0"/>
          </a:p>
        </p:txBody>
      </p:sp>
    </p:spTree>
    <p:extLst>
      <p:ext uri="{BB962C8B-B14F-4D97-AF65-F5344CB8AC3E}">
        <p14:creationId xmlns:p14="http://schemas.microsoft.com/office/powerpoint/2010/main" val="420463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Лечение</a:t>
            </a:r>
            <a:br>
              <a:rPr lang="ru-RU" b="1" dirty="0"/>
            </a:br>
            <a:endParaRPr lang="ru-RU" dirty="0"/>
          </a:p>
        </p:txBody>
      </p:sp>
      <p:sp>
        <p:nvSpPr>
          <p:cNvPr id="3" name="Объект 2"/>
          <p:cNvSpPr>
            <a:spLocks noGrp="1"/>
          </p:cNvSpPr>
          <p:nvPr>
            <p:ph idx="1"/>
          </p:nvPr>
        </p:nvSpPr>
        <p:spPr>
          <a:xfrm>
            <a:off x="838200" y="1187355"/>
            <a:ext cx="10515600" cy="4894074"/>
          </a:xfrm>
        </p:spPr>
        <p:txBody>
          <a:bodyPr/>
          <a:lstStyle/>
          <a:p>
            <a:r>
              <a:rPr lang="ru-RU" dirty="0"/>
              <a:t>Консервативное лечение</a:t>
            </a:r>
          </a:p>
          <a:p>
            <a:pPr marL="0" indent="0">
              <a:buNone/>
            </a:pPr>
            <a:r>
              <a:rPr lang="ru-RU" dirty="0" smtClean="0"/>
              <a:t>                           При </a:t>
            </a:r>
            <a:r>
              <a:rPr lang="ru-RU" dirty="0" err="1"/>
              <a:t>сгибательном</a:t>
            </a:r>
            <a:r>
              <a:rPr lang="ru-RU" dirty="0"/>
              <a:t> переломе</a:t>
            </a:r>
          </a:p>
          <a:p>
            <a:endParaRPr lang="ru-RU"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81" y="2512918"/>
            <a:ext cx="5828421" cy="434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538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18615"/>
            <a:ext cx="10515600" cy="5658348"/>
          </a:xfrm>
        </p:spPr>
        <p:txBody>
          <a:bodyPr/>
          <a:lstStyle/>
          <a:p>
            <a:pPr marL="0" indent="0">
              <a:buNone/>
            </a:pPr>
            <a:r>
              <a:rPr lang="ru-RU" dirty="0"/>
              <a:t>При разгибательном </a:t>
            </a:r>
            <a:r>
              <a:rPr lang="ru-RU" dirty="0" smtClean="0"/>
              <a:t>переломе</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19" y="1405719"/>
            <a:ext cx="6805677" cy="5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766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Хирургическое лечение</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445" y="1825625"/>
            <a:ext cx="312533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233" y="1825625"/>
            <a:ext cx="3031749" cy="451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825626"/>
            <a:ext cx="144016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492" y="1825624"/>
            <a:ext cx="1806845" cy="435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40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37229"/>
          </a:xfrm>
        </p:spPr>
        <p:txBody>
          <a:bodyPr>
            <a:normAutofit fontScale="90000"/>
          </a:bodyPr>
          <a:lstStyle/>
          <a:p>
            <a:r>
              <a:rPr lang="ru-RU" dirty="0" smtClean="0"/>
              <a:t>Классификация переломов проксимального отдела плечевой кости по </a:t>
            </a:r>
            <a:r>
              <a:rPr lang="en-US" dirty="0" smtClean="0"/>
              <a:t>NEER</a:t>
            </a:r>
            <a:endParaRPr lang="ru-RU" dirty="0"/>
          </a:p>
        </p:txBody>
      </p:sp>
      <p:sp>
        <p:nvSpPr>
          <p:cNvPr id="3" name="Объект 2"/>
          <p:cNvSpPr>
            <a:spLocks noGrp="1"/>
          </p:cNvSpPr>
          <p:nvPr>
            <p:ph idx="1"/>
          </p:nvPr>
        </p:nvSpPr>
        <p:spPr>
          <a:xfrm>
            <a:off x="838200" y="1146412"/>
            <a:ext cx="10515600" cy="5609229"/>
          </a:xfrm>
        </p:spPr>
        <p:txBody>
          <a:bodyPr/>
          <a:lstStyle/>
          <a:p>
            <a:r>
              <a:rPr lang="ru-RU" sz="1800" dirty="0" smtClean="0"/>
              <a:t>Переломы хирургической шейки</a:t>
            </a:r>
          </a:p>
          <a:p>
            <a:pPr>
              <a:buFont typeface="Wingdings" panose="05000000000000000000" pitchFamily="2" charset="2"/>
              <a:buChar char="Ø"/>
            </a:pPr>
            <a:r>
              <a:rPr lang="ru-RU" sz="1800" dirty="0" smtClean="0"/>
              <a:t>Класс А Вколоченные переломы с угловым смещением </a:t>
            </a:r>
          </a:p>
          <a:p>
            <a:pPr>
              <a:buFont typeface="Wingdings" panose="05000000000000000000" pitchFamily="2" charset="2"/>
              <a:buChar char="Ø"/>
            </a:pPr>
            <a:r>
              <a:rPr lang="ru-RU" sz="1800" dirty="0" smtClean="0"/>
              <a:t>Класс В Переломы со смещением по ширине</a:t>
            </a:r>
          </a:p>
          <a:p>
            <a:pPr>
              <a:buFont typeface="Wingdings" panose="05000000000000000000" pitchFamily="2" charset="2"/>
              <a:buChar char="Ø"/>
            </a:pPr>
            <a:r>
              <a:rPr lang="ru-RU" sz="1800" dirty="0" smtClean="0"/>
              <a:t>Класс С </a:t>
            </a:r>
            <a:r>
              <a:rPr lang="ru-RU" sz="1800" dirty="0" err="1" smtClean="0"/>
              <a:t>Оскольчатые</a:t>
            </a:r>
            <a:r>
              <a:rPr lang="ru-RU" sz="1800" dirty="0" smtClean="0"/>
              <a:t> переломы</a:t>
            </a:r>
          </a:p>
          <a:p>
            <a:r>
              <a:rPr lang="ru-RU" sz="1800" dirty="0" smtClean="0"/>
              <a:t>Переломы анатомической шейки</a:t>
            </a:r>
          </a:p>
          <a:p>
            <a:pPr>
              <a:buFont typeface="Wingdings" panose="05000000000000000000" pitchFamily="2" charset="2"/>
              <a:buChar char="Ø"/>
            </a:pPr>
            <a:r>
              <a:rPr lang="ru-RU" sz="1800" dirty="0" smtClean="0"/>
              <a:t>Класс А Переломы без смещения, включая повреждения эпифиза</a:t>
            </a:r>
          </a:p>
          <a:p>
            <a:pPr>
              <a:buFont typeface="Wingdings" panose="05000000000000000000" pitchFamily="2" charset="2"/>
              <a:buChar char="Ø"/>
            </a:pPr>
            <a:r>
              <a:rPr lang="ru-RU" sz="1800" dirty="0" smtClean="0"/>
              <a:t>Класс В Переломы со смещением</a:t>
            </a:r>
          </a:p>
          <a:p>
            <a:r>
              <a:rPr lang="ru-RU" sz="1800" dirty="0" smtClean="0"/>
              <a:t>Переломы большого бугорка</a:t>
            </a:r>
          </a:p>
          <a:p>
            <a:pPr>
              <a:buFont typeface="Wingdings" panose="05000000000000000000" pitchFamily="2" charset="2"/>
              <a:buChar char="Ø"/>
            </a:pPr>
            <a:r>
              <a:rPr lang="ru-RU" sz="1800" dirty="0" smtClean="0"/>
              <a:t>Класс А Переломы без смещением</a:t>
            </a:r>
          </a:p>
          <a:p>
            <a:pPr>
              <a:buFont typeface="Wingdings" panose="05000000000000000000" pitchFamily="2" charset="2"/>
              <a:buChar char="Ø"/>
            </a:pPr>
            <a:r>
              <a:rPr lang="ru-RU" sz="1800" dirty="0" smtClean="0"/>
              <a:t>Класс В Переломы со смещением</a:t>
            </a:r>
          </a:p>
          <a:p>
            <a:r>
              <a:rPr lang="ru-RU" sz="1800" dirty="0" smtClean="0"/>
              <a:t>Переломы малого бугорка</a:t>
            </a:r>
          </a:p>
          <a:p>
            <a:pPr>
              <a:buFont typeface="Wingdings" panose="05000000000000000000" pitchFamily="2" charset="2"/>
              <a:buChar char="Ø"/>
            </a:pPr>
            <a:r>
              <a:rPr lang="ru-RU" sz="1800" dirty="0" smtClean="0"/>
              <a:t>Сложные переломы( трех и </a:t>
            </a:r>
            <a:r>
              <a:rPr lang="ru-RU" sz="1800" dirty="0" err="1" smtClean="0"/>
              <a:t>четырехфрагментарные</a:t>
            </a:r>
            <a:r>
              <a:rPr lang="ru-RU" sz="1800" dirty="0" smtClean="0"/>
              <a:t>)</a:t>
            </a:r>
          </a:p>
          <a:p>
            <a:r>
              <a:rPr lang="ru-RU" sz="1800" dirty="0" smtClean="0"/>
              <a:t>Переломы суставной поверхности</a:t>
            </a:r>
          </a:p>
          <a:p>
            <a:pPr marL="0" indent="0">
              <a:buNone/>
            </a:pPr>
            <a:endParaRPr lang="ru-RU" sz="1800" dirty="0" smtClean="0"/>
          </a:p>
          <a:p>
            <a:pPr marL="0" indent="0">
              <a:buNone/>
            </a:pPr>
            <a:endParaRPr lang="ru-RU" dirty="0" smtClean="0"/>
          </a:p>
          <a:p>
            <a:endParaRPr lang="ru-RU" dirty="0" smtClean="0"/>
          </a:p>
          <a:p>
            <a:endParaRPr lang="ru-RU" dirty="0"/>
          </a:p>
        </p:txBody>
      </p:sp>
    </p:spTree>
    <p:extLst>
      <p:ext uri="{BB962C8B-B14F-4D97-AF65-F5344CB8AC3E}">
        <p14:creationId xmlns:p14="http://schemas.microsoft.com/office/powerpoint/2010/main" val="263514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Классификация переломов </a:t>
            </a:r>
            <a:r>
              <a:rPr lang="ru-RU" dirty="0" err="1" smtClean="0"/>
              <a:t>проксиамльного</a:t>
            </a:r>
            <a:r>
              <a:rPr lang="ru-RU" dirty="0" smtClean="0"/>
              <a:t> отдела плечевой кости по АО</a:t>
            </a:r>
            <a:endParaRPr lang="ru-RU" dirty="0"/>
          </a:p>
        </p:txBody>
      </p:sp>
      <p:sp>
        <p:nvSpPr>
          <p:cNvPr id="3" name="Объект 2"/>
          <p:cNvSpPr>
            <a:spLocks noGrp="1"/>
          </p:cNvSpPr>
          <p:nvPr>
            <p:ph idx="1"/>
          </p:nvPr>
        </p:nvSpPr>
        <p:spPr/>
        <p:txBody>
          <a:bodyPr>
            <a:normAutofit fontScale="92500" lnSpcReduction="10000"/>
          </a:bodyPr>
          <a:lstStyle/>
          <a:p>
            <a:r>
              <a:rPr lang="ru-RU" sz="2000" dirty="0" smtClean="0"/>
              <a:t>А Внесуставной </a:t>
            </a:r>
            <a:r>
              <a:rPr lang="ru-RU" sz="2000" dirty="0" err="1" smtClean="0"/>
              <a:t>унифокальный</a:t>
            </a:r>
            <a:endParaRPr lang="ru-RU" sz="2000" dirty="0" smtClean="0"/>
          </a:p>
          <a:p>
            <a:pPr>
              <a:buFont typeface="Wingdings" panose="05000000000000000000" pitchFamily="2" charset="2"/>
              <a:buChar char="ü"/>
            </a:pPr>
            <a:r>
              <a:rPr lang="ru-RU" sz="2000" dirty="0" smtClean="0"/>
              <a:t>А1 Перелом большого бугорка</a:t>
            </a:r>
          </a:p>
          <a:p>
            <a:pPr>
              <a:buFont typeface="Wingdings" panose="05000000000000000000" pitchFamily="2" charset="2"/>
              <a:buChar char="ü"/>
            </a:pPr>
            <a:r>
              <a:rPr lang="ru-RU" sz="2000" dirty="0" smtClean="0"/>
              <a:t>А2 Вколоченный </a:t>
            </a:r>
            <a:r>
              <a:rPr lang="ru-RU" sz="2000" dirty="0" err="1" smtClean="0"/>
              <a:t>метафизарный</a:t>
            </a:r>
            <a:endParaRPr lang="ru-RU" sz="2000" dirty="0" smtClean="0"/>
          </a:p>
          <a:p>
            <a:pPr>
              <a:buFont typeface="Wingdings" panose="05000000000000000000" pitchFamily="2" charset="2"/>
              <a:buChar char="ü"/>
            </a:pPr>
            <a:r>
              <a:rPr lang="ru-RU" sz="2000" dirty="0" smtClean="0"/>
              <a:t>А3 </a:t>
            </a:r>
            <a:r>
              <a:rPr lang="ru-RU" sz="2000" dirty="0" err="1" smtClean="0"/>
              <a:t>Невколоченный</a:t>
            </a:r>
            <a:r>
              <a:rPr lang="ru-RU" sz="2000" dirty="0" smtClean="0"/>
              <a:t> </a:t>
            </a:r>
            <a:r>
              <a:rPr lang="ru-RU" sz="2000" dirty="0" err="1" smtClean="0"/>
              <a:t>метафизарный</a:t>
            </a:r>
            <a:endParaRPr lang="ru-RU" sz="2000" dirty="0" smtClean="0"/>
          </a:p>
          <a:p>
            <a:r>
              <a:rPr lang="ru-RU" sz="2000" dirty="0" smtClean="0"/>
              <a:t>В Внесуставной бифокальный</a:t>
            </a:r>
          </a:p>
          <a:p>
            <a:pPr>
              <a:buFont typeface="Wingdings" panose="05000000000000000000" pitchFamily="2" charset="2"/>
              <a:buChar char="ü"/>
            </a:pPr>
            <a:r>
              <a:rPr lang="ru-RU" sz="2000" dirty="0" smtClean="0"/>
              <a:t>В1 С </a:t>
            </a:r>
            <a:r>
              <a:rPr lang="ru-RU" sz="2000" dirty="0" err="1" smtClean="0"/>
              <a:t>метафизарным</a:t>
            </a:r>
            <a:r>
              <a:rPr lang="ru-RU" sz="2000" dirty="0" smtClean="0"/>
              <a:t> </a:t>
            </a:r>
            <a:r>
              <a:rPr lang="ru-RU" sz="2000" dirty="0" err="1" smtClean="0"/>
              <a:t>вколочением</a:t>
            </a:r>
            <a:endParaRPr lang="ru-RU" sz="2000" dirty="0" smtClean="0"/>
          </a:p>
          <a:p>
            <a:pPr>
              <a:buFont typeface="Wingdings" panose="05000000000000000000" pitchFamily="2" charset="2"/>
              <a:buChar char="ü"/>
            </a:pPr>
            <a:r>
              <a:rPr lang="ru-RU" sz="2000" dirty="0" smtClean="0"/>
              <a:t>В2 Без </a:t>
            </a:r>
            <a:r>
              <a:rPr lang="ru-RU" sz="2000" dirty="0" err="1" smtClean="0"/>
              <a:t>вколочением</a:t>
            </a:r>
            <a:endParaRPr lang="ru-RU" sz="2000" dirty="0" smtClean="0"/>
          </a:p>
          <a:p>
            <a:pPr>
              <a:buFont typeface="Wingdings" panose="05000000000000000000" pitchFamily="2" charset="2"/>
              <a:buChar char="ü"/>
            </a:pPr>
            <a:r>
              <a:rPr lang="ru-RU" sz="2000" dirty="0" smtClean="0"/>
              <a:t>В3 С вывихом плеча</a:t>
            </a:r>
          </a:p>
          <a:p>
            <a:r>
              <a:rPr lang="ru-RU" sz="2000" dirty="0" smtClean="0"/>
              <a:t>С Внутрисуставной</a:t>
            </a:r>
          </a:p>
          <a:p>
            <a:pPr marL="0" indent="0">
              <a:buNone/>
            </a:pPr>
            <a:r>
              <a:rPr lang="ru-RU" sz="2000" dirty="0" smtClean="0"/>
              <a:t>С1 С небольшим смещением</a:t>
            </a:r>
          </a:p>
          <a:p>
            <a:pPr marL="0" indent="0">
              <a:buNone/>
            </a:pPr>
            <a:r>
              <a:rPr lang="ru-RU" sz="2000" dirty="0" smtClean="0"/>
              <a:t>С2 Вколоченный с выраженным смещением</a:t>
            </a:r>
          </a:p>
          <a:p>
            <a:pPr marL="0" indent="0">
              <a:buNone/>
            </a:pPr>
            <a:r>
              <a:rPr lang="ru-RU" sz="2000" dirty="0" smtClean="0"/>
              <a:t>С3 Со смещением</a:t>
            </a:r>
          </a:p>
          <a:p>
            <a:pPr marL="0" indent="0">
              <a:buNone/>
            </a:pPr>
            <a:endParaRPr lang="ru-RU" dirty="0"/>
          </a:p>
        </p:txBody>
      </p:sp>
    </p:spTree>
    <p:extLst>
      <p:ext uri="{BB962C8B-B14F-4D97-AF65-F5344CB8AC3E}">
        <p14:creationId xmlns:p14="http://schemas.microsoft.com/office/powerpoint/2010/main" val="419334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04966"/>
          </a:xfrm>
        </p:spPr>
        <p:txBody>
          <a:bodyPr>
            <a:normAutofit fontScale="90000"/>
          </a:bodyPr>
          <a:lstStyle/>
          <a:p>
            <a:r>
              <a:rPr lang="ru-RU" dirty="0" smtClean="0"/>
              <a:t>                         </a:t>
            </a:r>
            <a:r>
              <a:rPr lang="ru-RU" sz="2400" dirty="0" smtClean="0"/>
              <a:t>КЛИНИЧЕСКАЯ КАРТИНА</a:t>
            </a:r>
            <a:endParaRPr lang="ru-RU" sz="2400" dirty="0"/>
          </a:p>
        </p:txBody>
      </p:sp>
      <p:sp>
        <p:nvSpPr>
          <p:cNvPr id="3" name="Объект 2"/>
          <p:cNvSpPr>
            <a:spLocks noGrp="1"/>
          </p:cNvSpPr>
          <p:nvPr>
            <p:ph idx="1"/>
          </p:nvPr>
        </p:nvSpPr>
        <p:spPr>
          <a:xfrm>
            <a:off x="838200" y="504967"/>
            <a:ext cx="10515600" cy="5671996"/>
          </a:xfrm>
        </p:spPr>
        <p:txBody>
          <a:bodyPr/>
          <a:lstStyle/>
          <a:p>
            <a:pPr marL="0" indent="0">
              <a:buNone/>
            </a:pPr>
            <a:r>
              <a:rPr lang="ru-RU" dirty="0" smtClean="0"/>
              <a:t>При переломах без смещения определяется местная болезненность, усиливающаяся при осевой нагрузке и ротации плеча, функция плечевого сустава возможна, но ограничена. При пассивном отведении и ротации плеча головка следует за диафизом. При переломах со смещением отломков основными признаками являются резкая боль, в области плечевого сустава имеются припухлость и кровоизлияние, нарушение функции плечевого сустава, патологическая подвижность на уровне перелома, укорочение и нарушение оси плеча. Характер перелома и степень смещения отломков уточняют при помощи рентгенограммы. Необходимо помнить о том, что перелом хирургической шейки плеча может осложниться повреждением сосудисто-нервного пучка как в момент травмы, так и при неумелой репозиции.</a:t>
            </a:r>
            <a:endParaRPr lang="ru-RU" dirty="0"/>
          </a:p>
        </p:txBody>
      </p:sp>
    </p:spTree>
    <p:extLst>
      <p:ext uri="{BB962C8B-B14F-4D97-AF65-F5344CB8AC3E}">
        <p14:creationId xmlns:p14="http://schemas.microsoft.com/office/powerpoint/2010/main" val="412069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736979"/>
          </a:xfrm>
        </p:spPr>
        <p:txBody>
          <a:bodyPr/>
          <a:lstStyle/>
          <a:p>
            <a:r>
              <a:rPr lang="ru-RU" dirty="0" smtClean="0"/>
              <a:t>                         Диагностика</a:t>
            </a:r>
            <a:endParaRPr lang="ru-RU" dirty="0"/>
          </a:p>
        </p:txBody>
      </p:sp>
      <p:sp>
        <p:nvSpPr>
          <p:cNvPr id="3" name="Объект 2"/>
          <p:cNvSpPr>
            <a:spLocks noGrp="1"/>
          </p:cNvSpPr>
          <p:nvPr>
            <p:ph idx="1"/>
          </p:nvPr>
        </p:nvSpPr>
        <p:spPr>
          <a:xfrm>
            <a:off x="838200" y="846161"/>
            <a:ext cx="10515600" cy="5330802"/>
          </a:xfrm>
        </p:spPr>
        <p:txBody>
          <a:bodyPr>
            <a:normAutofit fontScale="85000" lnSpcReduction="10000"/>
          </a:bodyPr>
          <a:lstStyle/>
          <a:p>
            <a:pPr marL="0" indent="0">
              <a:buNone/>
            </a:pPr>
            <a:r>
              <a:rPr lang="ru-RU" dirty="0"/>
              <a:t>Для выбора тактики лечения повреждения и прогноза этого лечения врачом проводится комплексная оценка повреждения и комплексная оценка пациента</a:t>
            </a:r>
            <a:r>
              <a:rPr lang="ru-RU" dirty="0" smtClean="0"/>
              <a:t>.</a:t>
            </a:r>
          </a:p>
          <a:p>
            <a:r>
              <a:rPr lang="ru-RU" b="1" i="1" dirty="0"/>
              <a:t>Комплексная оценка повреждения включает в себя:</a:t>
            </a:r>
            <a:endParaRPr lang="ru-RU" dirty="0"/>
          </a:p>
          <a:p>
            <a:pPr>
              <a:buFont typeface="Wingdings" panose="05000000000000000000" pitchFamily="2" charset="2"/>
              <a:buChar char="v"/>
            </a:pPr>
            <a:r>
              <a:rPr lang="ru-RU" dirty="0"/>
              <a:t>- механизм получения травмы (низко- или высокоэнергетическая травма);</a:t>
            </a:r>
          </a:p>
          <a:p>
            <a:pPr>
              <a:buFont typeface="Wingdings" panose="05000000000000000000" pitchFamily="2" charset="2"/>
              <a:buChar char="v"/>
            </a:pPr>
            <a:r>
              <a:rPr lang="ru-RU" dirty="0"/>
              <a:t>- характер травмы (исключение </a:t>
            </a:r>
            <a:r>
              <a:rPr lang="ru-RU" dirty="0" err="1"/>
              <a:t>политравмы</a:t>
            </a:r>
            <a:r>
              <a:rPr lang="ru-RU" dirty="0"/>
              <a:t>);</a:t>
            </a:r>
          </a:p>
          <a:p>
            <a:pPr>
              <a:buFont typeface="Wingdings" panose="05000000000000000000" pitchFamily="2" charset="2"/>
              <a:buChar char="v"/>
            </a:pPr>
            <a:r>
              <a:rPr lang="ru-RU" dirty="0"/>
              <a:t>- оценка мягких тканей вокруг перелома;</a:t>
            </a:r>
          </a:p>
          <a:p>
            <a:pPr>
              <a:buFont typeface="Wingdings" panose="05000000000000000000" pitchFamily="2" charset="2"/>
              <a:buChar char="v"/>
            </a:pPr>
            <a:r>
              <a:rPr lang="ru-RU" dirty="0"/>
              <a:t>- анализ повреждений сосудисто-нервных структур;</a:t>
            </a:r>
          </a:p>
          <a:p>
            <a:pPr>
              <a:buFont typeface="Wingdings" panose="05000000000000000000" pitchFamily="2" charset="2"/>
              <a:buChar char="v"/>
            </a:pPr>
            <a:r>
              <a:rPr lang="ru-RU" dirty="0"/>
              <a:t>- выделение доминантного (наиболее тяжелого) перелома (повреждения);</a:t>
            </a:r>
          </a:p>
          <a:p>
            <a:pPr>
              <a:buFont typeface="Wingdings" panose="05000000000000000000" pitchFamily="2" charset="2"/>
              <a:buChar char="v"/>
            </a:pPr>
            <a:r>
              <a:rPr lang="ru-RU" dirty="0"/>
              <a:t>- рентген-обследование поврежденного сегмента (-</a:t>
            </a:r>
            <a:r>
              <a:rPr lang="ru-RU" dirty="0" err="1"/>
              <a:t>ов</a:t>
            </a:r>
            <a:r>
              <a:rPr lang="ru-RU" dirty="0"/>
              <a:t>);</a:t>
            </a:r>
          </a:p>
          <a:p>
            <a:pPr>
              <a:buFont typeface="Wingdings" panose="05000000000000000000" pitchFamily="2" charset="2"/>
              <a:buChar char="v"/>
            </a:pPr>
            <a:r>
              <a:rPr lang="ru-RU" dirty="0"/>
              <a:t>- определение уровня перелома;</a:t>
            </a:r>
          </a:p>
          <a:p>
            <a:pPr>
              <a:buFont typeface="Wingdings" panose="05000000000000000000" pitchFamily="2" charset="2"/>
              <a:buChar char="v"/>
            </a:pPr>
            <a:r>
              <a:rPr lang="ru-RU" dirty="0"/>
              <a:t>- определение типа перелома</a:t>
            </a:r>
          </a:p>
          <a:p>
            <a:pPr>
              <a:buFont typeface="Wingdings" panose="05000000000000000000" pitchFamily="2" charset="2"/>
              <a:buChar char="v"/>
            </a:pPr>
            <a:r>
              <a:rPr lang="ru-RU" dirty="0"/>
              <a:t>- оценка качества костной ткани (имеется ли </a:t>
            </a:r>
            <a:r>
              <a:rPr lang="ru-RU" dirty="0" smtClean="0"/>
              <a:t>остеопороз)</a:t>
            </a:r>
            <a:endParaRPr lang="ru-RU" dirty="0"/>
          </a:p>
          <a:p>
            <a:pPr marL="0" indent="0">
              <a:buNone/>
            </a:pPr>
            <a:endParaRPr lang="ru-RU" dirty="0"/>
          </a:p>
        </p:txBody>
      </p:sp>
    </p:spTree>
    <p:extLst>
      <p:ext uri="{BB962C8B-B14F-4D97-AF65-F5344CB8AC3E}">
        <p14:creationId xmlns:p14="http://schemas.microsoft.com/office/powerpoint/2010/main" val="37188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18364"/>
            <a:ext cx="10515600" cy="5958599"/>
          </a:xfrm>
        </p:spPr>
        <p:txBody>
          <a:bodyPr/>
          <a:lstStyle/>
          <a:p>
            <a:r>
              <a:rPr lang="ru-RU" b="1" i="1" dirty="0"/>
              <a:t>Оценка пациента включает в себя:</a:t>
            </a:r>
            <a:endParaRPr lang="ru-RU" dirty="0"/>
          </a:p>
          <a:p>
            <a:pPr>
              <a:buFont typeface="Wingdings" panose="05000000000000000000" pitchFamily="2" charset="2"/>
              <a:buChar char="v"/>
            </a:pPr>
            <a:r>
              <a:rPr lang="ru-RU" dirty="0"/>
              <a:t>- возраст пациента;</a:t>
            </a:r>
          </a:p>
          <a:p>
            <a:pPr>
              <a:buFont typeface="Wingdings" panose="05000000000000000000" pitchFamily="2" charset="2"/>
              <a:buChar char="v"/>
            </a:pPr>
            <a:r>
              <a:rPr lang="ru-RU" dirty="0"/>
              <a:t>- социальный статус;</a:t>
            </a:r>
          </a:p>
          <a:p>
            <a:pPr>
              <a:buFont typeface="Wingdings" panose="05000000000000000000" pitchFamily="2" charset="2"/>
              <a:buChar char="v"/>
            </a:pPr>
            <a:r>
              <a:rPr lang="ru-RU" dirty="0"/>
              <a:t>- наличие сопутствующей патологии;</a:t>
            </a:r>
          </a:p>
          <a:p>
            <a:pPr>
              <a:buFont typeface="Wingdings" panose="05000000000000000000" pitchFamily="2" charset="2"/>
              <a:buChar char="v"/>
            </a:pPr>
            <a:r>
              <a:rPr lang="ru-RU" dirty="0"/>
              <a:t>- предшествовавшие травмы и их исходы;</a:t>
            </a:r>
          </a:p>
          <a:p>
            <a:pPr>
              <a:buFont typeface="Wingdings" panose="05000000000000000000" pitchFamily="2" charset="2"/>
              <a:buChar char="v"/>
            </a:pPr>
            <a:r>
              <a:rPr lang="ru-RU" dirty="0"/>
              <a:t>- профессия до травмы и/или функциональные требования к конечности;</a:t>
            </a:r>
          </a:p>
          <a:p>
            <a:pPr>
              <a:buFont typeface="Wingdings" panose="05000000000000000000" pitchFamily="2" charset="2"/>
              <a:buChar char="v"/>
            </a:pPr>
            <a:r>
              <a:rPr lang="ru-RU" dirty="0"/>
              <a:t>- согласие больного на операцию;</a:t>
            </a:r>
          </a:p>
          <a:p>
            <a:pPr>
              <a:buFont typeface="Wingdings" panose="05000000000000000000" pitchFamily="2" charset="2"/>
              <a:buChar char="v"/>
            </a:pPr>
            <a:r>
              <a:rPr lang="ru-RU" dirty="0"/>
              <a:t>- готовность к сотрудничеству (выполнение рекомендаций и следование предписанному режиму);</a:t>
            </a:r>
          </a:p>
          <a:p>
            <a:endParaRPr lang="ru-RU" dirty="0"/>
          </a:p>
        </p:txBody>
      </p:sp>
    </p:spTree>
    <p:extLst>
      <p:ext uri="{BB962C8B-B14F-4D97-AF65-F5344CB8AC3E}">
        <p14:creationId xmlns:p14="http://schemas.microsoft.com/office/powerpoint/2010/main" val="5918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36478"/>
            <a:ext cx="10515600" cy="6040485"/>
          </a:xfrm>
        </p:spPr>
        <p:txBody>
          <a:bodyPr>
            <a:normAutofit fontScale="92500" lnSpcReduction="10000"/>
          </a:bodyPr>
          <a:lstStyle/>
          <a:p>
            <a:r>
              <a:rPr lang="ru-RU" b="1" i="1" dirty="0"/>
              <a:t>Повреждение сосудисто-нервных структур</a:t>
            </a:r>
            <a:endParaRPr lang="ru-RU" dirty="0"/>
          </a:p>
          <a:p>
            <a:pPr marL="0" indent="0">
              <a:buNone/>
            </a:pPr>
            <a:r>
              <a:rPr lang="ru-RU" dirty="0"/>
              <a:t>Переломы проксимального отдела плеча, особенно </a:t>
            </a:r>
            <a:r>
              <a:rPr lang="ru-RU" dirty="0" err="1"/>
              <a:t>переломовывихи</a:t>
            </a:r>
            <a:r>
              <a:rPr lang="ru-RU" dirty="0"/>
              <a:t>, могут осложняться травмой подмышечного нерва, подмышечной артерии, шейно-плечевого сплетения, что еще более усложняет лечение и предполагает возникновение осложнений в отдаленных результатах. Сосудисто-нервные структуры повреждаются в результате действия высокоэнергетического механизма травмы. Повреждение плечевого сплетения является редким осложнением перелома проксимального отдела плечевой кости. До 50-60% больных с травматическими повреждениями плечевого сплетения имеют сопутствующее поражение прилежащих сосудов, что необходимо учитывать при выявлении того или иного осложнения.</a:t>
            </a:r>
          </a:p>
          <a:p>
            <a:r>
              <a:rPr lang="ru-RU" b="1" dirty="0" smtClean="0"/>
              <a:t>Диагностика повреждения подмышечного нерва:</a:t>
            </a:r>
          </a:p>
          <a:p>
            <a:pPr>
              <a:buFont typeface="Wingdings" panose="05000000000000000000" pitchFamily="2" charset="2"/>
              <a:buChar char="v"/>
            </a:pPr>
            <a:r>
              <a:rPr lang="ru-RU" dirty="0" smtClean="0"/>
              <a:t>- паралич дельтовидной мышцы – невозможность отвести руку;</a:t>
            </a:r>
          </a:p>
          <a:p>
            <a:pPr>
              <a:buFont typeface="Wingdings" panose="05000000000000000000" pitchFamily="2" charset="2"/>
              <a:buChar char="v"/>
            </a:pPr>
            <a:r>
              <a:rPr lang="ru-RU" dirty="0" smtClean="0"/>
              <a:t>- потеря кожной и болевой чувствительности в области наружной поверхности плеча;</a:t>
            </a:r>
            <a:endParaRPr lang="ru-RU" dirty="0"/>
          </a:p>
        </p:txBody>
      </p:sp>
    </p:spTree>
    <p:extLst>
      <p:ext uri="{BB962C8B-B14F-4D97-AF65-F5344CB8AC3E}">
        <p14:creationId xmlns:p14="http://schemas.microsoft.com/office/powerpoint/2010/main" val="33078443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TotalTime>
  <Words>2413</Words>
  <Application>Microsoft Office PowerPoint</Application>
  <PresentationFormat>Широкоэкранный</PresentationFormat>
  <Paragraphs>266</Paragraphs>
  <Slides>35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Calibri Light</vt:lpstr>
      <vt:lpstr>Wingdings</vt:lpstr>
      <vt:lpstr>Тема Office</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травматологии, ортопедии и нейрохирургии с курсом ПО </vt:lpstr>
      <vt:lpstr>                            ЭПИДЕМИОЛОГИЯ</vt:lpstr>
      <vt:lpstr>Виды переломов проксимального отдела плеча</vt:lpstr>
      <vt:lpstr>Классификация переломов проксимального отдела плечевой кости по NEER</vt:lpstr>
      <vt:lpstr>Классификация переломов проксиамльного отдела плечевой кости по АО</vt:lpstr>
      <vt:lpstr>                         КЛИНИЧЕСКАЯ КАРТИНА</vt:lpstr>
      <vt:lpstr>                         Диагностика</vt:lpstr>
      <vt:lpstr>Презентация PowerPoint</vt:lpstr>
      <vt:lpstr>Презентация PowerPoint</vt:lpstr>
      <vt:lpstr>Презентация PowerPoint</vt:lpstr>
      <vt:lpstr>                               Лечение</vt:lpstr>
      <vt:lpstr>Пользуясь классификацией по Neer, выделяют: </vt:lpstr>
      <vt:lpstr>              Консервативное лечение</vt:lpstr>
      <vt:lpstr>                Оперативное лечение</vt:lpstr>
      <vt:lpstr>Презентация PowerPoint</vt:lpstr>
      <vt:lpstr>Презентация PowerPoint</vt:lpstr>
      <vt:lpstr>Интрамедуллярный блокированный остеосинтез</vt:lpstr>
      <vt:lpstr>Открытые способы лечения</vt:lpstr>
      <vt:lpstr>Техника «стягивающей петли»</vt:lpstr>
      <vt:lpstr>Фиксация перелома пластиной</vt:lpstr>
      <vt:lpstr>Реабилитация</vt:lpstr>
      <vt:lpstr>Презентация PowerPoint</vt:lpstr>
      <vt:lpstr>Протокол реабилитации плеча</vt:lpstr>
      <vt:lpstr>Переломы диафиза плечевой кости</vt:lpstr>
      <vt:lpstr>Презентация PowerPoint</vt:lpstr>
      <vt:lpstr>Классификация переломов диафиза плечевой кости по АО</vt:lpstr>
      <vt:lpstr>Клиническая картина</vt:lpstr>
      <vt:lpstr>Лечение</vt:lpstr>
      <vt:lpstr>Презентация PowerPoint</vt:lpstr>
      <vt:lpstr>Хирургическое лечение </vt:lpstr>
      <vt:lpstr>Переломы дистального конца плечевой кости</vt:lpstr>
      <vt:lpstr>Классификация переломов дистального отдела плечевой кости</vt:lpstr>
      <vt:lpstr>Лечение </vt:lpstr>
      <vt:lpstr>Презентация PowerPoint</vt:lpstr>
      <vt:lpstr>Хирургическое лечение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Кафедра травматологии, ортопедии и нейрохирургии с курсом ПО</dc:title>
  <dc:creator>SHAHZOD</dc:creator>
  <cp:lastModifiedBy>SHAHZOD</cp:lastModifiedBy>
  <cp:revision>23</cp:revision>
  <dcterms:created xsi:type="dcterms:W3CDTF">2023-01-31T09:33:27Z</dcterms:created>
  <dcterms:modified xsi:type="dcterms:W3CDTF">2023-02-01T12:39:41Z</dcterms:modified>
</cp:coreProperties>
</file>