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7350" y="1137144"/>
            <a:ext cx="8597299" cy="2334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7350" y="1137144"/>
            <a:ext cx="8597299" cy="2334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065" marR="5080" algn="ctr">
              <a:lnSpc>
                <a:spcPts val="5850"/>
              </a:lnSpc>
              <a:spcBef>
                <a:spcPts val="819"/>
              </a:spcBef>
            </a:pPr>
            <a:r>
              <a:rPr spc="-55" dirty="0"/>
              <a:t>Методы </a:t>
            </a:r>
            <a:r>
              <a:rPr spc="-10" dirty="0"/>
              <a:t>психологической</a:t>
            </a:r>
            <a:r>
              <a:rPr spc="-540" dirty="0"/>
              <a:t> </a:t>
            </a:r>
            <a:r>
              <a:rPr dirty="0"/>
              <a:t>и  </a:t>
            </a:r>
            <a:r>
              <a:rPr spc="-10" dirty="0"/>
              <a:t>нейропсихологической  </a:t>
            </a:r>
            <a:r>
              <a:rPr dirty="0"/>
              <a:t>коррекции</a:t>
            </a:r>
          </a:p>
        </p:txBody>
      </p:sp>
      <p:sp>
        <p:nvSpPr>
          <p:cNvPr id="3" name="object 3"/>
          <p:cNvSpPr/>
          <p:nvPr/>
        </p:nvSpPr>
        <p:spPr>
          <a:xfrm>
            <a:off x="6917010" y="4238300"/>
            <a:ext cx="40640" cy="43815"/>
          </a:xfrm>
          <a:custGeom>
            <a:avLst/>
            <a:gdLst/>
            <a:ahLst/>
            <a:cxnLst/>
            <a:rect l="l" t="t" r="r" b="b"/>
            <a:pathLst>
              <a:path w="40640" h="43814">
                <a:moveTo>
                  <a:pt x="27384" y="43308"/>
                </a:moveTo>
                <a:lnTo>
                  <a:pt x="12204" y="43308"/>
                </a:lnTo>
                <a:lnTo>
                  <a:pt x="7044" y="41919"/>
                </a:lnTo>
                <a:lnTo>
                  <a:pt x="4167" y="39141"/>
                </a:lnTo>
                <a:lnTo>
                  <a:pt x="1388" y="36264"/>
                </a:lnTo>
                <a:lnTo>
                  <a:pt x="0" y="30509"/>
                </a:lnTo>
                <a:lnTo>
                  <a:pt x="0" y="13146"/>
                </a:lnTo>
                <a:lnTo>
                  <a:pt x="1439" y="7342"/>
                </a:lnTo>
                <a:lnTo>
                  <a:pt x="7292" y="1488"/>
                </a:lnTo>
                <a:lnTo>
                  <a:pt x="12601" y="0"/>
                </a:lnTo>
                <a:lnTo>
                  <a:pt x="27682" y="0"/>
                </a:lnTo>
                <a:lnTo>
                  <a:pt x="32841" y="1438"/>
                </a:lnTo>
                <a:lnTo>
                  <a:pt x="38596" y="7094"/>
                </a:lnTo>
                <a:lnTo>
                  <a:pt x="40034" y="12799"/>
                </a:lnTo>
                <a:lnTo>
                  <a:pt x="40034" y="21431"/>
                </a:lnTo>
                <a:lnTo>
                  <a:pt x="40034" y="30162"/>
                </a:lnTo>
                <a:lnTo>
                  <a:pt x="38546" y="36016"/>
                </a:lnTo>
                <a:lnTo>
                  <a:pt x="32692" y="41870"/>
                </a:lnTo>
                <a:lnTo>
                  <a:pt x="27384" y="433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67314" y="4238300"/>
            <a:ext cx="40640" cy="43815"/>
          </a:xfrm>
          <a:custGeom>
            <a:avLst/>
            <a:gdLst/>
            <a:ahLst/>
            <a:cxnLst/>
            <a:rect l="l" t="t" r="r" b="b"/>
            <a:pathLst>
              <a:path w="40640" h="43814">
                <a:moveTo>
                  <a:pt x="27384" y="43308"/>
                </a:moveTo>
                <a:lnTo>
                  <a:pt x="12203" y="43308"/>
                </a:lnTo>
                <a:lnTo>
                  <a:pt x="7044" y="41919"/>
                </a:lnTo>
                <a:lnTo>
                  <a:pt x="4167" y="39141"/>
                </a:lnTo>
                <a:lnTo>
                  <a:pt x="1388" y="36264"/>
                </a:lnTo>
                <a:lnTo>
                  <a:pt x="0" y="30509"/>
                </a:lnTo>
                <a:lnTo>
                  <a:pt x="0" y="13146"/>
                </a:lnTo>
                <a:lnTo>
                  <a:pt x="1438" y="7342"/>
                </a:lnTo>
                <a:lnTo>
                  <a:pt x="7292" y="1488"/>
                </a:lnTo>
                <a:lnTo>
                  <a:pt x="12601" y="0"/>
                </a:lnTo>
                <a:lnTo>
                  <a:pt x="27681" y="0"/>
                </a:lnTo>
                <a:lnTo>
                  <a:pt x="32841" y="1438"/>
                </a:lnTo>
                <a:lnTo>
                  <a:pt x="38595" y="7094"/>
                </a:lnTo>
                <a:lnTo>
                  <a:pt x="40034" y="12799"/>
                </a:lnTo>
                <a:lnTo>
                  <a:pt x="40034" y="21431"/>
                </a:lnTo>
                <a:lnTo>
                  <a:pt x="40034" y="30162"/>
                </a:lnTo>
                <a:lnTo>
                  <a:pt x="38546" y="36016"/>
                </a:lnTo>
                <a:lnTo>
                  <a:pt x="32692" y="41870"/>
                </a:lnTo>
                <a:lnTo>
                  <a:pt x="27384" y="433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225" y="639240"/>
            <a:ext cx="34969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5" dirty="0"/>
              <a:t>Поздний</a:t>
            </a:r>
            <a:r>
              <a:rPr sz="4400" spc="-305" dirty="0"/>
              <a:t> </a:t>
            </a:r>
            <a:r>
              <a:rPr sz="4400" spc="-40" dirty="0"/>
              <a:t>этап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1225" y="2440559"/>
            <a:ext cx="6038850" cy="156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35" dirty="0">
                <a:latin typeface="Arial"/>
                <a:cs typeface="Arial"/>
              </a:rPr>
              <a:t>Увеличение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самостоятельности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15" dirty="0">
                <a:latin typeface="Arial"/>
                <a:cs typeface="Arial"/>
              </a:rPr>
              <a:t>Возвращение </a:t>
            </a:r>
            <a:r>
              <a:rPr sz="3000" dirty="0">
                <a:latin typeface="Arial"/>
                <a:cs typeface="Arial"/>
              </a:rPr>
              <a:t>к </a:t>
            </a:r>
            <a:r>
              <a:rPr sz="3000" spc="-5" dirty="0">
                <a:latin typeface="Arial"/>
                <a:cs typeface="Arial"/>
              </a:rPr>
              <a:t>социальной</a:t>
            </a:r>
            <a:r>
              <a:rPr sz="3000" spc="-4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жизни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1225" y="639240"/>
            <a:ext cx="12223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Arial"/>
                <a:cs typeface="Arial"/>
              </a:rPr>
              <a:t>М</a:t>
            </a:r>
            <a:r>
              <a:rPr sz="4400" spc="-150" dirty="0">
                <a:latin typeface="Arial"/>
                <a:cs typeface="Arial"/>
              </a:rPr>
              <a:t>К</a:t>
            </a:r>
            <a:r>
              <a:rPr sz="4400" dirty="0">
                <a:latin typeface="Arial"/>
                <a:cs typeface="Arial"/>
              </a:rPr>
              <a:t>Ф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3058" y="823638"/>
            <a:ext cx="1398678" cy="481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" y="1901812"/>
            <a:ext cx="8153399" cy="46386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7719" y="501208"/>
            <a:ext cx="133985" cy="37465"/>
          </a:xfrm>
          <a:custGeom>
            <a:avLst/>
            <a:gdLst/>
            <a:ahLst/>
            <a:cxnLst/>
            <a:rect l="l" t="t" r="r" b="b"/>
            <a:pathLst>
              <a:path w="133985" h="37465">
                <a:moveTo>
                  <a:pt x="127049" y="37355"/>
                </a:moveTo>
                <a:lnTo>
                  <a:pt x="6548" y="37355"/>
                </a:lnTo>
                <a:lnTo>
                  <a:pt x="4068" y="35966"/>
                </a:lnTo>
                <a:lnTo>
                  <a:pt x="793" y="30311"/>
                </a:lnTo>
                <a:lnTo>
                  <a:pt x="0" y="25400"/>
                </a:lnTo>
                <a:lnTo>
                  <a:pt x="0" y="11608"/>
                </a:lnTo>
                <a:lnTo>
                  <a:pt x="793" y="6846"/>
                </a:lnTo>
                <a:lnTo>
                  <a:pt x="4068" y="1389"/>
                </a:lnTo>
                <a:lnTo>
                  <a:pt x="6548" y="0"/>
                </a:lnTo>
                <a:lnTo>
                  <a:pt x="125363" y="0"/>
                </a:lnTo>
                <a:lnTo>
                  <a:pt x="133498" y="15081"/>
                </a:lnTo>
                <a:lnTo>
                  <a:pt x="133498" y="18454"/>
                </a:lnTo>
                <a:lnTo>
                  <a:pt x="133498" y="25598"/>
                </a:lnTo>
                <a:lnTo>
                  <a:pt x="132655" y="30559"/>
                </a:lnTo>
                <a:lnTo>
                  <a:pt x="129381" y="36016"/>
                </a:lnTo>
                <a:lnTo>
                  <a:pt x="127049" y="37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091" y="85978"/>
            <a:ext cx="6351905" cy="129603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sz="4400" spc="-55" dirty="0"/>
              <a:t>Культурно </a:t>
            </a:r>
            <a:r>
              <a:rPr sz="4400" spc="-5" dirty="0"/>
              <a:t>историческая  концепция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4233410" y="5822962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4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0315" y="5822962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4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57367" y="5493506"/>
            <a:ext cx="17595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760" algn="l"/>
              </a:tabLst>
            </a:pPr>
            <a:r>
              <a:rPr sz="2800" dirty="0">
                <a:latin typeface="Arial"/>
                <a:cs typeface="Arial"/>
              </a:rPr>
              <a:t>А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Р	</a:t>
            </a:r>
            <a:r>
              <a:rPr sz="2800" spc="30" dirty="0">
                <a:latin typeface="Arial"/>
                <a:cs typeface="Arial"/>
              </a:rPr>
              <a:t>Л</a:t>
            </a:r>
            <a:r>
              <a:rPr sz="2800" spc="-35" dirty="0">
                <a:latin typeface="Arial"/>
                <a:cs typeface="Arial"/>
              </a:rPr>
              <a:t>у</a:t>
            </a:r>
            <a:r>
              <a:rPr sz="2800" spc="-5" dirty="0">
                <a:latin typeface="Arial"/>
                <a:cs typeface="Arial"/>
              </a:rPr>
              <a:t>рия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77164" y="6044121"/>
            <a:ext cx="1719775" cy="306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35457" y="1884969"/>
            <a:ext cx="2591678" cy="35442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2212" y="5822964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5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8735" y="5822964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5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9989" y="5493508"/>
            <a:ext cx="2469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2000" algn="l"/>
              </a:tabLst>
            </a:pPr>
            <a:r>
              <a:rPr sz="2800" dirty="0">
                <a:latin typeface="Arial"/>
                <a:cs typeface="Arial"/>
              </a:rPr>
              <a:t>Л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С	</a:t>
            </a:r>
            <a:r>
              <a:rPr sz="2800" spc="-5" dirty="0">
                <a:latin typeface="Arial"/>
                <a:cs typeface="Arial"/>
              </a:rPr>
              <a:t>Вы</a:t>
            </a:r>
            <a:r>
              <a:rPr sz="2800" spc="-65" dirty="0">
                <a:latin typeface="Arial"/>
                <a:cs typeface="Arial"/>
              </a:rPr>
              <a:t>г</a:t>
            </a:r>
            <a:r>
              <a:rPr sz="2800" spc="-60" dirty="0">
                <a:latin typeface="Arial"/>
                <a:cs typeface="Arial"/>
              </a:rPr>
              <a:t>о</a:t>
            </a:r>
            <a:r>
              <a:rPr sz="2800" spc="-35" dirty="0">
                <a:latin typeface="Arial"/>
                <a:cs typeface="Arial"/>
              </a:rPr>
              <a:t>т</a:t>
            </a:r>
            <a:r>
              <a:rPr sz="2800" dirty="0">
                <a:latin typeface="Arial"/>
                <a:cs typeface="Arial"/>
              </a:rPr>
              <a:t>ский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4640" y="6044122"/>
            <a:ext cx="1719775" cy="306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0619" y="1884969"/>
            <a:ext cx="2587975" cy="35944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091" y="386015"/>
            <a:ext cx="41217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Функционализм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776411" y="5942438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4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04188" y="5612982"/>
            <a:ext cx="16205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sz="2800" dirty="0">
                <a:latin typeface="Arial"/>
                <a:cs typeface="Arial"/>
              </a:rPr>
              <a:t>Б	</a:t>
            </a:r>
            <a:r>
              <a:rPr sz="2800" spc="-125" dirty="0">
                <a:latin typeface="Arial"/>
                <a:cs typeface="Arial"/>
              </a:rPr>
              <a:t>У</a:t>
            </a:r>
            <a:r>
              <a:rPr sz="2800" spc="-5" dirty="0">
                <a:latin typeface="Arial"/>
                <a:cs typeface="Arial"/>
              </a:rPr>
              <a:t>ил</a:t>
            </a:r>
            <a:r>
              <a:rPr sz="2800" spc="25" dirty="0">
                <a:latin typeface="Arial"/>
                <a:cs typeface="Arial"/>
              </a:rPr>
              <a:t>с</a:t>
            </a:r>
            <a:r>
              <a:rPr sz="2800" spc="-5" dirty="0">
                <a:latin typeface="Arial"/>
                <a:cs typeface="Arial"/>
              </a:rPr>
              <a:t>он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2076" y="1357425"/>
            <a:ext cx="4124899" cy="4124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091" y="85978"/>
            <a:ext cx="7812405" cy="129603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sz="4400" spc="-25" dirty="0"/>
              <a:t>Гуманистическая </a:t>
            </a:r>
            <a:r>
              <a:rPr sz="4400" dirty="0"/>
              <a:t>и  </a:t>
            </a:r>
            <a:r>
              <a:rPr sz="4400" spc="-5" dirty="0"/>
              <a:t>экзистенциальная</a:t>
            </a:r>
            <a:r>
              <a:rPr sz="4400" spc="-300" dirty="0"/>
              <a:t> </a:t>
            </a:r>
            <a:r>
              <a:rPr sz="4400" spc="-15" dirty="0"/>
              <a:t>психология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282281" y="5822962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4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06238" y="5493506"/>
            <a:ext cx="16617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9734" algn="l"/>
              </a:tabLst>
            </a:pPr>
            <a:r>
              <a:rPr sz="2800" dirty="0">
                <a:latin typeface="Arial"/>
                <a:cs typeface="Arial"/>
              </a:rPr>
              <a:t>В	</a:t>
            </a:r>
            <a:r>
              <a:rPr sz="2800" spc="-5" dirty="0">
                <a:latin typeface="Arial"/>
                <a:cs typeface="Arial"/>
              </a:rPr>
              <a:t>Фран</a:t>
            </a:r>
            <a:r>
              <a:rPr sz="2800" spc="30" dirty="0">
                <a:latin typeface="Arial"/>
                <a:cs typeface="Arial"/>
              </a:rPr>
              <a:t>к</a:t>
            </a:r>
            <a:r>
              <a:rPr sz="2800" dirty="0">
                <a:latin typeface="Arial"/>
                <a:cs typeface="Arial"/>
              </a:rPr>
              <a:t>л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77164" y="6044121"/>
            <a:ext cx="1719775" cy="306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4309" y="5822964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5" h="40639">
                <a:moveTo>
                  <a:pt x="25598" y="40332"/>
                </a:moveTo>
                <a:lnTo>
                  <a:pt x="11509" y="40332"/>
                </a:lnTo>
                <a:lnTo>
                  <a:pt x="6697" y="39042"/>
                </a:lnTo>
                <a:lnTo>
                  <a:pt x="1339" y="33783"/>
                </a:lnTo>
                <a:lnTo>
                  <a:pt x="0" y="28426"/>
                </a:lnTo>
                <a:lnTo>
                  <a:pt x="0" y="12253"/>
                </a:lnTo>
                <a:lnTo>
                  <a:pt x="1339" y="6846"/>
                </a:lnTo>
                <a:lnTo>
                  <a:pt x="6796" y="1389"/>
                </a:lnTo>
                <a:lnTo>
                  <a:pt x="11757" y="0"/>
                </a:lnTo>
                <a:lnTo>
                  <a:pt x="25846" y="0"/>
                </a:lnTo>
                <a:lnTo>
                  <a:pt x="30658" y="1339"/>
                </a:lnTo>
                <a:lnTo>
                  <a:pt x="36016" y="6598"/>
                </a:lnTo>
                <a:lnTo>
                  <a:pt x="37355" y="11906"/>
                </a:lnTo>
                <a:lnTo>
                  <a:pt x="37355" y="19942"/>
                </a:lnTo>
                <a:lnTo>
                  <a:pt x="37355" y="28178"/>
                </a:lnTo>
                <a:lnTo>
                  <a:pt x="35966" y="33635"/>
                </a:lnTo>
                <a:lnTo>
                  <a:pt x="30509" y="38992"/>
                </a:lnTo>
                <a:lnTo>
                  <a:pt x="25598" y="4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8300" y="5493508"/>
            <a:ext cx="18326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890" algn="l"/>
              </a:tabLst>
            </a:pPr>
            <a:r>
              <a:rPr sz="2800" dirty="0">
                <a:latin typeface="Arial"/>
                <a:cs typeface="Arial"/>
              </a:rPr>
              <a:t>К	</a:t>
            </a:r>
            <a:r>
              <a:rPr sz="2800" spc="-125" dirty="0">
                <a:latin typeface="Arial"/>
                <a:cs typeface="Arial"/>
              </a:rPr>
              <a:t>Р</a:t>
            </a:r>
            <a:r>
              <a:rPr sz="2800" spc="-60" dirty="0">
                <a:latin typeface="Arial"/>
                <a:cs typeface="Arial"/>
              </a:rPr>
              <a:t>о</a:t>
            </a:r>
            <a:r>
              <a:rPr sz="2800" spc="-5" dirty="0">
                <a:latin typeface="Arial"/>
                <a:cs typeface="Arial"/>
              </a:rPr>
              <a:t>джерс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4640" y="6044122"/>
            <a:ext cx="1719775" cy="306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1874" y="1643462"/>
            <a:ext cx="3330575" cy="36687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0812" y="1677587"/>
            <a:ext cx="2787649" cy="36004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1627" y="571100"/>
            <a:ext cx="8926195" cy="382016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 indent="635" algn="ctr">
              <a:lnSpc>
                <a:spcPts val="5850"/>
              </a:lnSpc>
              <a:spcBef>
                <a:spcPts val="819"/>
              </a:spcBef>
            </a:pPr>
            <a:r>
              <a:rPr sz="5400" spc="-10" dirty="0">
                <a:latin typeface="Arial"/>
                <a:cs typeface="Arial"/>
              </a:rPr>
              <a:t>Особенности  </a:t>
            </a:r>
            <a:r>
              <a:rPr sz="5400" spc="-15" dirty="0">
                <a:latin typeface="Arial"/>
                <a:cs typeface="Arial"/>
              </a:rPr>
              <a:t>нейропсихологического  </a:t>
            </a:r>
            <a:r>
              <a:rPr sz="5400" spc="-30" dirty="0">
                <a:latin typeface="Arial"/>
                <a:cs typeface="Arial"/>
              </a:rPr>
              <a:t>ведения </a:t>
            </a:r>
            <a:r>
              <a:rPr sz="5400" spc="-15" dirty="0">
                <a:latin typeface="Arial"/>
                <a:cs typeface="Arial"/>
              </a:rPr>
              <a:t>пациентов </a:t>
            </a:r>
            <a:r>
              <a:rPr sz="5400" spc="-5" dirty="0">
                <a:latin typeface="Arial"/>
                <a:cs typeface="Arial"/>
              </a:rPr>
              <a:t>на  </a:t>
            </a:r>
            <a:r>
              <a:rPr sz="5400" spc="-15" dirty="0">
                <a:latin typeface="Arial"/>
                <a:cs typeface="Arial"/>
              </a:rPr>
              <a:t>разных </a:t>
            </a:r>
            <a:r>
              <a:rPr sz="5400" spc="-35" dirty="0">
                <a:latin typeface="Arial"/>
                <a:cs typeface="Arial"/>
              </a:rPr>
              <a:t>этапах</a:t>
            </a:r>
            <a:r>
              <a:rPr sz="5400" spc="-620" dirty="0">
                <a:latin typeface="Arial"/>
                <a:cs typeface="Arial"/>
              </a:rPr>
              <a:t> </a:t>
            </a:r>
            <a:r>
              <a:rPr sz="5400" spc="-10" dirty="0">
                <a:latin typeface="Arial"/>
                <a:cs typeface="Arial"/>
              </a:rPr>
              <a:t>медицинской  реабилитации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17010" y="5003425"/>
            <a:ext cx="40640" cy="43815"/>
          </a:xfrm>
          <a:custGeom>
            <a:avLst/>
            <a:gdLst/>
            <a:ahLst/>
            <a:cxnLst/>
            <a:rect l="l" t="t" r="r" b="b"/>
            <a:pathLst>
              <a:path w="40640" h="43814">
                <a:moveTo>
                  <a:pt x="27384" y="43308"/>
                </a:moveTo>
                <a:lnTo>
                  <a:pt x="12204" y="43308"/>
                </a:lnTo>
                <a:lnTo>
                  <a:pt x="7044" y="41919"/>
                </a:lnTo>
                <a:lnTo>
                  <a:pt x="4167" y="39141"/>
                </a:lnTo>
                <a:lnTo>
                  <a:pt x="1388" y="36264"/>
                </a:lnTo>
                <a:lnTo>
                  <a:pt x="0" y="30509"/>
                </a:lnTo>
                <a:lnTo>
                  <a:pt x="0" y="13146"/>
                </a:lnTo>
                <a:lnTo>
                  <a:pt x="1439" y="7342"/>
                </a:lnTo>
                <a:lnTo>
                  <a:pt x="7292" y="1488"/>
                </a:lnTo>
                <a:lnTo>
                  <a:pt x="12601" y="0"/>
                </a:lnTo>
                <a:lnTo>
                  <a:pt x="27682" y="0"/>
                </a:lnTo>
                <a:lnTo>
                  <a:pt x="32841" y="1438"/>
                </a:lnTo>
                <a:lnTo>
                  <a:pt x="38596" y="7094"/>
                </a:lnTo>
                <a:lnTo>
                  <a:pt x="40034" y="12799"/>
                </a:lnTo>
                <a:lnTo>
                  <a:pt x="40034" y="21431"/>
                </a:lnTo>
                <a:lnTo>
                  <a:pt x="40034" y="30162"/>
                </a:lnTo>
                <a:lnTo>
                  <a:pt x="38546" y="36016"/>
                </a:lnTo>
                <a:lnTo>
                  <a:pt x="32692" y="41870"/>
                </a:lnTo>
                <a:lnTo>
                  <a:pt x="27384" y="433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67314" y="5003425"/>
            <a:ext cx="40640" cy="43815"/>
          </a:xfrm>
          <a:custGeom>
            <a:avLst/>
            <a:gdLst/>
            <a:ahLst/>
            <a:cxnLst/>
            <a:rect l="l" t="t" r="r" b="b"/>
            <a:pathLst>
              <a:path w="40640" h="43814">
                <a:moveTo>
                  <a:pt x="27384" y="43308"/>
                </a:moveTo>
                <a:lnTo>
                  <a:pt x="12203" y="43308"/>
                </a:lnTo>
                <a:lnTo>
                  <a:pt x="7044" y="41919"/>
                </a:lnTo>
                <a:lnTo>
                  <a:pt x="4167" y="39141"/>
                </a:lnTo>
                <a:lnTo>
                  <a:pt x="1388" y="36264"/>
                </a:lnTo>
                <a:lnTo>
                  <a:pt x="0" y="30509"/>
                </a:lnTo>
                <a:lnTo>
                  <a:pt x="0" y="13146"/>
                </a:lnTo>
                <a:lnTo>
                  <a:pt x="1438" y="7342"/>
                </a:lnTo>
                <a:lnTo>
                  <a:pt x="7292" y="1488"/>
                </a:lnTo>
                <a:lnTo>
                  <a:pt x="12601" y="0"/>
                </a:lnTo>
                <a:lnTo>
                  <a:pt x="27681" y="0"/>
                </a:lnTo>
                <a:lnTo>
                  <a:pt x="32841" y="1438"/>
                </a:lnTo>
                <a:lnTo>
                  <a:pt x="38595" y="7094"/>
                </a:lnTo>
                <a:lnTo>
                  <a:pt x="40034" y="12799"/>
                </a:lnTo>
                <a:lnTo>
                  <a:pt x="40034" y="21431"/>
                </a:lnTo>
                <a:lnTo>
                  <a:pt x="40034" y="30162"/>
                </a:lnTo>
                <a:lnTo>
                  <a:pt x="38546" y="36016"/>
                </a:lnTo>
                <a:lnTo>
                  <a:pt x="32692" y="41870"/>
                </a:lnTo>
                <a:lnTo>
                  <a:pt x="27384" y="433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225" y="339203"/>
            <a:ext cx="7748905" cy="129603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sz="4400" spc="-15" dirty="0"/>
              <a:t>Этапы</a:t>
            </a:r>
            <a:r>
              <a:rPr sz="4400" spc="-254" dirty="0"/>
              <a:t> </a:t>
            </a:r>
            <a:r>
              <a:rPr sz="4400" spc="-10" dirty="0"/>
              <a:t>нейропсихологической  реабилитации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1225" y="2469134"/>
            <a:ext cx="1574165" cy="265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5" dirty="0">
                <a:latin typeface="Arial"/>
                <a:cs typeface="Arial"/>
              </a:rPr>
              <a:t>Ранний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ct val="237500"/>
              </a:lnSpc>
            </a:pPr>
            <a:r>
              <a:rPr sz="3000" spc="-5" dirty="0">
                <a:latin typeface="Arial"/>
                <a:cs typeface="Arial"/>
              </a:rPr>
              <a:t>Ср</a:t>
            </a:r>
            <a:r>
              <a:rPr sz="3000" spc="-65" dirty="0">
                <a:latin typeface="Arial"/>
                <a:cs typeface="Arial"/>
              </a:rPr>
              <a:t>е</a:t>
            </a:r>
            <a:r>
              <a:rPr sz="3000" spc="-5" dirty="0">
                <a:latin typeface="Arial"/>
                <a:cs typeface="Arial"/>
              </a:rPr>
              <a:t>дний  </a:t>
            </a:r>
            <a:r>
              <a:rPr sz="3000" spc="-20" dirty="0">
                <a:latin typeface="Arial"/>
                <a:cs typeface="Arial"/>
              </a:rPr>
              <a:t>Поздний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225" y="639240"/>
            <a:ext cx="31940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" dirty="0"/>
              <a:t>Ранний</a:t>
            </a:r>
            <a:r>
              <a:rPr sz="4400" spc="-305" dirty="0"/>
              <a:t> </a:t>
            </a:r>
            <a:r>
              <a:rPr sz="4400" spc="-40" dirty="0"/>
              <a:t>этап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1225" y="2440559"/>
            <a:ext cx="9563735" cy="265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latin typeface="Arial"/>
                <a:cs typeface="Arial"/>
              </a:rPr>
              <a:t>Восстановление </a:t>
            </a:r>
            <a:r>
              <a:rPr sz="3000" spc="-10" dirty="0">
                <a:latin typeface="Arial"/>
                <a:cs typeface="Arial"/>
              </a:rPr>
              <a:t>уровня</a:t>
            </a:r>
            <a:r>
              <a:rPr sz="3000" spc="-28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бодрствования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15" dirty="0">
                <a:latin typeface="Arial"/>
                <a:cs typeface="Arial"/>
              </a:rPr>
              <a:t>Восстановление</a:t>
            </a:r>
            <a:r>
              <a:rPr sz="3000" spc="-1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ориентировки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15" dirty="0">
                <a:latin typeface="Arial"/>
                <a:cs typeface="Arial"/>
              </a:rPr>
              <a:t>Восстановление непроизвольных </a:t>
            </a:r>
            <a:r>
              <a:rPr sz="3000" spc="-5" dirty="0">
                <a:latin typeface="Arial"/>
                <a:cs typeface="Arial"/>
              </a:rPr>
              <a:t>форм</a:t>
            </a:r>
            <a:r>
              <a:rPr sz="3000" spc="-360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деятельности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225" y="639240"/>
            <a:ext cx="35598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/>
              <a:t>Средний</a:t>
            </a:r>
            <a:r>
              <a:rPr sz="4400" spc="-300" dirty="0"/>
              <a:t> </a:t>
            </a:r>
            <a:r>
              <a:rPr sz="4400" spc="-40" dirty="0"/>
              <a:t>этап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1225" y="2440559"/>
            <a:ext cx="6478270" cy="156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latin typeface="Arial"/>
                <a:cs typeface="Arial"/>
              </a:rPr>
              <a:t>Восстановление </a:t>
            </a:r>
            <a:r>
              <a:rPr sz="3000" spc="-35" dirty="0">
                <a:latin typeface="Arial"/>
                <a:cs typeface="Arial"/>
              </a:rPr>
              <a:t>отдельных</a:t>
            </a:r>
            <a:r>
              <a:rPr sz="3000" spc="-28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ВПФ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15" dirty="0">
                <a:latin typeface="Arial"/>
                <a:cs typeface="Arial"/>
              </a:rPr>
              <a:t>Восстановление </a:t>
            </a:r>
            <a:r>
              <a:rPr sz="3000" spc="-35" dirty="0">
                <a:latin typeface="Arial"/>
                <a:cs typeface="Arial"/>
              </a:rPr>
              <a:t>отдельных</a:t>
            </a:r>
            <a:r>
              <a:rPr sz="3000" spc="-3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навыков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Произвольный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Культурно историческая  концепция</vt:lpstr>
      <vt:lpstr>Функционализм</vt:lpstr>
      <vt:lpstr>Гуманистическая и  экзистенциальная психология</vt:lpstr>
      <vt:lpstr>Презентация PowerPoint</vt:lpstr>
      <vt:lpstr>Этапы нейропсихологической  реабилитации</vt:lpstr>
      <vt:lpstr>Ранний этап</vt:lpstr>
      <vt:lpstr>Средний этап</vt:lpstr>
      <vt:lpstr>Поздний этап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Екатерина Быкова</cp:lastModifiedBy>
  <cp:revision>1</cp:revision>
  <dcterms:created xsi:type="dcterms:W3CDTF">2020-11-11T13:40:34Z</dcterms:created>
  <dcterms:modified xsi:type="dcterms:W3CDTF">2020-11-11T16:35:18Z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