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97" r:id="rId2"/>
    <p:sldId id="349" r:id="rId3"/>
    <p:sldId id="257" r:id="rId4"/>
    <p:sldId id="258" r:id="rId5"/>
    <p:sldId id="298" r:id="rId6"/>
    <p:sldId id="334" r:id="rId7"/>
    <p:sldId id="342" r:id="rId8"/>
    <p:sldId id="343" r:id="rId9"/>
    <p:sldId id="345" r:id="rId10"/>
    <p:sldId id="346" r:id="rId11"/>
    <p:sldId id="299" r:id="rId12"/>
    <p:sldId id="347" r:id="rId13"/>
    <p:sldId id="357" r:id="rId14"/>
    <p:sldId id="348" r:id="rId15"/>
    <p:sldId id="301" r:id="rId16"/>
    <p:sldId id="302" r:id="rId17"/>
    <p:sldId id="322" r:id="rId18"/>
    <p:sldId id="336" r:id="rId19"/>
    <p:sldId id="335" r:id="rId20"/>
    <p:sldId id="340" r:id="rId21"/>
    <p:sldId id="341" r:id="rId22"/>
    <p:sldId id="328" r:id="rId23"/>
    <p:sldId id="330" r:id="rId24"/>
    <p:sldId id="332" r:id="rId25"/>
    <p:sldId id="303" r:id="rId26"/>
    <p:sldId id="308" r:id="rId27"/>
    <p:sldId id="309" r:id="rId28"/>
    <p:sldId id="312" r:id="rId29"/>
    <p:sldId id="316" r:id="rId30"/>
    <p:sldId id="320" r:id="rId31"/>
    <p:sldId id="326" r:id="rId32"/>
    <p:sldId id="260" r:id="rId33"/>
    <p:sldId id="261" r:id="rId34"/>
    <p:sldId id="262" r:id="rId35"/>
    <p:sldId id="263" r:id="rId36"/>
    <p:sldId id="264" r:id="rId37"/>
    <p:sldId id="265" r:id="rId38"/>
    <p:sldId id="266" r:id="rId39"/>
    <p:sldId id="267" r:id="rId40"/>
    <p:sldId id="268" r:id="rId41"/>
    <p:sldId id="269" r:id="rId42"/>
    <p:sldId id="270" r:id="rId43"/>
    <p:sldId id="271" r:id="rId44"/>
    <p:sldId id="274" r:id="rId45"/>
    <p:sldId id="275" r:id="rId46"/>
    <p:sldId id="276" r:id="rId47"/>
    <p:sldId id="277" r:id="rId48"/>
    <p:sldId id="278" r:id="rId49"/>
    <p:sldId id="279" r:id="rId50"/>
    <p:sldId id="280" r:id="rId51"/>
    <p:sldId id="281" r:id="rId52"/>
    <p:sldId id="282" r:id="rId53"/>
    <p:sldId id="283" r:id="rId54"/>
    <p:sldId id="284" r:id="rId55"/>
    <p:sldId id="333" r:id="rId56"/>
    <p:sldId id="286" r:id="rId57"/>
    <p:sldId id="287" r:id="rId58"/>
    <p:sldId id="288" r:id="rId59"/>
    <p:sldId id="289" r:id="rId60"/>
    <p:sldId id="291" r:id="rId61"/>
    <p:sldId id="292" r:id="rId62"/>
    <p:sldId id="293" r:id="rId63"/>
    <p:sldId id="296" r:id="rId64"/>
    <p:sldId id="337" r:id="rId65"/>
    <p:sldId id="295" r:id="rId6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799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6124A0-6719-4CAA-BACB-18572A925CD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0FB67B-4695-4154-9A83-80C102037CDE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4">
            <a:lumMod val="20000"/>
            <a:lumOff val="80000"/>
          </a:schemeClr>
        </a:solidFill>
        <a:effectLst>
          <a:glow rad="101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ru-RU" b="1" dirty="0">
              <a:solidFill>
                <a:schemeClr val="tx1"/>
              </a:solidFill>
              <a:effectLst/>
            </a:rPr>
            <a:t>Период юности составляет часть развернутого переходного этапа от детства к взрослости —</a:t>
          </a:r>
        </a:p>
        <a:p>
          <a:pPr rtl="0"/>
          <a:r>
            <a:rPr lang="ru-RU" b="1" dirty="0">
              <a:solidFill>
                <a:schemeClr val="tx1"/>
              </a:solidFill>
              <a:effectLst/>
            </a:rPr>
            <a:t> от подросткового возраста к самостоятельной взрослой жизни</a:t>
          </a:r>
        </a:p>
      </dgm:t>
    </dgm:pt>
    <dgm:pt modelId="{67F6BDFA-4E15-40B4-898C-BCA94E8811C0}" type="parTrans" cxnId="{C84E56ED-1A86-4254-8AC0-39BA83762D60}">
      <dgm:prSet/>
      <dgm:spPr/>
      <dgm:t>
        <a:bodyPr/>
        <a:lstStyle/>
        <a:p>
          <a:endParaRPr lang="ru-RU"/>
        </a:p>
      </dgm:t>
    </dgm:pt>
    <dgm:pt modelId="{6F00592E-B966-43FB-A06B-D829612E9AAB}" type="sibTrans" cxnId="{C84E56ED-1A86-4254-8AC0-39BA83762D60}">
      <dgm:prSet/>
      <dgm:spPr/>
      <dgm:t>
        <a:bodyPr/>
        <a:lstStyle/>
        <a:p>
          <a:endParaRPr lang="ru-RU"/>
        </a:p>
      </dgm:t>
    </dgm:pt>
    <dgm:pt modelId="{270B7843-6AA6-4E61-B67E-8DFA93F72405}">
      <dgm:prSet/>
      <dgm:spPr>
        <a:solidFill>
          <a:schemeClr val="accent4">
            <a:lumMod val="20000"/>
            <a:lumOff val="80000"/>
          </a:schemeClr>
        </a:solidFill>
        <a:effectLst>
          <a:glow rad="1397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ru-RU" b="1" dirty="0">
              <a:solidFill>
                <a:schemeClr val="tx1"/>
              </a:solidFill>
            </a:rPr>
            <a:t>Однако, </a:t>
          </a:r>
          <a:r>
            <a:rPr lang="ru-RU" b="1" dirty="0">
              <a:solidFill>
                <a:srgbClr val="C00000"/>
              </a:solidFill>
            </a:rPr>
            <a:t>юность — относительно самостоятельный период жизни, имеющий собственную ценность</a:t>
          </a:r>
        </a:p>
      </dgm:t>
    </dgm:pt>
    <dgm:pt modelId="{12D48729-373F-440A-954F-E98C594A44D3}" type="parTrans" cxnId="{0DBF2483-9418-4AE7-94FF-EF30EA68A039}">
      <dgm:prSet/>
      <dgm:spPr/>
      <dgm:t>
        <a:bodyPr/>
        <a:lstStyle/>
        <a:p>
          <a:endParaRPr lang="ru-RU"/>
        </a:p>
      </dgm:t>
    </dgm:pt>
    <dgm:pt modelId="{BBABEB3F-F3D6-480A-8872-FC03C02C7AEC}" type="sibTrans" cxnId="{0DBF2483-9418-4AE7-94FF-EF30EA68A039}">
      <dgm:prSet/>
      <dgm:spPr/>
      <dgm:t>
        <a:bodyPr/>
        <a:lstStyle/>
        <a:p>
          <a:endParaRPr lang="ru-RU"/>
        </a:p>
      </dgm:t>
    </dgm:pt>
    <dgm:pt modelId="{1DDA35F0-3E3C-4E69-AAE0-D0020E426198}" type="pres">
      <dgm:prSet presAssocID="{D76124A0-6719-4CAA-BACB-18572A925CD2}" presName="linear" presStyleCnt="0">
        <dgm:presLayoutVars>
          <dgm:animLvl val="lvl"/>
          <dgm:resizeHandles val="exact"/>
        </dgm:presLayoutVars>
      </dgm:prSet>
      <dgm:spPr/>
    </dgm:pt>
    <dgm:pt modelId="{5C108F4B-683F-44C8-A94C-5AB01D52EBF4}" type="pres">
      <dgm:prSet presAssocID="{B00FB67B-4695-4154-9A83-80C102037CD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3D2FED1-236B-4BE2-9422-FAC1EF89A8C6}" type="pres">
      <dgm:prSet presAssocID="{6F00592E-B966-43FB-A06B-D829612E9AAB}" presName="spacer" presStyleCnt="0"/>
      <dgm:spPr/>
    </dgm:pt>
    <dgm:pt modelId="{28843463-51A1-449A-9CD2-B31E52FB3EC3}" type="pres">
      <dgm:prSet presAssocID="{270B7843-6AA6-4E61-B67E-8DFA93F72405}" presName="parentText" presStyleLbl="node1" presStyleIdx="1" presStyleCnt="2" custScaleY="69724">
        <dgm:presLayoutVars>
          <dgm:chMax val="0"/>
          <dgm:bulletEnabled val="1"/>
        </dgm:presLayoutVars>
      </dgm:prSet>
      <dgm:spPr/>
    </dgm:pt>
  </dgm:ptLst>
  <dgm:cxnLst>
    <dgm:cxn modelId="{172D3431-53AA-4813-9E53-B594926373F4}" type="presOf" srcId="{270B7843-6AA6-4E61-B67E-8DFA93F72405}" destId="{28843463-51A1-449A-9CD2-B31E52FB3EC3}" srcOrd="0" destOrd="0" presId="urn:microsoft.com/office/officeart/2005/8/layout/vList2"/>
    <dgm:cxn modelId="{0DBF2483-9418-4AE7-94FF-EF30EA68A039}" srcId="{D76124A0-6719-4CAA-BACB-18572A925CD2}" destId="{270B7843-6AA6-4E61-B67E-8DFA93F72405}" srcOrd="1" destOrd="0" parTransId="{12D48729-373F-440A-954F-E98C594A44D3}" sibTransId="{BBABEB3F-F3D6-480A-8872-FC03C02C7AEC}"/>
    <dgm:cxn modelId="{16FFE7D7-9CD6-46FC-A576-8D0F18716E4C}" type="presOf" srcId="{D76124A0-6719-4CAA-BACB-18572A925CD2}" destId="{1DDA35F0-3E3C-4E69-AAE0-D0020E426198}" srcOrd="0" destOrd="0" presId="urn:microsoft.com/office/officeart/2005/8/layout/vList2"/>
    <dgm:cxn modelId="{C84E56ED-1A86-4254-8AC0-39BA83762D60}" srcId="{D76124A0-6719-4CAA-BACB-18572A925CD2}" destId="{B00FB67B-4695-4154-9A83-80C102037CDE}" srcOrd="0" destOrd="0" parTransId="{67F6BDFA-4E15-40B4-898C-BCA94E8811C0}" sibTransId="{6F00592E-B966-43FB-A06B-D829612E9AAB}"/>
    <dgm:cxn modelId="{909ADEF2-1201-4454-AD15-AD7F372D52F5}" type="presOf" srcId="{B00FB67B-4695-4154-9A83-80C102037CDE}" destId="{5C108F4B-683F-44C8-A94C-5AB01D52EBF4}" srcOrd="0" destOrd="0" presId="urn:microsoft.com/office/officeart/2005/8/layout/vList2"/>
    <dgm:cxn modelId="{D975A107-AFF0-45E6-97CB-F7DF2B9D8ED5}" type="presParOf" srcId="{1DDA35F0-3E3C-4E69-AAE0-D0020E426198}" destId="{5C108F4B-683F-44C8-A94C-5AB01D52EBF4}" srcOrd="0" destOrd="0" presId="urn:microsoft.com/office/officeart/2005/8/layout/vList2"/>
    <dgm:cxn modelId="{A47530A6-2966-4C07-B62D-9073685F1411}" type="presParOf" srcId="{1DDA35F0-3E3C-4E69-AAE0-D0020E426198}" destId="{73D2FED1-236B-4BE2-9422-FAC1EF89A8C6}" srcOrd="1" destOrd="0" presId="urn:microsoft.com/office/officeart/2005/8/layout/vList2"/>
    <dgm:cxn modelId="{40DD2799-DABB-4653-B7C2-097EFB844E51}" type="presParOf" srcId="{1DDA35F0-3E3C-4E69-AAE0-D0020E426198}" destId="{28843463-51A1-449A-9CD2-B31E52FB3EC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07AC68-8DE5-49E4-9466-26D926BF14FD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74786C-BD22-4A3F-9595-A65308DFBAE4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 rtl="0"/>
          <a:r>
            <a:rPr lang="ru-RU" sz="2800" b="1" dirty="0">
              <a:solidFill>
                <a:srgbClr val="002060"/>
              </a:solidFill>
            </a:rPr>
            <a:t>- это психологический возраст перехода к самостоятельности, период самоопределения, приобретения психической, идейной и гражданской зрелости, формирования мировоззрения, морального сознания и самосознания</a:t>
          </a:r>
        </a:p>
      </dgm:t>
    </dgm:pt>
    <dgm:pt modelId="{56FC0438-BB7D-4A22-B51F-3CF75A7C41A1}" type="parTrans" cxnId="{34055426-C89A-4EC8-B0E3-383862E06E78}">
      <dgm:prSet/>
      <dgm:spPr/>
      <dgm:t>
        <a:bodyPr/>
        <a:lstStyle/>
        <a:p>
          <a:endParaRPr lang="ru-RU"/>
        </a:p>
      </dgm:t>
    </dgm:pt>
    <dgm:pt modelId="{F68AAC1A-B6EB-4A61-BA84-225A9E74F3F6}" type="sibTrans" cxnId="{34055426-C89A-4EC8-B0E3-383862E06E78}">
      <dgm:prSet/>
      <dgm:spPr/>
      <dgm:t>
        <a:bodyPr/>
        <a:lstStyle/>
        <a:p>
          <a:endParaRPr lang="ru-RU"/>
        </a:p>
      </dgm:t>
    </dgm:pt>
    <dgm:pt modelId="{5B483D4B-682D-4D49-8FF3-8825D8121070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3200" b="1" dirty="0">
              <a:solidFill>
                <a:schemeClr val="tx1"/>
              </a:solidFill>
            </a:rPr>
            <a:t>Наиболее часто исследователи выделяют</a:t>
          </a:r>
        </a:p>
        <a:p>
          <a:pPr rtl="0"/>
          <a:r>
            <a:rPr lang="ru-RU" sz="3200" b="1" dirty="0">
              <a:solidFill>
                <a:schemeClr val="tx1"/>
              </a:solidFill>
            </a:rPr>
            <a:t> - </a:t>
          </a:r>
          <a:r>
            <a:rPr lang="ru-RU" sz="3200" b="1" i="1" u="sng" dirty="0">
              <a:solidFill>
                <a:schemeClr val="tx1"/>
              </a:solidFill>
            </a:rPr>
            <a:t>раннюю юность </a:t>
          </a:r>
          <a:r>
            <a:rPr lang="ru-RU" sz="3200" b="1" dirty="0">
              <a:solidFill>
                <a:schemeClr val="tx1"/>
              </a:solidFill>
            </a:rPr>
            <a:t>(от 15 до 18 лет) </a:t>
          </a:r>
        </a:p>
        <a:p>
          <a:pPr rtl="0"/>
          <a:r>
            <a:rPr lang="ru-RU" sz="3200" b="1" dirty="0">
              <a:solidFill>
                <a:schemeClr val="tx1"/>
              </a:solidFill>
            </a:rPr>
            <a:t> - </a:t>
          </a:r>
          <a:r>
            <a:rPr lang="ru-RU" sz="3200" b="1" i="1" u="sng" dirty="0">
              <a:solidFill>
                <a:schemeClr val="tx1"/>
              </a:solidFill>
            </a:rPr>
            <a:t>позднюю юность </a:t>
          </a:r>
          <a:r>
            <a:rPr lang="ru-RU" sz="3200" b="1" dirty="0">
              <a:solidFill>
                <a:schemeClr val="tx1"/>
              </a:solidFill>
            </a:rPr>
            <a:t>(от 18 до 23 лет)</a:t>
          </a:r>
        </a:p>
      </dgm:t>
    </dgm:pt>
    <dgm:pt modelId="{8B31A7F4-4935-4F01-85B4-7D6F0742710A}" type="parTrans" cxnId="{FB2DE5E9-A465-425B-A934-96AEFD58FBCE}">
      <dgm:prSet/>
      <dgm:spPr/>
      <dgm:t>
        <a:bodyPr/>
        <a:lstStyle/>
        <a:p>
          <a:endParaRPr lang="ru-RU"/>
        </a:p>
      </dgm:t>
    </dgm:pt>
    <dgm:pt modelId="{5A6AEDE1-29E5-4551-8451-A8D41F656DCF}" type="sibTrans" cxnId="{FB2DE5E9-A465-425B-A934-96AEFD58FBCE}">
      <dgm:prSet/>
      <dgm:spPr/>
      <dgm:t>
        <a:bodyPr/>
        <a:lstStyle/>
        <a:p>
          <a:endParaRPr lang="ru-RU"/>
        </a:p>
      </dgm:t>
    </dgm:pt>
    <dgm:pt modelId="{C989A37B-4E7B-4E0C-AABB-78CA30230343}" type="pres">
      <dgm:prSet presAssocID="{8207AC68-8DE5-49E4-9466-26D926BF14FD}" presName="linear" presStyleCnt="0">
        <dgm:presLayoutVars>
          <dgm:animLvl val="lvl"/>
          <dgm:resizeHandles val="exact"/>
        </dgm:presLayoutVars>
      </dgm:prSet>
      <dgm:spPr/>
    </dgm:pt>
    <dgm:pt modelId="{C12BCFC0-F9AF-4DC0-866D-C9680D2AD6D6}" type="pres">
      <dgm:prSet presAssocID="{CA74786C-BD22-4A3F-9595-A65308DFBAE4}" presName="parentText" presStyleLbl="node1" presStyleIdx="0" presStyleCnt="2" custScaleY="134535" custLinFactY="-6443" custLinFactNeighborX="-1216" custLinFactNeighborY="-100000">
        <dgm:presLayoutVars>
          <dgm:chMax val="0"/>
          <dgm:bulletEnabled val="1"/>
        </dgm:presLayoutVars>
      </dgm:prSet>
      <dgm:spPr/>
    </dgm:pt>
    <dgm:pt modelId="{6442BE37-6EA9-4935-89AA-AC93B92DFD13}" type="pres">
      <dgm:prSet presAssocID="{F68AAC1A-B6EB-4A61-BA84-225A9E74F3F6}" presName="spacer" presStyleCnt="0"/>
      <dgm:spPr/>
    </dgm:pt>
    <dgm:pt modelId="{BDD55199-B43B-4CEB-A7ED-F9AD8BEB0986}" type="pres">
      <dgm:prSet presAssocID="{5B483D4B-682D-4D49-8FF3-8825D8121070}" presName="parentText" presStyleLbl="node1" presStyleIdx="1" presStyleCnt="2" custScaleY="86691">
        <dgm:presLayoutVars>
          <dgm:chMax val="0"/>
          <dgm:bulletEnabled val="1"/>
        </dgm:presLayoutVars>
      </dgm:prSet>
      <dgm:spPr/>
    </dgm:pt>
  </dgm:ptLst>
  <dgm:cxnLst>
    <dgm:cxn modelId="{34055426-C89A-4EC8-B0E3-383862E06E78}" srcId="{8207AC68-8DE5-49E4-9466-26D926BF14FD}" destId="{CA74786C-BD22-4A3F-9595-A65308DFBAE4}" srcOrd="0" destOrd="0" parTransId="{56FC0438-BB7D-4A22-B51F-3CF75A7C41A1}" sibTransId="{F68AAC1A-B6EB-4A61-BA84-225A9E74F3F6}"/>
    <dgm:cxn modelId="{91E55C64-1782-4DFC-A0ED-97BC9E04ED2F}" type="presOf" srcId="{5B483D4B-682D-4D49-8FF3-8825D8121070}" destId="{BDD55199-B43B-4CEB-A7ED-F9AD8BEB0986}" srcOrd="0" destOrd="0" presId="urn:microsoft.com/office/officeart/2005/8/layout/vList2"/>
    <dgm:cxn modelId="{402156AF-A65D-420E-A226-A5AEF239C213}" type="presOf" srcId="{CA74786C-BD22-4A3F-9595-A65308DFBAE4}" destId="{C12BCFC0-F9AF-4DC0-866D-C9680D2AD6D6}" srcOrd="0" destOrd="0" presId="urn:microsoft.com/office/officeart/2005/8/layout/vList2"/>
    <dgm:cxn modelId="{A41E69E6-91D8-4F98-A54D-798A6556B2E7}" type="presOf" srcId="{8207AC68-8DE5-49E4-9466-26D926BF14FD}" destId="{C989A37B-4E7B-4E0C-AABB-78CA30230343}" srcOrd="0" destOrd="0" presId="urn:microsoft.com/office/officeart/2005/8/layout/vList2"/>
    <dgm:cxn modelId="{FB2DE5E9-A465-425B-A934-96AEFD58FBCE}" srcId="{8207AC68-8DE5-49E4-9466-26D926BF14FD}" destId="{5B483D4B-682D-4D49-8FF3-8825D8121070}" srcOrd="1" destOrd="0" parTransId="{8B31A7F4-4935-4F01-85B4-7D6F0742710A}" sibTransId="{5A6AEDE1-29E5-4551-8451-A8D41F656DCF}"/>
    <dgm:cxn modelId="{F82FFEA4-0FCD-4C5E-B55C-5C904343401E}" type="presParOf" srcId="{C989A37B-4E7B-4E0C-AABB-78CA30230343}" destId="{C12BCFC0-F9AF-4DC0-866D-C9680D2AD6D6}" srcOrd="0" destOrd="0" presId="urn:microsoft.com/office/officeart/2005/8/layout/vList2"/>
    <dgm:cxn modelId="{30E2CA78-06E0-4E88-BEE3-A3F55AEB4B48}" type="presParOf" srcId="{C989A37B-4E7B-4E0C-AABB-78CA30230343}" destId="{6442BE37-6EA9-4935-89AA-AC93B92DFD13}" srcOrd="1" destOrd="0" presId="urn:microsoft.com/office/officeart/2005/8/layout/vList2"/>
    <dgm:cxn modelId="{B8D64A91-9C0C-4B85-B887-C7813A3764FE}" type="presParOf" srcId="{C989A37B-4E7B-4E0C-AABB-78CA30230343}" destId="{BDD55199-B43B-4CEB-A7ED-F9AD8BEB098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108F4B-683F-44C8-A94C-5AB01D52EBF4}">
      <dsp:nvSpPr>
        <dsp:cNvPr id="0" name=""/>
        <dsp:cNvSpPr/>
      </dsp:nvSpPr>
      <dsp:spPr>
        <a:xfrm>
          <a:off x="0" y="52957"/>
          <a:ext cx="9362364" cy="2548260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glow rad="101600">
            <a:schemeClr val="accent4">
              <a:satMod val="175000"/>
              <a:alpha val="40000"/>
            </a:schemeClr>
          </a:glo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chemeClr val="tx1"/>
              </a:solidFill>
              <a:effectLst/>
            </a:rPr>
            <a:t>Период юности составляет часть развернутого переходного этапа от детства к взрослости —</a:t>
          </a:r>
        </a:p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chemeClr val="tx1"/>
              </a:solidFill>
              <a:effectLst/>
            </a:rPr>
            <a:t> от подросткового возраста к самостоятельной взрослой жизни</a:t>
          </a:r>
        </a:p>
      </dsp:txBody>
      <dsp:txXfrm>
        <a:off x="124396" y="177353"/>
        <a:ext cx="9113572" cy="2299468"/>
      </dsp:txXfrm>
    </dsp:sp>
    <dsp:sp modelId="{28843463-51A1-449A-9CD2-B31E52FB3EC3}">
      <dsp:nvSpPr>
        <dsp:cNvPr id="0" name=""/>
        <dsp:cNvSpPr/>
      </dsp:nvSpPr>
      <dsp:spPr>
        <a:xfrm>
          <a:off x="0" y="2696257"/>
          <a:ext cx="9362364" cy="1776748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139700">
            <a:schemeClr val="accent3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chemeClr val="tx1"/>
              </a:solidFill>
            </a:rPr>
            <a:t>Однако, </a:t>
          </a:r>
          <a:r>
            <a:rPr lang="ru-RU" sz="3200" b="1" kern="1200" dirty="0">
              <a:solidFill>
                <a:srgbClr val="C00000"/>
              </a:solidFill>
            </a:rPr>
            <a:t>юность — относительно самостоятельный период жизни, имеющий собственную ценность</a:t>
          </a:r>
        </a:p>
      </dsp:txBody>
      <dsp:txXfrm>
        <a:off x="86734" y="2782991"/>
        <a:ext cx="9188896" cy="16032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2BCFC0-F9AF-4DC0-866D-C9680D2AD6D6}">
      <dsp:nvSpPr>
        <dsp:cNvPr id="0" name=""/>
        <dsp:cNvSpPr/>
      </dsp:nvSpPr>
      <dsp:spPr>
        <a:xfrm>
          <a:off x="0" y="0"/>
          <a:ext cx="8229600" cy="3162842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rgbClr val="002060"/>
              </a:solidFill>
            </a:rPr>
            <a:t>- это психологический возраст перехода к самостоятельности, период самоопределения, приобретения психической, идейной и гражданской зрелости, формирования мировоззрения, морального сознания и самосознания</a:t>
          </a:r>
        </a:p>
      </dsp:txBody>
      <dsp:txXfrm>
        <a:off x="154397" y="154397"/>
        <a:ext cx="7920806" cy="2854048"/>
      </dsp:txXfrm>
    </dsp:sp>
    <dsp:sp modelId="{BDD55199-B43B-4CEB-A7ED-F9AD8BEB0986}">
      <dsp:nvSpPr>
        <dsp:cNvPr id="0" name=""/>
        <dsp:cNvSpPr/>
      </dsp:nvSpPr>
      <dsp:spPr>
        <a:xfrm>
          <a:off x="0" y="3175019"/>
          <a:ext cx="8229600" cy="2038056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chemeClr val="tx1"/>
              </a:solidFill>
            </a:rPr>
            <a:t>Наиболее часто исследователи выделяют</a:t>
          </a:r>
        </a:p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chemeClr val="tx1"/>
              </a:solidFill>
            </a:rPr>
            <a:t> - </a:t>
          </a:r>
          <a:r>
            <a:rPr lang="ru-RU" sz="3200" b="1" i="1" u="sng" kern="1200" dirty="0">
              <a:solidFill>
                <a:schemeClr val="tx1"/>
              </a:solidFill>
            </a:rPr>
            <a:t>раннюю юность </a:t>
          </a:r>
          <a:r>
            <a:rPr lang="ru-RU" sz="3200" b="1" kern="1200" dirty="0">
              <a:solidFill>
                <a:schemeClr val="tx1"/>
              </a:solidFill>
            </a:rPr>
            <a:t>(от 15 до 18 лет) </a:t>
          </a:r>
        </a:p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chemeClr val="tx1"/>
              </a:solidFill>
            </a:rPr>
            <a:t> - </a:t>
          </a:r>
          <a:r>
            <a:rPr lang="ru-RU" sz="3200" b="1" i="1" u="sng" kern="1200" dirty="0">
              <a:solidFill>
                <a:schemeClr val="tx1"/>
              </a:solidFill>
            </a:rPr>
            <a:t>позднюю юность </a:t>
          </a:r>
          <a:r>
            <a:rPr lang="ru-RU" sz="3200" b="1" kern="1200" dirty="0">
              <a:solidFill>
                <a:schemeClr val="tx1"/>
              </a:solidFill>
            </a:rPr>
            <a:t>(от 18 до 23 лет)</a:t>
          </a:r>
        </a:p>
      </dsp:txBody>
      <dsp:txXfrm>
        <a:off x="99490" y="3274509"/>
        <a:ext cx="8030620" cy="18390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90890-918F-4A06-9CC3-E5ECBA9C0F77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F213F9-BD3B-447F-8B38-C56BDE5C8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566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AB9E7744-CA41-42E9-B2EF-DBC620976D8A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1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1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68662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95000"/>
              </a:lnSpc>
              <a:buClrTx/>
              <a:buFontTx/>
              <a:buNone/>
            </a:pPr>
            <a:fld id="{DF272D0C-1991-4CCA-9FF7-F2772ADD3003}" type="slidenum"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lnSpc>
                  <a:spcPct val="95000"/>
                </a:lnSpc>
                <a:buClrTx/>
                <a:buFontTx/>
                <a:buNone/>
              </a:pPr>
              <a:t>1</a:t>
            </a:fld>
            <a:endParaRPr lang="ru-RU" altLang="ru-RU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2" name="Text Box 2"/>
          <p:cNvSpPr txBox="1">
            <a:spLocks noChangeArrowheads="1"/>
          </p:cNvSpPr>
          <p:nvPr/>
        </p:nvSpPr>
        <p:spPr bwMode="auto">
          <a:xfrm>
            <a:off x="4278313" y="10156825"/>
            <a:ext cx="32702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95000"/>
              </a:lnSpc>
              <a:buClrTx/>
              <a:buFontTx/>
              <a:buNone/>
            </a:pPr>
            <a:fld id="{D5AF53AF-F4D1-466B-8BED-C628FB3B7AC3}" type="slidenum"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lnSpc>
                  <a:spcPct val="95000"/>
                </a:lnSpc>
                <a:buClrTx/>
                <a:buFontTx/>
                <a:buNone/>
              </a:pPr>
              <a:t>1</a:t>
            </a:fld>
            <a:endParaRPr lang="ru-RU" altLang="ru-RU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3" name="Rectangle 3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3738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4" name="Rectangle 4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4849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A3EC9C-CD33-4081-ACD7-70207917F957}" type="slidenum">
              <a:rPr lang="ru-RU"/>
              <a:pPr/>
              <a:t>32</a:t>
            </a:fld>
            <a:endParaRPr lang="ru-RU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928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913287-B7D5-4F18-ACE3-28D69B666849}" type="slidenum">
              <a:rPr lang="ru-RU"/>
              <a:pPr/>
              <a:t>37</a:t>
            </a:fld>
            <a:endParaRPr lang="ru-RU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Человек формируется как субъект познания, общения и труда</a:t>
            </a:r>
          </a:p>
        </p:txBody>
      </p:sp>
    </p:spTree>
    <p:extLst>
      <p:ext uri="{BB962C8B-B14F-4D97-AF65-F5344CB8AC3E}">
        <p14:creationId xmlns:p14="http://schemas.microsoft.com/office/powerpoint/2010/main" val="28783001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3018BF-446F-4E9D-AB8D-8F7EBD6D7E92}" type="slidenum">
              <a:rPr lang="ru-RU"/>
              <a:pPr/>
              <a:t>38</a:t>
            </a:fld>
            <a:endParaRPr lang="ru-RU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Опыт – самостоятельно и успешно справляется со своими функциями. Мастерство – специальные качества, умения, универсализм, широкая ориентировка в профессии, индивидуальный стиль деятельности  Авторитет мастер своего дела, известность, помощники и ученики </a:t>
            </a:r>
          </a:p>
        </p:txBody>
      </p:sp>
    </p:spTree>
    <p:extLst>
      <p:ext uri="{BB962C8B-B14F-4D97-AF65-F5344CB8AC3E}">
        <p14:creationId xmlns:p14="http://schemas.microsoft.com/office/powerpoint/2010/main" val="38360497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25470C-D103-4DD8-B826-DA95F78951E1}" type="slidenum">
              <a:rPr lang="ru-RU"/>
              <a:pPr/>
              <a:t>39</a:t>
            </a:fld>
            <a:endParaRPr lang="ru-RU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6116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5F4200-DBBB-45AB-940B-16977F679A0F}" type="slidenum">
              <a:rPr lang="ru-RU"/>
              <a:pPr/>
              <a:t>40</a:t>
            </a:fld>
            <a:endParaRPr lang="ru-RU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6531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71613-73FD-44A5-8BF8-8118929042F4}" type="slidenum">
              <a:rPr lang="ru-RU"/>
              <a:pPr/>
              <a:t>41</a:t>
            </a:fld>
            <a:endParaRPr lang="ru-RU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69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7D761A-EDD3-4D54-9B35-AA15FE07C68A}" type="slidenum">
              <a:rPr lang="ru-RU"/>
              <a:pPr/>
              <a:t>42</a:t>
            </a:fld>
            <a:endParaRPr lang="ru-RU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2677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AC769B-7073-48DC-8C38-F2A9A67F4239}" type="slidenum">
              <a:rPr lang="ru-RU"/>
              <a:pPr/>
              <a:t>43</a:t>
            </a:fld>
            <a:endParaRPr lang="ru-RU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4084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D4AE83-2D33-49A7-9759-2BD95F202242}" type="slidenum">
              <a:rPr lang="ru-RU"/>
              <a:pPr/>
              <a:t>44</a:t>
            </a:fld>
            <a:endParaRPr lang="ru-RU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6184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7F0C11-496E-48B9-8B0E-4DE42D82E310}" type="slidenum">
              <a:rPr lang="ru-RU"/>
              <a:pPr/>
              <a:t>48</a:t>
            </a:fld>
            <a:endParaRPr lang="ru-RU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Больше внутренних переживании</a:t>
            </a:r>
          </a:p>
        </p:txBody>
      </p:sp>
    </p:spTree>
    <p:extLst>
      <p:ext uri="{BB962C8B-B14F-4D97-AF65-F5344CB8AC3E}">
        <p14:creationId xmlns:p14="http://schemas.microsoft.com/office/powerpoint/2010/main" val="2704818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424544C-8C51-48BC-A350-5FABFCA699EF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90525" y="685800"/>
            <a:ext cx="6054725" cy="34067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64175" cy="4092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00274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FCB79E-BF34-4FCB-BA70-E1A229D0E8C2}" type="slidenum">
              <a:rPr lang="ru-RU"/>
              <a:pPr/>
              <a:t>49</a:t>
            </a:fld>
            <a:endParaRPr lang="ru-RU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20 лет –подающий надежды, в 40 лет – время выполнять обещание</a:t>
            </a:r>
          </a:p>
        </p:txBody>
      </p:sp>
    </p:spTree>
    <p:extLst>
      <p:ext uri="{BB962C8B-B14F-4D97-AF65-F5344CB8AC3E}">
        <p14:creationId xmlns:p14="http://schemas.microsoft.com/office/powerpoint/2010/main" val="20745748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8AFAE6B-C433-467B-9A46-1BCDA0BF829A}" type="slidenum">
              <a:rPr lang="ru-RU" altLang="ru-RU"/>
              <a:pPr/>
              <a:t>55</a:t>
            </a:fld>
            <a:endParaRPr lang="ru-RU" altLang="ru-RU"/>
          </a:p>
        </p:txBody>
      </p:sp>
      <p:sp>
        <p:nvSpPr>
          <p:cNvPr id="819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22250" y="812800"/>
            <a:ext cx="7097713" cy="3992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32500" cy="47958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35059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F0A71D5-0371-4975-9EC4-5DA1EB8CA5BD}" type="slidenum">
              <a:rPr lang="ru-RU" altLang="ru-RU"/>
              <a:pPr/>
              <a:t>64</a:t>
            </a:fld>
            <a:endParaRPr lang="ru-RU" altLang="ru-RU"/>
          </a:p>
        </p:txBody>
      </p:sp>
      <p:sp>
        <p:nvSpPr>
          <p:cNvPr id="593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7350" y="685800"/>
            <a:ext cx="607060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3700" cy="4102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2696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37D0004-B246-4F08-BAD8-F21D72435A96}" type="slidenum">
              <a:rPr lang="ru-RU" altLang="ru-RU"/>
              <a:pPr/>
              <a:t>19</a:t>
            </a:fld>
            <a:endParaRPr lang="ru-RU" altLang="ru-RU"/>
          </a:p>
        </p:txBody>
      </p:sp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92113" y="685800"/>
            <a:ext cx="6045200" cy="3400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0873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B0100B7-678D-4252-8F83-CD3B515A883D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93700" y="685800"/>
            <a:ext cx="6040438" cy="33988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6238" cy="40846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9878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7284FCD-D660-447B-ABF7-5585726692D3}" type="slidenum">
              <a:rPr lang="ru-RU" altLang="ru-RU"/>
              <a:pPr/>
              <a:t>22</a:t>
            </a:fld>
            <a:endParaRPr lang="ru-RU" altLang="ru-RU"/>
          </a:p>
        </p:txBody>
      </p:sp>
      <p:sp>
        <p:nvSpPr>
          <p:cNvPr id="788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23838" y="812800"/>
            <a:ext cx="7091362" cy="3989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29325" cy="47926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2774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310AE3D-D89C-4A66-9AD2-CA6D6250A1E1}" type="slidenum">
              <a:rPr lang="ru-RU" altLang="ru-RU"/>
              <a:pPr/>
              <a:t>23</a:t>
            </a:fld>
            <a:endParaRPr lang="ru-RU" altLang="ru-RU"/>
          </a:p>
        </p:txBody>
      </p:sp>
      <p:sp>
        <p:nvSpPr>
          <p:cNvPr id="808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23838" y="812800"/>
            <a:ext cx="7091362" cy="3989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8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29325" cy="47926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9595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69AAC88-103F-4931-9E18-89586263EF70}" type="slidenum">
              <a:rPr lang="ru-RU" altLang="ru-RU"/>
              <a:pPr/>
              <a:t>24</a:t>
            </a:fld>
            <a:endParaRPr lang="ru-RU" altLang="ru-RU"/>
          </a:p>
        </p:txBody>
      </p:sp>
      <p:sp>
        <p:nvSpPr>
          <p:cNvPr id="829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23838" y="812800"/>
            <a:ext cx="7091362" cy="3989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9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29325" cy="47926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4336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187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F1BA93-E010-476E-9585-1B0E8CA1FEC6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25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889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249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480E36E-35AB-4092-BD31-5892E7359185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26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191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E0700-D81F-4EC5-BC6A-A1CCDFC33A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72726-22BE-492D-8F51-F12CC27A9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856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E0700-D81F-4EC5-BC6A-A1CCDFC33A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72726-22BE-492D-8F51-F12CC27A9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583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E0700-D81F-4EC5-BC6A-A1CCDFC33A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72726-22BE-492D-8F51-F12CC27A9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763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103632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3345C1E3-BF50-43BB-B675-AF6300DC7AE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190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103632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7F6CBC28-20A3-41B8-BFEC-0320E35475C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425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E0700-D81F-4EC5-BC6A-A1CCDFC33A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72726-22BE-492D-8F51-F12CC27A9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910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E0700-D81F-4EC5-BC6A-A1CCDFC33A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72726-22BE-492D-8F51-F12CC27A9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28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E0700-D81F-4EC5-BC6A-A1CCDFC33A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72726-22BE-492D-8F51-F12CC27A9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902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E0700-D81F-4EC5-BC6A-A1CCDFC33A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72726-22BE-492D-8F51-F12CC27A9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73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E0700-D81F-4EC5-BC6A-A1CCDFC33A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72726-22BE-492D-8F51-F12CC27A9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187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E0700-D81F-4EC5-BC6A-A1CCDFC33A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72726-22BE-492D-8F51-F12CC27A9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232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E0700-D81F-4EC5-BC6A-A1CCDFC33A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72726-22BE-492D-8F51-F12CC27A9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330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E0700-D81F-4EC5-BC6A-A1CCDFC33A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72726-22BE-492D-8F51-F12CC27A9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656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E0700-D81F-4EC5-BC6A-A1CCDFC33A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72726-22BE-492D-8F51-F12CC27A9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79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hyperlink" Target="https://fdomgppu.ru/node/84798" TargetMode="External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1718401" y="1701227"/>
            <a:ext cx="8750880" cy="133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2768160" y="3525481"/>
            <a:ext cx="5806080" cy="1588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841500" y="1881426"/>
            <a:ext cx="10713493" cy="1585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72821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93000"/>
              </a:lnSpc>
              <a:buSzPct val="100000"/>
              <a:defRPr/>
            </a:pPr>
            <a:r>
              <a:rPr lang="ru-RU" altLang="ru-RU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anose="020B0602020104020603" pitchFamily="34" charset="0"/>
                <a:cs typeface="Times New Roman" panose="02020603050405020304" pitchFamily="18" charset="0"/>
              </a:rPr>
              <a:t>Психология развития и возрастная </a:t>
            </a:r>
          </a:p>
          <a:p>
            <a:pPr algn="ctr">
              <a:lnSpc>
                <a:spcPct val="93000"/>
              </a:lnSpc>
              <a:buSzPct val="100000"/>
              <a:defRPr/>
            </a:pPr>
            <a:r>
              <a:rPr lang="ru-RU" altLang="ru-RU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anose="020B0602020104020603" pitchFamily="34" charset="0"/>
                <a:cs typeface="Times New Roman" panose="02020603050405020304" pitchFamily="18" charset="0"/>
              </a:rPr>
              <a:t>психология</a:t>
            </a:r>
          </a:p>
          <a:p>
            <a:pPr algn="ctr">
              <a:lnSpc>
                <a:spcPct val="93000"/>
              </a:lnSpc>
              <a:buSzPct val="100000"/>
              <a:defRPr/>
            </a:pPr>
            <a:r>
              <a:rPr lang="ru-RU" alt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anose="020B0602020104020603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150" name="Text Box 5"/>
          <p:cNvSpPr txBox="1">
            <a:spLocks noChangeArrowheads="1"/>
          </p:cNvSpPr>
          <p:nvPr/>
        </p:nvSpPr>
        <p:spPr bwMode="auto">
          <a:xfrm rot="180000">
            <a:off x="8208481" y="3467881"/>
            <a:ext cx="2112480" cy="832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51" name="Text Box 6"/>
          <p:cNvSpPr txBox="1">
            <a:spLocks noChangeArrowheads="1"/>
          </p:cNvSpPr>
          <p:nvPr/>
        </p:nvSpPr>
        <p:spPr bwMode="auto">
          <a:xfrm>
            <a:off x="3512580" y="3115195"/>
            <a:ext cx="7837920" cy="2473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 marL="342900" indent="-3079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 Лекция </a:t>
            </a:r>
            <a:r>
              <a:rPr lang="ru-RU" altLang="ru-RU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№</a:t>
            </a:r>
            <a:r>
              <a:rPr lang="ru-RU" altLang="ru-RU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 5</a:t>
            </a:r>
          </a:p>
          <a:p>
            <a:pPr algn="r">
              <a:lnSpc>
                <a:spcPct val="80000"/>
              </a:lnSpc>
              <a:buClrTx/>
            </a:pPr>
            <a:r>
              <a:rPr lang="ru-RU" alt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altLang="ru-RU" sz="24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для студентов 1-го курса специальности </a:t>
            </a:r>
          </a:p>
          <a:p>
            <a:pPr algn="r">
              <a:lnSpc>
                <a:spcPct val="80000"/>
              </a:lnSpc>
              <a:buClrTx/>
            </a:pPr>
            <a:r>
              <a:rPr lang="ru-RU" altLang="ru-RU" sz="24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31.05.01 - Лечебное дело </a:t>
            </a:r>
          </a:p>
          <a:p>
            <a:pPr algn="r">
              <a:lnSpc>
                <a:spcPct val="80000"/>
              </a:lnSpc>
              <a:buClrTx/>
            </a:pPr>
            <a:r>
              <a:rPr lang="ru-RU" altLang="ru-RU" sz="24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(Очное, Высшее образование, 6.0)</a:t>
            </a:r>
          </a:p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endParaRPr lang="ru-RU" altLang="ru-RU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>Лектор</a:t>
            </a:r>
            <a:r>
              <a:rPr lang="ru-RU" altLang="ru-RU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  <a:r>
              <a:rPr lang="ru-RU" altLang="ru-RU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altLang="ru-RU" sz="2540" dirty="0">
                <a:solidFill>
                  <a:srgbClr val="000000"/>
                </a:solidFill>
                <a:latin typeface="Calibri" panose="020F0502020204030204" pitchFamily="34" charset="0"/>
              </a:rPr>
              <a:t>доцент  </a:t>
            </a:r>
          </a:p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>Гуров Виктор Александрович</a:t>
            </a:r>
          </a:p>
        </p:txBody>
      </p:sp>
      <p:sp>
        <p:nvSpPr>
          <p:cNvPr id="6152" name="Text Box 7"/>
          <p:cNvSpPr txBox="1">
            <a:spLocks noChangeArrowheads="1"/>
          </p:cNvSpPr>
          <p:nvPr/>
        </p:nvSpPr>
        <p:spPr bwMode="auto">
          <a:xfrm>
            <a:off x="1938721" y="297001"/>
            <a:ext cx="5659200" cy="103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2452" rIns="81638" bIns="42452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1814" dirty="0">
                <a:solidFill>
                  <a:srgbClr val="000000"/>
                </a:solidFill>
              </a:rPr>
              <a:t>Кафедра педагогики и психологии</a:t>
            </a:r>
          </a:p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1814" dirty="0">
                <a:solidFill>
                  <a:srgbClr val="000000"/>
                </a:solidFill>
              </a:rPr>
              <a:t> с курсом ПО</a:t>
            </a:r>
          </a:p>
        </p:txBody>
      </p:sp>
      <p:pic>
        <p:nvPicPr>
          <p:cNvPr id="615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1" y="327241"/>
            <a:ext cx="1893600" cy="1370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4" name="Text Box 9"/>
          <p:cNvSpPr txBox="1">
            <a:spLocks noChangeArrowheads="1"/>
          </p:cNvSpPr>
          <p:nvPr/>
        </p:nvSpPr>
        <p:spPr bwMode="auto">
          <a:xfrm>
            <a:off x="4752481" y="6270121"/>
            <a:ext cx="3055680" cy="52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089"/>
              </a:spcBef>
              <a:spcAft>
                <a:spcPts val="907"/>
              </a:spcAft>
              <a:buClrTx/>
            </a:pPr>
            <a:r>
              <a:rPr lang="ru-RU" altLang="ru-RU" sz="1996" dirty="0">
                <a:solidFill>
                  <a:srgbClr val="000000"/>
                </a:solidFill>
              </a:rPr>
              <a:t>Красноярск 2023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8B7B4079-E287-1A14-BC2D-945C4F6C6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49" y="4915361"/>
            <a:ext cx="6749272" cy="1759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88070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7355" y="579864"/>
            <a:ext cx="9155151" cy="654050"/>
          </a:xfr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ru-RU" b="1" dirty="0"/>
              <a:t>Основные категории ВП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598449" y="1780785"/>
            <a:ext cx="10995102" cy="4497351"/>
          </a:xfrm>
        </p:spPr>
        <p:txBody>
          <a:bodyPr/>
          <a:lstStyle/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ru-RU" altLang="ru-RU" sz="3200" b="1" dirty="0"/>
              <a:t>Филогенез </a:t>
            </a:r>
            <a:r>
              <a:rPr lang="ru-RU" altLang="ru-RU" sz="3200" dirty="0"/>
              <a:t>- эволюционное развитие любой биологической системы; изменения, происходящие в процессе эволюции различных видов органического мира. </a:t>
            </a:r>
            <a:r>
              <a:rPr lang="ru-RU" altLang="ru-RU" dirty="0"/>
              <a:t>(</a:t>
            </a:r>
            <a:r>
              <a:rPr lang="ru-RU" altLang="ru-RU" dirty="0" err="1"/>
              <a:t>Э.Г.Геккель</a:t>
            </a:r>
            <a:r>
              <a:rPr lang="ru-RU" altLang="ru-RU" dirty="0"/>
              <a:t>, 1866 год). </a:t>
            </a:r>
            <a:endParaRPr lang="ru-RU" altLang="ru-RU" sz="3200" dirty="0"/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ru-RU" altLang="ru-RU" sz="3200" b="1" dirty="0"/>
              <a:t>Онтогенез</a:t>
            </a:r>
            <a:r>
              <a:rPr lang="ru-RU" altLang="ru-RU" sz="3200" dirty="0"/>
              <a:t> (от греч. </a:t>
            </a:r>
            <a:r>
              <a:rPr lang="ru-RU" altLang="ru-RU" sz="3200" dirty="0" err="1"/>
              <a:t>ontos</a:t>
            </a:r>
            <a:r>
              <a:rPr lang="ru-RU" altLang="ru-RU" sz="3200" dirty="0"/>
              <a:t> – сущее, </a:t>
            </a:r>
            <a:r>
              <a:rPr lang="ru-RU" altLang="ru-RU" sz="3200" dirty="0" err="1"/>
              <a:t>genesis</a:t>
            </a:r>
            <a:r>
              <a:rPr lang="ru-RU" altLang="ru-RU" sz="3200" dirty="0"/>
              <a:t> – происхождение) – процесс развития индивидуального организма. </a:t>
            </a: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ru-RU" altLang="ru-RU" sz="3200" b="1" dirty="0"/>
              <a:t>РАЗВИТИЕ</a:t>
            </a:r>
            <a:r>
              <a:rPr lang="ru-RU" altLang="ru-RU" sz="3200" dirty="0"/>
              <a:t> – это процесс необратимых, направленных и закономерных изменений, приводящий к возникновению количественных, качественных и структурных преобразований психики и поведения человека </a:t>
            </a:r>
            <a:r>
              <a:rPr lang="ru-RU" altLang="ru-RU" dirty="0"/>
              <a:t>(</a:t>
            </a:r>
            <a:r>
              <a:rPr lang="ru-RU" altLang="ru-RU" dirty="0" err="1"/>
              <a:t>Реан</a:t>
            </a:r>
            <a:r>
              <a:rPr lang="ru-RU" altLang="ru-RU" dirty="0"/>
              <a:t>). </a:t>
            </a:r>
          </a:p>
          <a:p>
            <a:pPr eaLnBrk="1" hangingPunct="1"/>
            <a:endParaRPr lang="ru-RU" altLang="ru-RU" dirty="0"/>
          </a:p>
          <a:p>
            <a:pPr marL="0" indent="0">
              <a:buNone/>
            </a:pPr>
            <a:endParaRPr lang="ru-RU" alt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2472" y="2457881"/>
            <a:ext cx="1102739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Детская психология (от зачатия до 15 лет): </a:t>
            </a:r>
            <a:r>
              <a:rPr lang="ru-RU" sz="3200" dirty="0" err="1"/>
              <a:t>пренатальный</a:t>
            </a:r>
            <a:r>
              <a:rPr lang="ru-RU" sz="3200" dirty="0"/>
              <a:t>, дошкольный, младший школьный, подростковый возраст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Психология юности (15-22 лет)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Психология зрелого возраста (22-55/60 лет)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Геронтопсихология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 (от 60 лет)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701015" y="1002042"/>
            <a:ext cx="7490985" cy="9486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Разделы психологии развития и возрастной психологии</a:t>
            </a:r>
          </a:p>
        </p:txBody>
      </p:sp>
      <p:pic>
        <p:nvPicPr>
          <p:cNvPr id="4" name="Picture 3" descr="C:\Users\Алексей\Desktop\мужчина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53" y="163810"/>
            <a:ext cx="4421188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Алексей\Desktop\женщин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195" y="4628637"/>
            <a:ext cx="4572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0446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09351" y="2033509"/>
            <a:ext cx="11482649" cy="4527549"/>
          </a:xfrm>
        </p:spPr>
        <p:txBody>
          <a:bodyPr rtlCol="0"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  <a:t>         Выделяют:</a:t>
            </a:r>
          </a:p>
          <a:p>
            <a:pPr>
              <a:defRPr/>
            </a:pPr>
            <a:r>
              <a:rPr lang="ru-RU" sz="3600" b="1" dirty="0"/>
              <a:t>Хронологический</a:t>
            </a:r>
            <a:r>
              <a:rPr lang="ru-RU" sz="3600" dirty="0"/>
              <a:t> – продолжительность жизни человека (паспортный).</a:t>
            </a:r>
          </a:p>
          <a:p>
            <a:pPr>
              <a:defRPr/>
            </a:pPr>
            <a:r>
              <a:rPr lang="ru-RU" sz="3600" b="1" dirty="0"/>
              <a:t>Биологический</a:t>
            </a:r>
            <a:r>
              <a:rPr lang="ru-RU" sz="3600" dirty="0"/>
              <a:t> – совокупность биологических показателей, функционирования организма в целом.</a:t>
            </a:r>
          </a:p>
          <a:p>
            <a:pPr>
              <a:defRPr/>
            </a:pPr>
            <a:r>
              <a:rPr lang="ru-RU" sz="3600" b="1" dirty="0"/>
              <a:t>Психологический</a:t>
            </a:r>
            <a:r>
              <a:rPr lang="ru-RU" sz="3600" dirty="0"/>
              <a:t> – характеристика степени адаптированности человека к условиям  социума в соответствии  с уровнем интеллекта, способностью  к научению, двигательными навыками, чувствами, установками, мотивами </a:t>
            </a:r>
            <a:r>
              <a:rPr lang="ru-RU" dirty="0"/>
              <a:t>и пр.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sp>
        <p:nvSpPr>
          <p:cNvPr id="4" name="Заголовок 6">
            <a:extLst>
              <a:ext uri="{FF2B5EF4-FFF2-40B4-BE49-F238E27FC236}">
                <a16:creationId xmlns:a16="http://schemas.microsoft.com/office/drawing/2014/main" id="{FF027E96-6F44-6CDE-F770-6F6C2F890749}"/>
              </a:ext>
            </a:extLst>
          </p:cNvPr>
          <p:cNvSpPr txBox="1">
            <a:spLocks/>
          </p:cNvSpPr>
          <p:nvPr/>
        </p:nvSpPr>
        <p:spPr>
          <a:xfrm>
            <a:off x="616424" y="151976"/>
            <a:ext cx="11482650" cy="1717288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(период развития) 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относительно замкнутый цикл </a:t>
            </a:r>
            <a:r>
              <a:rPr lang="ru-RU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развития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человека, имеющий свою структуру и динамику.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5B40B21-C941-A45E-9789-97E0F1F188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74639"/>
            <a:ext cx="9144000" cy="4905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600" b="1" dirty="0"/>
              <a:t>Об измерении биологического возраста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2A7DD31E-1D25-546E-F38D-53C825DCD4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68711" y="908050"/>
            <a:ext cx="11496909" cy="59499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2400" dirty="0"/>
              <a:t>В 2001г. Национальным геронтологическим центром и Институтом системного анализа РАН были предложены простые и надежные формулы определения биологического возраста: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altLang="ru-RU" sz="2400" b="1" dirty="0"/>
              <a:t>                                                  Для мужчин: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/>
              <a:t>БВ = 19.455 + 5.46 х </a:t>
            </a:r>
            <a:r>
              <a:rPr lang="ru-RU" altLang="ru-RU" sz="2400" dirty="0" err="1"/>
              <a:t>СПВэ</a:t>
            </a:r>
            <a:r>
              <a:rPr lang="ru-RU" altLang="ru-RU" sz="2400" dirty="0"/>
              <a:t> – 0.005хЖЕЛ – 0.052хСБ + 0.166хЗД.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altLang="ru-RU" sz="2400" b="1" dirty="0"/>
              <a:t>                                                 Для женщин</a:t>
            </a:r>
            <a:r>
              <a:rPr lang="ru-RU" altLang="ru-RU" sz="2400" dirty="0"/>
              <a:t>: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/>
              <a:t>БВ = 1.717 + 5.197хСПВэ – 0.072хСБ + 0.165хСП + 0.017хА.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 err="1"/>
              <a:t>СПВэ</a:t>
            </a:r>
            <a:r>
              <a:rPr lang="ru-RU" altLang="ru-RU" sz="2400" dirty="0"/>
              <a:t> – скорость распространения пульсовой волны по сосудам эластического типа,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/>
              <a:t>ЖЕЛ – жизненная емкость легких,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/>
              <a:t>СБ – статическая балансировка на левой ноге в сек.,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/>
              <a:t>ЗД – время задержки дыхания на выдохе в сек.,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/>
              <a:t>СП – слуховой порог при 4000Гц в ДБ, а – аккомодация хрусталика по расстоянию ближней точки зрения в диоптриях.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/>
              <a:t>Нормой считается отклонение биологического возраста от хронологического в пределах 5 лет, это естественное старение.</a:t>
            </a:r>
          </a:p>
          <a:p>
            <a:pPr eaLnBrk="1" hangingPunct="1">
              <a:lnSpc>
                <a:spcPct val="80000"/>
              </a:lnSpc>
            </a:pPr>
            <a:endParaRPr lang="ru-RU" altLang="ru-RU" sz="900" dirty="0"/>
          </a:p>
          <a:p>
            <a:pPr eaLnBrk="1" hangingPunct="1">
              <a:lnSpc>
                <a:spcPct val="80000"/>
              </a:lnSpc>
            </a:pPr>
            <a:r>
              <a:rPr lang="ru-RU" altLang="ru-RU" sz="1800" b="1" i="1" dirty="0"/>
              <a:t>Крутько В.Н., Донцов В.И., Подколзин А.А., </a:t>
            </a:r>
            <a:r>
              <a:rPr lang="ru-RU" altLang="ru-RU" sz="1800" b="1" i="1" dirty="0" err="1"/>
              <a:t>Мегреладзе</a:t>
            </a:r>
            <a:r>
              <a:rPr lang="ru-RU" altLang="ru-RU" sz="1800" b="1" i="1" dirty="0"/>
              <a:t> А.Г. И др. Новые формулы определения биовозраста человека // Геронтология и гериатрия. Вып.1. М., 2001. С.9-11.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81776" y="72008"/>
            <a:ext cx="12110224" cy="1268760"/>
          </a:xfr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>
              <a:defRPr/>
            </a:pPr>
            <a:r>
              <a:rPr lang="ru-RU" sz="4000" b="1" dirty="0">
                <a:latin typeface="Arial" charset="0"/>
              </a:rPr>
              <a:t>Структура возраста  </a:t>
            </a:r>
            <a:br>
              <a:rPr lang="ru-RU" sz="3600" dirty="0">
                <a:latin typeface="Arial" charset="0"/>
              </a:rPr>
            </a:br>
            <a:r>
              <a:rPr lang="ru-RU" sz="2000" dirty="0">
                <a:latin typeface="Arial" charset="0"/>
              </a:rPr>
              <a:t>по Д.Б. </a:t>
            </a:r>
            <a:r>
              <a:rPr lang="ru-RU" sz="2000" dirty="0" err="1">
                <a:latin typeface="Arial" charset="0"/>
              </a:rPr>
              <a:t>Эльконину</a:t>
            </a:r>
            <a:endParaRPr lang="ru-RU" sz="3600" dirty="0">
              <a:latin typeface="Arial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8712" y="1448780"/>
            <a:ext cx="11463453" cy="4248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altLang="ru-RU" sz="3200" dirty="0"/>
              <a:t>Каждый </a:t>
            </a:r>
            <a:r>
              <a:rPr lang="ru-RU" altLang="ru-RU" sz="3200" b="1" dirty="0"/>
              <a:t>возраст</a:t>
            </a:r>
            <a:r>
              <a:rPr lang="ru-RU" altLang="ru-RU" sz="3200" dirty="0"/>
              <a:t> характеризуется своей </a:t>
            </a:r>
          </a:p>
          <a:p>
            <a:pPr eaLnBrk="1" hangingPunct="1"/>
            <a:r>
              <a:rPr lang="ru-RU" altLang="ru-RU" sz="3000" b="1" dirty="0"/>
              <a:t>социальной ситуацией развития (специфической системой отношений с окружающей социальной средой); </a:t>
            </a:r>
          </a:p>
          <a:p>
            <a:pPr eaLnBrk="1" hangingPunct="1"/>
            <a:r>
              <a:rPr lang="ru-RU" altLang="ru-RU" sz="3000" b="1" dirty="0"/>
              <a:t>ведущей деятельностью </a:t>
            </a:r>
            <a:r>
              <a:rPr lang="ru-RU" altLang="ru-RU" sz="3000" dirty="0"/>
              <a:t>в которой решаются задачи возраста и  в которой преимущественно развивается мотивационно-</a:t>
            </a:r>
            <a:r>
              <a:rPr lang="ru-RU" altLang="ru-RU" sz="3000" dirty="0" err="1"/>
              <a:t>потребностная</a:t>
            </a:r>
            <a:r>
              <a:rPr lang="ru-RU" altLang="ru-RU" sz="3000" dirty="0"/>
              <a:t> или интеллектуальная сфера личности; </a:t>
            </a:r>
          </a:p>
          <a:p>
            <a:pPr eaLnBrk="1" hangingPunct="1"/>
            <a:r>
              <a:rPr lang="ru-RU" altLang="ru-RU" sz="3000" b="1" dirty="0"/>
              <a:t>возрастными новообразованиями,</a:t>
            </a:r>
            <a:r>
              <a:rPr lang="ru-RU" altLang="ru-RU" sz="3000" dirty="0"/>
              <a:t> формирующимися в конце периода, среди них выделяется центральное, наиболее значимое для последующего развития.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68712" y="5805265"/>
            <a:ext cx="11095464" cy="8222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altLang="ru-RU" sz="3000" dirty="0"/>
              <a:t>Границами возрастов служат </a:t>
            </a:r>
            <a:r>
              <a:rPr lang="ru-RU" altLang="ru-RU" sz="3000" b="1" dirty="0"/>
              <a:t>кризисы</a:t>
            </a:r>
            <a:r>
              <a:rPr lang="ru-RU" altLang="ru-RU" sz="3000" dirty="0"/>
              <a:t> — переломные моменты в развитии человека.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Понимание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развития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психологии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(по Ю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Карандашеву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323833" y="1912807"/>
            <a:ext cx="10440537" cy="4554551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Развитие как рост</a:t>
            </a:r>
          </a:p>
          <a:p>
            <a:pPr marL="457200" indent="-457200">
              <a:buFontTx/>
              <a:buAutoNum type="arabicPeriod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Развитие как созревание</a:t>
            </a:r>
          </a:p>
          <a:p>
            <a:pPr marL="457200" indent="-457200">
              <a:buFontTx/>
              <a:buAutoNum type="arabicPeriod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Развитие как совершенствование</a:t>
            </a:r>
          </a:p>
          <a:p>
            <a:pPr marL="457200" indent="-457200">
              <a:buFontTx/>
              <a:buAutoNum type="arabicPeriod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Развитие как универсальное изменение</a:t>
            </a:r>
          </a:p>
          <a:p>
            <a:pPr marL="457200" indent="-457200">
              <a:buFontTx/>
              <a:buAutoNum type="arabicPeriod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Развитие как количественно-качественное изменение</a:t>
            </a:r>
          </a:p>
          <a:p>
            <a:pPr marL="457200" indent="-457200">
              <a:buFontTx/>
              <a:buAutoNum type="arabicPeriod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Развитие как изменение, влекущее за собой новые изменения…</a:t>
            </a:r>
          </a:p>
        </p:txBody>
      </p:sp>
    </p:spTree>
    <p:extLst>
      <p:ext uri="{BB962C8B-B14F-4D97-AF65-F5344CB8AC3E}">
        <p14:creationId xmlns:p14="http://schemas.microsoft.com/office/powerpoint/2010/main" val="3755362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7465" y="199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Развитие как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временн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я категория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8935" y="1003610"/>
            <a:ext cx="11409529" cy="5651671"/>
          </a:xfrm>
        </p:spPr>
        <p:txBody>
          <a:bodyPr>
            <a:normAutofit/>
          </a:bodyPr>
          <a:lstStyle/>
          <a:p>
            <a:pPr>
              <a:lnSpc>
                <a:spcPts val="2500"/>
              </a:lnSpc>
              <a:spcBef>
                <a:spcPts val="1200"/>
              </a:spcBef>
            </a:pPr>
            <a:r>
              <a:rPr lang="ru-RU" sz="27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Филогенез</a:t>
            </a:r>
            <a:r>
              <a:rPr lang="ru-RU" sz="27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2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или развитие вида, — это предельная временная дистанция, включающая возникновение жизни, зарождение видов, их изменение, дифференциацию и преемственность, т.е. всю </a:t>
            </a:r>
            <a:r>
              <a:rPr lang="ru-RU" sz="2700" i="1" dirty="0" err="1">
                <a:latin typeface="Arial" panose="020B0604020202020204" pitchFamily="34" charset="0"/>
                <a:cs typeface="Arial" panose="020B0604020202020204" pitchFamily="34" charset="0"/>
              </a:rPr>
              <a:t>биосоциальную</a:t>
            </a:r>
            <a:r>
              <a:rPr lang="ru-RU" sz="2700" i="1" dirty="0">
                <a:latin typeface="Arial" panose="020B0604020202020204" pitchFamily="34" charset="0"/>
                <a:cs typeface="Arial" panose="020B0604020202020204" pitchFamily="34" charset="0"/>
              </a:rPr>
              <a:t> эволюцию,</a:t>
            </a:r>
            <a:r>
              <a:rPr lang="ru-RU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начиная с простейших и завершая человеком.</a:t>
            </a:r>
          </a:p>
          <a:p>
            <a:pPr>
              <a:lnSpc>
                <a:spcPts val="2500"/>
              </a:lnSpc>
              <a:spcBef>
                <a:spcPts val="1200"/>
              </a:spcBef>
            </a:pPr>
            <a:r>
              <a:rPr lang="ru-RU" sz="27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Антропогенез,</a:t>
            </a:r>
            <a:r>
              <a:rPr lang="ru-RU" sz="2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или развитие человечества во всех его аспектах,</a:t>
            </a:r>
            <a:r>
              <a:rPr lang="ru-RU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— это часть филогенеза, начинающаяся с возникновением 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Homo sapiens 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и завершающаяся сегодняшним днем.</a:t>
            </a:r>
          </a:p>
          <a:p>
            <a:pPr>
              <a:lnSpc>
                <a:spcPts val="2500"/>
              </a:lnSpc>
              <a:spcBef>
                <a:spcPts val="1200"/>
              </a:spcBef>
            </a:pPr>
            <a:r>
              <a:rPr lang="ru-RU" sz="27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Онтогенез,</a:t>
            </a:r>
            <a:r>
              <a:rPr lang="ru-RU" sz="2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или индивидуальное развитие, — это временная дистанция длиной в человеческую жизнь: она начинается с момента зачатия и завершается концом жизни.</a:t>
            </a:r>
          </a:p>
          <a:p>
            <a:pPr>
              <a:lnSpc>
                <a:spcPts val="2500"/>
              </a:lnSpc>
              <a:spcBef>
                <a:spcPts val="1200"/>
              </a:spcBef>
            </a:pPr>
            <a:r>
              <a:rPr lang="ru-RU" sz="27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Микрогенез</a:t>
            </a:r>
            <a:r>
              <a:rPr lang="ru-RU" sz="27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2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или актуальный генез, — наиболее короткая временная дистанция, охватывающая «возрастной» период, в течение которого протекают краткосрочные процессы восприятия, памяти, мышления, воображения, развернутые последовательности действий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8328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3344269" y="191903"/>
            <a:ext cx="8105633" cy="1325563"/>
          </a:xfrm>
        </p:spPr>
        <p:txBody>
          <a:bodyPr/>
          <a:lstStyle/>
          <a:p>
            <a:pPr eaLnBrk="1" hangingPunct="1"/>
            <a:r>
              <a:rPr lang="ru-RU" altLang="ru-RU" b="1" dirty="0"/>
              <a:t>Типы развития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84394" y="1607167"/>
            <a:ext cx="8625384" cy="1190624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ru-RU" sz="3200" b="1" dirty="0"/>
              <a:t>Л.С. Выготский различал: </a:t>
            </a:r>
            <a:r>
              <a:rPr lang="ru-RU" sz="3200" b="1" dirty="0" err="1"/>
              <a:t>преформированный</a:t>
            </a:r>
            <a:r>
              <a:rPr lang="ru-RU" sz="3200" b="1" dirty="0"/>
              <a:t> и </a:t>
            </a:r>
            <a:r>
              <a:rPr lang="ru-RU" sz="3200" b="1" dirty="0" err="1"/>
              <a:t>непреформированный</a:t>
            </a:r>
            <a:r>
              <a:rPr lang="ru-RU" sz="3200" b="1" dirty="0"/>
              <a:t> типы развития.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98" y="365124"/>
            <a:ext cx="1670698" cy="2321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2595" y="2977193"/>
            <a:ext cx="11619571" cy="3381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  <a:defRPr/>
            </a:pPr>
            <a:r>
              <a:rPr lang="ru-RU" sz="2800" b="1" dirty="0"/>
              <a:t> </a:t>
            </a:r>
            <a:r>
              <a:rPr lang="ru-RU" sz="3200" b="1" dirty="0"/>
              <a:t>Преформированный тип — </a:t>
            </a:r>
            <a:r>
              <a:rPr lang="ru-RU" sz="3200" dirty="0"/>
              <a:t>это такой тип, когда в самом начале заданы, закреплены, зафиксированы как те стадии, которые явление (организм) пройдет, так и тот конечный результат, который явление достигнет.  </a:t>
            </a:r>
          </a:p>
          <a:p>
            <a:pPr>
              <a:lnSpc>
                <a:spcPts val="3200"/>
              </a:lnSpc>
              <a:defRPr/>
            </a:pPr>
            <a:r>
              <a:rPr lang="ru-RU" sz="3200" dirty="0"/>
              <a:t>  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Пример: Эмбриогенез, физическое развитие.</a:t>
            </a:r>
          </a:p>
          <a:p>
            <a:pPr>
              <a:lnSpc>
                <a:spcPts val="3200"/>
              </a:lnSpc>
              <a:defRPr/>
            </a:pPr>
            <a:r>
              <a:rPr lang="ru-RU" sz="3200" b="1" dirty="0" err="1"/>
              <a:t>Непреформированный</a:t>
            </a:r>
            <a:r>
              <a:rPr lang="ru-RU" sz="3200" b="1" dirty="0"/>
              <a:t> путь развития </a:t>
            </a:r>
            <a:r>
              <a:rPr lang="ru-RU" sz="3200" dirty="0"/>
              <a:t>не предопределен заранее. </a:t>
            </a:r>
          </a:p>
          <a:p>
            <a:pPr>
              <a:lnSpc>
                <a:spcPts val="3200"/>
              </a:lnSpc>
              <a:defRPr/>
            </a:pPr>
            <a:r>
              <a:rPr lang="ru-RU" sz="3200" dirty="0">
                <a:solidFill>
                  <a:srgbClr val="C00000"/>
                </a:solidFill>
              </a:rPr>
              <a:t> 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Пример: развитие общества.</a:t>
            </a:r>
          </a:p>
        </p:txBody>
      </p:sp>
    </p:spTree>
    <p:extLst>
      <p:ext uri="{BB962C8B-B14F-4D97-AF65-F5344CB8AC3E}">
        <p14:creationId xmlns:p14="http://schemas.microsoft.com/office/powerpoint/2010/main" val="1187924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26590" y="375943"/>
            <a:ext cx="7128185" cy="2397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07000"/>
              </a:lnSpc>
              <a:spcAft>
                <a:spcPts val="750"/>
              </a:spcAft>
            </a:pPr>
            <a:r>
              <a:rPr lang="ru-RU" sz="2800" dirty="0"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Основная единица анализа в психологии развития – </a:t>
            </a:r>
            <a:r>
              <a:rPr lang="ru-RU" sz="2800" dirty="0">
                <a:solidFill>
                  <a:srgbClr val="C00000"/>
                </a:solidFill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ПСИХОЛОГИЧЕСКИЙ ВОЗРАСТ </a:t>
            </a:r>
            <a:r>
              <a:rPr lang="ru-RU" sz="2800" dirty="0"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как относительно замкнутый цикл развития, имеющий свою структуру и свою динамику (</a:t>
            </a:r>
            <a:r>
              <a:rPr lang="ru-RU" sz="2800" dirty="0" err="1"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Л.С.Выготский</a:t>
            </a:r>
            <a:r>
              <a:rPr lang="ru-RU" sz="2800" dirty="0"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)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732928" y="3429001"/>
            <a:ext cx="10758487" cy="2865556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Психологический возраст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- 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это понятие обозначает определенную, качественно своеобразную (относительно замкнутую) ступень  онтогенетического развития, обусловливаемую закономерностями формирования организма, условиями жизни, обучения и воспитания и имеющую конкретно-историческое происхождение</a:t>
            </a:r>
          </a:p>
        </p:txBody>
      </p:sp>
      <p:pic>
        <p:nvPicPr>
          <p:cNvPr id="4" name="Picture 2" descr="C:\Users\d107-1\Desktop\Псх личности картинки\psihologicheskij-vozrast-cheloveka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21" y="476442"/>
            <a:ext cx="390842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 flipH="1" flipV="1">
            <a:off x="11491415" y="6059556"/>
            <a:ext cx="450374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298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832513" y="641445"/>
            <a:ext cx="11054687" cy="5665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346075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indent="-128588" algn="ctr">
              <a:spcBef>
                <a:spcPts val="63"/>
              </a:spcBef>
              <a:spcAft>
                <a:spcPts val="425"/>
              </a:spcAft>
            </a:pPr>
            <a:r>
              <a:rPr lang="ru-RU" altLang="ru-RU" sz="2600" b="1" dirty="0">
                <a:solidFill>
                  <a:srgbClr val="7E0021"/>
                </a:solidFill>
              </a:rPr>
              <a:t>Подходы к проблеме возрастной  периодизации</a:t>
            </a:r>
            <a:endParaRPr lang="ru-RU" altLang="ru-RU" sz="2600" dirty="0"/>
          </a:p>
          <a:p>
            <a:pPr>
              <a:spcBef>
                <a:spcPts val="63"/>
              </a:spcBef>
              <a:spcAft>
                <a:spcPts val="425"/>
              </a:spcAft>
            </a:pPr>
            <a:r>
              <a:rPr lang="ru-RU" altLang="ru-RU" sz="2600" dirty="0"/>
              <a:t>Две различные точки зрения на процесс развития человека:</a:t>
            </a:r>
          </a:p>
          <a:p>
            <a:pPr marL="711200" indent="344488">
              <a:spcBef>
                <a:spcPts val="63"/>
              </a:spcBef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600" dirty="0"/>
              <a:t>процесс </a:t>
            </a:r>
            <a:r>
              <a:rPr lang="ru-RU" altLang="ru-RU" sz="2600" i="1" dirty="0"/>
              <a:t>непрерывен</a:t>
            </a:r>
          </a:p>
          <a:p>
            <a:pPr marL="711200" indent="344488">
              <a:spcBef>
                <a:spcPts val="63"/>
              </a:spcBef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600" dirty="0"/>
              <a:t>процесс</a:t>
            </a:r>
            <a:r>
              <a:rPr lang="ru-RU" altLang="ru-RU" sz="2600" i="1" dirty="0"/>
              <a:t> дискретен.</a:t>
            </a:r>
          </a:p>
          <a:p>
            <a:pPr>
              <a:spcBef>
                <a:spcPts val="63"/>
              </a:spcBef>
              <a:spcAft>
                <a:spcPts val="425"/>
              </a:spcAft>
            </a:pPr>
            <a:endParaRPr lang="ru-RU" altLang="ru-RU" sz="1000" b="1" dirty="0">
              <a:solidFill>
                <a:srgbClr val="000080"/>
              </a:solidFill>
            </a:endParaRPr>
          </a:p>
          <a:p>
            <a:pPr>
              <a:spcBef>
                <a:spcPts val="63"/>
              </a:spcBef>
              <a:spcAft>
                <a:spcPts val="425"/>
              </a:spcAft>
            </a:pPr>
            <a:r>
              <a:rPr lang="ru-RU" altLang="ru-RU" sz="2600" b="1" dirty="0">
                <a:solidFill>
                  <a:srgbClr val="000080"/>
                </a:solidFill>
              </a:rPr>
              <a:t>Теория непрерывного развития</a:t>
            </a:r>
            <a:r>
              <a:rPr lang="ru-RU" altLang="ru-RU" sz="2600" dirty="0"/>
              <a:t> — развитие идет не останавливаясь, не ускоряясь и не замедляясь, поэтому четких границ, отделяющих один этап развития от другого, не существует.</a:t>
            </a:r>
          </a:p>
          <a:p>
            <a:pPr>
              <a:spcBef>
                <a:spcPts val="63"/>
              </a:spcBef>
              <a:spcAft>
                <a:spcPts val="425"/>
              </a:spcAft>
            </a:pPr>
            <a:endParaRPr lang="ru-RU" altLang="ru-RU" sz="1200" b="1" dirty="0">
              <a:solidFill>
                <a:srgbClr val="000099"/>
              </a:solidFill>
            </a:endParaRPr>
          </a:p>
          <a:p>
            <a:pPr>
              <a:spcBef>
                <a:spcPts val="63"/>
              </a:spcBef>
              <a:spcAft>
                <a:spcPts val="425"/>
              </a:spcAft>
            </a:pPr>
            <a:r>
              <a:rPr lang="ru-RU" altLang="ru-RU" sz="2600" b="1" dirty="0">
                <a:solidFill>
                  <a:srgbClr val="000099"/>
                </a:solidFill>
              </a:rPr>
              <a:t>Теория дискретного развития</a:t>
            </a:r>
            <a:r>
              <a:rPr lang="ru-RU" altLang="ru-RU" sz="2600" dirty="0"/>
              <a:t> — развитие идет неравномерно, то ускоряясь, то замедляясь; выделяются стадии (этапы) в развитии, качественно отличающихся друг от друга</a:t>
            </a:r>
            <a:r>
              <a:rPr lang="ru-RU" altLang="ru-RU" sz="1000" dirty="0"/>
              <a:t>. </a:t>
            </a:r>
          </a:p>
          <a:p>
            <a:pPr>
              <a:spcBef>
                <a:spcPts val="1200"/>
              </a:spcBef>
              <a:spcAft>
                <a:spcPts val="1000"/>
              </a:spcAft>
            </a:pPr>
            <a:endParaRPr lang="ru-RU" altLang="ru-RU" sz="1000" dirty="0"/>
          </a:p>
        </p:txBody>
      </p:sp>
      <p:sp>
        <p:nvSpPr>
          <p:cNvPr id="3" name="Прямоугольник 2"/>
          <p:cNvSpPr/>
          <p:nvPr/>
        </p:nvSpPr>
        <p:spPr>
          <a:xfrm flipH="1" flipV="1">
            <a:off x="11286699" y="6053046"/>
            <a:ext cx="450374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8781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A53955-CD17-2182-A643-5147158D208C}"/>
              </a:ext>
            </a:extLst>
          </p:cNvPr>
          <p:cNvSpPr txBox="1"/>
          <p:nvPr/>
        </p:nvSpPr>
        <p:spPr>
          <a:xfrm>
            <a:off x="815432" y="4139922"/>
            <a:ext cx="1095049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 err="1"/>
              <a:t>Блок_схема</a:t>
            </a:r>
            <a:r>
              <a:rPr lang="ru-RU" sz="2800" dirty="0"/>
              <a:t> к ИК для ПППВБ.pdf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/>
              <a:t>Самооценочный лист карты (1).pdf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/>
              <a:t>Ukazania_k_rabote_dlya_konkursa_PPPVB_23.pptx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/>
              <a:t>Рекомендации к ИК ППП ВБ 2023.docx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err="1"/>
              <a:t>Список_методик</a:t>
            </a:r>
            <a:r>
              <a:rPr lang="ru-RU" sz="2800" dirty="0"/>
              <a:t> к конкурсу ППП БВ_2023.pdf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B7E090-8045-B8A2-27C5-B11605A0A432}"/>
              </a:ext>
            </a:extLst>
          </p:cNvPr>
          <p:cNvSpPr txBox="1"/>
          <p:nvPr/>
        </p:nvSpPr>
        <p:spPr>
          <a:xfrm>
            <a:off x="1605776" y="2890391"/>
            <a:ext cx="1006955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</a:rPr>
              <a:t>Указания к ИК-карте Психолого-педагогический портрет Будущего врача: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9B86BD-1D77-0BA2-56D2-EAD601FEAC93}"/>
              </a:ext>
            </a:extLst>
          </p:cNvPr>
          <p:cNvSpPr txBox="1"/>
          <p:nvPr/>
        </p:nvSpPr>
        <p:spPr>
          <a:xfrm>
            <a:off x="312235" y="2234848"/>
            <a:ext cx="117087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https://krasgmu.ru/index.php?page[common]=content&amp;id=177027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DF8E2F-6EFA-AD5B-4813-0B2191716077}"/>
              </a:ext>
            </a:extLst>
          </p:cNvPr>
          <p:cNvSpPr txBox="1"/>
          <p:nvPr/>
        </p:nvSpPr>
        <p:spPr>
          <a:xfrm>
            <a:off x="1750741" y="245956"/>
            <a:ext cx="1016991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Конкурс</a:t>
            </a:r>
            <a:r>
              <a:rPr lang="ru-RU" sz="3200" dirty="0"/>
              <a:t> </a:t>
            </a:r>
            <a:r>
              <a:rPr lang="ru-RU" sz="2800" dirty="0"/>
              <a:t>«Психолого-педагогический портрет будущего врача»</a:t>
            </a:r>
            <a:endParaRPr lang="ru-RU" sz="3200" dirty="0"/>
          </a:p>
          <a:p>
            <a:r>
              <a:rPr lang="ru-RU" sz="3200" dirty="0"/>
              <a:t>Сроки проведения:    </a:t>
            </a:r>
            <a:r>
              <a:rPr lang="ru-RU" sz="3200" i="1" dirty="0"/>
              <a:t>18 апреля по 29 апреля 2023 г.</a:t>
            </a:r>
          </a:p>
          <a:p>
            <a:r>
              <a:rPr lang="ru-RU" sz="3200" dirty="0"/>
              <a:t>Участники:  </a:t>
            </a:r>
            <a:r>
              <a:rPr lang="ru-RU" sz="3200" i="1" dirty="0"/>
              <a:t>Студенты лечебного факультета 1 курс.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EDC53C4-1382-422B-C82C-771A6C81F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35" y="474266"/>
            <a:ext cx="1174595" cy="1174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687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2702257" y="233462"/>
            <a:ext cx="7425249" cy="82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200"/>
              </a:spcBef>
              <a:spcAft>
                <a:spcPts val="1000"/>
              </a:spcAft>
            </a:pPr>
            <a:r>
              <a:rPr lang="ru-RU" altLang="ru-RU" sz="3200" b="1" dirty="0">
                <a:solidFill>
                  <a:srgbClr val="7E0021"/>
                </a:solidFill>
              </a:rPr>
              <a:t>Периодизация Эрика Эриксона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30" y="237661"/>
            <a:ext cx="1721204" cy="205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224585" y="836712"/>
            <a:ext cx="9771797" cy="172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indent="547688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</a:pPr>
            <a:r>
              <a:rPr lang="ru-RU" altLang="ru-RU" sz="2400" dirty="0"/>
              <a:t>Центральное понятие теории Эриксона — </a:t>
            </a:r>
            <a:r>
              <a:rPr lang="ru-RU" altLang="ru-RU" sz="2400" b="1" dirty="0"/>
              <a:t>идентичность личности </a:t>
            </a:r>
            <a:r>
              <a:rPr lang="ru-RU" altLang="ru-RU" sz="2400" dirty="0"/>
              <a:t>(социальная тождественность) определяет систему ценностей личности,  потребности, социальные роли с соответствующими формами поведения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991534" y="2440132"/>
            <a:ext cx="9909314" cy="4111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lIns="90000" tIns="45000" rIns="90000" bIns="45000"/>
          <a:lstStyle>
            <a:lvl1pPr indent="4619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200"/>
              </a:spcBef>
              <a:spcAft>
                <a:spcPts val="1000"/>
              </a:spcAft>
            </a:pPr>
            <a:r>
              <a:rPr lang="ru-RU" altLang="ru-RU" sz="2400" dirty="0"/>
              <a:t>Важное положение теории Эриксона —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кризисность</a:t>
            </a:r>
            <a:r>
              <a:rPr lang="ru-RU" altLang="ru-RU" sz="2400" b="1" dirty="0"/>
              <a:t> развития</a:t>
            </a:r>
            <a:r>
              <a:rPr lang="ru-RU" altLang="ru-RU" sz="2400" dirty="0"/>
              <a:t>.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502342" y="2920190"/>
            <a:ext cx="11494040" cy="2941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ts val="2700"/>
              </a:lnSpc>
              <a:spcBef>
                <a:spcPts val="600"/>
              </a:spcBef>
            </a:pPr>
            <a:r>
              <a:rPr lang="ru-RU" altLang="ru-RU" sz="2600" b="1" dirty="0">
                <a:solidFill>
                  <a:srgbClr val="000080"/>
                </a:solidFill>
              </a:rPr>
              <a:t>Эриксон выделил пять стадий развития ребенка</a:t>
            </a:r>
          </a:p>
          <a:p>
            <a:pPr>
              <a:lnSpc>
                <a:spcPts val="2700"/>
              </a:lnSpc>
              <a:spcBef>
                <a:spcPts val="600"/>
              </a:spcBef>
              <a:buClrTx/>
              <a:buFontTx/>
              <a:buNone/>
            </a:pPr>
            <a:r>
              <a:rPr lang="ru-RU" altLang="ru-RU" sz="2600" b="1" dirty="0"/>
              <a:t>1. Младенческий возраст</a:t>
            </a:r>
            <a:r>
              <a:rPr lang="ru-RU" altLang="ru-RU" sz="2600" dirty="0"/>
              <a:t>, возникает доверие или недоверие к миру. </a:t>
            </a:r>
          </a:p>
          <a:p>
            <a:pPr>
              <a:lnSpc>
                <a:spcPts val="2700"/>
              </a:lnSpc>
              <a:spcBef>
                <a:spcPts val="600"/>
              </a:spcBef>
              <a:buClrTx/>
              <a:buFontTx/>
              <a:buNone/>
            </a:pPr>
            <a:r>
              <a:rPr lang="ru-RU" altLang="ru-RU" sz="2600" b="1" dirty="0"/>
              <a:t>2. Ранний возраст. </a:t>
            </a:r>
            <a:r>
              <a:rPr lang="ru-RU" altLang="ru-RU" sz="2600" dirty="0"/>
              <a:t>Устанавливается соотношение между способностью сотрудничать с другими людьми и настаивать на своем, между свободой самовыражения и ее разумным ограничением.</a:t>
            </a:r>
          </a:p>
          <a:p>
            <a:pPr>
              <a:lnSpc>
                <a:spcPts val="2700"/>
              </a:lnSpc>
              <a:spcBef>
                <a:spcPts val="600"/>
              </a:spcBef>
              <a:buClrTx/>
              <a:buFontTx/>
              <a:buNone/>
            </a:pPr>
            <a:r>
              <a:rPr lang="ru-RU" altLang="ru-RU" sz="2600" b="1" dirty="0"/>
              <a:t>3. Дошкольный возраст.</a:t>
            </a:r>
            <a:r>
              <a:rPr lang="ru-RU" altLang="ru-RU" sz="2600" dirty="0"/>
              <a:t> Развивается инициативность, происходит половая идентификация.</a:t>
            </a:r>
          </a:p>
          <a:p>
            <a:pPr>
              <a:lnSpc>
                <a:spcPts val="2700"/>
              </a:lnSpc>
              <a:spcBef>
                <a:spcPts val="600"/>
              </a:spcBef>
              <a:buClrTx/>
              <a:buFontTx/>
              <a:buNone/>
            </a:pPr>
            <a:r>
              <a:rPr lang="ru-RU" altLang="ru-RU" sz="2600" b="1" dirty="0"/>
              <a:t>4. Младший школьный возраст</a:t>
            </a:r>
            <a:r>
              <a:rPr lang="ru-RU" altLang="ru-RU" sz="2600" dirty="0"/>
              <a:t> — </a:t>
            </a:r>
            <a:r>
              <a:rPr lang="ru-RU" altLang="ru-RU" sz="2600" dirty="0" err="1"/>
              <a:t>предпубертатный</a:t>
            </a:r>
            <a:r>
              <a:rPr lang="ru-RU" altLang="ru-RU" sz="2600" dirty="0"/>
              <a:t>.</a:t>
            </a:r>
          </a:p>
          <a:p>
            <a:pPr>
              <a:lnSpc>
                <a:spcPts val="2700"/>
              </a:lnSpc>
              <a:spcBef>
                <a:spcPts val="600"/>
              </a:spcBef>
              <a:buClrTx/>
              <a:buFontTx/>
              <a:buNone/>
            </a:pPr>
            <a:r>
              <a:rPr lang="ru-RU" altLang="ru-RU" sz="2600" b="1" dirty="0"/>
              <a:t>5. Старший подростковый возраст и ранняя юность - </a:t>
            </a:r>
            <a:r>
              <a:rPr lang="ru-RU" altLang="ru-RU" sz="2600" dirty="0"/>
              <a:t> период самого глубокого кризиса. Завершение детства..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94325" y="2346646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1902 – 1994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68679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1853163" y="126166"/>
            <a:ext cx="8363272" cy="1143000"/>
          </a:xfrm>
        </p:spPr>
        <p:txBody>
          <a:bodyPr/>
          <a:lstStyle/>
          <a:p>
            <a:pPr eaLnBrk="1" hangingPunct="1"/>
            <a:r>
              <a:rPr lang="ru-RU" altLang="ru-RU" sz="3600" b="1" dirty="0"/>
              <a:t>Периодизация развития Э. Эриксона </a:t>
            </a:r>
            <a:endParaRPr lang="ru-RU" altLang="ru-RU" sz="3600" dirty="0"/>
          </a:p>
        </p:txBody>
      </p:sp>
      <p:pic>
        <p:nvPicPr>
          <p:cNvPr id="31748" name="Содержимое 8" descr="периодизация по эриксону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014" y="1269166"/>
            <a:ext cx="9526137" cy="558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2239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3221460" y="260669"/>
            <a:ext cx="7184914" cy="102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2903" b="1" dirty="0">
                <a:solidFill>
                  <a:srgbClr val="000000"/>
                </a:solidFill>
              </a:rPr>
              <a:t>Стадии развития взрослой личности</a:t>
            </a:r>
            <a:r>
              <a:rPr lang="ru-RU" altLang="ru-RU" sz="2540" dirty="0">
                <a:solidFill>
                  <a:srgbClr val="000000"/>
                </a:solidFill>
              </a:rPr>
              <a:t> </a:t>
            </a:r>
          </a:p>
          <a:p>
            <a:pPr algn="ctr">
              <a:buClrTx/>
              <a:buFontTx/>
              <a:buNone/>
            </a:pPr>
            <a:r>
              <a:rPr lang="ru-RU" altLang="ru-RU" sz="2540" dirty="0">
                <a:solidFill>
                  <a:srgbClr val="000000"/>
                </a:solidFill>
              </a:rPr>
              <a:t>(по Э. Эриксону)</a:t>
            </a:r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832512" y="2328004"/>
            <a:ext cx="10904562" cy="138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089"/>
              </a:spcBef>
              <a:spcAft>
                <a:spcPts val="907"/>
              </a:spcAft>
            </a:pPr>
            <a:r>
              <a:rPr lang="ru-RU" altLang="ru-RU" sz="2800" dirty="0">
                <a:solidFill>
                  <a:srgbClr val="000000"/>
                </a:solidFill>
              </a:rPr>
              <a:t>Близость к людям. Стремление к контактам с людьми, желание и </a:t>
            </a:r>
            <a:r>
              <a:rPr lang="ru-RU" altLang="ru-RU" sz="2800" dirty="0" err="1">
                <a:solidFill>
                  <a:srgbClr val="000000"/>
                </a:solidFill>
              </a:rPr>
              <a:t>способность</a:t>
            </a:r>
            <a:r>
              <a:rPr lang="ru-RU" altLang="ru-RU" sz="2800" dirty="0">
                <a:solidFill>
                  <a:srgbClr val="000000"/>
                </a:solidFill>
              </a:rPr>
              <a:t> посвятить себя людям. Рождение и воспитание детей, </a:t>
            </a:r>
            <a:r>
              <a:rPr lang="ru-RU" altLang="ru-RU" sz="2800" dirty="0" err="1">
                <a:solidFill>
                  <a:srgbClr val="000000"/>
                </a:solidFill>
              </a:rPr>
              <a:t>любовь</a:t>
            </a:r>
            <a:r>
              <a:rPr lang="ru-RU" altLang="ru-RU" sz="2800" dirty="0">
                <a:solidFill>
                  <a:srgbClr val="000000"/>
                </a:solidFill>
              </a:rPr>
              <a:t> и работа. Удовлетворенность личной жизнью</a:t>
            </a:r>
          </a:p>
          <a:p>
            <a:pPr>
              <a:spcBef>
                <a:spcPts val="1089"/>
              </a:spcBef>
              <a:spcAft>
                <a:spcPts val="907"/>
              </a:spcAft>
            </a:pPr>
            <a:endParaRPr lang="ru-RU" altLang="ru-RU" sz="2540" dirty="0">
              <a:solidFill>
                <a:srgbClr val="000000"/>
              </a:solidFill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2111101" y="1202527"/>
            <a:ext cx="9134653" cy="822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089"/>
              </a:spcBef>
              <a:spcAft>
                <a:spcPts val="907"/>
              </a:spcAft>
            </a:pPr>
            <a:r>
              <a:rPr lang="ru-RU" altLang="ru-RU" sz="2540" dirty="0">
                <a:solidFill>
                  <a:srgbClr val="000000"/>
                </a:solidFill>
              </a:rPr>
              <a:t>           </a:t>
            </a:r>
            <a:r>
              <a:rPr lang="ru-RU" altLang="ru-RU" sz="2540" b="1" dirty="0">
                <a:solidFill>
                  <a:srgbClr val="7E0021"/>
                </a:solidFill>
              </a:rPr>
              <a:t> </a:t>
            </a:r>
            <a:r>
              <a:rPr lang="ru-RU" altLang="ru-RU" sz="3200" b="1" dirty="0">
                <a:solidFill>
                  <a:srgbClr val="7E0021"/>
                </a:solidFill>
              </a:rPr>
              <a:t>Ранняя взрослость (от 20 до 45 лет): </a:t>
            </a:r>
          </a:p>
          <a:p>
            <a:pPr>
              <a:spcBef>
                <a:spcPts val="1089"/>
              </a:spcBef>
              <a:spcAft>
                <a:spcPts val="907"/>
              </a:spcAft>
            </a:pPr>
            <a:endParaRPr lang="ru-RU" altLang="ru-RU" sz="2540" b="1" dirty="0">
              <a:solidFill>
                <a:srgbClr val="7E0021"/>
              </a:solidFill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698684" y="2024853"/>
            <a:ext cx="7045817" cy="60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089"/>
              </a:spcBef>
              <a:spcAft>
                <a:spcPts val="907"/>
              </a:spcAft>
            </a:pPr>
            <a:r>
              <a:rPr lang="ru-RU" altLang="ru-RU" sz="2359" b="1" dirty="0">
                <a:solidFill>
                  <a:srgbClr val="000099"/>
                </a:solidFill>
              </a:rPr>
              <a:t>Нормальная линия развития</a:t>
            </a:r>
          </a:p>
          <a:p>
            <a:pPr algn="ctr">
              <a:spcBef>
                <a:spcPts val="1089"/>
              </a:spcBef>
              <a:spcAft>
                <a:spcPts val="907"/>
              </a:spcAft>
            </a:pPr>
            <a:endParaRPr lang="ru-RU" altLang="ru-RU" sz="2359" b="1" dirty="0">
              <a:solidFill>
                <a:srgbClr val="000099"/>
              </a:solidFill>
            </a:endParaRP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3613180" y="3776077"/>
            <a:ext cx="5282475" cy="796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089"/>
              </a:spcBef>
              <a:spcAft>
                <a:spcPts val="907"/>
              </a:spcAft>
            </a:pPr>
            <a:r>
              <a:rPr lang="ru-RU" altLang="ru-RU" sz="2359" b="1">
                <a:solidFill>
                  <a:srgbClr val="000080"/>
                </a:solidFill>
              </a:rPr>
              <a:t>Аномальная линия</a:t>
            </a:r>
            <a:r>
              <a:rPr lang="ru-RU" altLang="ru-RU" sz="1996" b="1">
                <a:solidFill>
                  <a:srgbClr val="000080"/>
                </a:solidFill>
              </a:rPr>
              <a:t> развития</a:t>
            </a:r>
          </a:p>
          <a:p>
            <a:pPr algn="ctr">
              <a:spcBef>
                <a:spcPts val="1089"/>
              </a:spcBef>
              <a:spcAft>
                <a:spcPts val="907"/>
              </a:spcAft>
            </a:pPr>
            <a:endParaRPr lang="ru-RU" altLang="ru-RU" sz="1996" b="1">
              <a:solidFill>
                <a:srgbClr val="000080"/>
              </a:solidFill>
            </a:endParaRP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832513" y="4245567"/>
            <a:ext cx="10904562" cy="2018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089"/>
              </a:spcBef>
              <a:spcAft>
                <a:spcPts val="907"/>
              </a:spcAft>
            </a:pPr>
            <a:r>
              <a:rPr lang="ru-RU" altLang="ru-RU" sz="2600" dirty="0">
                <a:solidFill>
                  <a:srgbClr val="000000"/>
                </a:solidFill>
              </a:rPr>
              <a:t>Изоляция от людей. Избегание </a:t>
            </a:r>
            <a:r>
              <a:rPr lang="ru-RU" altLang="ru-RU" sz="2600" dirty="0" err="1">
                <a:solidFill>
                  <a:srgbClr val="000000"/>
                </a:solidFill>
              </a:rPr>
              <a:t>людей</a:t>
            </a:r>
            <a:r>
              <a:rPr lang="ru-RU" altLang="ru-RU" sz="2600" dirty="0">
                <a:solidFill>
                  <a:srgbClr val="000000"/>
                </a:solidFill>
              </a:rPr>
              <a:t>, особенно близких, интимных отношений с ними. Трудности </a:t>
            </a:r>
            <a:r>
              <a:rPr lang="ru-RU" altLang="ru-RU" sz="2600" dirty="0" err="1">
                <a:solidFill>
                  <a:srgbClr val="000000"/>
                </a:solidFill>
              </a:rPr>
              <a:t>характера</a:t>
            </a:r>
            <a:r>
              <a:rPr lang="ru-RU" altLang="ru-RU" sz="2600" dirty="0">
                <a:solidFill>
                  <a:srgbClr val="000000"/>
                </a:solidFill>
              </a:rPr>
              <a:t>, неразборчивые отношения и непредсказуемое поведение. </a:t>
            </a:r>
            <a:r>
              <a:rPr lang="ru-RU" altLang="ru-RU" sz="2600" dirty="0" err="1">
                <a:solidFill>
                  <a:srgbClr val="000000"/>
                </a:solidFill>
              </a:rPr>
              <a:t>Непризнание</a:t>
            </a:r>
            <a:r>
              <a:rPr lang="ru-RU" altLang="ru-RU" sz="2600" dirty="0">
                <a:solidFill>
                  <a:srgbClr val="000000"/>
                </a:solidFill>
              </a:rPr>
              <a:t>, изоляция, первые </a:t>
            </a:r>
            <a:r>
              <a:rPr lang="ru-RU" altLang="ru-RU" sz="2600" dirty="0" err="1">
                <a:solidFill>
                  <a:srgbClr val="000000"/>
                </a:solidFill>
              </a:rPr>
              <a:t>симптомы</a:t>
            </a:r>
            <a:r>
              <a:rPr lang="ru-RU" altLang="ru-RU" sz="2600" dirty="0">
                <a:solidFill>
                  <a:srgbClr val="000000"/>
                </a:solidFill>
              </a:rPr>
              <a:t> отклонений в психике, </a:t>
            </a:r>
            <a:r>
              <a:rPr lang="ru-RU" altLang="ru-RU" sz="2600" dirty="0" err="1">
                <a:solidFill>
                  <a:srgbClr val="000000"/>
                </a:solidFill>
              </a:rPr>
              <a:t>душевных</a:t>
            </a:r>
            <a:r>
              <a:rPr lang="ru-RU" altLang="ru-RU" sz="2600" dirty="0">
                <a:solidFill>
                  <a:srgbClr val="000000"/>
                </a:solidFill>
              </a:rPr>
              <a:t> расстройств, возникающих под влиянием якобы существующих и действующих в мире угрожающих сил</a:t>
            </a:r>
          </a:p>
          <a:p>
            <a:pPr>
              <a:spcBef>
                <a:spcPts val="1089"/>
              </a:spcBef>
              <a:spcAft>
                <a:spcPts val="907"/>
              </a:spcAft>
            </a:pPr>
            <a:endParaRPr lang="ru-RU" altLang="ru-RU" sz="2359" dirty="0">
              <a:solidFill>
                <a:srgbClr val="000000"/>
              </a:solidFill>
            </a:endParaRPr>
          </a:p>
        </p:txBody>
      </p:sp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121" y="333035"/>
            <a:ext cx="1468954" cy="1728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096184" y="2079252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1902 – 1994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7758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3156652" y="260669"/>
            <a:ext cx="7249721" cy="102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2903" b="1">
                <a:solidFill>
                  <a:srgbClr val="000000"/>
                </a:solidFill>
              </a:rPr>
              <a:t>Стадии развития взрослой личности</a:t>
            </a:r>
            <a:r>
              <a:rPr lang="ru-RU" altLang="ru-RU" sz="2540">
                <a:solidFill>
                  <a:srgbClr val="000000"/>
                </a:solidFill>
              </a:rPr>
              <a:t> </a:t>
            </a:r>
          </a:p>
          <a:p>
            <a:pPr algn="ctr">
              <a:buClrTx/>
              <a:buFontTx/>
              <a:buNone/>
            </a:pPr>
            <a:r>
              <a:rPr lang="ru-RU" altLang="ru-RU" sz="2540">
                <a:solidFill>
                  <a:srgbClr val="000000"/>
                </a:solidFill>
              </a:rPr>
              <a:t>(по Э. Эриксону)</a:t>
            </a:r>
          </a:p>
        </p:txBody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2852382" y="1202527"/>
            <a:ext cx="8639032" cy="822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089"/>
              </a:spcBef>
              <a:spcAft>
                <a:spcPts val="907"/>
              </a:spcAft>
            </a:pPr>
            <a:r>
              <a:rPr lang="ru-RU" altLang="ru-RU" sz="2540" b="1" dirty="0">
                <a:solidFill>
                  <a:srgbClr val="7E0021"/>
                </a:solidFill>
              </a:rPr>
              <a:t> </a:t>
            </a:r>
            <a:r>
              <a:rPr lang="ru-RU" altLang="ru-RU" sz="3200" b="1" dirty="0">
                <a:solidFill>
                  <a:srgbClr val="7E0021"/>
                </a:solidFill>
              </a:rPr>
              <a:t>Средняя взрослость (от 45 до 55/60 лет): </a:t>
            </a:r>
          </a:p>
          <a:p>
            <a:pPr>
              <a:spcBef>
                <a:spcPts val="1089"/>
              </a:spcBef>
              <a:spcAft>
                <a:spcPts val="907"/>
              </a:spcAft>
            </a:pPr>
            <a:endParaRPr lang="ru-RU" altLang="ru-RU" sz="2540" b="1" dirty="0">
              <a:solidFill>
                <a:srgbClr val="7E0021"/>
              </a:solidFill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2698684" y="2024853"/>
            <a:ext cx="6139365" cy="60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089"/>
              </a:spcBef>
              <a:spcAft>
                <a:spcPts val="907"/>
              </a:spcAft>
            </a:pPr>
            <a:r>
              <a:rPr lang="ru-RU" altLang="ru-RU" sz="2359" b="1" dirty="0">
                <a:solidFill>
                  <a:srgbClr val="000099"/>
                </a:solidFill>
              </a:rPr>
              <a:t>Нормальная линия развития</a:t>
            </a:r>
          </a:p>
          <a:p>
            <a:pPr algn="ctr">
              <a:spcBef>
                <a:spcPts val="1089"/>
              </a:spcBef>
              <a:spcAft>
                <a:spcPts val="907"/>
              </a:spcAft>
            </a:pPr>
            <a:endParaRPr lang="ru-RU" altLang="ru-RU" sz="2359" b="1" dirty="0">
              <a:solidFill>
                <a:srgbClr val="000099"/>
              </a:solidFill>
            </a:endParaRP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008272" y="4603444"/>
            <a:ext cx="5520187" cy="796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089"/>
              </a:spcBef>
              <a:spcAft>
                <a:spcPts val="907"/>
              </a:spcAft>
            </a:pPr>
            <a:r>
              <a:rPr lang="ru-RU" altLang="ru-RU" sz="2359" b="1" dirty="0">
                <a:solidFill>
                  <a:srgbClr val="000080"/>
                </a:solidFill>
              </a:rPr>
              <a:t>Аномальная линия</a:t>
            </a:r>
            <a:r>
              <a:rPr lang="ru-RU" altLang="ru-RU" sz="1996" b="1" dirty="0">
                <a:solidFill>
                  <a:srgbClr val="000080"/>
                </a:solidFill>
              </a:rPr>
              <a:t> развития</a:t>
            </a:r>
          </a:p>
          <a:p>
            <a:pPr algn="ctr">
              <a:spcBef>
                <a:spcPts val="1089"/>
              </a:spcBef>
              <a:spcAft>
                <a:spcPts val="907"/>
              </a:spcAft>
            </a:pPr>
            <a:endParaRPr lang="ru-RU" altLang="ru-RU" sz="1996" b="1" dirty="0">
              <a:solidFill>
                <a:srgbClr val="000080"/>
              </a:solidFill>
            </a:endParaRP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846161" y="2351770"/>
            <a:ext cx="10795379" cy="15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089"/>
              </a:spcBef>
              <a:spcAft>
                <a:spcPts val="907"/>
              </a:spcAft>
            </a:pPr>
            <a:r>
              <a:rPr lang="ru-RU" altLang="ru-RU" sz="2600" dirty="0">
                <a:solidFill>
                  <a:srgbClr val="000000"/>
                </a:solidFill>
              </a:rPr>
              <a:t>Творчество. Продуктивная и </a:t>
            </a:r>
            <a:r>
              <a:rPr lang="ru-RU" altLang="ru-RU" sz="2600" dirty="0" err="1">
                <a:solidFill>
                  <a:srgbClr val="000000"/>
                </a:solidFill>
              </a:rPr>
              <a:t>творческая</a:t>
            </a:r>
            <a:r>
              <a:rPr lang="ru-RU" altLang="ru-RU" sz="2600" dirty="0">
                <a:solidFill>
                  <a:srgbClr val="000000"/>
                </a:solidFill>
              </a:rPr>
              <a:t> работа над собой и с другими людьми. Зрелая, полноценная и </a:t>
            </a:r>
            <a:r>
              <a:rPr lang="ru-RU" altLang="ru-RU" sz="2600" dirty="0" err="1">
                <a:solidFill>
                  <a:srgbClr val="000000"/>
                </a:solidFill>
              </a:rPr>
              <a:t>разнообразная</a:t>
            </a:r>
            <a:r>
              <a:rPr lang="ru-RU" altLang="ru-RU" sz="2600" dirty="0">
                <a:solidFill>
                  <a:srgbClr val="000000"/>
                </a:solidFill>
              </a:rPr>
              <a:t> жизнь. </a:t>
            </a:r>
            <a:r>
              <a:rPr lang="ru-RU" altLang="ru-RU" sz="2600" dirty="0" err="1">
                <a:solidFill>
                  <a:srgbClr val="000000"/>
                </a:solidFill>
              </a:rPr>
              <a:t>Удовлетворенность</a:t>
            </a:r>
            <a:r>
              <a:rPr lang="ru-RU" altLang="ru-RU" sz="2600" dirty="0">
                <a:solidFill>
                  <a:srgbClr val="000000"/>
                </a:solidFill>
              </a:rPr>
              <a:t> семенными отношениями и чувство гордости за своих детей. Обучение и воспитание нового </a:t>
            </a:r>
            <a:r>
              <a:rPr lang="ru-RU" altLang="ru-RU" sz="2600" dirty="0" err="1">
                <a:solidFill>
                  <a:srgbClr val="000000"/>
                </a:solidFill>
              </a:rPr>
              <a:t>поколения</a:t>
            </a:r>
            <a:r>
              <a:rPr lang="ru-RU" altLang="ru-RU" sz="2600" dirty="0">
                <a:solidFill>
                  <a:srgbClr val="000000"/>
                </a:solidFill>
              </a:rPr>
              <a:t> </a:t>
            </a:r>
          </a:p>
          <a:p>
            <a:pPr>
              <a:spcBef>
                <a:spcPts val="1089"/>
              </a:spcBef>
              <a:spcAft>
                <a:spcPts val="907"/>
              </a:spcAft>
            </a:pPr>
            <a:endParaRPr lang="ru-RU" altLang="ru-RU" sz="2359" dirty="0">
              <a:solidFill>
                <a:srgbClr val="000000"/>
              </a:solidFill>
            </a:endParaRP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1037947" y="5001646"/>
            <a:ext cx="10453468" cy="154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089"/>
              </a:spcBef>
              <a:spcAft>
                <a:spcPts val="907"/>
              </a:spcAft>
            </a:pPr>
            <a:r>
              <a:rPr lang="ru-RU" altLang="ru-RU" sz="2600" dirty="0">
                <a:solidFill>
                  <a:srgbClr val="000000"/>
                </a:solidFill>
              </a:rPr>
              <a:t>Застой. Эгоизм и эгоцентризм. </a:t>
            </a:r>
            <a:r>
              <a:rPr lang="ru-RU" altLang="ru-RU" sz="2600" dirty="0" err="1">
                <a:solidFill>
                  <a:srgbClr val="000000"/>
                </a:solidFill>
              </a:rPr>
              <a:t>Непродуктивность</a:t>
            </a:r>
            <a:r>
              <a:rPr lang="ru-RU" altLang="ru-RU" sz="2600" dirty="0">
                <a:solidFill>
                  <a:srgbClr val="000000"/>
                </a:solidFill>
              </a:rPr>
              <a:t> в работе. Ранняя инвалидность. Всепрощение себя и исключительная забота о самом себе </a:t>
            </a:r>
          </a:p>
          <a:p>
            <a:pPr>
              <a:spcBef>
                <a:spcPts val="1089"/>
              </a:spcBef>
              <a:spcAft>
                <a:spcPts val="907"/>
              </a:spcAft>
            </a:pPr>
            <a:endParaRPr lang="ru-RU" altLang="ru-RU" sz="2359" dirty="0">
              <a:solidFill>
                <a:srgbClr val="000000"/>
              </a:solidFill>
            </a:endParaRPr>
          </a:p>
        </p:txBody>
      </p:sp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46" y="174978"/>
            <a:ext cx="1468954" cy="1728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76358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3156652" y="260668"/>
            <a:ext cx="7249721" cy="522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2903" b="1">
                <a:solidFill>
                  <a:srgbClr val="000000"/>
                </a:solidFill>
              </a:rPr>
              <a:t>Стадии развития взрослой личности</a:t>
            </a:r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3548373" y="783443"/>
            <a:ext cx="7921552" cy="124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089"/>
              </a:spcBef>
              <a:spcAft>
                <a:spcPts val="907"/>
              </a:spcAft>
            </a:pPr>
            <a:r>
              <a:rPr lang="ru-RU" altLang="ru-RU" sz="2540" b="1" dirty="0">
                <a:solidFill>
                  <a:srgbClr val="7E0021"/>
                </a:solidFill>
              </a:rPr>
              <a:t> </a:t>
            </a:r>
            <a:r>
              <a:rPr lang="ru-RU" altLang="ru-RU" sz="3200" b="1" dirty="0">
                <a:solidFill>
                  <a:srgbClr val="7E0021"/>
                </a:solidFill>
              </a:rPr>
              <a:t>Поздняя взрослость (свыше 60 лет): </a:t>
            </a:r>
          </a:p>
          <a:p>
            <a:pPr algn="ctr">
              <a:spcBef>
                <a:spcPts val="1089"/>
              </a:spcBef>
              <a:spcAft>
                <a:spcPts val="907"/>
              </a:spcAft>
            </a:pPr>
            <a:endParaRPr lang="ru-RU" altLang="ru-RU" sz="2540" b="1" dirty="0">
              <a:solidFill>
                <a:srgbClr val="7E0021"/>
              </a:solidFill>
            </a:endParaRP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2866460" y="1404148"/>
            <a:ext cx="6139365" cy="796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089"/>
              </a:spcBef>
              <a:spcAft>
                <a:spcPts val="907"/>
              </a:spcAft>
            </a:pPr>
            <a:r>
              <a:rPr lang="ru-RU" altLang="ru-RU" sz="2359" b="1" dirty="0">
                <a:solidFill>
                  <a:srgbClr val="000099"/>
                </a:solidFill>
              </a:rPr>
              <a:t>Нормальная линия развития</a:t>
            </a:r>
          </a:p>
          <a:p>
            <a:pPr algn="ctr">
              <a:spcBef>
                <a:spcPts val="1089"/>
              </a:spcBef>
              <a:spcAft>
                <a:spcPts val="907"/>
              </a:spcAft>
            </a:pPr>
            <a:endParaRPr lang="ru-RU" altLang="ru-RU" sz="2359" b="1" dirty="0">
              <a:solidFill>
                <a:srgbClr val="000099"/>
              </a:solidFill>
            </a:endParaRP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294904" y="3686786"/>
            <a:ext cx="5282475" cy="796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089"/>
              </a:spcBef>
              <a:spcAft>
                <a:spcPts val="907"/>
              </a:spcAft>
            </a:pPr>
            <a:r>
              <a:rPr lang="ru-RU" altLang="ru-RU" sz="2359" b="1" dirty="0">
                <a:solidFill>
                  <a:srgbClr val="000080"/>
                </a:solidFill>
              </a:rPr>
              <a:t>Аномальная линия</a:t>
            </a:r>
            <a:r>
              <a:rPr lang="ru-RU" altLang="ru-RU" sz="1996" b="1" dirty="0">
                <a:solidFill>
                  <a:srgbClr val="000080"/>
                </a:solidFill>
              </a:rPr>
              <a:t> развития</a:t>
            </a:r>
          </a:p>
          <a:p>
            <a:pPr algn="ctr">
              <a:spcBef>
                <a:spcPts val="1089"/>
              </a:spcBef>
              <a:spcAft>
                <a:spcPts val="907"/>
              </a:spcAft>
            </a:pPr>
            <a:endParaRPr lang="ru-RU" altLang="ru-RU" sz="1996" b="1" dirty="0">
              <a:solidFill>
                <a:srgbClr val="000080"/>
              </a:solidFill>
            </a:endParaRP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449939" y="1827552"/>
            <a:ext cx="11423176" cy="175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089"/>
              </a:spcBef>
              <a:spcAft>
                <a:spcPts val="907"/>
              </a:spcAft>
            </a:pPr>
            <a:r>
              <a:rPr lang="ru-RU" altLang="ru-RU" sz="2600" dirty="0">
                <a:solidFill>
                  <a:srgbClr val="000000"/>
                </a:solidFill>
              </a:rPr>
              <a:t>Полнота жизни. Постоянные </a:t>
            </a:r>
            <a:r>
              <a:rPr lang="ru-RU" altLang="ru-RU" sz="2600" dirty="0" err="1">
                <a:solidFill>
                  <a:srgbClr val="000000"/>
                </a:solidFill>
              </a:rPr>
              <a:t>раздумья</a:t>
            </a:r>
            <a:r>
              <a:rPr lang="ru-RU" altLang="ru-RU" sz="2600" dirty="0">
                <a:solidFill>
                  <a:srgbClr val="000000"/>
                </a:solidFill>
              </a:rPr>
              <a:t> о прошлом, его спокойная, </a:t>
            </a:r>
            <a:r>
              <a:rPr lang="ru-RU" altLang="ru-RU" sz="2600" dirty="0" err="1">
                <a:solidFill>
                  <a:srgbClr val="000000"/>
                </a:solidFill>
              </a:rPr>
              <a:t>взвешенная</a:t>
            </a:r>
            <a:r>
              <a:rPr lang="ru-RU" altLang="ru-RU" sz="2600" dirty="0">
                <a:solidFill>
                  <a:srgbClr val="000000"/>
                </a:solidFill>
              </a:rPr>
              <a:t> оценка. Принятие прожитой жизни такой, какая она есть. </a:t>
            </a:r>
            <a:r>
              <a:rPr lang="ru-RU" altLang="ru-RU" sz="2600" dirty="0" err="1">
                <a:solidFill>
                  <a:srgbClr val="000000"/>
                </a:solidFill>
              </a:rPr>
              <a:t>Ощущение</a:t>
            </a:r>
            <a:r>
              <a:rPr lang="ru-RU" altLang="ru-RU" sz="2600" dirty="0">
                <a:solidFill>
                  <a:srgbClr val="000000"/>
                </a:solidFill>
              </a:rPr>
              <a:t> полноты и полезности </a:t>
            </a:r>
            <a:r>
              <a:rPr lang="ru-RU" altLang="ru-RU" sz="2600" dirty="0" err="1">
                <a:solidFill>
                  <a:srgbClr val="000000"/>
                </a:solidFill>
              </a:rPr>
              <a:t>прожитой</a:t>
            </a:r>
            <a:r>
              <a:rPr lang="ru-RU" altLang="ru-RU" sz="2600" dirty="0">
                <a:solidFill>
                  <a:srgbClr val="000000"/>
                </a:solidFill>
              </a:rPr>
              <a:t> жизни. Способность </a:t>
            </a:r>
            <a:r>
              <a:rPr lang="ru-RU" altLang="ru-RU" sz="2600" dirty="0" err="1">
                <a:solidFill>
                  <a:srgbClr val="000000"/>
                </a:solidFill>
              </a:rPr>
              <a:t>примириться</a:t>
            </a:r>
            <a:r>
              <a:rPr lang="ru-RU" altLang="ru-RU" sz="2600" dirty="0">
                <a:solidFill>
                  <a:srgbClr val="000000"/>
                </a:solidFill>
              </a:rPr>
              <a:t> с неизбежным. Понимание того, что смерть не страшна.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449939" y="4061227"/>
            <a:ext cx="11423176" cy="2353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089"/>
              </a:spcBef>
              <a:spcAft>
                <a:spcPts val="907"/>
              </a:spcAft>
            </a:pPr>
            <a:r>
              <a:rPr lang="ru-RU" altLang="ru-RU" sz="2359" dirty="0">
                <a:solidFill>
                  <a:srgbClr val="000000"/>
                </a:solidFill>
              </a:rPr>
              <a:t>Отчаяние. Ощущение того, что жизнь прожита зря, что времени </a:t>
            </a:r>
            <a:r>
              <a:rPr lang="ru-RU" altLang="ru-RU" sz="2359" dirty="0" err="1">
                <a:solidFill>
                  <a:srgbClr val="000000"/>
                </a:solidFill>
              </a:rPr>
              <a:t>осталось</a:t>
            </a:r>
            <a:r>
              <a:rPr lang="ru-RU" altLang="ru-RU" sz="2359" dirty="0">
                <a:solidFill>
                  <a:srgbClr val="000000"/>
                </a:solidFill>
              </a:rPr>
              <a:t> слишком мало, что оно бежит слишком быстро. Осознание </a:t>
            </a:r>
            <a:r>
              <a:rPr lang="ru-RU" altLang="ru-RU" sz="2359" dirty="0" err="1">
                <a:solidFill>
                  <a:srgbClr val="000000"/>
                </a:solidFill>
              </a:rPr>
              <a:t>бессмысленности</a:t>
            </a:r>
            <a:r>
              <a:rPr lang="ru-RU" altLang="ru-RU" sz="2359" dirty="0">
                <a:solidFill>
                  <a:srgbClr val="000000"/>
                </a:solidFill>
              </a:rPr>
              <a:t> своего </a:t>
            </a:r>
            <a:r>
              <a:rPr lang="ru-RU" altLang="ru-RU" sz="2359" dirty="0" err="1">
                <a:solidFill>
                  <a:srgbClr val="000000"/>
                </a:solidFill>
              </a:rPr>
              <a:t>существования</a:t>
            </a:r>
            <a:r>
              <a:rPr lang="ru-RU" altLang="ru-RU" sz="2359" dirty="0">
                <a:solidFill>
                  <a:srgbClr val="000000"/>
                </a:solidFill>
              </a:rPr>
              <a:t>, потеря веры в себя и в других людей. Желание прожить жизнь </a:t>
            </a:r>
            <a:r>
              <a:rPr lang="ru-RU" altLang="ru-RU" sz="2359" dirty="0" err="1">
                <a:solidFill>
                  <a:srgbClr val="000000"/>
                </a:solidFill>
              </a:rPr>
              <a:t>заново</a:t>
            </a:r>
            <a:r>
              <a:rPr lang="ru-RU" altLang="ru-RU" sz="2359" dirty="0">
                <a:solidFill>
                  <a:srgbClr val="000000"/>
                </a:solidFill>
              </a:rPr>
              <a:t>, стремление получить от нее больше, чем было получено. </a:t>
            </a:r>
            <a:r>
              <a:rPr lang="ru-RU" altLang="ru-RU" sz="2359" dirty="0" err="1">
                <a:solidFill>
                  <a:srgbClr val="000000"/>
                </a:solidFill>
              </a:rPr>
              <a:t>Ощущение</a:t>
            </a:r>
            <a:r>
              <a:rPr lang="ru-RU" altLang="ru-RU" sz="2359" dirty="0">
                <a:solidFill>
                  <a:srgbClr val="000000"/>
                </a:solidFill>
              </a:rPr>
              <a:t> отсутствия в мире порядка, наличия в нем недоброго </a:t>
            </a:r>
            <a:r>
              <a:rPr lang="ru-RU" altLang="ru-RU" sz="2359" dirty="0" err="1">
                <a:solidFill>
                  <a:srgbClr val="000000"/>
                </a:solidFill>
              </a:rPr>
              <a:t>неразумного</a:t>
            </a:r>
            <a:r>
              <a:rPr lang="ru-RU" altLang="ru-RU" sz="2359" dirty="0">
                <a:solidFill>
                  <a:srgbClr val="000000"/>
                </a:solidFill>
              </a:rPr>
              <a:t> начала. Боязнь приближающейся смерти. </a:t>
            </a:r>
          </a:p>
          <a:p>
            <a:pPr>
              <a:spcBef>
                <a:spcPts val="1089"/>
              </a:spcBef>
              <a:spcAft>
                <a:spcPts val="907"/>
              </a:spcAft>
            </a:pPr>
            <a:endParaRPr lang="ru-RU" altLang="ru-RU" sz="2359" dirty="0">
              <a:solidFill>
                <a:srgbClr val="000000"/>
              </a:solidFill>
            </a:endParaRPr>
          </a:p>
        </p:txBody>
      </p:sp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99" y="168499"/>
            <a:ext cx="1343662" cy="1552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59852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1188" y="214313"/>
            <a:ext cx="8229600" cy="11430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3600" b="1" i="1" u="sng" dirty="0">
                <a:solidFill>
                  <a:schemeClr val="accent1">
                    <a:lumMod val="50000"/>
                  </a:schemeClr>
                </a:solidFill>
              </a:rPr>
              <a:t> Юность как психологический возраст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5965372"/>
              </p:ext>
            </p:extLst>
          </p:nvPr>
        </p:nvGraphicFramePr>
        <p:xfrm>
          <a:off x="1473958" y="1600201"/>
          <a:ext cx="936236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4841" y="4885899"/>
            <a:ext cx="843957" cy="107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8465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725487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В российской психологии </a:t>
            </a:r>
            <a:r>
              <a:rPr lang="ru-RU" b="1" dirty="0">
                <a:solidFill>
                  <a:srgbClr val="C00000"/>
                </a:solidFill>
              </a:rPr>
              <a:t>юность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7041941"/>
              </p:ext>
            </p:extLst>
          </p:nvPr>
        </p:nvGraphicFramePr>
        <p:xfrm>
          <a:off x="2267803" y="1170280"/>
          <a:ext cx="8229600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6625" y="4572001"/>
            <a:ext cx="1654575" cy="160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8715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318" y="201352"/>
            <a:ext cx="11273051" cy="726696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ситуация развития в юношестве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29269" y="928048"/>
            <a:ext cx="10953465" cy="2219886"/>
          </a:xfrm>
        </p:spPr>
        <p:txBody>
          <a:bodyPr rtlCol="0">
            <a:normAutofit/>
          </a:bodyPr>
          <a:lstStyle/>
          <a:p>
            <a:pPr algn="ctr">
              <a:buNone/>
              <a:defRPr/>
            </a:pPr>
            <a:r>
              <a:rPr lang="ru-RU" sz="4000" b="1" dirty="0">
                <a:solidFill>
                  <a:srgbClr val="C00000"/>
                </a:solidFill>
              </a:rPr>
              <a:t>Жизнедеятельность в юности усложняется: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расширяется диапазон социальных ролей и интересов,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появляется все больше взрослых ролей с соответствующей им мерой самостоятельности и ответственности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29269" y="3147934"/>
            <a:ext cx="11162731" cy="371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  <a:defRPr/>
            </a:pPr>
            <a:r>
              <a:rPr lang="ru-RU" sz="53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НО:  </a:t>
            </a:r>
            <a:r>
              <a:rPr lang="ru-RU" sz="3000" u="sng" dirty="0">
                <a:latin typeface="Arial" panose="020B0604020202020204" pitchFamily="34" charset="0"/>
                <a:cs typeface="Arial" panose="020B0604020202020204" pitchFamily="34" charset="0"/>
              </a:rPr>
              <a:t>сохраняется определенная степень зависимости</a:t>
            </a:r>
          </a:p>
          <a:p>
            <a:pPr marL="457200" indent="-7938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Материальная зависимость</a:t>
            </a:r>
          </a:p>
          <a:p>
            <a:pPr marL="457200" indent="-7938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Инерция родительских установок, связанных с руководством и подчинением</a:t>
            </a:r>
          </a:p>
          <a:p>
            <a:pPr marL="457200" indent="-7938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Неоднозначность положения юношества в семье и обществе и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разноуровневость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требований к нему сближает этот период с подростковым и находит отражение в своеобразии психики.</a:t>
            </a:r>
          </a:p>
        </p:txBody>
      </p:sp>
    </p:spTree>
    <p:extLst>
      <p:ext uri="{BB962C8B-B14F-4D97-AF65-F5344CB8AC3E}">
        <p14:creationId xmlns:p14="http://schemas.microsoft.com/office/powerpoint/2010/main" val="16107582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9312" y="764498"/>
            <a:ext cx="10882859" cy="1583959"/>
          </a:xfrm>
          <a:solidFill>
            <a:schemeClr val="accent4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lvl="0"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Социальная ситуация развития в юности -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≪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порог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≫</a:t>
            </a: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самостоятельной жизни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48949" y="2580441"/>
            <a:ext cx="110090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3600" b="1" i="1" u="sng" dirty="0"/>
              <a:t>Ведущая деятельность в юношеском возрасте</a:t>
            </a:r>
            <a:endParaRPr lang="ru-RU" altLang="ru-RU" sz="3600" u="sng" dirty="0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4169952" y="3906004"/>
            <a:ext cx="3967017" cy="114172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779489" y="5120321"/>
            <a:ext cx="10747946" cy="1843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ru-RU" sz="3200" b="1" dirty="0"/>
              <a:t>Учебно-профессиональная деятельность /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профессиональное самоопределение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27070530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8457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</a:rPr>
              <a:t>Психологическая готовность к самоопределению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527714" y="1193423"/>
            <a:ext cx="11136572" cy="2464177"/>
            <a:chOff x="0" y="627906"/>
            <a:chExt cx="11136572" cy="3270150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627906"/>
              <a:ext cx="11136572" cy="3270150"/>
            </a:xfrm>
            <a:prstGeom prst="roundRect">
              <a:avLst/>
            </a:pr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159636" y="627906"/>
              <a:ext cx="10817300" cy="29508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означает не завершенные в своем формировании психологические структуры и качества, а </a:t>
              </a:r>
              <a:r>
                <a:rPr lang="ru-RU" sz="2800" i="1" kern="1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определенную зрелость личности</a:t>
              </a:r>
              <a:r>
                <a:rPr lang="ru-RU" sz="2800" i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28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т.е. </a:t>
              </a:r>
              <a:r>
                <a:rPr lang="ru-RU" sz="2800" u="sng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сформированность</a:t>
              </a:r>
              <a:r>
                <a:rPr lang="ru-RU" sz="2800" u="sng" kern="1200" dirty="0">
                  <a:latin typeface="Arial" panose="020B0604020202020204" pitchFamily="34" charset="0"/>
                  <a:cs typeface="Arial" panose="020B0604020202020204" pitchFamily="34" charset="0"/>
                </a:rPr>
                <a:t> психологических образований и механизмов, обеспечивающих возможность роста личности сейчас и в будущем</a:t>
              </a:r>
            </a:p>
          </p:txBody>
        </p:sp>
      </p:grpSp>
      <p:sp>
        <p:nvSpPr>
          <p:cNvPr id="8" name="Заголовок 1"/>
          <p:cNvSpPr txBox="1">
            <a:spLocks/>
          </p:cNvSpPr>
          <p:nvPr/>
        </p:nvSpPr>
        <p:spPr>
          <a:xfrm>
            <a:off x="838200" y="3657601"/>
            <a:ext cx="11034215" cy="709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 психологической готовности к самоопределению</a:t>
            </a:r>
          </a:p>
        </p:txBody>
      </p:sp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741528" y="4244455"/>
            <a:ext cx="11130887" cy="2490715"/>
          </a:xfrm>
        </p:spPr>
        <p:txBody>
          <a:bodyPr rtlCol="0">
            <a:normAutofit fontScale="92500"/>
          </a:bodyPr>
          <a:lstStyle/>
          <a:p>
            <a:pPr>
              <a:lnSpc>
                <a:spcPts val="3000"/>
              </a:lnSpc>
              <a:spcBef>
                <a:spcPts val="0"/>
              </a:spcBef>
              <a:buNone/>
              <a:defRPr/>
            </a:pPr>
            <a:r>
              <a:rPr lang="ru-RU" sz="3000" dirty="0"/>
              <a:t>— </a:t>
            </a:r>
            <a:r>
              <a:rPr lang="ru-RU" sz="3000" dirty="0" err="1"/>
              <a:t>сформированность</a:t>
            </a:r>
            <a:r>
              <a:rPr lang="ru-RU" sz="3000" dirty="0"/>
              <a:t> на высоком уровне психологических структур</a:t>
            </a:r>
          </a:p>
          <a:p>
            <a:pPr>
              <a:lnSpc>
                <a:spcPts val="3000"/>
              </a:lnSpc>
              <a:spcBef>
                <a:spcPts val="0"/>
              </a:spcBef>
              <a:buNone/>
              <a:defRPr/>
            </a:pPr>
            <a:r>
              <a:rPr lang="ru-RU" sz="3000" dirty="0"/>
              <a:t>— развитость потребностей, обеспечивающих содержательную наполненность личности</a:t>
            </a:r>
          </a:p>
          <a:p>
            <a:pPr>
              <a:lnSpc>
                <a:spcPts val="3000"/>
              </a:lnSpc>
              <a:spcBef>
                <a:spcPts val="0"/>
              </a:spcBef>
              <a:buNone/>
              <a:defRPr/>
            </a:pPr>
            <a:r>
              <a:rPr lang="ru-RU" sz="3000" dirty="0"/>
              <a:t>— становление предпосылок индивидуальности как результат развития и осознания своих способностей и интересов, критического отношения к ним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4126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4552" y="1063174"/>
            <a:ext cx="10515600" cy="52830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/>
              <a:t>План: </a:t>
            </a:r>
          </a:p>
          <a:p>
            <a:pPr>
              <a:buNone/>
            </a:pPr>
            <a:r>
              <a:rPr lang="ru-RU" dirty="0"/>
              <a:t>1. Психологические подходы к изучению развития человека в контексте его жизненного пути </a:t>
            </a:r>
          </a:p>
          <a:p>
            <a:pPr>
              <a:buNone/>
            </a:pPr>
            <a:r>
              <a:rPr lang="ru-RU" dirty="0"/>
              <a:t>2. Обобщенные представления о психологическом содержании возрастных этапов развития человека </a:t>
            </a:r>
          </a:p>
          <a:p>
            <a:pPr>
              <a:buNone/>
            </a:pPr>
            <a:r>
              <a:rPr lang="ru-RU" dirty="0"/>
              <a:t>3. Законы изменения психических процессов человека на разных возрастных этапах его развития </a:t>
            </a:r>
          </a:p>
          <a:p>
            <a:pPr>
              <a:buNone/>
            </a:pPr>
            <a:r>
              <a:rPr lang="ru-RU" dirty="0"/>
              <a:t>4. Периодизация психического развития человека (Э. Эриксон) </a:t>
            </a:r>
          </a:p>
          <a:p>
            <a:pPr>
              <a:buNone/>
            </a:pPr>
            <a:r>
              <a:rPr lang="ru-RU" dirty="0"/>
              <a:t>5. Учет возрастных психолого-педагогических характеристик пациентов (юношей и девушек, взрослого, пожилого человека) в профессиональной деятельности врача.</a:t>
            </a:r>
          </a:p>
        </p:txBody>
      </p:sp>
    </p:spTree>
    <p:extLst>
      <p:ext uri="{BB962C8B-B14F-4D97-AF65-F5344CB8AC3E}">
        <p14:creationId xmlns:p14="http://schemas.microsoft.com/office/powerpoint/2010/main" val="15285242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Заголовок 1"/>
          <p:cNvSpPr>
            <a:spLocks noGrp="1"/>
          </p:cNvSpPr>
          <p:nvPr>
            <p:ph type="title"/>
          </p:nvPr>
        </p:nvSpPr>
        <p:spPr>
          <a:xfrm>
            <a:off x="1241946" y="274639"/>
            <a:ext cx="9717206" cy="1368425"/>
          </a:xfrm>
        </p:spPr>
        <p:txBody>
          <a:bodyPr>
            <a:normAutofit/>
          </a:bodyPr>
          <a:lstStyle/>
          <a:p>
            <a:pPr>
              <a:lnSpc>
                <a:spcPts val="3500"/>
              </a:lnSpc>
            </a:pPr>
            <a:r>
              <a:rPr lang="ru-RU" altLang="ru-RU" sz="3600" b="1" dirty="0">
                <a:solidFill>
                  <a:srgbClr val="C00000"/>
                </a:solidFill>
              </a:rPr>
              <a:t>Основа профессионального самоопределения в юношеском возрасте:</a:t>
            </a:r>
            <a:endParaRPr lang="ru-RU" alt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9935" y="1487606"/>
            <a:ext cx="10959152" cy="5104263"/>
          </a:xfrm>
        </p:spPr>
        <p:txBody>
          <a:bodyPr rtlCol="0">
            <a:normAutofit fontScale="92500"/>
          </a:bodyPr>
          <a:lstStyle/>
          <a:p>
            <a:pPr>
              <a:lnSpc>
                <a:spcPts val="2700"/>
              </a:lnSpc>
              <a:spcBef>
                <a:spcPts val="600"/>
              </a:spcBef>
              <a:buNone/>
              <a:defRPr/>
            </a:pPr>
            <a:r>
              <a:rPr lang="ru-RU" sz="4000" dirty="0"/>
              <a:t>— </a:t>
            </a:r>
            <a:r>
              <a:rPr lang="ru-RU" sz="3500" dirty="0"/>
              <a:t>осознание ценности общественно полезного труда,</a:t>
            </a:r>
          </a:p>
          <a:p>
            <a:pPr>
              <a:lnSpc>
                <a:spcPts val="2700"/>
              </a:lnSpc>
              <a:spcBef>
                <a:spcPts val="600"/>
              </a:spcBef>
              <a:buNone/>
              <a:defRPr/>
            </a:pPr>
            <a:r>
              <a:rPr lang="ru-RU" sz="3500" dirty="0"/>
              <a:t>— общая ориентировка в социально-экономической ситуации в стране,</a:t>
            </a:r>
          </a:p>
          <a:p>
            <a:pPr>
              <a:lnSpc>
                <a:spcPts val="2700"/>
              </a:lnSpc>
              <a:spcBef>
                <a:spcPts val="600"/>
              </a:spcBef>
              <a:buNone/>
              <a:defRPr/>
            </a:pPr>
            <a:r>
              <a:rPr lang="ru-RU" sz="3500" dirty="0"/>
              <a:t>— осознание необходимости общей и профессиональной подготовки для полноценного самоопределения и самореализации,</a:t>
            </a:r>
          </a:p>
          <a:p>
            <a:pPr>
              <a:lnSpc>
                <a:spcPts val="2700"/>
              </a:lnSpc>
              <a:spcBef>
                <a:spcPts val="600"/>
              </a:spcBef>
              <a:buNone/>
              <a:defRPr/>
            </a:pPr>
            <a:r>
              <a:rPr lang="ru-RU" sz="3500" dirty="0"/>
              <a:t>— общая ориентировка в мире профессионального труда,</a:t>
            </a:r>
          </a:p>
          <a:p>
            <a:pPr>
              <a:lnSpc>
                <a:spcPts val="2700"/>
              </a:lnSpc>
              <a:spcBef>
                <a:spcPts val="600"/>
              </a:spcBef>
              <a:buNone/>
              <a:defRPr/>
            </a:pPr>
            <a:r>
              <a:rPr lang="ru-RU" sz="3500" dirty="0"/>
              <a:t>— выделение дальней профессиональной цели (мечты),</a:t>
            </a:r>
          </a:p>
          <a:p>
            <a:pPr>
              <a:lnSpc>
                <a:spcPts val="2700"/>
              </a:lnSpc>
              <a:spcBef>
                <a:spcPts val="600"/>
              </a:spcBef>
              <a:buNone/>
              <a:defRPr/>
            </a:pPr>
            <a:r>
              <a:rPr lang="ru-RU" sz="3500" dirty="0"/>
              <a:t>— согласование мечты с другими важными жизненными целями (семейными, личностными, </a:t>
            </a:r>
            <a:r>
              <a:rPr lang="ru-RU" sz="3500" dirty="0" err="1"/>
              <a:t>досуговыми</a:t>
            </a:r>
            <a:r>
              <a:rPr lang="ru-RU" sz="3500" dirty="0"/>
              <a:t>),</a:t>
            </a:r>
          </a:p>
          <a:p>
            <a:pPr>
              <a:lnSpc>
                <a:spcPts val="2700"/>
              </a:lnSpc>
              <a:spcBef>
                <a:spcPts val="600"/>
              </a:spcBef>
              <a:buNone/>
              <a:defRPr/>
            </a:pPr>
            <a:r>
              <a:rPr lang="ru-RU" sz="3500" dirty="0"/>
              <a:t>— знание о выбираемых целях,</a:t>
            </a:r>
          </a:p>
          <a:p>
            <a:pPr>
              <a:lnSpc>
                <a:spcPts val="2700"/>
              </a:lnSpc>
              <a:spcBef>
                <a:spcPts val="600"/>
              </a:spcBef>
              <a:buNone/>
              <a:defRPr/>
            </a:pPr>
            <a:r>
              <a:rPr lang="ru-RU" sz="3500" dirty="0"/>
              <a:t>— знание о внутренних препятствиях, осложняющих достижение избранной цели, и др.</a:t>
            </a: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73097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Заголовок 1"/>
          <p:cNvSpPr>
            <a:spLocks noGrp="1"/>
          </p:cNvSpPr>
          <p:nvPr>
            <p:ph type="title"/>
          </p:nvPr>
        </p:nvSpPr>
        <p:spPr>
          <a:xfrm>
            <a:off x="524300" y="214314"/>
            <a:ext cx="10994409" cy="1285875"/>
          </a:xfrm>
        </p:spPr>
        <p:txBody>
          <a:bodyPr/>
          <a:lstStyle/>
          <a:p>
            <a:pPr algn="ctr">
              <a:lnSpc>
                <a:spcPts val="2700"/>
              </a:lnSpc>
            </a:pPr>
            <a:r>
              <a:rPr lang="ru-RU" altLang="ru-R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Возрастные задачи в период взросления</a:t>
            </a:r>
            <a:r>
              <a:rPr lang="ru-RU" altLang="ru-RU" sz="3200" b="1" dirty="0">
                <a:solidFill>
                  <a:srgbClr val="C00000"/>
                </a:solidFill>
              </a:rPr>
              <a:t>: </a:t>
            </a:r>
            <a:br>
              <a:rPr lang="ru-RU" altLang="ru-RU" sz="3200" b="1" dirty="0">
                <a:solidFill>
                  <a:srgbClr val="C00000"/>
                </a:solidFill>
              </a:rPr>
            </a:br>
            <a:r>
              <a:rPr lang="ru-RU" altLang="ru-RU" sz="2400" b="1" dirty="0"/>
              <a:t>(Р. </a:t>
            </a:r>
            <a:r>
              <a:rPr lang="ru-RU" altLang="ru-RU" sz="2400" b="1" dirty="0" err="1"/>
              <a:t>Хавигхерст</a:t>
            </a:r>
            <a:r>
              <a:rPr lang="ru-RU" altLang="ru-RU" sz="2400" b="1" dirty="0"/>
              <a:t>)</a:t>
            </a:r>
            <a:r>
              <a:rPr lang="ru-RU" altLang="ru-RU" sz="3200" b="1" dirty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4300" y="1375249"/>
            <a:ext cx="11472081" cy="5339450"/>
          </a:xfrm>
        </p:spPr>
        <p:txBody>
          <a:bodyPr rtlCol="0">
            <a:normAutofit fontScale="92500"/>
          </a:bodyPr>
          <a:lstStyle/>
          <a:p>
            <a:pPr>
              <a:lnSpc>
                <a:spcPts val="2300"/>
              </a:lnSpc>
              <a:spcBef>
                <a:spcPts val="600"/>
              </a:spcBef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Принятие собственной внешности, осознание особенностей своего тела и формирование умений эффективно его использовать </a:t>
            </a:r>
          </a:p>
          <a:p>
            <a:pPr>
              <a:lnSpc>
                <a:spcPts val="2300"/>
              </a:lnSpc>
              <a:spcBef>
                <a:spcPts val="600"/>
              </a:spcBef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Усвоение мужской или женской роли </a:t>
            </a:r>
          </a:p>
          <a:p>
            <a:pPr>
              <a:lnSpc>
                <a:spcPts val="2300"/>
              </a:lnSpc>
              <a:spcBef>
                <a:spcPts val="600"/>
              </a:spcBef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Установление новых и более зрелых отношений со сверстниками обоих полов</a:t>
            </a:r>
          </a:p>
          <a:p>
            <a:pPr>
              <a:lnSpc>
                <a:spcPts val="2300"/>
              </a:lnSpc>
              <a:spcBef>
                <a:spcPts val="600"/>
              </a:spcBef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Завоевание эмоциональной независимости от родителей и других взрослых</a:t>
            </a:r>
          </a:p>
          <a:p>
            <a:pPr>
              <a:lnSpc>
                <a:spcPts val="2300"/>
              </a:lnSpc>
              <a:spcBef>
                <a:spcPts val="600"/>
              </a:spcBef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Подготовка к профессиональной карьере, обучение нацелено на получение профессии </a:t>
            </a:r>
          </a:p>
          <a:p>
            <a:pPr>
              <a:lnSpc>
                <a:spcPts val="2300"/>
              </a:lnSpc>
              <a:spcBef>
                <a:spcPts val="600"/>
              </a:spcBef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Подготовка к браку и семейной жизни, приобретение знаний и социальной готовности принять на себя ответственность, связанную с партнерством и семьей</a:t>
            </a:r>
          </a:p>
          <a:p>
            <a:pPr>
              <a:lnSpc>
                <a:spcPts val="2300"/>
              </a:lnSpc>
              <a:spcBef>
                <a:spcPts val="600"/>
              </a:spcBef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социально ответственного поведения, гражданской активности</a:t>
            </a:r>
          </a:p>
          <a:p>
            <a:pPr>
              <a:lnSpc>
                <a:spcPts val="2300"/>
              </a:lnSpc>
              <a:spcBef>
                <a:spcPts val="600"/>
              </a:spcBef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Построение внутренней системы ценностей и этического сознания как руководства для поведения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63142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45910"/>
            <a:ext cx="10515600" cy="114477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000" dirty="0"/>
              <a:t>Социальная ситуация развития в период </a:t>
            </a:r>
            <a:r>
              <a:rPr lang="ru-RU" b="1" dirty="0"/>
              <a:t>взрослости</a:t>
            </a:r>
          </a:p>
        </p:txBody>
      </p:sp>
      <p:sp>
        <p:nvSpPr>
          <p:cNvPr id="168965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6346002" y="3344111"/>
            <a:ext cx="5527551" cy="242889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/>
              <a:t>Д.Бромлей </a:t>
            </a:r>
            <a:r>
              <a:rPr lang="ru-RU" sz="2400" b="1" dirty="0"/>
              <a:t>(</a:t>
            </a:r>
            <a:r>
              <a:rPr lang="en-US" sz="2400" b="1" dirty="0"/>
              <a:t>Bromley, 1966</a:t>
            </a:r>
            <a:r>
              <a:rPr lang="ru-RU" sz="2400" b="1" dirty="0"/>
              <a:t>):</a:t>
            </a:r>
          </a:p>
          <a:p>
            <a:pPr>
              <a:lnSpc>
                <a:spcPct val="80000"/>
              </a:lnSpc>
            </a:pPr>
            <a:r>
              <a:rPr lang="ru-RU" dirty="0"/>
              <a:t>Ранняя взрослость             21-25</a:t>
            </a:r>
          </a:p>
          <a:p>
            <a:pPr>
              <a:lnSpc>
                <a:spcPct val="80000"/>
              </a:lnSpc>
            </a:pPr>
            <a:r>
              <a:rPr lang="ru-RU" dirty="0"/>
              <a:t>Средняя взрослость           25-40</a:t>
            </a:r>
          </a:p>
          <a:p>
            <a:pPr>
              <a:lnSpc>
                <a:spcPct val="80000"/>
              </a:lnSpc>
            </a:pPr>
            <a:r>
              <a:rPr lang="ru-RU" dirty="0"/>
              <a:t>Поздняя взрослость           40-55</a:t>
            </a:r>
          </a:p>
          <a:p>
            <a:pPr>
              <a:lnSpc>
                <a:spcPct val="80000"/>
              </a:lnSpc>
            </a:pPr>
            <a:r>
              <a:rPr lang="ru-RU" dirty="0" err="1"/>
              <a:t>Предпенсионный</a:t>
            </a:r>
            <a:r>
              <a:rPr lang="ru-RU" dirty="0"/>
              <a:t> период  55-60 </a:t>
            </a:r>
          </a:p>
          <a:p>
            <a:pPr>
              <a:lnSpc>
                <a:spcPct val="80000"/>
              </a:lnSpc>
            </a:pPr>
            <a:endParaRPr lang="ru-RU" sz="2400" dirty="0"/>
          </a:p>
        </p:txBody>
      </p:sp>
      <p:sp>
        <p:nvSpPr>
          <p:cNvPr id="168966" name="Rectangle 6"/>
          <p:cNvSpPr>
            <a:spLocks noChangeArrowheads="1"/>
          </p:cNvSpPr>
          <p:nvPr/>
        </p:nvSpPr>
        <p:spPr bwMode="auto">
          <a:xfrm>
            <a:off x="2151299" y="2250095"/>
            <a:ext cx="9435649" cy="861774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/>
            <a:r>
              <a:rPr lang="ru-RU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Границы взрослости однозначно не определены</a:t>
            </a:r>
          </a:p>
          <a:p>
            <a:pPr algn="l"/>
            <a:endParaRPr lang="ru-RU" sz="240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68967" name="Rectangle 7"/>
          <p:cNvSpPr>
            <a:spLocks noChangeArrowheads="1"/>
          </p:cNvSpPr>
          <p:nvPr/>
        </p:nvSpPr>
        <p:spPr bwMode="auto">
          <a:xfrm>
            <a:off x="515619" y="3753134"/>
            <a:ext cx="5076350" cy="14057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 algn="ctr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ru-RU" sz="2400" dirty="0"/>
              <a:t>  Экспериментальных  подтверждений  </a:t>
            </a:r>
          </a:p>
          <a:p>
            <a:r>
              <a:rPr lang="ru-RU" sz="2400" dirty="0"/>
              <a:t>  периодизации взрослости не имеют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394" y="1946904"/>
            <a:ext cx="441663" cy="134174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flipH="1" flipV="1">
            <a:off x="11286699" y="6053046"/>
            <a:ext cx="450374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4500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599" y="457200"/>
            <a:ext cx="9029131" cy="1316038"/>
          </a:xfr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/>
              <a:t>Ранняя взрослость 21-25 лет</a:t>
            </a:r>
          </a:p>
        </p:txBody>
      </p:sp>
      <p:sp>
        <p:nvSpPr>
          <p:cNvPr id="248836" name="Rectangle 4"/>
          <p:cNvSpPr>
            <a:spLocks noGrp="1" noChangeArrowheads="1"/>
          </p:cNvSpPr>
          <p:nvPr>
            <p:ph idx="1"/>
          </p:nvPr>
        </p:nvSpPr>
        <p:spPr>
          <a:xfrm>
            <a:off x="1875430" y="2213213"/>
            <a:ext cx="8229600" cy="3463925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200" b="1" dirty="0"/>
              <a:t>Полное включение во все виды социальной активности</a:t>
            </a:r>
          </a:p>
          <a:p>
            <a:pPr>
              <a:lnSpc>
                <a:spcPct val="90000"/>
              </a:lnSpc>
            </a:pPr>
            <a:r>
              <a:rPr lang="ru-RU" sz="3200" b="1" dirty="0"/>
              <a:t>Освоение профессии</a:t>
            </a:r>
          </a:p>
          <a:p>
            <a:pPr>
              <a:lnSpc>
                <a:spcPct val="90000"/>
              </a:lnSpc>
            </a:pPr>
            <a:r>
              <a:rPr lang="ru-RU" sz="3200" dirty="0"/>
              <a:t>Экономическая самостоятельность</a:t>
            </a:r>
          </a:p>
          <a:p>
            <a:pPr>
              <a:lnSpc>
                <a:spcPct val="90000"/>
              </a:lnSpc>
            </a:pPr>
            <a:r>
              <a:rPr lang="ru-RU" sz="3200" b="1" dirty="0"/>
              <a:t>Возникновение  собственной  семьи</a:t>
            </a:r>
          </a:p>
          <a:p>
            <a:pPr>
              <a:lnSpc>
                <a:spcPct val="90000"/>
              </a:lnSpc>
            </a:pPr>
            <a:r>
              <a:rPr lang="ru-RU" sz="3200" dirty="0"/>
              <a:t>Рождение ребенка</a:t>
            </a:r>
          </a:p>
        </p:txBody>
      </p:sp>
    </p:spTree>
    <p:extLst>
      <p:ext uri="{BB962C8B-B14F-4D97-AF65-F5344CB8AC3E}">
        <p14:creationId xmlns:p14="http://schemas.microsoft.com/office/powerpoint/2010/main" val="31322155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/>
              <a:t>Средняя взрослость 25-40 лет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idx="1"/>
          </p:nvPr>
        </p:nvSpPr>
        <p:spPr>
          <a:xfrm>
            <a:off x="1460309" y="2158573"/>
            <a:ext cx="9689911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3200" dirty="0"/>
              <a:t>Годы пик для интеллектуальных достижений</a:t>
            </a:r>
          </a:p>
          <a:p>
            <a:pPr>
              <a:lnSpc>
                <a:spcPct val="80000"/>
              </a:lnSpc>
            </a:pPr>
            <a:r>
              <a:rPr lang="ru-RU" sz="3200" b="1" dirty="0"/>
              <a:t>Профессиональное мастерство</a:t>
            </a:r>
          </a:p>
          <a:p>
            <a:pPr>
              <a:lnSpc>
                <a:spcPct val="80000"/>
              </a:lnSpc>
            </a:pPr>
            <a:r>
              <a:rPr lang="ru-RU" sz="3200" dirty="0"/>
              <a:t>Лидерство и старшинство среди сотрудников</a:t>
            </a:r>
          </a:p>
          <a:p>
            <a:pPr>
              <a:lnSpc>
                <a:spcPct val="80000"/>
              </a:lnSpc>
            </a:pPr>
            <a:r>
              <a:rPr lang="ru-RU" sz="3200" dirty="0"/>
              <a:t>Расцвет семейной жизни</a:t>
            </a:r>
          </a:p>
          <a:p>
            <a:pPr>
              <a:lnSpc>
                <a:spcPct val="80000"/>
              </a:lnSpc>
            </a:pPr>
            <a:r>
              <a:rPr lang="ru-RU" sz="3200" dirty="0"/>
              <a:t>Накопление материальных средств</a:t>
            </a:r>
          </a:p>
          <a:p>
            <a:pPr>
              <a:lnSpc>
                <a:spcPct val="80000"/>
              </a:lnSpc>
            </a:pPr>
            <a:r>
              <a:rPr lang="ru-RU" sz="3200" dirty="0"/>
              <a:t>Помощь детям и престарелым родителям</a:t>
            </a:r>
          </a:p>
          <a:p>
            <a:pPr>
              <a:lnSpc>
                <a:spcPct val="80000"/>
              </a:lnSpc>
            </a:pPr>
            <a:r>
              <a:rPr lang="ru-RU" sz="3200" dirty="0"/>
              <a:t>Легкий упадок физических и умственных функций (при мах. нагрузках)</a:t>
            </a:r>
          </a:p>
          <a:p>
            <a:pPr>
              <a:lnSpc>
                <a:spcPct val="8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10306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851848" y="597137"/>
            <a:ext cx="10515600" cy="1325563"/>
          </a:xfr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/>
              <a:t>Поздняя взрослость 40-55/60 лет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idx="1"/>
          </p:nvPr>
        </p:nvSpPr>
        <p:spPr>
          <a:xfrm>
            <a:off x="1255594" y="2314576"/>
            <a:ext cx="9961728" cy="359490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200" b="1" dirty="0"/>
              <a:t>Годы пик для социальных достижений: статус, власть, авторитет</a:t>
            </a:r>
          </a:p>
          <a:p>
            <a:pPr>
              <a:lnSpc>
                <a:spcPct val="80000"/>
              </a:lnSpc>
            </a:pPr>
            <a:r>
              <a:rPr lang="ru-RU" sz="3200" dirty="0"/>
              <a:t>Уход из семьи детей, изменение отношений супругов </a:t>
            </a:r>
          </a:p>
          <a:p>
            <a:pPr>
              <a:lnSpc>
                <a:spcPct val="80000"/>
              </a:lnSpc>
            </a:pPr>
            <a:r>
              <a:rPr lang="ru-RU" sz="3200" dirty="0"/>
              <a:t>Уход из жизни родителей</a:t>
            </a:r>
          </a:p>
          <a:p>
            <a:pPr>
              <a:lnSpc>
                <a:spcPct val="80000"/>
              </a:lnSpc>
            </a:pPr>
            <a:r>
              <a:rPr lang="ru-RU" sz="3200" dirty="0"/>
              <a:t>Упадок физических, сексуальных  и умственных функций</a:t>
            </a:r>
          </a:p>
          <a:p>
            <a:pPr>
              <a:lnSpc>
                <a:spcPct val="80000"/>
              </a:lnSpc>
            </a:pPr>
            <a:r>
              <a:rPr lang="ru-RU" sz="3200" dirty="0"/>
              <a:t>Изменение мотивации в связи с подготовкой к пенсии</a:t>
            </a:r>
          </a:p>
        </p:txBody>
      </p:sp>
    </p:spTree>
    <p:extLst>
      <p:ext uri="{BB962C8B-B14F-4D97-AF65-F5344CB8AC3E}">
        <p14:creationId xmlns:p14="http://schemas.microsoft.com/office/powerpoint/2010/main" val="22904899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356839" y="365126"/>
            <a:ext cx="11586117" cy="11191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Социальная ситуация развития в период зрелости</a:t>
            </a:r>
          </a:p>
        </p:txBody>
      </p:sp>
      <p:sp>
        <p:nvSpPr>
          <p:cNvPr id="238596" name="AutoShape 4"/>
          <p:cNvSpPr>
            <a:spLocks noChangeArrowheads="1"/>
          </p:cNvSpPr>
          <p:nvPr/>
        </p:nvSpPr>
        <p:spPr bwMode="auto">
          <a:xfrm>
            <a:off x="4800600" y="2852739"/>
            <a:ext cx="3024188" cy="2663825"/>
          </a:xfrm>
          <a:prstGeom prst="triangle">
            <a:avLst>
              <a:gd name="adj" fmla="val 50000"/>
            </a:avLst>
          </a:prstGeom>
          <a:solidFill>
            <a:srgbClr val="FF00FF"/>
          </a:solidFill>
          <a:ln w="28575" algn="ctr">
            <a:solidFill>
              <a:srgbClr val="4B595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38597" name="Oval 5"/>
          <p:cNvSpPr>
            <a:spLocks noChangeArrowheads="1"/>
          </p:cNvSpPr>
          <p:nvPr/>
        </p:nvSpPr>
        <p:spPr bwMode="auto">
          <a:xfrm>
            <a:off x="4727575" y="1484313"/>
            <a:ext cx="3168650" cy="143986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 algn="ctr">
            <a:solidFill>
              <a:srgbClr val="4B595B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ru-RU" sz="2800" b="1" dirty="0"/>
              <a:t>Личный мир</a:t>
            </a:r>
          </a:p>
        </p:txBody>
      </p:sp>
      <p:sp>
        <p:nvSpPr>
          <p:cNvPr id="238599" name="Oval 7"/>
          <p:cNvSpPr>
            <a:spLocks noChangeArrowheads="1"/>
          </p:cNvSpPr>
          <p:nvPr/>
        </p:nvSpPr>
        <p:spPr bwMode="auto">
          <a:xfrm>
            <a:off x="1703388" y="4797426"/>
            <a:ext cx="3060700" cy="1439863"/>
          </a:xfrm>
          <a:prstGeom prst="ellipse">
            <a:avLst/>
          </a:prstGeom>
          <a:solidFill>
            <a:srgbClr val="FF6699"/>
          </a:solidFill>
          <a:ln w="28575" algn="ctr">
            <a:solidFill>
              <a:srgbClr val="4B595B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ru-RU" sz="2400" b="1" dirty="0"/>
              <a:t>Профессиональный </a:t>
            </a:r>
          </a:p>
          <a:p>
            <a:r>
              <a:rPr lang="ru-RU" sz="2400" b="1" dirty="0"/>
              <a:t>мир</a:t>
            </a:r>
          </a:p>
        </p:txBody>
      </p:sp>
      <p:sp>
        <p:nvSpPr>
          <p:cNvPr id="238600" name="Oval 8"/>
          <p:cNvSpPr>
            <a:spLocks noChangeArrowheads="1"/>
          </p:cNvSpPr>
          <p:nvPr/>
        </p:nvSpPr>
        <p:spPr bwMode="auto">
          <a:xfrm>
            <a:off x="7859714" y="4797426"/>
            <a:ext cx="2808287" cy="1439863"/>
          </a:xfrm>
          <a:prstGeom prst="ellipse">
            <a:avLst/>
          </a:prstGeom>
          <a:solidFill>
            <a:srgbClr val="FF0066"/>
          </a:solidFill>
          <a:ln w="28575" algn="ctr">
            <a:solidFill>
              <a:srgbClr val="4B595B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ru-RU" sz="2800" b="1" dirty="0"/>
              <a:t>Мир семьи</a:t>
            </a:r>
          </a:p>
        </p:txBody>
      </p:sp>
      <p:sp>
        <p:nvSpPr>
          <p:cNvPr id="238602" name="WordArt 10"/>
          <p:cNvSpPr>
            <a:spLocks noChangeArrowheads="1" noChangeShapeType="1" noTextEdit="1"/>
          </p:cNvSpPr>
          <p:nvPr/>
        </p:nvSpPr>
        <p:spPr bwMode="auto">
          <a:xfrm>
            <a:off x="2301875" y="3148807"/>
            <a:ext cx="8020050" cy="6302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ru-RU" sz="28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стремление к самостоятельности и независимости</a:t>
            </a:r>
          </a:p>
        </p:txBody>
      </p:sp>
      <p:sp>
        <p:nvSpPr>
          <p:cNvPr id="238603" name="WordArt 11"/>
          <p:cNvSpPr>
            <a:spLocks noChangeArrowheads="1" noChangeShapeType="1" noTextEdit="1"/>
          </p:cNvSpPr>
          <p:nvPr/>
        </p:nvSpPr>
        <p:spPr bwMode="auto">
          <a:xfrm>
            <a:off x="1919287" y="3865561"/>
            <a:ext cx="8353425" cy="5715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осознание ответственности и готовность принять ее</a:t>
            </a:r>
          </a:p>
        </p:txBody>
      </p:sp>
    </p:spTree>
    <p:extLst>
      <p:ext uri="{BB962C8B-B14F-4D97-AF65-F5344CB8AC3E}">
        <p14:creationId xmlns:p14="http://schemas.microsoft.com/office/powerpoint/2010/main" val="24557342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74825" y="188913"/>
            <a:ext cx="6288088" cy="1143000"/>
          </a:xfrm>
        </p:spPr>
        <p:txBody>
          <a:bodyPr/>
          <a:lstStyle/>
          <a:p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Ведущая деятельность</a:t>
            </a:r>
          </a:p>
        </p:txBody>
      </p:sp>
      <p:sp>
        <p:nvSpPr>
          <p:cNvPr id="183309" name="Rectangle 13"/>
          <p:cNvSpPr>
            <a:spLocks noGrp="1" noChangeArrowheads="1"/>
          </p:cNvSpPr>
          <p:nvPr>
            <p:ph type="body" sz="half" idx="1"/>
          </p:nvPr>
        </p:nvSpPr>
        <p:spPr>
          <a:xfrm>
            <a:off x="6432141" y="1562550"/>
            <a:ext cx="4286280" cy="2483893"/>
          </a:xfr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Стремление к высшим достижениям в разных областях: физической, нравственной, интеллектуальной, профессиональной</a:t>
            </a:r>
          </a:p>
        </p:txBody>
      </p:sp>
      <p:grpSp>
        <p:nvGrpSpPr>
          <p:cNvPr id="2" name="Diagram 2"/>
          <p:cNvGrpSpPr>
            <a:grpSpLocks/>
          </p:cNvGrpSpPr>
          <p:nvPr/>
        </p:nvGrpSpPr>
        <p:grpSpPr bwMode="auto">
          <a:xfrm>
            <a:off x="2135188" y="1916114"/>
            <a:ext cx="5256212" cy="4568825"/>
            <a:chOff x="1658" y="838"/>
            <a:chExt cx="2400" cy="2592"/>
          </a:xfrm>
        </p:grpSpPr>
        <p:sp>
          <p:nvSpPr>
            <p:cNvPr id="3" name="_s1028"/>
            <p:cNvSpPr>
              <a:spLocks noChangeArrowheads="1" noTextEdit="1"/>
            </p:cNvSpPr>
            <p:nvPr/>
          </p:nvSpPr>
          <p:spPr bwMode="auto">
            <a:xfrm>
              <a:off x="2408" y="1342"/>
              <a:ext cx="900" cy="900"/>
            </a:xfrm>
            <a:prstGeom prst="ellipse">
              <a:avLst/>
            </a:prstGeom>
            <a:solidFill>
              <a:srgbClr val="0399FF">
                <a:alpha val="50000"/>
              </a:srgbClr>
            </a:solidFill>
            <a:ln w="9525">
              <a:solidFill>
                <a:srgbClr val="4B595B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" name="_s1029"/>
            <p:cNvSpPr>
              <a:spLocks noChangeArrowheads="1"/>
            </p:cNvSpPr>
            <p:nvPr/>
          </p:nvSpPr>
          <p:spPr bwMode="auto">
            <a:xfrm>
              <a:off x="2738" y="1027"/>
              <a:ext cx="240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ru-RU" sz="65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pitchFamily="34" charset="0"/>
                </a:rPr>
                <a:t>труд</a:t>
              </a:r>
            </a:p>
          </p:txBody>
        </p:sp>
        <p:sp>
          <p:nvSpPr>
            <p:cNvPr id="5" name="_s1030"/>
            <p:cNvSpPr>
              <a:spLocks noChangeArrowheads="1" noTextEdit="1"/>
            </p:cNvSpPr>
            <p:nvPr/>
          </p:nvSpPr>
          <p:spPr bwMode="auto">
            <a:xfrm>
              <a:off x="2704" y="1855"/>
              <a:ext cx="900" cy="900"/>
            </a:xfrm>
            <a:prstGeom prst="ellipse">
              <a:avLst/>
            </a:prstGeom>
            <a:solidFill>
              <a:srgbClr val="F60802">
                <a:alpha val="50000"/>
              </a:srgbClr>
            </a:solidFill>
            <a:ln w="9525">
              <a:solidFill>
                <a:srgbClr val="F60802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_s1031"/>
            <p:cNvSpPr>
              <a:spLocks noChangeArrowheads="1"/>
            </p:cNvSpPr>
            <p:nvPr/>
          </p:nvSpPr>
          <p:spPr bwMode="auto">
            <a:xfrm>
              <a:off x="3621" y="2574"/>
              <a:ext cx="240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ru-RU" sz="4300" b="1">
                  <a:cs typeface="Arial" pitchFamily="34" charset="0"/>
                </a:rPr>
                <a:t>общение</a:t>
              </a:r>
            </a:p>
          </p:txBody>
        </p:sp>
        <p:sp>
          <p:nvSpPr>
            <p:cNvPr id="7" name="_s1032"/>
            <p:cNvSpPr>
              <a:spLocks noChangeArrowheads="1" noTextEdit="1"/>
            </p:cNvSpPr>
            <p:nvPr/>
          </p:nvSpPr>
          <p:spPr bwMode="auto">
            <a:xfrm>
              <a:off x="2111" y="1854"/>
              <a:ext cx="900" cy="900"/>
            </a:xfrm>
            <a:prstGeom prst="ellipse">
              <a:avLst/>
            </a:prstGeom>
            <a:solidFill>
              <a:srgbClr val="F1FD09">
                <a:alpha val="50000"/>
              </a:srgbClr>
            </a:solidFill>
            <a:ln w="9525">
              <a:solidFill>
                <a:srgbClr val="F1FD09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_s1033"/>
            <p:cNvSpPr>
              <a:spLocks noChangeArrowheads="1"/>
            </p:cNvSpPr>
            <p:nvPr/>
          </p:nvSpPr>
          <p:spPr bwMode="auto">
            <a:xfrm>
              <a:off x="1855" y="2574"/>
              <a:ext cx="240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ru-RU" sz="43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pitchFamily="34" charset="0"/>
                </a:rPr>
                <a:t>познание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62720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457200"/>
            <a:ext cx="859155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Этапы развития профессиональной деятельности</a:t>
            </a:r>
          </a:p>
        </p:txBody>
      </p:sp>
      <p:sp>
        <p:nvSpPr>
          <p:cNvPr id="185375" name="Rectangle 31"/>
          <p:cNvSpPr>
            <a:spLocks noGrp="1" noChangeArrowheads="1"/>
          </p:cNvSpPr>
          <p:nvPr>
            <p:ph type="body" sz="half" idx="2"/>
          </p:nvPr>
        </p:nvSpPr>
        <p:spPr>
          <a:xfrm>
            <a:off x="7499350" y="1844676"/>
            <a:ext cx="3168650" cy="1800225"/>
          </a:xfrm>
        </p:spPr>
        <p:txBody>
          <a:bodyPr/>
          <a:lstStyle/>
          <a:p>
            <a:pPr marL="533400" indent="-533400"/>
            <a:r>
              <a:rPr kumimoji="1" lang="ru-RU" sz="2000"/>
              <a:t>Опыт (30-40)</a:t>
            </a:r>
          </a:p>
          <a:p>
            <a:pPr marL="533400" indent="-533400"/>
            <a:r>
              <a:rPr kumimoji="1" lang="ru-RU" sz="2000"/>
              <a:t>Мастерство (40-50)</a:t>
            </a:r>
          </a:p>
          <a:p>
            <a:pPr marL="533400" indent="-533400"/>
            <a:r>
              <a:rPr kumimoji="1" lang="ru-RU" sz="2000"/>
              <a:t>Авторитет</a:t>
            </a:r>
          </a:p>
          <a:p>
            <a:pPr marL="533400" indent="-533400"/>
            <a:r>
              <a:rPr kumimoji="1" lang="ru-RU" sz="2000"/>
              <a:t>Наставничество</a:t>
            </a:r>
          </a:p>
        </p:txBody>
      </p:sp>
      <p:sp>
        <p:nvSpPr>
          <p:cNvPr id="185364" name="Rectangle 20"/>
          <p:cNvSpPr>
            <a:spLocks noChangeArrowheads="1"/>
          </p:cNvSpPr>
          <p:nvPr/>
        </p:nvSpPr>
        <p:spPr bwMode="auto">
          <a:xfrm>
            <a:off x="1847851" y="5373688"/>
            <a:ext cx="2879725" cy="863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 algn="ctr">
            <a:solidFill>
              <a:srgbClr val="4B595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ru-RU" sz="2400" dirty="0"/>
              <a:t>1. Профессиональное </a:t>
            </a:r>
          </a:p>
          <a:p>
            <a:r>
              <a:rPr lang="ru-RU" sz="2400" dirty="0"/>
              <a:t>самоопределение</a:t>
            </a:r>
          </a:p>
        </p:txBody>
      </p:sp>
      <p:sp>
        <p:nvSpPr>
          <p:cNvPr id="185365" name="Rectangle 21"/>
          <p:cNvSpPr>
            <a:spLocks noChangeArrowheads="1"/>
          </p:cNvSpPr>
          <p:nvPr/>
        </p:nvSpPr>
        <p:spPr bwMode="auto">
          <a:xfrm>
            <a:off x="2168763" y="4167378"/>
            <a:ext cx="2742726" cy="863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algn="ctr">
            <a:solidFill>
              <a:srgbClr val="4B595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95250"/>
            <a:r>
              <a:rPr lang="ru-RU" sz="2200" dirty="0"/>
              <a:t>2. Профессиональная </a:t>
            </a:r>
          </a:p>
          <a:p>
            <a:r>
              <a:rPr lang="ru-RU" sz="2200" dirty="0"/>
              <a:t>подготовка</a:t>
            </a:r>
          </a:p>
        </p:txBody>
      </p:sp>
      <p:sp>
        <p:nvSpPr>
          <p:cNvPr id="185366" name="Rectangle 22"/>
          <p:cNvSpPr>
            <a:spLocks noChangeArrowheads="1"/>
          </p:cNvSpPr>
          <p:nvPr/>
        </p:nvSpPr>
        <p:spPr bwMode="auto">
          <a:xfrm>
            <a:off x="2580164" y="3050798"/>
            <a:ext cx="2382362" cy="7921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algn="ctr">
            <a:solidFill>
              <a:srgbClr val="4B595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177800">
              <a:lnSpc>
                <a:spcPts val="2400"/>
              </a:lnSpc>
            </a:pPr>
            <a:r>
              <a:rPr lang="ru-RU" sz="2400" dirty="0"/>
              <a:t>3. Адаптация </a:t>
            </a:r>
          </a:p>
          <a:p>
            <a:pPr marL="177800">
              <a:lnSpc>
                <a:spcPts val="2400"/>
              </a:lnSpc>
            </a:pPr>
            <a:r>
              <a:rPr lang="ru-RU" sz="2400" dirty="0"/>
              <a:t>к профессии </a:t>
            </a:r>
          </a:p>
        </p:txBody>
      </p:sp>
      <p:sp>
        <p:nvSpPr>
          <p:cNvPr id="185367" name="Rectangle 23"/>
          <p:cNvSpPr>
            <a:spLocks noChangeArrowheads="1"/>
          </p:cNvSpPr>
          <p:nvPr/>
        </p:nvSpPr>
        <p:spPr bwMode="auto">
          <a:xfrm>
            <a:off x="2906972" y="1989138"/>
            <a:ext cx="3909753" cy="7921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algn="ctr">
            <a:solidFill>
              <a:srgbClr val="4B595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ru-RU" sz="2200" dirty="0"/>
              <a:t>4. Регулярная профессиональная</a:t>
            </a:r>
          </a:p>
          <a:p>
            <a:r>
              <a:rPr lang="ru-RU" sz="2200" dirty="0"/>
              <a:t>деятельность</a:t>
            </a:r>
          </a:p>
        </p:txBody>
      </p:sp>
      <p:sp>
        <p:nvSpPr>
          <p:cNvPr id="185371" name="AutoShape 27"/>
          <p:cNvSpPr>
            <a:spLocks/>
          </p:cNvSpPr>
          <p:nvPr/>
        </p:nvSpPr>
        <p:spPr bwMode="auto">
          <a:xfrm>
            <a:off x="5303838" y="3141664"/>
            <a:ext cx="431800" cy="3527425"/>
          </a:xfrm>
          <a:prstGeom prst="rightBrace">
            <a:avLst>
              <a:gd name="adj1" fmla="val 68076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85372" name="Text Box 28"/>
          <p:cNvSpPr txBox="1">
            <a:spLocks noChangeArrowheads="1"/>
          </p:cNvSpPr>
          <p:nvPr/>
        </p:nvSpPr>
        <p:spPr bwMode="auto">
          <a:xfrm>
            <a:off x="5735638" y="4652963"/>
            <a:ext cx="1655762" cy="59740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ts val="2300"/>
              </a:lnSpc>
              <a:spcBef>
                <a:spcPts val="600"/>
              </a:spcBef>
            </a:pPr>
            <a:r>
              <a:rPr lang="ru-RU" sz="2400" dirty="0"/>
              <a:t>Ранняя взрослость</a:t>
            </a:r>
          </a:p>
        </p:txBody>
      </p:sp>
      <p:sp>
        <p:nvSpPr>
          <p:cNvPr id="185376" name="AutoShape 32"/>
          <p:cNvSpPr>
            <a:spLocks noChangeArrowheads="1"/>
          </p:cNvSpPr>
          <p:nvPr/>
        </p:nvSpPr>
        <p:spPr bwMode="auto">
          <a:xfrm>
            <a:off x="6816726" y="2205038"/>
            <a:ext cx="574675" cy="360362"/>
          </a:xfrm>
          <a:prstGeom prst="rightArrow">
            <a:avLst>
              <a:gd name="adj1" fmla="val 50000"/>
              <a:gd name="adj2" fmla="val 39868"/>
            </a:avLst>
          </a:prstGeom>
          <a:solidFill>
            <a:srgbClr val="6666FF"/>
          </a:solidFill>
          <a:ln w="28575" algn="ctr">
            <a:solidFill>
              <a:srgbClr val="4B595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85377" name="Oval 33"/>
          <p:cNvSpPr>
            <a:spLocks noChangeArrowheads="1"/>
          </p:cNvSpPr>
          <p:nvPr/>
        </p:nvSpPr>
        <p:spPr bwMode="auto">
          <a:xfrm>
            <a:off x="7824789" y="3789364"/>
            <a:ext cx="3107068" cy="1296987"/>
          </a:xfrm>
          <a:prstGeom prst="ellipse">
            <a:avLst/>
          </a:prstGeom>
          <a:solidFill>
            <a:schemeClr val="tx1"/>
          </a:solidFill>
          <a:ln w="2857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ru-RU" sz="2000" dirty="0">
                <a:solidFill>
                  <a:schemeClr val="bg1"/>
                </a:solidFill>
              </a:rPr>
              <a:t>На всех этапах </a:t>
            </a:r>
          </a:p>
          <a:p>
            <a:r>
              <a:rPr lang="ru-RU" sz="2000" dirty="0">
                <a:solidFill>
                  <a:schemeClr val="bg1"/>
                </a:solidFill>
              </a:rPr>
              <a:t>есть определенные</a:t>
            </a:r>
          </a:p>
          <a:p>
            <a:r>
              <a:rPr lang="ru-RU" sz="2000" dirty="0">
                <a:solidFill>
                  <a:schemeClr val="bg1"/>
                </a:solidFill>
              </a:rPr>
              <a:t>трудности </a:t>
            </a:r>
          </a:p>
        </p:txBody>
      </p:sp>
      <p:sp>
        <p:nvSpPr>
          <p:cNvPr id="185378" name="Rectangle 34"/>
          <p:cNvSpPr>
            <a:spLocks noChangeArrowheads="1"/>
          </p:cNvSpPr>
          <p:nvPr/>
        </p:nvSpPr>
        <p:spPr bwMode="auto">
          <a:xfrm>
            <a:off x="5808664" y="5445125"/>
            <a:ext cx="4859337" cy="1107996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ru-RU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Профессиональная деятельность влияет</a:t>
            </a:r>
          </a:p>
          <a:p>
            <a:r>
              <a:rPr lang="ru-RU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на становление личностных качеств</a:t>
            </a:r>
          </a:p>
        </p:txBody>
      </p:sp>
    </p:spTree>
    <p:extLst>
      <p:ext uri="{BB962C8B-B14F-4D97-AF65-F5344CB8AC3E}">
        <p14:creationId xmlns:p14="http://schemas.microsoft.com/office/powerpoint/2010/main" val="23287815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/>
              <a:t>Особенности общения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087609" y="2178421"/>
            <a:ext cx="3094038" cy="2816225"/>
          </a:xfrm>
        </p:spPr>
        <p:txBody>
          <a:bodyPr>
            <a:noAutofit/>
          </a:bodyPr>
          <a:lstStyle/>
          <a:p>
            <a:r>
              <a:rPr lang="ru-RU" sz="3200" dirty="0"/>
              <a:t>Сужается круг общения</a:t>
            </a:r>
          </a:p>
          <a:p>
            <a:r>
              <a:rPr lang="ru-RU" sz="3200" dirty="0"/>
              <a:t>Снижается возможность приобретения новых друзей  </a:t>
            </a:r>
          </a:p>
        </p:txBody>
      </p:sp>
      <p:sp>
        <p:nvSpPr>
          <p:cNvPr id="152583" name="Rectangle 7"/>
          <p:cNvSpPr>
            <a:spLocks noGrp="1" noChangeArrowheads="1"/>
          </p:cNvSpPr>
          <p:nvPr>
            <p:ph sz="half" idx="2"/>
          </p:nvPr>
        </p:nvSpPr>
        <p:spPr>
          <a:xfrm>
            <a:off x="5679426" y="1838066"/>
            <a:ext cx="4323770" cy="720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Функции общения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</p:txBody>
      </p:sp>
      <p:grpSp>
        <p:nvGrpSpPr>
          <p:cNvPr id="2" name="Diagram 2"/>
          <p:cNvGrpSpPr>
            <a:grpSpLocks/>
          </p:cNvGrpSpPr>
          <p:nvPr/>
        </p:nvGrpSpPr>
        <p:grpSpPr bwMode="auto">
          <a:xfrm>
            <a:off x="4724476" y="2675929"/>
            <a:ext cx="5278720" cy="3644259"/>
            <a:chOff x="775" y="752"/>
            <a:chExt cx="4094" cy="2720"/>
          </a:xfrm>
        </p:grpSpPr>
        <p:sp>
          <p:nvSpPr>
            <p:cNvPr id="3" name="_s2052"/>
            <p:cNvSpPr>
              <a:spLocks noChangeArrowheads="1" noTextEdit="1"/>
            </p:cNvSpPr>
            <p:nvPr/>
          </p:nvSpPr>
          <p:spPr bwMode="auto">
            <a:xfrm>
              <a:off x="2307" y="1138"/>
              <a:ext cx="1106" cy="1106"/>
            </a:xfrm>
            <a:prstGeom prst="ellipse">
              <a:avLst/>
            </a:prstGeom>
            <a:solidFill>
              <a:srgbClr val="01BD0A">
                <a:alpha val="50000"/>
              </a:srgbClr>
            </a:solidFill>
            <a:ln w="9525">
              <a:solidFill>
                <a:srgbClr val="01BD0A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" name="_s2053"/>
            <p:cNvSpPr>
              <a:spLocks noChangeArrowheads="1"/>
            </p:cNvSpPr>
            <p:nvPr/>
          </p:nvSpPr>
          <p:spPr bwMode="auto">
            <a:xfrm>
              <a:off x="2398" y="752"/>
              <a:ext cx="925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ru-RU" sz="2300" b="1">
                  <a:cs typeface="Arial" pitchFamily="34" charset="0"/>
                </a:rPr>
                <a:t>Терапевтическая</a:t>
              </a:r>
            </a:p>
          </p:txBody>
        </p:sp>
        <p:sp>
          <p:nvSpPr>
            <p:cNvPr id="5" name="_s2054"/>
            <p:cNvSpPr>
              <a:spLocks noChangeArrowheads="1" noTextEdit="1"/>
            </p:cNvSpPr>
            <p:nvPr/>
          </p:nvSpPr>
          <p:spPr bwMode="auto">
            <a:xfrm>
              <a:off x="2728" y="1559"/>
              <a:ext cx="1106" cy="1106"/>
            </a:xfrm>
            <a:prstGeom prst="ellipse">
              <a:avLst/>
            </a:prstGeom>
            <a:solidFill>
              <a:srgbClr val="F1FD09">
                <a:alpha val="50000"/>
              </a:srgbClr>
            </a:solidFill>
            <a:ln w="9525">
              <a:solidFill>
                <a:srgbClr val="F1FD09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_s2055"/>
            <p:cNvSpPr>
              <a:spLocks noChangeArrowheads="1"/>
            </p:cNvSpPr>
            <p:nvPr/>
          </p:nvSpPr>
          <p:spPr bwMode="auto">
            <a:xfrm>
              <a:off x="3944" y="1974"/>
              <a:ext cx="925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ru-RU" sz="2300" b="1">
                  <a:cs typeface="Arial" pitchFamily="34" charset="0"/>
                </a:rPr>
                <a:t>Компенсирующая</a:t>
              </a:r>
            </a:p>
          </p:txBody>
        </p:sp>
        <p:sp>
          <p:nvSpPr>
            <p:cNvPr id="7" name="_s2056"/>
            <p:cNvSpPr>
              <a:spLocks noChangeArrowheads="1" noTextEdit="1"/>
            </p:cNvSpPr>
            <p:nvPr/>
          </p:nvSpPr>
          <p:spPr bwMode="auto">
            <a:xfrm>
              <a:off x="2307" y="1980"/>
              <a:ext cx="1106" cy="1106"/>
            </a:xfrm>
            <a:prstGeom prst="ellipse">
              <a:avLst/>
            </a:prstGeom>
            <a:solidFill>
              <a:srgbClr val="F60802">
                <a:alpha val="50000"/>
              </a:srgbClr>
            </a:solidFill>
            <a:ln w="9525">
              <a:solidFill>
                <a:srgbClr val="F60802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_s2057"/>
            <p:cNvSpPr>
              <a:spLocks noChangeArrowheads="1"/>
            </p:cNvSpPr>
            <p:nvPr/>
          </p:nvSpPr>
          <p:spPr bwMode="auto">
            <a:xfrm>
              <a:off x="2398" y="3196"/>
              <a:ext cx="925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ru-RU" sz="2300" b="1">
                  <a:cs typeface="Arial" pitchFamily="34" charset="0"/>
                </a:rPr>
                <a:t>Конструирование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ru-RU" sz="2300" b="1">
                  <a:cs typeface="Arial" pitchFamily="34" charset="0"/>
                </a:rPr>
                <a:t>времени</a:t>
              </a:r>
            </a:p>
          </p:txBody>
        </p:sp>
        <p:sp>
          <p:nvSpPr>
            <p:cNvPr id="9" name="_s2058"/>
            <p:cNvSpPr>
              <a:spLocks noChangeArrowheads="1" noTextEdit="1"/>
            </p:cNvSpPr>
            <p:nvPr/>
          </p:nvSpPr>
          <p:spPr bwMode="auto">
            <a:xfrm>
              <a:off x="1886" y="1559"/>
              <a:ext cx="1106" cy="1106"/>
            </a:xfrm>
            <a:prstGeom prst="ellipse">
              <a:avLst/>
            </a:prstGeom>
            <a:solidFill>
              <a:srgbClr val="0399FF">
                <a:alpha val="50000"/>
              </a:srgbClr>
            </a:solidFill>
            <a:ln w="9525">
              <a:solidFill>
                <a:srgbClr val="4B595B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_s2059"/>
            <p:cNvSpPr>
              <a:spLocks noChangeArrowheads="1"/>
            </p:cNvSpPr>
            <p:nvPr/>
          </p:nvSpPr>
          <p:spPr bwMode="auto">
            <a:xfrm>
              <a:off x="775" y="1966"/>
              <a:ext cx="1162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ru-RU" sz="2300" b="1" dirty="0">
                  <a:cs typeface="Arial" pitchFamily="34" charset="0"/>
                </a:rPr>
                <a:t>Развивающая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0497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темы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627063" algn="just">
              <a:buNone/>
              <a:defRPr/>
            </a:pPr>
            <a:r>
              <a:rPr lang="ru-RU" sz="2600" dirty="0"/>
              <a:t>Знания по данной теме раскрывают основные закономерности психического развития в период взрослости и старости – основных пациентов врача – терапевта. Эти знания необходимы не только в профессиональном контексте, но и в личностном. Понимание структуры возраста, содержания возраста, становятся основой для эффективной профессиональной деятельности и  личностного развития.</a:t>
            </a:r>
          </a:p>
          <a:p>
            <a:pPr marL="0" indent="627063" algn="just">
              <a:buNone/>
              <a:defRPr/>
            </a:pPr>
            <a:r>
              <a:rPr lang="ru-RU" sz="2600" dirty="0"/>
              <a:t>Роль психолого-педагогических знаний в структуре деятельности врача-терапевта определена профессиональным стандартом по специальности 31.05.01 – Лечебное дело</a:t>
            </a:r>
          </a:p>
          <a:p>
            <a:pPr marL="0" indent="0">
              <a:buNone/>
              <a:defRPr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316173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573206" y="274638"/>
            <a:ext cx="709443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Общение в семье (стадии развития отношений)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54903" y="1704383"/>
            <a:ext cx="4500908" cy="4392613"/>
          </a:xfrm>
        </p:spPr>
        <p:txBody>
          <a:bodyPr>
            <a:noAutofit/>
          </a:bodyPr>
          <a:lstStyle/>
          <a:p>
            <a:pPr marL="533400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3600" dirty="0"/>
              <a:t>стадия влюбленности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3600" dirty="0"/>
              <a:t>некоторое охлаждение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3600" dirty="0"/>
              <a:t>привыкание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3600" dirty="0"/>
              <a:t>неосознанное раздражение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3600" dirty="0"/>
              <a:t>отрицательная установка </a:t>
            </a:r>
          </a:p>
        </p:txBody>
      </p:sp>
      <p:sp>
        <p:nvSpPr>
          <p:cNvPr id="209925" name="AutoShape 5"/>
          <p:cNvSpPr>
            <a:spLocks noChangeArrowheads="1"/>
          </p:cNvSpPr>
          <p:nvPr/>
        </p:nvSpPr>
        <p:spPr bwMode="auto">
          <a:xfrm rot="-2582314">
            <a:off x="4117642" y="4425157"/>
            <a:ext cx="2016125" cy="2016125"/>
          </a:xfrm>
          <a:prstGeom prst="plus">
            <a:avLst>
              <a:gd name="adj" fmla="val 40630"/>
            </a:avLst>
          </a:prstGeom>
          <a:noFill/>
          <a:ln w="28575" algn="ctr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09926" name="Oval 6"/>
          <p:cNvSpPr>
            <a:spLocks noChangeArrowheads="1"/>
          </p:cNvSpPr>
          <p:nvPr/>
        </p:nvSpPr>
        <p:spPr bwMode="auto">
          <a:xfrm rot="-430239">
            <a:off x="6066701" y="4309387"/>
            <a:ext cx="4427538" cy="86518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 algn="ctr">
            <a:solidFill>
              <a:srgbClr val="4B595B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ru-RU" sz="2400" b="1" dirty="0"/>
              <a:t>Готовность к браку</a:t>
            </a:r>
          </a:p>
        </p:txBody>
      </p:sp>
      <p:sp>
        <p:nvSpPr>
          <p:cNvPr id="209930" name="Oval 10"/>
          <p:cNvSpPr>
            <a:spLocks noChangeArrowheads="1"/>
          </p:cNvSpPr>
          <p:nvPr/>
        </p:nvSpPr>
        <p:spPr bwMode="auto">
          <a:xfrm rot="-359457">
            <a:off x="6356961" y="5506062"/>
            <a:ext cx="4140200" cy="863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 algn="ctr">
            <a:solidFill>
              <a:srgbClr val="4B595B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ru-RU" sz="2400" b="1" dirty="0"/>
              <a:t>Совместимость супругов</a:t>
            </a:r>
          </a:p>
        </p:txBody>
      </p:sp>
      <p:pic>
        <p:nvPicPr>
          <p:cNvPr id="209933" name="Picture 13" descr="Свадебная фотограф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84037" y="167530"/>
            <a:ext cx="2508250" cy="3744913"/>
          </a:xfrm>
          <a:prstGeom prst="rect">
            <a:avLst/>
          </a:prstGeom>
          <a:noFill/>
        </p:spPr>
      </p:pic>
      <p:pic>
        <p:nvPicPr>
          <p:cNvPr id="209935" name="Picture 15" descr="1a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14011" y="1675759"/>
            <a:ext cx="2813050" cy="19129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65039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Модели семейных отношений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002764" y="1465535"/>
            <a:ext cx="5661412" cy="4752975"/>
          </a:xfrm>
        </p:spPr>
        <p:txBody>
          <a:bodyPr>
            <a:normAutofit/>
          </a:bodyPr>
          <a:lstStyle/>
          <a:p>
            <a:r>
              <a:rPr lang="ru-RU" sz="3200" dirty="0"/>
              <a:t>Изменяются с возрастом и в кризисы семьи</a:t>
            </a:r>
          </a:p>
          <a:p>
            <a:r>
              <a:rPr lang="ru-RU" sz="3200" dirty="0"/>
              <a:t>5-7 лет изменяется образ партнера, понижается его психологический статус, видят недостатки</a:t>
            </a:r>
          </a:p>
          <a:p>
            <a:r>
              <a:rPr lang="ru-RU" sz="3200" dirty="0"/>
              <a:t>13-18 лет психологическая усталость друг от друга, взросление детей, тяготение к новизне отношений  </a:t>
            </a:r>
          </a:p>
        </p:txBody>
      </p:sp>
      <p:sp>
        <p:nvSpPr>
          <p:cNvPr id="214020" name="AutoShape 4"/>
          <p:cNvSpPr>
            <a:spLocks noChangeArrowheads="1"/>
          </p:cNvSpPr>
          <p:nvPr/>
        </p:nvSpPr>
        <p:spPr bwMode="auto">
          <a:xfrm>
            <a:off x="1703389" y="1700213"/>
            <a:ext cx="2447925" cy="1223962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FF66FF"/>
          </a:solidFill>
          <a:ln w="28575">
            <a:solidFill>
              <a:srgbClr val="4B595B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ru-RU" sz="4000" b="1"/>
              <a:t>Мы</a:t>
            </a:r>
          </a:p>
        </p:txBody>
      </p:sp>
      <p:sp>
        <p:nvSpPr>
          <p:cNvPr id="214023" name="AutoShape 7"/>
          <p:cNvSpPr>
            <a:spLocks noChangeArrowheads="1"/>
          </p:cNvSpPr>
          <p:nvPr/>
        </p:nvSpPr>
        <p:spPr bwMode="auto">
          <a:xfrm>
            <a:off x="3143251" y="4292601"/>
            <a:ext cx="2447925" cy="1223963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FF66FF"/>
          </a:solidFill>
          <a:ln w="28575">
            <a:solidFill>
              <a:srgbClr val="4B595B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ru-RU" sz="4000" b="1"/>
              <a:t>Я + Я</a:t>
            </a:r>
          </a:p>
        </p:txBody>
      </p:sp>
      <p:sp>
        <p:nvSpPr>
          <p:cNvPr id="214024" name="AutoShape 8"/>
          <p:cNvSpPr>
            <a:spLocks noChangeArrowheads="1"/>
          </p:cNvSpPr>
          <p:nvPr/>
        </p:nvSpPr>
        <p:spPr bwMode="auto">
          <a:xfrm>
            <a:off x="2208214" y="2924176"/>
            <a:ext cx="2808287" cy="1223963"/>
          </a:xfrm>
          <a:prstGeom prst="cloudCallout">
            <a:avLst>
              <a:gd name="adj1" fmla="val -34000"/>
              <a:gd name="adj2" fmla="val 85278"/>
            </a:avLst>
          </a:prstGeom>
          <a:solidFill>
            <a:srgbClr val="FF66FF"/>
          </a:solidFill>
          <a:ln w="28575">
            <a:solidFill>
              <a:srgbClr val="4B595B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ru-RU" sz="4000" b="1"/>
              <a:t>Мы + Я+Я</a:t>
            </a:r>
          </a:p>
        </p:txBody>
      </p:sp>
    </p:spTree>
    <p:extLst>
      <p:ext uri="{BB962C8B-B14F-4D97-AF65-F5344CB8AC3E}">
        <p14:creationId xmlns:p14="http://schemas.microsoft.com/office/powerpoint/2010/main" val="27213835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rganization Chart 2"/>
          <p:cNvGrpSpPr>
            <a:grpSpLocks/>
          </p:cNvGrpSpPr>
          <p:nvPr/>
        </p:nvGrpSpPr>
        <p:grpSpPr bwMode="auto">
          <a:xfrm>
            <a:off x="743347" y="908051"/>
            <a:ext cx="10738693" cy="3784415"/>
            <a:chOff x="183" y="1345"/>
            <a:chExt cx="5393" cy="864"/>
          </a:xfrm>
        </p:grpSpPr>
        <p:cxnSp>
          <p:nvCxnSpPr>
            <p:cNvPr id="3076" name="_s3076"/>
            <p:cNvCxnSpPr>
              <a:cxnSpLocks noChangeShapeType="1"/>
              <a:stCxn id="7" idx="0"/>
              <a:endCxn id="3" idx="2"/>
            </p:cNvCxnSpPr>
            <p:nvPr/>
          </p:nvCxnSpPr>
          <p:spPr bwMode="auto">
            <a:xfrm rot="16200000" flipV="1">
              <a:off x="3879" y="693"/>
              <a:ext cx="144" cy="2092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7" name="_s3077"/>
            <p:cNvCxnSpPr>
              <a:cxnSpLocks noChangeShapeType="1"/>
              <a:stCxn id="6" idx="0"/>
              <a:endCxn id="3" idx="2"/>
            </p:cNvCxnSpPr>
            <p:nvPr/>
          </p:nvCxnSpPr>
          <p:spPr bwMode="auto">
            <a:xfrm rot="16200000" flipV="1">
              <a:off x="3207" y="1365"/>
              <a:ext cx="144" cy="748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8" name="_s3078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5400000" flipH="1" flipV="1">
              <a:off x="2528" y="1434"/>
              <a:ext cx="144" cy="611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9" name="_s3079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5400000" flipH="1" flipV="1">
              <a:off x="1807" y="713"/>
              <a:ext cx="144" cy="2052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3080"/>
            <p:cNvSpPr>
              <a:spLocks noChangeArrowheads="1"/>
            </p:cNvSpPr>
            <p:nvPr/>
          </p:nvSpPr>
          <p:spPr bwMode="auto">
            <a:xfrm>
              <a:off x="1942" y="1345"/>
              <a:ext cx="1926" cy="322"/>
            </a:xfrm>
            <a:prstGeom prst="rect">
              <a:avLst/>
            </a:prstGeom>
            <a:solidFill>
              <a:schemeClr val="bg1"/>
            </a:solidFill>
            <a:ln w="76200" cmpd="dbl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lnSpc>
                  <a:spcPts val="32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ru-RU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Arial" pitchFamily="34" charset="0"/>
                </a:rPr>
                <a:t>Этапы изменения</a:t>
              </a:r>
            </a:p>
            <a:p>
              <a:pPr algn="ctr" fontAlgn="base">
                <a:lnSpc>
                  <a:spcPts val="32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ru-RU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Arial" pitchFamily="34" charset="0"/>
                </a:rPr>
                <a:t>общения</a:t>
              </a:r>
            </a:p>
            <a:p>
              <a:pPr algn="ctr" fontAlgn="base">
                <a:lnSpc>
                  <a:spcPts val="32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ru-RU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Arial" pitchFamily="34" charset="0"/>
                </a:rPr>
                <a:t> с детьми </a:t>
              </a:r>
            </a:p>
          </p:txBody>
        </p:sp>
        <p:sp>
          <p:nvSpPr>
            <p:cNvPr id="4" name="_s3081"/>
            <p:cNvSpPr>
              <a:spLocks noChangeArrowheads="1"/>
            </p:cNvSpPr>
            <p:nvPr/>
          </p:nvSpPr>
          <p:spPr bwMode="auto">
            <a:xfrm>
              <a:off x="183" y="1811"/>
              <a:ext cx="1340" cy="39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76200" cmpd="dbl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ru-RU" sz="2800" dirty="0">
                  <a:cs typeface="Arial" pitchFamily="34" charset="0"/>
                </a:rPr>
                <a:t>Поступление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ru-RU" sz="2800" dirty="0">
                  <a:cs typeface="Arial" pitchFamily="34" charset="0"/>
                </a:rPr>
                <a:t>в школу</a:t>
              </a:r>
            </a:p>
          </p:txBody>
        </p:sp>
        <p:sp>
          <p:nvSpPr>
            <p:cNvPr id="5" name="_s3082"/>
            <p:cNvSpPr>
              <a:spLocks noChangeArrowheads="1"/>
            </p:cNvSpPr>
            <p:nvPr/>
          </p:nvSpPr>
          <p:spPr bwMode="auto">
            <a:xfrm>
              <a:off x="1699" y="1811"/>
              <a:ext cx="1190" cy="3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dbl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ru-RU" sz="2600" dirty="0">
                  <a:cs typeface="Arial" pitchFamily="34" charset="0"/>
                </a:rPr>
                <a:t>Подростковый</a:t>
              </a:r>
              <a:r>
                <a:rPr kumimoji="1" lang="ru-RU" sz="2400" dirty="0">
                  <a:cs typeface="Arial" pitchFamily="34" charset="0"/>
                </a:rPr>
                <a:t>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ru-RU" sz="2800" dirty="0">
                  <a:cs typeface="Arial" pitchFamily="34" charset="0"/>
                </a:rPr>
                <a:t>кризис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ru-RU" sz="2800" dirty="0">
                  <a:cs typeface="Arial" pitchFamily="34" charset="0"/>
                </a:rPr>
                <a:t>10-12 лет</a:t>
              </a:r>
            </a:p>
          </p:txBody>
        </p:sp>
        <p:sp>
          <p:nvSpPr>
            <p:cNvPr id="6" name="_s3083"/>
            <p:cNvSpPr>
              <a:spLocks noChangeArrowheads="1"/>
            </p:cNvSpPr>
            <p:nvPr/>
          </p:nvSpPr>
          <p:spPr bwMode="auto">
            <a:xfrm>
              <a:off x="3033" y="1811"/>
              <a:ext cx="1241" cy="39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76200" cmpd="dbl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ru-RU" sz="2600" dirty="0">
                  <a:cs typeface="Arial" pitchFamily="34" charset="0"/>
                </a:rPr>
                <a:t>Эмоциональное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ru-RU" sz="2600" dirty="0">
                  <a:cs typeface="Arial" pitchFamily="34" charset="0"/>
                </a:rPr>
                <a:t>отдаление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ru-RU" sz="2600" dirty="0">
                  <a:cs typeface="Arial" pitchFamily="34" charset="0"/>
                </a:rPr>
                <a:t>подростка</a:t>
              </a:r>
            </a:p>
          </p:txBody>
        </p:sp>
        <p:sp>
          <p:nvSpPr>
            <p:cNvPr id="7" name="_s3084"/>
            <p:cNvSpPr>
              <a:spLocks noChangeArrowheads="1"/>
            </p:cNvSpPr>
            <p:nvPr/>
          </p:nvSpPr>
          <p:spPr bwMode="auto">
            <a:xfrm>
              <a:off x="4418" y="1811"/>
              <a:ext cx="1158" cy="398"/>
            </a:xfrm>
            <a:prstGeom prst="rect">
              <a:avLst/>
            </a:prstGeom>
            <a:solidFill>
              <a:schemeClr val="bg1"/>
            </a:solidFill>
            <a:ln w="76200" cmpd="dbl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ru-RU" sz="2600" dirty="0">
                  <a:cs typeface="Arial" pitchFamily="34" charset="0"/>
                </a:rPr>
                <a:t>Реальный уход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ru-RU" sz="2600" dirty="0">
                  <a:cs typeface="Arial" pitchFamily="34" charset="0"/>
                </a:rPr>
                <a:t>из родительской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ru-RU" sz="2600" dirty="0">
                  <a:cs typeface="Arial" pitchFamily="34" charset="0"/>
                </a:rPr>
                <a:t>семьи </a:t>
              </a:r>
            </a:p>
          </p:txBody>
        </p:sp>
      </p:grpSp>
      <p:sp>
        <p:nvSpPr>
          <p:cNvPr id="157724" name="AutoShape 28"/>
          <p:cNvSpPr>
            <a:spLocks/>
          </p:cNvSpPr>
          <p:nvPr/>
        </p:nvSpPr>
        <p:spPr bwMode="auto">
          <a:xfrm rot="16200000">
            <a:off x="9006469" y="2606096"/>
            <a:ext cx="212803" cy="4738339"/>
          </a:xfrm>
          <a:prstGeom prst="leftBrace">
            <a:avLst>
              <a:gd name="adj1" fmla="val 127880"/>
              <a:gd name="adj2" fmla="val 50000"/>
            </a:avLst>
          </a:prstGeom>
          <a:solidFill>
            <a:srgbClr val="0033CC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 wrap="none" lIns="0" tIns="0" rIns="0" bIns="0" anchor="ctr"/>
          <a:lstStyle/>
          <a:p>
            <a:endParaRPr lang="ru-RU" sz="1300"/>
          </a:p>
        </p:txBody>
      </p:sp>
      <p:sp>
        <p:nvSpPr>
          <p:cNvPr id="157725" name="Text Box 29"/>
          <p:cNvSpPr txBox="1">
            <a:spLocks noChangeArrowheads="1"/>
          </p:cNvSpPr>
          <p:nvPr/>
        </p:nvSpPr>
        <p:spPr bwMode="auto">
          <a:xfrm>
            <a:off x="6850505" y="5300663"/>
            <a:ext cx="4631535" cy="88331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ru-RU" sz="2800" dirty="0"/>
              <a:t>Проверка </a:t>
            </a:r>
            <a:r>
              <a:rPr lang="ru-RU" sz="2800" dirty="0" err="1"/>
              <a:t>родительства</a:t>
            </a:r>
            <a:r>
              <a:rPr lang="ru-RU" sz="2800" dirty="0"/>
              <a:t> и </a:t>
            </a:r>
          </a:p>
          <a:p>
            <a:r>
              <a:rPr lang="ru-RU" sz="2800" dirty="0"/>
              <a:t>устойчивости брака</a:t>
            </a:r>
          </a:p>
        </p:txBody>
      </p:sp>
    </p:spTree>
    <p:extLst>
      <p:ext uri="{BB962C8B-B14F-4D97-AF65-F5344CB8AC3E}">
        <p14:creationId xmlns:p14="http://schemas.microsoft.com/office/powerpoint/2010/main" val="36580642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Искусство брака – осознание, что:</a:t>
            </a:r>
          </a:p>
        </p:txBody>
      </p:sp>
      <p:sp>
        <p:nvSpPr>
          <p:cNvPr id="216068" name="Rectangle 4"/>
          <p:cNvSpPr>
            <a:spLocks noGrp="1" noChangeArrowheads="1"/>
          </p:cNvSpPr>
          <p:nvPr>
            <p:ph idx="1"/>
          </p:nvPr>
        </p:nvSpPr>
        <p:spPr>
          <a:xfrm>
            <a:off x="838200" y="1975527"/>
            <a:ext cx="10515600" cy="2926257"/>
          </a:xfrm>
        </p:spPr>
        <p:txBody>
          <a:bodyPr>
            <a:noAutofit/>
          </a:bodyPr>
          <a:lstStyle/>
          <a:p>
            <a:r>
              <a:rPr lang="ru-RU" sz="3600" dirty="0"/>
              <a:t>Семья – ценность</a:t>
            </a:r>
          </a:p>
          <a:p>
            <a:r>
              <a:rPr lang="ru-RU" sz="3600" dirty="0"/>
              <a:t>В браке невозможно удовлетворить все свои желания и потребности</a:t>
            </a:r>
          </a:p>
          <a:p>
            <a:r>
              <a:rPr lang="ru-RU" sz="3600" dirty="0"/>
              <a:t>Брак – ограничение</a:t>
            </a:r>
          </a:p>
          <a:p>
            <a:r>
              <a:rPr lang="ru-RU" sz="3600" dirty="0"/>
              <a:t>Жизнь без проблем невозможна</a:t>
            </a:r>
          </a:p>
        </p:txBody>
      </p:sp>
    </p:spTree>
    <p:extLst>
      <p:ext uri="{BB962C8B-B14F-4D97-AF65-F5344CB8AC3E}">
        <p14:creationId xmlns:p14="http://schemas.microsoft.com/office/powerpoint/2010/main" val="22705379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15786"/>
            <a:ext cx="10515600" cy="1136129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/>
              <a:t>Мотивы и потребности взрослого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idx="1"/>
          </p:nvPr>
        </p:nvSpPr>
        <p:spPr>
          <a:xfrm>
            <a:off x="524655" y="1371599"/>
            <a:ext cx="6756166" cy="5218771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b="1" dirty="0"/>
              <a:t>в труде</a:t>
            </a:r>
          </a:p>
          <a:p>
            <a:pPr>
              <a:lnSpc>
                <a:spcPct val="80000"/>
              </a:lnSpc>
            </a:pPr>
            <a:r>
              <a:rPr lang="ru-RU" dirty="0"/>
              <a:t>в реализация своего творческого потенциала</a:t>
            </a:r>
          </a:p>
          <a:p>
            <a:pPr>
              <a:lnSpc>
                <a:spcPct val="80000"/>
              </a:lnSpc>
            </a:pPr>
            <a:r>
              <a:rPr lang="ru-RU" dirty="0"/>
              <a:t>в пополнении своих знаний, культурного уровня </a:t>
            </a:r>
          </a:p>
          <a:p>
            <a:pPr>
              <a:lnSpc>
                <a:spcPct val="80000"/>
              </a:lnSpc>
            </a:pPr>
            <a:r>
              <a:rPr lang="ru-RU" dirty="0"/>
              <a:t>в установление связей,  заботе (семья, дети)</a:t>
            </a:r>
          </a:p>
          <a:p>
            <a:pPr>
              <a:lnSpc>
                <a:spcPct val="80000"/>
              </a:lnSpc>
            </a:pPr>
            <a:r>
              <a:rPr lang="ru-RU" dirty="0"/>
              <a:t>в безопасности и защите</a:t>
            </a:r>
          </a:p>
          <a:p>
            <a:pPr>
              <a:lnSpc>
                <a:spcPct val="80000"/>
              </a:lnSpc>
            </a:pPr>
            <a:r>
              <a:rPr lang="ru-RU" dirty="0"/>
              <a:t>в сохранении внешней привлекательности и физической форме</a:t>
            </a:r>
          </a:p>
          <a:p>
            <a:pPr>
              <a:lnSpc>
                <a:spcPct val="80000"/>
              </a:lnSpc>
            </a:pPr>
            <a:r>
              <a:rPr lang="ru-RU" dirty="0"/>
              <a:t>в подготовке к спокойной и обеспеченной старости</a:t>
            </a:r>
          </a:p>
        </p:txBody>
      </p:sp>
      <p:sp>
        <p:nvSpPr>
          <p:cNvPr id="208900" name="AutoShape 4"/>
          <p:cNvSpPr>
            <a:spLocks noChangeArrowheads="1"/>
          </p:cNvSpPr>
          <p:nvPr/>
        </p:nvSpPr>
        <p:spPr bwMode="auto">
          <a:xfrm>
            <a:off x="7280821" y="2203555"/>
            <a:ext cx="4396515" cy="3736248"/>
          </a:xfrm>
          <a:prstGeom prst="star32">
            <a:avLst>
              <a:gd name="adj" fmla="val 22505"/>
            </a:avLst>
          </a:prstGeom>
          <a:solidFill>
            <a:schemeClr val="accent5">
              <a:lumMod val="40000"/>
              <a:lumOff val="60000"/>
            </a:schemeClr>
          </a:solidFill>
          <a:ln w="28575" algn="ctr">
            <a:solidFill>
              <a:srgbClr val="9933FF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ru-RU" b="1" dirty="0"/>
              <a:t>Центральный </a:t>
            </a:r>
          </a:p>
          <a:p>
            <a:r>
              <a:rPr lang="ru-RU" b="1" dirty="0"/>
              <a:t>жизненный</a:t>
            </a:r>
          </a:p>
          <a:p>
            <a:r>
              <a:rPr lang="ru-RU" b="1" dirty="0"/>
              <a:t>мотив</a:t>
            </a:r>
          </a:p>
          <a:p>
            <a:r>
              <a:rPr lang="ru-RU" b="1" dirty="0"/>
              <a:t>«Смысл жизни» </a:t>
            </a:r>
          </a:p>
        </p:txBody>
      </p:sp>
    </p:spTree>
    <p:extLst>
      <p:ext uri="{BB962C8B-B14F-4D97-AF65-F5344CB8AC3E}">
        <p14:creationId xmlns:p14="http://schemas.microsoft.com/office/powerpoint/2010/main" val="26034065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09518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/>
              <a:t>Эмоциональная сфера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570792"/>
            <a:ext cx="10680510" cy="480271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3200" b="1" i="1" dirty="0"/>
              <a:t>Уже не молодой – еще не старый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dirty="0"/>
              <a:t>Осознание своей конечности 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dirty="0"/>
              <a:t>Источники чувств: работа, семья, дети, здоровье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dirty="0"/>
              <a:t>Чувства:</a:t>
            </a:r>
          </a:p>
          <a:p>
            <a:pPr marL="531813" indent="-176213"/>
            <a:r>
              <a:rPr lang="ru-RU" dirty="0"/>
              <a:t>ответственности</a:t>
            </a:r>
          </a:p>
          <a:p>
            <a:pPr marL="531813" indent="-176213"/>
            <a:r>
              <a:rPr lang="ru-RU" dirty="0"/>
              <a:t>уверенности в себе</a:t>
            </a:r>
          </a:p>
          <a:p>
            <a:pPr marL="531813" indent="-176213"/>
            <a:r>
              <a:rPr lang="ru-RU" dirty="0"/>
              <a:t>«</a:t>
            </a:r>
            <a:r>
              <a:rPr lang="ru-RU" dirty="0" err="1"/>
              <a:t>сделанности</a:t>
            </a:r>
            <a:r>
              <a:rPr lang="ru-RU" dirty="0"/>
              <a:t> жизни»</a:t>
            </a:r>
          </a:p>
          <a:p>
            <a:pPr marL="531813" indent="-176213"/>
            <a:r>
              <a:rPr lang="ru-RU" dirty="0"/>
              <a:t>одиночества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dirty="0"/>
              <a:t>Способность к эмоциональной поддержке других</a:t>
            </a:r>
          </a:p>
        </p:txBody>
      </p:sp>
    </p:spTree>
    <p:extLst>
      <p:ext uri="{BB962C8B-B14F-4D97-AF65-F5344CB8AC3E}">
        <p14:creationId xmlns:p14="http://schemas.microsoft.com/office/powerpoint/2010/main" val="35217412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Самосознание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3200" dirty="0"/>
              <a:t>осознанное, взвешенное, реалистическое отношение к себе</a:t>
            </a:r>
          </a:p>
          <a:p>
            <a:pPr>
              <a:lnSpc>
                <a:spcPct val="90000"/>
              </a:lnSpc>
            </a:pPr>
            <a:r>
              <a:rPr lang="ru-RU" sz="3200" dirty="0"/>
              <a:t>самооценка приобретает обобщенный характер</a:t>
            </a:r>
          </a:p>
          <a:p>
            <a:pPr>
              <a:lnSpc>
                <a:spcPct val="90000"/>
              </a:lnSpc>
            </a:pPr>
            <a:r>
              <a:rPr lang="ru-RU" sz="3200" dirty="0" err="1"/>
              <a:t>самопринятие</a:t>
            </a:r>
            <a:endParaRPr lang="ru-RU" sz="3200" dirty="0"/>
          </a:p>
          <a:p>
            <a:pPr>
              <a:lnSpc>
                <a:spcPct val="90000"/>
              </a:lnSpc>
            </a:pPr>
            <a:r>
              <a:rPr lang="ru-RU" sz="3200" dirty="0" err="1"/>
              <a:t>самоактуализация</a:t>
            </a:r>
            <a:r>
              <a:rPr lang="ru-RU" sz="3200" dirty="0"/>
              <a:t> не любыми способами, а  в пределах нравственных норм</a:t>
            </a:r>
          </a:p>
          <a:p>
            <a:pPr>
              <a:lnSpc>
                <a:spcPct val="9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65906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/>
              <a:t>Познавательная сфера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idx="1"/>
          </p:nvPr>
        </p:nvSpPr>
        <p:spPr>
          <a:xfrm>
            <a:off x="637642" y="1770940"/>
            <a:ext cx="6305166" cy="4525963"/>
          </a:xfrm>
        </p:spPr>
        <p:txBody>
          <a:bodyPr>
            <a:normAutofit/>
          </a:bodyPr>
          <a:lstStyle/>
          <a:p>
            <a:r>
              <a:rPr lang="ru-RU" sz="3200" dirty="0">
                <a:effectLst/>
              </a:rPr>
              <a:t>Природа изменений всех познавательных функций разнородна и противоречива: повышение, стабилизация, понижение</a:t>
            </a:r>
          </a:p>
        </p:txBody>
      </p:sp>
      <p:pic>
        <p:nvPicPr>
          <p:cNvPr id="4098" name="Picture 2" descr="C:\Users\Алексей\Desktop\Картинки со смыслом\матреш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9319" y="3398081"/>
            <a:ext cx="4191003" cy="31432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09079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09638" y="230214"/>
            <a:ext cx="10515600" cy="1325563"/>
          </a:xfrm>
        </p:spPr>
        <p:txBody>
          <a:bodyPr/>
          <a:lstStyle/>
          <a:p>
            <a:r>
              <a:rPr lang="ru-RU" dirty="0"/>
              <a:t>Кризисы взрослости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1045" y="1555777"/>
            <a:ext cx="7090350" cy="438744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ru-RU" sz="2600" dirty="0"/>
              <a:t>Существуют, но  границы четко не определены</a:t>
            </a:r>
          </a:p>
          <a:p>
            <a:pPr>
              <a:spcBef>
                <a:spcPts val="1200"/>
              </a:spcBef>
            </a:pPr>
            <a:r>
              <a:rPr lang="ru-RU" sz="2600" dirty="0"/>
              <a:t>Протекают в иной форме, нежели в детстве</a:t>
            </a:r>
          </a:p>
          <a:p>
            <a:pPr>
              <a:spcBef>
                <a:spcPts val="1200"/>
              </a:spcBef>
            </a:pPr>
            <a:r>
              <a:rPr lang="ru-RU" sz="2600" b="1" i="1" dirty="0"/>
              <a:t>Кризис молодости 27-33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2600" i="1" dirty="0"/>
              <a:t>   (прощание с юностью)</a:t>
            </a:r>
          </a:p>
          <a:p>
            <a:pPr>
              <a:spcBef>
                <a:spcPts val="1200"/>
              </a:spcBef>
            </a:pPr>
            <a:r>
              <a:rPr lang="ru-RU" sz="2600" b="1" i="1" dirty="0"/>
              <a:t>Кризис взрослости </a:t>
            </a:r>
            <a:r>
              <a:rPr lang="ru-RU" sz="2600" i="1" dirty="0"/>
              <a:t>39-45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2600" i="1" dirty="0"/>
              <a:t>   (освобождение от иллюзий)</a:t>
            </a:r>
          </a:p>
          <a:p>
            <a:pPr>
              <a:spcBef>
                <a:spcPts val="1200"/>
              </a:spcBef>
            </a:pPr>
            <a:r>
              <a:rPr lang="ru-RU" sz="2600" b="1" i="1" dirty="0"/>
              <a:t>Кризис зрелости 55-65 </a:t>
            </a:r>
            <a:r>
              <a:rPr lang="ru-RU" sz="2600" i="1" dirty="0"/>
              <a:t>(встреча со старостью)</a:t>
            </a:r>
          </a:p>
        </p:txBody>
      </p:sp>
      <p:sp>
        <p:nvSpPr>
          <p:cNvPr id="149511" name="AutoShape 7"/>
          <p:cNvSpPr>
            <a:spLocks noChangeArrowheads="1"/>
          </p:cNvSpPr>
          <p:nvPr/>
        </p:nvSpPr>
        <p:spPr bwMode="auto">
          <a:xfrm>
            <a:off x="6370820" y="1690688"/>
            <a:ext cx="5384639" cy="4365338"/>
          </a:xfrm>
          <a:prstGeom prst="star32">
            <a:avLst>
              <a:gd name="adj" fmla="val 20014"/>
            </a:avLst>
          </a:prstGeom>
          <a:solidFill>
            <a:schemeClr val="accent4">
              <a:lumMod val="20000"/>
              <a:lumOff val="80000"/>
            </a:schemeClr>
          </a:solidFill>
          <a:ln w="28575" algn="ctr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ru-RU" sz="2800" b="1" dirty="0"/>
              <a:t>Критическая </a:t>
            </a:r>
          </a:p>
          <a:p>
            <a:r>
              <a:rPr lang="ru-RU" sz="2800" b="1" dirty="0"/>
              <a:t>переоценка</a:t>
            </a:r>
          </a:p>
          <a:p>
            <a:r>
              <a:rPr lang="ru-RU" sz="2800" b="1" dirty="0"/>
              <a:t> достигнутого</a:t>
            </a:r>
          </a:p>
          <a:p>
            <a:r>
              <a:rPr lang="ru-RU" sz="2800" b="1" dirty="0"/>
              <a:t>Нахождение </a:t>
            </a:r>
          </a:p>
          <a:p>
            <a:r>
              <a:rPr lang="ru-RU" sz="2800" b="1" dirty="0"/>
              <a:t>новых смыслов</a:t>
            </a:r>
          </a:p>
        </p:txBody>
      </p:sp>
    </p:spTree>
    <p:extLst>
      <p:ext uri="{BB962C8B-B14F-4D97-AF65-F5344CB8AC3E}">
        <p14:creationId xmlns:p14="http://schemas.microsoft.com/office/powerpoint/2010/main" val="66934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388341" y="212378"/>
            <a:ext cx="5917442" cy="1325563"/>
          </a:xfrm>
        </p:spPr>
        <p:txBody>
          <a:bodyPr/>
          <a:lstStyle/>
          <a:p>
            <a:r>
              <a:rPr lang="ru-RU" b="1" dirty="0"/>
              <a:t>Проявления кризисов </a:t>
            </a:r>
          </a:p>
        </p:txBody>
      </p:sp>
      <p:sp>
        <p:nvSpPr>
          <p:cNvPr id="14848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2859990" y="1461321"/>
            <a:ext cx="7861110" cy="2541053"/>
          </a:xfrm>
        </p:spPr>
        <p:txBody>
          <a:bodyPr>
            <a:normAutofit fontScale="92500" lnSpcReduction="10000"/>
          </a:bodyPr>
          <a:lstStyle/>
          <a:p>
            <a:r>
              <a:rPr lang="ru-RU" sz="3200" dirty="0"/>
              <a:t>Недовольство собой и окружающими</a:t>
            </a:r>
          </a:p>
          <a:p>
            <a:r>
              <a:rPr lang="ru-RU" sz="3200" dirty="0"/>
              <a:t>Обвинение себя или  других</a:t>
            </a:r>
          </a:p>
          <a:p>
            <a:r>
              <a:rPr lang="ru-RU" sz="3200" dirty="0"/>
              <a:t>Чувство тоски, нереализованности</a:t>
            </a:r>
          </a:p>
          <a:p>
            <a:r>
              <a:rPr lang="ru-RU" sz="3200" dirty="0"/>
              <a:t>Мрачные мысли: жизнь проходит напрасно</a:t>
            </a:r>
          </a:p>
          <a:p>
            <a:r>
              <a:rPr lang="ru-RU" sz="3200" dirty="0"/>
              <a:t>Депрессия</a:t>
            </a:r>
          </a:p>
          <a:p>
            <a:endParaRPr lang="ru-RU" dirty="0"/>
          </a:p>
        </p:txBody>
      </p:sp>
      <p:pic>
        <p:nvPicPr>
          <p:cNvPr id="1026" name="Picture 2" descr="МНЕ СКАЗАЛИ, ЧТО У МЕНЯ КРИЗИС СРЕДНЕГО ВОЗРАС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77" y="4138132"/>
            <a:ext cx="4542020" cy="256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ризис пожилого возраста, психологические характеристики у мужчин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545" y="4239736"/>
            <a:ext cx="4284116" cy="236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3657" y="0"/>
            <a:ext cx="2098343" cy="20348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600467" cy="205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605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00752" y="3889611"/>
            <a:ext cx="10672549" cy="2060813"/>
          </a:xfrm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r>
              <a:rPr lang="ru-RU" sz="3200" b="1" dirty="0">
                <a:solidFill>
                  <a:srgbClr val="800000"/>
                </a:solidFill>
              </a:rPr>
              <a:t>Психология развития</a:t>
            </a:r>
            <a:r>
              <a:rPr lang="ru-RU" sz="3200" dirty="0"/>
              <a:t> - отрасль психологической науки, изучающая возрастную динамику </a:t>
            </a:r>
            <a:r>
              <a:rPr lang="ru-RU" sz="3200" dirty="0">
                <a:solidFill>
                  <a:srgbClr val="095D19"/>
                </a:solidFill>
              </a:rPr>
              <a:t>психики</a:t>
            </a:r>
            <a:r>
              <a:rPr lang="ru-RU" sz="3200" dirty="0"/>
              <a:t> человека, </a:t>
            </a:r>
            <a:r>
              <a:rPr lang="ru-RU" sz="3200" dirty="0">
                <a:solidFill>
                  <a:srgbClr val="095D1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онтогенез</a:t>
            </a:r>
            <a:r>
              <a:rPr lang="ru-RU" sz="3200" dirty="0"/>
              <a:t> </a:t>
            </a:r>
            <a:r>
              <a:rPr lang="ru-RU" sz="3200" dirty="0">
                <a:solidFill>
                  <a:srgbClr val="095D19"/>
                </a:solidFill>
              </a:rPr>
              <a:t>психических процессов </a:t>
            </a:r>
            <a:r>
              <a:rPr lang="ru-RU" sz="3200" dirty="0"/>
              <a:t>и </a:t>
            </a:r>
            <a:r>
              <a:rPr lang="ru-RU" sz="3200" dirty="0">
                <a:solidFill>
                  <a:srgbClr val="095D19"/>
                </a:solidFill>
              </a:rPr>
              <a:t>психологических качеств  </a:t>
            </a:r>
            <a:r>
              <a:rPr lang="ru-RU" sz="3200" dirty="0"/>
              <a:t>личности развивающегося человека.</a:t>
            </a:r>
            <a:endParaRPr lang="ru-RU" dirty="0"/>
          </a:p>
          <a:p>
            <a:pPr eaLnBrk="1" hangingPunct="1">
              <a:buFontTx/>
              <a:buNone/>
              <a:defRPr/>
            </a:pPr>
            <a:endParaRPr lang="ru-RU" dirty="0"/>
          </a:p>
          <a:p>
            <a:pPr eaLnBrk="1" hangingPunct="1">
              <a:buFontTx/>
              <a:buNone/>
              <a:defRPr/>
            </a:pPr>
            <a:endParaRPr lang="ru-RU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36795" y="1489312"/>
            <a:ext cx="9385110" cy="127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</a:pPr>
            <a:r>
              <a:rPr lang="ru-RU" altLang="ru-RU" sz="2800" b="1" dirty="0">
                <a:solidFill>
                  <a:srgbClr val="330099"/>
                </a:solidFill>
              </a:rPr>
              <a:t>Возрастная психология</a:t>
            </a:r>
            <a:r>
              <a:rPr lang="ru-RU" altLang="ru-RU" sz="2800" dirty="0"/>
              <a:t> – отрасль психологии, изучающая закономерности психического развития и формирования личности на разных возрастных этапах</a:t>
            </a: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1709477" y="760779"/>
            <a:ext cx="8712200" cy="6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200"/>
              </a:spcBef>
              <a:spcAft>
                <a:spcPts val="1000"/>
              </a:spcAft>
            </a:pPr>
            <a:r>
              <a:rPr lang="ru-RU" altLang="ru-RU" sz="3200" b="1" dirty="0">
                <a:solidFill>
                  <a:schemeClr val="accent1">
                    <a:lumMod val="75000"/>
                  </a:schemeClr>
                </a:solidFill>
              </a:rPr>
              <a:t>Возрастная психология как наука</a:t>
            </a:r>
          </a:p>
        </p:txBody>
      </p:sp>
    </p:spTree>
    <p:extLst>
      <p:ext uri="{BB962C8B-B14F-4D97-AF65-F5344CB8AC3E}">
        <p14:creationId xmlns:p14="http://schemas.microsoft.com/office/powerpoint/2010/main" val="23404875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10327" y="269902"/>
            <a:ext cx="10442158" cy="1143000"/>
          </a:xfr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000" dirty="0"/>
              <a:t>Основные новообразования периода взрослости: 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idx="1"/>
          </p:nvPr>
        </p:nvSpPr>
        <p:spPr>
          <a:xfrm>
            <a:off x="1010327" y="1648919"/>
            <a:ext cx="11041765" cy="494675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Развитые  чувства:  ответственности, уверенности в себе,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самопринятия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Потребности: в заботе о других, в самореализации, самопознании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Способности:  </a:t>
            </a:r>
          </a:p>
          <a:p>
            <a:pPr marL="817562" indent="-457200">
              <a:lnSpc>
                <a:spcPct val="100000"/>
              </a:lnSpc>
              <a:spcBef>
                <a:spcPts val="0"/>
              </a:spcBef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к активному участию в жизни общества</a:t>
            </a:r>
          </a:p>
          <a:p>
            <a:pPr marL="817562" indent="-457200">
              <a:lnSpc>
                <a:spcPct val="100000"/>
              </a:lnSpc>
              <a:spcBef>
                <a:spcPts val="0"/>
              </a:spcBef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к эффективному использованию своих знаний и умений, </a:t>
            </a:r>
          </a:p>
          <a:p>
            <a:pPr marL="817562" indent="-457200">
              <a:lnSpc>
                <a:spcPct val="100000"/>
              </a:lnSpc>
              <a:spcBef>
                <a:spcPts val="0"/>
              </a:spcBef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к конструктивному решению проблем, </a:t>
            </a:r>
          </a:p>
          <a:p>
            <a:pPr marL="817562" indent="-457200">
              <a:lnSpc>
                <a:spcPct val="100000"/>
              </a:lnSpc>
              <a:spcBef>
                <a:spcPts val="0"/>
              </a:spcBef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к психологической близости с другим человеком, </a:t>
            </a:r>
          </a:p>
          <a:p>
            <a:pPr marL="817562" indent="-457200">
              <a:lnSpc>
                <a:spcPct val="100000"/>
              </a:lnSpc>
              <a:spcBef>
                <a:spcPts val="0"/>
              </a:spcBef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к эмоциональной поддержке других.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Стремление к власти и организаторские способности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Целеустремленность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Склонность к философским обобщениям.</a:t>
            </a:r>
          </a:p>
        </p:txBody>
      </p:sp>
    </p:spTree>
    <p:extLst>
      <p:ext uri="{BB962C8B-B14F-4D97-AF65-F5344CB8AC3E}">
        <p14:creationId xmlns:p14="http://schemas.microsoft.com/office/powerpoint/2010/main" val="23290949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1567" y="352409"/>
            <a:ext cx="6469905" cy="1143000"/>
          </a:xfr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800" b="1" dirty="0"/>
              <a:t>Старость</a:t>
            </a:r>
          </a:p>
        </p:txBody>
      </p:sp>
      <p:pic>
        <p:nvPicPr>
          <p:cNvPr id="5123" name="Picture 3" descr="C:\Users\Алексей\Desktop\Картинки со смыслом\кто рад жизн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9134" y="3291139"/>
            <a:ext cx="3630612" cy="3292475"/>
          </a:xfrm>
          <a:prstGeom prst="rect">
            <a:avLst/>
          </a:prstGeom>
          <a:noFill/>
        </p:spPr>
      </p:pic>
      <p:pic>
        <p:nvPicPr>
          <p:cNvPr id="7" name="Picture 59" descr="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0893" y="134020"/>
            <a:ext cx="3088240" cy="226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Users\Алексей\Desktop\Картинки со смыслом\ситуац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16" y="2415198"/>
            <a:ext cx="6010262" cy="44428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16063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 descr="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537" y="378502"/>
            <a:ext cx="26682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Rectangle 5"/>
          <p:cNvSpPr>
            <a:spLocks noGrp="1" noChangeArrowheads="1"/>
          </p:cNvSpPr>
          <p:nvPr>
            <p:ph type="title"/>
          </p:nvPr>
        </p:nvSpPr>
        <p:spPr>
          <a:xfrm>
            <a:off x="4038600" y="228600"/>
            <a:ext cx="7653728" cy="41910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b="1" u="sng" dirty="0">
                <a:solidFill>
                  <a:srgbClr val="C468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Старение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комплекс изменений, происходящих в организме с течением времени и наиболее заметных именно в преклонном возрасте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u="sng" dirty="0">
                <a:solidFill>
                  <a:srgbClr val="C468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Геронтология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(от греч.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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– старый и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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– учение) -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наука, изучающая процесс и историю старения человека с биологической, химической, физической и психологической точек зрения, его причины и способы борьбы с ними.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79685" y="5009214"/>
            <a:ext cx="11212643" cy="12192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indent="-77788">
              <a:buNone/>
            </a:pPr>
            <a:r>
              <a:rPr lang="ru-RU" sz="3200" b="1" u="sng" dirty="0" err="1">
                <a:solidFill>
                  <a:srgbClr val="C468C6"/>
                </a:solidFill>
                <a:latin typeface="Blackoak Std" pitchFamily="50" charset="0"/>
              </a:rPr>
              <a:t>Ювенология</a:t>
            </a:r>
            <a:r>
              <a:rPr lang="ru-RU" sz="3200" b="1" dirty="0">
                <a:solidFill>
                  <a:schemeClr val="folHlink"/>
                </a:solidFill>
                <a:latin typeface="Blackoak Std" pitchFamily="50" charset="0"/>
              </a:rPr>
              <a:t> - учение о способах сохранения и возвращения молодости.</a:t>
            </a:r>
            <a:r>
              <a:rPr lang="ru-RU" sz="3200" b="1" dirty="0">
                <a:latin typeface="Blackoak Std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6673113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4576" y="571479"/>
            <a:ext cx="8270823" cy="6084153"/>
          </a:xfrm>
        </p:spPr>
        <p:txBody>
          <a:bodyPr>
            <a:normAutofit lnSpcReduction="10000"/>
          </a:bodyPr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Классификация  типов приспособления личности к старости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(Д.Б.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Бромлей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dirty="0">
              <a:latin typeface="Blackoak Std" pitchFamily="50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1. Конструктивное отношение человека к старости</a:t>
            </a:r>
          </a:p>
          <a:p>
            <a:pPr marL="0" indent="0" eaLnBrk="1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2. Отношение зависимости</a:t>
            </a:r>
          </a:p>
          <a:p>
            <a:pPr marL="0" indent="0" eaLnBrk="1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3. Оборонительное отношение</a:t>
            </a:r>
          </a:p>
          <a:p>
            <a:pPr marL="0" indent="0" eaLnBrk="1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4. Отношение враждебности к окружающим</a:t>
            </a:r>
          </a:p>
          <a:p>
            <a:pPr marL="0" indent="0" eaLnBrk="1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5. Отношение враждебности человека к самому себе</a:t>
            </a:r>
          </a:p>
        </p:txBody>
      </p:sp>
      <p:pic>
        <p:nvPicPr>
          <p:cNvPr id="253956" name="Picture 4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01100" y="1664533"/>
            <a:ext cx="152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3957" name="Picture 5" descr="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1286" y="3036133"/>
            <a:ext cx="1371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3958" name="Picture 6" descr="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76806" y="3367187"/>
            <a:ext cx="1295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3959" name="Picture 7" descr="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200806" y="4331533"/>
            <a:ext cx="1447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3960" name="Picture 8" descr="3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48206" y="5418944"/>
            <a:ext cx="152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 flipH="1" flipV="1">
            <a:off x="11286699" y="6053046"/>
            <a:ext cx="450374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983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19331" y="285727"/>
            <a:ext cx="10852879" cy="6205013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100000"/>
              </a:lnSpc>
              <a:spcBef>
                <a:spcPts val="2400"/>
              </a:spcBef>
            </a:pP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Стратегии старения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(М.В. Ермолаева):</a:t>
            </a:r>
            <a:br>
              <a:rPr lang="ru-RU" sz="2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Сохранение себя как индивида.</a:t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2. Дальнейшее прогрессивное развитие личности</a:t>
            </a:r>
            <a: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Конструктивная и деструктивная стратегии старения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Б.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Ливехуд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: « </a:t>
            </a:r>
            <a: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>выбор осуществляется в период кризиса середины жизни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Э.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Эриксон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:  «</a:t>
            </a:r>
            <a: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>на исход кризиса старости влияет характер прохождения предшествующих жизненных этапов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u="sng" dirty="0">
                <a:latin typeface="Arial" panose="020B0604020202020204" pitchFamily="34" charset="0"/>
                <a:cs typeface="Arial" panose="020B0604020202020204" pitchFamily="34" charset="0"/>
              </a:rPr>
              <a:t>М. </a:t>
            </a:r>
            <a:r>
              <a:rPr lang="ru-RU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Кляйн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: «</a:t>
            </a:r>
            <a: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>успешность адаптации - отсутствие зависти к другим людям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0206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869" y="3738771"/>
            <a:ext cx="3889583" cy="2917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805218" y="391722"/>
            <a:ext cx="10863618" cy="3070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 marL="341313" indent="-254000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443"/>
              </a:spcBef>
              <a:spcAft>
                <a:spcPts val="1293"/>
              </a:spcAft>
              <a:buSzPct val="76000"/>
            </a:pPr>
            <a:r>
              <a:rPr lang="ru-RU" altLang="ru-RU" sz="2600" b="1" dirty="0">
                <a:solidFill>
                  <a:srgbClr val="3E3D2D"/>
                </a:solidFill>
                <a:cs typeface="Arial" panose="020B0604020202020204" pitchFamily="34" charset="0"/>
              </a:rPr>
              <a:t>Кризис ухода на пенсию. </a:t>
            </a:r>
            <a:r>
              <a:rPr lang="ru-RU" altLang="ru-RU" sz="2600" dirty="0">
                <a:solidFill>
                  <a:srgbClr val="3E3D2D"/>
                </a:solidFill>
                <a:cs typeface="Arial" panose="020B0604020202020204" pitchFamily="34" charset="0"/>
              </a:rPr>
              <a:t>Прежде всего негативно сказывается нарушение привычного режима и уклада жизни, нередко сочетающееся с острым ощущением противоречия между сохраняющейся трудоспособностью, возможностью принести пользу и их </a:t>
            </a:r>
            <a:r>
              <a:rPr lang="ru-RU" altLang="ru-RU" sz="2600" dirty="0" err="1">
                <a:solidFill>
                  <a:srgbClr val="3E3D2D"/>
                </a:solidFill>
                <a:cs typeface="Arial" panose="020B0604020202020204" pitchFamily="34" charset="0"/>
              </a:rPr>
              <a:t>невостребованностью</a:t>
            </a:r>
            <a:r>
              <a:rPr lang="ru-RU" altLang="ru-RU" sz="2600" dirty="0">
                <a:solidFill>
                  <a:srgbClr val="3E3D2D"/>
                </a:solidFill>
                <a:cs typeface="Arial" panose="020B0604020202020204" pitchFamily="34" charset="0"/>
              </a:rPr>
              <a:t>. Снижение своего социального статуса, потеря сохранявшегося десятилетиями жизненного ритма иногда приводят к резкому ухудшению общего физического и психического состояния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878" y="3449550"/>
            <a:ext cx="4373922" cy="3124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3178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6" name="Picture 10" descr="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1350" y="3183772"/>
            <a:ext cx="3660099" cy="346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7" name="Rectangle 11"/>
          <p:cNvSpPr>
            <a:spLocks noGrp="1" noChangeArrowheads="1"/>
          </p:cNvSpPr>
          <p:nvPr>
            <p:ph type="title"/>
          </p:nvPr>
        </p:nvSpPr>
        <p:spPr>
          <a:xfrm>
            <a:off x="1184223" y="720388"/>
            <a:ext cx="10448143" cy="2463384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100000"/>
              </a:lnSpc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Факторы старения: 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биологические изменения, психологические изменения,  социально-культурными условиями, восприятие собственного возраста и др.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9228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6012606" y="3887449"/>
            <a:ext cx="5619760" cy="2054902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Начало периода - выход на пенсию, 55-60 лет (60-65 лет), </a:t>
            </a:r>
          </a:p>
          <a:p>
            <a:pPr eaLnBrk="1" hangingPunct="1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хронологическое наступление возраста- 50-55 лет.</a:t>
            </a:r>
          </a:p>
        </p:txBody>
      </p:sp>
    </p:spTree>
    <p:extLst>
      <p:ext uri="{BB962C8B-B14F-4D97-AF65-F5344CB8AC3E}">
        <p14:creationId xmlns:p14="http://schemas.microsoft.com/office/powerpoint/2010/main" val="841736828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389" y="600500"/>
            <a:ext cx="10987791" cy="5343099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6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Биологическим старение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: убывание физической силы, ухудшение общего состояния здоровья, снижение уровня некоторых психических функций, памяти, особенно механической, ухудшение функционирования органов чувств, ослабление координации процессов возбуждения и торможения, снижение подвижности нервных процессов, увеличение периода нервных реакций.</a:t>
            </a:r>
          </a:p>
          <a:p>
            <a:pPr eaLnBrk="1" hangingPunct="1">
              <a:lnSpc>
                <a:spcPct val="80000"/>
              </a:lnSpc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Все эти регрессивные процессы проявляются у разных людей в разной степени.</a:t>
            </a:r>
          </a:p>
          <a:p>
            <a:pPr eaLnBrk="1" hangingPunct="1">
              <a:lnSpc>
                <a:spcPct val="80000"/>
              </a:lnSpc>
            </a:pP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6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Адаптация организма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к процессу старения происходит за счет резервных сил:</a:t>
            </a:r>
          </a:p>
          <a:p>
            <a:pPr eaLnBrk="1" hangingPunct="1">
              <a:lnSpc>
                <a:spcPct val="80000"/>
              </a:lnSpc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эффект конструирования;</a:t>
            </a:r>
          </a:p>
          <a:p>
            <a:pPr eaLnBrk="1" hangingPunct="1">
              <a:lnSpc>
                <a:spcPct val="80000"/>
              </a:lnSpc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эффект поляризации;</a:t>
            </a:r>
          </a:p>
          <a:p>
            <a:pPr eaLnBrk="1" hangingPunct="1">
              <a:lnSpc>
                <a:spcPct val="80000"/>
              </a:lnSpc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эффект резервирования; </a:t>
            </a:r>
          </a:p>
          <a:p>
            <a:pPr eaLnBrk="1" hangingPunct="1">
              <a:lnSpc>
                <a:spcPct val="80000"/>
              </a:lnSpc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эффект компенсации.</a:t>
            </a:r>
          </a:p>
        </p:txBody>
      </p:sp>
    </p:spTree>
    <p:extLst>
      <p:ext uri="{BB962C8B-B14F-4D97-AF65-F5344CB8AC3E}">
        <p14:creationId xmlns:p14="http://schemas.microsoft.com/office/powerpoint/2010/main" val="394744390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9759" y="621755"/>
            <a:ext cx="10426889" cy="5344329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Психосоциальный конфликт «целостность против отчаяния». </a:t>
            </a:r>
          </a:p>
          <a:p>
            <a:pPr eaLnBrk="1" hangingPunct="1">
              <a:lnSpc>
                <a:spcPct val="80000"/>
              </a:lnSpc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Основная необходимость в нем — убедиться в ценности прожитой жизни.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Составляющие : </a:t>
            </a:r>
          </a:p>
          <a:p>
            <a:pPr eaLnBrk="1" hangingPunct="1">
              <a:lnSpc>
                <a:spcPct val="80000"/>
              </a:lnSpc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принятие своего жизненного пути как единственно должного без порицания жизненного пути других; </a:t>
            </a:r>
          </a:p>
          <a:p>
            <a:pPr eaLnBrk="1" hangingPunct="1">
              <a:lnSpc>
                <a:spcPct val="80000"/>
              </a:lnSpc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ощущение «вселенского» единства с людьми разных времен и народов, когда каждый из встреченных людей кажется родным и чем-то близким.</a:t>
            </a:r>
          </a:p>
          <a:p>
            <a:pPr eaLnBrk="1" hangingPunct="1">
              <a:lnSpc>
                <a:spcPct val="80000"/>
              </a:lnSpc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95015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3855" y="313899"/>
            <a:ext cx="11004645" cy="6196083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80000"/>
              </a:lnSpc>
            </a:pPr>
            <a:endParaRPr lang="ru-RU" sz="2000" b="1" u="sng" dirty="0">
              <a:latin typeface="Blackoak Std" pitchFamily="50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4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Личностные характеристики: </a:t>
            </a:r>
          </a:p>
          <a:p>
            <a:pPr eaLnBrk="1" hangingPunct="1">
              <a:lnSpc>
                <a:spcPct val="80000"/>
              </a:lnSpc>
            </a:pPr>
            <a:endParaRPr lang="ru-RU" sz="1200" b="1" u="sng" dirty="0">
              <a:solidFill>
                <a:srgbClr val="C468C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ts val="2400"/>
              </a:lnSpc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Стремление выполнить те жизненные «задачи», которые не выполнялись или недостаточно выполнялись в прошлом; </a:t>
            </a:r>
          </a:p>
          <a:p>
            <a:pPr eaLnBrk="1" hangingPunct="1">
              <a:lnSpc>
                <a:spcPts val="2400"/>
              </a:lnSpc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Проблема страхов; </a:t>
            </a:r>
          </a:p>
          <a:p>
            <a:pPr eaLnBrk="1" hangingPunct="1">
              <a:lnSpc>
                <a:spcPts val="2400"/>
              </a:lnSpc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Проблема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психосоматики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или психосоматических заболеваний </a:t>
            </a:r>
          </a:p>
          <a:p>
            <a:pPr eaLnBrk="1" hangingPunct="1">
              <a:lnSpc>
                <a:spcPts val="2400"/>
              </a:lnSpc>
              <a:buFont typeface="Wingdings" pitchFamily="2" charset="2"/>
              <a:buNone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     Причины:  увеличение психической нагрузки с одновременным снижением способности компенсировать внутренний стресс повышением продуктивности и другими формами защиты. </a:t>
            </a:r>
          </a:p>
          <a:p>
            <a:pPr eaLnBrk="1" hangingPunct="1">
              <a:lnSpc>
                <a:spcPts val="2400"/>
              </a:lnSpc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Неудовлетворенность пожилым человеком прожитой жизнью. </a:t>
            </a:r>
          </a:p>
          <a:p>
            <a:pPr eaLnBrk="1" hangingPunct="1">
              <a:lnSpc>
                <a:spcPts val="2400"/>
              </a:lnSpc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Трудности пожилых людей в осознании и проявлении чувства гнева. </a:t>
            </a:r>
          </a:p>
          <a:p>
            <a:pPr eaLnBrk="1" hangingPunct="1">
              <a:lnSpc>
                <a:spcPts val="2400"/>
              </a:lnSpc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Повышение интереса к собственному телу;</a:t>
            </a:r>
          </a:p>
          <a:p>
            <a:pPr eaLnBrk="1" hangingPunct="1">
              <a:lnSpc>
                <a:spcPts val="2400"/>
              </a:lnSpc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Нарушение идентификации человека со своим именем из-за частичной замены его называнием «бабушками» и «дедушками». </a:t>
            </a:r>
          </a:p>
        </p:txBody>
      </p:sp>
    </p:spTree>
    <p:extLst>
      <p:ext uri="{BB962C8B-B14F-4D97-AF65-F5344CB8AC3E}">
        <p14:creationId xmlns:p14="http://schemas.microsoft.com/office/powerpoint/2010/main" val="3606526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968991" y="738307"/>
            <a:ext cx="10740788" cy="353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</a:pPr>
            <a:r>
              <a:rPr lang="ru-RU" altLang="ru-RU" sz="2800" b="1" dirty="0">
                <a:solidFill>
                  <a:srgbClr val="000099"/>
                </a:solidFill>
              </a:rPr>
              <a:t>Объект</a:t>
            </a:r>
            <a:r>
              <a:rPr lang="ru-RU" altLang="ru-RU" sz="2800" b="1" dirty="0"/>
              <a:t> </a:t>
            </a:r>
            <a:r>
              <a:rPr lang="ru-RU" altLang="ru-RU" sz="2800" dirty="0"/>
              <a:t>изучения возрастной психологии — закономерности развития и формирования личности.</a:t>
            </a:r>
          </a:p>
          <a:p>
            <a:pPr>
              <a:spcBef>
                <a:spcPts val="1200"/>
              </a:spcBef>
              <a:spcAft>
                <a:spcPts val="1000"/>
              </a:spcAft>
            </a:pPr>
            <a:r>
              <a:rPr lang="ru-RU" altLang="ru-RU" sz="2800" b="1" dirty="0">
                <a:solidFill>
                  <a:srgbClr val="000099"/>
                </a:solidFill>
              </a:rPr>
              <a:t>Предмет</a:t>
            </a:r>
            <a:r>
              <a:rPr lang="ru-RU" altLang="ru-RU" sz="2800" dirty="0">
                <a:solidFill>
                  <a:srgbClr val="000099"/>
                </a:solidFill>
              </a:rPr>
              <a:t> </a:t>
            </a:r>
            <a:r>
              <a:rPr lang="ru-RU" altLang="ru-RU" sz="2800" dirty="0"/>
              <a:t>возрастной психологии - возрастные периоды развития, причины и механизмы перехода от одного возрастного периода к другому, общие закономерности и тенденции, темп и направленность психического развития в онтогенезе.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15905" y="4369205"/>
            <a:ext cx="8993874" cy="1815882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ru-RU" sz="28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 психологии развития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– закономерные изменения человеческой психики </a:t>
            </a:r>
            <a:r>
              <a:rPr lang="ru-RU" sz="2800" u="sng" dirty="0">
                <a:latin typeface="Arial" panose="020B0604020202020204" pitchFamily="34" charset="0"/>
                <a:cs typeface="Arial" panose="020B0604020202020204" pitchFamily="34" charset="0"/>
              </a:rPr>
              <a:t>во времени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влекущие за собой новые изменения и, связанные с этим, факты и явления психической жизни.</a:t>
            </a:r>
          </a:p>
        </p:txBody>
      </p:sp>
      <p:pic>
        <p:nvPicPr>
          <p:cNvPr id="6" name="Рисунок 5" descr="https://slide-share.ru/image/2611818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45" y="4273670"/>
            <a:ext cx="1610435" cy="22818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06861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8449" y="31735"/>
            <a:ext cx="9409941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Социально-психологические типы старости </a:t>
            </a:r>
            <a:b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(Игорь Семенович Кон)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03716" y="955343"/>
            <a:ext cx="10588283" cy="1436165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80000"/>
              </a:lnSpc>
              <a:buNone/>
            </a:pPr>
            <a:endParaRPr lang="ru-RU" sz="3100" b="1" dirty="0">
              <a:solidFill>
                <a:srgbClr val="C468C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4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7400" dirty="0">
                <a:latin typeface="Arial" panose="020B0604020202020204" pitchFamily="34" charset="0"/>
                <a:cs typeface="Arial" panose="020B0604020202020204" pitchFamily="34" charset="0"/>
              </a:rPr>
              <a:t>Активная творческая старость, когда ветераны уходя на заслуженный отдых, продолжают участвовать в общественной жизни, в воспитании молодежи, не испытывают ущербности и живут полноценной жизнью;</a:t>
            </a:r>
          </a:p>
          <a:p>
            <a:pPr marL="0" indent="0">
              <a:buNone/>
            </a:pPr>
            <a:endParaRPr lang="ru-RU" sz="2900" dirty="0"/>
          </a:p>
        </p:txBody>
      </p:sp>
      <p:pic>
        <p:nvPicPr>
          <p:cNvPr id="1026" name="Picture 2" descr="Умер ученый Игорь Кон / Картина д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03054" cy="200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6436" y="2391508"/>
            <a:ext cx="1154957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Пенсионеры занимаются делами, на которые у них просто не было времени на самообразование, отдых, развлечение, для них характерна хорошая социальная и психологическая приспособляемость, энергия направлена на себя.</a:t>
            </a:r>
          </a:p>
          <a:p>
            <a:pPr>
              <a:lnSpc>
                <a:spcPts val="2700"/>
              </a:lnSpc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3. Происходит приложение сил в семье, но удовлетворенность жизнью ниже чем у первых 2х групп;</a:t>
            </a:r>
          </a:p>
          <a:p>
            <a:pPr>
              <a:lnSpc>
                <a:spcPts val="2700"/>
              </a:lnSpc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4. Смысл жизни – забота о собственном здоровье, но возможно мнимые болезни и повышенная тревожность;</a:t>
            </a:r>
          </a:p>
          <a:p>
            <a:pPr>
              <a:lnSpc>
                <a:spcPts val="2700"/>
              </a:lnSpc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5. Агрессивные старые ворчуны, недовольные состоянием окружающего мира, критикующие все;</a:t>
            </a:r>
          </a:p>
          <a:p>
            <a:pPr>
              <a:lnSpc>
                <a:spcPts val="2700"/>
              </a:lnSpc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6. Разочарованные в себе и в собственной жизни, одинокие и грустные неудачники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507733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/>
              <a:t>Новообразование возраста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978925"/>
            <a:ext cx="10515600" cy="41980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Мудрость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«со многими оттенками значения от зрелости "ума" до сосредоточения знания, — тщательно обдуманными суждениями и глубоким всеобъемлющим пониманием», высший уровень развития личности.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Противоположный полюс: Жизнь - череда нереализованных возможностей и ошибок, следствие недостаток или отсутствие целостности (скрытый страхе смерти, чувство безысходности, отчаяние от невозможности что-либо изменить).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494421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b="1" dirty="0"/>
              <a:t>   Заключение</a:t>
            </a:r>
          </a:p>
        </p:txBody>
      </p:sp>
      <p:sp>
        <p:nvSpPr>
          <p:cNvPr id="34819" name="Объект 2"/>
          <p:cNvSpPr>
            <a:spLocks noGrp="1"/>
          </p:cNvSpPr>
          <p:nvPr>
            <p:ph idx="1"/>
          </p:nvPr>
        </p:nvSpPr>
        <p:spPr>
          <a:xfrm>
            <a:off x="838200" y="1970591"/>
            <a:ext cx="10515600" cy="4351338"/>
          </a:xfrm>
        </p:spPr>
        <p:txBody>
          <a:bodyPr>
            <a:normAutofit/>
          </a:bodyPr>
          <a:lstStyle/>
          <a:p>
            <a:pPr marL="514350" indent="-514350" algn="just">
              <a:buFont typeface="Arial" charset="0"/>
              <a:buAutoNum type="arabicPeriod"/>
            </a:pPr>
            <a:r>
              <a:rPr lang="ru-RU" sz="3200" dirty="0"/>
              <a:t>Понимание основных характеристик взрослости и старости – ключевые знания для полноценного оказания врачебной помощи.</a:t>
            </a:r>
          </a:p>
          <a:p>
            <a:pPr marL="514350" indent="-514350" algn="just">
              <a:buFont typeface="Arial" charset="0"/>
              <a:buAutoNum type="arabicPeriod"/>
            </a:pPr>
            <a:r>
              <a:rPr lang="ru-RU" sz="3200" dirty="0"/>
              <a:t>Понимание внутреннего содержания взрослости и старости позволят врачу понимать возникновение внутренней картины </a:t>
            </a:r>
            <a:r>
              <a:rPr lang="ru-RU" sz="3200" b="1" dirty="0"/>
              <a:t>Болезни</a:t>
            </a:r>
            <a:r>
              <a:rPr lang="ru-RU" sz="3200" dirty="0"/>
              <a:t> (</a:t>
            </a:r>
            <a:r>
              <a:rPr lang="ru-RU" sz="3200" b="1" dirty="0"/>
              <a:t>ВКБ</a:t>
            </a:r>
            <a:r>
              <a:rPr lang="ru-RU" sz="3200" dirty="0"/>
              <a:t>)    и внутренней картины </a:t>
            </a:r>
            <a:r>
              <a:rPr lang="ru-RU" sz="3200" b="1" dirty="0"/>
              <a:t>Здоровья</a:t>
            </a:r>
            <a:r>
              <a:rPr lang="ru-RU" sz="3200" dirty="0"/>
              <a:t> (</a:t>
            </a:r>
            <a:r>
              <a:rPr lang="ru-RU" sz="3200" b="1" dirty="0"/>
              <a:t>ВКЗ</a:t>
            </a:r>
            <a:r>
              <a:rPr lang="ru-RU" sz="3200" dirty="0"/>
              <a:t>)..</a:t>
            </a:r>
          </a:p>
        </p:txBody>
      </p:sp>
    </p:spTree>
    <p:extLst>
      <p:ext uri="{BB962C8B-B14F-4D97-AF65-F5344CB8AC3E}">
        <p14:creationId xmlns:p14="http://schemas.microsoft.com/office/powerpoint/2010/main" val="108309868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115300" cy="868362"/>
          </a:xfrm>
        </p:spPr>
        <p:txBody>
          <a:bodyPr/>
          <a:lstStyle/>
          <a:p>
            <a:pPr eaLnBrk="1" hangingPunct="1"/>
            <a:r>
              <a:rPr lang="ru-RU" altLang="ru-RU" b="1" dirty="0"/>
              <a:t>Основная литература по теме</a:t>
            </a:r>
            <a:endParaRPr lang="ru-RU" alt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09684" y="1071349"/>
            <a:ext cx="11327641" cy="5643561"/>
          </a:xfrm>
        </p:spPr>
        <p:txBody>
          <a:bodyPr rtlCol="0">
            <a:normAutofit fontScale="32500" lnSpcReduction="20000"/>
          </a:bodyPr>
          <a:lstStyle/>
          <a:p>
            <a:pPr marL="514350" indent="-514350">
              <a:lnSpc>
                <a:spcPts val="23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ru-RU" sz="7400" dirty="0">
                <a:latin typeface="Arial" panose="020B0604020202020204" pitchFamily="34" charset="0"/>
                <a:cs typeface="Arial" panose="020B0604020202020204" pitchFamily="34" charset="0"/>
              </a:rPr>
              <a:t>Волков Б.С., Волкова Н.В. Психология развития человека: Учеб. пособие для вузов. – М., 2004.</a:t>
            </a:r>
          </a:p>
          <a:p>
            <a:pPr marL="514350" indent="-514350">
              <a:lnSpc>
                <a:spcPts val="23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ru-RU" sz="7400" dirty="0" err="1">
                <a:latin typeface="Arial" panose="020B0604020202020204" pitchFamily="34" charset="0"/>
                <a:cs typeface="Arial" panose="020B0604020202020204" pitchFamily="34" charset="0"/>
              </a:rPr>
              <a:t>Выготский</a:t>
            </a:r>
            <a:r>
              <a:rPr lang="ru-RU" sz="7400" dirty="0">
                <a:latin typeface="Arial" panose="020B0604020202020204" pitchFamily="34" charset="0"/>
                <a:cs typeface="Arial" panose="020B0604020202020204" pitchFamily="34" charset="0"/>
              </a:rPr>
              <a:t> Л.С. Психология. М.,2002.</a:t>
            </a:r>
          </a:p>
          <a:p>
            <a:pPr marL="514350" indent="-514350">
              <a:lnSpc>
                <a:spcPts val="23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ru-RU" sz="7400" dirty="0" err="1">
                <a:latin typeface="Arial" panose="020B0604020202020204" pitchFamily="34" charset="0"/>
                <a:cs typeface="Arial" panose="020B0604020202020204" pitchFamily="34" charset="0"/>
              </a:rPr>
              <a:t>Крайг</a:t>
            </a:r>
            <a:r>
              <a:rPr lang="ru-RU" sz="7400" dirty="0">
                <a:latin typeface="Arial" panose="020B0604020202020204" pitchFamily="34" charset="0"/>
                <a:cs typeface="Arial" panose="020B0604020202020204" pitchFamily="34" charset="0"/>
              </a:rPr>
              <a:t> Г., </a:t>
            </a:r>
            <a:r>
              <a:rPr lang="ru-RU" sz="7400" dirty="0" err="1">
                <a:latin typeface="Arial" panose="020B0604020202020204" pitchFamily="34" charset="0"/>
                <a:cs typeface="Arial" panose="020B0604020202020204" pitchFamily="34" charset="0"/>
              </a:rPr>
              <a:t>Бонум</a:t>
            </a:r>
            <a:r>
              <a:rPr lang="ru-RU" sz="7400" dirty="0">
                <a:latin typeface="Arial" panose="020B0604020202020204" pitchFamily="34" charset="0"/>
                <a:cs typeface="Arial" panose="020B0604020202020204" pitchFamily="34" charset="0"/>
              </a:rPr>
              <a:t> Д. Психология развития. – СПб., 2004.</a:t>
            </a:r>
          </a:p>
          <a:p>
            <a:pPr marL="514350" indent="-514350">
              <a:lnSpc>
                <a:spcPts val="23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ru-RU" sz="7400" dirty="0">
                <a:latin typeface="Arial" panose="020B0604020202020204" pitchFamily="34" charset="0"/>
                <a:cs typeface="Arial" panose="020B0604020202020204" pitchFamily="34" charset="0"/>
              </a:rPr>
              <a:t>Кулагина И.Ю., </a:t>
            </a:r>
            <a:r>
              <a:rPr lang="ru-RU" sz="7400" dirty="0" err="1">
                <a:latin typeface="Arial" panose="020B0604020202020204" pitchFamily="34" charset="0"/>
                <a:cs typeface="Arial" panose="020B0604020202020204" pitchFamily="34" charset="0"/>
              </a:rPr>
              <a:t>Колюцкий</a:t>
            </a:r>
            <a:r>
              <a:rPr lang="ru-RU" sz="7400" dirty="0">
                <a:latin typeface="Arial" panose="020B0604020202020204" pitchFamily="34" charset="0"/>
                <a:cs typeface="Arial" panose="020B0604020202020204" pitchFamily="34" charset="0"/>
              </a:rPr>
              <a:t> В.И. Возрастная психология. Развитие человека от рождения до поздней зрелости: Учеб. пособие для вузов. – М., 2004.</a:t>
            </a:r>
          </a:p>
          <a:p>
            <a:pPr marL="514350" indent="-514350">
              <a:lnSpc>
                <a:spcPts val="23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ru-RU" sz="7400" b="1" dirty="0">
                <a:latin typeface="Arial" panose="020B0604020202020204" pitchFamily="34" charset="0"/>
                <a:cs typeface="Arial" panose="020B0604020202020204" pitchFamily="34" charset="0"/>
              </a:rPr>
              <a:t>Обухова Л.Ф. Возрастная психология. -</a:t>
            </a:r>
            <a:r>
              <a:rPr lang="ru-RU" sz="7400" dirty="0">
                <a:latin typeface="Arial" panose="020B0604020202020204" pitchFamily="34" charset="0"/>
                <a:cs typeface="Arial" panose="020B0604020202020204" pitchFamily="34" charset="0"/>
              </a:rPr>
              <a:t>М., 2002.</a:t>
            </a:r>
          </a:p>
          <a:p>
            <a:pPr marL="514350" indent="-514350">
              <a:lnSpc>
                <a:spcPts val="23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ru-RU" sz="7400" dirty="0">
                <a:latin typeface="Arial" panose="020B0604020202020204" pitchFamily="34" charset="0"/>
                <a:cs typeface="Arial" panose="020B0604020202020204" pitchFamily="34" charset="0"/>
              </a:rPr>
              <a:t>Психология развития: Учеб. для студ. </a:t>
            </a:r>
            <a:r>
              <a:rPr lang="ru-RU" sz="7400" dirty="0" err="1">
                <a:latin typeface="Arial" panose="020B0604020202020204" pitchFamily="34" charset="0"/>
                <a:cs typeface="Arial" panose="020B0604020202020204" pitchFamily="34" charset="0"/>
              </a:rPr>
              <a:t>высш</a:t>
            </a:r>
            <a:r>
              <a:rPr lang="ru-RU" sz="7400" dirty="0">
                <a:latin typeface="Arial" panose="020B0604020202020204" pitchFamily="34" charset="0"/>
                <a:cs typeface="Arial" panose="020B0604020202020204" pitchFamily="34" charset="0"/>
              </a:rPr>
              <a:t>. психол. учеб. заведений / Под ред. Т.Д. Марцинковской. – М., 2005.</a:t>
            </a:r>
          </a:p>
          <a:p>
            <a:pPr marL="514350" indent="-514350">
              <a:lnSpc>
                <a:spcPts val="23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ru-RU" sz="7400" dirty="0">
                <a:latin typeface="Arial" panose="020B0604020202020204" pitchFamily="34" charset="0"/>
                <a:cs typeface="Arial" panose="020B0604020202020204" pitchFamily="34" charset="0"/>
              </a:rPr>
              <a:t>Сапогова Е.Е. Психология развития человека: Учеб. пособие для вузов. – М., 2005.</a:t>
            </a:r>
          </a:p>
          <a:p>
            <a:pPr marL="514350" indent="-514350">
              <a:lnSpc>
                <a:spcPts val="23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ru-RU" sz="7400" dirty="0" err="1">
                <a:latin typeface="Arial" panose="020B0604020202020204" pitchFamily="34" charset="0"/>
                <a:cs typeface="Arial" panose="020B0604020202020204" pitchFamily="34" charset="0"/>
              </a:rPr>
              <a:t>Слободчиков</a:t>
            </a:r>
            <a:r>
              <a:rPr lang="ru-RU" sz="7400" dirty="0">
                <a:latin typeface="Arial" panose="020B0604020202020204" pitchFamily="34" charset="0"/>
                <a:cs typeface="Arial" panose="020B0604020202020204" pitchFamily="34" charset="0"/>
              </a:rPr>
              <a:t> В.И., Исаев Е.И. Психология развития человека: Развитие субъективной реальности в онтогенезе /Под общ. ред. В.Г. Щур. – М., 2000.</a:t>
            </a:r>
          </a:p>
          <a:p>
            <a:pPr marL="514350" indent="-514350">
              <a:lnSpc>
                <a:spcPts val="23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ru-RU" sz="7400" dirty="0" err="1">
                <a:latin typeface="Arial" panose="020B0604020202020204" pitchFamily="34" charset="0"/>
                <a:cs typeface="Arial" panose="020B0604020202020204" pitchFamily="34" charset="0"/>
              </a:rPr>
              <a:t>Хухлаева</a:t>
            </a:r>
            <a:r>
              <a:rPr lang="ru-RU" sz="7400" dirty="0">
                <a:latin typeface="Arial" panose="020B0604020202020204" pitchFamily="34" charset="0"/>
                <a:cs typeface="Arial" panose="020B0604020202020204" pitchFamily="34" charset="0"/>
              </a:rPr>
              <a:t> О.В. Психология развития: молодость, зрелость, старость: </a:t>
            </a:r>
            <a:r>
              <a:rPr lang="ru-RU" sz="7400" dirty="0" err="1">
                <a:latin typeface="Arial" panose="020B0604020202020204" pitchFamily="34" charset="0"/>
                <a:cs typeface="Arial" panose="020B0604020202020204" pitchFamily="34" charset="0"/>
              </a:rPr>
              <a:t>Учеб.пособие</a:t>
            </a:r>
            <a:r>
              <a:rPr lang="ru-RU" sz="7400" dirty="0">
                <a:latin typeface="Arial" panose="020B0604020202020204" pitchFamily="34" charset="0"/>
                <a:cs typeface="Arial" panose="020B0604020202020204" pitchFamily="34" charset="0"/>
              </a:rPr>
              <a:t> для вузов. – М., 2005.</a:t>
            </a:r>
          </a:p>
          <a:p>
            <a:pPr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823911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710875" y="565971"/>
            <a:ext cx="10998904" cy="1262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indent="174625"/>
            <a:r>
              <a:rPr lang="ru-RU" altLang="ru-RU" sz="2800" b="1" dirty="0">
                <a:solidFill>
                  <a:srgbClr val="C00000"/>
                </a:solidFill>
              </a:rPr>
              <a:t>Обухова Л.Ф</a:t>
            </a:r>
            <a:r>
              <a:rPr lang="ru-RU" altLang="ru-RU" sz="2800" b="1" dirty="0"/>
              <a:t>. </a:t>
            </a:r>
          </a:p>
          <a:p>
            <a:pPr indent="174625"/>
            <a:r>
              <a:rPr lang="ru-RU" altLang="ru-RU" sz="2800" dirty="0"/>
              <a:t>Курс лекций «Психология развития и возрастная психология»:</a:t>
            </a:r>
            <a:endParaRPr lang="ru-RU" altLang="ru-RU" sz="2800" b="1" dirty="0"/>
          </a:p>
          <a:p>
            <a:pPr algn="ctr">
              <a:buClrTx/>
              <a:buFontTx/>
              <a:buNone/>
            </a:pPr>
            <a:endParaRPr lang="ru-RU" altLang="ru-RU" sz="2800" b="1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597" y="3196649"/>
            <a:ext cx="1295400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374" y="4275570"/>
            <a:ext cx="1381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776" y="2154989"/>
            <a:ext cx="1439862" cy="188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507" y="3582152"/>
            <a:ext cx="1295400" cy="194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75" y="3096377"/>
            <a:ext cx="4957763" cy="291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97893" y="1828800"/>
            <a:ext cx="75952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hlinkClick r:id="rId8"/>
              </a:rPr>
              <a:t>https://fdomgppu.ru/node/84798</a:t>
            </a:r>
            <a:r>
              <a:rPr lang="ru-RU" sz="4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5131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0562" y="2555489"/>
            <a:ext cx="8597642" cy="1643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Успехов!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 встречи в следующем семестре</a:t>
            </a:r>
          </a:p>
        </p:txBody>
      </p:sp>
    </p:spTree>
    <p:extLst>
      <p:ext uri="{BB962C8B-B14F-4D97-AF65-F5344CB8AC3E}">
        <p14:creationId xmlns:p14="http://schemas.microsoft.com/office/powerpoint/2010/main" val="3614656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9929"/>
          </a:xfrm>
        </p:spPr>
        <p:txBody>
          <a:bodyPr>
            <a:normAutofit/>
          </a:bodyPr>
          <a:lstStyle/>
          <a:p>
            <a:pPr algn="ctr">
              <a:lnSpc>
                <a:spcPts val="3900"/>
              </a:lnSpc>
            </a:pPr>
            <a:r>
              <a:rPr lang="ru-RU" b="1" dirty="0">
                <a:solidFill>
                  <a:srgbClr val="C00000"/>
                </a:solidFill>
                <a:latin typeface="+mn-lt"/>
              </a:rPr>
              <a:t>Методы возрастной психологии</a:t>
            </a:r>
            <a:endParaRPr lang="ru-RU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199" y="1600200"/>
            <a:ext cx="11037849" cy="4997152"/>
          </a:xfrm>
        </p:spPr>
        <p:txBody>
          <a:bodyPr>
            <a:normAutofit lnSpcReduction="10000"/>
          </a:bodyPr>
          <a:lstStyle/>
          <a:p>
            <a:r>
              <a:rPr lang="ru-RU" sz="3200" b="1" u="sng" dirty="0"/>
              <a:t>К первой группе методов</a:t>
            </a:r>
            <a:r>
              <a:rPr lang="ru-RU" sz="3200" dirty="0"/>
              <a:t>, которые можно назвать </a:t>
            </a:r>
            <a:r>
              <a:rPr lang="ru-RU" sz="3200" b="1" dirty="0"/>
              <a:t>организационными</a:t>
            </a:r>
            <a:r>
              <a:rPr lang="ru-RU" sz="3200" dirty="0"/>
              <a:t> относятся: сравнительный, </a:t>
            </a:r>
            <a:r>
              <a:rPr lang="ru-RU" sz="3200" dirty="0" err="1"/>
              <a:t>лонгитюдный</a:t>
            </a:r>
            <a:r>
              <a:rPr lang="ru-RU" sz="3200" dirty="0"/>
              <a:t> и комплексный. </a:t>
            </a:r>
          </a:p>
          <a:p>
            <a:r>
              <a:rPr lang="ru-RU" sz="3200" b="1" dirty="0"/>
              <a:t>Сравнительный метод</a:t>
            </a:r>
            <a:r>
              <a:rPr lang="ru-RU" sz="3200" dirty="0"/>
              <a:t> – сопоставление различных групп испытуемых или "выборок".</a:t>
            </a:r>
          </a:p>
          <a:p>
            <a:r>
              <a:rPr lang="ru-RU" sz="3200" dirty="0"/>
              <a:t>Параллельно со сравнительным методом в возрастной психологии применяется </a:t>
            </a:r>
            <a:r>
              <a:rPr lang="ru-RU" sz="3200" b="1" dirty="0" err="1"/>
              <a:t>лонгитюдинальный</a:t>
            </a:r>
            <a:r>
              <a:rPr lang="ru-RU" sz="3200" b="1" dirty="0"/>
              <a:t> метод или метод "продольных срезов"</a:t>
            </a:r>
            <a:r>
              <a:rPr lang="ru-RU" sz="3200" dirty="0"/>
              <a:t>. Он предполагает многократное обследование одних и тех же лиц на протяжении достаточно длительного отрезка времени, измеряемого иногда десятками лет.</a:t>
            </a:r>
          </a:p>
        </p:txBody>
      </p:sp>
    </p:spTree>
    <p:extLst>
      <p:ext uri="{BB962C8B-B14F-4D97-AF65-F5344CB8AC3E}">
        <p14:creationId xmlns:p14="http://schemas.microsoft.com/office/powerpoint/2010/main" val="203765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9795" y="1170878"/>
            <a:ext cx="10861288" cy="55704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u="sng" dirty="0"/>
              <a:t>Вторую, самую обширную группу методов</a:t>
            </a:r>
            <a:r>
              <a:rPr lang="ru-RU" sz="3200" b="1" dirty="0"/>
              <a:t>  </a:t>
            </a:r>
            <a:r>
              <a:rPr lang="ru-RU" sz="3200" dirty="0"/>
              <a:t>добывания научных данных составляют </a:t>
            </a:r>
            <a:r>
              <a:rPr lang="ru-RU" sz="3200" b="1" dirty="0"/>
              <a:t>эмпирические методы</a:t>
            </a:r>
            <a:r>
              <a:rPr lang="ru-RU" sz="3200" dirty="0"/>
              <a:t>. </a:t>
            </a:r>
          </a:p>
          <a:p>
            <a:pPr marL="0" indent="0">
              <a:buNone/>
            </a:pPr>
            <a:r>
              <a:rPr lang="ru-RU" sz="3200" dirty="0"/>
              <a:t>К этой группе методов относятся: </a:t>
            </a:r>
            <a:r>
              <a:rPr lang="ru-RU" sz="3200" b="1" i="1" dirty="0"/>
              <a:t>наблюдение и самонаблюдение; экспериментальные методы; психодиагностические методы </a:t>
            </a:r>
            <a:r>
              <a:rPr lang="ru-RU" sz="3200" dirty="0"/>
              <a:t>(тесты, анкеты, опросники, социометрия, интервью и беседа); </a:t>
            </a:r>
          </a:p>
          <a:p>
            <a:r>
              <a:rPr lang="ru-RU" sz="3200" b="1" i="1" dirty="0"/>
              <a:t>анализ процессов и продуктов деятельности </a:t>
            </a:r>
            <a:r>
              <a:rPr lang="ru-RU" sz="3200" dirty="0"/>
              <a:t>(ученических работ и т.д.); </a:t>
            </a:r>
          </a:p>
          <a:p>
            <a:r>
              <a:rPr lang="ru-RU" sz="3200" b="1" i="1" dirty="0"/>
              <a:t>биографические</a:t>
            </a:r>
            <a:r>
              <a:rPr lang="ru-RU" sz="3200" i="1" dirty="0"/>
              <a:t> методы </a:t>
            </a:r>
            <a:r>
              <a:rPr lang="ru-RU" sz="3200" dirty="0"/>
              <a:t>(анализ событий жизненного пути человека, документации, свидетельств и т.д.)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2679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0293" y="401444"/>
            <a:ext cx="11801707" cy="645655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ru-RU" b="1" u="sng" dirty="0"/>
          </a:p>
          <a:p>
            <a:pPr marL="0" indent="0" algn="ctr">
              <a:buNone/>
            </a:pPr>
            <a:r>
              <a:rPr lang="ru-RU" sz="3100" b="1" u="sng" dirty="0"/>
              <a:t>Третью группу составляют методы математической обработки данных</a:t>
            </a:r>
          </a:p>
          <a:p>
            <a:pPr marL="0" indent="714375">
              <a:buNone/>
            </a:pPr>
            <a:r>
              <a:rPr lang="ru-RU" sz="3600" dirty="0"/>
              <a:t>К этим методам относятся количественный анализ (статистический) и качественный анализ (дифференциация материала по группам, вариантам, описание случаев, как наиболее полно выражающих типы и варианты, так и исключения).</a:t>
            </a:r>
          </a:p>
          <a:p>
            <a:pPr marL="0" indent="0" algn="ctr">
              <a:buNone/>
            </a:pPr>
            <a:endParaRPr lang="ru-RU" sz="800" b="1" u="sng" dirty="0"/>
          </a:p>
          <a:p>
            <a:pPr marL="0" indent="0" algn="ctr">
              <a:buNone/>
            </a:pPr>
            <a:r>
              <a:rPr lang="ru-RU" sz="3500" b="1" u="sng" dirty="0"/>
              <a:t>Четвертая группа </a:t>
            </a:r>
            <a:r>
              <a:rPr lang="ru-RU" sz="3500" u="sng" dirty="0"/>
              <a:t>– </a:t>
            </a:r>
            <a:r>
              <a:rPr lang="ru-RU" sz="3500" b="1" u="sng" dirty="0"/>
              <a:t>интерпретационные методы</a:t>
            </a:r>
            <a:r>
              <a:rPr lang="ru-RU" sz="3500" dirty="0"/>
              <a:t>. </a:t>
            </a:r>
          </a:p>
          <a:p>
            <a:pPr marL="0" indent="0">
              <a:buNone/>
            </a:pPr>
            <a:r>
              <a:rPr lang="ru-RU" sz="3500" b="1" dirty="0"/>
              <a:t>Генетический метод</a:t>
            </a:r>
            <a:r>
              <a:rPr lang="ru-RU" sz="3500" dirty="0"/>
              <a:t> позволяет интерпретировать весь обработанный материал исследования в характеристиках развития, выделяя фазы, стадии, критические моменты становления психических новообразований. Он устанавливает "вертикальные" генетические связи между уровнями развития. </a:t>
            </a:r>
          </a:p>
          <a:p>
            <a:pPr marL="0" indent="0">
              <a:buNone/>
            </a:pPr>
            <a:r>
              <a:rPr lang="ru-RU" sz="3500" b="1" dirty="0"/>
              <a:t>Структурный метод</a:t>
            </a:r>
            <a:r>
              <a:rPr lang="ru-RU" sz="3500" dirty="0"/>
              <a:t> устанавливает горизонтальные структурные связи между всеми изучаемыми характеристиками личности.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98902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</TotalTime>
  <Words>4080</Words>
  <Application>Microsoft Office PowerPoint</Application>
  <PresentationFormat>Широкоэкранный</PresentationFormat>
  <Paragraphs>456</Paragraphs>
  <Slides>65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65</vt:i4>
      </vt:variant>
    </vt:vector>
  </HeadingPairs>
  <TitlesOfParts>
    <vt:vector size="76" baseType="lpstr">
      <vt:lpstr>Arial</vt:lpstr>
      <vt:lpstr>Blackoak Std</vt:lpstr>
      <vt:lpstr>Calibri</vt:lpstr>
      <vt:lpstr>Calibri Light</vt:lpstr>
      <vt:lpstr>Impact</vt:lpstr>
      <vt:lpstr>inherit</vt:lpstr>
      <vt:lpstr>Tahoma</vt:lpstr>
      <vt:lpstr>Times New Roman</vt:lpstr>
      <vt:lpstr>Tw Cen MT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Актуальность темы</vt:lpstr>
      <vt:lpstr>Презентация PowerPoint</vt:lpstr>
      <vt:lpstr>Презентация PowerPoint</vt:lpstr>
      <vt:lpstr>Методы возрастной психологии</vt:lpstr>
      <vt:lpstr>Презентация PowerPoint</vt:lpstr>
      <vt:lpstr>Презентация PowerPoint</vt:lpstr>
      <vt:lpstr>Основные категории ВП</vt:lpstr>
      <vt:lpstr>Презентация PowerPoint</vt:lpstr>
      <vt:lpstr>Презентация PowerPoint</vt:lpstr>
      <vt:lpstr>Об измерении биологического возраста</vt:lpstr>
      <vt:lpstr>Структура возраста   по Д.Б. Эльконину</vt:lpstr>
      <vt:lpstr>Понимание развития в психологии  (по Ю. Н. Карандашеву)</vt:lpstr>
      <vt:lpstr>Развитие как временнáя категория</vt:lpstr>
      <vt:lpstr>Типы развития</vt:lpstr>
      <vt:lpstr>Презентация PowerPoint</vt:lpstr>
      <vt:lpstr>Презентация PowerPoint</vt:lpstr>
      <vt:lpstr>Презентация PowerPoint</vt:lpstr>
      <vt:lpstr>Периодизация развития Э. Эриксона </vt:lpstr>
      <vt:lpstr>Презентация PowerPoint</vt:lpstr>
      <vt:lpstr>Презентация PowerPoint</vt:lpstr>
      <vt:lpstr>Презентация PowerPoint</vt:lpstr>
      <vt:lpstr> Юность как психологический возраст</vt:lpstr>
      <vt:lpstr>В российской психологии юность</vt:lpstr>
      <vt:lpstr>Социальная ситуация развития в юношестве</vt:lpstr>
      <vt:lpstr>Социальная ситуация развития в юности -≪порог≫  самостоятельной жизни</vt:lpstr>
      <vt:lpstr>Психологическая готовность к самоопределению</vt:lpstr>
      <vt:lpstr>Основа профессионального самоопределения в юношеском возрасте:</vt:lpstr>
      <vt:lpstr>Возрастные задачи в период взросления:  (Р. Хавигхерст) </vt:lpstr>
      <vt:lpstr>Социальная ситуация развития в период взрослости</vt:lpstr>
      <vt:lpstr>Ранняя взрослость 21-25 лет</vt:lpstr>
      <vt:lpstr>Средняя взрослость 25-40 лет</vt:lpstr>
      <vt:lpstr>Поздняя взрослость 40-55/60 лет</vt:lpstr>
      <vt:lpstr>Социальная ситуация развития в период зрелости</vt:lpstr>
      <vt:lpstr>Ведущая деятельность</vt:lpstr>
      <vt:lpstr>Этапы развития профессиональной деятельности</vt:lpstr>
      <vt:lpstr>Особенности общения</vt:lpstr>
      <vt:lpstr>Общение в семье (стадии развития отношений)</vt:lpstr>
      <vt:lpstr>Модели семейных отношений</vt:lpstr>
      <vt:lpstr>Презентация PowerPoint</vt:lpstr>
      <vt:lpstr>Искусство брака – осознание, что:</vt:lpstr>
      <vt:lpstr>Мотивы и потребности взрослого</vt:lpstr>
      <vt:lpstr>Эмоциональная сфера</vt:lpstr>
      <vt:lpstr>Самосознание</vt:lpstr>
      <vt:lpstr>Познавательная сфера</vt:lpstr>
      <vt:lpstr>Кризисы взрослости</vt:lpstr>
      <vt:lpstr>Проявления кризисов </vt:lpstr>
      <vt:lpstr>Основные новообразования периода взрослости: </vt:lpstr>
      <vt:lpstr>Старость</vt:lpstr>
      <vt:lpstr>Старение – комплекс изменений, происходящих в организме с течением времени и наиболее заметных именно в преклонном возрасте.   Геронтология (от греч.  – старый и  – учение) - наука, изучающая процесс и историю старения человека с биологической, химической, физической и психологической точек зрения, его причины и способы борьбы с ними. </vt:lpstr>
      <vt:lpstr>Презентация PowerPoint</vt:lpstr>
      <vt:lpstr>Стратегии старения (М.В. Ермолаева):  1. Сохранение себя как индивида. 2. Дальнейшее прогрессивное развитие личности.  Конструктивная и деструктивная стратегии старения.  Б. Ливехуд: « выбор осуществляется в период кризиса середины жизни».  Э. Эриксон:  «на исход кризиса старости влияет характер прохождения предшествующих жизненных этапов».  М. Кляйн: «успешность адаптации - отсутствие зависти к другим людям».</vt:lpstr>
      <vt:lpstr>Презентация PowerPoint</vt:lpstr>
      <vt:lpstr>Факторы старения:  биологические изменения, психологические изменения,  социально-культурными условиями, восприятие собственного возраста и др. </vt:lpstr>
      <vt:lpstr>Презентация PowerPoint</vt:lpstr>
      <vt:lpstr>Презентация PowerPoint</vt:lpstr>
      <vt:lpstr>Презентация PowerPoint</vt:lpstr>
      <vt:lpstr>Социально-психологические типы старости  (Игорь Семенович Кон)</vt:lpstr>
      <vt:lpstr>Новообразование возраста</vt:lpstr>
      <vt:lpstr>   Заключение</vt:lpstr>
      <vt:lpstr>Основная литература по теме</vt:lpstr>
      <vt:lpstr>Презентация PowerPoint</vt:lpstr>
      <vt:lpstr>Презентация PowerPoint</vt:lpstr>
    </vt:vector>
  </TitlesOfParts>
  <Company>StartSoft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w7</dc:creator>
  <cp:lastModifiedBy>Виктор</cp:lastModifiedBy>
  <cp:revision>146</cp:revision>
  <dcterms:created xsi:type="dcterms:W3CDTF">2020-04-12T15:39:28Z</dcterms:created>
  <dcterms:modified xsi:type="dcterms:W3CDTF">2023-04-17T01:23:34Z</dcterms:modified>
</cp:coreProperties>
</file>