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Sergeev" initials="DS" lastIdx="1" clrIdx="0">
    <p:extLst>
      <p:ext uri="{19B8F6BF-5375-455C-9EA6-DF929625EA0E}">
        <p15:presenceInfo xmlns:p15="http://schemas.microsoft.com/office/powerpoint/2012/main" userId="04517642021bd8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B02C5-CDE0-45EC-874C-5D1EA24B7E67}" v="177" dt="2020-01-19T19:16:53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7266240157479"/>
          <c:y val="0.41492584799914811"/>
          <c:w val="0.38000233759842522"/>
          <c:h val="0.42295549809574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пациентов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40 лет</c:v>
                </c:pt>
                <c:pt idx="1">
                  <c:v>40-49 лет</c:v>
                </c:pt>
                <c:pt idx="2">
                  <c:v>50-59 лет</c:v>
                </c:pt>
                <c:pt idx="3">
                  <c:v>60 и старше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135</c:v>
                </c:pt>
                <c:pt idx="2">
                  <c:v>67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A-4FA9-ACBE-7820929B96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898280735"/>
        <c:axId val="806393375"/>
      </c:barChart>
      <c:catAx>
        <c:axId val="898280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393375"/>
        <c:crosses val="autoZero"/>
        <c:auto val="1"/>
        <c:lblAlgn val="ctr"/>
        <c:lblOffset val="100"/>
        <c:noMultiLvlLbl val="0"/>
      </c:catAx>
      <c:valAx>
        <c:axId val="80639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28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7457025618275E-2"/>
          <c:y val="0.94366393320005981"/>
          <c:w val="0.36475178923155011"/>
          <c:h val="4.9790600992394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998225573915936"/>
          <c:y val="2.5280901672222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выполнения МРТ МЖ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48-47C9-ABE5-1B5BB8C288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3F-4A02-901F-2E1FE487D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собственному желанию</c:v>
                </c:pt>
                <c:pt idx="1">
                  <c:v>По направлению маммолога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8-47C9-ABE5-1B5BB8C28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9T23:24:12.48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7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5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10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0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scope.ru/weekly/2007/0311/analit03.php" TargetMode="External"/><Relationship Id="rId7" Type="http://schemas.openxmlformats.org/officeDocument/2006/relationships/image" Target="../media/image25.jpg"/><Relationship Id="rId2" Type="http://schemas.openxmlformats.org/officeDocument/2006/relationships/hyperlink" Target="https://www.who.int/ru/news-room/fact-sheets/detail/canc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hyperlink" Target="https://ldc.ru/ldc-mib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93AEF-0E99-4AB3-ABD4-498224E6F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chemeClr val="bg1"/>
                </a:solidFill>
              </a:rPr>
              <a:t>Дополнительное обнаружение рака молочной железы при цифровом скрининге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81FC2D-5A98-4784-B5AD-A94F818D5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“Additional Breast Cancer Detection at Digital Screening”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1C8B54C-8BA3-4C8C-A7B6-A9318176A5E0}"/>
              </a:ext>
            </a:extLst>
          </p:cNvPr>
          <p:cNvSpPr txBox="1"/>
          <p:nvPr/>
        </p:nvSpPr>
        <p:spPr>
          <a:xfrm>
            <a:off x="5289753" y="6020601"/>
            <a:ext cx="432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Calibri Light (Заголовки)"/>
              </a:rPr>
              <a:t>Выполнил: Сергеев Д.Ю</a:t>
            </a:r>
          </a:p>
        </p:txBody>
      </p:sp>
      <p:pic>
        <p:nvPicPr>
          <p:cNvPr id="12" name="Рисунок 11" descr="Изображение выглядит как внутренний, сидит, фотография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EEABD125-A788-40BE-9797-80C8E920E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"/>
          <a:stretch/>
        </p:blipFill>
        <p:spPr>
          <a:xfrm>
            <a:off x="0" y="-2"/>
            <a:ext cx="4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A4898-0944-462F-84A2-E5FD1059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grpSp>
        <p:nvGrpSpPr>
          <p:cNvPr id="6" name="group66">
            <a:extLst>
              <a:ext uri="{FF2B5EF4-FFF2-40B4-BE49-F238E27FC236}">
                <a16:creationId xmlns:a16="http://schemas.microsoft.com/office/drawing/2014/main" id="{EE4B872A-347A-48E0-B07C-53FAB65D7E08}"/>
              </a:ext>
            </a:extLst>
          </p:cNvPr>
          <p:cNvGrpSpPr>
            <a:grpSpLocks/>
          </p:cNvGrpSpPr>
          <p:nvPr/>
        </p:nvGrpSpPr>
        <p:grpSpPr bwMode="auto">
          <a:xfrm>
            <a:off x="1950720" y="1823085"/>
            <a:ext cx="7139305" cy="4382453"/>
            <a:chOff x="0" y="0"/>
            <a:chExt cx="69135" cy="48165"/>
          </a:xfrm>
        </p:grpSpPr>
        <p:pic>
          <p:nvPicPr>
            <p:cNvPr id="1027" name="imagerId37">
              <a:extLst>
                <a:ext uri="{FF2B5EF4-FFF2-40B4-BE49-F238E27FC236}">
                  <a16:creationId xmlns:a16="http://schemas.microsoft.com/office/drawing/2014/main" id="{ECA89AD9-81DA-471E-87E6-8B861E4BD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5" y="0"/>
              <a:ext cx="39530" cy="2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imagerId38">
              <a:extLst>
                <a:ext uri="{FF2B5EF4-FFF2-40B4-BE49-F238E27FC236}">
                  <a16:creationId xmlns:a16="http://schemas.microsoft.com/office/drawing/2014/main" id="{4819E704-69A8-4944-91B2-435730573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5"/>
              <a:ext cx="14295" cy="2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imagerId39">
              <a:extLst>
                <a:ext uri="{FF2B5EF4-FFF2-40B4-BE49-F238E27FC236}">
                  <a16:creationId xmlns:a16="http://schemas.microsoft.com/office/drawing/2014/main" id="{13C66104-E0DA-438D-9FD8-804B72598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0" y="18160"/>
              <a:ext cx="16640" cy="2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WS_polygon67">
              <a:extLst>
                <a:ext uri="{FF2B5EF4-FFF2-40B4-BE49-F238E27FC236}">
                  <a16:creationId xmlns:a16="http://schemas.microsoft.com/office/drawing/2014/main" id="{3C100F6F-389B-4803-899F-2B965E3D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5" y="18045"/>
              <a:ext cx="16940" cy="24475"/>
            </a:xfrm>
            <a:custGeom>
              <a:avLst/>
              <a:gdLst>
                <a:gd name="T0" fmla="*/ 75 w 16940"/>
                <a:gd name="T1" fmla="*/ 24400 h 24475"/>
                <a:gd name="T2" fmla="*/ 16865 w 16940"/>
                <a:gd name="T3" fmla="*/ 24400 h 24475"/>
                <a:gd name="T4" fmla="*/ 16865 w 16940"/>
                <a:gd name="T5" fmla="*/ 75 h 24475"/>
                <a:gd name="T6" fmla="*/ 75 w 16940"/>
                <a:gd name="T7" fmla="*/ 75 h 24475"/>
                <a:gd name="T8" fmla="*/ 75 w 16940"/>
                <a:gd name="T9" fmla="*/ 24400 h 2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0" h="24475">
                  <a:moveTo>
                    <a:pt x="75" y="24400"/>
                  </a:moveTo>
                  <a:lnTo>
                    <a:pt x="16865" y="24400"/>
                  </a:lnTo>
                  <a:lnTo>
                    <a:pt x="16865" y="75"/>
                  </a:lnTo>
                  <a:lnTo>
                    <a:pt x="75" y="75"/>
                  </a:lnTo>
                  <a:lnTo>
                    <a:pt x="75" y="24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1" name="imagerId40">
              <a:extLst>
                <a:ext uri="{FF2B5EF4-FFF2-40B4-BE49-F238E27FC236}">
                  <a16:creationId xmlns:a16="http://schemas.microsoft.com/office/drawing/2014/main" id="{8BCBC60E-B18A-4B16-BA72-DF9044FCB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" y="27715"/>
              <a:ext cx="2885" cy="2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imagerId41">
              <a:extLst>
                <a:ext uri="{FF2B5EF4-FFF2-40B4-BE49-F238E27FC236}">
                  <a16:creationId xmlns:a16="http://schemas.microsoft.com/office/drawing/2014/main" id="{6AFA0F46-B0D9-499B-ABAA-9D4C3944D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5" y="32935"/>
              <a:ext cx="2885" cy="2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imagerId42">
              <a:extLst>
                <a:ext uri="{FF2B5EF4-FFF2-40B4-BE49-F238E27FC236}">
                  <a16:creationId xmlns:a16="http://schemas.microsoft.com/office/drawing/2014/main" id="{E3A4BFA0-90EF-4BD8-97E2-43698EAFE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0" y="25620"/>
              <a:ext cx="37195" cy="2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9C0EEF-3B8C-4F69-ADE9-EEA02E5DA852}"/>
              </a:ext>
            </a:extLst>
          </p:cNvPr>
          <p:cNvSpPr txBox="1"/>
          <p:nvPr/>
        </p:nvSpPr>
        <p:spPr>
          <a:xfrm>
            <a:off x="1950720" y="1908667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BI-RADS IV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CB376-A526-4393-A798-94092C70FDA4}"/>
              </a:ext>
            </a:extLst>
          </p:cNvPr>
          <p:cNvSpPr txBox="1"/>
          <p:nvPr/>
        </p:nvSpPr>
        <p:spPr>
          <a:xfrm>
            <a:off x="8979530" y="2217064"/>
            <a:ext cx="15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BI-RADS III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31AD8-F172-424D-92DB-B987F297D2A4}"/>
              </a:ext>
            </a:extLst>
          </p:cNvPr>
          <p:cNvSpPr txBox="1"/>
          <p:nvPr/>
        </p:nvSpPr>
        <p:spPr>
          <a:xfrm>
            <a:off x="8064640" y="291610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T1 sub 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42406-3188-49B6-A55D-23B3A003267E}"/>
              </a:ext>
            </a:extLst>
          </p:cNvPr>
          <p:cNvSpPr txBox="1"/>
          <p:nvPr/>
        </p:nvSpPr>
        <p:spPr>
          <a:xfrm>
            <a:off x="8119888" y="414805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T1 sub 2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38975-FE3D-4989-8B32-2DF7C860C69E}"/>
              </a:ext>
            </a:extLst>
          </p:cNvPr>
          <p:cNvSpPr txBox="1"/>
          <p:nvPr/>
        </p:nvSpPr>
        <p:spPr>
          <a:xfrm>
            <a:off x="8421364" y="499212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MIP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22D06-F555-49E9-B015-BB4541F52B20}"/>
              </a:ext>
            </a:extLst>
          </p:cNvPr>
          <p:cNvSpPr txBox="1"/>
          <p:nvPr/>
        </p:nvSpPr>
        <p:spPr>
          <a:xfrm>
            <a:off x="8493499" y="181210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T2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3C0FA5-47AE-4655-A005-837B4835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BI-RADS III</a:t>
            </a:r>
            <a:endParaRPr lang="ru-RU" dirty="0"/>
          </a:p>
        </p:txBody>
      </p:sp>
      <p:grpSp>
        <p:nvGrpSpPr>
          <p:cNvPr id="6" name="group71">
            <a:extLst>
              <a:ext uri="{FF2B5EF4-FFF2-40B4-BE49-F238E27FC236}">
                <a16:creationId xmlns:a16="http://schemas.microsoft.com/office/drawing/2014/main" id="{0DBF6606-F397-4F1B-A700-AC14BA5C05B6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2009775"/>
            <a:ext cx="3868737" cy="4332562"/>
            <a:chOff x="0" y="0"/>
            <a:chExt cx="34990" cy="48569"/>
          </a:xfrm>
        </p:grpSpPr>
        <p:pic>
          <p:nvPicPr>
            <p:cNvPr id="2055" name="imagerId49">
              <a:extLst>
                <a:ext uri="{FF2B5EF4-FFF2-40B4-BE49-F238E27FC236}">
                  <a16:creationId xmlns:a16="http://schemas.microsoft.com/office/drawing/2014/main" id="{DDFD26B4-6EF3-43C6-97C2-6057A9AD2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990" cy="2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imagerId50">
              <a:extLst>
                <a:ext uri="{FF2B5EF4-FFF2-40B4-BE49-F238E27FC236}">
                  <a16:creationId xmlns:a16="http://schemas.microsoft.com/office/drawing/2014/main" id="{D504C333-DBAB-4F37-8B8E-914B7549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13795"/>
              <a:ext cx="31325" cy="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imagerId51">
              <a:extLst>
                <a:ext uri="{FF2B5EF4-FFF2-40B4-BE49-F238E27FC236}">
                  <a16:creationId xmlns:a16="http://schemas.microsoft.com/office/drawing/2014/main" id="{4683D170-293D-401F-996A-E3DDA2664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29844"/>
              <a:ext cx="31520" cy="1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72">
            <a:extLst>
              <a:ext uri="{FF2B5EF4-FFF2-40B4-BE49-F238E27FC236}">
                <a16:creationId xmlns:a16="http://schemas.microsoft.com/office/drawing/2014/main" id="{E0966EA1-349A-4F2A-8C37-9B1D8F555716}"/>
              </a:ext>
            </a:extLst>
          </p:cNvPr>
          <p:cNvGrpSpPr>
            <a:grpSpLocks/>
          </p:cNvGrpSpPr>
          <p:nvPr/>
        </p:nvGrpSpPr>
        <p:grpSpPr bwMode="auto">
          <a:xfrm>
            <a:off x="1530350" y="2009775"/>
            <a:ext cx="3257247" cy="3247313"/>
            <a:chOff x="0" y="0"/>
            <a:chExt cx="29455" cy="36405"/>
          </a:xfrm>
        </p:grpSpPr>
        <p:pic>
          <p:nvPicPr>
            <p:cNvPr id="2051" name="imagerId52">
              <a:extLst>
                <a:ext uri="{FF2B5EF4-FFF2-40B4-BE49-F238E27FC236}">
                  <a16:creationId xmlns:a16="http://schemas.microsoft.com/office/drawing/2014/main" id="{44A8179F-E90D-4A73-84ED-CDB36E0DC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65"/>
              <a:ext cx="29455" cy="1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imagerId53">
              <a:extLst>
                <a:ext uri="{FF2B5EF4-FFF2-40B4-BE49-F238E27FC236}">
                  <a16:creationId xmlns:a16="http://schemas.microsoft.com/office/drawing/2014/main" id="{2DB0679F-58B5-4268-A5DC-4DFF377F6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455" cy="1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polygon70" hidden="1">
            <a:extLst>
              <a:ext uri="{FF2B5EF4-FFF2-40B4-BE49-F238E27FC236}">
                <a16:creationId xmlns:a16="http://schemas.microsoft.com/office/drawing/2014/main" id="{31CE2153-DFB5-45DB-B301-0556EC5DC4AC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0"/>
            <a:ext cx="1587500" cy="1587500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WS_polygon70">
            <a:extLst>
              <a:ext uri="{FF2B5EF4-FFF2-40B4-BE49-F238E27FC236}">
                <a16:creationId xmlns:a16="http://schemas.microsoft.com/office/drawing/2014/main" id="{F5F9136B-6739-4BC5-BDE6-B21A4A88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1414552"/>
            <a:ext cx="552874" cy="445998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/>
            <a:rect l="T0" t="T1" r="T2" b="T3"/>
            <a:pathLst/>
          </a:cu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39EB534-ACAE-4D3F-93E0-2DE2D8ECED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81125" y="-1248759"/>
            <a:ext cx="10615185" cy="181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0173" tIns="607821" rIns="1142640" bIns="63003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F2F3214-996C-40DB-8FE8-DC41893C3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1332160"/>
            <a:ext cx="10615185" cy="165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0173" tIns="607821" rIns="1142640" bIns="63003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9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A0D0C-7196-4DC4-8BF8-D70320F2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BI-RADS IV</a:t>
            </a:r>
            <a:endParaRPr lang="ru-RU" dirty="0"/>
          </a:p>
        </p:txBody>
      </p:sp>
      <p:pic>
        <p:nvPicPr>
          <p:cNvPr id="3086" name="imagerId54">
            <a:extLst>
              <a:ext uri="{FF2B5EF4-FFF2-40B4-BE49-F238E27FC236}">
                <a16:creationId xmlns:a16="http://schemas.microsoft.com/office/drawing/2014/main" id="{5672351E-F320-4829-ADB0-DB5DA2B4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7" y="1806295"/>
            <a:ext cx="2845941" cy="18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74">
            <a:extLst>
              <a:ext uri="{FF2B5EF4-FFF2-40B4-BE49-F238E27FC236}">
                <a16:creationId xmlns:a16="http://schemas.microsoft.com/office/drawing/2014/main" id="{83CBF996-08AE-4CC5-9C2A-5E400FE654C3}"/>
              </a:ext>
            </a:extLst>
          </p:cNvPr>
          <p:cNvGrpSpPr>
            <a:grpSpLocks/>
          </p:cNvGrpSpPr>
          <p:nvPr/>
        </p:nvGrpSpPr>
        <p:grpSpPr bwMode="auto">
          <a:xfrm>
            <a:off x="5587773" y="1819790"/>
            <a:ext cx="2845940" cy="1841859"/>
            <a:chOff x="-1392" y="0"/>
            <a:chExt cx="32741" cy="22205"/>
          </a:xfrm>
        </p:grpSpPr>
        <p:pic>
          <p:nvPicPr>
            <p:cNvPr id="3085" name="imagerId55">
              <a:extLst>
                <a:ext uri="{FF2B5EF4-FFF2-40B4-BE49-F238E27FC236}">
                  <a16:creationId xmlns:a16="http://schemas.microsoft.com/office/drawing/2014/main" id="{282D54CF-99D5-4DF2-8F38-735006F446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33" r="8433"/>
            <a:stretch/>
          </p:blipFill>
          <p:spPr bwMode="auto">
            <a:xfrm>
              <a:off x="-1392" y="0"/>
              <a:ext cx="16515" cy="2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imagerId56">
              <a:extLst>
                <a:ext uri="{FF2B5EF4-FFF2-40B4-BE49-F238E27FC236}">
                  <a16:creationId xmlns:a16="http://schemas.microsoft.com/office/drawing/2014/main" id="{03B13F16-1665-475B-A683-867971C1AE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" r="-10184"/>
            <a:stretch/>
          </p:blipFill>
          <p:spPr bwMode="auto">
            <a:xfrm>
              <a:off x="15123" y="0"/>
              <a:ext cx="16226" cy="1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75">
            <a:extLst>
              <a:ext uri="{FF2B5EF4-FFF2-40B4-BE49-F238E27FC236}">
                <a16:creationId xmlns:a16="http://schemas.microsoft.com/office/drawing/2014/main" id="{18C81CB5-E4B6-4A50-A29D-8AA3294B6E39}"/>
              </a:ext>
            </a:extLst>
          </p:cNvPr>
          <p:cNvGrpSpPr>
            <a:grpSpLocks/>
          </p:cNvGrpSpPr>
          <p:nvPr/>
        </p:nvGrpSpPr>
        <p:grpSpPr bwMode="auto">
          <a:xfrm>
            <a:off x="1182917" y="4024733"/>
            <a:ext cx="6885539" cy="2015017"/>
            <a:chOff x="0" y="-2379"/>
            <a:chExt cx="86198" cy="27114"/>
          </a:xfrm>
        </p:grpSpPr>
        <p:pic>
          <p:nvPicPr>
            <p:cNvPr id="3079" name="imagerId57">
              <a:extLst>
                <a:ext uri="{FF2B5EF4-FFF2-40B4-BE49-F238E27FC236}">
                  <a16:creationId xmlns:a16="http://schemas.microsoft.com/office/drawing/2014/main" id="{7F7E135F-2FA4-4BA4-A838-5627E282A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3" y="-2379"/>
              <a:ext cx="23305" cy="17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imagerId58">
              <a:extLst>
                <a:ext uri="{FF2B5EF4-FFF2-40B4-BE49-F238E27FC236}">
                  <a16:creationId xmlns:a16="http://schemas.microsoft.com/office/drawing/2014/main" id="{CA6AE075-9341-4ACD-994C-0CD912A08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535" cy="2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imagerId59">
              <a:extLst>
                <a:ext uri="{FF2B5EF4-FFF2-40B4-BE49-F238E27FC236}">
                  <a16:creationId xmlns:a16="http://schemas.microsoft.com/office/drawing/2014/main" id="{CE8E666C-DDF7-4DCA-8735-09972FCDA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5" y="665"/>
              <a:ext cx="23015" cy="2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polygon73" hidden="1">
            <a:extLst>
              <a:ext uri="{FF2B5EF4-FFF2-40B4-BE49-F238E27FC236}">
                <a16:creationId xmlns:a16="http://schemas.microsoft.com/office/drawing/2014/main" id="{E3B4E930-100A-4E9E-84C9-4A5301D297C5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0"/>
            <a:ext cx="1587500" cy="1587500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WS_polygon73">
            <a:extLst>
              <a:ext uri="{FF2B5EF4-FFF2-40B4-BE49-F238E27FC236}">
                <a16:creationId xmlns:a16="http://schemas.microsoft.com/office/drawing/2014/main" id="{8C80BBE2-5166-40B8-97AF-1DC72F96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46" y="2210324"/>
            <a:ext cx="399430" cy="371545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/>
            <a:rect l="T0" t="T1" r="T2" b="T3"/>
            <a:pathLst/>
          </a:cu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polygon76" hidden="1">
            <a:extLst>
              <a:ext uri="{FF2B5EF4-FFF2-40B4-BE49-F238E27FC236}">
                <a16:creationId xmlns:a16="http://schemas.microsoft.com/office/drawing/2014/main" id="{CB728A07-88EF-4C2C-9634-5A00EE87D425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2222500"/>
            <a:ext cx="1587500" cy="1587500"/>
          </a:xfrm>
          <a:custGeom>
            <a:avLst/>
            <a:gdLst>
              <a:gd name="T0" fmla="*/ 175 w 22635"/>
              <a:gd name="T1" fmla="*/ 16665 h 16840"/>
              <a:gd name="T2" fmla="*/ 22465 w 22635"/>
              <a:gd name="T3" fmla="*/ 16665 h 16840"/>
              <a:gd name="T4" fmla="*/ 22465 w 22635"/>
              <a:gd name="T5" fmla="*/ 175 h 16840"/>
              <a:gd name="T6" fmla="*/ 175 w 22635"/>
              <a:gd name="T7" fmla="*/ 175 h 16840"/>
              <a:gd name="T8" fmla="*/ 175 w 22635"/>
              <a:gd name="T9" fmla="*/ 16665 h 16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35" h="16840">
                <a:moveTo>
                  <a:pt x="175" y="16665"/>
                </a:moveTo>
                <a:lnTo>
                  <a:pt x="22465" y="16665"/>
                </a:lnTo>
                <a:lnTo>
                  <a:pt x="22465" y="175"/>
                </a:lnTo>
                <a:lnTo>
                  <a:pt x="175" y="175"/>
                </a:lnTo>
                <a:lnTo>
                  <a:pt x="175" y="166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polygon77" hidden="1">
            <a:extLst>
              <a:ext uri="{FF2B5EF4-FFF2-40B4-BE49-F238E27FC236}">
                <a16:creationId xmlns:a16="http://schemas.microsoft.com/office/drawing/2014/main" id="{40689D9B-2B85-48DD-925C-67405CF4CB34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3810000"/>
            <a:ext cx="1587500" cy="1587500"/>
          </a:xfrm>
          <a:custGeom>
            <a:avLst/>
            <a:gdLst>
              <a:gd name="T0" fmla="*/ 300 w 25000"/>
              <a:gd name="T1" fmla="*/ 23895 h 24195"/>
              <a:gd name="T2" fmla="*/ 24695 w 25000"/>
              <a:gd name="T3" fmla="*/ 23895 h 24195"/>
              <a:gd name="T4" fmla="*/ 24695 w 25000"/>
              <a:gd name="T5" fmla="*/ 300 h 24195"/>
              <a:gd name="T6" fmla="*/ 300 w 25000"/>
              <a:gd name="T7" fmla="*/ 300 h 24195"/>
              <a:gd name="T8" fmla="*/ 300 w 25000"/>
              <a:gd name="T9" fmla="*/ 23895 h 24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00" h="24195">
                <a:moveTo>
                  <a:pt x="300" y="23895"/>
                </a:moveTo>
                <a:lnTo>
                  <a:pt x="24695" y="23895"/>
                </a:lnTo>
                <a:lnTo>
                  <a:pt x="24695" y="300"/>
                </a:lnTo>
                <a:lnTo>
                  <a:pt x="300" y="300"/>
                </a:lnTo>
                <a:lnTo>
                  <a:pt x="300" y="2389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polygon78" hidden="1">
            <a:extLst>
              <a:ext uri="{FF2B5EF4-FFF2-40B4-BE49-F238E27FC236}">
                <a16:creationId xmlns:a16="http://schemas.microsoft.com/office/drawing/2014/main" id="{6F76F296-E1B6-4F3D-BB3F-478A52EF7381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5397500"/>
            <a:ext cx="1587500" cy="1587500"/>
          </a:xfrm>
          <a:custGeom>
            <a:avLst/>
            <a:gdLst>
              <a:gd name="T0" fmla="*/ 300 w 22470"/>
              <a:gd name="T1" fmla="*/ 19660 h 19960"/>
              <a:gd name="T2" fmla="*/ 22170 w 22470"/>
              <a:gd name="T3" fmla="*/ 19660 h 19960"/>
              <a:gd name="T4" fmla="*/ 22170 w 22470"/>
              <a:gd name="T5" fmla="*/ 300 h 19960"/>
              <a:gd name="T6" fmla="*/ 300 w 22470"/>
              <a:gd name="T7" fmla="*/ 300 h 19960"/>
              <a:gd name="T8" fmla="*/ 300 w 22470"/>
              <a:gd name="T9" fmla="*/ 19660 h 19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70" h="19960">
                <a:moveTo>
                  <a:pt x="300" y="19660"/>
                </a:moveTo>
                <a:lnTo>
                  <a:pt x="22170" y="19660"/>
                </a:lnTo>
                <a:lnTo>
                  <a:pt x="22170" y="300"/>
                </a:lnTo>
                <a:lnTo>
                  <a:pt x="300" y="300"/>
                </a:lnTo>
                <a:lnTo>
                  <a:pt x="300" y="196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5096746A-E177-4769-8FA3-1582CABC43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46246" y="43050"/>
            <a:ext cx="7669063" cy="67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2792" tIns="28566" rIns="503079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D8EC627A-9408-45BE-ACB1-07D5C0D1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46" y="7182442"/>
            <a:ext cx="7669063" cy="9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2792" tIns="28566" rIns="503079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02909-C9A3-434A-8B11-8E8EB88792CD}"/>
              </a:ext>
            </a:extLst>
          </p:cNvPr>
          <p:cNvSpPr txBox="1"/>
          <p:nvPr/>
        </p:nvSpPr>
        <p:spPr>
          <a:xfrm>
            <a:off x="1715093" y="1714191"/>
            <a:ext cx="975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2017г.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C4E594-11A2-46FB-96C3-B791240522B0}"/>
              </a:ext>
            </a:extLst>
          </p:cNvPr>
          <p:cNvSpPr txBox="1"/>
          <p:nvPr/>
        </p:nvSpPr>
        <p:spPr>
          <a:xfrm>
            <a:off x="3173938" y="1728776"/>
            <a:ext cx="975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2018г.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FE542B-BAA3-4B38-8DD2-9A2A3CC1181B}"/>
              </a:ext>
            </a:extLst>
          </p:cNvPr>
          <p:cNvSpPr txBox="1"/>
          <p:nvPr/>
        </p:nvSpPr>
        <p:spPr>
          <a:xfrm>
            <a:off x="5849089" y="5231391"/>
            <a:ext cx="2661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Инфильтративный </a:t>
            </a:r>
          </a:p>
          <a:p>
            <a:pPr algn="ctr"/>
            <a:r>
              <a:rPr lang="ru-RU" sz="2400" dirty="0" err="1">
                <a:solidFill>
                  <a:schemeClr val="accent1"/>
                </a:solidFill>
              </a:rPr>
              <a:t>протоковый</a:t>
            </a:r>
            <a:r>
              <a:rPr lang="ru-RU" sz="2400" dirty="0">
                <a:solidFill>
                  <a:schemeClr val="accent1"/>
                </a:solidFill>
              </a:rPr>
              <a:t> рак</a:t>
            </a:r>
          </a:p>
        </p:txBody>
      </p:sp>
    </p:spTree>
    <p:extLst>
      <p:ext uri="{BB962C8B-B14F-4D97-AF65-F5344CB8AC3E}">
        <p14:creationId xmlns:p14="http://schemas.microsoft.com/office/powerpoint/2010/main" val="150630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092AF-0DC3-4779-AFD6-210E9F52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Алгоритм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комплексной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лучевой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диагностики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женщин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40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лет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4EB943-32F4-4730-BC25-352D8814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05663"/>
            <a:ext cx="6334125" cy="408551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175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C3EF7-CD90-4B42-8B51-09D7E96B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053" y="780360"/>
            <a:ext cx="5061951" cy="37018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Алгоритм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комплексной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лучевой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диагностики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женщин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старше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40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лет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A52E018-9BB7-4232-9348-114E7DB3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78"/>
          <a:stretch/>
        </p:blipFill>
        <p:spPr>
          <a:xfrm>
            <a:off x="114325" y="1046094"/>
            <a:ext cx="6579522" cy="448107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07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C995D-B40B-4B75-869A-3AA03451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E9450-F85F-480F-8783-8239F535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Мультимодальный подход к диагностике рака МЖ, включающий в себя МРТ МЖ с</a:t>
            </a:r>
          </a:p>
          <a:p>
            <a:pPr algn="ctr"/>
            <a:r>
              <a:rPr lang="ru-RU" sz="3200" b="1" dirty="0"/>
              <a:t>контрастным усилением значительно</a:t>
            </a:r>
          </a:p>
          <a:p>
            <a:pPr algn="ctr"/>
            <a:r>
              <a:rPr lang="ru-RU" sz="3200" b="1" dirty="0"/>
              <a:t>повышает </a:t>
            </a:r>
            <a:r>
              <a:rPr lang="ru-RU" sz="3200" b="1" dirty="0" err="1"/>
              <a:t>выявляемость</a:t>
            </a:r>
            <a:r>
              <a:rPr lang="ru-RU" sz="3200" b="1" dirty="0"/>
              <a:t> рака на ранних стадиях и снижает частоту биопсий.</a:t>
            </a:r>
          </a:p>
        </p:txBody>
      </p:sp>
    </p:spTree>
    <p:extLst>
      <p:ext uri="{BB962C8B-B14F-4D97-AF65-F5344CB8AC3E}">
        <p14:creationId xmlns:p14="http://schemas.microsoft.com/office/powerpoint/2010/main" val="345262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1A376-D536-4BAE-8E60-D650D498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AFF99-7432-4880-9835-B0BFE1B9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Данные ВОЗ (</a:t>
            </a:r>
            <a:r>
              <a:rPr lang="en-US" dirty="0">
                <a:hlinkClick r:id="rId2"/>
              </a:rPr>
              <a:t>https://www.who.int/ru/news-room/fact-sheets/detail/cancer</a:t>
            </a:r>
            <a:r>
              <a:rPr lang="ru-RU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Статистико-демографический анализ смертности от рака молочной железы в России (</a:t>
            </a:r>
            <a:r>
              <a:rPr lang="en-US" dirty="0">
                <a:hlinkClick r:id="rId3"/>
              </a:rPr>
              <a:t>http://www.demoscope.ru/weekly/2007/0311/analit03.php</a:t>
            </a:r>
            <a:r>
              <a:rPr lang="ru-RU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Сайт медицинского института им. Березина С. (</a:t>
            </a:r>
            <a:r>
              <a:rPr lang="en-US" dirty="0">
                <a:hlinkClick r:id="rId4"/>
              </a:rPr>
              <a:t>https://ldc.ru/ldc-mibs</a:t>
            </a:r>
            <a:r>
              <a:rPr lang="ru-RU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challenge of breast imaging in Young: when to proceed to biopsy?</a:t>
            </a:r>
            <a:endParaRPr lang="ru-RU" dirty="0"/>
          </a:p>
          <a:p>
            <a:r>
              <a:rPr lang="en-US" dirty="0"/>
              <a:t>A. </a:t>
            </a:r>
            <a:r>
              <a:rPr lang="en-US" u="sng" dirty="0" err="1"/>
              <a:t>Hatw</a:t>
            </a:r>
            <a:r>
              <a:rPr lang="en-US" dirty="0"/>
              <a:t>; </a:t>
            </a:r>
            <a:r>
              <a:rPr lang="en-US" i="1" dirty="0"/>
              <a:t>Cairo/EG </a:t>
            </a:r>
            <a:r>
              <a:rPr lang="en-US" dirty="0"/>
              <a:t>ESR 2016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MRI for women with a high risk of breast cancer</a:t>
            </a:r>
            <a:endParaRPr lang="ru-RU" dirty="0"/>
          </a:p>
          <a:p>
            <a:r>
              <a:rPr lang="en-US" dirty="0"/>
              <a:t>L. </a:t>
            </a:r>
            <a:r>
              <a:rPr lang="en-US" u="sng" dirty="0" err="1"/>
              <a:t>Martincich</a:t>
            </a:r>
            <a:r>
              <a:rPr lang="en-US" dirty="0"/>
              <a:t> ; </a:t>
            </a:r>
            <a:r>
              <a:rPr lang="en-US" i="1" dirty="0" err="1"/>
              <a:t>Candiolo</a:t>
            </a:r>
            <a:r>
              <a:rPr lang="en-US" i="1" dirty="0"/>
              <a:t>/IT ESR 2016</a:t>
            </a:r>
            <a:endParaRPr lang="ru-RU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3D automated breast-ultrasound (ABUS) combined with digital mammography: a responsible approach for screening women with dense breasts</a:t>
            </a:r>
            <a:endParaRPr lang="ru-RU" dirty="0"/>
          </a:p>
          <a:p>
            <a:r>
              <a:rPr lang="en-US" dirty="0"/>
              <a:t>L. </a:t>
            </a:r>
            <a:r>
              <a:rPr lang="en-US" u="sng" dirty="0" err="1"/>
              <a:t>Tabar</a:t>
            </a:r>
            <a:r>
              <a:rPr lang="en-US" dirty="0"/>
              <a:t>; </a:t>
            </a:r>
            <a:r>
              <a:rPr lang="en-US" i="1" dirty="0"/>
              <a:t>Falun/SE ESR 2016</a:t>
            </a:r>
            <a:endParaRPr lang="ru-RU" dirty="0"/>
          </a:p>
          <a:p>
            <a:endParaRPr lang="ru-RU" i="1" dirty="0"/>
          </a:p>
          <a:p>
            <a:endParaRPr lang="ru-RU" dirty="0"/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ED21DC-31ED-467E-A57F-06F7CD46D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6" y="1737360"/>
            <a:ext cx="824744" cy="515465"/>
          </a:xfrm>
          <a:prstGeom prst="rect">
            <a:avLst/>
          </a:prstGeom>
        </p:spPr>
      </p:pic>
      <p:pic>
        <p:nvPicPr>
          <p:cNvPr id="7" name="Рисунок 6" descr="Изображение выглядит как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48658068-294E-4D8C-AD67-BAE0E666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8" r="15602" b="28148"/>
          <a:stretch/>
        </p:blipFill>
        <p:spPr>
          <a:xfrm>
            <a:off x="116205" y="2382300"/>
            <a:ext cx="828000" cy="432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D52E2DD-42C5-48D5-A560-E4FA7D113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6" y="2913535"/>
            <a:ext cx="773198" cy="5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6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E9A98-C815-41C7-A7B3-917A439D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  <p:pic>
        <p:nvPicPr>
          <p:cNvPr id="4" name="Рисунок 19">
            <a:extLst>
              <a:ext uri="{FF2B5EF4-FFF2-40B4-BE49-F238E27FC236}">
                <a16:creationId xmlns:a16="http://schemas.microsoft.com/office/drawing/2014/main" id="{1101FDD2-9930-4F10-BAF2-FCF5ED88B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447" y="1906421"/>
            <a:ext cx="5264512" cy="442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66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D0773-E85D-4C01-90D8-24177B78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Структура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2854B-3AD0-4556-98C4-36183212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Мотив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Цели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Материалы и методы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Задачи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Результаты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Выводы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69257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EA5A4-0C39-456E-8F2E-7FBA3245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Мотив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9162F-CF44-4990-B454-E49CDCAF7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7114220" cy="402336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Рак молочной железы является наиболее распространенным раком, диагностированным у женщин во всем мире, с заболеваемостью более 2 миллионов в 2018 году (по данным ВОЗ 2,09 млн случаев).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В 2017 году, в России от рака молочной железы умерло 43 тыс. женщин в возрасте 15 лет и старше.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E5F93-D323-4A7E-87D0-9B92C6D7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00" y="1845734"/>
            <a:ext cx="2944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CEC-40B6-4B23-96EB-AB4FF918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2FBCC-E416-4380-A130-5BB666038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Определить частоту и характеристики раковых заболеваний, выявленных в ходе обследования.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Оценить роль МРТ с контрастным усилением в уточнении категории BI-RADS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Разработать оптимальный алгоритм комплексной лучевой диагностики рака МЖ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35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0E324-A439-4429-ACDC-CD6088E2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693C5-51C6-462E-963E-12956550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73666"/>
          </a:xfrm>
        </p:spPr>
        <p:txBody>
          <a:bodyPr/>
          <a:lstStyle/>
          <a:p>
            <a:r>
              <a:rPr lang="ru-RU" dirty="0"/>
              <a:t>Был проведет ретроспективный анализ комплексного лучевого обследование </a:t>
            </a:r>
          </a:p>
          <a:p>
            <a:r>
              <a:rPr lang="ru-RU" dirty="0"/>
              <a:t>267 пациенток в возрасте от 29 до 86 лет</a:t>
            </a: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E4B1C61-E0FE-4088-AB1D-6411474E6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153889"/>
              </p:ext>
            </p:extLst>
          </p:nvPr>
        </p:nvGraphicFramePr>
        <p:xfrm>
          <a:off x="869950" y="895350"/>
          <a:ext cx="536892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72BBF1F-F96C-48DC-B3E5-DDB0051C7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669268"/>
              </p:ext>
            </p:extLst>
          </p:nvPr>
        </p:nvGraphicFramePr>
        <p:xfrm>
          <a:off x="5600699" y="2819400"/>
          <a:ext cx="4143375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130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AE3EC-74CE-4F9E-AE86-5992513F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 МРТ МЖ с контрастным усилением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F1A91-1978-45FF-AD13-18482E7D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Определение варианта контрастирования;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Установление диагностических критериев, соответствующих характеру усиления;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Сравнение данных МРТ с выявленными изменениями интересующей зоны на МГ и УЗИ;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Определение категории BI-RADS и показаний к пункционной биопсии.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32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F0754-7B1E-4833-A83B-67FE7EA9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7D546-82EC-457F-B495-932B7EE91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ОБЪЕМ ВЫПОЛНЕННЫХ ЛУЧЕВЫХ И МОРФОЛОГИЧЕСКИХ ИССЛЕДОВАНИЙ:</a:t>
            </a:r>
            <a:r>
              <a:rPr lang="ru-RU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МРТ молочных желез с контрастным усилением        267                                                100%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Стандартное УЗИ                                                                   192 	       		               72%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Ультразвуковое исследование с приставкой ABVS       75                                                   28%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Цифровая маммография                                                     98                                                   37%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Биопсия по рентгеновским или УЗИ контролем           42                                                   16%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Гистологическое исследование материала                    42                                                   16%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85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EC633-7AEF-47AA-BC74-0C12B14E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A1E8AD3-F13C-46E6-9FF9-12A0F0DFE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00516"/>
              </p:ext>
            </p:extLst>
          </p:nvPr>
        </p:nvGraphicFramePr>
        <p:xfrm>
          <a:off x="1097280" y="1813560"/>
          <a:ext cx="10058402" cy="405384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543842">
                  <a:extLst>
                    <a:ext uri="{9D8B030D-6E8A-4147-A177-3AD203B41FA5}">
                      <a16:colId xmlns:a16="http://schemas.microsoft.com/office/drawing/2014/main" val="104560355"/>
                    </a:ext>
                  </a:extLst>
                </a:gridCol>
                <a:gridCol w="1543842">
                  <a:extLst>
                    <a:ext uri="{9D8B030D-6E8A-4147-A177-3AD203B41FA5}">
                      <a16:colId xmlns:a16="http://schemas.microsoft.com/office/drawing/2014/main" val="3898051603"/>
                    </a:ext>
                  </a:extLst>
                </a:gridCol>
                <a:gridCol w="1587951">
                  <a:extLst>
                    <a:ext uri="{9D8B030D-6E8A-4147-A177-3AD203B41FA5}">
                      <a16:colId xmlns:a16="http://schemas.microsoft.com/office/drawing/2014/main" val="955554716"/>
                    </a:ext>
                  </a:extLst>
                </a:gridCol>
                <a:gridCol w="1587951">
                  <a:extLst>
                    <a:ext uri="{9D8B030D-6E8A-4147-A177-3AD203B41FA5}">
                      <a16:colId xmlns:a16="http://schemas.microsoft.com/office/drawing/2014/main" val="62510314"/>
                    </a:ext>
                  </a:extLst>
                </a:gridCol>
                <a:gridCol w="1897408">
                  <a:extLst>
                    <a:ext uri="{9D8B030D-6E8A-4147-A177-3AD203B41FA5}">
                      <a16:colId xmlns:a16="http://schemas.microsoft.com/office/drawing/2014/main" val="375439211"/>
                    </a:ext>
                  </a:extLst>
                </a:gridCol>
                <a:gridCol w="1897408">
                  <a:extLst>
                    <a:ext uri="{9D8B030D-6E8A-4147-A177-3AD203B41FA5}">
                      <a16:colId xmlns:a16="http://schemas.microsoft.com/office/drawing/2014/main" val="1049933606"/>
                    </a:ext>
                  </a:extLst>
                </a:gridCol>
              </a:tblGrid>
              <a:tr h="106934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800" dirty="0">
                          <a:effectLst/>
                        </a:rPr>
                        <a:t>М</a:t>
                      </a:r>
                      <a:r>
                        <a:rPr lang="ru-RU" sz="1800" spc="85" dirty="0">
                          <a:effectLst/>
                        </a:rPr>
                        <a:t>Р</a:t>
                      </a:r>
                      <a:r>
                        <a:rPr lang="ru-RU" sz="1800" spc="70" dirty="0">
                          <a:effectLst/>
                        </a:rPr>
                        <a:t>Т</a:t>
                      </a:r>
                      <a:r>
                        <a:rPr lang="ru-RU" sz="1800" dirty="0">
                          <a:effectLst/>
                        </a:rPr>
                        <a:t> М</a:t>
                      </a:r>
                      <a:r>
                        <a:rPr lang="ru-RU" sz="1800" spc="-75" dirty="0">
                          <a:effectLst/>
                        </a:rPr>
                        <a:t>Ж</a:t>
                      </a:r>
                      <a:r>
                        <a:rPr lang="ru-RU" sz="1800" dirty="0">
                          <a:effectLst/>
                        </a:rPr>
                        <a:t> с </a:t>
                      </a:r>
                      <a:r>
                        <a:rPr lang="ru-RU" sz="1800" spc="70" dirty="0">
                          <a:effectLst/>
                        </a:rPr>
                        <a:t>К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spc="-15" dirty="0">
                          <a:effectLst/>
                        </a:rPr>
                        <a:t>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9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25" dirty="0">
                          <a:effectLst/>
                        </a:rPr>
                        <a:t>т</a:t>
                      </a:r>
                      <a:r>
                        <a:rPr lang="ru-RU" sz="1400" spc="15" dirty="0">
                          <a:effectLst/>
                        </a:rPr>
                        <a:t>о</a:t>
                      </a:r>
                      <a:r>
                        <a:rPr lang="ru-RU" sz="1400" spc="-5" dirty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4886486"/>
                  </a:ext>
                </a:extLst>
              </a:tr>
              <a:tr h="140546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159385" algn="ctr">
                        <a:lnSpc>
                          <a:spcPts val="1570"/>
                        </a:lnSpc>
                        <a:spcAft>
                          <a:spcPts val="800"/>
                        </a:spcAft>
                      </a:pPr>
                      <a:r>
                        <a:rPr lang="ru-RU" sz="1400" spc="70" dirty="0">
                          <a:effectLst/>
                        </a:rPr>
                        <a:t>BI-RADS</a:t>
                      </a:r>
                      <a:r>
                        <a:rPr lang="ru-RU" sz="1400" dirty="0">
                          <a:effectLst/>
                        </a:rPr>
                        <a:t> III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250190" algn="ctr">
                        <a:lnSpc>
                          <a:spcPts val="1570"/>
                        </a:lnSpc>
                        <a:spcAft>
                          <a:spcPts val="800"/>
                        </a:spcAft>
                      </a:pPr>
                      <a:r>
                        <a:rPr lang="ru-RU" sz="1400" spc="-5">
                          <a:effectLst/>
                        </a:rPr>
                        <a:t>BI-RADS</a:t>
                      </a:r>
                      <a:r>
                        <a:rPr lang="ru-RU" sz="1400" spc="40">
                          <a:effectLst/>
                        </a:rPr>
                        <a:t> </a:t>
                      </a:r>
                      <a:r>
                        <a:rPr lang="ru-RU" sz="1400" spc="-1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259080" algn="ctr">
                        <a:lnSpc>
                          <a:spcPts val="1570"/>
                        </a:lnSpc>
                        <a:spcAft>
                          <a:spcPts val="800"/>
                        </a:spcAft>
                      </a:pPr>
                      <a:r>
                        <a:rPr lang="ru-RU" sz="1400" spc="70">
                          <a:effectLst/>
                        </a:rPr>
                        <a:t>BI-RADS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ru-RU" sz="1400" spc="5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1351146"/>
                  </a:ext>
                </a:extLst>
              </a:tr>
              <a:tr h="867833">
                <a:tc rowSpan="2"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ts val="287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238125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 spc="-5" dirty="0">
                          <a:effectLst/>
                        </a:rPr>
                        <a:t>BI-RADS</a:t>
                      </a:r>
                      <a:r>
                        <a:rPr lang="ru-RU" sz="1400" spc="45" dirty="0">
                          <a:effectLst/>
                        </a:rPr>
                        <a:t> </a:t>
                      </a:r>
                      <a:r>
                        <a:rPr lang="ru-RU" sz="1400" spc="-15" dirty="0">
                          <a:effectLst/>
                        </a:rPr>
                        <a:t>III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347345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 spc="75" dirty="0">
                          <a:effectLst/>
                        </a:rPr>
                        <a:t>2(25%)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22275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 </a:t>
                      </a:r>
                      <a:r>
                        <a:rPr lang="ru-RU" sz="1400" spc="-10" dirty="0">
                          <a:effectLst/>
                        </a:rPr>
                        <a:t>(50%)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407670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</a:t>
                      </a:r>
                      <a:r>
                        <a:rPr lang="ru-RU" sz="1400" spc="-10">
                          <a:effectLst/>
                        </a:rPr>
                        <a:t>(25%)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14350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 </a:t>
                      </a:r>
                      <a:r>
                        <a:rPr lang="ru-RU" sz="1400" spc="-10">
                          <a:effectLst/>
                        </a:rPr>
                        <a:t>(100%)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3658588"/>
                  </a:ext>
                </a:extLst>
              </a:tr>
              <a:tr h="71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en-US" sz="1100" dirty="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         </a:t>
                      </a:r>
                      <a:r>
                        <a:rPr lang="en-US" sz="1400" dirty="0">
                          <a:effectLst/>
                        </a:rPr>
                        <a:t>BI-RADS IV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273685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48 </a:t>
                      </a:r>
                      <a:r>
                        <a:rPr lang="ru-RU" sz="1400" spc="65" dirty="0">
                          <a:effectLst/>
                        </a:rPr>
                        <a:t>(58%)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374015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31 </a:t>
                      </a:r>
                      <a:r>
                        <a:rPr lang="ru-RU" sz="1400" spc="65" dirty="0">
                          <a:effectLst/>
                        </a:rPr>
                        <a:t>(37%)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358775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12 </a:t>
                      </a:r>
                      <a:r>
                        <a:rPr lang="ru-RU" sz="1400" spc="65" dirty="0">
                          <a:effectLst/>
                        </a:rPr>
                        <a:t>(15%)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65455" algn="ctr">
                        <a:lnSpc>
                          <a:spcPts val="156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82 (100%)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281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53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A03EE-5531-4859-A697-3754B15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МРТ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7960FF-E901-41C1-ACC7-0326B49E5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7754" y="1845734"/>
            <a:ext cx="4937760" cy="40233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категории BI-RADS: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 IV 		 III в 58% случаев</a:t>
            </a:r>
            <a:endParaRPr lang="ru-RU" dirty="0"/>
          </a:p>
          <a:p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834DB15-5D0F-42CC-9CBC-65BF819442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категории BI-RADS: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b="1" dirty="0"/>
              <a:t>III		 V в 25% случаев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 IV 		 V в 15% случаев</a:t>
            </a:r>
            <a:endParaRPr lang="ru-RU" dirty="0"/>
          </a:p>
          <a:p>
            <a:endParaRPr lang="ru-RU" dirty="0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EF88F874-8109-4B3F-BCCD-DA74A4355B94}"/>
              </a:ext>
            </a:extLst>
          </p:cNvPr>
          <p:cNvSpPr/>
          <p:nvPr/>
        </p:nvSpPr>
        <p:spPr>
          <a:xfrm>
            <a:off x="1920538" y="3212983"/>
            <a:ext cx="671119" cy="461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28B869E-564E-4A40-9442-37A1F40AA6D5}"/>
              </a:ext>
            </a:extLst>
          </p:cNvPr>
          <p:cNvSpPr/>
          <p:nvPr/>
        </p:nvSpPr>
        <p:spPr>
          <a:xfrm rot="10800000">
            <a:off x="6987516" y="3212982"/>
            <a:ext cx="671119" cy="645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5072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574</Words>
  <Application>Microsoft Office PowerPoint</Application>
  <PresentationFormat>Широкоэкранный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Calibri Light (Заголовки)</vt:lpstr>
      <vt:lpstr>Wingdings</vt:lpstr>
      <vt:lpstr>Ретро</vt:lpstr>
      <vt:lpstr>Дополнительное обнаружение рака молочной железы при цифровом скрининге</vt:lpstr>
      <vt:lpstr>Структура</vt:lpstr>
      <vt:lpstr>Мотив</vt:lpstr>
      <vt:lpstr>Цели</vt:lpstr>
      <vt:lpstr>Материалы и методы</vt:lpstr>
      <vt:lpstr>Задачи МРТ МЖ с контрастным усилением</vt:lpstr>
      <vt:lpstr>Результаты</vt:lpstr>
      <vt:lpstr>Результаты</vt:lpstr>
      <vt:lpstr>Результаты МРТ</vt:lpstr>
      <vt:lpstr>Примеры</vt:lpstr>
      <vt:lpstr>BI-RADS III</vt:lpstr>
      <vt:lpstr>BI-RADS IV</vt:lpstr>
      <vt:lpstr>Алгоритм комплексной лучевой диагностики для женщин до 40 лет</vt:lpstr>
      <vt:lpstr>Алгоритм комплексной лучевой диагностики для женщин старше 40 лет</vt:lpstr>
      <vt:lpstr>Вывод</vt:lpstr>
      <vt:lpstr>Список источников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обнаружение рака молочной железы при цифровом скрининге</dc:title>
  <dc:creator>Dmitriy Sergeev</dc:creator>
  <cp:lastModifiedBy>Dmitriy Sergeev</cp:lastModifiedBy>
  <cp:revision>2</cp:revision>
  <dcterms:created xsi:type="dcterms:W3CDTF">2020-01-19T19:06:21Z</dcterms:created>
  <dcterms:modified xsi:type="dcterms:W3CDTF">2020-01-19T19:21:26Z</dcterms:modified>
</cp:coreProperties>
</file>