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23" r:id="rId3"/>
    <p:sldId id="324" r:id="rId4"/>
    <p:sldId id="325" r:id="rId5"/>
    <p:sldId id="273" r:id="rId6"/>
    <p:sldId id="274" r:id="rId7"/>
    <p:sldId id="275" r:id="rId8"/>
    <p:sldId id="314" r:id="rId9"/>
    <p:sldId id="277" r:id="rId10"/>
    <p:sldId id="278" r:id="rId11"/>
    <p:sldId id="280" r:id="rId12"/>
    <p:sldId id="279" r:id="rId13"/>
    <p:sldId id="316" r:id="rId14"/>
    <p:sldId id="318" r:id="rId15"/>
    <p:sldId id="281" r:id="rId16"/>
    <p:sldId id="282" r:id="rId17"/>
    <p:sldId id="283" r:id="rId18"/>
    <p:sldId id="319" r:id="rId19"/>
    <p:sldId id="332" r:id="rId20"/>
    <p:sldId id="331" r:id="rId21"/>
    <p:sldId id="330" r:id="rId22"/>
    <p:sldId id="329" r:id="rId23"/>
    <p:sldId id="259" r:id="rId24"/>
    <p:sldId id="261" r:id="rId25"/>
    <p:sldId id="326" r:id="rId26"/>
    <p:sldId id="300" r:id="rId27"/>
    <p:sldId id="299" r:id="rId28"/>
    <p:sldId id="351" r:id="rId29"/>
    <p:sldId id="268" r:id="rId30"/>
    <p:sldId id="267" r:id="rId31"/>
    <p:sldId id="301" r:id="rId32"/>
    <p:sldId id="348" r:id="rId33"/>
    <p:sldId id="349" r:id="rId34"/>
    <p:sldId id="342" r:id="rId35"/>
    <p:sldId id="305" r:id="rId36"/>
    <p:sldId id="344" r:id="rId37"/>
    <p:sldId id="350" r:id="rId38"/>
    <p:sldId id="272" r:id="rId39"/>
    <p:sldId id="309" r:id="rId40"/>
    <p:sldId id="287" r:id="rId4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87826" autoAdjust="0"/>
  </p:normalViewPr>
  <p:slideViewPr>
    <p:cSldViewPr snapToGrid="0">
      <p:cViewPr varScale="1">
        <p:scale>
          <a:sx n="64" d="100"/>
          <a:sy n="64" d="100"/>
        </p:scale>
        <p:origin x="966"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76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B0E32-D3AC-400E-BFD8-12C152745210}" type="datetimeFigureOut">
              <a:rPr lang="ru-RU" smtClean="0"/>
              <a:pPr/>
              <a:t>02.06.2022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78A4ED-EF80-4D37-971F-7E3C00A94B2B}" type="slidenum">
              <a:rPr lang="ru-RU" smtClean="0"/>
              <a:pPr/>
              <a:t>‹#›</a:t>
            </a:fld>
            <a:endParaRPr lang="ru-RU"/>
          </a:p>
        </p:txBody>
      </p:sp>
    </p:spTree>
    <p:extLst>
      <p:ext uri="{BB962C8B-B14F-4D97-AF65-F5344CB8AC3E}">
        <p14:creationId xmlns:p14="http://schemas.microsoft.com/office/powerpoint/2010/main" val="2719331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378A4ED-EF80-4D37-971F-7E3C00A94B2B}"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PlaceHolder 1"/>
          <p:cNvSpPr>
            <a:spLocks noGrp="1" noRot="1" noChangeAspect="1"/>
          </p:cNvSpPr>
          <p:nvPr>
            <p:ph type="sldImg"/>
          </p:nvPr>
        </p:nvSpPr>
        <p:spPr>
          <a:xfrm>
            <a:off x="685800" y="1143000"/>
            <a:ext cx="5486400" cy="3086100"/>
          </a:xfrm>
          <a:prstGeom prst="rect">
            <a:avLst/>
          </a:prstGeom>
        </p:spPr>
      </p:sp>
      <p:sp>
        <p:nvSpPr>
          <p:cNvPr id="251" name="PlaceHolder 2"/>
          <p:cNvSpPr>
            <a:spLocks noGrp="1"/>
          </p:cNvSpPr>
          <p:nvPr>
            <p:ph type="body"/>
          </p:nvPr>
        </p:nvSpPr>
        <p:spPr>
          <a:xfrm>
            <a:off x="685800" y="4400640"/>
            <a:ext cx="5486040" cy="3600000"/>
          </a:xfrm>
          <a:prstGeom prst="rect">
            <a:avLst/>
          </a:prstGeom>
        </p:spPr>
        <p:txBody>
          <a:bodyPr/>
          <a:lstStyle/>
          <a:p>
            <a:pPr>
              <a:lnSpc>
                <a:spcPct val="100000"/>
              </a:lnSpc>
            </a:pPr>
            <a:r>
              <a:rPr lang="ru-RU" sz="2000" b="0" strike="noStrike" spc="-1" dirty="0">
                <a:latin typeface="Arial"/>
              </a:rPr>
              <a:t>Исправь</a:t>
            </a:r>
          </a:p>
          <a:p>
            <a:pPr>
              <a:lnSpc>
                <a:spcPct val="100000"/>
              </a:lnSpc>
            </a:pPr>
            <a:endParaRPr lang="ru-RU" sz="2000" b="0" strike="noStrike" spc="-1" dirty="0">
              <a:latin typeface="Arial"/>
            </a:endParaRPr>
          </a:p>
        </p:txBody>
      </p:sp>
      <p:sp>
        <p:nvSpPr>
          <p:cNvPr id="252" name="TextShape 3"/>
          <p:cNvSpPr txBox="1"/>
          <p:nvPr/>
        </p:nvSpPr>
        <p:spPr>
          <a:xfrm>
            <a:off x="3884760" y="8685360"/>
            <a:ext cx="2971440" cy="458280"/>
          </a:xfrm>
          <a:prstGeom prst="rect">
            <a:avLst/>
          </a:prstGeom>
          <a:noFill/>
          <a:ln>
            <a:noFill/>
          </a:ln>
        </p:spPr>
        <p:txBody>
          <a:bodyPr anchor="b"/>
          <a:lstStyle/>
          <a:p>
            <a:pPr algn="r">
              <a:lnSpc>
                <a:spcPct val="100000"/>
              </a:lnSpc>
            </a:pPr>
            <a:fld id="{C16434AE-F20C-4F6E-A35A-534B8138ED07}" type="slidenum">
              <a:rPr lang="ru-RU" sz="1200" b="0" strike="noStrike" spc="-1">
                <a:solidFill>
                  <a:srgbClr val="000000"/>
                </a:solidFill>
                <a:latin typeface="+mn-lt"/>
                <a:ea typeface="+mn-ea"/>
              </a:rPr>
              <a:pPr algn="r">
                <a:lnSpc>
                  <a:spcPct val="100000"/>
                </a:lnSpc>
              </a:pPr>
              <a:t>16</a:t>
            </a:fld>
            <a:endParaRPr lang="ru-RU"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PlaceHolder 1"/>
          <p:cNvSpPr>
            <a:spLocks noGrp="1" noRot="1" noChangeAspect="1"/>
          </p:cNvSpPr>
          <p:nvPr>
            <p:ph type="sldImg"/>
          </p:nvPr>
        </p:nvSpPr>
        <p:spPr>
          <a:xfrm>
            <a:off x="685800" y="1143000"/>
            <a:ext cx="5486400" cy="3086100"/>
          </a:xfrm>
          <a:prstGeom prst="rect">
            <a:avLst/>
          </a:prstGeom>
        </p:spPr>
      </p:sp>
      <p:sp>
        <p:nvSpPr>
          <p:cNvPr id="254" name="PlaceHolder 2"/>
          <p:cNvSpPr>
            <a:spLocks noGrp="1"/>
          </p:cNvSpPr>
          <p:nvPr>
            <p:ph type="body"/>
          </p:nvPr>
        </p:nvSpPr>
        <p:spPr>
          <a:xfrm>
            <a:off x="685800" y="4400640"/>
            <a:ext cx="5486040" cy="3600000"/>
          </a:xfrm>
          <a:prstGeom prst="rect">
            <a:avLst/>
          </a:prstGeom>
        </p:spPr>
        <p:txBody>
          <a:bodyPr/>
          <a:lstStyle/>
          <a:p>
            <a:pPr>
              <a:lnSpc>
                <a:spcPct val="100000"/>
              </a:lnSpc>
            </a:pPr>
            <a:endParaRPr lang="ru-RU" sz="2000" b="0" strike="noStrike" spc="-1" dirty="0">
              <a:latin typeface="Arial"/>
            </a:endParaRPr>
          </a:p>
        </p:txBody>
      </p:sp>
      <p:sp>
        <p:nvSpPr>
          <p:cNvPr id="255" name="TextShape 3"/>
          <p:cNvSpPr txBox="1"/>
          <p:nvPr/>
        </p:nvSpPr>
        <p:spPr>
          <a:xfrm>
            <a:off x="3884760" y="8685360"/>
            <a:ext cx="2971440" cy="458280"/>
          </a:xfrm>
          <a:prstGeom prst="rect">
            <a:avLst/>
          </a:prstGeom>
          <a:noFill/>
          <a:ln>
            <a:noFill/>
          </a:ln>
        </p:spPr>
        <p:txBody>
          <a:bodyPr anchor="b"/>
          <a:lstStyle/>
          <a:p>
            <a:pPr algn="r">
              <a:lnSpc>
                <a:spcPct val="100000"/>
              </a:lnSpc>
            </a:pPr>
            <a:fld id="{F1EC94C2-84B3-4B36-99BB-B2B99C4BED50}" type="slidenum">
              <a:rPr lang="ru-RU" sz="1200" b="0" strike="noStrike" spc="-1">
                <a:solidFill>
                  <a:srgbClr val="000000"/>
                </a:solidFill>
                <a:latin typeface="+mn-lt"/>
                <a:ea typeface="+mn-ea"/>
              </a:rPr>
              <a:pPr algn="r">
                <a:lnSpc>
                  <a:spcPct val="100000"/>
                </a:lnSpc>
              </a:pPr>
              <a:t>17</a:t>
            </a:fld>
            <a:endParaRPr lang="ru-RU"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378A4ED-EF80-4D37-971F-7E3C00A94B2B}" type="slidenum">
              <a:rPr lang="ru-RU" smtClean="0"/>
              <a:pPr/>
              <a:t>24</a:t>
            </a:fld>
            <a:endParaRPr lang="ru-RU"/>
          </a:p>
        </p:txBody>
      </p:sp>
    </p:spTree>
    <p:extLst>
      <p:ext uri="{BB962C8B-B14F-4D97-AF65-F5344CB8AC3E}">
        <p14:creationId xmlns:p14="http://schemas.microsoft.com/office/powerpoint/2010/main" val="325463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378A4ED-EF80-4D37-971F-7E3C00A94B2B}" type="slidenum">
              <a:rPr lang="ru-RU" smtClean="0"/>
              <a:pPr/>
              <a:t>25</a:t>
            </a:fld>
            <a:endParaRPr lang="ru-RU"/>
          </a:p>
        </p:txBody>
      </p:sp>
    </p:spTree>
    <p:extLst>
      <p:ext uri="{BB962C8B-B14F-4D97-AF65-F5344CB8AC3E}">
        <p14:creationId xmlns:p14="http://schemas.microsoft.com/office/powerpoint/2010/main" val="1460261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378A4ED-EF80-4D37-971F-7E3C00A94B2B}" type="slidenum">
              <a:rPr lang="ru-RU" smtClean="0"/>
              <a:pPr/>
              <a:t>26</a:t>
            </a:fld>
            <a:endParaRPr lang="ru-RU"/>
          </a:p>
        </p:txBody>
      </p:sp>
    </p:spTree>
    <p:extLst>
      <p:ext uri="{BB962C8B-B14F-4D97-AF65-F5344CB8AC3E}">
        <p14:creationId xmlns:p14="http://schemas.microsoft.com/office/powerpoint/2010/main" val="413643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378A4ED-EF80-4D37-971F-7E3C00A94B2B}" type="slidenum">
              <a:rPr lang="ru-RU" smtClean="0"/>
              <a:pPr/>
              <a:t>29</a:t>
            </a:fld>
            <a:endParaRPr lang="ru-RU"/>
          </a:p>
        </p:txBody>
      </p:sp>
    </p:spTree>
    <p:extLst>
      <p:ext uri="{BB962C8B-B14F-4D97-AF65-F5344CB8AC3E}">
        <p14:creationId xmlns:p14="http://schemas.microsoft.com/office/powerpoint/2010/main" val="3179465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378A4ED-EF80-4D37-971F-7E3C00A94B2B}" type="slidenum">
              <a:rPr lang="ru-RU" smtClean="0"/>
              <a:pPr/>
              <a:t>30</a:t>
            </a:fld>
            <a:endParaRPr lang="ru-RU"/>
          </a:p>
        </p:txBody>
      </p:sp>
    </p:spTree>
    <p:extLst>
      <p:ext uri="{BB962C8B-B14F-4D97-AF65-F5344CB8AC3E}">
        <p14:creationId xmlns:p14="http://schemas.microsoft.com/office/powerpoint/2010/main" val="152550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378A4ED-EF80-4D37-971F-7E3C00A94B2B}" type="slidenum">
              <a:rPr lang="ru-RU" smtClean="0"/>
              <a:pPr/>
              <a:t>34</a:t>
            </a:fld>
            <a:endParaRPr lang="ru-RU"/>
          </a:p>
        </p:txBody>
      </p:sp>
    </p:spTree>
    <p:extLst>
      <p:ext uri="{BB962C8B-B14F-4D97-AF65-F5344CB8AC3E}">
        <p14:creationId xmlns:p14="http://schemas.microsoft.com/office/powerpoint/2010/main" val="57957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PlaceHolder 1"/>
          <p:cNvSpPr>
            <a:spLocks noGrp="1" noRot="1" noChangeAspect="1"/>
          </p:cNvSpPr>
          <p:nvPr>
            <p:ph type="sldImg"/>
          </p:nvPr>
        </p:nvSpPr>
        <p:spPr>
          <a:xfrm>
            <a:off x="685800" y="1143000"/>
            <a:ext cx="5486400" cy="3086100"/>
          </a:xfrm>
          <a:prstGeom prst="rect">
            <a:avLst/>
          </a:prstGeom>
        </p:spPr>
      </p:sp>
      <p:sp>
        <p:nvSpPr>
          <p:cNvPr id="224" name="PlaceHolder 2"/>
          <p:cNvSpPr>
            <a:spLocks noGrp="1"/>
          </p:cNvSpPr>
          <p:nvPr>
            <p:ph type="body"/>
          </p:nvPr>
        </p:nvSpPr>
        <p:spPr>
          <a:xfrm>
            <a:off x="685800" y="4400640"/>
            <a:ext cx="5486040" cy="3600000"/>
          </a:xfrm>
          <a:prstGeom prst="rect">
            <a:avLst/>
          </a:prstGeom>
        </p:spPr>
        <p:txBody>
          <a:bodyPr/>
          <a:lstStyle/>
          <a:p>
            <a:pPr>
              <a:lnSpc>
                <a:spcPct val="100000"/>
              </a:lnSpc>
            </a:pPr>
            <a:endParaRPr lang="ru-RU" sz="2000" b="0" strike="noStrike" spc="-1" dirty="0">
              <a:latin typeface="Arial"/>
            </a:endParaRPr>
          </a:p>
        </p:txBody>
      </p:sp>
      <p:sp>
        <p:nvSpPr>
          <p:cNvPr id="225" name="TextShape 3"/>
          <p:cNvSpPr txBox="1"/>
          <p:nvPr/>
        </p:nvSpPr>
        <p:spPr>
          <a:xfrm>
            <a:off x="3884760" y="8685360"/>
            <a:ext cx="2971440" cy="458280"/>
          </a:xfrm>
          <a:prstGeom prst="rect">
            <a:avLst/>
          </a:prstGeom>
          <a:noFill/>
          <a:ln>
            <a:noFill/>
          </a:ln>
        </p:spPr>
        <p:txBody>
          <a:bodyPr anchor="b"/>
          <a:lstStyle/>
          <a:p>
            <a:pPr algn="r">
              <a:lnSpc>
                <a:spcPct val="100000"/>
              </a:lnSpc>
            </a:pPr>
            <a:fld id="{5A19D8FF-6A39-458D-B7BD-02EBB75E2E6C}" type="slidenum">
              <a:rPr lang="ru-RU" sz="1200" b="0" strike="noStrike" spc="-1">
                <a:solidFill>
                  <a:srgbClr val="000000"/>
                </a:solidFill>
                <a:latin typeface="+mn-lt"/>
                <a:ea typeface="+mn-ea"/>
              </a:rPr>
              <a:pPr algn="r">
                <a:lnSpc>
                  <a:spcPct val="100000"/>
                </a:lnSpc>
              </a:pPr>
              <a:t>5</a:t>
            </a:fld>
            <a:endParaRPr lang="ru-RU"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PlaceHolder 1"/>
          <p:cNvSpPr>
            <a:spLocks noGrp="1" noRot="1" noChangeAspect="1"/>
          </p:cNvSpPr>
          <p:nvPr>
            <p:ph type="sldImg"/>
          </p:nvPr>
        </p:nvSpPr>
        <p:spPr>
          <a:xfrm>
            <a:off x="685800" y="1143000"/>
            <a:ext cx="5486400" cy="3086100"/>
          </a:xfrm>
          <a:prstGeom prst="rect">
            <a:avLst/>
          </a:prstGeom>
        </p:spPr>
      </p:sp>
      <p:sp>
        <p:nvSpPr>
          <p:cNvPr id="227" name="PlaceHolder 2"/>
          <p:cNvSpPr>
            <a:spLocks noGrp="1"/>
          </p:cNvSpPr>
          <p:nvPr>
            <p:ph type="body"/>
          </p:nvPr>
        </p:nvSpPr>
        <p:spPr>
          <a:xfrm>
            <a:off x="685800" y="4400640"/>
            <a:ext cx="5486040" cy="3600000"/>
          </a:xfrm>
          <a:prstGeom prst="rect">
            <a:avLst/>
          </a:prstGeom>
        </p:spPr>
        <p:txBody>
          <a:bodyPr/>
          <a:lstStyle/>
          <a:p>
            <a:pPr>
              <a:lnSpc>
                <a:spcPct val="100000"/>
              </a:lnSpc>
            </a:pPr>
            <a:endParaRPr lang="ru-RU" sz="2000" b="0" strike="noStrike" spc="-1" dirty="0">
              <a:latin typeface="Arial"/>
            </a:endParaRPr>
          </a:p>
        </p:txBody>
      </p:sp>
      <p:sp>
        <p:nvSpPr>
          <p:cNvPr id="228" name="TextShape 3"/>
          <p:cNvSpPr txBox="1"/>
          <p:nvPr/>
        </p:nvSpPr>
        <p:spPr>
          <a:xfrm>
            <a:off x="3884760" y="8685360"/>
            <a:ext cx="2971440" cy="458280"/>
          </a:xfrm>
          <a:prstGeom prst="rect">
            <a:avLst/>
          </a:prstGeom>
          <a:noFill/>
          <a:ln>
            <a:noFill/>
          </a:ln>
        </p:spPr>
        <p:txBody>
          <a:bodyPr anchor="b"/>
          <a:lstStyle/>
          <a:p>
            <a:pPr algn="r">
              <a:lnSpc>
                <a:spcPct val="100000"/>
              </a:lnSpc>
            </a:pPr>
            <a:fld id="{188E4574-756D-43F8-8072-BC8D4A47893A}" type="slidenum">
              <a:rPr lang="ru-RU" sz="1200" b="0" strike="noStrike" spc="-1">
                <a:solidFill>
                  <a:srgbClr val="000000"/>
                </a:solidFill>
                <a:latin typeface="+mn-lt"/>
                <a:ea typeface="+mn-ea"/>
              </a:rPr>
              <a:pPr algn="r">
                <a:lnSpc>
                  <a:spcPct val="100000"/>
                </a:lnSpc>
              </a:pPr>
              <a:t>6</a:t>
            </a:fld>
            <a:endParaRPr lang="ru-RU"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PlaceHolder 1"/>
          <p:cNvSpPr>
            <a:spLocks noGrp="1" noRot="1" noChangeAspect="1"/>
          </p:cNvSpPr>
          <p:nvPr>
            <p:ph type="sldImg"/>
          </p:nvPr>
        </p:nvSpPr>
        <p:spPr>
          <a:xfrm>
            <a:off x="685800" y="1143000"/>
            <a:ext cx="5486400" cy="3086100"/>
          </a:xfrm>
          <a:prstGeom prst="rect">
            <a:avLst/>
          </a:prstGeom>
        </p:spPr>
      </p:sp>
      <p:sp>
        <p:nvSpPr>
          <p:cNvPr id="230" name="PlaceHolder 2"/>
          <p:cNvSpPr>
            <a:spLocks noGrp="1"/>
          </p:cNvSpPr>
          <p:nvPr>
            <p:ph type="body"/>
          </p:nvPr>
        </p:nvSpPr>
        <p:spPr>
          <a:xfrm>
            <a:off x="685800" y="4400640"/>
            <a:ext cx="5486040" cy="3600000"/>
          </a:xfrm>
          <a:prstGeom prst="rect">
            <a:avLst/>
          </a:prstGeom>
        </p:spPr>
        <p:txBody>
          <a:bodyPr/>
          <a:lstStyle/>
          <a:p>
            <a:pPr>
              <a:lnSpc>
                <a:spcPct val="100000"/>
              </a:lnSpc>
            </a:pPr>
            <a:endParaRPr lang="ru-RU" sz="2000" b="0" strike="noStrike" spc="-1" dirty="0">
              <a:latin typeface="Arial"/>
            </a:endParaRPr>
          </a:p>
        </p:txBody>
      </p:sp>
      <p:sp>
        <p:nvSpPr>
          <p:cNvPr id="231" name="TextShape 3"/>
          <p:cNvSpPr txBox="1"/>
          <p:nvPr/>
        </p:nvSpPr>
        <p:spPr>
          <a:xfrm>
            <a:off x="3884760" y="8685360"/>
            <a:ext cx="2971440" cy="458280"/>
          </a:xfrm>
          <a:prstGeom prst="rect">
            <a:avLst/>
          </a:prstGeom>
          <a:noFill/>
          <a:ln>
            <a:noFill/>
          </a:ln>
        </p:spPr>
        <p:txBody>
          <a:bodyPr anchor="b"/>
          <a:lstStyle/>
          <a:p>
            <a:pPr algn="r">
              <a:lnSpc>
                <a:spcPct val="100000"/>
              </a:lnSpc>
            </a:pPr>
            <a:fld id="{C7C6CCE1-70C8-4345-BAD0-951D7D006B54}" type="slidenum">
              <a:rPr lang="ru-RU" sz="1200" b="0" strike="noStrike" spc="-1">
                <a:solidFill>
                  <a:srgbClr val="000000"/>
                </a:solidFill>
                <a:latin typeface="+mn-lt"/>
                <a:ea typeface="+mn-ea"/>
              </a:rPr>
              <a:pPr algn="r">
                <a:lnSpc>
                  <a:spcPct val="100000"/>
                </a:lnSpc>
              </a:pPr>
              <a:t>7</a:t>
            </a:fld>
            <a:endParaRPr lang="ru-RU"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PlaceHolder 1"/>
          <p:cNvSpPr>
            <a:spLocks noGrp="1" noRot="1" noChangeAspect="1"/>
          </p:cNvSpPr>
          <p:nvPr>
            <p:ph type="sldImg"/>
          </p:nvPr>
        </p:nvSpPr>
        <p:spPr>
          <a:xfrm>
            <a:off x="685800" y="1143000"/>
            <a:ext cx="5486400" cy="3086100"/>
          </a:xfrm>
          <a:prstGeom prst="rect">
            <a:avLst/>
          </a:prstGeom>
        </p:spPr>
      </p:sp>
      <p:sp>
        <p:nvSpPr>
          <p:cNvPr id="236" name="PlaceHolder 2"/>
          <p:cNvSpPr>
            <a:spLocks noGrp="1"/>
          </p:cNvSpPr>
          <p:nvPr>
            <p:ph type="body"/>
          </p:nvPr>
        </p:nvSpPr>
        <p:spPr>
          <a:xfrm>
            <a:off x="685800" y="4400640"/>
            <a:ext cx="5486040" cy="3600000"/>
          </a:xfrm>
          <a:prstGeom prst="rect">
            <a:avLst/>
          </a:prstGeom>
        </p:spPr>
        <p:txBody>
          <a:bodyPr/>
          <a:lstStyle/>
          <a:p>
            <a:pPr>
              <a:lnSpc>
                <a:spcPct val="100000"/>
              </a:lnSpc>
            </a:pPr>
            <a:endParaRPr lang="ru-RU" sz="2000" b="0" strike="noStrike" spc="-1" dirty="0">
              <a:latin typeface="Arial"/>
            </a:endParaRPr>
          </a:p>
        </p:txBody>
      </p:sp>
      <p:sp>
        <p:nvSpPr>
          <p:cNvPr id="237" name="TextShape 3"/>
          <p:cNvSpPr txBox="1"/>
          <p:nvPr/>
        </p:nvSpPr>
        <p:spPr>
          <a:xfrm>
            <a:off x="3884760" y="8685360"/>
            <a:ext cx="2971440" cy="458280"/>
          </a:xfrm>
          <a:prstGeom prst="rect">
            <a:avLst/>
          </a:prstGeom>
          <a:noFill/>
          <a:ln>
            <a:noFill/>
          </a:ln>
        </p:spPr>
        <p:txBody>
          <a:bodyPr anchor="b"/>
          <a:lstStyle/>
          <a:p>
            <a:pPr algn="r">
              <a:lnSpc>
                <a:spcPct val="100000"/>
              </a:lnSpc>
            </a:pPr>
            <a:fld id="{80BBA878-0ECE-4904-AD1D-187EB08F9AE3}" type="slidenum">
              <a:rPr lang="ru-RU" sz="1200" b="0" strike="noStrike" spc="-1">
                <a:solidFill>
                  <a:srgbClr val="000000"/>
                </a:solidFill>
                <a:latin typeface="+mn-lt"/>
                <a:ea typeface="+mn-ea"/>
              </a:rPr>
              <a:pPr algn="r">
                <a:lnSpc>
                  <a:spcPct val="100000"/>
                </a:lnSpc>
              </a:pPr>
              <a:t>9</a:t>
            </a:fld>
            <a:endParaRPr lang="ru-RU"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PlaceHolder 1"/>
          <p:cNvSpPr>
            <a:spLocks noGrp="1" noRot="1" noChangeAspect="1"/>
          </p:cNvSpPr>
          <p:nvPr>
            <p:ph type="sldImg"/>
          </p:nvPr>
        </p:nvSpPr>
        <p:spPr>
          <a:xfrm>
            <a:off x="685800" y="1143000"/>
            <a:ext cx="5486400" cy="3086100"/>
          </a:xfrm>
          <a:prstGeom prst="rect">
            <a:avLst/>
          </a:prstGeom>
        </p:spPr>
      </p:sp>
      <p:sp>
        <p:nvSpPr>
          <p:cNvPr id="239" name="PlaceHolder 2"/>
          <p:cNvSpPr>
            <a:spLocks noGrp="1"/>
          </p:cNvSpPr>
          <p:nvPr>
            <p:ph type="body"/>
          </p:nvPr>
        </p:nvSpPr>
        <p:spPr>
          <a:xfrm>
            <a:off x="685800" y="4400640"/>
            <a:ext cx="5486040" cy="3600000"/>
          </a:xfrm>
          <a:prstGeom prst="rect">
            <a:avLst/>
          </a:prstGeom>
        </p:spPr>
        <p:txBody>
          <a:bodyPr/>
          <a:lstStyle/>
          <a:p>
            <a:pPr>
              <a:lnSpc>
                <a:spcPct val="100000"/>
              </a:lnSpc>
            </a:pPr>
            <a:endParaRPr lang="ru-RU" sz="2000" b="0" strike="noStrike" spc="-1" dirty="0">
              <a:latin typeface="Arial"/>
            </a:endParaRPr>
          </a:p>
        </p:txBody>
      </p:sp>
      <p:sp>
        <p:nvSpPr>
          <p:cNvPr id="240" name="TextShape 3"/>
          <p:cNvSpPr txBox="1"/>
          <p:nvPr/>
        </p:nvSpPr>
        <p:spPr>
          <a:xfrm>
            <a:off x="3884760" y="8685360"/>
            <a:ext cx="2971440" cy="458280"/>
          </a:xfrm>
          <a:prstGeom prst="rect">
            <a:avLst/>
          </a:prstGeom>
          <a:noFill/>
          <a:ln>
            <a:noFill/>
          </a:ln>
        </p:spPr>
        <p:txBody>
          <a:bodyPr anchor="b"/>
          <a:lstStyle/>
          <a:p>
            <a:pPr algn="r">
              <a:lnSpc>
                <a:spcPct val="100000"/>
              </a:lnSpc>
            </a:pPr>
            <a:fld id="{8B3D0C28-2219-4C43-921F-BEF6E32095B1}" type="slidenum">
              <a:rPr lang="ru-RU" sz="1200" b="0" strike="noStrike" spc="-1">
                <a:solidFill>
                  <a:srgbClr val="000000"/>
                </a:solidFill>
                <a:latin typeface="+mn-lt"/>
                <a:ea typeface="+mn-ea"/>
              </a:rPr>
              <a:pPr algn="r">
                <a:lnSpc>
                  <a:spcPct val="100000"/>
                </a:lnSpc>
              </a:pPr>
              <a:t>10</a:t>
            </a:fld>
            <a:endParaRPr lang="ru-RU"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PlaceHolder 1"/>
          <p:cNvSpPr>
            <a:spLocks noGrp="1" noRot="1" noChangeAspect="1"/>
          </p:cNvSpPr>
          <p:nvPr>
            <p:ph type="sldImg"/>
          </p:nvPr>
        </p:nvSpPr>
        <p:spPr>
          <a:xfrm>
            <a:off x="685800" y="1143000"/>
            <a:ext cx="5486400" cy="3086100"/>
          </a:xfrm>
          <a:prstGeom prst="rect">
            <a:avLst/>
          </a:prstGeom>
        </p:spPr>
      </p:sp>
      <p:sp>
        <p:nvSpPr>
          <p:cNvPr id="245" name="PlaceHolder 2"/>
          <p:cNvSpPr>
            <a:spLocks noGrp="1"/>
          </p:cNvSpPr>
          <p:nvPr>
            <p:ph type="body"/>
          </p:nvPr>
        </p:nvSpPr>
        <p:spPr>
          <a:xfrm>
            <a:off x="685800" y="4400640"/>
            <a:ext cx="5486040" cy="3600000"/>
          </a:xfrm>
          <a:prstGeom prst="rect">
            <a:avLst/>
          </a:prstGeom>
        </p:spPr>
        <p:txBody>
          <a:bodyPr/>
          <a:lstStyle/>
          <a:p>
            <a:pPr>
              <a:lnSpc>
                <a:spcPct val="100000"/>
              </a:lnSpc>
            </a:pPr>
            <a:endParaRPr lang="ru-RU" sz="2000" b="0" strike="noStrike" spc="-1" dirty="0">
              <a:latin typeface="Arial"/>
            </a:endParaRPr>
          </a:p>
        </p:txBody>
      </p:sp>
      <p:sp>
        <p:nvSpPr>
          <p:cNvPr id="246" name="TextShape 3"/>
          <p:cNvSpPr txBox="1"/>
          <p:nvPr/>
        </p:nvSpPr>
        <p:spPr>
          <a:xfrm>
            <a:off x="3884760" y="8685360"/>
            <a:ext cx="2971440" cy="458280"/>
          </a:xfrm>
          <a:prstGeom prst="rect">
            <a:avLst/>
          </a:prstGeom>
          <a:noFill/>
          <a:ln>
            <a:noFill/>
          </a:ln>
        </p:spPr>
        <p:txBody>
          <a:bodyPr anchor="b"/>
          <a:lstStyle/>
          <a:p>
            <a:pPr algn="r">
              <a:lnSpc>
                <a:spcPct val="100000"/>
              </a:lnSpc>
            </a:pPr>
            <a:fld id="{3C8C445E-E010-4CAB-8513-8E77B6BC19DB}" type="slidenum">
              <a:rPr lang="ru-RU" sz="1200" b="0" strike="noStrike" spc="-1">
                <a:solidFill>
                  <a:srgbClr val="000000"/>
                </a:solidFill>
                <a:latin typeface="+mn-lt"/>
                <a:ea typeface="+mn-ea"/>
              </a:rPr>
              <a:pPr algn="r">
                <a:lnSpc>
                  <a:spcPct val="100000"/>
                </a:lnSpc>
              </a:pPr>
              <a:t>11</a:t>
            </a:fld>
            <a:endParaRPr lang="ru-RU"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PlaceHolder 1"/>
          <p:cNvSpPr>
            <a:spLocks noGrp="1" noRot="1" noChangeAspect="1"/>
          </p:cNvSpPr>
          <p:nvPr>
            <p:ph type="sldImg"/>
          </p:nvPr>
        </p:nvSpPr>
        <p:spPr>
          <a:xfrm>
            <a:off x="685800" y="1143000"/>
            <a:ext cx="5486400" cy="3086100"/>
          </a:xfrm>
          <a:prstGeom prst="rect">
            <a:avLst/>
          </a:prstGeom>
        </p:spPr>
      </p:sp>
      <p:sp>
        <p:nvSpPr>
          <p:cNvPr id="242" name="PlaceHolder 2"/>
          <p:cNvSpPr>
            <a:spLocks noGrp="1"/>
          </p:cNvSpPr>
          <p:nvPr>
            <p:ph type="body"/>
          </p:nvPr>
        </p:nvSpPr>
        <p:spPr>
          <a:xfrm>
            <a:off x="685800" y="4400640"/>
            <a:ext cx="5486040" cy="3600000"/>
          </a:xfrm>
          <a:prstGeom prst="rect">
            <a:avLst/>
          </a:prstGeom>
        </p:spPr>
        <p:txBody>
          <a:bodyPr/>
          <a:lstStyle/>
          <a:p>
            <a:pPr>
              <a:lnSpc>
                <a:spcPct val="100000"/>
              </a:lnSpc>
            </a:pPr>
            <a:r>
              <a:rPr lang="ru-RU" sz="2000" b="0" strike="noStrike" spc="-1" dirty="0">
                <a:latin typeface="Arial"/>
              </a:rPr>
              <a:t>исправь</a:t>
            </a:r>
          </a:p>
        </p:txBody>
      </p:sp>
      <p:sp>
        <p:nvSpPr>
          <p:cNvPr id="243" name="TextShape 3"/>
          <p:cNvSpPr txBox="1"/>
          <p:nvPr/>
        </p:nvSpPr>
        <p:spPr>
          <a:xfrm>
            <a:off x="3884760" y="8685360"/>
            <a:ext cx="2971440" cy="458280"/>
          </a:xfrm>
          <a:prstGeom prst="rect">
            <a:avLst/>
          </a:prstGeom>
          <a:noFill/>
          <a:ln>
            <a:noFill/>
          </a:ln>
        </p:spPr>
        <p:txBody>
          <a:bodyPr anchor="b"/>
          <a:lstStyle/>
          <a:p>
            <a:pPr algn="r">
              <a:lnSpc>
                <a:spcPct val="100000"/>
              </a:lnSpc>
            </a:pPr>
            <a:fld id="{EE4884A7-2F5E-47BE-AF0D-47C6D07DDEF2}" type="slidenum">
              <a:rPr lang="ru-RU" sz="1200" b="0" strike="noStrike" spc="-1">
                <a:solidFill>
                  <a:srgbClr val="000000"/>
                </a:solidFill>
                <a:latin typeface="+mn-lt"/>
                <a:ea typeface="+mn-ea"/>
              </a:rPr>
              <a:pPr algn="r">
                <a:lnSpc>
                  <a:spcPct val="100000"/>
                </a:lnSpc>
              </a:pPr>
              <a:t>12</a:t>
            </a:fld>
            <a:endParaRPr lang="ru-RU"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PlaceHolder 1"/>
          <p:cNvSpPr>
            <a:spLocks noGrp="1" noRot="1" noChangeAspect="1"/>
          </p:cNvSpPr>
          <p:nvPr>
            <p:ph type="sldImg"/>
          </p:nvPr>
        </p:nvSpPr>
        <p:spPr>
          <a:xfrm>
            <a:off x="685800" y="1143000"/>
            <a:ext cx="5486400" cy="3086100"/>
          </a:xfrm>
          <a:prstGeom prst="rect">
            <a:avLst/>
          </a:prstGeom>
        </p:spPr>
      </p:sp>
      <p:sp>
        <p:nvSpPr>
          <p:cNvPr id="248" name="PlaceHolder 2"/>
          <p:cNvSpPr>
            <a:spLocks noGrp="1"/>
          </p:cNvSpPr>
          <p:nvPr>
            <p:ph type="body"/>
          </p:nvPr>
        </p:nvSpPr>
        <p:spPr>
          <a:xfrm>
            <a:off x="685800" y="4400640"/>
            <a:ext cx="5486040" cy="3600000"/>
          </a:xfrm>
          <a:prstGeom prst="rect">
            <a:avLst/>
          </a:prstGeom>
        </p:spPr>
        <p:txBody>
          <a:bodyPr/>
          <a:lstStyle/>
          <a:p>
            <a:pPr>
              <a:lnSpc>
                <a:spcPct val="100000"/>
              </a:lnSpc>
            </a:pPr>
            <a:endParaRPr lang="ru-RU" sz="2000" b="0" strike="noStrike" spc="-1" dirty="0">
              <a:latin typeface="Arial"/>
            </a:endParaRPr>
          </a:p>
        </p:txBody>
      </p:sp>
      <p:sp>
        <p:nvSpPr>
          <p:cNvPr id="249" name="TextShape 3"/>
          <p:cNvSpPr txBox="1"/>
          <p:nvPr/>
        </p:nvSpPr>
        <p:spPr>
          <a:xfrm>
            <a:off x="3884760" y="8685360"/>
            <a:ext cx="2971440" cy="458280"/>
          </a:xfrm>
          <a:prstGeom prst="rect">
            <a:avLst/>
          </a:prstGeom>
          <a:noFill/>
          <a:ln>
            <a:noFill/>
          </a:ln>
        </p:spPr>
        <p:txBody>
          <a:bodyPr anchor="b"/>
          <a:lstStyle/>
          <a:p>
            <a:pPr algn="r">
              <a:lnSpc>
                <a:spcPct val="100000"/>
              </a:lnSpc>
            </a:pPr>
            <a:fld id="{ADEE7E4B-AD6E-4081-8937-7504A0178643}" type="slidenum">
              <a:rPr lang="ru-RU" sz="1200" b="0" strike="noStrike" spc="-1">
                <a:solidFill>
                  <a:srgbClr val="000000"/>
                </a:solidFill>
                <a:latin typeface="+mn-lt"/>
                <a:ea typeface="+mn-ea"/>
              </a:rPr>
              <a:pPr algn="r">
                <a:lnSpc>
                  <a:spcPct val="100000"/>
                </a:lnSpc>
              </a:pPr>
              <a:t>15</a:t>
            </a:fld>
            <a:endParaRPr lang="ru-RU"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4114C3-74D9-40F2-9892-49135EB0FE1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78E71DB4-469B-4ADB-9D97-D9938ACB27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D63939F-DDFB-4CCD-996B-24AECDAA314D}"/>
              </a:ext>
            </a:extLst>
          </p:cNvPr>
          <p:cNvSpPr>
            <a:spLocks noGrp="1"/>
          </p:cNvSpPr>
          <p:nvPr>
            <p:ph type="dt" sz="half" idx="10"/>
          </p:nvPr>
        </p:nvSpPr>
        <p:spPr/>
        <p:txBody>
          <a:bodyPr/>
          <a:lstStyle/>
          <a:p>
            <a:fld id="{72ACF39F-094D-460E-A6C8-D82B3816CB5C}" type="datetimeFigureOut">
              <a:rPr lang="ru-RU" smtClean="0"/>
              <a:pPr/>
              <a:t>02.06.2022</a:t>
            </a:fld>
            <a:endParaRPr lang="ru-RU"/>
          </a:p>
        </p:txBody>
      </p:sp>
      <p:sp>
        <p:nvSpPr>
          <p:cNvPr id="5" name="Нижний колонтитул 4">
            <a:extLst>
              <a:ext uri="{FF2B5EF4-FFF2-40B4-BE49-F238E27FC236}">
                <a16:creationId xmlns:a16="http://schemas.microsoft.com/office/drawing/2014/main" id="{BE53DA69-2C1B-46AE-8838-3A8CE995F3A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7F5CF1A-E323-4480-B488-FD3A955CC50C}"/>
              </a:ext>
            </a:extLst>
          </p:cNvPr>
          <p:cNvSpPr>
            <a:spLocks noGrp="1"/>
          </p:cNvSpPr>
          <p:nvPr>
            <p:ph type="sldNum" sz="quarter" idx="12"/>
          </p:nvPr>
        </p:nvSpPr>
        <p:spPr/>
        <p:txBody>
          <a:bodyPr/>
          <a:lstStyle/>
          <a:p>
            <a:fld id="{7E1AB20E-440A-4EE8-B585-A18ADEFBD379}" type="slidenum">
              <a:rPr lang="ru-RU" smtClean="0"/>
              <a:pPr/>
              <a:t>‹#›</a:t>
            </a:fld>
            <a:endParaRPr lang="ru-RU"/>
          </a:p>
        </p:txBody>
      </p:sp>
    </p:spTree>
    <p:extLst>
      <p:ext uri="{BB962C8B-B14F-4D97-AF65-F5344CB8AC3E}">
        <p14:creationId xmlns:p14="http://schemas.microsoft.com/office/powerpoint/2010/main" val="1337045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41766F-F371-4866-8994-E918C067527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9A1C756-68DC-45A8-B794-212744CA93C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532C57F-FEF9-4219-B42E-B2377CC1598A}"/>
              </a:ext>
            </a:extLst>
          </p:cNvPr>
          <p:cNvSpPr>
            <a:spLocks noGrp="1"/>
          </p:cNvSpPr>
          <p:nvPr>
            <p:ph type="dt" sz="half" idx="10"/>
          </p:nvPr>
        </p:nvSpPr>
        <p:spPr/>
        <p:txBody>
          <a:bodyPr/>
          <a:lstStyle/>
          <a:p>
            <a:fld id="{72ACF39F-094D-460E-A6C8-D82B3816CB5C}" type="datetimeFigureOut">
              <a:rPr lang="ru-RU" smtClean="0"/>
              <a:pPr/>
              <a:t>02.06.2022</a:t>
            </a:fld>
            <a:endParaRPr lang="ru-RU"/>
          </a:p>
        </p:txBody>
      </p:sp>
      <p:sp>
        <p:nvSpPr>
          <p:cNvPr id="5" name="Нижний колонтитул 4">
            <a:extLst>
              <a:ext uri="{FF2B5EF4-FFF2-40B4-BE49-F238E27FC236}">
                <a16:creationId xmlns:a16="http://schemas.microsoft.com/office/drawing/2014/main" id="{69A3E2B7-14A1-4436-94C8-B7123171641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2F241AF-A801-4C19-9E88-5AD2535FAD60}"/>
              </a:ext>
            </a:extLst>
          </p:cNvPr>
          <p:cNvSpPr>
            <a:spLocks noGrp="1"/>
          </p:cNvSpPr>
          <p:nvPr>
            <p:ph type="sldNum" sz="quarter" idx="12"/>
          </p:nvPr>
        </p:nvSpPr>
        <p:spPr/>
        <p:txBody>
          <a:bodyPr/>
          <a:lstStyle/>
          <a:p>
            <a:fld id="{7E1AB20E-440A-4EE8-B585-A18ADEFBD379}" type="slidenum">
              <a:rPr lang="ru-RU" smtClean="0"/>
              <a:pPr/>
              <a:t>‹#›</a:t>
            </a:fld>
            <a:endParaRPr lang="ru-RU"/>
          </a:p>
        </p:txBody>
      </p:sp>
    </p:spTree>
    <p:extLst>
      <p:ext uri="{BB962C8B-B14F-4D97-AF65-F5344CB8AC3E}">
        <p14:creationId xmlns:p14="http://schemas.microsoft.com/office/powerpoint/2010/main" val="3687333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F4DD339-BAB7-4224-8ACF-034C807D3D9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21310C75-7FDB-4452-AD55-6590E798FC3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AF3F5E8-AE4B-4A31-AAC8-4CE2ED3207B8}"/>
              </a:ext>
            </a:extLst>
          </p:cNvPr>
          <p:cNvSpPr>
            <a:spLocks noGrp="1"/>
          </p:cNvSpPr>
          <p:nvPr>
            <p:ph type="dt" sz="half" idx="10"/>
          </p:nvPr>
        </p:nvSpPr>
        <p:spPr/>
        <p:txBody>
          <a:bodyPr/>
          <a:lstStyle/>
          <a:p>
            <a:fld id="{72ACF39F-094D-460E-A6C8-D82B3816CB5C}" type="datetimeFigureOut">
              <a:rPr lang="ru-RU" smtClean="0"/>
              <a:pPr/>
              <a:t>02.06.2022</a:t>
            </a:fld>
            <a:endParaRPr lang="ru-RU"/>
          </a:p>
        </p:txBody>
      </p:sp>
      <p:sp>
        <p:nvSpPr>
          <p:cNvPr id="5" name="Нижний колонтитул 4">
            <a:extLst>
              <a:ext uri="{FF2B5EF4-FFF2-40B4-BE49-F238E27FC236}">
                <a16:creationId xmlns:a16="http://schemas.microsoft.com/office/drawing/2014/main" id="{A7731C12-68D5-4FBB-9556-25B54A766F2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56FB008-8313-4033-ACD5-69547A0EB180}"/>
              </a:ext>
            </a:extLst>
          </p:cNvPr>
          <p:cNvSpPr>
            <a:spLocks noGrp="1"/>
          </p:cNvSpPr>
          <p:nvPr>
            <p:ph type="sldNum" sz="quarter" idx="12"/>
          </p:nvPr>
        </p:nvSpPr>
        <p:spPr/>
        <p:txBody>
          <a:bodyPr/>
          <a:lstStyle/>
          <a:p>
            <a:fld id="{7E1AB20E-440A-4EE8-B585-A18ADEFBD379}" type="slidenum">
              <a:rPr lang="ru-RU" smtClean="0"/>
              <a:pPr/>
              <a:t>‹#›</a:t>
            </a:fld>
            <a:endParaRPr lang="ru-RU"/>
          </a:p>
        </p:txBody>
      </p:sp>
    </p:spTree>
    <p:extLst>
      <p:ext uri="{BB962C8B-B14F-4D97-AF65-F5344CB8AC3E}">
        <p14:creationId xmlns:p14="http://schemas.microsoft.com/office/powerpoint/2010/main" val="3814222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4D7985-C583-4AC5-A6CC-82E9939A082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A8E2F94-22B7-4C93-9B53-C3C4E8CA4BD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95280DB-9A2D-4F0D-8156-5844841ED6D7}"/>
              </a:ext>
            </a:extLst>
          </p:cNvPr>
          <p:cNvSpPr>
            <a:spLocks noGrp="1"/>
          </p:cNvSpPr>
          <p:nvPr>
            <p:ph type="dt" sz="half" idx="10"/>
          </p:nvPr>
        </p:nvSpPr>
        <p:spPr/>
        <p:txBody>
          <a:bodyPr/>
          <a:lstStyle/>
          <a:p>
            <a:fld id="{72ACF39F-094D-460E-A6C8-D82B3816CB5C}" type="datetimeFigureOut">
              <a:rPr lang="ru-RU" smtClean="0"/>
              <a:pPr/>
              <a:t>02.06.2022</a:t>
            </a:fld>
            <a:endParaRPr lang="ru-RU"/>
          </a:p>
        </p:txBody>
      </p:sp>
      <p:sp>
        <p:nvSpPr>
          <p:cNvPr id="5" name="Нижний колонтитул 4">
            <a:extLst>
              <a:ext uri="{FF2B5EF4-FFF2-40B4-BE49-F238E27FC236}">
                <a16:creationId xmlns:a16="http://schemas.microsoft.com/office/drawing/2014/main" id="{03CD0684-61C3-4C73-A8DD-8D5993BC31B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2BE9AFF-1AF6-4BFC-BB4B-1F1926FD9AD8}"/>
              </a:ext>
            </a:extLst>
          </p:cNvPr>
          <p:cNvSpPr>
            <a:spLocks noGrp="1"/>
          </p:cNvSpPr>
          <p:nvPr>
            <p:ph type="sldNum" sz="quarter" idx="12"/>
          </p:nvPr>
        </p:nvSpPr>
        <p:spPr/>
        <p:txBody>
          <a:bodyPr/>
          <a:lstStyle/>
          <a:p>
            <a:fld id="{7E1AB20E-440A-4EE8-B585-A18ADEFBD379}" type="slidenum">
              <a:rPr lang="ru-RU" smtClean="0"/>
              <a:pPr/>
              <a:t>‹#›</a:t>
            </a:fld>
            <a:endParaRPr lang="ru-RU"/>
          </a:p>
        </p:txBody>
      </p:sp>
    </p:spTree>
    <p:extLst>
      <p:ext uri="{BB962C8B-B14F-4D97-AF65-F5344CB8AC3E}">
        <p14:creationId xmlns:p14="http://schemas.microsoft.com/office/powerpoint/2010/main" val="281071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A53734-EB06-42F8-8AD9-3E1F5E6C97E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45D35D6-CD9A-4263-89B0-57C9625A35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F6840BD-63E0-45C5-A94F-0DFE836FF466}"/>
              </a:ext>
            </a:extLst>
          </p:cNvPr>
          <p:cNvSpPr>
            <a:spLocks noGrp="1"/>
          </p:cNvSpPr>
          <p:nvPr>
            <p:ph type="dt" sz="half" idx="10"/>
          </p:nvPr>
        </p:nvSpPr>
        <p:spPr/>
        <p:txBody>
          <a:bodyPr/>
          <a:lstStyle/>
          <a:p>
            <a:fld id="{72ACF39F-094D-460E-A6C8-D82B3816CB5C}" type="datetimeFigureOut">
              <a:rPr lang="ru-RU" smtClean="0"/>
              <a:pPr/>
              <a:t>02.06.2022</a:t>
            </a:fld>
            <a:endParaRPr lang="ru-RU"/>
          </a:p>
        </p:txBody>
      </p:sp>
      <p:sp>
        <p:nvSpPr>
          <p:cNvPr id="5" name="Нижний колонтитул 4">
            <a:extLst>
              <a:ext uri="{FF2B5EF4-FFF2-40B4-BE49-F238E27FC236}">
                <a16:creationId xmlns:a16="http://schemas.microsoft.com/office/drawing/2014/main" id="{69FB1F7C-42D1-4FEC-ADBD-9D771D21F57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505A088-7D27-4A57-8A72-331CFF8FB489}"/>
              </a:ext>
            </a:extLst>
          </p:cNvPr>
          <p:cNvSpPr>
            <a:spLocks noGrp="1"/>
          </p:cNvSpPr>
          <p:nvPr>
            <p:ph type="sldNum" sz="quarter" idx="12"/>
          </p:nvPr>
        </p:nvSpPr>
        <p:spPr/>
        <p:txBody>
          <a:bodyPr/>
          <a:lstStyle/>
          <a:p>
            <a:fld id="{7E1AB20E-440A-4EE8-B585-A18ADEFBD379}" type="slidenum">
              <a:rPr lang="ru-RU" smtClean="0"/>
              <a:pPr/>
              <a:t>‹#›</a:t>
            </a:fld>
            <a:endParaRPr lang="ru-RU"/>
          </a:p>
        </p:txBody>
      </p:sp>
    </p:spTree>
    <p:extLst>
      <p:ext uri="{BB962C8B-B14F-4D97-AF65-F5344CB8AC3E}">
        <p14:creationId xmlns:p14="http://schemas.microsoft.com/office/powerpoint/2010/main" val="517750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DB048C-CFC7-43C0-AB5F-FC6779F12AB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FFAB6FC-408E-4250-9B3D-EAB1076BD2E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4E6586A4-8501-44D2-B0B7-36F9556DDB0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230A5FFF-7A3C-4D7D-BB6B-A3B442CCE2D6}"/>
              </a:ext>
            </a:extLst>
          </p:cNvPr>
          <p:cNvSpPr>
            <a:spLocks noGrp="1"/>
          </p:cNvSpPr>
          <p:nvPr>
            <p:ph type="dt" sz="half" idx="10"/>
          </p:nvPr>
        </p:nvSpPr>
        <p:spPr/>
        <p:txBody>
          <a:bodyPr/>
          <a:lstStyle/>
          <a:p>
            <a:fld id="{72ACF39F-094D-460E-A6C8-D82B3816CB5C}" type="datetimeFigureOut">
              <a:rPr lang="ru-RU" smtClean="0"/>
              <a:pPr/>
              <a:t>02.06.2022</a:t>
            </a:fld>
            <a:endParaRPr lang="ru-RU"/>
          </a:p>
        </p:txBody>
      </p:sp>
      <p:sp>
        <p:nvSpPr>
          <p:cNvPr id="6" name="Нижний колонтитул 5">
            <a:extLst>
              <a:ext uri="{FF2B5EF4-FFF2-40B4-BE49-F238E27FC236}">
                <a16:creationId xmlns:a16="http://schemas.microsoft.com/office/drawing/2014/main" id="{D688C27C-2965-41ED-AEBB-982782F79A3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F60A596-BB4E-40BD-B2C6-C2CE89F9C2D0}"/>
              </a:ext>
            </a:extLst>
          </p:cNvPr>
          <p:cNvSpPr>
            <a:spLocks noGrp="1"/>
          </p:cNvSpPr>
          <p:nvPr>
            <p:ph type="sldNum" sz="quarter" idx="12"/>
          </p:nvPr>
        </p:nvSpPr>
        <p:spPr/>
        <p:txBody>
          <a:bodyPr/>
          <a:lstStyle/>
          <a:p>
            <a:fld id="{7E1AB20E-440A-4EE8-B585-A18ADEFBD379}" type="slidenum">
              <a:rPr lang="ru-RU" smtClean="0"/>
              <a:pPr/>
              <a:t>‹#›</a:t>
            </a:fld>
            <a:endParaRPr lang="ru-RU"/>
          </a:p>
        </p:txBody>
      </p:sp>
    </p:spTree>
    <p:extLst>
      <p:ext uri="{BB962C8B-B14F-4D97-AF65-F5344CB8AC3E}">
        <p14:creationId xmlns:p14="http://schemas.microsoft.com/office/powerpoint/2010/main" val="2239554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C40EE3-2EC6-44D9-A971-9888C316CFC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D7695133-A3C3-40CD-9097-C6A20B5A26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6253297-FA45-4665-8497-92A85C24BA4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006A904A-0C40-4B91-A978-956F6C0B95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486B40D-8B2D-4AAE-ACFE-00CA5293002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756A65A-D883-4274-AC13-BFC62A9B3196}"/>
              </a:ext>
            </a:extLst>
          </p:cNvPr>
          <p:cNvSpPr>
            <a:spLocks noGrp="1"/>
          </p:cNvSpPr>
          <p:nvPr>
            <p:ph type="dt" sz="half" idx="10"/>
          </p:nvPr>
        </p:nvSpPr>
        <p:spPr/>
        <p:txBody>
          <a:bodyPr/>
          <a:lstStyle/>
          <a:p>
            <a:fld id="{72ACF39F-094D-460E-A6C8-D82B3816CB5C}" type="datetimeFigureOut">
              <a:rPr lang="ru-RU" smtClean="0"/>
              <a:pPr/>
              <a:t>02.06.2022</a:t>
            </a:fld>
            <a:endParaRPr lang="ru-RU"/>
          </a:p>
        </p:txBody>
      </p:sp>
      <p:sp>
        <p:nvSpPr>
          <p:cNvPr id="8" name="Нижний колонтитул 7">
            <a:extLst>
              <a:ext uri="{FF2B5EF4-FFF2-40B4-BE49-F238E27FC236}">
                <a16:creationId xmlns:a16="http://schemas.microsoft.com/office/drawing/2014/main" id="{F638264F-BD34-48EA-B165-5471DA365E61}"/>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C82A7946-FDCB-4D32-B7FD-5CE9A29F3D91}"/>
              </a:ext>
            </a:extLst>
          </p:cNvPr>
          <p:cNvSpPr>
            <a:spLocks noGrp="1"/>
          </p:cNvSpPr>
          <p:nvPr>
            <p:ph type="sldNum" sz="quarter" idx="12"/>
          </p:nvPr>
        </p:nvSpPr>
        <p:spPr/>
        <p:txBody>
          <a:bodyPr/>
          <a:lstStyle/>
          <a:p>
            <a:fld id="{7E1AB20E-440A-4EE8-B585-A18ADEFBD379}" type="slidenum">
              <a:rPr lang="ru-RU" smtClean="0"/>
              <a:pPr/>
              <a:t>‹#›</a:t>
            </a:fld>
            <a:endParaRPr lang="ru-RU"/>
          </a:p>
        </p:txBody>
      </p:sp>
    </p:spTree>
    <p:extLst>
      <p:ext uri="{BB962C8B-B14F-4D97-AF65-F5344CB8AC3E}">
        <p14:creationId xmlns:p14="http://schemas.microsoft.com/office/powerpoint/2010/main" val="217614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51DA25-1777-4D42-80F1-6936ACAAD52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D37DFE57-A482-4012-9D5F-D2D70904676E}"/>
              </a:ext>
            </a:extLst>
          </p:cNvPr>
          <p:cNvSpPr>
            <a:spLocks noGrp="1"/>
          </p:cNvSpPr>
          <p:nvPr>
            <p:ph type="dt" sz="half" idx="10"/>
          </p:nvPr>
        </p:nvSpPr>
        <p:spPr/>
        <p:txBody>
          <a:bodyPr/>
          <a:lstStyle/>
          <a:p>
            <a:fld id="{72ACF39F-094D-460E-A6C8-D82B3816CB5C}" type="datetimeFigureOut">
              <a:rPr lang="ru-RU" smtClean="0"/>
              <a:pPr/>
              <a:t>02.06.2022</a:t>
            </a:fld>
            <a:endParaRPr lang="ru-RU"/>
          </a:p>
        </p:txBody>
      </p:sp>
      <p:sp>
        <p:nvSpPr>
          <p:cNvPr id="4" name="Нижний колонтитул 3">
            <a:extLst>
              <a:ext uri="{FF2B5EF4-FFF2-40B4-BE49-F238E27FC236}">
                <a16:creationId xmlns:a16="http://schemas.microsoft.com/office/drawing/2014/main" id="{355941C9-B971-4E9E-A39A-4F41480EDA7E}"/>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CDD4E29-7E72-4759-95A2-87A2BDBBB6DD}"/>
              </a:ext>
            </a:extLst>
          </p:cNvPr>
          <p:cNvSpPr>
            <a:spLocks noGrp="1"/>
          </p:cNvSpPr>
          <p:nvPr>
            <p:ph type="sldNum" sz="quarter" idx="12"/>
          </p:nvPr>
        </p:nvSpPr>
        <p:spPr/>
        <p:txBody>
          <a:bodyPr/>
          <a:lstStyle/>
          <a:p>
            <a:fld id="{7E1AB20E-440A-4EE8-B585-A18ADEFBD379}" type="slidenum">
              <a:rPr lang="ru-RU" smtClean="0"/>
              <a:pPr/>
              <a:t>‹#›</a:t>
            </a:fld>
            <a:endParaRPr lang="ru-RU"/>
          </a:p>
        </p:txBody>
      </p:sp>
    </p:spTree>
    <p:extLst>
      <p:ext uri="{BB962C8B-B14F-4D97-AF65-F5344CB8AC3E}">
        <p14:creationId xmlns:p14="http://schemas.microsoft.com/office/powerpoint/2010/main" val="3969852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9B37615-5BDC-4AA1-A08A-3F038314876A}"/>
              </a:ext>
            </a:extLst>
          </p:cNvPr>
          <p:cNvSpPr>
            <a:spLocks noGrp="1"/>
          </p:cNvSpPr>
          <p:nvPr>
            <p:ph type="dt" sz="half" idx="10"/>
          </p:nvPr>
        </p:nvSpPr>
        <p:spPr/>
        <p:txBody>
          <a:bodyPr/>
          <a:lstStyle/>
          <a:p>
            <a:fld id="{72ACF39F-094D-460E-A6C8-D82B3816CB5C}" type="datetimeFigureOut">
              <a:rPr lang="ru-RU" smtClean="0"/>
              <a:pPr/>
              <a:t>02.06.2022</a:t>
            </a:fld>
            <a:endParaRPr lang="ru-RU"/>
          </a:p>
        </p:txBody>
      </p:sp>
      <p:sp>
        <p:nvSpPr>
          <p:cNvPr id="3" name="Нижний колонтитул 2">
            <a:extLst>
              <a:ext uri="{FF2B5EF4-FFF2-40B4-BE49-F238E27FC236}">
                <a16:creationId xmlns:a16="http://schemas.microsoft.com/office/drawing/2014/main" id="{E585BE66-4ACD-46E7-BCDE-54BF7D47E11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CF73032-6E60-480A-A90C-5AC10F272EB9}"/>
              </a:ext>
            </a:extLst>
          </p:cNvPr>
          <p:cNvSpPr>
            <a:spLocks noGrp="1"/>
          </p:cNvSpPr>
          <p:nvPr>
            <p:ph type="sldNum" sz="quarter" idx="12"/>
          </p:nvPr>
        </p:nvSpPr>
        <p:spPr/>
        <p:txBody>
          <a:bodyPr/>
          <a:lstStyle/>
          <a:p>
            <a:fld id="{7E1AB20E-440A-4EE8-B585-A18ADEFBD379}" type="slidenum">
              <a:rPr lang="ru-RU" smtClean="0"/>
              <a:pPr/>
              <a:t>‹#›</a:t>
            </a:fld>
            <a:endParaRPr lang="ru-RU"/>
          </a:p>
        </p:txBody>
      </p:sp>
    </p:spTree>
    <p:extLst>
      <p:ext uri="{BB962C8B-B14F-4D97-AF65-F5344CB8AC3E}">
        <p14:creationId xmlns:p14="http://schemas.microsoft.com/office/powerpoint/2010/main" val="369063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46B768-B708-429B-9D41-EFB6B40A624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D471449-68BB-4120-AEF4-B35B6165A3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50CE8D0-CA4E-48E5-A553-4A53F8C41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9BC7714-C3CC-449E-84C8-B6999EA03E3E}"/>
              </a:ext>
            </a:extLst>
          </p:cNvPr>
          <p:cNvSpPr>
            <a:spLocks noGrp="1"/>
          </p:cNvSpPr>
          <p:nvPr>
            <p:ph type="dt" sz="half" idx="10"/>
          </p:nvPr>
        </p:nvSpPr>
        <p:spPr/>
        <p:txBody>
          <a:bodyPr/>
          <a:lstStyle/>
          <a:p>
            <a:fld id="{72ACF39F-094D-460E-A6C8-D82B3816CB5C}" type="datetimeFigureOut">
              <a:rPr lang="ru-RU" smtClean="0"/>
              <a:pPr/>
              <a:t>02.06.2022</a:t>
            </a:fld>
            <a:endParaRPr lang="ru-RU"/>
          </a:p>
        </p:txBody>
      </p:sp>
      <p:sp>
        <p:nvSpPr>
          <p:cNvPr id="6" name="Нижний колонтитул 5">
            <a:extLst>
              <a:ext uri="{FF2B5EF4-FFF2-40B4-BE49-F238E27FC236}">
                <a16:creationId xmlns:a16="http://schemas.microsoft.com/office/drawing/2014/main" id="{28FD9960-284A-4CA6-BCE1-36D47C62E3B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8DA530E-C6EA-4BAB-BA2F-E53A4C980504}"/>
              </a:ext>
            </a:extLst>
          </p:cNvPr>
          <p:cNvSpPr>
            <a:spLocks noGrp="1"/>
          </p:cNvSpPr>
          <p:nvPr>
            <p:ph type="sldNum" sz="quarter" idx="12"/>
          </p:nvPr>
        </p:nvSpPr>
        <p:spPr/>
        <p:txBody>
          <a:bodyPr/>
          <a:lstStyle/>
          <a:p>
            <a:fld id="{7E1AB20E-440A-4EE8-B585-A18ADEFBD379}" type="slidenum">
              <a:rPr lang="ru-RU" smtClean="0"/>
              <a:pPr/>
              <a:t>‹#›</a:t>
            </a:fld>
            <a:endParaRPr lang="ru-RU"/>
          </a:p>
        </p:txBody>
      </p:sp>
    </p:spTree>
    <p:extLst>
      <p:ext uri="{BB962C8B-B14F-4D97-AF65-F5344CB8AC3E}">
        <p14:creationId xmlns:p14="http://schemas.microsoft.com/office/powerpoint/2010/main" val="155113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205F87-4376-4B45-999C-4B7976B2A57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BD59D5A3-DD72-451E-A587-393992A707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B57C6A64-F5CA-4BCE-91F7-F65E84CCC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0F8617E-93CF-49FD-84DB-34CB5E46E47A}"/>
              </a:ext>
            </a:extLst>
          </p:cNvPr>
          <p:cNvSpPr>
            <a:spLocks noGrp="1"/>
          </p:cNvSpPr>
          <p:nvPr>
            <p:ph type="dt" sz="half" idx="10"/>
          </p:nvPr>
        </p:nvSpPr>
        <p:spPr/>
        <p:txBody>
          <a:bodyPr/>
          <a:lstStyle/>
          <a:p>
            <a:fld id="{72ACF39F-094D-460E-A6C8-D82B3816CB5C}" type="datetimeFigureOut">
              <a:rPr lang="ru-RU" smtClean="0"/>
              <a:pPr/>
              <a:t>02.06.2022</a:t>
            </a:fld>
            <a:endParaRPr lang="ru-RU"/>
          </a:p>
        </p:txBody>
      </p:sp>
      <p:sp>
        <p:nvSpPr>
          <p:cNvPr id="6" name="Нижний колонтитул 5">
            <a:extLst>
              <a:ext uri="{FF2B5EF4-FFF2-40B4-BE49-F238E27FC236}">
                <a16:creationId xmlns:a16="http://schemas.microsoft.com/office/drawing/2014/main" id="{D006C809-A205-4747-9B54-939DF361B07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2872018-C0EF-4F7F-AC2C-74E2932818EC}"/>
              </a:ext>
            </a:extLst>
          </p:cNvPr>
          <p:cNvSpPr>
            <a:spLocks noGrp="1"/>
          </p:cNvSpPr>
          <p:nvPr>
            <p:ph type="sldNum" sz="quarter" idx="12"/>
          </p:nvPr>
        </p:nvSpPr>
        <p:spPr/>
        <p:txBody>
          <a:bodyPr/>
          <a:lstStyle/>
          <a:p>
            <a:fld id="{7E1AB20E-440A-4EE8-B585-A18ADEFBD379}" type="slidenum">
              <a:rPr lang="ru-RU" smtClean="0"/>
              <a:pPr/>
              <a:t>‹#›</a:t>
            </a:fld>
            <a:endParaRPr lang="ru-RU"/>
          </a:p>
        </p:txBody>
      </p:sp>
    </p:spTree>
    <p:extLst>
      <p:ext uri="{BB962C8B-B14F-4D97-AF65-F5344CB8AC3E}">
        <p14:creationId xmlns:p14="http://schemas.microsoft.com/office/powerpoint/2010/main" val="4191015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314FAB-7D1E-4125-823E-A497E49081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4933870-5437-4301-BB17-A8BDE5174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B105021-A56E-4A4F-BAB4-AFAEB55E2D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CF39F-094D-460E-A6C8-D82B3816CB5C}" type="datetimeFigureOut">
              <a:rPr lang="ru-RU" smtClean="0"/>
              <a:pPr/>
              <a:t>02.06.2022</a:t>
            </a:fld>
            <a:endParaRPr lang="ru-RU"/>
          </a:p>
        </p:txBody>
      </p:sp>
      <p:sp>
        <p:nvSpPr>
          <p:cNvPr id="5" name="Нижний колонтитул 4">
            <a:extLst>
              <a:ext uri="{FF2B5EF4-FFF2-40B4-BE49-F238E27FC236}">
                <a16:creationId xmlns:a16="http://schemas.microsoft.com/office/drawing/2014/main" id="{B30A12E1-BCD2-4AAE-A6D6-80180867F7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8913CC7-DC20-4CE1-A309-37C45101B8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AB20E-440A-4EE8-B585-A18ADEFBD379}" type="slidenum">
              <a:rPr lang="ru-RU" smtClean="0"/>
              <a:pPr/>
              <a:t>‹#›</a:t>
            </a:fld>
            <a:endParaRPr lang="ru-RU"/>
          </a:p>
        </p:txBody>
      </p:sp>
    </p:spTree>
    <p:extLst>
      <p:ext uri="{BB962C8B-B14F-4D97-AF65-F5344CB8AC3E}">
        <p14:creationId xmlns:p14="http://schemas.microsoft.com/office/powerpoint/2010/main" val="3872371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s.rsna.org/author/Al-Dasuqi,+Khalid" TargetMode="External"/><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pubs.rsna.org/doi/full/10.1148/rg.2020200015" TargetMode="External"/><Relationship Id="rId5" Type="http://schemas.openxmlformats.org/officeDocument/2006/relationships/hyperlink" Target="https://pubs.rsna.org/author/Mathur,+Mahan" TargetMode="External"/><Relationship Id="rId4" Type="http://schemas.openxmlformats.org/officeDocument/2006/relationships/hyperlink" Target="https://pubs.rsna.org/author/Irshaid,+Lina"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gif"/><Relationship Id="rId4" Type="http://schemas.openxmlformats.org/officeDocument/2006/relationships/image" Target="../media/image18.gif"/></Relationships>
</file>

<file path=ppt/slides/_rels/slide2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3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gif"/></Relationships>
</file>

<file path=ppt/slides/_rels/slide3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1617840" y="1347480"/>
            <a:ext cx="9275760" cy="271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endParaRPr lang="ru-RU" sz="1800" b="0" strike="noStrike" spc="-1" dirty="0">
              <a:latin typeface="Arial"/>
            </a:endParaRPr>
          </a:p>
          <a:p>
            <a:pPr algn="ctr">
              <a:lnSpc>
                <a:spcPct val="100000"/>
              </a:lnSpc>
            </a:pPr>
            <a:r>
              <a:rPr lang="ru-RU" sz="3600" b="1" strike="noStrike" spc="-1" dirty="0" err="1">
                <a:solidFill>
                  <a:srgbClr val="203864"/>
                </a:solidFill>
                <a:latin typeface="Arial"/>
              </a:rPr>
              <a:t>Радиолого</a:t>
            </a:r>
            <a:r>
              <a:rPr lang="ru-RU" sz="3600" b="1" strike="noStrike" spc="-1" dirty="0">
                <a:solidFill>
                  <a:srgbClr val="203864"/>
                </a:solidFill>
                <a:latin typeface="Arial"/>
              </a:rPr>
              <a:t>-патологическая корреляция первичных </a:t>
            </a:r>
            <a:r>
              <a:rPr lang="ru-RU" sz="3600" b="1" strike="noStrike" spc="-1" dirty="0" err="1">
                <a:solidFill>
                  <a:srgbClr val="203864"/>
                </a:solidFill>
                <a:latin typeface="Arial"/>
              </a:rPr>
              <a:t>ретроперитонеальных</a:t>
            </a:r>
            <a:r>
              <a:rPr lang="ru-RU" sz="3600" b="1" strike="noStrike" spc="-1" dirty="0">
                <a:solidFill>
                  <a:srgbClr val="203864"/>
                </a:solidFill>
                <a:latin typeface="Arial"/>
              </a:rPr>
              <a:t> новообразований</a:t>
            </a:r>
            <a:endParaRPr lang="ru-RU" sz="3600" b="0" strike="noStrike" spc="-1" dirty="0">
              <a:latin typeface="Arial"/>
            </a:endParaRPr>
          </a:p>
          <a:p>
            <a:pPr algn="ctr">
              <a:lnSpc>
                <a:spcPct val="100000"/>
              </a:lnSpc>
            </a:pPr>
            <a:endParaRPr lang="ru-RU" sz="3600" b="0" strike="noStrike" spc="-1" dirty="0">
              <a:latin typeface="Arial"/>
            </a:endParaRPr>
          </a:p>
          <a:p>
            <a:pPr algn="ctr">
              <a:lnSpc>
                <a:spcPct val="100000"/>
              </a:lnSpc>
            </a:pPr>
            <a:r>
              <a:rPr lang="ru-RU" sz="3200" b="1" strike="noStrike" spc="-1" dirty="0">
                <a:solidFill>
                  <a:srgbClr val="203864"/>
                </a:solidFill>
                <a:latin typeface="Arial"/>
              </a:rPr>
              <a:t>Часть 2</a:t>
            </a:r>
            <a:endParaRPr lang="ru-RU" sz="3200" b="0" strike="noStrike" spc="-1" dirty="0">
              <a:latin typeface="Arial"/>
            </a:endParaRPr>
          </a:p>
        </p:txBody>
      </p:sp>
      <p:sp>
        <p:nvSpPr>
          <p:cNvPr id="130" name="CustomShape 2"/>
          <p:cNvSpPr/>
          <p:nvPr/>
        </p:nvSpPr>
        <p:spPr>
          <a:xfrm>
            <a:off x="6634080" y="4723200"/>
            <a:ext cx="5305320" cy="65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spcBef>
                <a:spcPts val="1191"/>
              </a:spcBef>
              <a:spcAft>
                <a:spcPts val="992"/>
              </a:spcAft>
            </a:pPr>
            <a:r>
              <a:rPr lang="ru-RU" sz="2000" b="0" strike="noStrike" spc="-1">
                <a:solidFill>
                  <a:srgbClr val="000000"/>
                </a:solidFill>
                <a:latin typeface="Arial"/>
                <a:ea typeface="DejaVu Sans"/>
              </a:rPr>
              <a:t>Выполнил: ординатор 1-го года обучения специальности «Рентгенология» </a:t>
            </a:r>
            <a:endParaRPr lang="ru-RU" sz="2000" b="0" strike="noStrike" spc="-1">
              <a:latin typeface="Arial"/>
            </a:endParaRPr>
          </a:p>
          <a:p>
            <a:pPr algn="r">
              <a:lnSpc>
                <a:spcPct val="100000"/>
              </a:lnSpc>
              <a:spcBef>
                <a:spcPts val="1191"/>
              </a:spcBef>
              <a:spcAft>
                <a:spcPts val="992"/>
              </a:spcAft>
            </a:pPr>
            <a:r>
              <a:rPr lang="ru-RU" sz="2000" b="0" strike="noStrike" spc="-1">
                <a:solidFill>
                  <a:srgbClr val="000000"/>
                </a:solidFill>
                <a:latin typeface="Arial"/>
                <a:ea typeface="DejaVu Sans"/>
              </a:rPr>
              <a:t>Тутарков Сергей Геннадьевич</a:t>
            </a:r>
            <a:endParaRPr lang="ru-RU" sz="2000" b="0" strike="noStrike" spc="-1">
              <a:latin typeface="Arial"/>
            </a:endParaRPr>
          </a:p>
          <a:p>
            <a:pPr>
              <a:lnSpc>
                <a:spcPct val="100000"/>
              </a:lnSpc>
            </a:pPr>
            <a:endParaRPr lang="ru-RU" sz="2000" b="0" strike="noStrike" spc="-1">
              <a:latin typeface="Arial"/>
            </a:endParaRPr>
          </a:p>
        </p:txBody>
      </p:sp>
      <p:sp>
        <p:nvSpPr>
          <p:cNvPr id="131" name="CustomShape 3"/>
          <p:cNvSpPr/>
          <p:nvPr/>
        </p:nvSpPr>
        <p:spPr>
          <a:xfrm>
            <a:off x="2059560" y="144000"/>
            <a:ext cx="8175960" cy="93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000" b="1" strike="noStrike" spc="-1">
                <a:solidFill>
                  <a:srgbClr val="000000"/>
                </a:solidFill>
                <a:latin typeface="Arial"/>
              </a:rPr>
              <a:t>ФГБОУ ВО «Красноярский государственный медицинский университет имени профессора В.Ф. Войно - Ясенецкого» </a:t>
            </a:r>
            <a:endParaRPr lang="ru-RU" sz="2000" b="0" strike="noStrike" spc="-1">
              <a:latin typeface="Arial"/>
            </a:endParaRPr>
          </a:p>
          <a:p>
            <a:pPr algn="ctr">
              <a:lnSpc>
                <a:spcPct val="100000"/>
              </a:lnSpc>
            </a:pPr>
            <a:r>
              <a:rPr lang="ru-RU" sz="2000" b="1" strike="noStrike" spc="-1">
                <a:solidFill>
                  <a:srgbClr val="000000"/>
                </a:solidFill>
                <a:latin typeface="Arial"/>
              </a:rPr>
              <a:t>Кафедра лучевой диагностики ИПО</a:t>
            </a:r>
            <a:endParaRPr lang="ru-RU" sz="2000" b="0" strike="noStrike" spc="-1">
              <a:latin typeface="Arial"/>
            </a:endParaRPr>
          </a:p>
        </p:txBody>
      </p:sp>
      <p:sp>
        <p:nvSpPr>
          <p:cNvPr id="132" name="CustomShape 4"/>
          <p:cNvSpPr/>
          <p:nvPr/>
        </p:nvSpPr>
        <p:spPr>
          <a:xfrm>
            <a:off x="111600" y="4550760"/>
            <a:ext cx="6521040" cy="1279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ru-RU" sz="1200" b="1" strike="noStrike" spc="-1" dirty="0" err="1">
                <a:solidFill>
                  <a:srgbClr val="000000"/>
                </a:solidFill>
                <a:latin typeface="Open Sans"/>
              </a:rPr>
              <a:t>Genitourinary</a:t>
            </a:r>
            <a:r>
              <a:rPr lang="ru-RU" sz="1200" b="1" strike="noStrike" spc="-1" dirty="0">
                <a:solidFill>
                  <a:srgbClr val="000000"/>
                </a:solidFill>
                <a:latin typeface="Open Sans"/>
              </a:rPr>
              <a:t> </a:t>
            </a:r>
            <a:r>
              <a:rPr lang="ru-RU" sz="1200" b="1" strike="noStrike" spc="-1" dirty="0" err="1">
                <a:solidFill>
                  <a:srgbClr val="000000"/>
                </a:solidFill>
                <a:latin typeface="Open Sans"/>
              </a:rPr>
              <a:t>Imaging</a:t>
            </a:r>
            <a:r>
              <a:rPr lang="ru-RU" sz="1200" b="0" strike="noStrike" spc="-1" dirty="0" err="1">
                <a:solidFill>
                  <a:srgbClr val="000000"/>
                </a:solidFill>
                <a:latin typeface="Open Sans"/>
              </a:rPr>
              <a:t>Free</a:t>
            </a:r>
            <a:r>
              <a:rPr lang="ru-RU" sz="1200" b="0" strike="noStrike" spc="-1" dirty="0">
                <a:solidFill>
                  <a:srgbClr val="000000"/>
                </a:solidFill>
                <a:latin typeface="Open Sans"/>
              </a:rPr>
              <a:t> </a:t>
            </a:r>
            <a:r>
              <a:rPr lang="ru-RU" sz="1200" b="0" strike="noStrike" spc="-1" dirty="0" err="1">
                <a:solidFill>
                  <a:srgbClr val="000000"/>
                </a:solidFill>
                <a:latin typeface="Open Sans"/>
              </a:rPr>
              <a:t>Access</a:t>
            </a:r>
            <a:endParaRPr lang="ru-RU" sz="1200" b="0" strike="noStrike" spc="-1" dirty="0">
              <a:latin typeface="Arial"/>
            </a:endParaRPr>
          </a:p>
          <a:p>
            <a:pPr>
              <a:lnSpc>
                <a:spcPct val="100000"/>
              </a:lnSpc>
            </a:pPr>
            <a:r>
              <a:rPr lang="ru-RU" sz="2400" b="1" strike="noStrike" spc="-1" dirty="0" err="1">
                <a:solidFill>
                  <a:srgbClr val="000000"/>
                </a:solidFill>
                <a:latin typeface="Open Sans"/>
              </a:rPr>
              <a:t>Radiologic-Pathologic</a:t>
            </a:r>
            <a:r>
              <a:rPr lang="ru-RU" sz="2400" b="1" strike="noStrike" spc="-1" dirty="0">
                <a:solidFill>
                  <a:srgbClr val="000000"/>
                </a:solidFill>
                <a:latin typeface="Open Sans"/>
              </a:rPr>
              <a:t> </a:t>
            </a:r>
            <a:r>
              <a:rPr lang="ru-RU" sz="2400" b="1" strike="noStrike" spc="-1" dirty="0" err="1">
                <a:solidFill>
                  <a:srgbClr val="000000"/>
                </a:solidFill>
                <a:latin typeface="Open Sans"/>
              </a:rPr>
              <a:t>Correlation</a:t>
            </a:r>
            <a:r>
              <a:rPr lang="ru-RU" sz="2400" b="1" strike="noStrike" spc="-1" dirty="0">
                <a:solidFill>
                  <a:srgbClr val="000000"/>
                </a:solidFill>
                <a:latin typeface="Open Sans"/>
              </a:rPr>
              <a:t> </a:t>
            </a:r>
            <a:r>
              <a:rPr lang="ru-RU" sz="2400" b="1" strike="noStrike" spc="-1" dirty="0" err="1">
                <a:solidFill>
                  <a:srgbClr val="000000"/>
                </a:solidFill>
                <a:latin typeface="Open Sans"/>
              </a:rPr>
              <a:t>of</a:t>
            </a:r>
            <a:r>
              <a:rPr lang="ru-RU" sz="2400" b="1" strike="noStrike" spc="-1" dirty="0">
                <a:solidFill>
                  <a:srgbClr val="000000"/>
                </a:solidFill>
                <a:latin typeface="Open Sans"/>
              </a:rPr>
              <a:t> </a:t>
            </a:r>
            <a:r>
              <a:rPr lang="ru-RU" sz="2400" b="1" strike="noStrike" spc="-1" dirty="0" err="1">
                <a:solidFill>
                  <a:srgbClr val="000000"/>
                </a:solidFill>
                <a:latin typeface="Open Sans"/>
              </a:rPr>
              <a:t>Primary</a:t>
            </a:r>
            <a:r>
              <a:rPr lang="ru-RU" sz="2400" b="1" strike="noStrike" spc="-1" dirty="0">
                <a:solidFill>
                  <a:srgbClr val="000000"/>
                </a:solidFill>
                <a:latin typeface="Open Sans"/>
              </a:rPr>
              <a:t> </a:t>
            </a:r>
            <a:r>
              <a:rPr lang="ru-RU" sz="2400" b="1" strike="noStrike" spc="-1" dirty="0" err="1">
                <a:solidFill>
                  <a:srgbClr val="000000"/>
                </a:solidFill>
                <a:latin typeface="Open Sans"/>
              </a:rPr>
              <a:t>Retroperitoneal</a:t>
            </a:r>
            <a:r>
              <a:rPr lang="ru-RU" sz="2400" b="1" strike="noStrike" spc="-1" dirty="0">
                <a:solidFill>
                  <a:srgbClr val="000000"/>
                </a:solidFill>
                <a:latin typeface="Open Sans"/>
              </a:rPr>
              <a:t> </a:t>
            </a:r>
            <a:r>
              <a:rPr lang="ru-RU" sz="2400" b="1" strike="noStrike" spc="-1" dirty="0" err="1">
                <a:solidFill>
                  <a:srgbClr val="000000"/>
                </a:solidFill>
                <a:latin typeface="Open Sans"/>
              </a:rPr>
              <a:t>Neoplasms</a:t>
            </a:r>
            <a:endParaRPr lang="ru-RU" sz="2400" b="0" strike="noStrike" spc="-1" dirty="0">
              <a:latin typeface="Arial"/>
            </a:endParaRPr>
          </a:p>
          <a:p>
            <a:pPr>
              <a:lnSpc>
                <a:spcPct val="100000"/>
              </a:lnSpc>
            </a:pPr>
            <a:r>
              <a:rPr lang="ru-RU" sz="1200" b="0" strike="noStrike" spc="-1" dirty="0">
                <a:solidFill>
                  <a:srgbClr val="000000"/>
                </a:solidFill>
                <a:latin typeface="Open Sans"/>
              </a:rPr>
              <a:t>  </a:t>
            </a:r>
            <a:r>
              <a:rPr lang="ru-RU" sz="900" b="0" strike="noStrike" spc="-1" dirty="0">
                <a:solidFill>
                  <a:srgbClr val="000000"/>
                </a:solidFill>
                <a:latin typeface="Open Sans"/>
              </a:rPr>
              <a:t>     </a:t>
            </a:r>
            <a:r>
              <a:rPr lang="ru-RU" sz="1200" b="0" u="sng" strike="noStrike" spc="-1" dirty="0" err="1">
                <a:solidFill>
                  <a:srgbClr val="0563C1"/>
                </a:solidFill>
                <a:uFillTx/>
                <a:latin typeface="Open Sans"/>
                <a:hlinkClick r:id="rId3"/>
              </a:rPr>
              <a:t>Khalid</a:t>
            </a:r>
            <a:r>
              <a:rPr lang="ru-RU" sz="1200" b="0" u="sng" strike="noStrike" spc="-1" dirty="0">
                <a:solidFill>
                  <a:srgbClr val="0563C1"/>
                </a:solidFill>
                <a:uFillTx/>
                <a:latin typeface="Open Sans"/>
                <a:hlinkClick r:id="rId3"/>
              </a:rPr>
              <a:t> </a:t>
            </a:r>
            <a:r>
              <a:rPr lang="ru-RU" sz="1200" b="0" u="sng" strike="noStrike" spc="-1" dirty="0" err="1">
                <a:solidFill>
                  <a:srgbClr val="0563C1"/>
                </a:solidFill>
                <a:uFillTx/>
                <a:latin typeface="Open Sans"/>
                <a:hlinkClick r:id="rId3"/>
              </a:rPr>
              <a:t>Al-Dasuqi</a:t>
            </a:r>
            <a:r>
              <a:rPr lang="ru-RU" sz="1200" b="0" strike="noStrike" spc="-1" dirty="0">
                <a:solidFill>
                  <a:srgbClr val="777777"/>
                </a:solidFill>
                <a:latin typeface="Open Sans"/>
              </a:rPr>
              <a:t>, </a:t>
            </a:r>
            <a:r>
              <a:rPr lang="ru-RU" sz="1200" b="0" u="sng" strike="noStrike" spc="-1" dirty="0" err="1">
                <a:solidFill>
                  <a:srgbClr val="0563C1"/>
                </a:solidFill>
                <a:uFillTx/>
                <a:latin typeface="Open Sans"/>
                <a:hlinkClick r:id="rId4"/>
              </a:rPr>
              <a:t>Lina</a:t>
            </a:r>
            <a:r>
              <a:rPr lang="ru-RU" sz="1200" b="0" u="sng" strike="noStrike" spc="-1" dirty="0">
                <a:solidFill>
                  <a:srgbClr val="0563C1"/>
                </a:solidFill>
                <a:uFillTx/>
                <a:latin typeface="Open Sans"/>
                <a:hlinkClick r:id="rId4"/>
              </a:rPr>
              <a:t> </a:t>
            </a:r>
            <a:r>
              <a:rPr lang="ru-RU" sz="1200" b="0" u="sng" strike="noStrike" spc="-1" dirty="0" err="1">
                <a:solidFill>
                  <a:srgbClr val="0563C1"/>
                </a:solidFill>
                <a:uFillTx/>
                <a:latin typeface="Open Sans"/>
                <a:hlinkClick r:id="rId4"/>
              </a:rPr>
              <a:t>Irshaid</a:t>
            </a:r>
            <a:r>
              <a:rPr lang="ru-RU" sz="1200" b="0" strike="noStrike" spc="-1" dirty="0">
                <a:solidFill>
                  <a:srgbClr val="777777"/>
                </a:solidFill>
                <a:latin typeface="Open Sans"/>
              </a:rPr>
              <a:t>, </a:t>
            </a:r>
            <a:r>
              <a:rPr lang="ru-RU" sz="1200" b="0" u="sng" strike="noStrike" spc="-1" dirty="0" err="1">
                <a:solidFill>
                  <a:srgbClr val="0563C1"/>
                </a:solidFill>
                <a:uFillTx/>
                <a:latin typeface="Open Sans"/>
                <a:hlinkClick r:id="rId5"/>
              </a:rPr>
              <a:t>Mahan</a:t>
            </a:r>
            <a:r>
              <a:rPr lang="ru-RU" sz="1200" b="0" u="sng" strike="noStrike" spc="-1" dirty="0">
                <a:solidFill>
                  <a:srgbClr val="0563C1"/>
                </a:solidFill>
                <a:uFillTx/>
                <a:latin typeface="Open Sans"/>
                <a:hlinkClick r:id="rId5"/>
              </a:rPr>
              <a:t> </a:t>
            </a:r>
            <a:r>
              <a:rPr lang="ru-RU" sz="1200" b="0" u="sng" strike="noStrike" spc="-1" dirty="0" err="1">
                <a:solidFill>
                  <a:srgbClr val="0563C1"/>
                </a:solidFill>
                <a:uFillTx/>
                <a:latin typeface="Open Sans"/>
                <a:hlinkClick r:id="rId5"/>
              </a:rPr>
              <a:t>Mathur</a:t>
            </a:r>
            <a:r>
              <a:rPr lang="ru-RU" sz="1200" b="0" u="sng" strike="noStrike" spc="-1" dirty="0">
                <a:solidFill>
                  <a:srgbClr val="0563C1"/>
                </a:solidFill>
                <a:uFillTx/>
                <a:latin typeface="Open Sans"/>
                <a:hlinkClick r:id="rId5"/>
              </a:rPr>
              <a:t> </a:t>
            </a:r>
            <a:endParaRPr lang="ru-RU" sz="1200" b="0" strike="noStrike" spc="-1" dirty="0">
              <a:latin typeface="Arial"/>
            </a:endParaRPr>
          </a:p>
          <a:p>
            <a:pPr>
              <a:lnSpc>
                <a:spcPct val="100000"/>
              </a:lnSpc>
            </a:pPr>
            <a:r>
              <a:rPr lang="ru-RU" sz="1200" b="1" u="sng" strike="noStrike" spc="-1" dirty="0" err="1">
                <a:solidFill>
                  <a:srgbClr val="0563C1"/>
                </a:solidFill>
                <a:uFillTx/>
                <a:latin typeface="Open Sans"/>
                <a:hlinkClick r:id="rId6"/>
              </a:rPr>
              <a:t>Author</a:t>
            </a:r>
            <a:r>
              <a:rPr lang="ru-RU" sz="1200" b="1" u="sng" strike="noStrike" spc="-1" dirty="0">
                <a:solidFill>
                  <a:srgbClr val="0563C1"/>
                </a:solidFill>
                <a:uFillTx/>
                <a:latin typeface="Open Sans"/>
                <a:hlinkClick r:id="rId6"/>
              </a:rPr>
              <a:t> </a:t>
            </a:r>
            <a:r>
              <a:rPr lang="ru-RU" sz="1200" b="1" u="sng" strike="noStrike" spc="-1" dirty="0" err="1">
                <a:solidFill>
                  <a:srgbClr val="0563C1"/>
                </a:solidFill>
                <a:uFillTx/>
                <a:latin typeface="Open Sans"/>
                <a:hlinkClick r:id="rId6"/>
              </a:rPr>
              <a:t>Affiliations</a:t>
            </a:r>
            <a:endParaRPr lang="ru-RU" sz="1200" b="1" u="sng" strike="noStrike" spc="-1" dirty="0">
              <a:solidFill>
                <a:srgbClr val="0563C1"/>
              </a:solidFill>
              <a:uFillTx/>
              <a:latin typeface="Open Sans"/>
            </a:endParaRPr>
          </a:p>
          <a:p>
            <a:r>
              <a:rPr lang="ru-RU" sz="1200" u="sng" spc="-1" dirty="0">
                <a:solidFill>
                  <a:srgbClr val="0563C1"/>
                </a:solidFill>
                <a:ea typeface="DejaVu Sans"/>
                <a:hlinkClick r:id="rId6"/>
              </a:rPr>
              <a:t>https://pubs.rsna.org/doi/full/10.1148/rg.2020200015</a:t>
            </a:r>
            <a:endParaRPr lang="ru-RU" sz="1200" spc="-1" dirty="0">
              <a:solidFill>
                <a:srgbClr val="000000"/>
              </a:solidFill>
            </a:endParaRPr>
          </a:p>
          <a:p>
            <a:pPr>
              <a:lnSpc>
                <a:spcPct val="100000"/>
              </a:lnSpc>
            </a:pPr>
            <a:endParaRPr lang="ru-RU" sz="1200" b="0" strike="noStrike" spc="-1" dirty="0">
              <a:latin typeface="Arial"/>
            </a:endParaRPr>
          </a:p>
        </p:txBody>
      </p:sp>
      <p:pic>
        <p:nvPicPr>
          <p:cNvPr id="133" name="Picture 2"/>
          <p:cNvPicPr/>
          <p:nvPr/>
        </p:nvPicPr>
        <p:blipFill>
          <a:blip r:embed="rId7"/>
          <a:stretch/>
        </p:blipFill>
        <p:spPr>
          <a:xfrm rot="10800000">
            <a:off x="1879920" y="4419360"/>
            <a:ext cx="267480" cy="78480"/>
          </a:xfrm>
          <a:prstGeom prst="rect">
            <a:avLst/>
          </a:prstGeom>
          <a:ln>
            <a:noFill/>
          </a:ln>
        </p:spPr>
      </p:pic>
      <p:sp>
        <p:nvSpPr>
          <p:cNvPr id="134" name="CustomShape 5"/>
          <p:cNvSpPr/>
          <p:nvPr/>
        </p:nvSpPr>
        <p:spPr>
          <a:xfrm>
            <a:off x="4948200" y="6191280"/>
            <a:ext cx="609804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ru-RU" sz="20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838080" y="1195754"/>
            <a:ext cx="10515240" cy="5342206"/>
          </a:xfrm>
          <a:prstGeom prst="rect">
            <a:avLst/>
          </a:prstGeom>
          <a:noFill/>
          <a:ln>
            <a:noFill/>
          </a:ln>
        </p:spPr>
        <p:txBody>
          <a:bodyPr>
            <a:normAutofit fontScale="92500" lnSpcReduction="10000"/>
          </a:bodyPr>
          <a:lstStyle/>
          <a:p>
            <a:pPr algn="ctr">
              <a:lnSpc>
                <a:spcPct val="90000"/>
              </a:lnSpc>
              <a:spcBef>
                <a:spcPts val="1001"/>
              </a:spcBef>
            </a:pPr>
            <a:endParaRPr lang="ru-RU" sz="3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ru-RU" sz="2800" b="0" strike="noStrike" spc="-1" dirty="0">
                <a:solidFill>
                  <a:srgbClr val="000000"/>
                </a:solidFill>
                <a:latin typeface="Calibri"/>
              </a:rPr>
              <a:t>Большие образования мягких тканей, с внутренней неоднородностью, </a:t>
            </a:r>
            <a:r>
              <a:rPr lang="ru-RU" sz="2800" b="0" strike="noStrike" spc="-1" dirty="0" err="1">
                <a:solidFill>
                  <a:srgbClr val="000000"/>
                </a:solidFill>
                <a:latin typeface="Calibri"/>
              </a:rPr>
              <a:t>вследствии</a:t>
            </a:r>
            <a:r>
              <a:rPr lang="ru-RU" sz="2800" b="0" strike="noStrike" spc="-1" dirty="0">
                <a:solidFill>
                  <a:srgbClr val="000000"/>
                </a:solidFill>
                <a:latin typeface="Calibri"/>
              </a:rPr>
              <a:t> некроза и </a:t>
            </a:r>
            <a:r>
              <a:rPr lang="ru-RU" sz="2800" spc="-1" dirty="0">
                <a:solidFill>
                  <a:srgbClr val="000000"/>
                </a:solidFill>
              </a:rPr>
              <a:t>кровоизлияния (уровень жидкости)</a:t>
            </a:r>
            <a:endParaRPr lang="ru-RU" sz="2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ru-RU" sz="2800" b="0" strike="noStrike" spc="-1" dirty="0">
                <a:solidFill>
                  <a:srgbClr val="000000"/>
                </a:solidFill>
                <a:latin typeface="Calibri"/>
              </a:rPr>
              <a:t>Средний размер опухоли для поражений с/без вовлечения сосудов -  10,4 см и 11,3 см, соответственно </a:t>
            </a:r>
          </a:p>
          <a:p>
            <a:pPr marL="228600" indent="-228240">
              <a:lnSpc>
                <a:spcPct val="90000"/>
              </a:lnSpc>
              <a:spcBef>
                <a:spcPts val="1001"/>
              </a:spcBef>
              <a:buClr>
                <a:srgbClr val="000000"/>
              </a:buClr>
              <a:buFont typeface="Arial"/>
              <a:buChar char="•"/>
            </a:pPr>
            <a:r>
              <a:rPr lang="ru-RU" sz="2800" b="0" strike="noStrike" spc="-1" dirty="0" err="1">
                <a:solidFill>
                  <a:srgbClr val="000000"/>
                </a:solidFill>
                <a:latin typeface="Calibri"/>
              </a:rPr>
              <a:t>Кальцификаты</a:t>
            </a:r>
            <a:r>
              <a:rPr lang="ru-RU" sz="2800" b="0" strike="noStrike" spc="-1" dirty="0">
                <a:solidFill>
                  <a:srgbClr val="000000"/>
                </a:solidFill>
                <a:latin typeface="Calibri"/>
              </a:rPr>
              <a:t> обычно не встречаются, а жировая ткань отсутствует</a:t>
            </a:r>
          </a:p>
          <a:p>
            <a:pPr marL="228600" indent="-228240">
              <a:lnSpc>
                <a:spcPct val="90000"/>
              </a:lnSpc>
              <a:spcBef>
                <a:spcPts val="1001"/>
              </a:spcBef>
              <a:buClr>
                <a:srgbClr val="000000"/>
              </a:buClr>
              <a:buFont typeface="Arial"/>
              <a:buChar char="•"/>
            </a:pPr>
            <a:r>
              <a:rPr lang="ru-RU" sz="2800" b="0" strike="noStrike" spc="-1" dirty="0">
                <a:solidFill>
                  <a:srgbClr val="000000"/>
                </a:solidFill>
                <a:latin typeface="Calibri"/>
              </a:rPr>
              <a:t>Чисто внутрисосудистые поражения выглядят как неоднородно увеличивающиеся экспансивные образования</a:t>
            </a:r>
          </a:p>
          <a:p>
            <a:pPr marL="228600" indent="-228240">
              <a:lnSpc>
                <a:spcPct val="90000"/>
              </a:lnSpc>
              <a:spcBef>
                <a:spcPts val="1001"/>
              </a:spcBef>
              <a:buClr>
                <a:srgbClr val="000000"/>
              </a:buClr>
              <a:buFont typeface="Arial"/>
              <a:buChar char="•"/>
            </a:pPr>
            <a:r>
              <a:rPr lang="ru-RU" sz="2800" spc="-1" dirty="0">
                <a:solidFill>
                  <a:srgbClr val="000000"/>
                </a:solidFill>
              </a:rPr>
              <a:t>Т1-ВИ: низкая или средняя интенсивность сигнала</a:t>
            </a:r>
            <a:endParaRPr lang="ru-RU" sz="2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ru-RU" sz="2800" spc="-1" dirty="0">
                <a:solidFill>
                  <a:srgbClr val="000000"/>
                </a:solidFill>
              </a:rPr>
              <a:t>Т2-ВИ: средняя или высокая интенсивность сигнала </a:t>
            </a:r>
            <a:endParaRPr lang="ru-RU" sz="2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ru-RU" sz="2800" b="0" strike="noStrike" spc="-1" dirty="0">
                <a:solidFill>
                  <a:srgbClr val="000000"/>
                </a:solidFill>
                <a:latin typeface="Calibri"/>
              </a:rPr>
              <a:t>Большое </a:t>
            </a:r>
            <a:r>
              <a:rPr lang="ru-RU" sz="2800" b="0" strike="noStrike" spc="-1" dirty="0" err="1">
                <a:solidFill>
                  <a:srgbClr val="000000"/>
                </a:solidFill>
                <a:latin typeface="Calibri"/>
              </a:rPr>
              <a:t>нежиросодержащее</a:t>
            </a:r>
            <a:r>
              <a:rPr lang="ru-RU" sz="2800" b="0" strike="noStrike" spc="-1" dirty="0">
                <a:solidFill>
                  <a:srgbClr val="000000"/>
                </a:solidFill>
                <a:latin typeface="Calibri"/>
              </a:rPr>
              <a:t> забрюшинное образование с вовлечением прилежащего сосуда и внутренним некрозом должно наводить на мысль о </a:t>
            </a:r>
            <a:r>
              <a:rPr lang="ru-RU" sz="2800" b="0" strike="noStrike" spc="-1" dirty="0" err="1">
                <a:solidFill>
                  <a:srgbClr val="000000"/>
                </a:solidFill>
                <a:latin typeface="Calibri"/>
              </a:rPr>
              <a:t>лейомиосаркоме</a:t>
            </a:r>
            <a:endParaRPr lang="ru-RU" sz="2800" b="0" strike="noStrike" spc="-1" dirty="0">
              <a:solidFill>
                <a:srgbClr val="000000"/>
              </a:solidFill>
              <a:latin typeface="Calibri"/>
            </a:endParaRPr>
          </a:p>
        </p:txBody>
      </p:sp>
      <p:sp>
        <p:nvSpPr>
          <p:cNvPr id="4" name="TextBox 3">
            <a:extLst>
              <a:ext uri="{FF2B5EF4-FFF2-40B4-BE49-F238E27FC236}">
                <a16:creationId xmlns:a16="http://schemas.microsoft.com/office/drawing/2014/main" id="{4D8EC552-20C0-4ACA-8A96-3F3884F0DC40}"/>
              </a:ext>
            </a:extLst>
          </p:cNvPr>
          <p:cNvSpPr txBox="1"/>
          <p:nvPr/>
        </p:nvSpPr>
        <p:spPr>
          <a:xfrm>
            <a:off x="1792214" y="335280"/>
            <a:ext cx="8606971" cy="1311128"/>
          </a:xfrm>
          <a:prstGeom prst="rect">
            <a:avLst/>
          </a:prstGeom>
          <a:noFill/>
        </p:spPr>
        <p:txBody>
          <a:bodyPr wrap="square">
            <a:spAutoFit/>
          </a:bodyPr>
          <a:lstStyle/>
          <a:p>
            <a:pPr algn="ctr">
              <a:lnSpc>
                <a:spcPct val="90000"/>
              </a:lnSpc>
              <a:spcBef>
                <a:spcPts val="1001"/>
              </a:spcBef>
            </a:pPr>
            <a:r>
              <a:rPr lang="ru-RU" sz="4400" b="1" strike="noStrike" spc="-1" dirty="0">
                <a:solidFill>
                  <a:srgbClr val="000000"/>
                </a:solidFill>
                <a:latin typeface="Calibri"/>
              </a:rPr>
              <a:t>Рентгенологические особенности </a:t>
            </a:r>
            <a:r>
              <a:rPr lang="ru-RU" sz="4400" b="1" strike="noStrike" spc="-1" dirty="0" err="1">
                <a:solidFill>
                  <a:srgbClr val="000000"/>
                </a:solidFill>
                <a:latin typeface="Calibri"/>
              </a:rPr>
              <a:t>лейомиосарком</a:t>
            </a:r>
            <a:endParaRPr lang="ru-RU" sz="4400" b="1" strike="noStrike" spc="-1" dirty="0">
              <a:solidFill>
                <a:srgbClr val="000000"/>
              </a:solidFill>
              <a:latin typeface="Calibri"/>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609599" y="849310"/>
            <a:ext cx="10777586" cy="443244"/>
          </a:xfrm>
          <a:prstGeom prst="rect">
            <a:avLst/>
          </a:prstGeom>
          <a:noFill/>
          <a:ln>
            <a:noFill/>
          </a:ln>
        </p:spPr>
        <p:txBody>
          <a:bodyPr anchor="ctr"/>
          <a:lstStyle/>
          <a:p>
            <a:pPr algn="ctr"/>
            <a:endParaRPr lang="ru-RU" sz="4400" b="1" spc="-1" dirty="0"/>
          </a:p>
          <a:p>
            <a:pPr algn="ctr"/>
            <a:r>
              <a:rPr lang="ru-RU" sz="4400" b="1" spc="-1" dirty="0">
                <a:latin typeface="Calibri"/>
              </a:rPr>
              <a:t>МРТ органов брюшной </a:t>
            </a:r>
            <a:r>
              <a:rPr lang="ru-RU" sz="4400" b="1" spc="-1" dirty="0" err="1">
                <a:latin typeface="Calibri"/>
              </a:rPr>
              <a:t>пролости</a:t>
            </a:r>
            <a:r>
              <a:rPr lang="ru-RU" sz="4400" b="1" spc="-1" dirty="0">
                <a:latin typeface="Calibri"/>
              </a:rPr>
              <a:t> Т1-ВИ </a:t>
            </a:r>
            <a:r>
              <a:rPr lang="ru-RU" sz="4400" b="1" spc="-1" dirty="0"/>
              <a:t>с контрастированием, </a:t>
            </a:r>
            <a:r>
              <a:rPr lang="ru-RU" sz="4400" b="1" spc="-1" dirty="0">
                <a:latin typeface="Calibri"/>
              </a:rPr>
              <a:t>а</a:t>
            </a:r>
            <a:r>
              <a:rPr lang="ru-RU" sz="4400" b="1" spc="-1" dirty="0"/>
              <a:t>ксиальная срез Забрюшинная </a:t>
            </a:r>
            <a:r>
              <a:rPr lang="ru-RU" sz="4400" b="1" spc="-1" dirty="0" err="1"/>
              <a:t>лейомиосаркома</a:t>
            </a:r>
            <a:endParaRPr lang="ru-RU" sz="4400" b="1" strike="noStrike" spc="-1" dirty="0">
              <a:latin typeface="Calibri"/>
            </a:endParaRPr>
          </a:p>
        </p:txBody>
      </p:sp>
      <p:sp>
        <p:nvSpPr>
          <p:cNvPr id="176" name="TextShape 2"/>
          <p:cNvSpPr txBox="1"/>
          <p:nvPr/>
        </p:nvSpPr>
        <p:spPr>
          <a:xfrm>
            <a:off x="819153" y="5754608"/>
            <a:ext cx="10129791" cy="884022"/>
          </a:xfrm>
          <a:prstGeom prst="rect">
            <a:avLst/>
          </a:prstGeom>
          <a:noFill/>
          <a:ln>
            <a:noFill/>
          </a:ln>
        </p:spPr>
        <p:txBody>
          <a:bodyPr>
            <a:normAutofit/>
          </a:bodyPr>
          <a:lstStyle/>
          <a:p>
            <a:pPr algn="ctr">
              <a:lnSpc>
                <a:spcPct val="90000"/>
              </a:lnSpc>
              <a:spcBef>
                <a:spcPts val="1001"/>
              </a:spcBef>
            </a:pPr>
            <a:r>
              <a:rPr lang="ru-RU" sz="2800" b="0" strike="noStrike" spc="-1" dirty="0">
                <a:latin typeface="Calibri"/>
              </a:rPr>
              <a:t>Забрюшинная </a:t>
            </a:r>
            <a:r>
              <a:rPr lang="ru-RU" sz="2800" b="0" strike="noStrike" spc="-1" dirty="0" err="1">
                <a:latin typeface="Calibri"/>
              </a:rPr>
              <a:t>лейомиосаркома</a:t>
            </a:r>
            <a:r>
              <a:rPr lang="ru-RU" sz="2800" b="0" strike="noStrike" spc="-1" dirty="0">
                <a:latin typeface="Calibri"/>
              </a:rPr>
              <a:t> слева (*), с  инвазией в нижнюю полую вену (&gt;)</a:t>
            </a:r>
          </a:p>
          <a:p>
            <a:pPr>
              <a:lnSpc>
                <a:spcPct val="90000"/>
              </a:lnSpc>
              <a:spcBef>
                <a:spcPts val="1001"/>
              </a:spcBef>
            </a:pPr>
            <a:endParaRPr lang="ru-RU" sz="2800" b="0" strike="noStrike" spc="-1" dirty="0">
              <a:solidFill>
                <a:srgbClr val="000000"/>
              </a:solidFill>
              <a:latin typeface="Calibri"/>
            </a:endParaRPr>
          </a:p>
        </p:txBody>
      </p:sp>
      <p:pic>
        <p:nvPicPr>
          <p:cNvPr id="177" name="Picture 4"/>
          <p:cNvPicPr/>
          <p:nvPr/>
        </p:nvPicPr>
        <p:blipFill>
          <a:blip r:embed="rId3"/>
          <a:stretch/>
        </p:blipFill>
        <p:spPr>
          <a:xfrm>
            <a:off x="3051674" y="2413416"/>
            <a:ext cx="6088651" cy="319129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Shape 1"/>
          <p:cNvSpPr txBox="1"/>
          <p:nvPr/>
        </p:nvSpPr>
        <p:spPr>
          <a:xfrm>
            <a:off x="647441" y="6115987"/>
            <a:ext cx="11188870" cy="856658"/>
          </a:xfrm>
          <a:prstGeom prst="rect">
            <a:avLst/>
          </a:prstGeom>
          <a:noFill/>
          <a:ln>
            <a:noFill/>
          </a:ln>
        </p:spPr>
        <p:txBody>
          <a:bodyPr>
            <a:normAutofit/>
          </a:bodyPr>
          <a:lstStyle/>
          <a:p>
            <a:pPr algn="ctr">
              <a:lnSpc>
                <a:spcPct val="90000"/>
              </a:lnSpc>
              <a:spcBef>
                <a:spcPts val="1001"/>
              </a:spcBef>
            </a:pPr>
            <a:r>
              <a:rPr lang="ru-RU" sz="2000" spc="-1" dirty="0">
                <a:solidFill>
                  <a:srgbClr val="000000"/>
                </a:solidFill>
                <a:latin typeface="Calibri"/>
              </a:rPr>
              <a:t>М</a:t>
            </a:r>
            <a:r>
              <a:rPr lang="ru-RU" sz="2000" b="0" strike="noStrike" spc="-1" dirty="0">
                <a:solidFill>
                  <a:srgbClr val="000000"/>
                </a:solidFill>
                <a:latin typeface="Calibri"/>
              </a:rPr>
              <a:t>ужчина 66 лет, крупное неоднородное образование в правой периренальной области (&gt;), с участками некроза (*)</a:t>
            </a:r>
          </a:p>
        </p:txBody>
      </p:sp>
      <p:pic>
        <p:nvPicPr>
          <p:cNvPr id="174" name="Picture 2"/>
          <p:cNvPicPr/>
          <p:nvPr/>
        </p:nvPicPr>
        <p:blipFill>
          <a:blip r:embed="rId3"/>
          <a:stretch/>
        </p:blipFill>
        <p:spPr>
          <a:xfrm>
            <a:off x="3475333" y="2099346"/>
            <a:ext cx="5241334" cy="4016641"/>
          </a:xfrm>
          <a:prstGeom prst="rect">
            <a:avLst/>
          </a:prstGeom>
          <a:ln>
            <a:noFill/>
          </a:ln>
        </p:spPr>
      </p:pic>
      <p:sp>
        <p:nvSpPr>
          <p:cNvPr id="5" name="TextBox 4">
            <a:extLst>
              <a:ext uri="{FF2B5EF4-FFF2-40B4-BE49-F238E27FC236}">
                <a16:creationId xmlns:a16="http://schemas.microsoft.com/office/drawing/2014/main" id="{536C63CC-08FB-4B89-B820-9815899FB4BB}"/>
              </a:ext>
            </a:extLst>
          </p:cNvPr>
          <p:cNvSpPr txBox="1"/>
          <p:nvPr/>
        </p:nvSpPr>
        <p:spPr>
          <a:xfrm>
            <a:off x="647441" y="160354"/>
            <a:ext cx="10897117" cy="1938992"/>
          </a:xfrm>
          <a:prstGeom prst="rect">
            <a:avLst/>
          </a:prstGeom>
          <a:noFill/>
        </p:spPr>
        <p:txBody>
          <a:bodyPr wrap="square">
            <a:spAutoFit/>
          </a:bodyPr>
          <a:lstStyle/>
          <a:p>
            <a:pPr algn="ctr"/>
            <a:r>
              <a:rPr lang="ru-RU" sz="4000" b="1" strike="noStrike" spc="-1" dirty="0">
                <a:solidFill>
                  <a:srgbClr val="000000"/>
                </a:solidFill>
                <a:latin typeface="Calibri"/>
              </a:rPr>
              <a:t>КТ </a:t>
            </a:r>
            <a:r>
              <a:rPr lang="ru-RU" sz="4000" b="1" spc="-1" dirty="0">
                <a:latin typeface="Calibri"/>
              </a:rPr>
              <a:t>органов брюшной </a:t>
            </a:r>
            <a:r>
              <a:rPr lang="ru-RU" sz="4000" b="1" spc="-1" dirty="0" err="1">
                <a:latin typeface="Calibri"/>
              </a:rPr>
              <a:t>пролости</a:t>
            </a:r>
            <a:r>
              <a:rPr lang="ru-RU" sz="4000" b="1" spc="-1" dirty="0">
                <a:latin typeface="Calibri"/>
              </a:rPr>
              <a:t> </a:t>
            </a:r>
          </a:p>
          <a:p>
            <a:pPr algn="ctr"/>
            <a:r>
              <a:rPr lang="ru-RU" sz="4000" b="1" strike="noStrike" spc="-1" dirty="0">
                <a:solidFill>
                  <a:srgbClr val="000000"/>
                </a:solidFill>
                <a:latin typeface="Calibri"/>
              </a:rPr>
              <a:t>с контрастированием, фронтальный срез</a:t>
            </a:r>
          </a:p>
          <a:p>
            <a:pPr algn="ctr"/>
            <a:r>
              <a:rPr lang="ru-RU" sz="4000" b="1" spc="-1" dirty="0">
                <a:solidFill>
                  <a:srgbClr val="000000"/>
                </a:solidFill>
              </a:rPr>
              <a:t>Забрюшинная </a:t>
            </a:r>
            <a:r>
              <a:rPr lang="ru-RU" sz="4000" b="1" spc="-1" dirty="0" err="1">
                <a:solidFill>
                  <a:srgbClr val="000000"/>
                </a:solidFill>
              </a:rPr>
              <a:t>лейомиосаркома</a:t>
            </a:r>
            <a:endParaRPr lang="ru-RU" sz="4000" b="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Leiomyosarcoma in two patients. (a) Coronal contrast-enhanced CT image                         in a 66-year-old man with a 3-month history of abdominal pain, decreased                         appetite, and weight loss shows a large heterogeneous right perirenal mass                         (arrow), with regions of necrosis (*) and without invasion of the right                         kidney. (b) Axial fat-saturated contrast-enhanced T1-weighted image in a                         68-year-old woman shows a left retroperitoneal leiomyosarcoma (*)                         invading the inferior vena cava (arrowhead). (c) Photograph at gross                         pathologic examination of the lesion in a shows that the tumor is inferior                         to the kidney and entirely extrarenal. It displays a tan-white whorled                         stellate appearance (*). (d) Low-power photomicrograph of a specimen                         from the patient in a shows intersecting fascicles of spindled cells                         (arrows) with abundant mitotic activity and nuclear atypia.                         (Hematoxylin-eosin stain; original magnification, ×100.) (e)                         Photomicrographs of a specimen from the patient in a show that these cells                         are immunoreactive for desmin (top left) and smooth muscle actin (top right)                         and are negative for anaplastic lymphoma kinase (bottom left) and S100                         (bottom right), supporting the diagnosis of leiomyosarcoma. (Desmin, smooth                         muscle actin, anaplastic lymphoma kinase, and S100 stains, respectively;                         original magnification, ×100.)"/>
          <p:cNvPicPr>
            <a:picLocks noChangeAspect="1" noChangeArrowheads="1"/>
          </p:cNvPicPr>
          <p:nvPr/>
        </p:nvPicPr>
        <p:blipFill>
          <a:blip r:embed="rId2"/>
          <a:srcRect/>
          <a:stretch>
            <a:fillRect/>
          </a:stretch>
        </p:blipFill>
        <p:spPr bwMode="auto">
          <a:xfrm>
            <a:off x="1564806" y="1233474"/>
            <a:ext cx="3122015" cy="4773723"/>
          </a:xfrm>
          <a:prstGeom prst="rect">
            <a:avLst/>
          </a:prstGeom>
          <a:noFill/>
        </p:spPr>
      </p:pic>
      <p:sp>
        <p:nvSpPr>
          <p:cNvPr id="3" name="Прямоугольник 2"/>
          <p:cNvSpPr/>
          <p:nvPr/>
        </p:nvSpPr>
        <p:spPr>
          <a:xfrm>
            <a:off x="791688" y="0"/>
            <a:ext cx="10608623" cy="1323439"/>
          </a:xfrm>
          <a:prstGeom prst="rect">
            <a:avLst/>
          </a:prstGeom>
        </p:spPr>
        <p:txBody>
          <a:bodyPr wrap="square">
            <a:spAutoFit/>
          </a:bodyPr>
          <a:lstStyle/>
          <a:p>
            <a:pPr algn="ctr"/>
            <a:r>
              <a:rPr lang="ru-RU" sz="4000" b="1" spc="-1" dirty="0" err="1">
                <a:solidFill>
                  <a:srgbClr val="000000"/>
                </a:solidFill>
              </a:rPr>
              <a:t>Лейомиосаркома</a:t>
            </a:r>
            <a:endParaRPr lang="ru-RU" sz="4000" b="1" spc="-1" dirty="0">
              <a:solidFill>
                <a:srgbClr val="000000"/>
              </a:solidFill>
            </a:endParaRPr>
          </a:p>
          <a:p>
            <a:pPr algn="ctr"/>
            <a:r>
              <a:rPr lang="ru-RU" sz="4000" b="1" spc="-1" dirty="0">
                <a:solidFill>
                  <a:srgbClr val="000000"/>
                </a:solidFill>
              </a:rPr>
              <a:t>Макро- и микроскопическое исследование</a:t>
            </a:r>
          </a:p>
        </p:txBody>
      </p:sp>
      <p:pic>
        <p:nvPicPr>
          <p:cNvPr id="4" name="Picture 2" descr="Leiomyosarcoma in two patients. (a) Coronal contrast-enhanced CT image                         in a 66-year-old man with a 3-month history of abdominal pain, decreased                         appetite, and weight loss shows a large heterogeneous right perirenal mass                         (arrow), with regions of necrosis (*) and without invasion of the right                         kidney. (b) Axial fat-saturated contrast-enhanced T1-weighted image in a                         68-year-old woman shows a left retroperitoneal leiomyosarcoma (*)                         invading the inferior vena cava (arrowhead). (c) Photograph at gross                         pathologic examination of the lesion in a shows that the tumor is inferior                         to the kidney and entirely extrarenal. It displays a tan-white whorled                         stellate appearance (*). (d) Low-power photomicrograph of a specimen                         from the patient in a shows intersecting fascicles of spindled cells                         (arrows) with abundant mitotic activity and nuclear atypia.                         (Hematoxylin-eosin stain; original magnification, ×100.) (e)                         Photomicrographs of a specimen from the patient in a show that these cells                         are immunoreactive for desmin (top left) and smooth muscle actin (top right)                         and are negative for anaplastic lymphoma kinase (bottom left) and S100                         (bottom right), supporting the diagnosis of leiomyosarcoma. (Desmin, smooth                         muscle actin, anaplastic lymphoma kinase, and S100 stains, respectively;                         original magnification, ×100.)">
            <a:extLst>
              <a:ext uri="{FF2B5EF4-FFF2-40B4-BE49-F238E27FC236}">
                <a16:creationId xmlns:a16="http://schemas.microsoft.com/office/drawing/2014/main" id="{AAAF4275-1702-4E5C-9E56-EF29699AF5CE}"/>
              </a:ext>
            </a:extLst>
          </p:cNvPr>
          <p:cNvPicPr>
            <a:picLocks noChangeAspect="1" noChangeArrowheads="1"/>
          </p:cNvPicPr>
          <p:nvPr/>
        </p:nvPicPr>
        <p:blipFill>
          <a:blip r:embed="rId3"/>
          <a:srcRect/>
          <a:stretch>
            <a:fillRect/>
          </a:stretch>
        </p:blipFill>
        <p:spPr bwMode="auto">
          <a:xfrm rot="5400000">
            <a:off x="5699312" y="881098"/>
            <a:ext cx="4678617" cy="5478474"/>
          </a:xfrm>
          <a:prstGeom prst="rect">
            <a:avLst/>
          </a:prstGeom>
          <a:noFill/>
        </p:spPr>
      </p:pic>
      <p:sp>
        <p:nvSpPr>
          <p:cNvPr id="6" name="TextBox 5">
            <a:extLst>
              <a:ext uri="{FF2B5EF4-FFF2-40B4-BE49-F238E27FC236}">
                <a16:creationId xmlns:a16="http://schemas.microsoft.com/office/drawing/2014/main" id="{596A881E-2CC7-4147-9ED4-CAA71A57B45D}"/>
              </a:ext>
            </a:extLst>
          </p:cNvPr>
          <p:cNvSpPr txBox="1"/>
          <p:nvPr/>
        </p:nvSpPr>
        <p:spPr>
          <a:xfrm>
            <a:off x="1002191" y="6041505"/>
            <a:ext cx="4247243" cy="646331"/>
          </a:xfrm>
          <a:prstGeom prst="rect">
            <a:avLst/>
          </a:prstGeom>
          <a:noFill/>
        </p:spPr>
        <p:txBody>
          <a:bodyPr wrap="square">
            <a:spAutoFit/>
          </a:bodyPr>
          <a:lstStyle/>
          <a:p>
            <a:pPr algn="ctr"/>
            <a:r>
              <a:rPr lang="ru-RU" sz="1800" dirty="0"/>
              <a:t>Звездчатое светло-коричневое образование с участками некроза</a:t>
            </a:r>
          </a:p>
        </p:txBody>
      </p:sp>
      <p:sp>
        <p:nvSpPr>
          <p:cNvPr id="8" name="TextBox 7">
            <a:extLst>
              <a:ext uri="{FF2B5EF4-FFF2-40B4-BE49-F238E27FC236}">
                <a16:creationId xmlns:a16="http://schemas.microsoft.com/office/drawing/2014/main" id="{ACD8E9AC-ECC8-4849-B904-E9E8A1B9C79A}"/>
              </a:ext>
            </a:extLst>
          </p:cNvPr>
          <p:cNvSpPr txBox="1"/>
          <p:nvPr/>
        </p:nvSpPr>
        <p:spPr>
          <a:xfrm>
            <a:off x="5299384" y="6007197"/>
            <a:ext cx="5895260" cy="646331"/>
          </a:xfrm>
          <a:prstGeom prst="rect">
            <a:avLst/>
          </a:prstGeom>
          <a:noFill/>
        </p:spPr>
        <p:txBody>
          <a:bodyPr wrap="square">
            <a:spAutoFit/>
          </a:bodyPr>
          <a:lstStyle/>
          <a:p>
            <a:pPr algn="ctr"/>
            <a:r>
              <a:rPr lang="ru-RU" sz="1800" dirty="0">
                <a:solidFill>
                  <a:prstClr val="black"/>
                </a:solidFill>
              </a:rPr>
              <a:t>Пересекающиеся пучки веретенообразных клеток с обильной митотической активностью и ядерной </a:t>
            </a:r>
            <a:r>
              <a:rPr lang="ru-RU" sz="1800" dirty="0" err="1">
                <a:solidFill>
                  <a:prstClr val="black"/>
                </a:solidFill>
              </a:rPr>
              <a:t>атипией</a:t>
            </a:r>
            <a:r>
              <a:rPr lang="ru-RU" sz="1800" dirty="0">
                <a:solidFill>
                  <a:prstClr val="black"/>
                </a:solidFill>
              </a:rPr>
              <a:t> </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Leiomyosarcoma in two patients. (a) Coronal contrast-enhanced CT image                         in a 66-year-old man with a 3-month history of abdominal pain, decreased                         appetite, and weight loss shows a large heterogeneous right perirenal mass                         (arrow), with regions of necrosis (*) and without invasion of the right                         kidney. (b) Axial fat-saturated contrast-enhanced T1-weighted image in a                         68-year-old woman shows a left retroperitoneal leiomyosarcoma (*)                         invading the inferior vena cava (arrowhead). (c) Photograph at gross                         pathologic examination of the lesion in a shows that the tumor is inferior                         to the kidney and entirely extrarenal. It displays a tan-white whorled                         stellate appearance (*). (d) Low-power photomicrograph of a specimen                         from the patient in a shows intersecting fascicles of spindled cells                         (arrows) with abundant mitotic activity and nuclear atypia.                         (Hematoxylin-eosin stain; original magnification, ×100.) (e)                         Photomicrographs of a specimen from the patient in a show that these cells                         are immunoreactive for desmin (top left) and smooth muscle actin (top right)                         and are negative for anaplastic lymphoma kinase (bottom left) and S100                         (bottom right), supporting the diagnosis of leiomyosarcoma. (Desmin, smooth                         muscle actin, anaplastic lymphoma kinase, and S100 stains, respectively;                         original magnification, ×100.)"/>
          <p:cNvPicPr>
            <a:picLocks noChangeAspect="1" noChangeArrowheads="1"/>
          </p:cNvPicPr>
          <p:nvPr/>
        </p:nvPicPr>
        <p:blipFill>
          <a:blip r:embed="rId2"/>
          <a:srcRect/>
          <a:stretch>
            <a:fillRect/>
          </a:stretch>
        </p:blipFill>
        <p:spPr bwMode="auto">
          <a:xfrm>
            <a:off x="3835732" y="1561605"/>
            <a:ext cx="4084490" cy="4109145"/>
          </a:xfrm>
          <a:prstGeom prst="rect">
            <a:avLst/>
          </a:prstGeom>
          <a:noFill/>
        </p:spPr>
      </p:pic>
      <p:sp>
        <p:nvSpPr>
          <p:cNvPr id="4" name="Прямоугольник 3"/>
          <p:cNvSpPr/>
          <p:nvPr/>
        </p:nvSpPr>
        <p:spPr>
          <a:xfrm>
            <a:off x="1364960" y="5652654"/>
            <a:ext cx="9382207" cy="1200329"/>
          </a:xfrm>
          <a:prstGeom prst="rect">
            <a:avLst/>
          </a:prstGeom>
        </p:spPr>
        <p:txBody>
          <a:bodyPr wrap="square">
            <a:spAutoFit/>
          </a:bodyPr>
          <a:lstStyle/>
          <a:p>
            <a:pPr algn="ctr"/>
            <a:r>
              <a:rPr lang="ru-RU" sz="2400" dirty="0">
                <a:solidFill>
                  <a:prstClr val="black"/>
                </a:solidFill>
              </a:rPr>
              <a:t>Клетки </a:t>
            </a:r>
            <a:r>
              <a:rPr lang="ru-RU" sz="2400" dirty="0" err="1">
                <a:solidFill>
                  <a:prstClr val="black"/>
                </a:solidFill>
              </a:rPr>
              <a:t>иммунореактивны</a:t>
            </a:r>
            <a:r>
              <a:rPr lang="ru-RU" sz="2400" dirty="0">
                <a:solidFill>
                  <a:prstClr val="black"/>
                </a:solidFill>
              </a:rPr>
              <a:t> к </a:t>
            </a:r>
            <a:r>
              <a:rPr lang="ru-RU" sz="2400" dirty="0" err="1">
                <a:solidFill>
                  <a:prstClr val="black"/>
                </a:solidFill>
              </a:rPr>
              <a:t>десмину</a:t>
            </a:r>
            <a:r>
              <a:rPr lang="ru-RU" sz="2400" dirty="0">
                <a:solidFill>
                  <a:prstClr val="black"/>
                </a:solidFill>
              </a:rPr>
              <a:t> и гладкомышечному актину и отрицательны к </a:t>
            </a:r>
            <a:r>
              <a:rPr lang="ru-RU" sz="2400" dirty="0" err="1">
                <a:solidFill>
                  <a:prstClr val="black"/>
                </a:solidFill>
              </a:rPr>
              <a:t>анфапластической</a:t>
            </a:r>
            <a:r>
              <a:rPr lang="ru-RU" sz="2400" dirty="0">
                <a:solidFill>
                  <a:prstClr val="black"/>
                </a:solidFill>
              </a:rPr>
              <a:t> лимфома-</a:t>
            </a:r>
            <a:r>
              <a:rPr lang="ru-RU" sz="2400" dirty="0" err="1">
                <a:solidFill>
                  <a:prstClr val="black"/>
                </a:solidFill>
              </a:rPr>
              <a:t>киназе</a:t>
            </a:r>
            <a:r>
              <a:rPr lang="ru-RU" sz="2400" dirty="0">
                <a:solidFill>
                  <a:prstClr val="black"/>
                </a:solidFill>
              </a:rPr>
              <a:t> и S100, что подтверждает диагноз </a:t>
            </a:r>
            <a:r>
              <a:rPr lang="ru-RU" sz="2400" dirty="0" err="1">
                <a:solidFill>
                  <a:prstClr val="black"/>
                </a:solidFill>
              </a:rPr>
              <a:t>лейомиосаркомы</a:t>
            </a:r>
            <a:endParaRPr lang="ru-RU" sz="2400" dirty="0"/>
          </a:p>
        </p:txBody>
      </p:sp>
      <p:sp>
        <p:nvSpPr>
          <p:cNvPr id="6" name="TextBox 5">
            <a:extLst>
              <a:ext uri="{FF2B5EF4-FFF2-40B4-BE49-F238E27FC236}">
                <a16:creationId xmlns:a16="http://schemas.microsoft.com/office/drawing/2014/main" id="{9F50AE77-2FAD-4504-A514-572F89DC1F7E}"/>
              </a:ext>
            </a:extLst>
          </p:cNvPr>
          <p:cNvSpPr txBox="1"/>
          <p:nvPr/>
        </p:nvSpPr>
        <p:spPr>
          <a:xfrm>
            <a:off x="644614" y="154520"/>
            <a:ext cx="10822898" cy="2123658"/>
          </a:xfrm>
          <a:prstGeom prst="rect">
            <a:avLst/>
          </a:prstGeom>
          <a:noFill/>
        </p:spPr>
        <p:txBody>
          <a:bodyPr wrap="square">
            <a:spAutoFit/>
          </a:bodyPr>
          <a:lstStyle/>
          <a:p>
            <a:pPr algn="ctr"/>
            <a:r>
              <a:rPr lang="ru-RU" sz="4400" b="1" spc="-1" dirty="0" err="1">
                <a:solidFill>
                  <a:srgbClr val="000000"/>
                </a:solidFill>
              </a:rPr>
              <a:t>Лейомиосаркома</a:t>
            </a:r>
            <a:endParaRPr lang="ru-RU" sz="4400" b="1" spc="-1" dirty="0">
              <a:solidFill>
                <a:srgbClr val="000000"/>
              </a:solidFill>
            </a:endParaRPr>
          </a:p>
          <a:p>
            <a:pPr algn="ctr"/>
            <a:r>
              <a:rPr lang="ru-RU" sz="4400" b="1" spc="-1" dirty="0">
                <a:solidFill>
                  <a:srgbClr val="000000"/>
                </a:solidFill>
              </a:rPr>
              <a:t>Микроскопическое исследование</a:t>
            </a:r>
          </a:p>
          <a:p>
            <a:pPr algn="ctr"/>
            <a:endParaRPr lang="ru-RU" sz="4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Shape 1"/>
          <p:cNvSpPr txBox="1"/>
          <p:nvPr/>
        </p:nvSpPr>
        <p:spPr>
          <a:xfrm>
            <a:off x="838379" y="1572288"/>
            <a:ext cx="10515240" cy="5050116"/>
          </a:xfrm>
          <a:prstGeom prst="rect">
            <a:avLst/>
          </a:prstGeom>
          <a:noFill/>
          <a:ln>
            <a:noFill/>
          </a:ln>
        </p:spPr>
        <p:txBody>
          <a:bodyPr>
            <a:normAutofit/>
          </a:bodyPr>
          <a:lstStyle/>
          <a:p>
            <a:pPr algn="ctr">
              <a:lnSpc>
                <a:spcPct val="90000"/>
              </a:lnSpc>
              <a:spcBef>
                <a:spcPts val="1001"/>
              </a:spcBef>
            </a:pPr>
            <a:endParaRPr lang="ru-RU" sz="2400" b="1" strike="noStrike" spc="-1" dirty="0">
              <a:latin typeface="Calibri"/>
            </a:endParaRPr>
          </a:p>
          <a:p>
            <a:pPr marL="457200" indent="-457200">
              <a:lnSpc>
                <a:spcPct val="90000"/>
              </a:lnSpc>
              <a:spcBef>
                <a:spcPts val="1001"/>
              </a:spcBef>
              <a:buFont typeface="Arial" panose="020B0604020202020204" pitchFamily="34" charset="0"/>
              <a:buChar char="•"/>
            </a:pPr>
            <a:r>
              <a:rPr lang="ru-RU" sz="2400" spc="-1" dirty="0">
                <a:latin typeface="Calibri"/>
              </a:rPr>
              <a:t>Р</a:t>
            </a:r>
            <a:r>
              <a:rPr lang="ru-RU" sz="2400" b="0" strike="noStrike" spc="-1" dirty="0">
                <a:latin typeface="Calibri"/>
              </a:rPr>
              <a:t>анее известная как локализованная мезотелиома, возникает из </a:t>
            </a:r>
            <a:r>
              <a:rPr lang="ru-RU" sz="2400" b="0" strike="noStrike" spc="-1" dirty="0" err="1">
                <a:latin typeface="Calibri"/>
              </a:rPr>
              <a:t>фибробластоподобных</a:t>
            </a:r>
            <a:r>
              <a:rPr lang="ru-RU" sz="2400" b="0" strike="noStrike" spc="-1" dirty="0">
                <a:latin typeface="Calibri"/>
              </a:rPr>
              <a:t> клеток соединительной ткани</a:t>
            </a:r>
          </a:p>
          <a:p>
            <a:pPr marL="457200" indent="-457200">
              <a:lnSpc>
                <a:spcPct val="90000"/>
              </a:lnSpc>
              <a:spcBef>
                <a:spcPts val="1001"/>
              </a:spcBef>
              <a:buFont typeface="Arial" panose="020B0604020202020204" pitchFamily="34" charset="0"/>
              <a:buChar char="•"/>
            </a:pPr>
            <a:r>
              <a:rPr lang="ru-RU" sz="2400" b="0" strike="noStrike" spc="-1" dirty="0">
                <a:latin typeface="Calibri"/>
              </a:rPr>
              <a:t>В б</a:t>
            </a:r>
            <a:r>
              <a:rPr lang="ru-RU" sz="2400" dirty="0"/>
              <a:t>ольшинстве случаев доброкачественна, а частота злокачественного перерождения 20-40%</a:t>
            </a:r>
            <a:endParaRPr lang="ru-RU" sz="2400" spc="-1" dirty="0">
              <a:latin typeface="Calibri"/>
            </a:endParaRPr>
          </a:p>
          <a:p>
            <a:pPr marL="457200" indent="-457200">
              <a:lnSpc>
                <a:spcPct val="90000"/>
              </a:lnSpc>
              <a:spcBef>
                <a:spcPts val="1001"/>
              </a:spcBef>
              <a:buFont typeface="Arial" panose="020B0604020202020204" pitchFamily="34" charset="0"/>
              <a:buChar char="•"/>
            </a:pPr>
            <a:r>
              <a:rPr lang="ru-RU" sz="2400" dirty="0"/>
              <a:t>У большинства пациентов диагноз ставится на пятом-седьмом десятилетии жизни, но опухоль может возникнуть в любом возрасте</a:t>
            </a:r>
          </a:p>
          <a:p>
            <a:pPr marL="457200" indent="-457200">
              <a:lnSpc>
                <a:spcPct val="90000"/>
              </a:lnSpc>
              <a:spcBef>
                <a:spcPts val="1001"/>
              </a:spcBef>
              <a:buFont typeface="Arial" panose="020B0604020202020204" pitchFamily="34" charset="0"/>
              <a:buChar char="•"/>
            </a:pPr>
            <a:r>
              <a:rPr lang="ru-RU" sz="2400" dirty="0"/>
              <a:t>Изначально бессимптомна и может вырасти до больших размеров, прежде чем вызвать симптомы </a:t>
            </a:r>
          </a:p>
          <a:p>
            <a:pPr marL="457200" indent="-457200">
              <a:lnSpc>
                <a:spcPct val="90000"/>
              </a:lnSpc>
              <a:spcBef>
                <a:spcPts val="1001"/>
              </a:spcBef>
              <a:buFont typeface="Arial" panose="020B0604020202020204" pitchFamily="34" charset="0"/>
              <a:buChar char="•"/>
            </a:pPr>
            <a:r>
              <a:rPr lang="ru-RU" sz="2400" i="0" dirty="0">
                <a:effectLst/>
              </a:rPr>
              <a:t>Синдром Доге-Поттера </a:t>
            </a:r>
            <a:r>
              <a:rPr lang="ru-RU" sz="2400" i="0" dirty="0">
                <a:solidFill>
                  <a:srgbClr val="40454A"/>
                </a:solidFill>
                <a:effectLst/>
              </a:rPr>
              <a:t>- </a:t>
            </a:r>
            <a:r>
              <a:rPr lang="ru-RU" sz="2400" dirty="0" err="1"/>
              <a:t>паранеопластический</a:t>
            </a:r>
            <a:r>
              <a:rPr lang="ru-RU" sz="2400" dirty="0"/>
              <a:t> синдром</a:t>
            </a:r>
            <a:r>
              <a:rPr lang="ru-RU" sz="2400" i="0" dirty="0">
                <a:effectLst/>
              </a:rPr>
              <a:t> при котором </a:t>
            </a:r>
            <a:r>
              <a:rPr lang="ru-RU" sz="2400" i="0" u="none" strike="noStrike" dirty="0">
                <a:effectLst/>
              </a:rPr>
              <a:t>гипогликемия</a:t>
            </a:r>
            <a:r>
              <a:rPr lang="ru-RU" sz="2400" i="0" dirty="0">
                <a:effectLst/>
              </a:rPr>
              <a:t> является результатом того, что опухолевые клетки вырабатывают </a:t>
            </a:r>
            <a:r>
              <a:rPr lang="ru-RU" sz="2400" i="0" u="none" strike="noStrike" dirty="0">
                <a:effectLst/>
              </a:rPr>
              <a:t>инсулиноподобный фактор роста 2</a:t>
            </a:r>
            <a:r>
              <a:rPr lang="ru-RU" sz="2400" i="0" dirty="0">
                <a:effectLst/>
              </a:rPr>
              <a:t> </a:t>
            </a:r>
            <a:r>
              <a:rPr lang="ru-RU" sz="2400" dirty="0"/>
              <a:t> </a:t>
            </a:r>
          </a:p>
          <a:p>
            <a:pPr marL="457560" indent="-457200">
              <a:lnSpc>
                <a:spcPct val="90000"/>
              </a:lnSpc>
              <a:spcBef>
                <a:spcPts val="1001"/>
              </a:spcBef>
              <a:buClr>
                <a:srgbClr val="FF0000"/>
              </a:buClr>
              <a:buFont typeface="Arial" panose="020B0604020202020204" pitchFamily="34" charset="0"/>
              <a:buChar char="•"/>
            </a:pPr>
            <a:endParaRPr lang="ru-RU" sz="2400" spc="-1" dirty="0">
              <a:latin typeface="Calibri"/>
            </a:endParaRPr>
          </a:p>
          <a:p>
            <a:pPr>
              <a:lnSpc>
                <a:spcPct val="90000"/>
              </a:lnSpc>
              <a:spcBef>
                <a:spcPts val="1001"/>
              </a:spcBef>
            </a:pPr>
            <a:endParaRPr lang="ru-RU" sz="2400" b="0" strike="noStrike" spc="-1" dirty="0">
              <a:latin typeface="Calibri"/>
            </a:endParaRPr>
          </a:p>
        </p:txBody>
      </p:sp>
      <p:sp>
        <p:nvSpPr>
          <p:cNvPr id="4" name="TextBox 3">
            <a:extLst>
              <a:ext uri="{FF2B5EF4-FFF2-40B4-BE49-F238E27FC236}">
                <a16:creationId xmlns:a16="http://schemas.microsoft.com/office/drawing/2014/main" id="{43A63EC2-DC59-4C47-B1B2-3C0CF02C3BA4}"/>
              </a:ext>
            </a:extLst>
          </p:cNvPr>
          <p:cNvSpPr txBox="1"/>
          <p:nvPr/>
        </p:nvSpPr>
        <p:spPr>
          <a:xfrm>
            <a:off x="362262" y="235596"/>
            <a:ext cx="11467475" cy="1533305"/>
          </a:xfrm>
          <a:prstGeom prst="rect">
            <a:avLst/>
          </a:prstGeom>
          <a:noFill/>
        </p:spPr>
        <p:txBody>
          <a:bodyPr wrap="square">
            <a:spAutoFit/>
          </a:bodyPr>
          <a:lstStyle/>
          <a:p>
            <a:pPr algn="ctr">
              <a:lnSpc>
                <a:spcPts val="3300"/>
              </a:lnSpc>
              <a:spcBef>
                <a:spcPts val="1001"/>
              </a:spcBef>
            </a:pPr>
            <a:r>
              <a:rPr lang="ru-RU" sz="4400" b="1" spc="-1" dirty="0" err="1"/>
              <a:t>С</a:t>
            </a:r>
            <a:r>
              <a:rPr lang="ru-RU" sz="4400" b="1" strike="noStrike" spc="-1" dirty="0" err="1"/>
              <a:t>олитарная</a:t>
            </a:r>
            <a:r>
              <a:rPr lang="ru-RU" sz="4400" b="1" strike="noStrike" spc="-1" dirty="0"/>
              <a:t> фиброзная опухоль</a:t>
            </a:r>
          </a:p>
          <a:p>
            <a:pPr algn="ctr">
              <a:lnSpc>
                <a:spcPts val="3300"/>
              </a:lnSpc>
              <a:spcBef>
                <a:spcPts val="1001"/>
              </a:spcBef>
            </a:pPr>
            <a:r>
              <a:rPr lang="ru-RU" sz="4400" b="1" strike="noStrike" spc="-1" dirty="0"/>
              <a:t>Эпидемиологические и клинические особенности</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Shape 1"/>
          <p:cNvSpPr txBox="1"/>
          <p:nvPr/>
        </p:nvSpPr>
        <p:spPr>
          <a:xfrm>
            <a:off x="628529" y="2205350"/>
            <a:ext cx="10515240" cy="5044320"/>
          </a:xfrm>
          <a:prstGeom prst="rect">
            <a:avLst/>
          </a:prstGeom>
          <a:noFill/>
          <a:ln>
            <a:noFill/>
          </a:ln>
        </p:spPr>
        <p:txBody>
          <a:bodyPr>
            <a:normAutofit/>
          </a:bodyPr>
          <a:lstStyle/>
          <a:p>
            <a:pPr marL="228600" indent="-228240">
              <a:lnSpc>
                <a:spcPct val="90000"/>
              </a:lnSpc>
              <a:spcBef>
                <a:spcPts val="1001"/>
              </a:spcBef>
              <a:buClr>
                <a:srgbClr val="000000"/>
              </a:buClr>
              <a:buFont typeface="Arial"/>
              <a:buChar char="•"/>
            </a:pPr>
            <a:r>
              <a:rPr lang="ru-RU" sz="2800" spc="-1" dirty="0">
                <a:solidFill>
                  <a:srgbClr val="000000"/>
                </a:solidFill>
                <a:latin typeface="Calibri"/>
              </a:rPr>
              <a:t>Н</a:t>
            </a:r>
            <a:r>
              <a:rPr lang="ru-RU" sz="2800" b="0" strike="noStrike" spc="-1" dirty="0">
                <a:solidFill>
                  <a:srgbClr val="000000"/>
                </a:solidFill>
                <a:latin typeface="Calibri"/>
              </a:rPr>
              <a:t>еоднородны и пронизаны множеством коллатеральных </a:t>
            </a:r>
            <a:r>
              <a:rPr lang="ru-RU" sz="2800" spc="-1" dirty="0">
                <a:solidFill>
                  <a:srgbClr val="000000"/>
                </a:solidFill>
              </a:rPr>
              <a:t>сосудов, при контрастировании </a:t>
            </a:r>
            <a:r>
              <a:rPr lang="ru-RU" sz="2800" dirty="0" err="1"/>
              <a:t>гипоинтенсивные</a:t>
            </a:r>
            <a:r>
              <a:rPr lang="ru-RU" sz="2800" dirty="0"/>
              <a:t> очаги на Т1- и Т2-взвешенной МРТ</a:t>
            </a:r>
            <a:r>
              <a:rPr lang="ru-RU" sz="2800" b="0" strike="noStrike" spc="-1" dirty="0">
                <a:solidFill>
                  <a:srgbClr val="000000"/>
                </a:solidFill>
                <a:latin typeface="Calibri"/>
              </a:rPr>
              <a:t> – </a:t>
            </a:r>
            <a:r>
              <a:rPr lang="ru-RU" sz="2800" spc="-1" dirty="0">
                <a:solidFill>
                  <a:srgbClr val="000000"/>
                </a:solidFill>
                <a:latin typeface="Calibri"/>
              </a:rPr>
              <a:t>т.н. «пустоты»</a:t>
            </a:r>
            <a:endParaRPr lang="ru-RU" sz="2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ru-RU" sz="2800" b="0" strike="noStrike" spc="-1" dirty="0">
                <a:solidFill>
                  <a:srgbClr val="000000"/>
                </a:solidFill>
                <a:latin typeface="Calibri"/>
              </a:rPr>
              <a:t>Реже, наблюдаются участки кистозной дегенерации, некроза и </a:t>
            </a:r>
            <a:r>
              <a:rPr lang="ru-RU" sz="2800" b="0" strike="noStrike" spc="-1" dirty="0" err="1">
                <a:solidFill>
                  <a:srgbClr val="000000"/>
                </a:solidFill>
                <a:latin typeface="Calibri"/>
              </a:rPr>
              <a:t>кальцификатов</a:t>
            </a:r>
            <a:endParaRPr lang="ru-RU" sz="2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ru-RU" sz="2800" b="0" strike="noStrike" spc="-1" dirty="0">
                <a:solidFill>
                  <a:srgbClr val="000000"/>
                </a:solidFill>
                <a:latin typeface="Calibri"/>
              </a:rPr>
              <a:t>Интенсивность сигнала Т1-ВИ и Т2-ВИ различна и зависит от обилия </a:t>
            </a:r>
            <a:r>
              <a:rPr lang="ru-RU" sz="2800" b="0" strike="noStrike" spc="-1" dirty="0" err="1">
                <a:solidFill>
                  <a:srgbClr val="000000"/>
                </a:solidFill>
                <a:latin typeface="Calibri"/>
              </a:rPr>
              <a:t>миксоидной</a:t>
            </a:r>
            <a:r>
              <a:rPr lang="ru-RU" sz="2800" b="0" strike="noStrike" spc="-1" dirty="0">
                <a:solidFill>
                  <a:srgbClr val="000000"/>
                </a:solidFill>
                <a:latin typeface="Calibri"/>
              </a:rPr>
              <a:t> стромы и/или фиброзной ткани</a:t>
            </a:r>
          </a:p>
          <a:p>
            <a:pPr marL="228600" indent="-228240">
              <a:lnSpc>
                <a:spcPct val="90000"/>
              </a:lnSpc>
              <a:spcBef>
                <a:spcPts val="1001"/>
              </a:spcBef>
              <a:buClr>
                <a:srgbClr val="000000"/>
              </a:buClr>
              <a:buFont typeface="Arial"/>
              <a:buChar char="•"/>
            </a:pPr>
            <a:r>
              <a:rPr lang="ru-RU" sz="2800" dirty="0"/>
              <a:t>Сигнал </a:t>
            </a:r>
            <a:r>
              <a:rPr lang="ru-RU" sz="2800" dirty="0" err="1"/>
              <a:t>гипо</a:t>
            </a:r>
            <a:r>
              <a:rPr lang="ru-RU" sz="2800" dirty="0"/>
              <a:t>- или </a:t>
            </a:r>
            <a:r>
              <a:rPr lang="ru-RU" sz="2800" dirty="0" err="1"/>
              <a:t>изоинтенсивен</a:t>
            </a:r>
            <a:r>
              <a:rPr lang="ru-RU" sz="2800" dirty="0"/>
              <a:t> по сравнению с мышцами на Т1-ВИ и </a:t>
            </a:r>
            <a:r>
              <a:rPr lang="ru-RU" sz="2800" dirty="0" err="1"/>
              <a:t>гипоинтенсивен</a:t>
            </a:r>
            <a:r>
              <a:rPr lang="ru-RU" sz="2800" dirty="0"/>
              <a:t> на Т2-ВИ</a:t>
            </a:r>
          </a:p>
          <a:p>
            <a:pPr marL="228600" indent="-228240">
              <a:lnSpc>
                <a:spcPct val="90000"/>
              </a:lnSpc>
              <a:spcBef>
                <a:spcPts val="1001"/>
              </a:spcBef>
              <a:buClr>
                <a:srgbClr val="000000"/>
              </a:buClr>
              <a:buFont typeface="Arial"/>
              <a:buChar char="•"/>
            </a:pPr>
            <a:r>
              <a:rPr lang="ru-RU" sz="2800" dirty="0"/>
              <a:t>Т1-ВИ:</a:t>
            </a:r>
          </a:p>
          <a:p>
            <a:pPr marL="228600" indent="-228240">
              <a:lnSpc>
                <a:spcPct val="90000"/>
              </a:lnSpc>
              <a:spcBef>
                <a:spcPts val="1001"/>
              </a:spcBef>
              <a:buClr>
                <a:srgbClr val="000000"/>
              </a:buClr>
              <a:buFont typeface="Arial"/>
              <a:buChar char="•"/>
            </a:pPr>
            <a:r>
              <a:rPr lang="ru-RU" sz="2800" dirty="0"/>
              <a:t>Т2-ВИ:</a:t>
            </a:r>
          </a:p>
          <a:p>
            <a:pPr marL="228600" indent="-228240">
              <a:lnSpc>
                <a:spcPct val="90000"/>
              </a:lnSpc>
              <a:spcBef>
                <a:spcPts val="1001"/>
              </a:spcBef>
              <a:buClr>
                <a:srgbClr val="000000"/>
              </a:buClr>
              <a:buFont typeface="Arial"/>
              <a:buChar char="•"/>
            </a:pPr>
            <a:endParaRPr lang="ru-RU" sz="2800" dirty="0"/>
          </a:p>
        </p:txBody>
      </p:sp>
      <p:sp>
        <p:nvSpPr>
          <p:cNvPr id="4" name="TextBox 3">
            <a:extLst>
              <a:ext uri="{FF2B5EF4-FFF2-40B4-BE49-F238E27FC236}">
                <a16:creationId xmlns:a16="http://schemas.microsoft.com/office/drawing/2014/main" id="{42D9A8FB-DC97-478A-AAC5-CADAC0445FF6}"/>
              </a:ext>
            </a:extLst>
          </p:cNvPr>
          <p:cNvSpPr txBox="1"/>
          <p:nvPr/>
        </p:nvSpPr>
        <p:spPr>
          <a:xfrm>
            <a:off x="628529" y="386014"/>
            <a:ext cx="11018827" cy="1311128"/>
          </a:xfrm>
          <a:prstGeom prst="rect">
            <a:avLst/>
          </a:prstGeom>
          <a:noFill/>
        </p:spPr>
        <p:txBody>
          <a:bodyPr wrap="square">
            <a:spAutoFit/>
          </a:bodyPr>
          <a:lstStyle/>
          <a:p>
            <a:pPr algn="ctr">
              <a:lnSpc>
                <a:spcPct val="90000"/>
              </a:lnSpc>
              <a:spcBef>
                <a:spcPts val="1001"/>
              </a:spcBef>
            </a:pPr>
            <a:r>
              <a:rPr lang="ru-RU" sz="4400" b="1" strike="noStrike" spc="-1" dirty="0">
                <a:solidFill>
                  <a:srgbClr val="000000"/>
                </a:solidFill>
                <a:latin typeface="Calibri"/>
              </a:rPr>
              <a:t>Рентгенологические особенности </a:t>
            </a:r>
            <a:r>
              <a:rPr lang="ru-RU" sz="4400" b="1" spc="-1" dirty="0" err="1">
                <a:solidFill>
                  <a:srgbClr val="000000"/>
                </a:solidFill>
                <a:latin typeface="Calibri"/>
              </a:rPr>
              <a:t>солитарных</a:t>
            </a:r>
            <a:r>
              <a:rPr lang="ru-RU" sz="4400" b="1" spc="-1" dirty="0">
                <a:solidFill>
                  <a:srgbClr val="000000"/>
                </a:solidFill>
                <a:latin typeface="Calibri"/>
              </a:rPr>
              <a:t> фиброзных опухолей </a:t>
            </a:r>
            <a:endParaRPr lang="ru-RU" sz="4400" b="1" strike="noStrike" spc="-1" dirty="0">
              <a:solidFill>
                <a:srgbClr val="000000"/>
              </a:solidFill>
              <a:latin typeface="Calibri"/>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Объект 4"/>
          <p:cNvPicPr/>
          <p:nvPr/>
        </p:nvPicPr>
        <p:blipFill>
          <a:blip r:embed="rId3"/>
          <a:stretch/>
        </p:blipFill>
        <p:spPr>
          <a:xfrm>
            <a:off x="3498794" y="1755966"/>
            <a:ext cx="5194412" cy="4423286"/>
          </a:xfrm>
          <a:prstGeom prst="rect">
            <a:avLst/>
          </a:prstGeom>
          <a:ln>
            <a:noFill/>
          </a:ln>
        </p:spPr>
      </p:pic>
      <p:sp>
        <p:nvSpPr>
          <p:cNvPr id="181" name="CustomShape 1"/>
          <p:cNvSpPr/>
          <p:nvPr/>
        </p:nvSpPr>
        <p:spPr>
          <a:xfrm>
            <a:off x="657059" y="6179252"/>
            <a:ext cx="11387548" cy="116761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000" spc="-1" dirty="0">
                <a:latin typeface="Calibri"/>
              </a:rPr>
              <a:t>М</a:t>
            </a:r>
            <a:r>
              <a:rPr lang="ru-RU" sz="2000" b="0" strike="noStrike" spc="-1" dirty="0">
                <a:latin typeface="Calibri"/>
              </a:rPr>
              <a:t>ужчина 48 лет, со случайно обнаруженным забрюшинным </a:t>
            </a:r>
            <a:r>
              <a:rPr lang="ru-RU" sz="2000" spc="-1" dirty="0"/>
              <a:t>образованием </a:t>
            </a:r>
            <a:r>
              <a:rPr lang="ru-RU" sz="2000" b="0" strike="noStrike" spc="-1" dirty="0">
                <a:latin typeface="Calibri"/>
              </a:rPr>
              <a:t>в левом надпочечнике</a:t>
            </a:r>
            <a:endParaRPr lang="ru-RU" sz="2000" b="0" strike="noStrike" spc="-1" dirty="0">
              <a:latin typeface="Arial"/>
            </a:endParaRPr>
          </a:p>
        </p:txBody>
      </p:sp>
      <p:sp>
        <p:nvSpPr>
          <p:cNvPr id="5" name="TextBox 4">
            <a:extLst>
              <a:ext uri="{FF2B5EF4-FFF2-40B4-BE49-F238E27FC236}">
                <a16:creationId xmlns:a16="http://schemas.microsoft.com/office/drawing/2014/main" id="{D5B29228-80D5-4DDD-B86A-0567AA4CE88D}"/>
              </a:ext>
            </a:extLst>
          </p:cNvPr>
          <p:cNvSpPr txBox="1"/>
          <p:nvPr/>
        </p:nvSpPr>
        <p:spPr>
          <a:xfrm>
            <a:off x="402226" y="104039"/>
            <a:ext cx="11387548" cy="2164888"/>
          </a:xfrm>
          <a:prstGeom prst="rect">
            <a:avLst/>
          </a:prstGeom>
          <a:noFill/>
        </p:spPr>
        <p:txBody>
          <a:bodyPr wrap="square">
            <a:spAutoFit/>
          </a:bodyPr>
          <a:lstStyle/>
          <a:p>
            <a:pPr algn="ctr">
              <a:lnSpc>
                <a:spcPts val="4000"/>
              </a:lnSpc>
            </a:pPr>
            <a:r>
              <a:rPr lang="ru-RU" sz="4400" b="1" strike="noStrike" spc="-1" dirty="0">
                <a:latin typeface="Calibri"/>
              </a:rPr>
              <a:t>КТ брюшной полости с контрастированием </a:t>
            </a:r>
            <a:r>
              <a:rPr lang="ru-RU" sz="4400" b="1" spc="-1" dirty="0"/>
              <a:t>фронтальная плоскость</a:t>
            </a:r>
          </a:p>
          <a:p>
            <a:pPr algn="ctr">
              <a:lnSpc>
                <a:spcPts val="4000"/>
              </a:lnSpc>
            </a:pPr>
            <a:r>
              <a:rPr lang="ru-RU" sz="4400" b="1" spc="-1" dirty="0" err="1"/>
              <a:t>Солитарная</a:t>
            </a:r>
            <a:r>
              <a:rPr lang="ru-RU" sz="4400" b="1" spc="-1" dirty="0"/>
              <a:t> фиброзная опухоль </a:t>
            </a:r>
          </a:p>
          <a:p>
            <a:pPr algn="ctr">
              <a:lnSpc>
                <a:spcPts val="4000"/>
              </a:lnSpc>
            </a:pPr>
            <a:endParaRPr lang="ru-RU" sz="4400" b="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C:\Users\User\Downloads\rg200015suppf4b.jpg"/>
          <p:cNvPicPr>
            <a:picLocks noChangeAspect="1" noChangeArrowheads="1"/>
          </p:cNvPicPr>
          <p:nvPr/>
        </p:nvPicPr>
        <p:blipFill>
          <a:blip r:embed="rId2" cstate="print"/>
          <a:srcRect/>
          <a:stretch>
            <a:fillRect/>
          </a:stretch>
        </p:blipFill>
        <p:spPr bwMode="auto">
          <a:xfrm rot="5400000">
            <a:off x="1497396" y="1061649"/>
            <a:ext cx="3515474" cy="4297768"/>
          </a:xfrm>
          <a:prstGeom prst="rect">
            <a:avLst/>
          </a:prstGeom>
          <a:noFill/>
        </p:spPr>
      </p:pic>
      <p:sp>
        <p:nvSpPr>
          <p:cNvPr id="5" name="TextBox 4">
            <a:extLst>
              <a:ext uri="{FF2B5EF4-FFF2-40B4-BE49-F238E27FC236}">
                <a16:creationId xmlns:a16="http://schemas.microsoft.com/office/drawing/2014/main" id="{4A418074-BC65-4F99-AB3E-64CBA1DEEDFC}"/>
              </a:ext>
            </a:extLst>
          </p:cNvPr>
          <p:cNvSpPr txBox="1"/>
          <p:nvPr/>
        </p:nvSpPr>
        <p:spPr>
          <a:xfrm>
            <a:off x="951638" y="5039565"/>
            <a:ext cx="4606990" cy="1015663"/>
          </a:xfrm>
          <a:prstGeom prst="rect">
            <a:avLst/>
          </a:prstGeom>
          <a:noFill/>
        </p:spPr>
        <p:txBody>
          <a:bodyPr wrap="square">
            <a:spAutoFit/>
          </a:bodyPr>
          <a:lstStyle/>
          <a:p>
            <a:pPr algn="ctr"/>
            <a:r>
              <a:rPr lang="ru-RU" sz="2000" dirty="0"/>
              <a:t>Темно-желтая поверхность среза с центральными (</a:t>
            </a:r>
            <a:r>
              <a:rPr lang="en-US" sz="2000" dirty="0"/>
              <a:t>&gt;</a:t>
            </a:r>
            <a:r>
              <a:rPr lang="ru-RU" sz="2000" dirty="0"/>
              <a:t>) и периферическими (*) фиброзными очагами</a:t>
            </a:r>
          </a:p>
        </p:txBody>
      </p:sp>
      <p:pic>
        <p:nvPicPr>
          <p:cNvPr id="6" name="Picture 2" descr="C:\Users\User\Downloads\rg200015suppf4c.jpg">
            <a:extLst>
              <a:ext uri="{FF2B5EF4-FFF2-40B4-BE49-F238E27FC236}">
                <a16:creationId xmlns:a16="http://schemas.microsoft.com/office/drawing/2014/main" id="{D2C639B4-FF9E-430F-91C5-567D236C714C}"/>
              </a:ext>
            </a:extLst>
          </p:cNvPr>
          <p:cNvPicPr>
            <a:picLocks noChangeAspect="1" noChangeArrowheads="1"/>
          </p:cNvPicPr>
          <p:nvPr/>
        </p:nvPicPr>
        <p:blipFill>
          <a:blip r:embed="rId3" cstate="print"/>
          <a:srcRect/>
          <a:stretch>
            <a:fillRect/>
          </a:stretch>
        </p:blipFill>
        <p:spPr bwMode="auto">
          <a:xfrm rot="5400000">
            <a:off x="7022596" y="911042"/>
            <a:ext cx="3521401" cy="4604909"/>
          </a:xfrm>
          <a:prstGeom prst="rect">
            <a:avLst/>
          </a:prstGeom>
          <a:noFill/>
        </p:spPr>
      </p:pic>
      <p:sp>
        <p:nvSpPr>
          <p:cNvPr id="8" name="TextBox 7">
            <a:extLst>
              <a:ext uri="{FF2B5EF4-FFF2-40B4-BE49-F238E27FC236}">
                <a16:creationId xmlns:a16="http://schemas.microsoft.com/office/drawing/2014/main" id="{9E3B9B95-505A-45AD-89CE-58E805E064F2}"/>
              </a:ext>
            </a:extLst>
          </p:cNvPr>
          <p:cNvSpPr txBox="1"/>
          <p:nvPr/>
        </p:nvSpPr>
        <p:spPr>
          <a:xfrm>
            <a:off x="6480841" y="5039565"/>
            <a:ext cx="4604909" cy="1015663"/>
          </a:xfrm>
          <a:prstGeom prst="rect">
            <a:avLst/>
          </a:prstGeom>
          <a:noFill/>
        </p:spPr>
        <p:txBody>
          <a:bodyPr wrap="square">
            <a:spAutoFit/>
          </a:bodyPr>
          <a:lstStyle/>
          <a:p>
            <a:pPr algn="ctr"/>
            <a:r>
              <a:rPr lang="ru-RU" sz="2000" dirty="0"/>
              <a:t>Изоморфные круглые и веретенообразные клетки и бессистемно расположенные сосуды</a:t>
            </a:r>
          </a:p>
        </p:txBody>
      </p:sp>
      <p:sp>
        <p:nvSpPr>
          <p:cNvPr id="10" name="TextBox 9">
            <a:extLst>
              <a:ext uri="{FF2B5EF4-FFF2-40B4-BE49-F238E27FC236}">
                <a16:creationId xmlns:a16="http://schemas.microsoft.com/office/drawing/2014/main" id="{2126D9D8-789C-4F62-98A9-33EC0BCB3C3F}"/>
              </a:ext>
            </a:extLst>
          </p:cNvPr>
          <p:cNvSpPr txBox="1"/>
          <p:nvPr/>
        </p:nvSpPr>
        <p:spPr>
          <a:xfrm>
            <a:off x="392242" y="224135"/>
            <a:ext cx="11407515" cy="1183850"/>
          </a:xfrm>
          <a:prstGeom prst="rect">
            <a:avLst/>
          </a:prstGeom>
          <a:noFill/>
        </p:spPr>
        <p:txBody>
          <a:bodyPr wrap="square">
            <a:spAutoFit/>
          </a:bodyPr>
          <a:lstStyle/>
          <a:p>
            <a:pPr algn="ctr">
              <a:lnSpc>
                <a:spcPts val="4200"/>
              </a:lnSpc>
            </a:pPr>
            <a:r>
              <a:rPr lang="ru-RU" sz="4400" b="1" spc="-1" dirty="0" err="1">
                <a:latin typeface="Calibri"/>
              </a:rPr>
              <a:t>Солитарная</a:t>
            </a:r>
            <a:r>
              <a:rPr lang="ru-RU" sz="4400" b="1" spc="-1" dirty="0">
                <a:latin typeface="Calibri"/>
              </a:rPr>
              <a:t> фиброзная опухоль </a:t>
            </a:r>
            <a:endParaRPr lang="ru-RU" sz="4400" b="1" dirty="0"/>
          </a:p>
          <a:p>
            <a:pPr algn="ctr">
              <a:lnSpc>
                <a:spcPts val="4200"/>
              </a:lnSpc>
            </a:pPr>
            <a:r>
              <a:rPr lang="ru-RU" sz="4400" b="1" dirty="0"/>
              <a:t>Макро- и микроскопическое исследование</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AD7196-FE4E-4717-8B9F-E1FFFF222BB4}"/>
              </a:ext>
            </a:extLst>
          </p:cNvPr>
          <p:cNvSpPr txBox="1"/>
          <p:nvPr/>
        </p:nvSpPr>
        <p:spPr>
          <a:xfrm>
            <a:off x="594610" y="122632"/>
            <a:ext cx="11002780" cy="2800767"/>
          </a:xfrm>
          <a:prstGeom prst="rect">
            <a:avLst/>
          </a:prstGeom>
          <a:noFill/>
        </p:spPr>
        <p:txBody>
          <a:bodyPr wrap="square">
            <a:spAutoFit/>
          </a:bodyPr>
          <a:lstStyle/>
          <a:p>
            <a:pPr algn="ctr"/>
            <a:r>
              <a:rPr lang="ru-RU" sz="4400" b="1" i="0" dirty="0" err="1">
                <a:solidFill>
                  <a:srgbClr val="000000"/>
                </a:solidFill>
                <a:effectLst/>
              </a:rPr>
              <a:t>Миксофибросаркома</a:t>
            </a:r>
            <a:endParaRPr lang="ru-RU" sz="4400" b="1" i="0" dirty="0">
              <a:solidFill>
                <a:srgbClr val="000000"/>
              </a:solidFill>
              <a:effectLst/>
            </a:endParaRPr>
          </a:p>
          <a:p>
            <a:pPr algn="ctr"/>
            <a:r>
              <a:rPr lang="ru-RU" sz="4400" b="1" dirty="0">
                <a:solidFill>
                  <a:srgbClr val="000000"/>
                </a:solidFill>
                <a:effectLst/>
              </a:rPr>
              <a:t>Эпидемиологические и клинические особенности</a:t>
            </a:r>
            <a:endParaRPr lang="ru-RU" sz="4400" b="1" dirty="0">
              <a:solidFill>
                <a:srgbClr val="000000"/>
              </a:solidFill>
            </a:endParaRPr>
          </a:p>
          <a:p>
            <a:pPr algn="ctr"/>
            <a:endParaRPr lang="ru-RU" sz="4400" b="1" i="0" dirty="0">
              <a:solidFill>
                <a:srgbClr val="000000"/>
              </a:solidFill>
              <a:effectLst/>
            </a:endParaRPr>
          </a:p>
        </p:txBody>
      </p:sp>
      <p:sp>
        <p:nvSpPr>
          <p:cNvPr id="5" name="TextBox 4">
            <a:extLst>
              <a:ext uri="{FF2B5EF4-FFF2-40B4-BE49-F238E27FC236}">
                <a16:creationId xmlns:a16="http://schemas.microsoft.com/office/drawing/2014/main" id="{2B6C4787-DE85-449A-8903-4FB102E99D09}"/>
              </a:ext>
            </a:extLst>
          </p:cNvPr>
          <p:cNvSpPr txBox="1"/>
          <p:nvPr/>
        </p:nvSpPr>
        <p:spPr>
          <a:xfrm>
            <a:off x="742950" y="2451932"/>
            <a:ext cx="10706100" cy="3785652"/>
          </a:xfrm>
          <a:prstGeom prst="rect">
            <a:avLst/>
          </a:prstGeom>
          <a:noFill/>
        </p:spPr>
        <p:txBody>
          <a:bodyPr wrap="square">
            <a:spAutoFit/>
          </a:bodyPr>
          <a:lstStyle/>
          <a:p>
            <a:pPr marL="285750" indent="-285750">
              <a:buFont typeface="Arial" panose="020B0604020202020204" pitchFamily="34" charset="0"/>
              <a:buChar char="•"/>
            </a:pPr>
            <a:r>
              <a:rPr lang="ru-RU" sz="2000" dirty="0"/>
              <a:t>Ранее известная как </a:t>
            </a:r>
            <a:r>
              <a:rPr lang="ru-RU" sz="2000" dirty="0" err="1"/>
              <a:t>миксоидный</a:t>
            </a:r>
            <a:r>
              <a:rPr lang="ru-RU" sz="2000" dirty="0"/>
              <a:t> вариант злокачественной фиброзной </a:t>
            </a:r>
            <a:r>
              <a:rPr lang="ru-RU" sz="2000" dirty="0" err="1"/>
              <a:t>гистиоцитомы</a:t>
            </a:r>
            <a:endParaRPr lang="ru-RU" sz="2000" dirty="0"/>
          </a:p>
          <a:p>
            <a:pPr marL="285750" indent="-285750">
              <a:buFont typeface="Arial" panose="020B0604020202020204" pitchFamily="34" charset="0"/>
              <a:buChar char="•"/>
            </a:pPr>
            <a:r>
              <a:rPr lang="ru-RU" sz="2000" dirty="0"/>
              <a:t>Одна из наиболее распространенных сарком конечностей у пожилых пациентов (в основном женщин), но в забрюшинном пространстве встречается редко </a:t>
            </a:r>
          </a:p>
          <a:p>
            <a:pPr marL="285750" indent="-285750">
              <a:buFont typeface="Arial" panose="020B0604020202020204" pitchFamily="34" charset="0"/>
              <a:buChar char="•"/>
            </a:pPr>
            <a:r>
              <a:rPr lang="ru-RU" sz="2000" dirty="0"/>
              <a:t>Низкодифференцированные образования </a:t>
            </a:r>
            <a:r>
              <a:rPr lang="ru-RU" sz="2000" dirty="0" err="1"/>
              <a:t>гипоклеточны</a:t>
            </a:r>
            <a:r>
              <a:rPr lang="ru-RU" sz="2000" dirty="0"/>
              <a:t>, содержат обильный </a:t>
            </a:r>
            <a:r>
              <a:rPr lang="ru-RU" sz="2000" dirty="0" err="1"/>
              <a:t>миксоидный</a:t>
            </a:r>
            <a:r>
              <a:rPr lang="ru-RU" sz="2000" dirty="0"/>
              <a:t> матрикс, в то время как высокодифференцированные являются </a:t>
            </a:r>
            <a:r>
              <a:rPr lang="ru-RU" sz="2000" dirty="0" err="1"/>
              <a:t>гиперклеточными</a:t>
            </a:r>
            <a:r>
              <a:rPr lang="ru-RU" sz="2000" dirty="0"/>
              <a:t>, с выраженным клеточным </a:t>
            </a:r>
            <a:r>
              <a:rPr lang="ru-RU" sz="2000" dirty="0" err="1"/>
              <a:t>плеоморфизмом</a:t>
            </a:r>
            <a:r>
              <a:rPr lang="ru-RU" sz="2000" dirty="0"/>
              <a:t> и атипичными митотическими фигурами, содержат участки кровоизлияния и некроза с небольшим количеством </a:t>
            </a:r>
            <a:r>
              <a:rPr lang="ru-RU" sz="2000" dirty="0" err="1"/>
              <a:t>миксоидного</a:t>
            </a:r>
            <a:r>
              <a:rPr lang="ru-RU" sz="2000" dirty="0"/>
              <a:t> матрикса (&lt;10% площади опухоли)</a:t>
            </a:r>
            <a:endParaRPr lang="ru-RU" sz="2000" dirty="0">
              <a:solidFill>
                <a:srgbClr val="FF0000"/>
              </a:solidFill>
            </a:endParaRPr>
          </a:p>
          <a:p>
            <a:pPr marL="285750" indent="-285750">
              <a:buFont typeface="Arial" panose="020B0604020202020204" pitchFamily="34" charset="0"/>
              <a:buChar char="•"/>
            </a:pPr>
            <a:r>
              <a:rPr lang="ru-RU" sz="2000" dirty="0"/>
              <a:t>Относительно высокая частота рецидивов после хирургической резекции по сравнению с другими саркомами, что обусловлено инфильтративным ростом опухоли</a:t>
            </a:r>
            <a:endParaRPr lang="ru-RU" sz="2000" dirty="0">
              <a:solidFill>
                <a:srgbClr val="FF0000"/>
              </a:solidFill>
            </a:endParaRPr>
          </a:p>
          <a:p>
            <a:pPr marL="285750" indent="-285750">
              <a:buFont typeface="Arial" panose="020B0604020202020204" pitchFamily="34" charset="0"/>
              <a:buChar char="•"/>
            </a:pPr>
            <a:r>
              <a:rPr lang="ru-RU" sz="2000" dirty="0"/>
              <a:t>С высокой вероятностью высокодифференцированные образования более склонны к  метастазированию</a:t>
            </a:r>
          </a:p>
        </p:txBody>
      </p:sp>
    </p:spTree>
    <p:extLst>
      <p:ext uri="{BB962C8B-B14F-4D97-AF65-F5344CB8AC3E}">
        <p14:creationId xmlns:p14="http://schemas.microsoft.com/office/powerpoint/2010/main" val="1443383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2">
            <a:extLst>
              <a:ext uri="{FF2B5EF4-FFF2-40B4-BE49-F238E27FC236}">
                <a16:creationId xmlns:a16="http://schemas.microsoft.com/office/drawing/2014/main" id="{627D7978-F4F8-4CEE-9DCF-ED6EAF4D11F7}"/>
              </a:ext>
            </a:extLst>
          </p:cNvPr>
          <p:cNvGraphicFramePr>
            <a:graphicFrameLocks noGrp="1"/>
          </p:cNvGraphicFramePr>
          <p:nvPr>
            <p:extLst>
              <p:ext uri="{D42A27DB-BD31-4B8C-83A1-F6EECF244321}">
                <p14:modId xmlns:p14="http://schemas.microsoft.com/office/powerpoint/2010/main" val="111927713"/>
              </p:ext>
            </p:extLst>
          </p:nvPr>
        </p:nvGraphicFramePr>
        <p:xfrm>
          <a:off x="472440" y="1958997"/>
          <a:ext cx="11247120" cy="4717575"/>
        </p:xfrm>
        <a:graphic>
          <a:graphicData uri="http://schemas.openxmlformats.org/drawingml/2006/table">
            <a:tbl>
              <a:tblPr firstRow="1" bandRow="1">
                <a:tableStyleId>{5C22544A-7EE6-4342-B048-85BDC9FD1C3A}</a:tableStyleId>
              </a:tblPr>
              <a:tblGrid>
                <a:gridCol w="2533712">
                  <a:extLst>
                    <a:ext uri="{9D8B030D-6E8A-4147-A177-3AD203B41FA5}">
                      <a16:colId xmlns:a16="http://schemas.microsoft.com/office/drawing/2014/main" val="3418407352"/>
                    </a:ext>
                  </a:extLst>
                </a:gridCol>
                <a:gridCol w="4122296">
                  <a:extLst>
                    <a:ext uri="{9D8B030D-6E8A-4147-A177-3AD203B41FA5}">
                      <a16:colId xmlns:a16="http://schemas.microsoft.com/office/drawing/2014/main" val="867378740"/>
                    </a:ext>
                  </a:extLst>
                </a:gridCol>
                <a:gridCol w="4591112">
                  <a:extLst>
                    <a:ext uri="{9D8B030D-6E8A-4147-A177-3AD203B41FA5}">
                      <a16:colId xmlns:a16="http://schemas.microsoft.com/office/drawing/2014/main" val="1363097957"/>
                    </a:ext>
                  </a:extLst>
                </a:gridCol>
              </a:tblGrid>
              <a:tr h="384849">
                <a:tc>
                  <a:txBody>
                    <a:bodyPr/>
                    <a:lstStyle/>
                    <a:p>
                      <a:pPr algn="ctr"/>
                      <a:r>
                        <a:rPr lang="ru-RU" dirty="0"/>
                        <a:t>Категория</a:t>
                      </a:r>
                    </a:p>
                  </a:txBody>
                  <a:tcPr/>
                </a:tc>
                <a:tc>
                  <a:txBody>
                    <a:bodyPr/>
                    <a:lstStyle/>
                    <a:p>
                      <a:pPr algn="ctr"/>
                      <a:r>
                        <a:rPr lang="ru-RU" dirty="0"/>
                        <a:t>Рентгенологические особенности</a:t>
                      </a:r>
                    </a:p>
                  </a:txBody>
                  <a:tcPr/>
                </a:tc>
                <a:tc>
                  <a:txBody>
                    <a:bodyPr/>
                    <a:lstStyle/>
                    <a:p>
                      <a:pPr algn="ctr"/>
                      <a:r>
                        <a:rPr lang="ru-RU" dirty="0"/>
                        <a:t>Гистологические особенности</a:t>
                      </a:r>
                    </a:p>
                  </a:txBody>
                  <a:tcPr/>
                </a:tc>
                <a:extLst>
                  <a:ext uri="{0D108BD9-81ED-4DB2-BD59-A6C34878D82A}">
                    <a16:rowId xmlns:a16="http://schemas.microsoft.com/office/drawing/2014/main" val="3765479287"/>
                  </a:ext>
                </a:extLst>
              </a:tr>
              <a:tr h="1250759">
                <a:tc>
                  <a:txBody>
                    <a:bodyPr/>
                    <a:lstStyle/>
                    <a:p>
                      <a:pPr algn="l">
                        <a:lnSpc>
                          <a:spcPct val="90000"/>
                        </a:lnSpc>
                        <a:spcBef>
                          <a:spcPts val="1001"/>
                        </a:spcBef>
                      </a:pPr>
                      <a:r>
                        <a:rPr lang="ru-RU" sz="1800" b="0" strike="noStrike" spc="-1" dirty="0">
                          <a:latin typeface="+mn-lt"/>
                        </a:rPr>
                        <a:t>Опухоли гладкой мускулатуры</a:t>
                      </a:r>
                    </a:p>
                    <a:p>
                      <a:pPr marL="285750" indent="-285750">
                        <a:buFont typeface="Arial" panose="020B0604020202020204" pitchFamily="34" charset="0"/>
                        <a:buChar char="•"/>
                      </a:pPr>
                      <a:r>
                        <a:rPr lang="ru-RU" dirty="0" err="1"/>
                        <a:t>Лейомиома</a:t>
                      </a:r>
                      <a:r>
                        <a:rPr lang="ru-RU" dirty="0"/>
                        <a:t>	</a:t>
                      </a:r>
                    </a:p>
                  </a:txBody>
                  <a:tcPr/>
                </a:tc>
                <a:tc>
                  <a:txBody>
                    <a:bodyPr/>
                    <a:lstStyle/>
                    <a:p>
                      <a:pPr marL="285750" indent="-285750">
                        <a:buFont typeface="Arial" panose="020B0604020202020204" pitchFamily="34" charset="0"/>
                        <a:buChar char="•"/>
                      </a:pPr>
                      <a:r>
                        <a:rPr lang="ru-RU" dirty="0"/>
                        <a:t>Сигнал схож с сигналом гладкой мускулатуры </a:t>
                      </a:r>
                    </a:p>
                    <a:p>
                      <a:pPr marL="285750" indent="-285750">
                        <a:buFont typeface="Arial" panose="020B0604020202020204" pitchFamily="34" charset="0"/>
                        <a:buChar char="•"/>
                      </a:pPr>
                      <a:r>
                        <a:rPr lang="ru-RU" dirty="0" err="1"/>
                        <a:t>Гипоинтенсивная</a:t>
                      </a:r>
                      <a:r>
                        <a:rPr lang="ru-RU" dirty="0"/>
                        <a:t> на Т2-взвешенной МРТ, с переменным усилением </a:t>
                      </a:r>
                    </a:p>
                  </a:txBody>
                  <a:tcPr/>
                </a:tc>
                <a:tc>
                  <a:txBody>
                    <a:bodyPr/>
                    <a:lstStyle/>
                    <a:p>
                      <a:pPr marL="0" indent="0">
                        <a:buFont typeface="Arial" panose="020B0604020202020204" pitchFamily="34" charset="0"/>
                        <a:buNone/>
                      </a:pPr>
                      <a:r>
                        <a:rPr lang="ru-RU" dirty="0">
                          <a:solidFill>
                            <a:schemeClr val="tx1"/>
                          </a:solidFill>
                        </a:rPr>
                        <a:t> Чаще всего диагностируется у женщин репродуктивного возраста, обычно на гормональном фоне</a:t>
                      </a:r>
                    </a:p>
                  </a:txBody>
                  <a:tcPr/>
                </a:tc>
                <a:extLst>
                  <a:ext uri="{0D108BD9-81ED-4DB2-BD59-A6C34878D82A}">
                    <a16:rowId xmlns:a16="http://schemas.microsoft.com/office/drawing/2014/main" val="1486639744"/>
                  </a:ext>
                </a:extLst>
              </a:tr>
              <a:tr h="1250759">
                <a:tc>
                  <a:txBody>
                    <a:bodyPr/>
                    <a:lstStyle/>
                    <a:p>
                      <a:pPr marL="285750" indent="-285750">
                        <a:buFont typeface="Arial" panose="020B0604020202020204" pitchFamily="34" charset="0"/>
                        <a:buChar char="•"/>
                      </a:pPr>
                      <a:r>
                        <a:rPr lang="ru-RU" dirty="0" err="1"/>
                        <a:t>Лейомиосаркома</a:t>
                      </a:r>
                      <a:r>
                        <a:rPr lang="ru-RU" dirty="0"/>
                        <a:t>	</a:t>
                      </a:r>
                    </a:p>
                  </a:txBody>
                  <a:tcPr/>
                </a:tc>
                <a:tc>
                  <a:txBody>
                    <a:bodyPr/>
                    <a:lstStyle/>
                    <a:p>
                      <a:r>
                        <a:rPr lang="ru-RU" dirty="0"/>
                        <a:t>Гетерогенная образование с вовлечением прилежащего сосуда и</a:t>
                      </a:r>
                    </a:p>
                    <a:p>
                      <a:r>
                        <a:rPr lang="ru-RU" dirty="0"/>
                        <a:t>некрозом</a:t>
                      </a:r>
                    </a:p>
                  </a:txBody>
                  <a:tcPr/>
                </a:tc>
                <a:tc>
                  <a:txBody>
                    <a:bodyPr/>
                    <a:lstStyle/>
                    <a:p>
                      <a:pPr marL="285750" indent="-285750">
                        <a:buFont typeface="Arial" panose="020B0604020202020204" pitchFamily="34" charset="0"/>
                        <a:buChar char="•"/>
                      </a:pPr>
                      <a:r>
                        <a:rPr lang="ru-RU" dirty="0"/>
                        <a:t>Вторая по распространенности первичная забрюшинная саркома</a:t>
                      </a:r>
                    </a:p>
                    <a:p>
                      <a:pPr marL="285750" indent="-285750">
                        <a:buFont typeface="Arial" panose="020B0604020202020204" pitchFamily="34" charset="0"/>
                        <a:buChar char="•"/>
                      </a:pPr>
                      <a:r>
                        <a:rPr lang="ru-RU" dirty="0"/>
                        <a:t>Классифицируется как внесосудистая, внутрисосудистая или комбинация обеих</a:t>
                      </a:r>
                    </a:p>
                  </a:txBody>
                  <a:tcPr/>
                </a:tc>
                <a:extLst>
                  <a:ext uri="{0D108BD9-81ED-4DB2-BD59-A6C34878D82A}">
                    <a16:rowId xmlns:a16="http://schemas.microsoft.com/office/drawing/2014/main" val="998137732"/>
                  </a:ext>
                </a:extLst>
              </a:tr>
              <a:tr h="1250759">
                <a:tc>
                  <a:txBody>
                    <a:bodyPr/>
                    <a:lstStyle/>
                    <a:p>
                      <a:r>
                        <a:rPr lang="ru-RU" dirty="0" err="1"/>
                        <a:t>Фибробластические</a:t>
                      </a:r>
                      <a:r>
                        <a:rPr lang="ru-RU" dirty="0"/>
                        <a:t> опухоли</a:t>
                      </a:r>
                    </a:p>
                    <a:p>
                      <a:pPr marL="285750" indent="-285750">
                        <a:buFont typeface="Arial" panose="020B0604020202020204" pitchFamily="34" charset="0"/>
                        <a:buChar char="•"/>
                      </a:pPr>
                      <a:r>
                        <a:rPr lang="ru-RU" dirty="0" err="1"/>
                        <a:t>Солитарная</a:t>
                      </a:r>
                      <a:r>
                        <a:rPr lang="ru-RU" dirty="0"/>
                        <a:t> фиброзная опухоль</a:t>
                      </a:r>
                    </a:p>
                  </a:txBody>
                  <a:tcPr/>
                </a:tc>
                <a:tc>
                  <a:txBody>
                    <a:bodyPr/>
                    <a:lstStyle/>
                    <a:p>
                      <a:pPr marL="285750" indent="-285750">
                        <a:buFont typeface="Arial" panose="020B0604020202020204" pitchFamily="34" charset="0"/>
                        <a:buChar char="•"/>
                      </a:pPr>
                      <a:r>
                        <a:rPr lang="ru-RU" dirty="0"/>
                        <a:t>Неоднородный вид </a:t>
                      </a:r>
                    </a:p>
                    <a:p>
                      <a:pPr marL="285750" indent="-285750">
                        <a:buFont typeface="Arial" panose="020B0604020202020204" pitchFamily="34" charset="0"/>
                        <a:buChar char="•"/>
                      </a:pPr>
                      <a:r>
                        <a:rPr lang="ru-RU" dirty="0"/>
                        <a:t>Часто с выраженными коллатеральными сосудами </a:t>
                      </a:r>
                      <a:r>
                        <a:rPr lang="ru-RU"/>
                        <a:t>на КТ,  «</a:t>
                      </a:r>
                      <a:r>
                        <a:rPr lang="ru-RU" dirty="0"/>
                        <a:t>Пустоты» на МРТ 	</a:t>
                      </a:r>
                    </a:p>
                  </a:txBody>
                  <a:tcPr/>
                </a:tc>
                <a:tc>
                  <a:txBody>
                    <a:bodyPr/>
                    <a:lstStyle/>
                    <a:p>
                      <a:pPr marL="285750" indent="-285750">
                        <a:buFont typeface="Arial" panose="020B0604020202020204" pitchFamily="34" charset="0"/>
                        <a:buChar char="•"/>
                      </a:pPr>
                      <a:r>
                        <a:rPr lang="ru-RU" dirty="0">
                          <a:solidFill>
                            <a:schemeClr val="tx1"/>
                          </a:solidFill>
                        </a:rPr>
                        <a:t>Злокачественное перерождение 20%-40%</a:t>
                      </a:r>
                    </a:p>
                    <a:p>
                      <a:pPr marL="285750" indent="-285750">
                        <a:buFont typeface="Arial" panose="020B0604020202020204" pitchFamily="34" charset="0"/>
                        <a:buChar char="•"/>
                      </a:pPr>
                      <a:r>
                        <a:rPr lang="ru-RU" dirty="0">
                          <a:solidFill>
                            <a:schemeClr val="tx1"/>
                          </a:solidFill>
                        </a:rPr>
                        <a:t>Небольшой процент опухолей связан с </a:t>
                      </a:r>
                      <a:r>
                        <a:rPr lang="ru-RU" dirty="0" err="1">
                          <a:solidFill>
                            <a:schemeClr val="tx1"/>
                          </a:solidFill>
                        </a:rPr>
                        <a:t>паранеопластическими</a:t>
                      </a:r>
                      <a:r>
                        <a:rPr lang="ru-RU" dirty="0">
                          <a:solidFill>
                            <a:schemeClr val="tx1"/>
                          </a:solidFill>
                        </a:rPr>
                        <a:t> синдромами</a:t>
                      </a:r>
                    </a:p>
                  </a:txBody>
                  <a:tcPr/>
                </a:tc>
                <a:extLst>
                  <a:ext uri="{0D108BD9-81ED-4DB2-BD59-A6C34878D82A}">
                    <a16:rowId xmlns:a16="http://schemas.microsoft.com/office/drawing/2014/main" val="1657655255"/>
                  </a:ext>
                </a:extLst>
              </a:tr>
              <a:tr h="580449">
                <a:tc>
                  <a:txBody>
                    <a:bodyPr/>
                    <a:lstStyle/>
                    <a:p>
                      <a:endParaRPr lang="ru-RU" dirty="0"/>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2435613289"/>
                  </a:ext>
                </a:extLst>
              </a:tr>
            </a:tbl>
          </a:graphicData>
        </a:graphic>
      </p:graphicFrame>
      <p:sp>
        <p:nvSpPr>
          <p:cNvPr id="4" name="TextBox 3">
            <a:extLst>
              <a:ext uri="{FF2B5EF4-FFF2-40B4-BE49-F238E27FC236}">
                <a16:creationId xmlns:a16="http://schemas.microsoft.com/office/drawing/2014/main" id="{46580B8E-FDBB-47CA-A92C-27B73EDD0C2C}"/>
              </a:ext>
            </a:extLst>
          </p:cNvPr>
          <p:cNvSpPr txBox="1"/>
          <p:nvPr/>
        </p:nvSpPr>
        <p:spPr>
          <a:xfrm>
            <a:off x="472440" y="0"/>
            <a:ext cx="11247120" cy="1958998"/>
          </a:xfrm>
          <a:prstGeom prst="rect">
            <a:avLst/>
          </a:prstGeom>
          <a:noFill/>
        </p:spPr>
        <p:txBody>
          <a:bodyPr wrap="square">
            <a:spAutoFit/>
          </a:bodyPr>
          <a:lstStyle/>
          <a:p>
            <a:pPr algn="ctr">
              <a:lnSpc>
                <a:spcPts val="3600"/>
              </a:lnSpc>
            </a:pPr>
            <a:r>
              <a:rPr lang="ru-RU" sz="4000" b="1" i="0" dirty="0">
                <a:solidFill>
                  <a:srgbClr val="222222"/>
                </a:solidFill>
                <a:effectLst/>
                <a:latin typeface="+mn-lt"/>
              </a:rPr>
              <a:t>Ключевые </a:t>
            </a:r>
            <a:r>
              <a:rPr lang="ru-RU" sz="4000" b="1" i="0" dirty="0" err="1">
                <a:solidFill>
                  <a:srgbClr val="222222"/>
                </a:solidFill>
                <a:effectLst/>
                <a:latin typeface="+mn-lt"/>
              </a:rPr>
              <a:t>визуализационные</a:t>
            </a:r>
            <a:r>
              <a:rPr lang="ru-RU" sz="4000" b="1" i="0" dirty="0">
                <a:solidFill>
                  <a:srgbClr val="222222"/>
                </a:solidFill>
                <a:effectLst/>
                <a:latin typeface="+mn-lt"/>
              </a:rPr>
              <a:t>, эпидемиологические, клинические и гистологические особенности первичных забрюшинных новообразований</a:t>
            </a:r>
            <a:endParaRPr lang="ru-RU" sz="4000" dirty="0"/>
          </a:p>
        </p:txBody>
      </p:sp>
    </p:spTree>
    <p:extLst>
      <p:ext uri="{BB962C8B-B14F-4D97-AF65-F5344CB8AC3E}">
        <p14:creationId xmlns:p14="http://schemas.microsoft.com/office/powerpoint/2010/main" val="124779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393BEF-11C7-4BD8-961E-10E4E91C3D5A}"/>
              </a:ext>
            </a:extLst>
          </p:cNvPr>
          <p:cNvSpPr txBox="1"/>
          <p:nvPr/>
        </p:nvSpPr>
        <p:spPr>
          <a:xfrm>
            <a:off x="596900" y="134034"/>
            <a:ext cx="10934700" cy="1183850"/>
          </a:xfrm>
          <a:prstGeom prst="rect">
            <a:avLst/>
          </a:prstGeom>
          <a:noFill/>
        </p:spPr>
        <p:txBody>
          <a:bodyPr wrap="square">
            <a:spAutoFit/>
          </a:bodyPr>
          <a:lstStyle/>
          <a:p>
            <a:pPr algn="ctr">
              <a:lnSpc>
                <a:spcPts val="4200"/>
              </a:lnSpc>
            </a:pPr>
            <a:r>
              <a:rPr lang="ru-RU" sz="4400" b="1" i="0" dirty="0" err="1">
                <a:solidFill>
                  <a:srgbClr val="000000"/>
                </a:solidFill>
                <a:effectLst/>
              </a:rPr>
              <a:t>Миксофибросаркома</a:t>
            </a:r>
            <a:endParaRPr lang="ru-RU" sz="4400" b="1" i="0" dirty="0">
              <a:solidFill>
                <a:srgbClr val="000000"/>
              </a:solidFill>
              <a:effectLst/>
            </a:endParaRPr>
          </a:p>
          <a:p>
            <a:pPr algn="ctr">
              <a:lnSpc>
                <a:spcPts val="4200"/>
              </a:lnSpc>
            </a:pPr>
            <a:r>
              <a:rPr lang="ru-RU" sz="4400" b="1" dirty="0">
                <a:solidFill>
                  <a:srgbClr val="000000"/>
                </a:solidFill>
                <a:effectLst/>
              </a:rPr>
              <a:t>Рентгенологические особенности</a:t>
            </a:r>
            <a:endParaRPr lang="ru-RU" sz="4400" b="1" dirty="0">
              <a:solidFill>
                <a:srgbClr val="000000"/>
              </a:solidFill>
            </a:endParaRPr>
          </a:p>
        </p:txBody>
      </p:sp>
      <p:sp>
        <p:nvSpPr>
          <p:cNvPr id="5" name="TextBox 4">
            <a:extLst>
              <a:ext uri="{FF2B5EF4-FFF2-40B4-BE49-F238E27FC236}">
                <a16:creationId xmlns:a16="http://schemas.microsoft.com/office/drawing/2014/main" id="{A419DA6E-AC2D-4500-8F3D-F81A26F05E6D}"/>
              </a:ext>
            </a:extLst>
          </p:cNvPr>
          <p:cNvSpPr txBox="1"/>
          <p:nvPr/>
        </p:nvSpPr>
        <p:spPr>
          <a:xfrm>
            <a:off x="628650" y="1651713"/>
            <a:ext cx="10934700" cy="4493538"/>
          </a:xfrm>
          <a:prstGeom prst="rect">
            <a:avLst/>
          </a:prstGeom>
          <a:noFill/>
        </p:spPr>
        <p:txBody>
          <a:bodyPr wrap="square">
            <a:spAutoFit/>
          </a:bodyPr>
          <a:lstStyle/>
          <a:p>
            <a:pPr marL="285750" indent="-285750">
              <a:buFont typeface="Arial" panose="020B0604020202020204" pitchFamily="34" charset="0"/>
              <a:buChar char="•"/>
            </a:pPr>
            <a:r>
              <a:rPr lang="ru-RU" sz="2200" dirty="0"/>
              <a:t>Низкодифференцированные опухоли </a:t>
            </a:r>
            <a:r>
              <a:rPr lang="ru-RU" sz="2200" dirty="0" err="1"/>
              <a:t>гипоаттенуированы</a:t>
            </a:r>
            <a:r>
              <a:rPr lang="ru-RU" sz="2200" dirty="0"/>
              <a:t> по сравнению с мышцами на КТ, </a:t>
            </a:r>
            <a:r>
              <a:rPr lang="ru-RU" sz="2200" dirty="0" err="1"/>
              <a:t>высокоинтенсивны</a:t>
            </a:r>
            <a:r>
              <a:rPr lang="ru-RU" sz="2200" dirty="0"/>
              <a:t> на Т2 и </a:t>
            </a:r>
            <a:r>
              <a:rPr lang="ru-RU" sz="2200" dirty="0" err="1"/>
              <a:t>низкоинтенсивны</a:t>
            </a:r>
            <a:r>
              <a:rPr lang="ru-RU" sz="2200" dirty="0"/>
              <a:t> на Т1 МРТ из-за обильного </a:t>
            </a:r>
            <a:r>
              <a:rPr lang="ru-RU" sz="2200" dirty="0" err="1"/>
              <a:t>миксоидного</a:t>
            </a:r>
            <a:r>
              <a:rPr lang="ru-RU" sz="2200" dirty="0"/>
              <a:t> матрикса </a:t>
            </a:r>
          </a:p>
          <a:p>
            <a:pPr marL="285750" indent="-285750">
              <a:buFont typeface="Arial" panose="020B0604020202020204" pitchFamily="34" charset="0"/>
              <a:buChar char="•"/>
            </a:pPr>
            <a:r>
              <a:rPr lang="ru-RU" sz="2200" dirty="0"/>
              <a:t>Высокодифференцированные имеют сходное с мышцами ослабление на КТ, сигнал промежуточно интенсивен на Т1-ВИ что является следствием </a:t>
            </a:r>
            <a:r>
              <a:rPr lang="ru-RU" sz="2200" dirty="0" err="1"/>
              <a:t>гиперклеточности</a:t>
            </a:r>
            <a:r>
              <a:rPr lang="ru-RU" sz="2200" dirty="0"/>
              <a:t>, связанной с более активным усилением контрастного вещества. В них также могут быть видны участки кровоизлияния и/или некроза</a:t>
            </a:r>
          </a:p>
          <a:p>
            <a:pPr marL="285750" indent="-285750">
              <a:buFont typeface="Arial" panose="020B0604020202020204" pitchFamily="34" charset="0"/>
              <a:buChar char="•"/>
            </a:pPr>
            <a:r>
              <a:rPr lang="ru-RU" sz="2200" dirty="0"/>
              <a:t>На Т2- и Т1-ВИ с контрастированием и подавлением жира, часто описывается т.н. «</a:t>
            </a:r>
            <a:r>
              <a:rPr lang="ru-RU" sz="2200" dirty="0" err="1"/>
              <a:t>хвостоподобный</a:t>
            </a:r>
            <a:r>
              <a:rPr lang="ru-RU" sz="2200" dirty="0"/>
              <a:t> рисунок» - инфильтративный рост </a:t>
            </a:r>
            <a:r>
              <a:rPr lang="ru-RU" sz="2200" b="0" i="0" dirty="0">
                <a:solidFill>
                  <a:srgbClr val="000000"/>
                </a:solidFill>
                <a:effectLst/>
              </a:rPr>
              <a:t>из центра образования</a:t>
            </a:r>
            <a:r>
              <a:rPr lang="ru-RU" sz="2200" dirty="0">
                <a:solidFill>
                  <a:srgbClr val="333333"/>
                </a:solidFill>
                <a:latin typeface="YS Text"/>
              </a:rPr>
              <a:t>. </a:t>
            </a:r>
            <a:r>
              <a:rPr lang="ru-RU" sz="2200" dirty="0"/>
              <a:t>В исследовании 96 пациентов с </a:t>
            </a:r>
            <a:r>
              <a:rPr lang="ru-RU" sz="2200" dirty="0" err="1"/>
              <a:t>миксоидными</a:t>
            </a:r>
            <a:r>
              <a:rPr lang="ru-RU" sz="2200" dirty="0"/>
              <a:t> новообразованиями, наличие этого «хвоста» было на 79%-90% специфичным для </a:t>
            </a:r>
            <a:r>
              <a:rPr lang="ru-RU" sz="2200" dirty="0" err="1"/>
              <a:t>миксофибросаркомы</a:t>
            </a:r>
            <a:endParaRPr lang="ru-RU" sz="2200" dirty="0"/>
          </a:p>
          <a:p>
            <a:pPr marL="285750" indent="-285750">
              <a:buFont typeface="Arial" panose="020B0604020202020204" pitchFamily="34" charset="0"/>
              <a:buChar char="•"/>
            </a:pPr>
            <a:r>
              <a:rPr lang="ru-RU" sz="2200" dirty="0"/>
              <a:t>Такой инфильтративный вид связан с высокой частотой рецидивов после хирургической резекции </a:t>
            </a:r>
          </a:p>
        </p:txBody>
      </p:sp>
    </p:spTree>
    <p:extLst>
      <p:ext uri="{BB962C8B-B14F-4D97-AF65-F5344CB8AC3E}">
        <p14:creationId xmlns:p14="http://schemas.microsoft.com/office/powerpoint/2010/main" val="627115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723BF3F-D44B-4183-8FDF-527BB08E3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9764" y="2239454"/>
            <a:ext cx="3212468" cy="3891474"/>
          </a:xfrm>
          <a:prstGeom prst="rect">
            <a:avLst/>
          </a:prstGeom>
        </p:spPr>
      </p:pic>
      <p:sp>
        <p:nvSpPr>
          <p:cNvPr id="5" name="TextBox 4">
            <a:extLst>
              <a:ext uri="{FF2B5EF4-FFF2-40B4-BE49-F238E27FC236}">
                <a16:creationId xmlns:a16="http://schemas.microsoft.com/office/drawing/2014/main" id="{2F86E6D0-3506-4102-B403-CD505087F5CD}"/>
              </a:ext>
            </a:extLst>
          </p:cNvPr>
          <p:cNvSpPr txBox="1"/>
          <p:nvPr/>
        </p:nvSpPr>
        <p:spPr>
          <a:xfrm>
            <a:off x="606877" y="164891"/>
            <a:ext cx="10978243" cy="2677849"/>
          </a:xfrm>
          <a:prstGeom prst="rect">
            <a:avLst/>
          </a:prstGeom>
          <a:noFill/>
        </p:spPr>
        <p:txBody>
          <a:bodyPr wrap="square">
            <a:spAutoFit/>
          </a:bodyPr>
          <a:lstStyle/>
          <a:p>
            <a:pPr algn="ctr">
              <a:lnSpc>
                <a:spcPts val="4000"/>
              </a:lnSpc>
            </a:pPr>
            <a:r>
              <a:rPr lang="ru-RU" sz="4400" b="1" dirty="0"/>
              <a:t>КТ </a:t>
            </a:r>
            <a:r>
              <a:rPr lang="ru-RU" sz="4400" b="1" spc="-1" dirty="0">
                <a:latin typeface="Calibri"/>
              </a:rPr>
              <a:t>органов брюшной </a:t>
            </a:r>
            <a:r>
              <a:rPr lang="ru-RU" sz="4400" b="1" spc="-1" dirty="0" err="1">
                <a:latin typeface="Calibri"/>
              </a:rPr>
              <a:t>пролости</a:t>
            </a:r>
            <a:r>
              <a:rPr lang="ru-RU" sz="4400" b="1" spc="-1" dirty="0">
                <a:latin typeface="Calibri"/>
              </a:rPr>
              <a:t> </a:t>
            </a:r>
          </a:p>
          <a:p>
            <a:pPr algn="ctr">
              <a:lnSpc>
                <a:spcPts val="4000"/>
              </a:lnSpc>
            </a:pPr>
            <a:r>
              <a:rPr lang="ru-RU" sz="4400" b="1" dirty="0"/>
              <a:t>с контрастированием </a:t>
            </a:r>
          </a:p>
          <a:p>
            <a:pPr algn="ctr">
              <a:lnSpc>
                <a:spcPts val="4000"/>
              </a:lnSpc>
            </a:pPr>
            <a:r>
              <a:rPr lang="ru-RU" sz="4400" b="1" dirty="0"/>
              <a:t>фронтальная </a:t>
            </a:r>
            <a:r>
              <a:rPr lang="ru-RU" sz="4400" b="1" dirty="0" err="1"/>
              <a:t>плолскость</a:t>
            </a:r>
            <a:endParaRPr lang="ru-RU" sz="4400" b="1" dirty="0"/>
          </a:p>
          <a:p>
            <a:pPr algn="ctr">
              <a:lnSpc>
                <a:spcPts val="4000"/>
              </a:lnSpc>
            </a:pPr>
            <a:r>
              <a:rPr lang="ru-RU" sz="4400" b="1" dirty="0" err="1">
                <a:solidFill>
                  <a:srgbClr val="000000"/>
                </a:solidFill>
              </a:rPr>
              <a:t>Миксофибросаркома</a:t>
            </a:r>
            <a:endParaRPr lang="ru-RU" sz="4400" b="1" dirty="0">
              <a:solidFill>
                <a:srgbClr val="000000"/>
              </a:solidFill>
            </a:endParaRPr>
          </a:p>
          <a:p>
            <a:pPr algn="ctr">
              <a:lnSpc>
                <a:spcPts val="4000"/>
              </a:lnSpc>
            </a:pPr>
            <a:endParaRPr lang="ru-RU" sz="4400" b="1" dirty="0"/>
          </a:p>
        </p:txBody>
      </p:sp>
      <p:sp>
        <p:nvSpPr>
          <p:cNvPr id="7" name="TextBox 6">
            <a:extLst>
              <a:ext uri="{FF2B5EF4-FFF2-40B4-BE49-F238E27FC236}">
                <a16:creationId xmlns:a16="http://schemas.microsoft.com/office/drawing/2014/main" id="{1DA934DF-9F66-4838-AB7B-E3893E10E2C5}"/>
              </a:ext>
            </a:extLst>
          </p:cNvPr>
          <p:cNvSpPr txBox="1"/>
          <p:nvPr/>
        </p:nvSpPr>
        <p:spPr>
          <a:xfrm>
            <a:off x="1797049" y="6130928"/>
            <a:ext cx="8597900" cy="707886"/>
          </a:xfrm>
          <a:prstGeom prst="rect">
            <a:avLst/>
          </a:prstGeom>
          <a:noFill/>
        </p:spPr>
        <p:txBody>
          <a:bodyPr wrap="square">
            <a:spAutoFit/>
          </a:bodyPr>
          <a:lstStyle/>
          <a:p>
            <a:pPr algn="ctr"/>
            <a:r>
              <a:rPr lang="ru-RU" sz="2000" dirty="0"/>
              <a:t>Мужчина 63 лет, неоднородное забрюшинное образование, </a:t>
            </a:r>
            <a:r>
              <a:rPr lang="ru-RU" sz="2000" dirty="0" err="1"/>
              <a:t>обтурирующее</a:t>
            </a:r>
            <a:r>
              <a:rPr lang="ru-RU" sz="2000" dirty="0"/>
              <a:t> правый мочеточник</a:t>
            </a:r>
          </a:p>
        </p:txBody>
      </p:sp>
    </p:spTree>
    <p:extLst>
      <p:ext uri="{BB962C8B-B14F-4D97-AF65-F5344CB8AC3E}">
        <p14:creationId xmlns:p14="http://schemas.microsoft.com/office/powerpoint/2010/main" val="4143323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6E1ACE3-8BEF-433B-A9CA-9DE79DB9E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477" y="1447800"/>
            <a:ext cx="4628288" cy="3468904"/>
          </a:xfrm>
          <a:prstGeom prst="rect">
            <a:avLst/>
          </a:prstGeom>
        </p:spPr>
      </p:pic>
      <p:pic>
        <p:nvPicPr>
          <p:cNvPr id="7" name="Рисунок 6">
            <a:extLst>
              <a:ext uri="{FF2B5EF4-FFF2-40B4-BE49-F238E27FC236}">
                <a16:creationId xmlns:a16="http://schemas.microsoft.com/office/drawing/2014/main" id="{E98F2629-8E3C-4D7E-83E4-ED25559F7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276770" y="1353693"/>
            <a:ext cx="3556660" cy="3569362"/>
          </a:xfrm>
          <a:prstGeom prst="rect">
            <a:avLst/>
          </a:prstGeom>
        </p:spPr>
      </p:pic>
      <p:sp>
        <p:nvSpPr>
          <p:cNvPr id="9" name="TextBox 8">
            <a:extLst>
              <a:ext uri="{FF2B5EF4-FFF2-40B4-BE49-F238E27FC236}">
                <a16:creationId xmlns:a16="http://schemas.microsoft.com/office/drawing/2014/main" id="{9976C60C-B5F3-4122-AE04-7AEFA8D74E3F}"/>
              </a:ext>
            </a:extLst>
          </p:cNvPr>
          <p:cNvSpPr txBox="1"/>
          <p:nvPr/>
        </p:nvSpPr>
        <p:spPr>
          <a:xfrm>
            <a:off x="495300" y="144363"/>
            <a:ext cx="11023600" cy="1183850"/>
          </a:xfrm>
          <a:prstGeom prst="rect">
            <a:avLst/>
          </a:prstGeom>
          <a:noFill/>
        </p:spPr>
        <p:txBody>
          <a:bodyPr wrap="square">
            <a:spAutoFit/>
          </a:bodyPr>
          <a:lstStyle/>
          <a:p>
            <a:pPr algn="ctr">
              <a:lnSpc>
                <a:spcPts val="4200"/>
              </a:lnSpc>
            </a:pPr>
            <a:r>
              <a:rPr lang="ru-RU" sz="4400" b="1" i="0" dirty="0" err="1">
                <a:solidFill>
                  <a:srgbClr val="000000"/>
                </a:solidFill>
                <a:effectLst/>
              </a:rPr>
              <a:t>Миксофибросаркома</a:t>
            </a:r>
            <a:endParaRPr lang="ru-RU" sz="4400" b="1" i="0" dirty="0">
              <a:solidFill>
                <a:srgbClr val="000000"/>
              </a:solidFill>
              <a:effectLst/>
            </a:endParaRPr>
          </a:p>
          <a:p>
            <a:pPr algn="ctr">
              <a:lnSpc>
                <a:spcPts val="4200"/>
              </a:lnSpc>
            </a:pPr>
            <a:r>
              <a:rPr lang="ru-RU" sz="4400" b="1" dirty="0"/>
              <a:t>Макро- и  микроскопическое исследование</a:t>
            </a:r>
          </a:p>
        </p:txBody>
      </p:sp>
      <p:sp>
        <p:nvSpPr>
          <p:cNvPr id="11" name="TextBox 10">
            <a:extLst>
              <a:ext uri="{FF2B5EF4-FFF2-40B4-BE49-F238E27FC236}">
                <a16:creationId xmlns:a16="http://schemas.microsoft.com/office/drawing/2014/main" id="{49A726F7-A24A-484C-9403-75E0F7086293}"/>
              </a:ext>
            </a:extLst>
          </p:cNvPr>
          <p:cNvSpPr txBox="1"/>
          <p:nvPr/>
        </p:nvSpPr>
        <p:spPr>
          <a:xfrm>
            <a:off x="805688" y="5008230"/>
            <a:ext cx="4940300" cy="923330"/>
          </a:xfrm>
          <a:prstGeom prst="rect">
            <a:avLst/>
          </a:prstGeom>
          <a:noFill/>
        </p:spPr>
        <p:txBody>
          <a:bodyPr wrap="square">
            <a:spAutoFit/>
          </a:bodyPr>
          <a:lstStyle/>
          <a:p>
            <a:pPr algn="ctr"/>
            <a:r>
              <a:rPr lang="ru-RU" dirty="0"/>
              <a:t>Бело-коричневая студенистая поверхность среза, с выраженным солидным компонентом и очагами некроза</a:t>
            </a:r>
            <a:endParaRPr lang="ru-RU" dirty="0">
              <a:solidFill>
                <a:srgbClr val="FF0000"/>
              </a:solidFill>
            </a:endParaRPr>
          </a:p>
        </p:txBody>
      </p:sp>
      <p:sp>
        <p:nvSpPr>
          <p:cNvPr id="13" name="TextBox 12">
            <a:extLst>
              <a:ext uri="{FF2B5EF4-FFF2-40B4-BE49-F238E27FC236}">
                <a16:creationId xmlns:a16="http://schemas.microsoft.com/office/drawing/2014/main" id="{FC32022D-260D-4E75-A7CB-043E1B906399}"/>
              </a:ext>
            </a:extLst>
          </p:cNvPr>
          <p:cNvSpPr txBox="1"/>
          <p:nvPr/>
        </p:nvSpPr>
        <p:spPr>
          <a:xfrm>
            <a:off x="6826250" y="4975739"/>
            <a:ext cx="4457700" cy="1200329"/>
          </a:xfrm>
          <a:prstGeom prst="rect">
            <a:avLst/>
          </a:prstGeom>
          <a:noFill/>
        </p:spPr>
        <p:txBody>
          <a:bodyPr wrap="square">
            <a:spAutoFit/>
          </a:bodyPr>
          <a:lstStyle/>
          <a:p>
            <a:pPr algn="ctr"/>
            <a:r>
              <a:rPr lang="ru-RU" dirty="0" err="1"/>
              <a:t>Миксоидная</a:t>
            </a:r>
            <a:r>
              <a:rPr lang="ru-RU" dirty="0"/>
              <a:t> строма, </a:t>
            </a:r>
            <a:r>
              <a:rPr lang="ru-RU" dirty="0" err="1"/>
              <a:t>содержая</a:t>
            </a:r>
            <a:r>
              <a:rPr lang="ru-RU" dirty="0"/>
              <a:t> опухолевые митотические клетки с атипичными увеличенными ядрами (</a:t>
            </a:r>
            <a:r>
              <a:rPr lang="en-US" dirty="0"/>
              <a:t>&gt;</a:t>
            </a:r>
            <a:r>
              <a:rPr lang="ru-RU" dirty="0"/>
              <a:t>), вокруг кровеносных сосудов (</a:t>
            </a:r>
            <a:r>
              <a:rPr lang="en-US" dirty="0"/>
              <a:t>-&gt;</a:t>
            </a:r>
            <a:r>
              <a:rPr lang="ru-RU" dirty="0"/>
              <a:t>)</a:t>
            </a:r>
          </a:p>
        </p:txBody>
      </p:sp>
    </p:spTree>
    <p:extLst>
      <p:ext uri="{BB962C8B-B14F-4D97-AF65-F5344CB8AC3E}">
        <p14:creationId xmlns:p14="http://schemas.microsoft.com/office/powerpoint/2010/main" val="1256590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083941B-76E4-4E0F-B76C-91194D9C2D52}"/>
              </a:ext>
            </a:extLst>
          </p:cNvPr>
          <p:cNvSpPr>
            <a:spLocks noGrp="1"/>
          </p:cNvSpPr>
          <p:nvPr>
            <p:ph idx="1"/>
          </p:nvPr>
        </p:nvSpPr>
        <p:spPr>
          <a:xfrm>
            <a:off x="368299" y="2471737"/>
            <a:ext cx="11550650" cy="4386263"/>
          </a:xfrm>
        </p:spPr>
        <p:txBody>
          <a:bodyPr>
            <a:normAutofit fontScale="92500"/>
          </a:bodyPr>
          <a:lstStyle/>
          <a:p>
            <a:r>
              <a:rPr lang="ru-RU" sz="2400" dirty="0"/>
              <a:t>Это доброкачественные опухоли нервной ткани, состоящие из неопластических </a:t>
            </a:r>
            <a:r>
              <a:rPr lang="ru-RU" sz="2400" dirty="0" err="1"/>
              <a:t>шванновских</a:t>
            </a:r>
            <a:r>
              <a:rPr lang="ru-RU" sz="2400" dirty="0"/>
              <a:t> клеток, перемежающихся с фибробластами, коллагеном и </a:t>
            </a:r>
            <a:r>
              <a:rPr lang="ru-RU" sz="2400" dirty="0" err="1"/>
              <a:t>миксоидным</a:t>
            </a:r>
            <a:r>
              <a:rPr lang="ru-RU" sz="2400" dirty="0"/>
              <a:t> матриксом </a:t>
            </a:r>
          </a:p>
          <a:p>
            <a:r>
              <a:rPr lang="ru-RU" sz="2400" dirty="0"/>
              <a:t>Возникают в коже и мягких тканях, на их долю приходится 1% от всех забрюшинных опухолей, протекают бессимптомно </a:t>
            </a:r>
          </a:p>
          <a:p>
            <a:r>
              <a:rPr lang="ru-RU" sz="2400" dirty="0"/>
              <a:t>Одиночные локализованные </a:t>
            </a:r>
            <a:r>
              <a:rPr lang="ru-RU" sz="2400" dirty="0" err="1"/>
              <a:t>нейрофибромы</a:t>
            </a:r>
            <a:r>
              <a:rPr lang="ru-RU" sz="2400" dirty="0"/>
              <a:t> случайны, выявляются в возрасте 20-30 лет, и не связаны с </a:t>
            </a:r>
            <a:r>
              <a:rPr lang="ru-RU" sz="2400" dirty="0" err="1"/>
              <a:t>нейрофиброматозом</a:t>
            </a:r>
            <a:r>
              <a:rPr lang="ru-RU" sz="2400" dirty="0"/>
              <a:t> 1 типа (НФ1), тогда как множественные или </a:t>
            </a:r>
            <a:r>
              <a:rPr lang="ru-RU" sz="2400" dirty="0" err="1"/>
              <a:t>плексиформные</a:t>
            </a:r>
            <a:r>
              <a:rPr lang="ru-RU" sz="2400" dirty="0"/>
              <a:t> почти всегда связаны с НФ1 и часто появляются в более раннем возрасте</a:t>
            </a:r>
          </a:p>
          <a:p>
            <a:r>
              <a:rPr lang="ru-RU" sz="2400" dirty="0"/>
              <a:t>Злокачественное перерождение чаще связано с </a:t>
            </a:r>
            <a:r>
              <a:rPr lang="ru-RU" sz="2400" dirty="0" err="1"/>
              <a:t>плексиформной</a:t>
            </a:r>
            <a:r>
              <a:rPr lang="ru-RU" sz="2400" dirty="0"/>
              <a:t> </a:t>
            </a:r>
            <a:r>
              <a:rPr lang="ru-RU" sz="2400" dirty="0" err="1"/>
              <a:t>нейрофибромой</a:t>
            </a:r>
            <a:r>
              <a:rPr lang="ru-RU" sz="2400" dirty="0"/>
              <a:t> или с НФ1</a:t>
            </a:r>
          </a:p>
          <a:p>
            <a:r>
              <a:rPr lang="ru-RU" sz="2400" dirty="0"/>
              <a:t>Цель хирургического вмешательства - попытка резекции с сохранением функции нерва</a:t>
            </a:r>
          </a:p>
          <a:p>
            <a:pPr marL="0" indent="0"/>
            <a:endParaRPr lang="ru-RU" dirty="0"/>
          </a:p>
          <a:p>
            <a:endParaRPr lang="ru-RU" dirty="0"/>
          </a:p>
        </p:txBody>
      </p:sp>
      <p:sp>
        <p:nvSpPr>
          <p:cNvPr id="4" name="TextBox 3">
            <a:extLst>
              <a:ext uri="{FF2B5EF4-FFF2-40B4-BE49-F238E27FC236}">
                <a16:creationId xmlns:a16="http://schemas.microsoft.com/office/drawing/2014/main" id="{6FA7376F-8C1F-40A1-8499-180ABA422C2F}"/>
              </a:ext>
            </a:extLst>
          </p:cNvPr>
          <p:cNvSpPr txBox="1"/>
          <p:nvPr/>
        </p:nvSpPr>
        <p:spPr>
          <a:xfrm>
            <a:off x="273050" y="559480"/>
            <a:ext cx="11645899" cy="1125436"/>
          </a:xfrm>
          <a:prstGeom prst="rect">
            <a:avLst/>
          </a:prstGeom>
          <a:noFill/>
        </p:spPr>
        <p:txBody>
          <a:bodyPr wrap="square">
            <a:spAutoFit/>
          </a:bodyPr>
          <a:lstStyle/>
          <a:p>
            <a:pPr marL="0" indent="0" algn="ctr">
              <a:lnSpc>
                <a:spcPts val="4000"/>
              </a:lnSpc>
              <a:buNone/>
            </a:pPr>
            <a:r>
              <a:rPr lang="ru-RU" sz="4000" b="1" dirty="0" err="1"/>
              <a:t>Нейрофибромы</a:t>
            </a:r>
            <a:endParaRPr lang="ru-RU" sz="4000" b="1" dirty="0"/>
          </a:p>
          <a:p>
            <a:pPr marL="0" indent="0" algn="ctr">
              <a:lnSpc>
                <a:spcPts val="4000"/>
              </a:lnSpc>
              <a:buNone/>
            </a:pPr>
            <a:r>
              <a:rPr lang="ru-RU" sz="4000" b="1" dirty="0"/>
              <a:t>Эпидемиологические и клинические особенности</a:t>
            </a:r>
          </a:p>
        </p:txBody>
      </p:sp>
    </p:spTree>
    <p:extLst>
      <p:ext uri="{BB962C8B-B14F-4D97-AF65-F5344CB8AC3E}">
        <p14:creationId xmlns:p14="http://schemas.microsoft.com/office/powerpoint/2010/main" val="2590771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A099337-9E77-4A29-A4A3-3F3B8E137DB0}"/>
              </a:ext>
            </a:extLst>
          </p:cNvPr>
          <p:cNvSpPr>
            <a:spLocks noGrp="1"/>
          </p:cNvSpPr>
          <p:nvPr>
            <p:ph idx="1"/>
          </p:nvPr>
        </p:nvSpPr>
        <p:spPr>
          <a:xfrm>
            <a:off x="838200" y="1448972"/>
            <a:ext cx="10515600" cy="4727991"/>
          </a:xfrm>
        </p:spPr>
        <p:txBody>
          <a:bodyPr>
            <a:normAutofit fontScale="85000" lnSpcReduction="20000"/>
          </a:bodyPr>
          <a:lstStyle/>
          <a:p>
            <a:pPr algn="ctr">
              <a:buNone/>
            </a:pPr>
            <a:endParaRPr lang="ru-RU" b="1" dirty="0"/>
          </a:p>
          <a:p>
            <a:r>
              <a:rPr lang="ru-RU" dirty="0"/>
              <a:t>На КТ локализованные </a:t>
            </a:r>
            <a:r>
              <a:rPr lang="ru-RU" dirty="0" err="1"/>
              <a:t>нейрофибромы</a:t>
            </a:r>
            <a:r>
              <a:rPr lang="ru-RU" dirty="0"/>
              <a:t> чётко </a:t>
            </a:r>
            <a:r>
              <a:rPr lang="ru-RU" dirty="0" err="1"/>
              <a:t>очерченые</a:t>
            </a:r>
            <a:r>
              <a:rPr lang="ru-RU" dirty="0"/>
              <a:t>, минимально увеличивающиеся </a:t>
            </a:r>
            <a:r>
              <a:rPr lang="ru-RU" dirty="0" err="1"/>
              <a:t>гипоаттенуирующие</a:t>
            </a:r>
            <a:r>
              <a:rPr lang="ru-RU" dirty="0"/>
              <a:t> образования (20-40 HU)</a:t>
            </a:r>
          </a:p>
          <a:p>
            <a:r>
              <a:rPr lang="ru-RU" dirty="0"/>
              <a:t> и </a:t>
            </a:r>
            <a:r>
              <a:rPr lang="ru-RU" dirty="0" err="1"/>
              <a:t>гиперинтенсивен</a:t>
            </a:r>
            <a:r>
              <a:rPr lang="ru-RU" dirty="0"/>
              <a:t> на МРТ, чувствительной к жидкости, с переменным усилением</a:t>
            </a:r>
          </a:p>
          <a:p>
            <a:r>
              <a:rPr lang="ru-RU" dirty="0"/>
              <a:t>Т1-ВИ: сигнал изо- или </a:t>
            </a:r>
            <a:r>
              <a:rPr lang="ru-RU" dirty="0" err="1"/>
              <a:t>гипоинтенсивен</a:t>
            </a:r>
            <a:r>
              <a:rPr lang="ru-RU" dirty="0"/>
              <a:t> по сравнению с мышцами</a:t>
            </a:r>
          </a:p>
          <a:p>
            <a:r>
              <a:rPr lang="ru-RU" dirty="0"/>
              <a:t>«Мишень» - сигнал низкой интенсивности в центре образования (плотная </a:t>
            </a:r>
            <a:r>
              <a:rPr lang="ru-RU" dirty="0" err="1"/>
              <a:t>фиброколлагеновая</a:t>
            </a:r>
            <a:r>
              <a:rPr lang="ru-RU" dirty="0"/>
              <a:t> ткань), окруженный ободком высокой интенсивности сигнала на Т1-ВИ</a:t>
            </a:r>
          </a:p>
          <a:p>
            <a:r>
              <a:rPr lang="ru-RU" dirty="0" err="1"/>
              <a:t>Плексиформные</a:t>
            </a:r>
            <a:r>
              <a:rPr lang="ru-RU" dirty="0"/>
              <a:t> </a:t>
            </a:r>
            <a:r>
              <a:rPr lang="ru-RU" dirty="0" err="1"/>
              <a:t>нейрофибромы</a:t>
            </a:r>
            <a:r>
              <a:rPr lang="ru-RU" dirty="0"/>
              <a:t> - крупные инфильтративные </a:t>
            </a:r>
            <a:r>
              <a:rPr lang="ru-RU" dirty="0" err="1"/>
              <a:t>мультилобулярные</a:t>
            </a:r>
            <a:r>
              <a:rPr lang="ru-RU" dirty="0"/>
              <a:t> образования или их конгломерат, расположены вдоль нервных волокон</a:t>
            </a:r>
          </a:p>
          <a:p>
            <a:r>
              <a:rPr lang="ru-RU" dirty="0"/>
              <a:t>Забрюшинные </a:t>
            </a:r>
            <a:r>
              <a:rPr lang="ru-RU" dirty="0" err="1"/>
              <a:t>плексиформные</a:t>
            </a:r>
            <a:r>
              <a:rPr lang="ru-RU" dirty="0"/>
              <a:t> </a:t>
            </a:r>
            <a:r>
              <a:rPr lang="ru-RU" dirty="0" err="1"/>
              <a:t>нейрофибромы</a:t>
            </a:r>
            <a:r>
              <a:rPr lang="ru-RU" dirty="0"/>
              <a:t> как правило двусторонние, симметричные и параллельны поясничной мышце</a:t>
            </a:r>
          </a:p>
        </p:txBody>
      </p:sp>
      <p:sp>
        <p:nvSpPr>
          <p:cNvPr id="6" name="TextBox 5">
            <a:extLst>
              <a:ext uri="{FF2B5EF4-FFF2-40B4-BE49-F238E27FC236}">
                <a16:creationId xmlns:a16="http://schemas.microsoft.com/office/drawing/2014/main" id="{07B4FC55-EB09-48BB-BA2E-690605110E68}"/>
              </a:ext>
            </a:extLst>
          </p:cNvPr>
          <p:cNvSpPr txBox="1"/>
          <p:nvPr/>
        </p:nvSpPr>
        <p:spPr>
          <a:xfrm>
            <a:off x="1284514" y="265122"/>
            <a:ext cx="9622972" cy="1183850"/>
          </a:xfrm>
          <a:prstGeom prst="rect">
            <a:avLst/>
          </a:prstGeom>
          <a:noFill/>
        </p:spPr>
        <p:txBody>
          <a:bodyPr wrap="square">
            <a:spAutoFit/>
          </a:bodyPr>
          <a:lstStyle/>
          <a:p>
            <a:pPr algn="ctr">
              <a:lnSpc>
                <a:spcPts val="4200"/>
              </a:lnSpc>
            </a:pPr>
            <a:r>
              <a:rPr lang="ru-RU" sz="4400" b="1" dirty="0" err="1"/>
              <a:t>Нейрофибромы</a:t>
            </a:r>
            <a:endParaRPr lang="ru-RU" sz="4400" b="1" dirty="0"/>
          </a:p>
          <a:p>
            <a:pPr algn="ctr">
              <a:lnSpc>
                <a:spcPts val="4200"/>
              </a:lnSpc>
            </a:pPr>
            <a:r>
              <a:rPr lang="ru-RU" sz="4400" b="1" dirty="0">
                <a:solidFill>
                  <a:srgbClr val="000000"/>
                </a:solidFill>
                <a:effectLst/>
              </a:rPr>
              <a:t>Рентгенологические особенности</a:t>
            </a:r>
            <a:endParaRPr lang="ru-RU" sz="4400" b="1" dirty="0">
              <a:solidFill>
                <a:srgbClr val="000000"/>
              </a:solidFill>
            </a:endParaRPr>
          </a:p>
        </p:txBody>
      </p:sp>
    </p:spTree>
    <p:extLst>
      <p:ext uri="{BB962C8B-B14F-4D97-AF65-F5344CB8AC3E}">
        <p14:creationId xmlns:p14="http://schemas.microsoft.com/office/powerpoint/2010/main" val="251134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18FEBDF-233D-4996-A4D0-5D4550D2F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76" y="2554035"/>
            <a:ext cx="3898868" cy="28071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1D06C49-EA5A-447B-BDA1-0E38F3607F6C}"/>
              </a:ext>
            </a:extLst>
          </p:cNvPr>
          <p:cNvSpPr txBox="1"/>
          <p:nvPr/>
        </p:nvSpPr>
        <p:spPr>
          <a:xfrm>
            <a:off x="311603" y="0"/>
            <a:ext cx="11568794" cy="2664319"/>
          </a:xfrm>
          <a:prstGeom prst="rect">
            <a:avLst/>
          </a:prstGeom>
          <a:noFill/>
        </p:spPr>
        <p:txBody>
          <a:bodyPr wrap="square">
            <a:spAutoFit/>
          </a:bodyPr>
          <a:lstStyle/>
          <a:p>
            <a:pPr algn="ctr">
              <a:lnSpc>
                <a:spcPts val="4000"/>
              </a:lnSpc>
            </a:pPr>
            <a:r>
              <a:rPr lang="ru-RU" sz="4000" b="1" dirty="0" err="1">
                <a:solidFill>
                  <a:prstClr val="black"/>
                </a:solidFill>
              </a:rPr>
              <a:t>Плексиформная</a:t>
            </a:r>
            <a:r>
              <a:rPr lang="ru-RU" sz="4000" b="1" dirty="0">
                <a:solidFill>
                  <a:prstClr val="black"/>
                </a:solidFill>
              </a:rPr>
              <a:t> </a:t>
            </a:r>
            <a:r>
              <a:rPr lang="ru-RU" sz="4000" b="1" dirty="0" err="1">
                <a:solidFill>
                  <a:prstClr val="black"/>
                </a:solidFill>
              </a:rPr>
              <a:t>нейрофиброма</a:t>
            </a:r>
            <a:r>
              <a:rPr lang="ru-RU" sz="4000" b="1" dirty="0">
                <a:solidFill>
                  <a:prstClr val="black"/>
                </a:solidFill>
              </a:rPr>
              <a:t> </a:t>
            </a:r>
          </a:p>
          <a:p>
            <a:pPr algn="ctr">
              <a:lnSpc>
                <a:spcPts val="4000"/>
              </a:lnSpc>
            </a:pPr>
            <a:r>
              <a:rPr lang="ru-RU" sz="4000" b="1" dirty="0">
                <a:solidFill>
                  <a:prstClr val="black"/>
                </a:solidFill>
              </a:rPr>
              <a:t>Аксиальная плоскость </a:t>
            </a:r>
          </a:p>
          <a:p>
            <a:pPr algn="ctr">
              <a:lnSpc>
                <a:spcPts val="4000"/>
              </a:lnSpc>
            </a:pPr>
            <a:r>
              <a:rPr lang="ru-RU" sz="4000" b="1" dirty="0">
                <a:solidFill>
                  <a:prstClr val="black"/>
                </a:solidFill>
              </a:rPr>
              <a:t>1) КТ с контрастированием, 2) МРТ Т2-ВИ с насыщением жиром, </a:t>
            </a:r>
            <a:r>
              <a:rPr lang="ru-RU" sz="4000" b="1" dirty="0"/>
              <a:t>3)</a:t>
            </a:r>
            <a:r>
              <a:rPr lang="ru-RU" sz="4000" b="1" dirty="0">
                <a:solidFill>
                  <a:prstClr val="black"/>
                </a:solidFill>
              </a:rPr>
              <a:t>МРТ Т1-ВИ с насыщением жиром и контрастным усилением </a:t>
            </a:r>
            <a:endParaRPr lang="ru-RU" sz="4000" b="1" dirty="0"/>
          </a:p>
        </p:txBody>
      </p:sp>
      <p:sp>
        <p:nvSpPr>
          <p:cNvPr id="6" name="TextBox 5">
            <a:extLst>
              <a:ext uri="{FF2B5EF4-FFF2-40B4-BE49-F238E27FC236}">
                <a16:creationId xmlns:a16="http://schemas.microsoft.com/office/drawing/2014/main" id="{E0F30715-EDA1-40E1-A61A-33317EA6694C}"/>
              </a:ext>
            </a:extLst>
          </p:cNvPr>
          <p:cNvSpPr txBox="1"/>
          <p:nvPr/>
        </p:nvSpPr>
        <p:spPr>
          <a:xfrm>
            <a:off x="592395" y="5380672"/>
            <a:ext cx="3106964" cy="1477328"/>
          </a:xfrm>
          <a:prstGeom prst="rect">
            <a:avLst/>
          </a:prstGeom>
          <a:noFill/>
        </p:spPr>
        <p:txBody>
          <a:bodyPr wrap="square">
            <a:spAutoFit/>
          </a:bodyPr>
          <a:lstStyle/>
          <a:p>
            <a:pPr algn="ctr"/>
            <a:r>
              <a:rPr lang="ru-RU" dirty="0">
                <a:solidFill>
                  <a:prstClr val="black"/>
                </a:solidFill>
              </a:rPr>
              <a:t>Ж</a:t>
            </a:r>
            <a:r>
              <a:rPr lang="ru-RU" sz="1800" dirty="0">
                <a:solidFill>
                  <a:prstClr val="black"/>
                </a:solidFill>
              </a:rPr>
              <a:t>енщина 54 </a:t>
            </a:r>
            <a:r>
              <a:rPr lang="ru-RU" dirty="0">
                <a:solidFill>
                  <a:prstClr val="black"/>
                </a:solidFill>
              </a:rPr>
              <a:t>лет</a:t>
            </a:r>
            <a:r>
              <a:rPr lang="ru-RU" sz="1800" dirty="0">
                <a:solidFill>
                  <a:prstClr val="black"/>
                </a:solidFill>
              </a:rPr>
              <a:t> </a:t>
            </a:r>
            <a:r>
              <a:rPr lang="ru-RU" dirty="0"/>
              <a:t>Образование с низким коэффициентом насыщения и </a:t>
            </a:r>
            <a:r>
              <a:rPr lang="ru-RU" dirty="0" err="1"/>
              <a:t>т.н</a:t>
            </a:r>
            <a:r>
              <a:rPr lang="ru-RU" dirty="0"/>
              <a:t> «когтем» - смещение левой поясничной мышцы</a:t>
            </a:r>
          </a:p>
        </p:txBody>
      </p:sp>
      <p:pic>
        <p:nvPicPr>
          <p:cNvPr id="2052" name="Picture 4">
            <a:extLst>
              <a:ext uri="{FF2B5EF4-FFF2-40B4-BE49-F238E27FC236}">
                <a16:creationId xmlns:a16="http://schemas.microsoft.com/office/drawing/2014/main" id="{9B60D6B6-FF5B-4700-9C2E-9F361E282C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6566" y="2550173"/>
            <a:ext cx="3898868" cy="280718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2AEDF89E-DD3B-4A50-A0C0-DA8E7C07B8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0156" y="2593025"/>
            <a:ext cx="3898868" cy="27681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CF7230E-685B-4831-A45C-5CFC2FC0308F}"/>
              </a:ext>
            </a:extLst>
          </p:cNvPr>
          <p:cNvSpPr txBox="1"/>
          <p:nvPr/>
        </p:nvSpPr>
        <p:spPr>
          <a:xfrm>
            <a:off x="4628124" y="5380672"/>
            <a:ext cx="6984063" cy="646331"/>
          </a:xfrm>
          <a:prstGeom prst="rect">
            <a:avLst/>
          </a:prstGeom>
          <a:noFill/>
        </p:spPr>
        <p:txBody>
          <a:bodyPr wrap="square">
            <a:spAutoFit/>
          </a:bodyPr>
          <a:lstStyle/>
          <a:p>
            <a:pPr algn="ctr"/>
            <a:r>
              <a:rPr lang="ru-RU" dirty="0"/>
              <a:t>Однородно </a:t>
            </a:r>
            <a:r>
              <a:rPr lang="ru-RU" dirty="0" err="1"/>
              <a:t>гиперинтенсивное</a:t>
            </a:r>
            <a:r>
              <a:rPr lang="ru-RU" dirty="0"/>
              <a:t> образование (-</a:t>
            </a:r>
            <a:r>
              <a:rPr lang="en-US" dirty="0"/>
              <a:t>&gt;</a:t>
            </a:r>
            <a:r>
              <a:rPr lang="ru-RU" dirty="0"/>
              <a:t>),  </a:t>
            </a:r>
          </a:p>
          <a:p>
            <a:pPr algn="ctr"/>
            <a:r>
              <a:rPr lang="ru-RU" dirty="0"/>
              <a:t>диффузное усиление (</a:t>
            </a:r>
            <a:r>
              <a:rPr lang="en-US" dirty="0"/>
              <a:t>&gt;</a:t>
            </a:r>
            <a:r>
              <a:rPr lang="ru-RU" dirty="0"/>
              <a:t>)</a:t>
            </a:r>
          </a:p>
        </p:txBody>
      </p:sp>
    </p:spTree>
    <p:extLst>
      <p:ext uri="{BB962C8B-B14F-4D97-AF65-F5344CB8AC3E}">
        <p14:creationId xmlns:p14="http://schemas.microsoft.com/office/powerpoint/2010/main" val="2382382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64870" y="6445770"/>
            <a:ext cx="10387615" cy="412230"/>
          </a:xfrm>
        </p:spPr>
        <p:txBody>
          <a:bodyPr>
            <a:normAutofit fontScale="92500" lnSpcReduction="20000"/>
          </a:bodyPr>
          <a:lstStyle/>
          <a:p>
            <a:pPr algn="ctr">
              <a:buNone/>
            </a:pPr>
            <a:r>
              <a:rPr lang="ru-RU" dirty="0"/>
              <a:t>«Мишень»</a:t>
            </a:r>
          </a:p>
        </p:txBody>
      </p:sp>
      <p:pic>
        <p:nvPicPr>
          <p:cNvPr id="1028" name="Picture 4" descr="Neurofibroma in a 54-year-old woman with an incidentally discovered                         left retroperitoneal mass. (a) Axial contrast-enhanced CT image shows a                         well-defined low-attenuation retroperitoneal mass (arrow) with the claw                         sign, which is seen in association with the displaced left psoas muscle. (b,                         c) Axial fat-saturated T2-weighted MR image (b) shows a homogeneously                         hyperintense mass (arrow), and axial fat-saturated contrast-enhanced                         T1-weighted MR image (c) shows diffuse enhancement (arrowhead in c). (d)                         Axial T2-weighted MR image with fat suppression in an 18-year-old woman with                         neurofibroma shows the classic target sign, as evidenced by the                         characteristic central area of low signal intensity surrounded by a rim of                         high signal intensity (arrowhead). (e) Photograph of gross pathologic                         specimen shows that the mass seen in a–c is well circumscribed with a                         solid pale yellow and homogeneous cut surface. (f) High-power                         photomicrograph shows a moderately cellular proliferation of loosely                         arranged ovoid to spindle cells with small wavy nuclei (arrows) in a                         myxedematous stromal matrix. (Hematoxylin-eosin stain; original                         magnification, ×400.) The lesional cells have benign cytologic features                         and lack substantial mitotic activity."/>
          <p:cNvPicPr>
            <a:picLocks noChangeAspect="1" noChangeArrowheads="1"/>
          </p:cNvPicPr>
          <p:nvPr/>
        </p:nvPicPr>
        <p:blipFill>
          <a:blip r:embed="rId3"/>
          <a:srcRect/>
          <a:stretch>
            <a:fillRect/>
          </a:stretch>
        </p:blipFill>
        <p:spPr bwMode="auto">
          <a:xfrm>
            <a:off x="3519591" y="2447711"/>
            <a:ext cx="5478172" cy="3878547"/>
          </a:xfrm>
          <a:prstGeom prst="rect">
            <a:avLst/>
          </a:prstGeom>
          <a:noFill/>
        </p:spPr>
      </p:pic>
      <p:sp>
        <p:nvSpPr>
          <p:cNvPr id="6" name="Прямоугольник 5"/>
          <p:cNvSpPr/>
          <p:nvPr/>
        </p:nvSpPr>
        <p:spPr>
          <a:xfrm>
            <a:off x="406400" y="195395"/>
            <a:ext cx="11379200" cy="2677849"/>
          </a:xfrm>
          <a:prstGeom prst="rect">
            <a:avLst/>
          </a:prstGeom>
        </p:spPr>
        <p:txBody>
          <a:bodyPr wrap="square">
            <a:spAutoFit/>
          </a:bodyPr>
          <a:lstStyle/>
          <a:p>
            <a:pPr algn="ctr">
              <a:lnSpc>
                <a:spcPts val="4000"/>
              </a:lnSpc>
            </a:pPr>
            <a:r>
              <a:rPr lang="ru-RU" sz="4400" b="1" dirty="0">
                <a:solidFill>
                  <a:prstClr val="black"/>
                </a:solidFill>
              </a:rPr>
              <a:t>МРТ </a:t>
            </a:r>
            <a:r>
              <a:rPr lang="ru-RU" sz="4400" b="1" spc="-1" dirty="0">
                <a:latin typeface="Calibri"/>
              </a:rPr>
              <a:t>органов брюшной </a:t>
            </a:r>
            <a:r>
              <a:rPr lang="ru-RU" sz="4400" b="1" spc="-1" dirty="0" err="1">
                <a:latin typeface="Calibri"/>
              </a:rPr>
              <a:t>пролости</a:t>
            </a:r>
            <a:r>
              <a:rPr lang="ru-RU" sz="4400" b="1" spc="-1" dirty="0">
                <a:latin typeface="Calibri"/>
              </a:rPr>
              <a:t> </a:t>
            </a:r>
          </a:p>
          <a:p>
            <a:pPr algn="ctr">
              <a:lnSpc>
                <a:spcPts val="4000"/>
              </a:lnSpc>
            </a:pPr>
            <a:r>
              <a:rPr lang="ru-RU" sz="4400" b="1" dirty="0">
                <a:solidFill>
                  <a:prstClr val="black"/>
                </a:solidFill>
              </a:rPr>
              <a:t>Т2-ВИ с подавлением жира </a:t>
            </a:r>
          </a:p>
          <a:p>
            <a:pPr algn="ctr">
              <a:lnSpc>
                <a:spcPts val="4000"/>
              </a:lnSpc>
            </a:pPr>
            <a:r>
              <a:rPr lang="ru-RU" sz="4400" b="1" dirty="0">
                <a:solidFill>
                  <a:prstClr val="black"/>
                </a:solidFill>
              </a:rPr>
              <a:t>аксиальная плоскость</a:t>
            </a:r>
          </a:p>
          <a:p>
            <a:pPr algn="ctr">
              <a:lnSpc>
                <a:spcPts val="4000"/>
              </a:lnSpc>
            </a:pPr>
            <a:r>
              <a:rPr lang="ru-RU" sz="4400" b="1" dirty="0" err="1"/>
              <a:t>Нейрофиброма</a:t>
            </a:r>
            <a:r>
              <a:rPr lang="ru-RU" sz="4400" b="1" dirty="0"/>
              <a:t> </a:t>
            </a:r>
            <a:endParaRPr lang="ru-RU" sz="4400" b="1" dirty="0">
              <a:solidFill>
                <a:prstClr val="black"/>
              </a:solidFill>
            </a:endParaRPr>
          </a:p>
          <a:p>
            <a:pPr algn="ctr">
              <a:lnSpc>
                <a:spcPts val="4000"/>
              </a:lnSpc>
            </a:pPr>
            <a:endParaRPr lang="ru-RU" sz="44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53287" y="222928"/>
            <a:ext cx="10965819" cy="851383"/>
          </a:xfrm>
        </p:spPr>
        <p:txBody>
          <a:bodyPr>
            <a:noAutofit/>
          </a:bodyPr>
          <a:lstStyle/>
          <a:p>
            <a:pPr algn="ctr">
              <a:lnSpc>
                <a:spcPts val="4100"/>
              </a:lnSpc>
              <a:buNone/>
            </a:pPr>
            <a:r>
              <a:rPr lang="ru-RU" sz="4400" b="1" dirty="0" err="1"/>
              <a:t>Нейрофиброма</a:t>
            </a:r>
            <a:endParaRPr lang="ru-RU" sz="4400" b="1" dirty="0"/>
          </a:p>
          <a:p>
            <a:pPr algn="ctr">
              <a:lnSpc>
                <a:spcPts val="4100"/>
              </a:lnSpc>
              <a:buNone/>
            </a:pPr>
            <a:r>
              <a:rPr lang="ru-RU" sz="4400" b="1" dirty="0"/>
              <a:t>Макро- и  микроскопическое исследование</a:t>
            </a:r>
          </a:p>
        </p:txBody>
      </p:sp>
      <p:pic>
        <p:nvPicPr>
          <p:cNvPr id="2050" name="Picture 2" descr="Neurofibroma in a 54-year-old woman with an incidentally discovered                         left retroperitoneal mass. (a) Axial contrast-enhanced CT image shows a                         well-defined low-attenuation retroperitoneal mass (arrow) with the claw                         sign, which is seen in association with the displaced left psoas muscle. (b,                         c) Axial fat-saturated T2-weighted MR image (b) shows a homogeneously                         hyperintense mass (arrow), and axial fat-saturated contrast-enhanced                         T1-weighted MR image (c) shows diffuse enhancement (arrowhead in c). (d)                         Axial T2-weighted MR image with fat suppression in an 18-year-old woman with                         neurofibroma shows the classic target sign, as evidenced by the                         characteristic central area of low signal intensity surrounded by a rim of                         high signal intensity (arrowhead). (e) Photograph of gross pathologic                         specimen shows that the mass seen in a–c is well circumscribed with a                         solid pale yellow and homogeneous cut surface. (f) High-power                         photomicrograph shows a moderately cellular proliferation of loosely                         arranged ovoid to spindle cells with small wavy nuclei (arrows) in a                         myxedematous stromal matrix. (Hematoxylin-eosin stain; original                         magnification, ×400.) The lesional cells have benign cytologic features                         and lack substantial mitotic activity."/>
          <p:cNvPicPr>
            <a:picLocks noChangeAspect="1" noChangeArrowheads="1"/>
          </p:cNvPicPr>
          <p:nvPr/>
        </p:nvPicPr>
        <p:blipFill>
          <a:blip r:embed="rId2"/>
          <a:srcRect/>
          <a:stretch>
            <a:fillRect/>
          </a:stretch>
        </p:blipFill>
        <p:spPr bwMode="auto">
          <a:xfrm>
            <a:off x="1122046" y="1433790"/>
            <a:ext cx="3807099" cy="3685272"/>
          </a:xfrm>
          <a:prstGeom prst="rect">
            <a:avLst/>
          </a:prstGeom>
          <a:noFill/>
        </p:spPr>
      </p:pic>
      <p:sp>
        <p:nvSpPr>
          <p:cNvPr id="6" name="Прямоугольник 5"/>
          <p:cNvSpPr/>
          <p:nvPr/>
        </p:nvSpPr>
        <p:spPr>
          <a:xfrm>
            <a:off x="420913" y="5119062"/>
            <a:ext cx="5341257" cy="1631216"/>
          </a:xfrm>
          <a:prstGeom prst="rect">
            <a:avLst/>
          </a:prstGeom>
        </p:spPr>
        <p:txBody>
          <a:bodyPr wrap="square">
            <a:spAutoFit/>
          </a:bodyPr>
          <a:lstStyle/>
          <a:p>
            <a:pPr algn="ctr">
              <a:buNone/>
            </a:pPr>
            <a:r>
              <a:rPr lang="ru-RU" sz="2000" dirty="0"/>
              <a:t>Образование с плотной, бледно-желтой, однородной поверхностью среза</a:t>
            </a:r>
          </a:p>
          <a:p>
            <a:pPr algn="ctr"/>
            <a:r>
              <a:rPr lang="ru-RU" sz="2000" dirty="0" err="1"/>
              <a:t>Плексиформные</a:t>
            </a:r>
            <a:r>
              <a:rPr lang="ru-RU" sz="2000" dirty="0"/>
              <a:t> </a:t>
            </a:r>
            <a:r>
              <a:rPr lang="ru-RU" sz="2000" dirty="0" err="1"/>
              <a:t>нейрофибромы</a:t>
            </a:r>
            <a:r>
              <a:rPr lang="ru-RU" sz="2000" dirty="0"/>
              <a:t>, более крупные, вытянутые с выраженным солидным компонентом</a:t>
            </a:r>
          </a:p>
        </p:txBody>
      </p:sp>
      <p:pic>
        <p:nvPicPr>
          <p:cNvPr id="5" name="Picture 2">
            <a:extLst>
              <a:ext uri="{FF2B5EF4-FFF2-40B4-BE49-F238E27FC236}">
                <a16:creationId xmlns:a16="http://schemas.microsoft.com/office/drawing/2014/main" id="{500DE3D5-DE41-4A41-BC94-E7272C1A0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5744" y="1454026"/>
            <a:ext cx="3650376" cy="36650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8DEE64E-652F-45C3-A09C-045BDC424CFA}"/>
              </a:ext>
            </a:extLst>
          </p:cNvPr>
          <p:cNvSpPr txBox="1"/>
          <p:nvPr/>
        </p:nvSpPr>
        <p:spPr>
          <a:xfrm>
            <a:off x="6765518" y="5119062"/>
            <a:ext cx="4230827" cy="1200329"/>
          </a:xfrm>
          <a:prstGeom prst="rect">
            <a:avLst/>
          </a:prstGeom>
          <a:noFill/>
        </p:spPr>
        <p:txBody>
          <a:bodyPr wrap="square">
            <a:spAutoFit/>
          </a:bodyPr>
          <a:lstStyle/>
          <a:p>
            <a:pPr algn="ctr">
              <a:buNone/>
            </a:pPr>
            <a:r>
              <a:rPr lang="ru-RU" dirty="0"/>
              <a:t>У</a:t>
            </a:r>
            <a:r>
              <a:rPr lang="ru-RU" sz="1800" dirty="0"/>
              <a:t>меренная клеточная пролиферация веретенообразных клеток с мелкими волнистыми ядрами в </a:t>
            </a:r>
            <a:r>
              <a:rPr lang="ru-RU" sz="1800" dirty="0" err="1"/>
              <a:t>микседематозном</a:t>
            </a:r>
            <a:r>
              <a:rPr lang="ru-RU" sz="1800" dirty="0"/>
              <a:t> </a:t>
            </a:r>
            <a:r>
              <a:rPr lang="ru-RU" sz="1800" dirty="0" err="1"/>
              <a:t>стромальном</a:t>
            </a:r>
            <a:r>
              <a:rPr lang="ru-RU" sz="1800" dirty="0"/>
              <a:t> матриксе.</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0D4C3A-DF86-4B95-BC3E-36289F7A08A5}"/>
              </a:ext>
            </a:extLst>
          </p:cNvPr>
          <p:cNvSpPr>
            <a:spLocks noGrp="1"/>
          </p:cNvSpPr>
          <p:nvPr>
            <p:ph type="title"/>
          </p:nvPr>
        </p:nvSpPr>
        <p:spPr/>
        <p:txBody>
          <a:bodyPr>
            <a:noAutofit/>
          </a:bodyPr>
          <a:lstStyle/>
          <a:p>
            <a:pPr algn="ctr"/>
            <a:r>
              <a:rPr lang="ru-RU" b="1" dirty="0" err="1">
                <a:latin typeface="+mn-lt"/>
              </a:rPr>
              <a:t>Шванномы</a:t>
            </a:r>
            <a:br>
              <a:rPr lang="ru-RU" b="1" dirty="0">
                <a:latin typeface="+mn-lt"/>
              </a:rPr>
            </a:br>
            <a:r>
              <a:rPr lang="ru-RU" b="1" dirty="0">
                <a:latin typeface="+mn-lt"/>
              </a:rPr>
              <a:t>Эпидемиологические и клинические особенности</a:t>
            </a:r>
          </a:p>
        </p:txBody>
      </p:sp>
      <p:sp>
        <p:nvSpPr>
          <p:cNvPr id="3" name="Объект 2">
            <a:extLst>
              <a:ext uri="{FF2B5EF4-FFF2-40B4-BE49-F238E27FC236}">
                <a16:creationId xmlns:a16="http://schemas.microsoft.com/office/drawing/2014/main" id="{943BC14C-86A3-4FC2-BFC0-B61469342097}"/>
              </a:ext>
            </a:extLst>
          </p:cNvPr>
          <p:cNvSpPr>
            <a:spLocks noGrp="1"/>
          </p:cNvSpPr>
          <p:nvPr>
            <p:ph idx="1"/>
          </p:nvPr>
        </p:nvSpPr>
        <p:spPr>
          <a:xfrm>
            <a:off x="542471" y="2274434"/>
            <a:ext cx="11107057" cy="4351338"/>
          </a:xfrm>
        </p:spPr>
        <p:txBody>
          <a:bodyPr>
            <a:normAutofit/>
          </a:bodyPr>
          <a:lstStyle/>
          <a:p>
            <a:r>
              <a:rPr lang="ru-RU" sz="2400" dirty="0"/>
              <a:t>Известны как </a:t>
            </a:r>
            <a:r>
              <a:rPr lang="ru-RU" sz="2400" dirty="0" err="1"/>
              <a:t>нейролеммы</a:t>
            </a:r>
            <a:r>
              <a:rPr lang="ru-RU" sz="2400" dirty="0"/>
              <a:t>, составляют 4% от всех забрюшинных опухолей</a:t>
            </a:r>
          </a:p>
          <a:p>
            <a:r>
              <a:rPr lang="ru-RU" sz="2400" dirty="0"/>
              <a:t>Состоят исключительно из доброкачественных неопластических </a:t>
            </a:r>
            <a:r>
              <a:rPr lang="ru-RU" sz="2400" dirty="0" err="1"/>
              <a:t>шванновских</a:t>
            </a:r>
            <a:r>
              <a:rPr lang="ru-RU" sz="2400" dirty="0"/>
              <a:t> клеток и эксцентрично растут от периферических нервных волокон</a:t>
            </a:r>
          </a:p>
          <a:p>
            <a:r>
              <a:rPr lang="ru-RU" sz="2400" dirty="0"/>
              <a:t>Могут возникнуть в любом возрасте, но чаще встречаются между вторым и пятым десятилетиями жизни</a:t>
            </a:r>
          </a:p>
          <a:p>
            <a:r>
              <a:rPr lang="ru-RU" sz="2400" dirty="0"/>
              <a:t>Большинство случаев спорадические, реже связаны с </a:t>
            </a:r>
            <a:r>
              <a:rPr lang="ru-RU" sz="2400" dirty="0" err="1"/>
              <a:t>нейрофиброматозом</a:t>
            </a:r>
            <a:r>
              <a:rPr lang="ru-RU" sz="2400" dirty="0"/>
              <a:t> 2 типа</a:t>
            </a:r>
          </a:p>
          <a:p>
            <a:r>
              <a:rPr lang="ru-RU" sz="2400" dirty="0"/>
              <a:t>Злокачественное перерождение встречается редко</a:t>
            </a:r>
          </a:p>
          <a:p>
            <a:r>
              <a:rPr lang="ru-RU" sz="2400" dirty="0"/>
              <a:t>Часто протекают бессимптомно</a:t>
            </a:r>
          </a:p>
        </p:txBody>
      </p:sp>
    </p:spTree>
    <p:extLst>
      <p:ext uri="{BB962C8B-B14F-4D97-AF65-F5344CB8AC3E}">
        <p14:creationId xmlns:p14="http://schemas.microsoft.com/office/powerpoint/2010/main" val="2110947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5BB42FC-408A-436C-920A-02E5B3E92AC9}"/>
              </a:ext>
            </a:extLst>
          </p:cNvPr>
          <p:cNvSpPr>
            <a:spLocks noGrp="1"/>
          </p:cNvSpPr>
          <p:nvPr>
            <p:ph idx="1"/>
          </p:nvPr>
        </p:nvSpPr>
        <p:spPr>
          <a:xfrm>
            <a:off x="838200" y="1448972"/>
            <a:ext cx="10515600" cy="4727991"/>
          </a:xfrm>
        </p:spPr>
        <p:txBody>
          <a:bodyPr>
            <a:normAutofit/>
          </a:bodyPr>
          <a:lstStyle/>
          <a:p>
            <a:r>
              <a:rPr lang="ru-RU" dirty="0"/>
              <a:t>На КТ они часто выглядят как круглые или веретенообразные </a:t>
            </a:r>
            <a:r>
              <a:rPr lang="ru-RU" dirty="0" err="1"/>
              <a:t>гипоаттенуированные</a:t>
            </a:r>
            <a:r>
              <a:rPr lang="ru-RU" dirty="0"/>
              <a:t> образования </a:t>
            </a:r>
          </a:p>
          <a:p>
            <a:r>
              <a:rPr lang="ru-RU" dirty="0"/>
              <a:t>Т1-ВИ: сигнал изо- или </a:t>
            </a:r>
            <a:r>
              <a:rPr lang="ru-RU" dirty="0" err="1"/>
              <a:t>гипоинтенсивен</a:t>
            </a:r>
            <a:r>
              <a:rPr lang="ru-RU" dirty="0"/>
              <a:t> по отношению к мышцам</a:t>
            </a:r>
          </a:p>
          <a:p>
            <a:r>
              <a:rPr lang="ru-RU" dirty="0"/>
              <a:t>Т2-ВИ: сигнал </a:t>
            </a:r>
            <a:r>
              <a:rPr lang="ru-RU" dirty="0" err="1"/>
              <a:t>гиперинтенсивен</a:t>
            </a:r>
            <a:endParaRPr lang="ru-RU" dirty="0"/>
          </a:p>
          <a:p>
            <a:r>
              <a:rPr lang="ru-RU" dirty="0"/>
              <a:t>КТ и МРТ: переменное усиление сигнала, в т.ч. в виде «мишени»</a:t>
            </a:r>
          </a:p>
          <a:p>
            <a:r>
              <a:rPr lang="ru-RU" dirty="0"/>
              <a:t>«Пучок» - на Т2-ВИ многочисленные кольцевидные структуры внутри образования</a:t>
            </a:r>
          </a:p>
          <a:p>
            <a:r>
              <a:rPr lang="ru-RU" dirty="0"/>
              <a:t>По мере старения </a:t>
            </a:r>
            <a:r>
              <a:rPr lang="ru-RU" dirty="0" err="1"/>
              <a:t>шванномы</a:t>
            </a:r>
            <a:r>
              <a:rPr lang="ru-RU" dirty="0"/>
              <a:t> подвергаются кистозной дегенерации, когда они вырастают до размеров более 5 см</a:t>
            </a:r>
          </a:p>
          <a:p>
            <a:r>
              <a:rPr lang="ru-RU" dirty="0"/>
              <a:t>В давних </a:t>
            </a:r>
            <a:r>
              <a:rPr lang="ru-RU" dirty="0" err="1"/>
              <a:t>шванномах</a:t>
            </a:r>
            <a:r>
              <a:rPr lang="ru-RU" dirty="0"/>
              <a:t> могут быть </a:t>
            </a:r>
            <a:r>
              <a:rPr lang="ru-RU" dirty="0" err="1"/>
              <a:t>кальцификаты</a:t>
            </a:r>
            <a:r>
              <a:rPr lang="ru-RU" dirty="0"/>
              <a:t> и кровоизлияния</a:t>
            </a:r>
          </a:p>
          <a:p>
            <a:endParaRPr lang="ru-RU" dirty="0"/>
          </a:p>
        </p:txBody>
      </p:sp>
      <p:sp>
        <p:nvSpPr>
          <p:cNvPr id="4" name="TextBox 3">
            <a:extLst>
              <a:ext uri="{FF2B5EF4-FFF2-40B4-BE49-F238E27FC236}">
                <a16:creationId xmlns:a16="http://schemas.microsoft.com/office/drawing/2014/main" id="{CD617073-562B-488C-9151-6A7A070AFC1B}"/>
              </a:ext>
            </a:extLst>
          </p:cNvPr>
          <p:cNvSpPr txBox="1"/>
          <p:nvPr/>
        </p:nvSpPr>
        <p:spPr>
          <a:xfrm>
            <a:off x="551542" y="125533"/>
            <a:ext cx="11088915" cy="1323439"/>
          </a:xfrm>
          <a:prstGeom prst="rect">
            <a:avLst/>
          </a:prstGeom>
          <a:noFill/>
        </p:spPr>
        <p:txBody>
          <a:bodyPr wrap="square">
            <a:spAutoFit/>
          </a:bodyPr>
          <a:lstStyle/>
          <a:p>
            <a:pPr marL="0" indent="0" algn="ctr">
              <a:buNone/>
            </a:pPr>
            <a:r>
              <a:rPr lang="ru-RU" sz="4000" b="1" dirty="0" err="1"/>
              <a:t>Шванномы</a:t>
            </a:r>
            <a:endParaRPr lang="ru-RU" sz="4000" b="1" dirty="0"/>
          </a:p>
          <a:p>
            <a:pPr marL="0" indent="0" algn="ctr">
              <a:buNone/>
            </a:pPr>
            <a:r>
              <a:rPr lang="ru-RU" sz="4000" b="1" dirty="0"/>
              <a:t>Рентгенологические особенности</a:t>
            </a:r>
          </a:p>
        </p:txBody>
      </p:sp>
    </p:spTree>
    <p:extLst>
      <p:ext uri="{BB962C8B-B14F-4D97-AF65-F5344CB8AC3E}">
        <p14:creationId xmlns:p14="http://schemas.microsoft.com/office/powerpoint/2010/main" val="996389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2">
            <a:extLst>
              <a:ext uri="{FF2B5EF4-FFF2-40B4-BE49-F238E27FC236}">
                <a16:creationId xmlns:a16="http://schemas.microsoft.com/office/drawing/2014/main" id="{6E33F5C6-8F6F-431B-8B72-8DCC37424116}"/>
              </a:ext>
            </a:extLst>
          </p:cNvPr>
          <p:cNvGraphicFramePr>
            <a:graphicFrameLocks noGrp="1"/>
          </p:cNvGraphicFramePr>
          <p:nvPr>
            <p:extLst>
              <p:ext uri="{D42A27DB-BD31-4B8C-83A1-F6EECF244321}">
                <p14:modId xmlns:p14="http://schemas.microsoft.com/office/powerpoint/2010/main" val="4135300949"/>
              </p:ext>
            </p:extLst>
          </p:nvPr>
        </p:nvGraphicFramePr>
        <p:xfrm>
          <a:off x="415290" y="226180"/>
          <a:ext cx="11361420" cy="5595500"/>
        </p:xfrm>
        <a:graphic>
          <a:graphicData uri="http://schemas.openxmlformats.org/drawingml/2006/table">
            <a:tbl>
              <a:tblPr firstRow="1" bandRow="1">
                <a:tableStyleId>{5C22544A-7EE6-4342-B048-85BDC9FD1C3A}</a:tableStyleId>
              </a:tblPr>
              <a:tblGrid>
                <a:gridCol w="1994081">
                  <a:extLst>
                    <a:ext uri="{9D8B030D-6E8A-4147-A177-3AD203B41FA5}">
                      <a16:colId xmlns:a16="http://schemas.microsoft.com/office/drawing/2014/main" val="183610101"/>
                    </a:ext>
                  </a:extLst>
                </a:gridCol>
                <a:gridCol w="4586515">
                  <a:extLst>
                    <a:ext uri="{9D8B030D-6E8A-4147-A177-3AD203B41FA5}">
                      <a16:colId xmlns:a16="http://schemas.microsoft.com/office/drawing/2014/main" val="3327496481"/>
                    </a:ext>
                  </a:extLst>
                </a:gridCol>
                <a:gridCol w="4780824">
                  <a:extLst>
                    <a:ext uri="{9D8B030D-6E8A-4147-A177-3AD203B41FA5}">
                      <a16:colId xmlns:a16="http://schemas.microsoft.com/office/drawing/2014/main" val="1934663991"/>
                    </a:ext>
                  </a:extLst>
                </a:gridCol>
              </a:tblGrid>
              <a:tr h="383420">
                <a:tc>
                  <a:txBody>
                    <a:bodyPr/>
                    <a:lstStyle/>
                    <a:p>
                      <a:pPr algn="ctr"/>
                      <a:r>
                        <a:rPr lang="ru-RU" dirty="0"/>
                        <a:t>Категория</a:t>
                      </a:r>
                    </a:p>
                  </a:txBody>
                  <a:tcPr/>
                </a:tc>
                <a:tc>
                  <a:txBody>
                    <a:bodyPr/>
                    <a:lstStyle/>
                    <a:p>
                      <a:pPr algn="ctr"/>
                      <a:r>
                        <a:rPr lang="ru-RU" dirty="0"/>
                        <a:t>Рентгенологические особенности</a:t>
                      </a:r>
                    </a:p>
                  </a:txBody>
                  <a:tcPr/>
                </a:tc>
                <a:tc>
                  <a:txBody>
                    <a:bodyPr/>
                    <a:lstStyle/>
                    <a:p>
                      <a:pPr algn="ctr"/>
                      <a:r>
                        <a:rPr lang="ru-RU" dirty="0"/>
                        <a:t>Гистологические особенности</a:t>
                      </a:r>
                    </a:p>
                  </a:txBody>
                  <a:tcPr/>
                </a:tc>
                <a:extLst>
                  <a:ext uri="{0D108BD9-81ED-4DB2-BD59-A6C34878D82A}">
                    <a16:rowId xmlns:a16="http://schemas.microsoft.com/office/drawing/2014/main" val="1408564647"/>
                  </a:ext>
                </a:extLst>
              </a:tr>
              <a:tr h="730144">
                <a:tc>
                  <a:txBody>
                    <a:bodyPr/>
                    <a:lstStyle/>
                    <a:p>
                      <a:pPr marL="285750" indent="-285750">
                        <a:buFont typeface="Arial" panose="020B0604020202020204" pitchFamily="34" charset="0"/>
                        <a:buChar char="•"/>
                      </a:pPr>
                      <a:r>
                        <a:rPr lang="ru-RU" dirty="0" err="1"/>
                        <a:t>Миксофибро</a:t>
                      </a:r>
                      <a:r>
                        <a:rPr lang="ru-RU" dirty="0"/>
                        <a:t>-саркома	</a:t>
                      </a:r>
                    </a:p>
                  </a:txBody>
                  <a:tcPr/>
                </a:tc>
                <a:tc>
                  <a:txBody>
                    <a:bodyPr/>
                    <a:lstStyle/>
                    <a:p>
                      <a:pPr marL="285750" indent="-285750">
                        <a:buFont typeface="Arial" panose="020B0604020202020204" pitchFamily="34" charset="0"/>
                        <a:buChar char="•"/>
                      </a:pPr>
                      <a:r>
                        <a:rPr lang="ru-RU" dirty="0">
                          <a:solidFill>
                            <a:schemeClr val="tx1"/>
                          </a:solidFill>
                        </a:rPr>
                        <a:t>Визуализация зависит от гистологической дифференцированности</a:t>
                      </a:r>
                      <a:r>
                        <a:rPr lang="ru-RU" dirty="0">
                          <a:solidFill>
                            <a:srgbClr val="FF0000"/>
                          </a:solidFill>
                        </a:rPr>
                        <a:t> </a:t>
                      </a:r>
                    </a:p>
                    <a:p>
                      <a:pPr marL="285750" indent="-285750">
                        <a:buFont typeface="Arial" panose="020B0604020202020204" pitchFamily="34" charset="0"/>
                        <a:buChar char="•"/>
                      </a:pPr>
                      <a:r>
                        <a:rPr lang="ru-RU" dirty="0"/>
                        <a:t>«</a:t>
                      </a:r>
                      <a:r>
                        <a:rPr lang="ru-RU" dirty="0" err="1"/>
                        <a:t>Хвостоподобный</a:t>
                      </a:r>
                      <a:r>
                        <a:rPr lang="ru-RU" dirty="0"/>
                        <a:t> рисунок» на МРТ Т1-ВИ с контрастированием</a:t>
                      </a:r>
                    </a:p>
                  </a:txBody>
                  <a:tcPr/>
                </a:tc>
                <a:tc>
                  <a:txBody>
                    <a:bodyPr/>
                    <a:lstStyle/>
                    <a:p>
                      <a:pPr marL="285750" indent="-285750">
                        <a:buFont typeface="Arial" panose="020B0604020202020204" pitchFamily="34" charset="0"/>
                        <a:buChar char="•"/>
                      </a:pPr>
                      <a:r>
                        <a:rPr lang="ru-RU" dirty="0"/>
                        <a:t>Распространенная саркома конечностей у пожилых пациентов, но забрюшинное расположение встречается редко</a:t>
                      </a:r>
                    </a:p>
                    <a:p>
                      <a:pPr marL="285750" indent="-285750">
                        <a:buFont typeface="Arial" panose="020B0604020202020204" pitchFamily="34" charset="0"/>
                        <a:buChar char="•"/>
                      </a:pPr>
                      <a:r>
                        <a:rPr lang="ru-RU" dirty="0"/>
                        <a:t>Высокая частота местных рецидивов;</a:t>
                      </a:r>
                    </a:p>
                    <a:p>
                      <a:pPr marL="285750" indent="-285750">
                        <a:buFont typeface="Arial" panose="020B0604020202020204" pitchFamily="34" charset="0"/>
                        <a:buChar char="•"/>
                      </a:pPr>
                      <a:r>
                        <a:rPr lang="ru-RU" dirty="0"/>
                        <a:t>Высокодифференцированные опухоли более склонны к метастазированию</a:t>
                      </a:r>
                    </a:p>
                  </a:txBody>
                  <a:tcPr/>
                </a:tc>
                <a:extLst>
                  <a:ext uri="{0D108BD9-81ED-4DB2-BD59-A6C34878D82A}">
                    <a16:rowId xmlns:a16="http://schemas.microsoft.com/office/drawing/2014/main" val="107283357"/>
                  </a:ext>
                </a:extLst>
              </a:tr>
              <a:tr h="730144">
                <a:tc>
                  <a:txBody>
                    <a:bodyPr/>
                    <a:lstStyle/>
                    <a:p>
                      <a:r>
                        <a:rPr lang="ru-RU" dirty="0"/>
                        <a:t>Нейрогенные опухоли </a:t>
                      </a:r>
                    </a:p>
                    <a:p>
                      <a:pPr marL="285750" indent="-285750">
                        <a:buFont typeface="Arial" panose="020B0604020202020204" pitchFamily="34" charset="0"/>
                        <a:buChar char="•"/>
                      </a:pPr>
                      <a:r>
                        <a:rPr lang="ru-RU" dirty="0" err="1"/>
                        <a:t>Нейрофиброма</a:t>
                      </a:r>
                      <a:r>
                        <a:rPr lang="ru-RU" dirty="0"/>
                        <a:t>	</a:t>
                      </a:r>
                    </a:p>
                  </a:txBody>
                  <a:tcPr/>
                </a:tc>
                <a:tc>
                  <a:txBody>
                    <a:bodyPr/>
                    <a:lstStyle/>
                    <a:p>
                      <a:pPr marL="0" indent="0">
                        <a:buFont typeface="Arial" panose="020B0604020202020204" pitchFamily="34" charset="0"/>
                        <a:buNone/>
                      </a:pPr>
                      <a:r>
                        <a:rPr lang="ru-RU" dirty="0"/>
                        <a:t>«Мишень»: периферический </a:t>
                      </a:r>
                      <a:r>
                        <a:rPr lang="ru-RU" dirty="0" err="1"/>
                        <a:t>гиперинтенсивный</a:t>
                      </a:r>
                      <a:r>
                        <a:rPr lang="ru-RU" dirty="0"/>
                        <a:t> сигнал с </a:t>
                      </a:r>
                      <a:r>
                        <a:rPr lang="ru-RU" dirty="0" err="1"/>
                        <a:t>гипоинтенсивностью</a:t>
                      </a:r>
                      <a:r>
                        <a:rPr lang="ru-RU" dirty="0"/>
                        <a:t> в центре образования	</a:t>
                      </a:r>
                    </a:p>
                  </a:txBody>
                  <a:tcPr/>
                </a:tc>
                <a:tc>
                  <a:txBody>
                    <a:bodyPr/>
                    <a:lstStyle/>
                    <a:p>
                      <a:pPr marL="285750" indent="-285750">
                        <a:buFont typeface="Arial" panose="020B0604020202020204" pitchFamily="34" charset="0"/>
                        <a:buChar char="•"/>
                      </a:pPr>
                      <a:r>
                        <a:rPr lang="ru-RU" dirty="0" err="1"/>
                        <a:t>Нейрофиброматоз</a:t>
                      </a:r>
                      <a:r>
                        <a:rPr lang="ru-RU" dirty="0"/>
                        <a:t> 1 ассоциируется с наличием множественной или </a:t>
                      </a:r>
                      <a:r>
                        <a:rPr lang="ru-RU" dirty="0" err="1"/>
                        <a:t>плексиформной</a:t>
                      </a:r>
                      <a:r>
                        <a:rPr lang="ru-RU" dirty="0"/>
                        <a:t> </a:t>
                      </a:r>
                      <a:r>
                        <a:rPr lang="ru-RU" dirty="0" err="1"/>
                        <a:t>нейрофибромы</a:t>
                      </a:r>
                      <a:endParaRPr lang="ru-RU" dirty="0"/>
                    </a:p>
                  </a:txBody>
                  <a:tcPr/>
                </a:tc>
                <a:extLst>
                  <a:ext uri="{0D108BD9-81ED-4DB2-BD59-A6C34878D82A}">
                    <a16:rowId xmlns:a16="http://schemas.microsoft.com/office/drawing/2014/main" val="250170858"/>
                  </a:ext>
                </a:extLst>
              </a:tr>
              <a:tr h="730144">
                <a:tc>
                  <a:txBody>
                    <a:bodyPr/>
                    <a:lstStyle/>
                    <a:p>
                      <a:pPr marL="285750" indent="-285750">
                        <a:buFont typeface="Arial" panose="020B0604020202020204" pitchFamily="34" charset="0"/>
                        <a:buChar char="•"/>
                      </a:pPr>
                      <a:r>
                        <a:rPr lang="ru-RU" dirty="0" err="1"/>
                        <a:t>Шваннома</a:t>
                      </a:r>
                      <a:r>
                        <a:rPr lang="ru-RU" dirty="0"/>
                        <a:t>	</a:t>
                      </a:r>
                    </a:p>
                    <a:p>
                      <a:endParaRPr lang="ru-RU" dirty="0"/>
                    </a:p>
                    <a:p>
                      <a:endParaRPr lang="ru-RU" dirty="0"/>
                    </a:p>
                  </a:txBody>
                  <a:tcPr/>
                </a:tc>
                <a:tc>
                  <a:txBody>
                    <a:bodyPr/>
                    <a:lstStyle/>
                    <a:p>
                      <a:pPr marL="285750" indent="-285750">
                        <a:buFont typeface="Arial" panose="020B0604020202020204" pitchFamily="34" charset="0"/>
                        <a:buChar char="•"/>
                      </a:pPr>
                      <a:r>
                        <a:rPr lang="ru-RU" dirty="0">
                          <a:solidFill>
                            <a:schemeClr val="tx1"/>
                          </a:solidFill>
                        </a:rPr>
                        <a:t>Схожа с </a:t>
                      </a:r>
                      <a:r>
                        <a:rPr lang="ru-RU" dirty="0" err="1">
                          <a:solidFill>
                            <a:schemeClr val="tx1"/>
                          </a:solidFill>
                        </a:rPr>
                        <a:t>нейрофибромой</a:t>
                      </a:r>
                      <a:endParaRPr lang="ru-RU" dirty="0">
                        <a:solidFill>
                          <a:schemeClr val="tx1"/>
                        </a:solidFill>
                      </a:endParaRPr>
                    </a:p>
                    <a:p>
                      <a:pPr marL="285750" indent="-285750">
                        <a:buFont typeface="Arial" panose="020B0604020202020204" pitchFamily="34" charset="0"/>
                        <a:buChar char="•"/>
                      </a:pPr>
                      <a:r>
                        <a:rPr lang="ru-RU" dirty="0"/>
                        <a:t>Внутренние кольцевидные структуры на Т2-взвешенной МРТ	</a:t>
                      </a:r>
                    </a:p>
                    <a:p>
                      <a:endParaRPr lang="ru-RU" dirty="0"/>
                    </a:p>
                  </a:txBody>
                  <a:tcPr/>
                </a:tc>
                <a:tc>
                  <a:txBody>
                    <a:bodyPr/>
                    <a:lstStyle/>
                    <a:p>
                      <a:pPr marL="285750" indent="-285750">
                        <a:buFont typeface="Arial" panose="020B0604020202020204" pitchFamily="34" charset="0"/>
                        <a:buChar char="•"/>
                      </a:pPr>
                      <a:r>
                        <a:rPr lang="ru-RU" dirty="0">
                          <a:solidFill>
                            <a:schemeClr val="tx1"/>
                          </a:solidFill>
                        </a:rPr>
                        <a:t>В основном спорадическая</a:t>
                      </a:r>
                    </a:p>
                    <a:p>
                      <a:pPr marL="285750" indent="-285750">
                        <a:buFont typeface="Arial" panose="020B0604020202020204" pitchFamily="34" charset="0"/>
                        <a:buChar char="•"/>
                      </a:pPr>
                      <a:r>
                        <a:rPr lang="ru-RU" dirty="0">
                          <a:solidFill>
                            <a:schemeClr val="tx1"/>
                          </a:solidFill>
                        </a:rPr>
                        <a:t>Небольшая часть связана с </a:t>
                      </a:r>
                      <a:r>
                        <a:rPr lang="ru-RU" dirty="0" err="1">
                          <a:solidFill>
                            <a:schemeClr val="tx1"/>
                          </a:solidFill>
                        </a:rPr>
                        <a:t>нейрофиброматозом</a:t>
                      </a:r>
                      <a:r>
                        <a:rPr lang="ru-RU" dirty="0">
                          <a:solidFill>
                            <a:schemeClr val="tx1"/>
                          </a:solidFill>
                        </a:rPr>
                        <a:t> </a:t>
                      </a:r>
                    </a:p>
                    <a:p>
                      <a:pPr marL="285750" indent="-285750">
                        <a:buFont typeface="Arial" panose="020B0604020202020204" pitchFamily="34" charset="0"/>
                        <a:buChar char="•"/>
                      </a:pPr>
                      <a:r>
                        <a:rPr lang="ru-RU" dirty="0"/>
                        <a:t>Частота успешного хирургического лечения выше, чем при </a:t>
                      </a:r>
                      <a:r>
                        <a:rPr lang="ru-RU" dirty="0" err="1"/>
                        <a:t>нейрофибромах</a:t>
                      </a:r>
                      <a:r>
                        <a:rPr lang="ru-RU" dirty="0"/>
                        <a:t> </a:t>
                      </a:r>
                    </a:p>
                    <a:p>
                      <a:pPr marL="285750" indent="-285750">
                        <a:buFont typeface="Arial" panose="020B0604020202020204" pitchFamily="34" charset="0"/>
                        <a:buChar char="•"/>
                      </a:pPr>
                      <a:r>
                        <a:rPr lang="ru-RU" dirty="0">
                          <a:solidFill>
                            <a:schemeClr val="tx1"/>
                          </a:solidFill>
                        </a:rPr>
                        <a:t>Злокачественное перерождение встречается редко</a:t>
                      </a:r>
                    </a:p>
                    <a:p>
                      <a:endParaRPr lang="ru-RU" dirty="0"/>
                    </a:p>
                  </a:txBody>
                  <a:tcPr/>
                </a:tc>
                <a:extLst>
                  <a:ext uri="{0D108BD9-81ED-4DB2-BD59-A6C34878D82A}">
                    <a16:rowId xmlns:a16="http://schemas.microsoft.com/office/drawing/2014/main" val="2306829712"/>
                  </a:ext>
                </a:extLst>
              </a:tr>
            </a:tbl>
          </a:graphicData>
        </a:graphic>
      </p:graphicFrame>
    </p:spTree>
    <p:extLst>
      <p:ext uri="{BB962C8B-B14F-4D97-AF65-F5344CB8AC3E}">
        <p14:creationId xmlns:p14="http://schemas.microsoft.com/office/powerpoint/2010/main" val="2945163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1FC311F-D782-4913-9496-E88E85A21C95}"/>
              </a:ext>
            </a:extLst>
          </p:cNvPr>
          <p:cNvSpPr>
            <a:spLocks noGrp="1"/>
          </p:cNvSpPr>
          <p:nvPr>
            <p:ph idx="1"/>
          </p:nvPr>
        </p:nvSpPr>
        <p:spPr>
          <a:xfrm>
            <a:off x="1008742" y="5960035"/>
            <a:ext cx="4330584" cy="1014653"/>
          </a:xfrm>
        </p:spPr>
        <p:txBody>
          <a:bodyPr>
            <a:normAutofit/>
          </a:bodyPr>
          <a:lstStyle/>
          <a:p>
            <a:pPr marL="0" indent="0" algn="ctr">
              <a:buNone/>
            </a:pPr>
            <a:r>
              <a:rPr lang="ru-RU" sz="1800" dirty="0"/>
              <a:t>Женщина 41 год</a:t>
            </a:r>
            <a:r>
              <a:rPr lang="ru-RU" sz="1800" b="1" dirty="0"/>
              <a:t>, о</a:t>
            </a:r>
            <a:r>
              <a:rPr lang="ru-RU" sz="1800" dirty="0"/>
              <a:t>бразование с низким коэффициентом насыщения и линейными </a:t>
            </a:r>
            <a:r>
              <a:rPr lang="ru-RU" sz="1800" dirty="0" err="1"/>
              <a:t>кальцификатами</a:t>
            </a:r>
            <a:r>
              <a:rPr lang="ru-RU" sz="1800" dirty="0"/>
              <a:t> </a:t>
            </a:r>
          </a:p>
        </p:txBody>
      </p:sp>
      <p:pic>
        <p:nvPicPr>
          <p:cNvPr id="4098" name="Picture 2" descr="Schwannoma with cystic degeneration in a 41-year-old woman with a                         calcified abdominal mass seen on a radiograph of the lumbar spine obtained                         for sciatica (not shown). (a) Axial contrast-enhanced CT image shows a                         low-attenuation mass with linear and curvilinear calcifications (arrow). (b)                         Axial fat-saturated T2-weighted MR image shows the mass to be                         heterogeneously hyperintense, with an internal cystic formation (*).                         (c) Photograph from gross pathologic examination shows a well-circumscribed                         tumor with a tan-yellow solid and cystic cut surface (arrow) that is 60%                         white fibrous tissue and 40% yellow fatty tissue. In addition, there is a                         central hemorrhagic cystic component (*). (d) Low-power photomicrograph                         shows a central cyst (*) with surrounding smaller cysts (arrow).                         (Hematoxylin-eosin stain; original magnification, ×40.) (e) High-power                         photomicrograph shows Verocay bodies made of palisading cells (arrow) that                         are separated by a hypocellular hyalinized area (*). (Hematoxylin-eosin                         stain; original magnification, ×200.)">
            <a:extLst>
              <a:ext uri="{FF2B5EF4-FFF2-40B4-BE49-F238E27FC236}">
                <a16:creationId xmlns:a16="http://schemas.microsoft.com/office/drawing/2014/main" id="{2F4112F7-396E-4E9B-A233-8AFCA268A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131" y="2213832"/>
            <a:ext cx="3854117" cy="374620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22515" y="114640"/>
            <a:ext cx="11451770" cy="2212978"/>
          </a:xfrm>
          <a:prstGeom prst="rect">
            <a:avLst/>
          </a:prstGeom>
        </p:spPr>
        <p:txBody>
          <a:bodyPr wrap="square">
            <a:spAutoFit/>
          </a:bodyPr>
          <a:lstStyle/>
          <a:p>
            <a:pPr algn="ctr">
              <a:lnSpc>
                <a:spcPts val="4100"/>
              </a:lnSpc>
            </a:pPr>
            <a:r>
              <a:rPr lang="ru-RU" sz="4400" b="1" dirty="0"/>
              <a:t> </a:t>
            </a:r>
            <a:r>
              <a:rPr lang="ru-RU" sz="4400" b="1" dirty="0">
                <a:solidFill>
                  <a:prstClr val="black"/>
                </a:solidFill>
              </a:rPr>
              <a:t>1) КТ с контрастированием </a:t>
            </a:r>
          </a:p>
          <a:p>
            <a:pPr algn="ctr">
              <a:lnSpc>
                <a:spcPts val="4100"/>
              </a:lnSpc>
            </a:pPr>
            <a:r>
              <a:rPr lang="ru-RU" sz="4400" b="1" dirty="0"/>
              <a:t>2) МРТ </a:t>
            </a:r>
            <a:r>
              <a:rPr lang="ru-RU" sz="4400" b="1" dirty="0" err="1"/>
              <a:t>жиронасыщенное</a:t>
            </a:r>
            <a:r>
              <a:rPr lang="ru-RU" sz="4400" b="1" dirty="0"/>
              <a:t> Т2-ВИ </a:t>
            </a:r>
          </a:p>
          <a:p>
            <a:pPr algn="ctr">
              <a:lnSpc>
                <a:spcPts val="4100"/>
              </a:lnSpc>
            </a:pPr>
            <a:r>
              <a:rPr lang="ru-RU" sz="4400" b="1" dirty="0">
                <a:solidFill>
                  <a:prstClr val="black"/>
                </a:solidFill>
              </a:rPr>
              <a:t>Брюшная полость, аксиальная плоскость </a:t>
            </a:r>
            <a:endParaRPr lang="ru-RU" sz="4400" b="1" dirty="0"/>
          </a:p>
          <a:p>
            <a:pPr algn="ctr">
              <a:lnSpc>
                <a:spcPts val="4100"/>
              </a:lnSpc>
            </a:pPr>
            <a:r>
              <a:rPr lang="ru-RU" sz="4400" b="1" dirty="0" err="1">
                <a:solidFill>
                  <a:prstClr val="black"/>
                </a:solidFill>
              </a:rPr>
              <a:t>Ш</a:t>
            </a:r>
            <a:r>
              <a:rPr lang="ru-RU" sz="4400" b="1" dirty="0" err="1"/>
              <a:t>ваннома</a:t>
            </a:r>
            <a:r>
              <a:rPr lang="ru-RU" sz="4400" b="1" dirty="0"/>
              <a:t> с кистозной дегенерацией </a:t>
            </a:r>
          </a:p>
        </p:txBody>
      </p:sp>
      <p:pic>
        <p:nvPicPr>
          <p:cNvPr id="5" name="Picture 2" descr="Schwannoma with cystic degeneration in a 41-year-old woman with a                         calcified abdominal mass seen on a radiograph of the lumbar spine obtained                         for sciatica (not shown). (a) Axial contrast-enhanced CT image shows a                         low-attenuation mass with linear and curvilinear calcifications (arrow). (b)                         Axial fat-saturated T2-weighted MR image shows the mass to be                         heterogeneously hyperintense, with an internal cystic formation (*).                         (c) Photograph from gross pathologic examination shows a well-circumscribed                         tumor with a tan-yellow solid and cystic cut surface (arrow) that is 60%                         white fibrous tissue and 40% yellow fatty tissue. In addition, there is a                         central hemorrhagic cystic component (*). (d) Low-power photomicrograph                         shows a central cyst (*) with surrounding smaller cysts (arrow).                         (Hematoxylin-eosin stain; original magnification, ×40.) (e) High-power                         photomicrograph shows Verocay bodies made of palisading cells (arrow) that                         are separated by a hypocellular hyalinized area (*). (Hematoxylin-eosin                         stain; original magnification, ×200.)">
            <a:extLst>
              <a:ext uri="{FF2B5EF4-FFF2-40B4-BE49-F238E27FC236}">
                <a16:creationId xmlns:a16="http://schemas.microsoft.com/office/drawing/2014/main" id="{16C34C82-76C9-4767-A217-F896AE4F7A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4970" y="2270725"/>
            <a:ext cx="3854117" cy="37462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978C00-3F4E-4FEF-821C-6466876F3C98}"/>
              </a:ext>
            </a:extLst>
          </p:cNvPr>
          <p:cNvSpPr txBox="1"/>
          <p:nvPr/>
        </p:nvSpPr>
        <p:spPr>
          <a:xfrm>
            <a:off x="6248400" y="5960034"/>
            <a:ext cx="5087258" cy="646331"/>
          </a:xfrm>
          <a:prstGeom prst="rect">
            <a:avLst/>
          </a:prstGeom>
          <a:noFill/>
        </p:spPr>
        <p:txBody>
          <a:bodyPr wrap="square">
            <a:spAutoFit/>
          </a:bodyPr>
          <a:lstStyle/>
          <a:p>
            <a:pPr algn="ctr"/>
            <a:r>
              <a:rPr lang="ru-RU" dirty="0"/>
              <a:t>Неоднородно </a:t>
            </a:r>
            <a:r>
              <a:rPr lang="ru-RU" dirty="0" err="1"/>
              <a:t>гиперинтенсивная</a:t>
            </a:r>
            <a:r>
              <a:rPr lang="ru-RU" dirty="0"/>
              <a:t> опухоль, с внутренним кистозным образованием</a:t>
            </a:r>
          </a:p>
        </p:txBody>
      </p:sp>
    </p:spTree>
    <p:extLst>
      <p:ext uri="{BB962C8B-B14F-4D97-AF65-F5344CB8AC3E}">
        <p14:creationId xmlns:p14="http://schemas.microsoft.com/office/powerpoint/2010/main" val="2887147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0843" y="5953735"/>
            <a:ext cx="10645157" cy="1489216"/>
          </a:xfrm>
        </p:spPr>
        <p:txBody>
          <a:bodyPr>
            <a:normAutofit/>
          </a:bodyPr>
          <a:lstStyle/>
          <a:p>
            <a:pPr algn="ctr">
              <a:buNone/>
            </a:pPr>
            <a:r>
              <a:rPr lang="ru-RU" sz="1900" dirty="0"/>
              <a:t>Образование с тёмно-желтой поверхностью среза, состоящее на 60% из фиброзной и на 40% из жировой ткани с геморрагической кистой в центре, окруженной более мелкими кистами</a:t>
            </a:r>
          </a:p>
        </p:txBody>
      </p:sp>
      <p:pic>
        <p:nvPicPr>
          <p:cNvPr id="56322" name="Picture 2" descr="Schwannoma with cystic degeneration in a 41-year-old woman with a                         calcified abdominal mass seen on a radiograph of the lumbar spine obtained                         for sciatica (not shown). (a) Axial contrast-enhanced CT image shows a                         low-attenuation mass with linear and curvilinear calcifications (arrow). (b)                         Axial fat-saturated T2-weighted MR image shows the mass to be                         heterogeneously hyperintense, with an internal cystic formation (*).                         (c) Photograph from gross pathologic examination shows a well-circumscribed                         tumor with a tan-yellow solid and cystic cut surface (arrow) that is 60%                         white fibrous tissue and 40% yellow fatty tissue. In addition, there is a                         central hemorrhagic cystic component (*). (d) Low-power photomicrograph                         shows a central cyst (*) with surrounding smaller cysts (arrow).                         (Hematoxylin-eosin stain; original magnification, ×40.) (e) High-power                         photomicrograph shows Verocay bodies made of palisading cells (arrow) that                         are separated by a hypocellular hyalinized area (*). (Hematoxylin-eosin                         stain; original magnification, ×200.)"/>
          <p:cNvPicPr>
            <a:picLocks noChangeAspect="1" noChangeArrowheads="1"/>
          </p:cNvPicPr>
          <p:nvPr/>
        </p:nvPicPr>
        <p:blipFill>
          <a:blip r:embed="rId2"/>
          <a:srcRect/>
          <a:stretch>
            <a:fillRect/>
          </a:stretch>
        </p:blipFill>
        <p:spPr bwMode="auto">
          <a:xfrm>
            <a:off x="1125929" y="1364205"/>
            <a:ext cx="4356164" cy="4426995"/>
          </a:xfrm>
          <a:prstGeom prst="rect">
            <a:avLst/>
          </a:prstGeom>
          <a:noFill/>
        </p:spPr>
      </p:pic>
      <p:sp>
        <p:nvSpPr>
          <p:cNvPr id="5" name="TextBox 4">
            <a:extLst>
              <a:ext uri="{FF2B5EF4-FFF2-40B4-BE49-F238E27FC236}">
                <a16:creationId xmlns:a16="http://schemas.microsoft.com/office/drawing/2014/main" id="{85DC6CC5-E6C7-4AB9-B5DA-B822D722F1CE}"/>
              </a:ext>
            </a:extLst>
          </p:cNvPr>
          <p:cNvSpPr txBox="1"/>
          <p:nvPr/>
        </p:nvSpPr>
        <p:spPr>
          <a:xfrm>
            <a:off x="530843" y="159657"/>
            <a:ext cx="11130314" cy="1161408"/>
          </a:xfrm>
          <a:prstGeom prst="rect">
            <a:avLst/>
          </a:prstGeom>
          <a:noFill/>
        </p:spPr>
        <p:txBody>
          <a:bodyPr wrap="square">
            <a:spAutoFit/>
          </a:bodyPr>
          <a:lstStyle/>
          <a:p>
            <a:pPr algn="ctr">
              <a:lnSpc>
                <a:spcPts val="4100"/>
              </a:lnSpc>
              <a:buNone/>
            </a:pPr>
            <a:r>
              <a:rPr lang="ru-RU" sz="4400" b="1" dirty="0" err="1"/>
              <a:t>Шваннома</a:t>
            </a:r>
            <a:r>
              <a:rPr lang="ru-RU" sz="4400" b="1" dirty="0"/>
              <a:t> </a:t>
            </a:r>
          </a:p>
          <a:p>
            <a:pPr algn="ctr">
              <a:lnSpc>
                <a:spcPts val="4100"/>
              </a:lnSpc>
              <a:buNone/>
            </a:pPr>
            <a:r>
              <a:rPr lang="ru-RU" sz="4400" b="1" dirty="0"/>
              <a:t>Макро- и  микроскопическое исследование</a:t>
            </a:r>
          </a:p>
        </p:txBody>
      </p:sp>
      <p:pic>
        <p:nvPicPr>
          <p:cNvPr id="6" name="Picture 2" descr="Schwannoma with cystic degeneration in a 41-year-old woman with a                         calcified abdominal mass seen on a radiograph of the lumbar spine obtained                         for sciatica (not shown). (a) Axial contrast-enhanced CT image shows a                         low-attenuation mass with linear and curvilinear calcifications (arrow). (b)                         Axial fat-saturated T2-weighted MR image shows the mass to be                         heterogeneously hyperintense, with an internal cystic formation (*).                         (c) Photograph from gross pathologic examination shows a well-circumscribed                         tumor with a tan-yellow solid and cystic cut surface (arrow) that is 60%                         white fibrous tissue and 40% yellow fatty tissue. In addition, there is a                         central hemorrhagic cystic component (*). (d) Low-power photomicrograph                         shows a central cyst (*) with surrounding smaller cysts (arrow).                         (Hematoxylin-eosin stain; original magnification, ×40.) (e) High-power                         photomicrograph shows Verocay bodies made of palisading cells (arrow) that                         are separated by a hypocellular hyalinized area (*). (Hematoxylin-eosin                         stain; original magnification, ×200.)">
            <a:extLst>
              <a:ext uri="{FF2B5EF4-FFF2-40B4-BE49-F238E27FC236}">
                <a16:creationId xmlns:a16="http://schemas.microsoft.com/office/drawing/2014/main" id="{FE5E4904-E7B8-4DF2-9FC3-E517A2C01122}"/>
              </a:ext>
            </a:extLst>
          </p:cNvPr>
          <p:cNvPicPr>
            <a:picLocks noChangeAspect="1" noChangeArrowheads="1"/>
          </p:cNvPicPr>
          <p:nvPr/>
        </p:nvPicPr>
        <p:blipFill>
          <a:blip r:embed="rId3"/>
          <a:srcRect/>
          <a:stretch>
            <a:fillRect/>
          </a:stretch>
        </p:blipFill>
        <p:spPr bwMode="auto">
          <a:xfrm>
            <a:off x="6386286" y="1364205"/>
            <a:ext cx="4655667" cy="446944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C3730B8-C281-4492-A30B-3746FA88DC1C}"/>
              </a:ext>
            </a:extLst>
          </p:cNvPr>
          <p:cNvSpPr>
            <a:spLocks noGrp="1"/>
          </p:cNvSpPr>
          <p:nvPr>
            <p:ph idx="1"/>
          </p:nvPr>
        </p:nvSpPr>
        <p:spPr>
          <a:xfrm>
            <a:off x="881743" y="2402176"/>
            <a:ext cx="10642600" cy="4351338"/>
          </a:xfrm>
        </p:spPr>
        <p:txBody>
          <a:bodyPr>
            <a:noAutofit/>
          </a:bodyPr>
          <a:lstStyle/>
          <a:p>
            <a:r>
              <a:rPr lang="ru-RU" sz="2100" dirty="0"/>
              <a:t>Это злокачественные саркомы мягких тканей, возникающие </a:t>
            </a:r>
            <a:r>
              <a:rPr lang="ru-RU" sz="2100" dirty="0" err="1"/>
              <a:t>de</a:t>
            </a:r>
            <a:r>
              <a:rPr lang="ru-RU" sz="2100" dirty="0"/>
              <a:t> </a:t>
            </a:r>
            <a:r>
              <a:rPr lang="ru-RU" sz="2100" dirty="0" err="1"/>
              <a:t>novo</a:t>
            </a:r>
            <a:r>
              <a:rPr lang="ru-RU" sz="2100" dirty="0"/>
              <a:t> (50%), либо из </a:t>
            </a:r>
            <a:r>
              <a:rPr lang="ru-RU" sz="2100" dirty="0" err="1"/>
              <a:t>плексиформной</a:t>
            </a:r>
            <a:r>
              <a:rPr lang="ru-RU" sz="2100" dirty="0"/>
              <a:t> </a:t>
            </a:r>
            <a:r>
              <a:rPr lang="ru-RU" sz="2100" dirty="0" err="1"/>
              <a:t>нейрофибромы</a:t>
            </a:r>
            <a:endParaRPr lang="ru-RU" sz="2100" dirty="0"/>
          </a:p>
          <a:p>
            <a:r>
              <a:rPr lang="ru-RU" sz="2100" dirty="0"/>
              <a:t>На их долю приходится до 10% сарком мягких тканей </a:t>
            </a:r>
          </a:p>
          <a:p>
            <a:r>
              <a:rPr lang="ru-RU" sz="2100" dirty="0"/>
              <a:t>Возраст начала заболевания у пациентов с </a:t>
            </a:r>
            <a:r>
              <a:rPr lang="ru-RU" sz="2100" dirty="0" err="1"/>
              <a:t>нейрофиброматозом</a:t>
            </a:r>
            <a:r>
              <a:rPr lang="ru-RU" sz="2100" dirty="0"/>
              <a:t> 1 типа 20-30 лет, а пациенты без </a:t>
            </a:r>
            <a:r>
              <a:rPr lang="ru-RU" sz="2100" dirty="0" err="1"/>
              <a:t>нейрофиброматоза</a:t>
            </a:r>
            <a:r>
              <a:rPr lang="ru-RU" sz="2100" dirty="0"/>
              <a:t> 1 типа, как правило, старше 60 лет </a:t>
            </a:r>
          </a:p>
          <a:p>
            <a:r>
              <a:rPr lang="ru-RU" sz="2100" dirty="0"/>
              <a:t>Небольшая часть опухолей возникает у пациентов, прошедших лучевую терапию (часто по поводу рака молочной железы или лимфомы), в среднем после 15 лет</a:t>
            </a:r>
          </a:p>
          <a:p>
            <a:r>
              <a:rPr lang="ru-RU" sz="2100" dirty="0"/>
              <a:t>Симптомы связаны с пораженным нервом и похожи на симптомы </a:t>
            </a:r>
            <a:r>
              <a:rPr lang="ru-RU" sz="2100" dirty="0" err="1"/>
              <a:t>нейрофибромы</a:t>
            </a:r>
            <a:endParaRPr lang="ru-RU" sz="2100" dirty="0"/>
          </a:p>
          <a:p>
            <a:r>
              <a:rPr lang="ru-RU" sz="2100" dirty="0"/>
              <a:t>Характерным является внезапное увеличение размеров существующей </a:t>
            </a:r>
            <a:r>
              <a:rPr lang="ru-RU" sz="2100" dirty="0" err="1"/>
              <a:t>нейрофибромы</a:t>
            </a:r>
            <a:endParaRPr lang="ru-RU" sz="2100" dirty="0"/>
          </a:p>
          <a:p>
            <a:r>
              <a:rPr lang="ru-RU" sz="2100" dirty="0"/>
              <a:t>Долгосрочный прогноз неблагоприятен из-за возможности рецидива и метастазирования</a:t>
            </a:r>
          </a:p>
        </p:txBody>
      </p:sp>
      <p:sp>
        <p:nvSpPr>
          <p:cNvPr id="10" name="TextBox 9">
            <a:extLst>
              <a:ext uri="{FF2B5EF4-FFF2-40B4-BE49-F238E27FC236}">
                <a16:creationId xmlns:a16="http://schemas.microsoft.com/office/drawing/2014/main" id="{6DC9761C-A0A0-4CDE-8568-3814EB1FE87E}"/>
              </a:ext>
            </a:extLst>
          </p:cNvPr>
          <p:cNvSpPr txBox="1"/>
          <p:nvPr/>
        </p:nvSpPr>
        <p:spPr>
          <a:xfrm>
            <a:off x="290286" y="351229"/>
            <a:ext cx="11393714" cy="2164888"/>
          </a:xfrm>
          <a:prstGeom prst="rect">
            <a:avLst/>
          </a:prstGeom>
          <a:noFill/>
        </p:spPr>
        <p:txBody>
          <a:bodyPr wrap="square">
            <a:spAutoFit/>
          </a:bodyPr>
          <a:lstStyle/>
          <a:p>
            <a:pPr algn="ctr">
              <a:lnSpc>
                <a:spcPts val="4000"/>
              </a:lnSpc>
            </a:pPr>
            <a:r>
              <a:rPr lang="ru-RU" sz="4400" b="1" dirty="0"/>
              <a:t>Злокачественная опухоль оболочки периферического нерва</a:t>
            </a:r>
          </a:p>
          <a:p>
            <a:pPr algn="ctr">
              <a:lnSpc>
                <a:spcPts val="4000"/>
              </a:lnSpc>
            </a:pPr>
            <a:r>
              <a:rPr lang="ru-RU" sz="4400" b="1" dirty="0"/>
              <a:t>Эпидемиологические и клинические особенности</a:t>
            </a:r>
          </a:p>
        </p:txBody>
      </p:sp>
    </p:spTree>
    <p:extLst>
      <p:ext uri="{BB962C8B-B14F-4D97-AF65-F5344CB8AC3E}">
        <p14:creationId xmlns:p14="http://schemas.microsoft.com/office/powerpoint/2010/main" val="3167215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69A1B9-BF20-49B9-822E-2B91B2926991}"/>
              </a:ext>
            </a:extLst>
          </p:cNvPr>
          <p:cNvSpPr>
            <a:spLocks noGrp="1"/>
          </p:cNvSpPr>
          <p:nvPr>
            <p:ph type="title"/>
          </p:nvPr>
        </p:nvSpPr>
        <p:spPr>
          <a:xfrm>
            <a:off x="838200" y="790347"/>
            <a:ext cx="10515600" cy="1325563"/>
          </a:xfrm>
        </p:spPr>
        <p:txBody>
          <a:bodyPr>
            <a:noAutofit/>
          </a:bodyPr>
          <a:lstStyle/>
          <a:p>
            <a:pPr algn="ctr">
              <a:lnSpc>
                <a:spcPts val="4000"/>
              </a:lnSpc>
            </a:pPr>
            <a:r>
              <a:rPr lang="ru-RU" b="1" dirty="0">
                <a:latin typeface="+mn-lt"/>
              </a:rPr>
              <a:t>Злокачественная опухоль оболочки периферического нерва</a:t>
            </a:r>
            <a:br>
              <a:rPr lang="ru-RU" b="1" dirty="0">
                <a:latin typeface="+mn-lt"/>
              </a:rPr>
            </a:br>
            <a:r>
              <a:rPr lang="ru-RU" b="1" dirty="0">
                <a:latin typeface="+mn-lt"/>
              </a:rPr>
              <a:t>Рентгенологические особенности</a:t>
            </a:r>
            <a:br>
              <a:rPr lang="ru-RU" b="1" dirty="0">
                <a:latin typeface="+mn-lt"/>
              </a:rPr>
            </a:br>
            <a:endParaRPr lang="ru-RU" b="1" dirty="0">
              <a:latin typeface="+mn-lt"/>
            </a:endParaRPr>
          </a:p>
        </p:txBody>
      </p:sp>
      <p:sp>
        <p:nvSpPr>
          <p:cNvPr id="3" name="Объект 2">
            <a:extLst>
              <a:ext uri="{FF2B5EF4-FFF2-40B4-BE49-F238E27FC236}">
                <a16:creationId xmlns:a16="http://schemas.microsoft.com/office/drawing/2014/main" id="{7EDF067E-85F8-48E8-9853-EAD3488C1B52}"/>
              </a:ext>
            </a:extLst>
          </p:cNvPr>
          <p:cNvSpPr>
            <a:spLocks noGrp="1"/>
          </p:cNvSpPr>
          <p:nvPr>
            <p:ph idx="1"/>
          </p:nvPr>
        </p:nvSpPr>
        <p:spPr>
          <a:xfrm>
            <a:off x="838200" y="2380342"/>
            <a:ext cx="10515600" cy="3945391"/>
          </a:xfrm>
        </p:spPr>
        <p:txBody>
          <a:bodyPr>
            <a:normAutofit/>
          </a:bodyPr>
          <a:lstStyle/>
          <a:p>
            <a:r>
              <a:rPr lang="ru-RU" dirty="0"/>
              <a:t>На КТ и МРТ сигнал неоднородно ослаблен, с высокой вероятностью центрального некроза и/или кровоизлияния </a:t>
            </a:r>
          </a:p>
          <a:p>
            <a:r>
              <a:rPr lang="ru-RU" dirty="0"/>
              <a:t>В отличии от </a:t>
            </a:r>
            <a:r>
              <a:rPr lang="ru-RU" dirty="0" err="1"/>
              <a:t>нейрофибромы</a:t>
            </a:r>
            <a:r>
              <a:rPr lang="ru-RU" dirty="0"/>
              <a:t>: большой размер, периферический отек, кисты внутри образования и нечёткие края</a:t>
            </a:r>
          </a:p>
          <a:p>
            <a:r>
              <a:rPr lang="ru-RU" dirty="0"/>
              <a:t>ПЭТ/КТ с 18 (18F)-</a:t>
            </a:r>
            <a:r>
              <a:rPr lang="ru-RU" dirty="0" err="1"/>
              <a:t>фтордезоксиглюкозой</a:t>
            </a:r>
            <a:r>
              <a:rPr lang="ru-RU" dirty="0"/>
              <a:t> (ФДГ) может быть полезна для оценки злокачественного перерождения </a:t>
            </a:r>
            <a:r>
              <a:rPr lang="ru-RU" dirty="0" err="1"/>
              <a:t>нейрофибромы</a:t>
            </a:r>
            <a:r>
              <a:rPr lang="ru-RU" dirty="0"/>
              <a:t> в </a:t>
            </a:r>
            <a:r>
              <a:rPr lang="ru-RU" dirty="0">
                <a:latin typeface="+mn-lt"/>
              </a:rPr>
              <a:t>саркому оболочки периферического нерва</a:t>
            </a:r>
            <a:br>
              <a:rPr lang="ru-RU" b="1" dirty="0">
                <a:latin typeface="+mn-lt"/>
              </a:rPr>
            </a:br>
            <a:endParaRPr lang="ru-RU" dirty="0"/>
          </a:p>
        </p:txBody>
      </p:sp>
    </p:spTree>
    <p:extLst>
      <p:ext uri="{BB962C8B-B14F-4D97-AF65-F5344CB8AC3E}">
        <p14:creationId xmlns:p14="http://schemas.microsoft.com/office/powerpoint/2010/main" val="2881224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DE533CE-A031-49B7-8C6E-914A29471AC9}"/>
              </a:ext>
            </a:extLst>
          </p:cNvPr>
          <p:cNvSpPr>
            <a:spLocks noGrp="1"/>
          </p:cNvSpPr>
          <p:nvPr>
            <p:ph idx="1"/>
          </p:nvPr>
        </p:nvSpPr>
        <p:spPr>
          <a:xfrm>
            <a:off x="703289" y="5598056"/>
            <a:ext cx="10515600" cy="1619031"/>
          </a:xfrm>
        </p:spPr>
        <p:txBody>
          <a:bodyPr>
            <a:normAutofit/>
          </a:bodyPr>
          <a:lstStyle/>
          <a:p>
            <a:pPr marL="0" indent="0" algn="ctr">
              <a:lnSpc>
                <a:spcPts val="2300"/>
              </a:lnSpc>
              <a:buNone/>
            </a:pPr>
            <a:r>
              <a:rPr lang="ru-RU" sz="2000" dirty="0"/>
              <a:t>Девочка 12 лет с </a:t>
            </a:r>
            <a:r>
              <a:rPr lang="ru-RU" sz="2000" dirty="0" err="1"/>
              <a:t>нейрофиброматозом</a:t>
            </a:r>
            <a:r>
              <a:rPr lang="ru-RU" sz="2000" dirty="0"/>
              <a:t> 1 типа </a:t>
            </a:r>
          </a:p>
          <a:p>
            <a:pPr marL="0" indent="0" algn="ctr">
              <a:lnSpc>
                <a:spcPts val="2300"/>
              </a:lnSpc>
              <a:buNone/>
            </a:pPr>
            <a:r>
              <a:rPr lang="ru-RU" sz="2000" dirty="0"/>
              <a:t>Т2-гиперинтенсивное, Т1-изоинтенсивное забрюшинное образование с центральным некрозом</a:t>
            </a:r>
          </a:p>
        </p:txBody>
      </p:sp>
      <p:pic>
        <p:nvPicPr>
          <p:cNvPr id="4" name="Picture 2" descr="MPNST in a 12-year-old girl with a history of neurofibromatosis type                         1. (a–c) Coronal T2-weighted (a) and axial nonenhanced (b) and                         contrast-enhanced (c) T1-weighted MR images show an enhancing                         T2-hyperintense, T1-isointense retroperitoneal mass with central necrosis                         (* in c). (d) Photograph of the sectioned specimen shows a lobulated                         well-circumscribed mass with a variegated cut surface, including tan-white                         to brown areas of viable tumor (*), yellow areas of necrosis                         (arrowhead), and cystic hemorrhagic foci (arrow). (e) Medium-power                         photomicrograph shows a highly cellular proliferation of spindle cells with                         tapered and wavy nuclei, indistinct cytoplasmic borders, and brisk mitotic                         activity (some atypical) (arrowheads), arranged in fascicles.                         (Hematoxylin-eosin stain; original magnification, ×200.)">
            <a:extLst>
              <a:ext uri="{FF2B5EF4-FFF2-40B4-BE49-F238E27FC236}">
                <a16:creationId xmlns:a16="http://schemas.microsoft.com/office/drawing/2014/main" id="{C933F52A-0DE2-4049-9B27-4A05DE70ED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60" y="2420359"/>
            <a:ext cx="2930851" cy="305297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MPNST in a 12-year-old girl with a history of neurofibromatosis type                         1. (a–c) Coronal T2-weighted (a) and axial nonenhanced (b) and                         contrast-enhanced (c) T1-weighted MR images show an enhancing                         T2-hyperintense, T1-isointense retroperitoneal mass with central necrosis                         (* in c). (d) Photograph of the sectioned specimen shows a lobulated                         well-circumscribed mass with a variegated cut surface, including tan-white                         to brown areas of viable tumor (*), yellow areas of necrosis                         (arrowhead), and cystic hemorrhagic foci (arrow). (e) Medium-power                         photomicrograph shows a highly cellular proliferation of spindle cells with                         tapered and wavy nuclei, indistinct cytoplasmic borders, and brisk mitotic                         activity (some atypical) (arrowheads), arranged in fascicles.                         (Hematoxylin-eosin stain; original magnification, ×200.)">
            <a:extLst>
              <a:ext uri="{FF2B5EF4-FFF2-40B4-BE49-F238E27FC236}">
                <a16:creationId xmlns:a16="http://schemas.microsoft.com/office/drawing/2014/main" id="{9D298920-0B82-486A-BF8B-9EDBEE9F1E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7585" y="2420359"/>
            <a:ext cx="4399093" cy="30529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PNST in a 12-year-old girl with a history of neurofibromatosis type                         1. (a–c) Coronal T2-weighted (a) and axial nonenhanced (b) and                         contrast-enhanced (c) T1-weighted MR images show an enhancing                         T2-hyperintense, T1-isointense retroperitoneal mass with central necrosis                         (* in c). (d) Photograph of the sectioned specimen shows a lobulated                         well-circumscribed mass with a variegated cut surface, including tan-white                         to brown areas of viable tumor (*), yellow areas of necrosis                         (arrowhead), and cystic hemorrhagic foci (arrow). (e) Medium-power                         photomicrograph shows a highly cellular proliferation of spindle cells with                         tapered and wavy nuclei, indistinct cytoplasmic borders, and brisk mitotic                         activity (some atypical) (arrowheads), arranged in fascicles.                         (Hematoxylin-eosin stain; original magnification, ×200.)">
            <a:extLst>
              <a:ext uri="{FF2B5EF4-FFF2-40B4-BE49-F238E27FC236}">
                <a16:creationId xmlns:a16="http://schemas.microsoft.com/office/drawing/2014/main" id="{C5F6B24A-581B-467E-9760-A5A79B72A8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6653" y="2420359"/>
            <a:ext cx="3948587" cy="26218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E79F1B0-E0E2-431A-B5C9-837C42013C2B}"/>
              </a:ext>
            </a:extLst>
          </p:cNvPr>
          <p:cNvSpPr txBox="1"/>
          <p:nvPr/>
        </p:nvSpPr>
        <p:spPr>
          <a:xfrm>
            <a:off x="296760" y="99405"/>
            <a:ext cx="11598480" cy="2664319"/>
          </a:xfrm>
          <a:prstGeom prst="rect">
            <a:avLst/>
          </a:prstGeom>
          <a:noFill/>
        </p:spPr>
        <p:txBody>
          <a:bodyPr wrap="square">
            <a:spAutoFit/>
          </a:bodyPr>
          <a:lstStyle/>
          <a:p>
            <a:pPr algn="ctr">
              <a:lnSpc>
                <a:spcPts val="4000"/>
              </a:lnSpc>
            </a:pPr>
            <a:r>
              <a:rPr lang="ru-RU" sz="4000" b="1" dirty="0"/>
              <a:t>Фронтальное МРТ Т2-ВИ (1), аксиальные МРТ Т1-ВИ (2) и МРТ Т1-ВИ с контрастированием (3) Злокачественная опухоль оболочки периферического нерва</a:t>
            </a:r>
          </a:p>
          <a:p>
            <a:pPr algn="ctr">
              <a:lnSpc>
                <a:spcPts val="4000"/>
              </a:lnSpc>
            </a:pPr>
            <a:endParaRPr lang="ru-RU" sz="4000" b="1" dirty="0"/>
          </a:p>
        </p:txBody>
      </p:sp>
    </p:spTree>
    <p:extLst>
      <p:ext uri="{BB962C8B-B14F-4D97-AF65-F5344CB8AC3E}">
        <p14:creationId xmlns:p14="http://schemas.microsoft.com/office/powerpoint/2010/main" val="2044998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MPNST in a 12-year-old girl with a history of neurofibromatosis type                         1. (a–c) Coronal T2-weighted (a) and axial nonenhanced (b) and                         contrast-enhanced (c) T1-weighted MR images show an enhancing                         T2-hyperintense, T1-isointense retroperitoneal mass with central necrosis                         (* in c). (d) Photograph of the sectioned specimen shows a lobulated                         well-circumscribed mass with a variegated cut surface, including tan-white                         to brown areas of viable tumor (*), yellow areas of necrosis                         (arrowhead), and cystic hemorrhagic foci (arrow). (e) Medium-power                         photomicrograph shows a highly cellular proliferation of spindle cells with                         tapered and wavy nuclei, indistinct cytoplasmic borders, and brisk mitotic                         activity (some atypical) (arrowheads), arranged in fascicles.                         (Hematoxylin-eosin stain; original magnification, ×200.)"/>
          <p:cNvPicPr>
            <a:picLocks noChangeAspect="1" noChangeArrowheads="1"/>
          </p:cNvPicPr>
          <p:nvPr/>
        </p:nvPicPr>
        <p:blipFill>
          <a:blip r:embed="rId2"/>
          <a:srcRect/>
          <a:stretch>
            <a:fillRect/>
          </a:stretch>
        </p:blipFill>
        <p:spPr bwMode="auto">
          <a:xfrm>
            <a:off x="1054452" y="1825693"/>
            <a:ext cx="5018313" cy="3693479"/>
          </a:xfrm>
          <a:prstGeom prst="rect">
            <a:avLst/>
          </a:prstGeom>
          <a:noFill/>
        </p:spPr>
      </p:pic>
      <p:pic>
        <p:nvPicPr>
          <p:cNvPr id="4" name="Picture 2" descr="MPNST in a 12-year-old girl with a history of neurofibromatosis type                         1. (a–c) Coronal T2-weighted (a) and axial nonenhanced (b) and                         contrast-enhanced (c) T1-weighted MR images show an enhancing                         T2-hyperintense, T1-isointense retroperitoneal mass with central necrosis                         (* in c). (d) Photograph of the sectioned specimen shows a lobulated                         well-circumscribed mass with a variegated cut surface, including tan-white                         to brown areas of viable tumor (*), yellow areas of necrosis                         (arrowhead), and cystic hemorrhagic foci (arrow). (e) Medium-power                         photomicrograph shows a highly cellular proliferation of spindle cells with                         tapered and wavy nuclei, indistinct cytoplasmic borders, and brisk mitotic                         activity (some atypical) (arrowheads), arranged in fascicles.                         (Hematoxylin-eosin stain; original magnification, ×200.)">
            <a:extLst>
              <a:ext uri="{FF2B5EF4-FFF2-40B4-BE49-F238E27FC236}">
                <a16:creationId xmlns:a16="http://schemas.microsoft.com/office/drawing/2014/main" id="{9C27675E-BD4E-41F8-A5F7-F1DF498FF633}"/>
              </a:ext>
            </a:extLst>
          </p:cNvPr>
          <p:cNvPicPr>
            <a:picLocks noChangeAspect="1" noChangeArrowheads="1"/>
          </p:cNvPicPr>
          <p:nvPr/>
        </p:nvPicPr>
        <p:blipFill>
          <a:blip r:embed="rId3"/>
          <a:srcRect/>
          <a:stretch>
            <a:fillRect/>
          </a:stretch>
        </p:blipFill>
        <p:spPr bwMode="auto">
          <a:xfrm>
            <a:off x="6797322" y="1861364"/>
            <a:ext cx="4149976" cy="3693479"/>
          </a:xfrm>
          <a:prstGeom prst="rect">
            <a:avLst/>
          </a:prstGeom>
          <a:noFill/>
        </p:spPr>
      </p:pic>
      <p:sp>
        <p:nvSpPr>
          <p:cNvPr id="6" name="TextBox 5">
            <a:extLst>
              <a:ext uri="{FF2B5EF4-FFF2-40B4-BE49-F238E27FC236}">
                <a16:creationId xmlns:a16="http://schemas.microsoft.com/office/drawing/2014/main" id="{C22CFEDE-608C-4959-A619-D1FE1941DEDC}"/>
              </a:ext>
            </a:extLst>
          </p:cNvPr>
          <p:cNvSpPr txBox="1"/>
          <p:nvPr/>
        </p:nvSpPr>
        <p:spPr>
          <a:xfrm>
            <a:off x="1524456" y="5483500"/>
            <a:ext cx="3904342" cy="923330"/>
          </a:xfrm>
          <a:prstGeom prst="rect">
            <a:avLst/>
          </a:prstGeom>
          <a:noFill/>
        </p:spPr>
        <p:txBody>
          <a:bodyPr wrap="square">
            <a:spAutoFit/>
          </a:bodyPr>
          <a:lstStyle/>
          <a:p>
            <a:pPr algn="ctr"/>
            <a:r>
              <a:rPr lang="ru-RU" dirty="0"/>
              <a:t>Дольчатое образование с пестрой поверхностью среза, с участками некроза (</a:t>
            </a:r>
            <a:r>
              <a:rPr lang="en-US" dirty="0"/>
              <a:t>&gt;</a:t>
            </a:r>
            <a:r>
              <a:rPr lang="ru-RU" dirty="0"/>
              <a:t>) и кровоизлияний</a:t>
            </a:r>
          </a:p>
        </p:txBody>
      </p:sp>
      <p:sp>
        <p:nvSpPr>
          <p:cNvPr id="8" name="TextBox 7">
            <a:extLst>
              <a:ext uri="{FF2B5EF4-FFF2-40B4-BE49-F238E27FC236}">
                <a16:creationId xmlns:a16="http://schemas.microsoft.com/office/drawing/2014/main" id="{EC73D99E-6251-47BF-84E0-467F5D806534}"/>
              </a:ext>
            </a:extLst>
          </p:cNvPr>
          <p:cNvSpPr txBox="1"/>
          <p:nvPr/>
        </p:nvSpPr>
        <p:spPr>
          <a:xfrm>
            <a:off x="6731453" y="5519172"/>
            <a:ext cx="4281714" cy="1200329"/>
          </a:xfrm>
          <a:prstGeom prst="rect">
            <a:avLst/>
          </a:prstGeom>
          <a:noFill/>
        </p:spPr>
        <p:txBody>
          <a:bodyPr wrap="square">
            <a:spAutoFit/>
          </a:bodyPr>
          <a:lstStyle/>
          <a:p>
            <a:pPr algn="ctr"/>
            <a:r>
              <a:rPr lang="ru-RU" dirty="0"/>
              <a:t>Пролиферация веретеновидных клеток с коническими и волнистыми ядрами, нечеткими цитоплазматическими границами и митотической активностью</a:t>
            </a:r>
          </a:p>
        </p:txBody>
      </p:sp>
      <p:sp>
        <p:nvSpPr>
          <p:cNvPr id="10" name="TextBox 9">
            <a:extLst>
              <a:ext uri="{FF2B5EF4-FFF2-40B4-BE49-F238E27FC236}">
                <a16:creationId xmlns:a16="http://schemas.microsoft.com/office/drawing/2014/main" id="{DD9E0921-424A-462A-AB69-834C6B27CB53}"/>
              </a:ext>
            </a:extLst>
          </p:cNvPr>
          <p:cNvSpPr txBox="1"/>
          <p:nvPr/>
        </p:nvSpPr>
        <p:spPr>
          <a:xfrm>
            <a:off x="477508" y="174171"/>
            <a:ext cx="11190515" cy="1687193"/>
          </a:xfrm>
          <a:prstGeom prst="rect">
            <a:avLst/>
          </a:prstGeom>
          <a:noFill/>
        </p:spPr>
        <p:txBody>
          <a:bodyPr wrap="square">
            <a:spAutoFit/>
          </a:bodyPr>
          <a:lstStyle/>
          <a:p>
            <a:pPr algn="ctr">
              <a:lnSpc>
                <a:spcPts val="4100"/>
              </a:lnSpc>
              <a:buNone/>
            </a:pPr>
            <a:r>
              <a:rPr lang="ru-RU" sz="4400" b="1" dirty="0">
                <a:latin typeface="+mn-lt"/>
              </a:rPr>
              <a:t>Злокачественная опухоль оболочки периферического нерва</a:t>
            </a:r>
            <a:r>
              <a:rPr lang="ru-RU" sz="4400" b="1" dirty="0"/>
              <a:t> </a:t>
            </a:r>
          </a:p>
          <a:p>
            <a:pPr algn="ctr">
              <a:lnSpc>
                <a:spcPts val="4100"/>
              </a:lnSpc>
              <a:buNone/>
            </a:pPr>
            <a:r>
              <a:rPr lang="ru-RU" sz="4400" b="1" dirty="0"/>
              <a:t>Макро- и  микроскопическое исследование</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328B013-1EB3-4DBC-83E2-7D4C3E1555D5}"/>
              </a:ext>
            </a:extLst>
          </p:cNvPr>
          <p:cNvSpPr>
            <a:spLocks noGrp="1"/>
          </p:cNvSpPr>
          <p:nvPr>
            <p:ph idx="1"/>
          </p:nvPr>
        </p:nvSpPr>
        <p:spPr>
          <a:xfrm>
            <a:off x="838200" y="1999796"/>
            <a:ext cx="10515600" cy="4351338"/>
          </a:xfrm>
        </p:spPr>
        <p:txBody>
          <a:bodyPr>
            <a:normAutofit fontScale="92500"/>
          </a:bodyPr>
          <a:lstStyle/>
          <a:p>
            <a:r>
              <a:rPr lang="ru-RU" dirty="0"/>
              <a:t>Это доброкачественные опухоли, возникающие в </a:t>
            </a:r>
            <a:r>
              <a:rPr lang="ru-RU" dirty="0" err="1"/>
              <a:t>паравертебральных</a:t>
            </a:r>
            <a:r>
              <a:rPr lang="ru-RU" dirty="0"/>
              <a:t> симпатических ганглиях и составляющие 1,6% всех первичных забрюшинных опухолей</a:t>
            </a:r>
          </a:p>
          <a:p>
            <a:r>
              <a:rPr lang="ru-RU" dirty="0"/>
              <a:t>Состоят из зрелых примитивных клеток нервного ствола, могут возникнуть из созревающих </a:t>
            </a:r>
            <a:r>
              <a:rPr lang="ru-RU" dirty="0" err="1"/>
              <a:t>нейробластом</a:t>
            </a:r>
            <a:r>
              <a:rPr lang="ru-RU" dirty="0"/>
              <a:t> или </a:t>
            </a:r>
            <a:r>
              <a:rPr lang="ru-RU" dirty="0" err="1"/>
              <a:t>ганглионейробластом</a:t>
            </a:r>
            <a:r>
              <a:rPr lang="ru-RU" dirty="0"/>
              <a:t> </a:t>
            </a:r>
          </a:p>
          <a:p>
            <a:r>
              <a:rPr lang="ru-RU" dirty="0"/>
              <a:t>Обычно бессимптомны, диагностируются у лиц моложе 20 лет, в основном у мужчин</a:t>
            </a:r>
          </a:p>
          <a:p>
            <a:r>
              <a:rPr lang="ru-RU" dirty="0"/>
              <a:t>Они редко выделяют достаточное количество катехоламинов, чтобы вызвать симпатические симптомы (гиперемия)</a:t>
            </a:r>
          </a:p>
          <a:p>
            <a:r>
              <a:rPr lang="ru-RU" dirty="0"/>
              <a:t>В большинстве случаев резекция опухоли приводит к выздоровлению </a:t>
            </a:r>
          </a:p>
        </p:txBody>
      </p:sp>
      <p:sp>
        <p:nvSpPr>
          <p:cNvPr id="4" name="TextBox 3">
            <a:extLst>
              <a:ext uri="{FF2B5EF4-FFF2-40B4-BE49-F238E27FC236}">
                <a16:creationId xmlns:a16="http://schemas.microsoft.com/office/drawing/2014/main" id="{0CB58485-11D6-412A-AEC8-24BC5D681468}"/>
              </a:ext>
            </a:extLst>
          </p:cNvPr>
          <p:cNvSpPr txBox="1"/>
          <p:nvPr/>
        </p:nvSpPr>
        <p:spPr>
          <a:xfrm>
            <a:off x="377372" y="138432"/>
            <a:ext cx="11219542" cy="1687193"/>
          </a:xfrm>
          <a:prstGeom prst="rect">
            <a:avLst/>
          </a:prstGeom>
          <a:noFill/>
        </p:spPr>
        <p:txBody>
          <a:bodyPr wrap="square">
            <a:spAutoFit/>
          </a:bodyPr>
          <a:lstStyle/>
          <a:p>
            <a:pPr marL="0" indent="0" algn="ctr">
              <a:lnSpc>
                <a:spcPts val="4100"/>
              </a:lnSpc>
              <a:buNone/>
            </a:pPr>
            <a:r>
              <a:rPr lang="ru-RU" sz="4400" b="1" dirty="0" err="1"/>
              <a:t>Ганглионевромы</a:t>
            </a:r>
            <a:endParaRPr lang="ru-RU" sz="4400" b="1" dirty="0"/>
          </a:p>
          <a:p>
            <a:pPr marL="0" indent="0" algn="ctr">
              <a:lnSpc>
                <a:spcPts val="4100"/>
              </a:lnSpc>
              <a:buNone/>
            </a:pPr>
            <a:r>
              <a:rPr lang="ru-RU" sz="4400" b="1" dirty="0"/>
              <a:t>Эпидемиологические и клинические особенности</a:t>
            </a:r>
          </a:p>
        </p:txBody>
      </p:sp>
    </p:spTree>
    <p:extLst>
      <p:ext uri="{BB962C8B-B14F-4D97-AF65-F5344CB8AC3E}">
        <p14:creationId xmlns:p14="http://schemas.microsoft.com/office/powerpoint/2010/main" val="2026947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06D3D9-B6A6-4376-B197-5E1BB58E287B}"/>
              </a:ext>
            </a:extLst>
          </p:cNvPr>
          <p:cNvSpPr>
            <a:spLocks noGrp="1"/>
          </p:cNvSpPr>
          <p:nvPr>
            <p:ph type="title"/>
          </p:nvPr>
        </p:nvSpPr>
        <p:spPr>
          <a:xfrm>
            <a:off x="838200" y="48419"/>
            <a:ext cx="10515600" cy="1325563"/>
          </a:xfrm>
        </p:spPr>
        <p:txBody>
          <a:bodyPr/>
          <a:lstStyle/>
          <a:p>
            <a:pPr algn="ctr">
              <a:lnSpc>
                <a:spcPts val="4000"/>
              </a:lnSpc>
            </a:pPr>
            <a:r>
              <a:rPr lang="ru-RU" sz="4400" b="1" dirty="0" err="1">
                <a:latin typeface="+mn-lt"/>
              </a:rPr>
              <a:t>Ганглионевромы</a:t>
            </a:r>
            <a:br>
              <a:rPr lang="ru-RU" b="1" dirty="0">
                <a:latin typeface="+mn-lt"/>
              </a:rPr>
            </a:br>
            <a:r>
              <a:rPr lang="ru-RU" b="1" dirty="0">
                <a:latin typeface="+mn-lt"/>
              </a:rPr>
              <a:t>Рентгенологические признаки</a:t>
            </a:r>
          </a:p>
        </p:txBody>
      </p:sp>
      <p:sp>
        <p:nvSpPr>
          <p:cNvPr id="3" name="Объект 2">
            <a:extLst>
              <a:ext uri="{FF2B5EF4-FFF2-40B4-BE49-F238E27FC236}">
                <a16:creationId xmlns:a16="http://schemas.microsoft.com/office/drawing/2014/main" id="{39B8BADE-E399-4ADA-8649-BFE527F9ABC5}"/>
              </a:ext>
            </a:extLst>
          </p:cNvPr>
          <p:cNvSpPr>
            <a:spLocks noGrp="1"/>
          </p:cNvSpPr>
          <p:nvPr>
            <p:ph idx="1"/>
          </p:nvPr>
        </p:nvSpPr>
        <p:spPr>
          <a:xfrm>
            <a:off x="838200" y="1373982"/>
            <a:ext cx="10515600" cy="5709104"/>
          </a:xfrm>
        </p:spPr>
        <p:txBody>
          <a:bodyPr>
            <a:normAutofit/>
          </a:bodyPr>
          <a:lstStyle/>
          <a:p>
            <a:r>
              <a:rPr lang="ru-RU" sz="2000" dirty="0"/>
              <a:t>Вертикально ориентированное </a:t>
            </a:r>
            <a:r>
              <a:rPr lang="ru-RU" sz="2000" dirty="0" err="1"/>
              <a:t>паравертебральное</a:t>
            </a:r>
            <a:r>
              <a:rPr lang="ru-RU" sz="2000" dirty="0"/>
              <a:t> образование в забрюшинном пространстве или заднем средостении </a:t>
            </a:r>
          </a:p>
          <a:p>
            <a:r>
              <a:rPr lang="ru-RU" sz="2000" dirty="0"/>
              <a:t>На КТ проявляются как хорошо очерченное, однородное образование с переменным усилением</a:t>
            </a:r>
          </a:p>
          <a:p>
            <a:r>
              <a:rPr lang="ru-RU" sz="2000" dirty="0" err="1"/>
              <a:t>Кальцификаты</a:t>
            </a:r>
            <a:r>
              <a:rPr lang="ru-RU" sz="2000" dirty="0"/>
              <a:t> (25% случаев) точечные или пятнистые, центральный некроз и кровоизлияния редки</a:t>
            </a:r>
          </a:p>
          <a:p>
            <a:r>
              <a:rPr lang="ru-RU" sz="2000" dirty="0"/>
              <a:t>Гетерогенная интенсивность сигнала наблюдается как на Т1, так и на Т2-взвешенной МРТ, причем степень </a:t>
            </a:r>
            <a:r>
              <a:rPr lang="ru-RU" sz="2000" dirty="0" err="1"/>
              <a:t>гиперинтенсивности</a:t>
            </a:r>
            <a:r>
              <a:rPr lang="ru-RU" sz="2000" dirty="0"/>
              <a:t> на Т2 МРТ положительно коррелирует с интенсивностью сигнала </a:t>
            </a:r>
            <a:r>
              <a:rPr lang="ru-RU" sz="2000" dirty="0" err="1"/>
              <a:t>миксоидной</a:t>
            </a:r>
            <a:r>
              <a:rPr lang="ru-RU" sz="2000" dirty="0"/>
              <a:t> стромы, обнаруженной </a:t>
            </a:r>
            <a:r>
              <a:rPr lang="ru-RU" sz="2000" dirty="0" err="1"/>
              <a:t>in</a:t>
            </a:r>
            <a:r>
              <a:rPr lang="ru-RU" sz="2000" dirty="0"/>
              <a:t> </a:t>
            </a:r>
            <a:r>
              <a:rPr lang="ru-RU" sz="2000" dirty="0" err="1"/>
              <a:t>situ</a:t>
            </a:r>
            <a:endParaRPr lang="ru-RU" sz="2000" dirty="0"/>
          </a:p>
          <a:p>
            <a:r>
              <a:rPr lang="ru-RU" sz="2000" dirty="0"/>
              <a:t>«Завиток» - изогнутые линии низкой интенсивности сигнала в центре образования (переплетение </a:t>
            </a:r>
            <a:r>
              <a:rPr lang="ru-RU" sz="2000" dirty="0" err="1"/>
              <a:t>шванновских</a:t>
            </a:r>
            <a:r>
              <a:rPr lang="ru-RU" sz="2000" dirty="0"/>
              <a:t> клеток и коллагеновых волокон в </a:t>
            </a:r>
            <a:r>
              <a:rPr lang="ru-RU" sz="2000" dirty="0" err="1"/>
              <a:t>миксоидной</a:t>
            </a:r>
            <a:r>
              <a:rPr lang="ru-RU" sz="2000" dirty="0"/>
              <a:t> строме)</a:t>
            </a:r>
          </a:p>
          <a:p>
            <a:r>
              <a:rPr lang="ru-RU" sz="2000" dirty="0"/>
              <a:t>При визуализации с контрастированием, отсутствие усиления сигнала на ранних стадиях, с постепенным увеличением на более поздних из-за обилия </a:t>
            </a:r>
            <a:r>
              <a:rPr lang="ru-RU" sz="2000" dirty="0" err="1"/>
              <a:t>миксоидного</a:t>
            </a:r>
            <a:r>
              <a:rPr lang="ru-RU" sz="2000" dirty="0"/>
              <a:t> матрикса, замедляющего накопление контрастного вещества во внеклеточном пространстве</a:t>
            </a:r>
          </a:p>
        </p:txBody>
      </p:sp>
    </p:spTree>
    <p:extLst>
      <p:ext uri="{BB962C8B-B14F-4D97-AF65-F5344CB8AC3E}">
        <p14:creationId xmlns:p14="http://schemas.microsoft.com/office/powerpoint/2010/main" val="4257092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6F8C25F9-9713-4ADE-A49E-EC91CBB0E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577" y="2197351"/>
            <a:ext cx="3889827" cy="36253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15F68DE7-FEAA-493B-9B31-6F0A9789B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1118" y="2177627"/>
            <a:ext cx="3889827" cy="36253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9A4F4D1-DCC4-430E-9012-0A151599E639}"/>
              </a:ext>
            </a:extLst>
          </p:cNvPr>
          <p:cNvSpPr txBox="1"/>
          <p:nvPr/>
        </p:nvSpPr>
        <p:spPr>
          <a:xfrm>
            <a:off x="7221446" y="5828683"/>
            <a:ext cx="3329169" cy="923330"/>
          </a:xfrm>
          <a:prstGeom prst="rect">
            <a:avLst/>
          </a:prstGeom>
          <a:noFill/>
        </p:spPr>
        <p:txBody>
          <a:bodyPr wrap="square">
            <a:spAutoFit/>
          </a:bodyPr>
          <a:lstStyle/>
          <a:p>
            <a:pPr algn="ctr"/>
            <a:r>
              <a:rPr lang="ru-RU" dirty="0"/>
              <a:t>Преимущественно периферическое усиление сигнала </a:t>
            </a:r>
          </a:p>
        </p:txBody>
      </p:sp>
      <p:sp>
        <p:nvSpPr>
          <p:cNvPr id="12" name="TextBox 11">
            <a:extLst>
              <a:ext uri="{FF2B5EF4-FFF2-40B4-BE49-F238E27FC236}">
                <a16:creationId xmlns:a16="http://schemas.microsoft.com/office/drawing/2014/main" id="{0FC1246A-B292-4CF0-A840-F8F1E3D292E2}"/>
              </a:ext>
            </a:extLst>
          </p:cNvPr>
          <p:cNvSpPr txBox="1"/>
          <p:nvPr/>
        </p:nvSpPr>
        <p:spPr>
          <a:xfrm>
            <a:off x="783771" y="105987"/>
            <a:ext cx="10991925" cy="2164888"/>
          </a:xfrm>
          <a:prstGeom prst="rect">
            <a:avLst/>
          </a:prstGeom>
          <a:noFill/>
        </p:spPr>
        <p:txBody>
          <a:bodyPr wrap="square">
            <a:spAutoFit/>
          </a:bodyPr>
          <a:lstStyle/>
          <a:p>
            <a:pPr algn="ctr">
              <a:lnSpc>
                <a:spcPts val="4000"/>
              </a:lnSpc>
            </a:pPr>
            <a:r>
              <a:rPr lang="ru-RU" sz="4400" b="1" dirty="0"/>
              <a:t> 1) МРТ Т2-ВИ 2) </a:t>
            </a:r>
            <a:r>
              <a:rPr lang="ru-RU" sz="4400" b="1" dirty="0" err="1"/>
              <a:t>Жиронасыщенное</a:t>
            </a:r>
            <a:r>
              <a:rPr lang="ru-RU" sz="4400" b="1" dirty="0"/>
              <a:t> </a:t>
            </a:r>
          </a:p>
          <a:p>
            <a:pPr algn="ctr">
              <a:lnSpc>
                <a:spcPts val="4000"/>
              </a:lnSpc>
            </a:pPr>
            <a:r>
              <a:rPr lang="ru-RU" sz="4400" b="1" dirty="0"/>
              <a:t>МРТ Т1-ВИ с контрастированием</a:t>
            </a:r>
          </a:p>
          <a:p>
            <a:pPr algn="ctr">
              <a:lnSpc>
                <a:spcPts val="4000"/>
              </a:lnSpc>
            </a:pPr>
            <a:r>
              <a:rPr lang="ru-RU" sz="4400" b="1" dirty="0"/>
              <a:t>Брюшная полость, аксиальная проекция </a:t>
            </a:r>
          </a:p>
          <a:p>
            <a:pPr algn="ctr">
              <a:lnSpc>
                <a:spcPts val="4000"/>
              </a:lnSpc>
            </a:pPr>
            <a:r>
              <a:rPr lang="ru-RU" sz="4400" b="1" dirty="0" err="1"/>
              <a:t>Ганглионеврома</a:t>
            </a:r>
            <a:endParaRPr lang="ru-RU" sz="4400" b="1" dirty="0"/>
          </a:p>
        </p:txBody>
      </p:sp>
      <p:sp>
        <p:nvSpPr>
          <p:cNvPr id="14" name="TextBox 13">
            <a:extLst>
              <a:ext uri="{FF2B5EF4-FFF2-40B4-BE49-F238E27FC236}">
                <a16:creationId xmlns:a16="http://schemas.microsoft.com/office/drawing/2014/main" id="{FB74D6C9-E2C7-415D-A315-2979993E20D7}"/>
              </a:ext>
            </a:extLst>
          </p:cNvPr>
          <p:cNvSpPr txBox="1"/>
          <p:nvPr/>
        </p:nvSpPr>
        <p:spPr>
          <a:xfrm>
            <a:off x="1346625" y="5828683"/>
            <a:ext cx="4901982" cy="923330"/>
          </a:xfrm>
          <a:prstGeom prst="rect">
            <a:avLst/>
          </a:prstGeom>
          <a:noFill/>
        </p:spPr>
        <p:txBody>
          <a:bodyPr wrap="square">
            <a:spAutoFit/>
          </a:bodyPr>
          <a:lstStyle/>
          <a:p>
            <a:pPr algn="ctr"/>
            <a:r>
              <a:rPr lang="ru-RU" b="1" dirty="0"/>
              <a:t> </a:t>
            </a:r>
            <a:r>
              <a:rPr lang="ru-RU" dirty="0"/>
              <a:t>Мужчины 39 лет, </a:t>
            </a:r>
            <a:r>
              <a:rPr lang="ru-RU" dirty="0" err="1"/>
              <a:t>гиперинтенсивное</a:t>
            </a:r>
            <a:r>
              <a:rPr lang="ru-RU" dirty="0"/>
              <a:t> образование с изогнутой линией </a:t>
            </a:r>
            <a:r>
              <a:rPr lang="ru-RU" dirty="0" err="1"/>
              <a:t>гипоинтенсивности</a:t>
            </a:r>
            <a:r>
              <a:rPr lang="ru-RU" dirty="0"/>
              <a:t> сигнала - «завиток»</a:t>
            </a:r>
          </a:p>
        </p:txBody>
      </p:sp>
    </p:spTree>
    <p:extLst>
      <p:ext uri="{BB962C8B-B14F-4D97-AF65-F5344CB8AC3E}">
        <p14:creationId xmlns:p14="http://schemas.microsoft.com/office/powerpoint/2010/main" val="3375137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Ganglioneuroma in a 39-year-old man with a left suprarenal mass that                         was found incidentally at US (not shown). (a) Axial T2-weighted image shows                         a hyperintense mass (due to a myxoid stroma), with a curvilinear band of                         signal hypointensity (arrowhead), corresponding to the whorled appearance                         that has been described in these masses. (b) Axial fat-saturated                         contrast-enhanced T1-weighted MR image shows predominantly peripheral                         enhancement (arrowhead). (c) Photograph of the gross pathologic specimen                         shows a well-defined mass with a gelatinous tan-brown focally hemorrhagic                         cut surface. (d) Medium-power photomicrograph shows spindled Schwann cells                         (*) with bland pointed nuclei and ganglion cells (arrowheads)                         intermixed in a collagenous stroma. (Hematoxylin-eosin stain; original                         magnification, ×100.)"/>
          <p:cNvPicPr>
            <a:picLocks noChangeAspect="1" noChangeArrowheads="1"/>
          </p:cNvPicPr>
          <p:nvPr/>
        </p:nvPicPr>
        <p:blipFill>
          <a:blip r:embed="rId2"/>
          <a:srcRect/>
          <a:stretch>
            <a:fillRect/>
          </a:stretch>
        </p:blipFill>
        <p:spPr bwMode="auto">
          <a:xfrm>
            <a:off x="936172" y="1412473"/>
            <a:ext cx="5428046" cy="4179597"/>
          </a:xfrm>
          <a:prstGeom prst="rect">
            <a:avLst/>
          </a:prstGeom>
          <a:noFill/>
        </p:spPr>
      </p:pic>
      <p:pic>
        <p:nvPicPr>
          <p:cNvPr id="4" name="Picture 2" descr="Ganglioneuroma in a 39-year-old man with a left suprarenal mass that                         was found incidentally at US (not shown). (a) Axial T2-weighted image shows                         a hyperintense mass (due to a myxoid stroma), with a curvilinear band of                         signal hypointensity (arrowhead), corresponding to the whorled appearance                         that has been described in these masses. (b) Axial fat-saturated                         contrast-enhanced T1-weighted MR image shows predominantly peripheral                         enhancement (arrowhead). (c) Photograph of the gross pathologic specimen                         shows a well-defined mass with a gelatinous tan-brown focally hemorrhagic                         cut surface. (d) Medium-power photomicrograph shows spindled Schwann cells                         (*) with bland pointed nuclei and ganglion cells (arrowheads)                         intermixed in a collagenous stroma. (Hematoxylin-eosin stain; original                         magnification, ×100.)">
            <a:extLst>
              <a:ext uri="{FF2B5EF4-FFF2-40B4-BE49-F238E27FC236}">
                <a16:creationId xmlns:a16="http://schemas.microsoft.com/office/drawing/2014/main" id="{D21DD2F2-7ED1-42AA-9641-9A4B96830F97}"/>
              </a:ext>
            </a:extLst>
          </p:cNvPr>
          <p:cNvPicPr>
            <a:picLocks noChangeAspect="1" noChangeArrowheads="1"/>
          </p:cNvPicPr>
          <p:nvPr/>
        </p:nvPicPr>
        <p:blipFill>
          <a:blip r:embed="rId3"/>
          <a:srcRect/>
          <a:stretch>
            <a:fillRect/>
          </a:stretch>
        </p:blipFill>
        <p:spPr bwMode="auto">
          <a:xfrm>
            <a:off x="6843190" y="1412473"/>
            <a:ext cx="4162879" cy="4179597"/>
          </a:xfrm>
          <a:prstGeom prst="rect">
            <a:avLst/>
          </a:prstGeom>
          <a:noFill/>
        </p:spPr>
      </p:pic>
      <p:sp>
        <p:nvSpPr>
          <p:cNvPr id="6" name="TextBox 5">
            <a:extLst>
              <a:ext uri="{FF2B5EF4-FFF2-40B4-BE49-F238E27FC236}">
                <a16:creationId xmlns:a16="http://schemas.microsoft.com/office/drawing/2014/main" id="{D0614DCF-420F-49BF-976E-05552ACC055B}"/>
              </a:ext>
            </a:extLst>
          </p:cNvPr>
          <p:cNvSpPr txBox="1"/>
          <p:nvPr/>
        </p:nvSpPr>
        <p:spPr>
          <a:xfrm>
            <a:off x="457200" y="297631"/>
            <a:ext cx="11277600" cy="1161408"/>
          </a:xfrm>
          <a:prstGeom prst="rect">
            <a:avLst/>
          </a:prstGeom>
          <a:noFill/>
        </p:spPr>
        <p:txBody>
          <a:bodyPr wrap="square">
            <a:spAutoFit/>
          </a:bodyPr>
          <a:lstStyle/>
          <a:p>
            <a:pPr algn="ctr">
              <a:lnSpc>
                <a:spcPts val="4100"/>
              </a:lnSpc>
              <a:buNone/>
            </a:pPr>
            <a:r>
              <a:rPr lang="ru-RU" sz="4400" b="1" dirty="0" err="1"/>
              <a:t>Ганглионевромы</a:t>
            </a:r>
            <a:endParaRPr lang="ru-RU" sz="4400" b="1" dirty="0"/>
          </a:p>
          <a:p>
            <a:pPr algn="ctr">
              <a:lnSpc>
                <a:spcPts val="4100"/>
              </a:lnSpc>
              <a:buNone/>
            </a:pPr>
            <a:r>
              <a:rPr lang="ru-RU" sz="4400" b="1" dirty="0"/>
              <a:t>Макро- и  микроскопическое исследование</a:t>
            </a:r>
          </a:p>
        </p:txBody>
      </p:sp>
      <p:sp>
        <p:nvSpPr>
          <p:cNvPr id="8" name="TextBox 7">
            <a:extLst>
              <a:ext uri="{FF2B5EF4-FFF2-40B4-BE49-F238E27FC236}">
                <a16:creationId xmlns:a16="http://schemas.microsoft.com/office/drawing/2014/main" id="{0D0D5186-4A32-46F7-B9A7-1F2C7B4A96A3}"/>
              </a:ext>
            </a:extLst>
          </p:cNvPr>
          <p:cNvSpPr txBox="1"/>
          <p:nvPr/>
        </p:nvSpPr>
        <p:spPr>
          <a:xfrm>
            <a:off x="1078736" y="5637039"/>
            <a:ext cx="5159829" cy="646331"/>
          </a:xfrm>
          <a:prstGeom prst="rect">
            <a:avLst/>
          </a:prstGeom>
          <a:noFill/>
        </p:spPr>
        <p:txBody>
          <a:bodyPr wrap="square">
            <a:spAutoFit/>
          </a:bodyPr>
          <a:lstStyle/>
          <a:p>
            <a:pPr algn="ctr"/>
            <a:r>
              <a:rPr lang="ru-RU" dirty="0"/>
              <a:t>Образование с желто-коричневой студенистой поверхностью среза и геморрагическими очагами</a:t>
            </a:r>
          </a:p>
        </p:txBody>
      </p:sp>
      <p:sp>
        <p:nvSpPr>
          <p:cNvPr id="10" name="TextBox 9">
            <a:extLst>
              <a:ext uri="{FF2B5EF4-FFF2-40B4-BE49-F238E27FC236}">
                <a16:creationId xmlns:a16="http://schemas.microsoft.com/office/drawing/2014/main" id="{E881CC51-9B17-4844-BF67-21601C958B81}"/>
              </a:ext>
            </a:extLst>
          </p:cNvPr>
          <p:cNvSpPr txBox="1"/>
          <p:nvPr/>
        </p:nvSpPr>
        <p:spPr>
          <a:xfrm>
            <a:off x="6574973" y="5637039"/>
            <a:ext cx="4538291" cy="923330"/>
          </a:xfrm>
          <a:prstGeom prst="rect">
            <a:avLst/>
          </a:prstGeom>
          <a:noFill/>
        </p:spPr>
        <p:txBody>
          <a:bodyPr wrap="square">
            <a:spAutoFit/>
          </a:bodyPr>
          <a:lstStyle/>
          <a:p>
            <a:pPr algn="ctr"/>
            <a:r>
              <a:rPr lang="ru-RU" dirty="0"/>
              <a:t>Веретенообразные </a:t>
            </a:r>
            <a:r>
              <a:rPr lang="ru-RU" dirty="0" err="1"/>
              <a:t>шванновские</a:t>
            </a:r>
            <a:r>
              <a:rPr lang="ru-RU" dirty="0"/>
              <a:t> клетки (*) со светлыми ядрами и ганглиозные клетки, перемежающиеся в коллагеновой строме</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2">
            <a:extLst>
              <a:ext uri="{FF2B5EF4-FFF2-40B4-BE49-F238E27FC236}">
                <a16:creationId xmlns:a16="http://schemas.microsoft.com/office/drawing/2014/main" id="{0FC29027-844E-48E1-BDF7-AEBC1B74E021}"/>
              </a:ext>
            </a:extLst>
          </p:cNvPr>
          <p:cNvGraphicFramePr>
            <a:graphicFrameLocks noGrp="1"/>
          </p:cNvGraphicFramePr>
          <p:nvPr>
            <p:extLst>
              <p:ext uri="{D42A27DB-BD31-4B8C-83A1-F6EECF244321}">
                <p14:modId xmlns:p14="http://schemas.microsoft.com/office/powerpoint/2010/main" val="218522780"/>
              </p:ext>
            </p:extLst>
          </p:nvPr>
        </p:nvGraphicFramePr>
        <p:xfrm>
          <a:off x="472440" y="682171"/>
          <a:ext cx="11247120" cy="4114800"/>
        </p:xfrm>
        <a:graphic>
          <a:graphicData uri="http://schemas.openxmlformats.org/drawingml/2006/table">
            <a:tbl>
              <a:tblPr firstRow="1" bandRow="1">
                <a:tableStyleId>{5C22544A-7EE6-4342-B048-85BDC9FD1C3A}</a:tableStyleId>
              </a:tblPr>
              <a:tblGrid>
                <a:gridCol w="2268761">
                  <a:extLst>
                    <a:ext uri="{9D8B030D-6E8A-4147-A177-3AD203B41FA5}">
                      <a16:colId xmlns:a16="http://schemas.microsoft.com/office/drawing/2014/main" val="3309048472"/>
                    </a:ext>
                  </a:extLst>
                </a:gridCol>
                <a:gridCol w="3972394">
                  <a:extLst>
                    <a:ext uri="{9D8B030D-6E8A-4147-A177-3AD203B41FA5}">
                      <a16:colId xmlns:a16="http://schemas.microsoft.com/office/drawing/2014/main" val="2557477849"/>
                    </a:ext>
                  </a:extLst>
                </a:gridCol>
                <a:gridCol w="5005965">
                  <a:extLst>
                    <a:ext uri="{9D8B030D-6E8A-4147-A177-3AD203B41FA5}">
                      <a16:colId xmlns:a16="http://schemas.microsoft.com/office/drawing/2014/main" val="2457653657"/>
                    </a:ext>
                  </a:extLst>
                </a:gridCol>
              </a:tblGrid>
              <a:tr h="348343">
                <a:tc>
                  <a:txBody>
                    <a:bodyPr/>
                    <a:lstStyle/>
                    <a:p>
                      <a:pPr algn="ctr"/>
                      <a:r>
                        <a:rPr lang="ru-RU" dirty="0"/>
                        <a:t>Категория</a:t>
                      </a:r>
                    </a:p>
                  </a:txBody>
                  <a:tcPr/>
                </a:tc>
                <a:tc>
                  <a:txBody>
                    <a:bodyPr/>
                    <a:lstStyle/>
                    <a:p>
                      <a:pPr algn="ctr"/>
                      <a:r>
                        <a:rPr lang="ru-RU" dirty="0"/>
                        <a:t>Рентгенологические особенности</a:t>
                      </a:r>
                    </a:p>
                  </a:txBody>
                  <a:tcPr/>
                </a:tc>
                <a:tc>
                  <a:txBody>
                    <a:bodyPr/>
                    <a:lstStyle/>
                    <a:p>
                      <a:pPr algn="ctr"/>
                      <a:r>
                        <a:rPr lang="ru-RU" dirty="0"/>
                        <a:t>Гистологические особенности</a:t>
                      </a:r>
                    </a:p>
                  </a:txBody>
                  <a:tcPr/>
                </a:tc>
                <a:extLst>
                  <a:ext uri="{0D108BD9-81ED-4DB2-BD59-A6C34878D82A}">
                    <a16:rowId xmlns:a16="http://schemas.microsoft.com/office/drawing/2014/main" val="1337636274"/>
                  </a:ext>
                </a:extLst>
              </a:tr>
              <a:tr h="735859">
                <a:tc>
                  <a:txBody>
                    <a:bodyPr/>
                    <a:lstStyle/>
                    <a:p>
                      <a:pPr marL="285750" indent="-285750">
                        <a:buFont typeface="Arial" panose="020B0604020202020204" pitchFamily="34" charset="0"/>
                        <a:buChar char="•"/>
                      </a:pPr>
                      <a:r>
                        <a:rPr lang="ru-RU" dirty="0"/>
                        <a:t>Злокачественная опухоль оболочки периферического нерва	</a:t>
                      </a:r>
                    </a:p>
                  </a:txBody>
                  <a:tcPr/>
                </a:tc>
                <a:tc>
                  <a:txBody>
                    <a:bodyPr/>
                    <a:lstStyle/>
                    <a:p>
                      <a:pPr marL="285750" indent="-285750">
                        <a:buFont typeface="Arial" panose="020B0604020202020204" pitchFamily="34" charset="0"/>
                        <a:buChar char="•"/>
                      </a:pPr>
                      <a:r>
                        <a:rPr lang="ru-RU" dirty="0"/>
                        <a:t>Схожи с </a:t>
                      </a:r>
                      <a:r>
                        <a:rPr lang="ru-RU" dirty="0" err="1"/>
                        <a:t>нейрофибромой</a:t>
                      </a:r>
                      <a:r>
                        <a:rPr lang="ru-RU" dirty="0"/>
                        <a:t> и </a:t>
                      </a:r>
                      <a:r>
                        <a:rPr lang="ru-RU" dirty="0" err="1"/>
                        <a:t>шванномой</a:t>
                      </a:r>
                      <a:endParaRPr lang="ru-RU" dirty="0"/>
                    </a:p>
                    <a:p>
                      <a:pPr marL="285750" indent="-285750">
                        <a:buFont typeface="Arial" panose="020B0604020202020204" pitchFamily="34" charset="0"/>
                        <a:buChar char="•"/>
                      </a:pPr>
                      <a:r>
                        <a:rPr lang="ru-RU" dirty="0"/>
                        <a:t>Крупная, нечеткий контур, внутренняя неоднородность с некрозом и/или кровоизлиянием, </a:t>
                      </a:r>
                    </a:p>
                    <a:p>
                      <a:r>
                        <a:rPr lang="ru-RU" dirty="0"/>
                        <a:t>	</a:t>
                      </a:r>
                    </a:p>
                  </a:txBody>
                  <a:tcPr/>
                </a:tc>
                <a:tc>
                  <a:txBody>
                    <a:bodyPr/>
                    <a:lstStyle/>
                    <a:p>
                      <a:pPr marL="285750" indent="-285750">
                        <a:buFont typeface="Arial" panose="020B0604020202020204" pitchFamily="34" charset="0"/>
                        <a:buChar char="•"/>
                      </a:pPr>
                      <a:r>
                        <a:rPr lang="ru-RU" dirty="0"/>
                        <a:t>Приблизительно 50% возникают </a:t>
                      </a:r>
                      <a:r>
                        <a:rPr lang="ru-RU" dirty="0" err="1"/>
                        <a:t>de</a:t>
                      </a:r>
                      <a:r>
                        <a:rPr lang="ru-RU" dirty="0"/>
                        <a:t> </a:t>
                      </a:r>
                      <a:r>
                        <a:rPr lang="ru-RU" dirty="0" err="1"/>
                        <a:t>novo</a:t>
                      </a:r>
                      <a:r>
                        <a:rPr lang="ru-RU" dirty="0"/>
                        <a:t>, остальные при </a:t>
                      </a:r>
                      <a:r>
                        <a:rPr lang="ru-RU" dirty="0" err="1"/>
                        <a:t>нейрофиброматозе</a:t>
                      </a:r>
                      <a:r>
                        <a:rPr lang="ru-RU" dirty="0"/>
                        <a:t> 1, а небольшая часть встречается у пациентов с после лучевой терапии</a:t>
                      </a:r>
                    </a:p>
                  </a:txBody>
                  <a:tcPr/>
                </a:tc>
                <a:extLst>
                  <a:ext uri="{0D108BD9-81ED-4DB2-BD59-A6C34878D82A}">
                    <a16:rowId xmlns:a16="http://schemas.microsoft.com/office/drawing/2014/main" val="3745789891"/>
                  </a:ext>
                </a:extLst>
              </a:tr>
              <a:tr h="735859">
                <a:tc>
                  <a:txBody>
                    <a:bodyPr/>
                    <a:lstStyle/>
                    <a:p>
                      <a:pPr marL="285750" indent="-285750">
                        <a:buFont typeface="Arial" panose="020B0604020202020204" pitchFamily="34" charset="0"/>
                        <a:buChar char="•"/>
                      </a:pPr>
                      <a:r>
                        <a:rPr lang="ru-RU" dirty="0" err="1"/>
                        <a:t>Ганглионеврома</a:t>
                      </a:r>
                      <a:r>
                        <a:rPr lang="ru-RU" dirty="0"/>
                        <a:t>	</a:t>
                      </a:r>
                    </a:p>
                  </a:txBody>
                  <a:tcPr/>
                </a:tc>
                <a:tc>
                  <a:txBody>
                    <a:bodyPr/>
                    <a:lstStyle/>
                    <a:p>
                      <a:pPr marL="285750" indent="-285750">
                        <a:buFont typeface="Arial" panose="020B0604020202020204" pitchFamily="34" charset="0"/>
                        <a:buChar char="•"/>
                      </a:pPr>
                      <a:r>
                        <a:rPr lang="ru-RU" dirty="0" err="1"/>
                        <a:t>Паравертебральное</a:t>
                      </a:r>
                      <a:r>
                        <a:rPr lang="ru-RU" dirty="0"/>
                        <a:t> образование </a:t>
                      </a:r>
                    </a:p>
                    <a:p>
                      <a:pPr marL="285750" indent="-285750">
                        <a:buFont typeface="Arial" panose="020B0604020202020204" pitchFamily="34" charset="0"/>
                        <a:buChar char="•"/>
                      </a:pPr>
                      <a:r>
                        <a:rPr lang="ru-RU" dirty="0"/>
                        <a:t>Гетерогенная с переменным количеством </a:t>
                      </a:r>
                      <a:r>
                        <a:rPr lang="ru-RU" dirty="0" err="1"/>
                        <a:t>миксоидной</a:t>
                      </a:r>
                      <a:r>
                        <a:rPr lang="ru-RU" dirty="0"/>
                        <a:t> стромы</a:t>
                      </a:r>
                    </a:p>
                    <a:p>
                      <a:pPr marL="285750" indent="-285750">
                        <a:buFont typeface="Arial" panose="020B0604020202020204" pitchFamily="34" charset="0"/>
                        <a:buChar char="•"/>
                      </a:pPr>
                      <a:r>
                        <a:rPr lang="ru-RU" dirty="0"/>
                        <a:t>"Скрученный" вид на Т2-взвешенной МРТ	 </a:t>
                      </a:r>
                    </a:p>
                  </a:txBody>
                  <a:tcPr/>
                </a:tc>
                <a:tc>
                  <a:txBody>
                    <a:bodyPr/>
                    <a:lstStyle/>
                    <a:p>
                      <a:pPr marL="285750" indent="-285750">
                        <a:buFont typeface="Arial" panose="020B0604020202020204" pitchFamily="34" charset="0"/>
                        <a:buChar char="•"/>
                      </a:pPr>
                      <a:r>
                        <a:rPr lang="ru-RU" dirty="0"/>
                        <a:t>Доброкачественные опухоли возникают из </a:t>
                      </a:r>
                      <a:r>
                        <a:rPr lang="ru-RU" dirty="0" err="1"/>
                        <a:t>паравертебральных</a:t>
                      </a:r>
                      <a:r>
                        <a:rPr lang="ru-RU" dirty="0"/>
                        <a:t> симпатических ганглиев</a:t>
                      </a:r>
                    </a:p>
                    <a:p>
                      <a:pPr marL="285750" indent="-285750">
                        <a:buFont typeface="Arial" panose="020B0604020202020204" pitchFamily="34" charset="0"/>
                        <a:buChar char="•"/>
                      </a:pPr>
                      <a:r>
                        <a:rPr lang="ru-RU" dirty="0"/>
                        <a:t>Проявляются чаще всего у детей, подростков и молодых взрослых</a:t>
                      </a:r>
                    </a:p>
                    <a:p>
                      <a:pPr marL="285750" indent="-285750">
                        <a:buFont typeface="Arial" panose="020B0604020202020204" pitchFamily="34" charset="0"/>
                        <a:buChar char="•"/>
                      </a:pPr>
                      <a:r>
                        <a:rPr lang="ru-RU" dirty="0"/>
                        <a:t>Редко выделяют достаточное количество катехоламинов, чтобы вызвать симпатические симптомы (напр. гиперемия)</a:t>
                      </a:r>
                    </a:p>
                  </a:txBody>
                  <a:tcPr/>
                </a:tc>
                <a:extLst>
                  <a:ext uri="{0D108BD9-81ED-4DB2-BD59-A6C34878D82A}">
                    <a16:rowId xmlns:a16="http://schemas.microsoft.com/office/drawing/2014/main" val="3461783618"/>
                  </a:ext>
                </a:extLst>
              </a:tr>
            </a:tbl>
          </a:graphicData>
        </a:graphic>
      </p:graphicFrame>
    </p:spTree>
    <p:extLst>
      <p:ext uri="{BB962C8B-B14F-4D97-AF65-F5344CB8AC3E}">
        <p14:creationId xmlns:p14="http://schemas.microsoft.com/office/powerpoint/2010/main" val="3696237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649694" y="2964543"/>
            <a:ext cx="10515240" cy="1791000"/>
          </a:xfrm>
          <a:prstGeom prst="rect">
            <a:avLst/>
          </a:prstGeom>
          <a:noFill/>
          <a:ln>
            <a:noFill/>
          </a:ln>
        </p:spPr>
        <p:txBody>
          <a:bodyPr/>
          <a:lstStyle/>
          <a:p>
            <a:pPr algn="just">
              <a:lnSpc>
                <a:spcPct val="100000"/>
              </a:lnSpc>
              <a:spcBef>
                <a:spcPts val="1001"/>
              </a:spcBef>
            </a:pPr>
            <a:endParaRPr lang="ru-RU" sz="2800" b="0" strike="noStrike" spc="-1" dirty="0">
              <a:solidFill>
                <a:srgbClr val="000000"/>
              </a:solidFill>
            </a:endParaRPr>
          </a:p>
          <a:p>
            <a:pPr marL="688320" algn="ctr">
              <a:lnSpc>
                <a:spcPct val="100000"/>
              </a:lnSpc>
              <a:spcBef>
                <a:spcPts val="1001"/>
              </a:spcBef>
            </a:pPr>
            <a:r>
              <a:rPr lang="ru-RU" sz="3600" b="1" strike="noStrike" spc="-1" dirty="0">
                <a:solidFill>
                  <a:srgbClr val="000000"/>
                </a:solidFill>
                <a:ea typeface="DejaVu Sans"/>
              </a:rPr>
              <a:t>Спасибо за внимание</a:t>
            </a:r>
            <a:endParaRPr lang="ru-RU" sz="3600" b="1" strike="noStrike" spc="-1" dirty="0">
              <a:solidFill>
                <a:srgbClr val="000000"/>
              </a:solidFill>
            </a:endParaRPr>
          </a:p>
          <a:p>
            <a:pPr algn="just">
              <a:lnSpc>
                <a:spcPct val="100000"/>
              </a:lnSpc>
              <a:spcBef>
                <a:spcPts val="1001"/>
              </a:spcBef>
            </a:pPr>
            <a:endParaRPr lang="ru-RU" sz="2800" b="0" strike="noStrike" spc="-1" dirty="0">
              <a:solidFill>
                <a:srgbClr val="000000"/>
              </a:solidFill>
              <a:latin typeface="Calibri"/>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581754" y="2002944"/>
            <a:ext cx="11316406" cy="4643141"/>
          </a:xfrm>
          <a:prstGeom prst="rect">
            <a:avLst/>
          </a:prstGeom>
          <a:noFill/>
          <a:ln>
            <a:noFill/>
          </a:ln>
        </p:spPr>
        <p:txBody>
          <a:bodyPr>
            <a:normAutofit/>
          </a:bodyPr>
          <a:lstStyle/>
          <a:p>
            <a:pPr marL="457200" indent="-457200">
              <a:lnSpc>
                <a:spcPct val="90000"/>
              </a:lnSpc>
              <a:spcBef>
                <a:spcPts val="1001"/>
              </a:spcBef>
              <a:buFont typeface="Arial" panose="020B0604020202020204" pitchFamily="34" charset="0"/>
              <a:buChar char="•"/>
            </a:pPr>
            <a:r>
              <a:rPr lang="ru-RU" sz="2800" b="0" strike="noStrike" spc="-1" dirty="0">
                <a:latin typeface="Calibri"/>
              </a:rPr>
              <a:t>Это доброкачественная опухоль </a:t>
            </a:r>
            <a:r>
              <a:rPr lang="ru-RU" sz="2800" spc="-1" dirty="0"/>
              <a:t>возникшая из остатков </a:t>
            </a:r>
            <a:r>
              <a:rPr lang="ru-RU" sz="2800" spc="-1" dirty="0" err="1"/>
              <a:t>мюллерова</a:t>
            </a:r>
            <a:r>
              <a:rPr lang="ru-RU" sz="2800" spc="-1" dirty="0"/>
              <a:t> или </a:t>
            </a:r>
            <a:r>
              <a:rPr lang="ru-RU" sz="2800" spc="-1" dirty="0" err="1"/>
              <a:t>вольфова</a:t>
            </a:r>
            <a:r>
              <a:rPr lang="ru-RU" sz="2800" spc="-1" dirty="0"/>
              <a:t> протоков (гладкомышечные клетки)</a:t>
            </a:r>
            <a:r>
              <a:rPr lang="ru-RU" sz="2800" b="0" strike="noStrike" spc="-1" dirty="0">
                <a:latin typeface="Calibri"/>
              </a:rPr>
              <a:t> </a:t>
            </a:r>
          </a:p>
          <a:p>
            <a:pPr marL="457200" indent="-457200">
              <a:lnSpc>
                <a:spcPct val="90000"/>
              </a:lnSpc>
              <a:spcBef>
                <a:spcPts val="1001"/>
              </a:spcBef>
              <a:buFont typeface="Arial" panose="020B0604020202020204" pitchFamily="34" charset="0"/>
              <a:buChar char="•"/>
            </a:pPr>
            <a:r>
              <a:rPr lang="ru-RU" sz="2800" spc="-1" dirty="0">
                <a:latin typeface="Calibri"/>
              </a:rPr>
              <a:t>З</a:t>
            </a:r>
            <a:r>
              <a:rPr lang="ru-RU" sz="2800" b="0" strike="noStrike" spc="-1" dirty="0">
                <a:latin typeface="Calibri"/>
              </a:rPr>
              <a:t>абрюшинные </a:t>
            </a:r>
            <a:r>
              <a:rPr lang="ru-RU" sz="2800" b="0" strike="noStrike" spc="-1" dirty="0" err="1">
                <a:latin typeface="Calibri"/>
              </a:rPr>
              <a:t>лейомиомы</a:t>
            </a:r>
            <a:r>
              <a:rPr lang="ru-RU" sz="2800" b="0" strike="noStrike" spc="-1" dirty="0">
                <a:latin typeface="Calibri"/>
              </a:rPr>
              <a:t> иногда называют </a:t>
            </a:r>
            <a:r>
              <a:rPr lang="ru-RU" sz="2800" spc="-1" dirty="0">
                <a:latin typeface="Calibri"/>
              </a:rPr>
              <a:t>«</a:t>
            </a:r>
            <a:r>
              <a:rPr lang="ru-RU" sz="2800" b="0" strike="noStrike" spc="-1" dirty="0">
                <a:latin typeface="Calibri"/>
              </a:rPr>
              <a:t>паразитарными </a:t>
            </a:r>
            <a:r>
              <a:rPr lang="ru-RU" sz="2800" b="0" strike="noStrike" spc="-1" dirty="0" err="1">
                <a:latin typeface="Calibri"/>
              </a:rPr>
              <a:t>лейомиомами</a:t>
            </a:r>
            <a:r>
              <a:rPr lang="ru-RU" sz="2800" b="0" strike="noStrike" spc="-1" dirty="0">
                <a:latin typeface="Calibri"/>
              </a:rPr>
              <a:t>», если они расположены близко к матке. Считается, что опухоль исходя из матки, со временем прикрепляется к соседним структурам, получая внематочное кровоснабжение и впоследствии теряет свою первоначальную зависимость к матке</a:t>
            </a:r>
          </a:p>
          <a:p>
            <a:pPr marL="457200" indent="-457200">
              <a:lnSpc>
                <a:spcPct val="90000"/>
              </a:lnSpc>
              <a:spcBef>
                <a:spcPts val="1001"/>
              </a:spcBef>
              <a:buFont typeface="Arial" panose="020B0604020202020204" pitchFamily="34" charset="0"/>
              <a:buChar char="•"/>
            </a:pPr>
            <a:r>
              <a:rPr lang="ru-RU" sz="2800" b="0" strike="noStrike" spc="-1" dirty="0">
                <a:latin typeface="Calibri"/>
              </a:rPr>
              <a:t>Бол</a:t>
            </a:r>
            <a:r>
              <a:rPr lang="ru-RU" sz="2800" spc="-1" dirty="0">
                <a:latin typeface="Calibri"/>
              </a:rPr>
              <a:t>ь</a:t>
            </a:r>
            <a:r>
              <a:rPr lang="ru-RU" sz="2800" b="0" strike="noStrike" spc="-1" dirty="0">
                <a:latin typeface="Calibri"/>
              </a:rPr>
              <a:t> и дискомфорт в области таза и/или спины, </a:t>
            </a:r>
            <a:r>
              <a:rPr lang="ru-RU" sz="2800" spc="-1" dirty="0">
                <a:latin typeface="Calibri"/>
              </a:rPr>
              <a:t>поллакиурия,</a:t>
            </a:r>
            <a:r>
              <a:rPr lang="ru-RU" sz="2800" b="0" strike="noStrike" spc="-1" dirty="0">
                <a:latin typeface="Calibri"/>
              </a:rPr>
              <a:t> запоры, вследствие сдавления соседних структур</a:t>
            </a:r>
          </a:p>
        </p:txBody>
      </p:sp>
      <p:sp>
        <p:nvSpPr>
          <p:cNvPr id="4" name="TextBox 3">
            <a:extLst>
              <a:ext uri="{FF2B5EF4-FFF2-40B4-BE49-F238E27FC236}">
                <a16:creationId xmlns:a16="http://schemas.microsoft.com/office/drawing/2014/main" id="{4F4DFE56-370B-4CC6-9E9C-5BBAF278D25E}"/>
              </a:ext>
            </a:extLst>
          </p:cNvPr>
          <p:cNvSpPr txBox="1"/>
          <p:nvPr/>
        </p:nvSpPr>
        <p:spPr>
          <a:xfrm>
            <a:off x="725713" y="211915"/>
            <a:ext cx="11028489" cy="1603837"/>
          </a:xfrm>
          <a:prstGeom prst="rect">
            <a:avLst/>
          </a:prstGeom>
          <a:noFill/>
        </p:spPr>
        <p:txBody>
          <a:bodyPr wrap="square">
            <a:spAutoFit/>
          </a:bodyPr>
          <a:lstStyle/>
          <a:p>
            <a:pPr algn="ctr">
              <a:lnSpc>
                <a:spcPts val="3500"/>
              </a:lnSpc>
              <a:spcBef>
                <a:spcPts val="1001"/>
              </a:spcBef>
            </a:pPr>
            <a:r>
              <a:rPr lang="ru-RU" sz="4400" b="1" strike="noStrike" spc="-1" dirty="0" err="1">
                <a:latin typeface="Calibri"/>
              </a:rPr>
              <a:t>Лейомиома</a:t>
            </a:r>
            <a:endParaRPr lang="ru-RU" sz="4400" b="1" strike="noStrike" spc="-1" dirty="0">
              <a:latin typeface="Calibri"/>
            </a:endParaRPr>
          </a:p>
          <a:p>
            <a:pPr algn="ctr">
              <a:lnSpc>
                <a:spcPts val="3500"/>
              </a:lnSpc>
              <a:spcBef>
                <a:spcPts val="1001"/>
              </a:spcBef>
            </a:pPr>
            <a:r>
              <a:rPr lang="ru-RU" sz="4400" b="1" spc="-1" dirty="0">
                <a:latin typeface="Calibri"/>
              </a:rPr>
              <a:t>Эпидемиологические и клинические особенности</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Shape 1"/>
          <p:cNvSpPr txBox="1"/>
          <p:nvPr/>
        </p:nvSpPr>
        <p:spPr>
          <a:xfrm>
            <a:off x="838080" y="1842868"/>
            <a:ext cx="10515240" cy="4333652"/>
          </a:xfrm>
          <a:prstGeom prst="rect">
            <a:avLst/>
          </a:prstGeom>
          <a:noFill/>
          <a:ln>
            <a:noFill/>
          </a:ln>
        </p:spPr>
        <p:txBody>
          <a:bodyPr/>
          <a:lstStyle/>
          <a:p>
            <a:pPr algn="ctr">
              <a:lnSpc>
                <a:spcPct val="90000"/>
              </a:lnSpc>
              <a:spcBef>
                <a:spcPts val="1001"/>
              </a:spcBef>
            </a:pPr>
            <a:endParaRPr lang="ru-RU" sz="3200" spc="-1" dirty="0">
              <a:solidFill>
                <a:srgbClr val="FF0000"/>
              </a:solidFill>
              <a:latin typeface="Calibri"/>
            </a:endParaRPr>
          </a:p>
          <a:p>
            <a:pPr marL="457200" indent="-457200">
              <a:lnSpc>
                <a:spcPct val="90000"/>
              </a:lnSpc>
              <a:spcBef>
                <a:spcPts val="1001"/>
              </a:spcBef>
              <a:buFont typeface="Arial" panose="020B0604020202020204" pitchFamily="34" charset="0"/>
              <a:buChar char="•"/>
            </a:pPr>
            <a:r>
              <a:rPr lang="ru-RU" sz="2800" b="0" strike="noStrike" spc="-1" dirty="0">
                <a:latin typeface="Calibri"/>
              </a:rPr>
              <a:t>Забрюшинные </a:t>
            </a:r>
            <a:r>
              <a:rPr lang="ru-RU" sz="2800" b="0" strike="noStrike" spc="-1" dirty="0" err="1">
                <a:latin typeface="Calibri"/>
              </a:rPr>
              <a:t>лейомиомы</a:t>
            </a:r>
            <a:r>
              <a:rPr lang="ru-RU" sz="2800" b="0" strike="noStrike" spc="-1" dirty="0">
                <a:latin typeface="Calibri"/>
              </a:rPr>
              <a:t> по степени ослабления сигнала похожи на сигнал </a:t>
            </a:r>
            <a:r>
              <a:rPr lang="ru-RU" sz="2800" b="0" strike="noStrike" spc="-1" dirty="0" err="1">
                <a:latin typeface="Calibri"/>
              </a:rPr>
              <a:t>миометрия</a:t>
            </a:r>
            <a:r>
              <a:rPr lang="ru-RU" sz="2800" b="0" strike="noStrike" spc="-1" dirty="0">
                <a:latin typeface="Calibri"/>
              </a:rPr>
              <a:t> матки на КТ </a:t>
            </a:r>
          </a:p>
          <a:p>
            <a:pPr marL="457200" indent="-457200">
              <a:lnSpc>
                <a:spcPct val="90000"/>
              </a:lnSpc>
              <a:spcBef>
                <a:spcPts val="1001"/>
              </a:spcBef>
              <a:buFont typeface="Arial" panose="020B0604020202020204" pitchFamily="34" charset="0"/>
              <a:buChar char="•"/>
            </a:pPr>
            <a:r>
              <a:rPr lang="ru-RU" sz="2800" b="0" strike="noStrike" spc="-1" dirty="0" err="1">
                <a:latin typeface="Calibri"/>
              </a:rPr>
              <a:t>Кальцификаты</a:t>
            </a:r>
            <a:r>
              <a:rPr lang="ru-RU" sz="2800" b="0" strike="noStrike" spc="-1" dirty="0">
                <a:latin typeface="Calibri"/>
              </a:rPr>
              <a:t> отсутствуют</a:t>
            </a:r>
            <a:endParaRPr lang="ru-RU" sz="2800" spc="-1" dirty="0">
              <a:latin typeface="Calibri"/>
            </a:endParaRPr>
          </a:p>
          <a:p>
            <a:pPr marL="457200" indent="-457200">
              <a:lnSpc>
                <a:spcPct val="90000"/>
              </a:lnSpc>
              <a:spcBef>
                <a:spcPts val="1001"/>
              </a:spcBef>
              <a:buFont typeface="Arial" panose="020B0604020202020204" pitchFamily="34" charset="0"/>
              <a:buChar char="•"/>
            </a:pPr>
            <a:r>
              <a:rPr lang="ru-RU" sz="2800" b="0" strike="noStrike" spc="-1" dirty="0">
                <a:latin typeface="Calibri"/>
              </a:rPr>
              <a:t>На Т2-взвешенной МРТ они обычно </a:t>
            </a:r>
            <a:r>
              <a:rPr lang="ru-RU" sz="2800" b="0" strike="noStrike" spc="-1" dirty="0" err="1">
                <a:latin typeface="Calibri"/>
              </a:rPr>
              <a:t>гипоинтенсивны</a:t>
            </a:r>
            <a:r>
              <a:rPr lang="ru-RU" sz="2800" b="0" strike="noStrike" spc="-1" dirty="0">
                <a:latin typeface="Calibri"/>
              </a:rPr>
              <a:t> и переменно усилены при введении контраста</a:t>
            </a:r>
          </a:p>
          <a:p>
            <a:pPr>
              <a:lnSpc>
                <a:spcPct val="90000"/>
              </a:lnSpc>
              <a:spcBef>
                <a:spcPts val="1001"/>
              </a:spcBef>
            </a:pPr>
            <a:endParaRPr lang="ru-RU" sz="2800" b="0" strike="noStrike" spc="-1" dirty="0">
              <a:solidFill>
                <a:srgbClr val="000000"/>
              </a:solidFill>
              <a:latin typeface="Calibri"/>
            </a:endParaRPr>
          </a:p>
        </p:txBody>
      </p:sp>
      <p:sp>
        <p:nvSpPr>
          <p:cNvPr id="4" name="TextBox 3">
            <a:extLst>
              <a:ext uri="{FF2B5EF4-FFF2-40B4-BE49-F238E27FC236}">
                <a16:creationId xmlns:a16="http://schemas.microsoft.com/office/drawing/2014/main" id="{44290DF4-D044-4996-8FC7-81555AF20CBF}"/>
              </a:ext>
            </a:extLst>
          </p:cNvPr>
          <p:cNvSpPr txBox="1"/>
          <p:nvPr/>
        </p:nvSpPr>
        <p:spPr>
          <a:xfrm>
            <a:off x="667657" y="531740"/>
            <a:ext cx="10685663" cy="1311128"/>
          </a:xfrm>
          <a:prstGeom prst="rect">
            <a:avLst/>
          </a:prstGeom>
          <a:noFill/>
        </p:spPr>
        <p:txBody>
          <a:bodyPr wrap="square">
            <a:spAutoFit/>
          </a:bodyPr>
          <a:lstStyle/>
          <a:p>
            <a:pPr algn="ctr">
              <a:lnSpc>
                <a:spcPct val="90000"/>
              </a:lnSpc>
              <a:spcBef>
                <a:spcPts val="1001"/>
              </a:spcBef>
            </a:pPr>
            <a:r>
              <a:rPr lang="ru-RU" sz="4400" b="1" strike="noStrike" spc="-1" dirty="0">
                <a:latin typeface="Calibri"/>
              </a:rPr>
              <a:t>Рентгенологические особенности </a:t>
            </a:r>
            <a:r>
              <a:rPr lang="ru-RU" sz="4400" b="1" strike="noStrike" spc="-1" dirty="0" err="1">
                <a:latin typeface="Calibri"/>
              </a:rPr>
              <a:t>лейомиом</a:t>
            </a:r>
            <a:endParaRPr lang="ru-RU" sz="4400" b="1" strike="noStrike" spc="-1" dirty="0">
              <a:latin typeface="Calibri"/>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838080" y="5205046"/>
            <a:ext cx="10515240" cy="1548194"/>
          </a:xfrm>
          <a:prstGeom prst="rect">
            <a:avLst/>
          </a:prstGeom>
          <a:noFill/>
          <a:ln>
            <a:noFill/>
          </a:ln>
        </p:spPr>
        <p:txBody>
          <a:bodyPr>
            <a:normAutofit/>
          </a:bodyPr>
          <a:lstStyle/>
          <a:p>
            <a:pPr algn="ctr">
              <a:lnSpc>
                <a:spcPct val="90000"/>
              </a:lnSpc>
              <a:spcBef>
                <a:spcPts val="1001"/>
              </a:spcBef>
            </a:pPr>
            <a:endParaRPr lang="ru-RU" dirty="0">
              <a:solidFill>
                <a:srgbClr val="FF0000"/>
              </a:solidFill>
            </a:endParaRPr>
          </a:p>
          <a:p>
            <a:pPr marL="360" algn="ctr">
              <a:lnSpc>
                <a:spcPct val="90000"/>
              </a:lnSpc>
              <a:spcBef>
                <a:spcPts val="1001"/>
              </a:spcBef>
              <a:buClr>
                <a:srgbClr val="FF0000"/>
              </a:buClr>
            </a:pPr>
            <a:r>
              <a:rPr lang="ru-RU" dirty="0"/>
              <a:t>Женщина 28 лет, крупное забрюшинное тазовое образование (*), отделенное от дна матки (</a:t>
            </a:r>
            <a:r>
              <a:rPr lang="en-US" dirty="0"/>
              <a:t>&gt;</a:t>
            </a:r>
            <a:r>
              <a:rPr lang="ru-RU" dirty="0"/>
              <a:t>) Образование сдавливает мочевой пузырь и прямую кишку </a:t>
            </a:r>
          </a:p>
          <a:p>
            <a:pPr marL="360" algn="ctr">
              <a:lnSpc>
                <a:spcPct val="90000"/>
              </a:lnSpc>
              <a:spcBef>
                <a:spcPts val="1001"/>
              </a:spcBef>
              <a:buClr>
                <a:srgbClr val="FF0000"/>
              </a:buClr>
            </a:pPr>
            <a:endParaRPr lang="ru-RU" dirty="0">
              <a:solidFill>
                <a:srgbClr val="FF0000"/>
              </a:solidFill>
            </a:endParaRPr>
          </a:p>
        </p:txBody>
      </p:sp>
      <p:pic>
        <p:nvPicPr>
          <p:cNvPr id="167" name="Рисунок 8"/>
          <p:cNvPicPr/>
          <p:nvPr/>
        </p:nvPicPr>
        <p:blipFill>
          <a:blip r:embed="rId3"/>
          <a:stretch/>
        </p:blipFill>
        <p:spPr>
          <a:xfrm>
            <a:off x="1363109" y="2123658"/>
            <a:ext cx="4094264" cy="3081388"/>
          </a:xfrm>
          <a:prstGeom prst="rect">
            <a:avLst/>
          </a:prstGeom>
          <a:ln>
            <a:noFill/>
          </a:ln>
        </p:spPr>
      </p:pic>
      <p:sp>
        <p:nvSpPr>
          <p:cNvPr id="5" name="TextBox 4">
            <a:extLst>
              <a:ext uri="{FF2B5EF4-FFF2-40B4-BE49-F238E27FC236}">
                <a16:creationId xmlns:a16="http://schemas.microsoft.com/office/drawing/2014/main" id="{797EB6E8-A495-48D5-9F35-157A350A5584}"/>
              </a:ext>
            </a:extLst>
          </p:cNvPr>
          <p:cNvSpPr txBox="1"/>
          <p:nvPr/>
        </p:nvSpPr>
        <p:spPr>
          <a:xfrm>
            <a:off x="502339" y="0"/>
            <a:ext cx="11355832" cy="2123658"/>
          </a:xfrm>
          <a:prstGeom prst="rect">
            <a:avLst/>
          </a:prstGeom>
          <a:noFill/>
        </p:spPr>
        <p:txBody>
          <a:bodyPr wrap="square">
            <a:spAutoFit/>
          </a:bodyPr>
          <a:lstStyle/>
          <a:p>
            <a:pPr algn="ctr"/>
            <a:r>
              <a:rPr lang="ru-RU" sz="4400" b="1" spc="-1" dirty="0"/>
              <a:t>КТ</a:t>
            </a:r>
            <a:r>
              <a:rPr lang="ru-RU" sz="4400" b="1" spc="-1" dirty="0">
                <a:latin typeface="Calibri"/>
              </a:rPr>
              <a:t> органов брюшной </a:t>
            </a:r>
            <a:r>
              <a:rPr lang="ru-RU" sz="4400" b="1" spc="-1" dirty="0" err="1">
                <a:latin typeface="Calibri"/>
              </a:rPr>
              <a:t>пролости</a:t>
            </a:r>
            <a:r>
              <a:rPr lang="ru-RU" sz="4400" b="1" spc="-1" dirty="0"/>
              <a:t> </a:t>
            </a:r>
          </a:p>
          <a:p>
            <a:pPr algn="ctr"/>
            <a:r>
              <a:rPr lang="ru-RU" sz="4400" b="1" strike="noStrike" spc="-1" dirty="0">
                <a:latin typeface="Calibri"/>
              </a:rPr>
              <a:t>с контраст</a:t>
            </a:r>
            <a:r>
              <a:rPr lang="ru-RU" sz="4400" b="1" spc="-1" dirty="0">
                <a:latin typeface="Calibri"/>
              </a:rPr>
              <a:t>ированием,</a:t>
            </a:r>
            <a:r>
              <a:rPr lang="en-US" sz="4400" b="1" strike="noStrike" spc="-1" dirty="0">
                <a:latin typeface="Calibri"/>
              </a:rPr>
              <a:t> </a:t>
            </a:r>
            <a:r>
              <a:rPr lang="ru-RU" sz="4400" b="1" strike="noStrike" spc="-1" dirty="0">
                <a:latin typeface="Calibri"/>
              </a:rPr>
              <a:t>а</a:t>
            </a:r>
            <a:r>
              <a:rPr lang="ru-RU" sz="4400" b="1" spc="-1" dirty="0"/>
              <a:t>ксиальная плоскость</a:t>
            </a:r>
          </a:p>
          <a:p>
            <a:pPr algn="ctr"/>
            <a:r>
              <a:rPr lang="ru-RU" sz="4400" b="1" spc="-1" dirty="0" err="1"/>
              <a:t>Лейомиома</a:t>
            </a:r>
            <a:endParaRPr lang="ru-RU" sz="4400" b="1" dirty="0"/>
          </a:p>
        </p:txBody>
      </p:sp>
      <p:pic>
        <p:nvPicPr>
          <p:cNvPr id="6" name="Рисунок 3">
            <a:extLst>
              <a:ext uri="{FF2B5EF4-FFF2-40B4-BE49-F238E27FC236}">
                <a16:creationId xmlns:a16="http://schemas.microsoft.com/office/drawing/2014/main" id="{B02AC52B-B8D4-44C4-AAAA-6BCB92574A8A}"/>
              </a:ext>
            </a:extLst>
          </p:cNvPr>
          <p:cNvPicPr/>
          <p:nvPr/>
        </p:nvPicPr>
        <p:blipFill>
          <a:blip r:embed="rId4"/>
          <a:stretch/>
        </p:blipFill>
        <p:spPr>
          <a:xfrm>
            <a:off x="6458857" y="2123658"/>
            <a:ext cx="4370034" cy="3081388"/>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C:\Users\User\Downloads\rg200015suppf3c.jpg"/>
          <p:cNvPicPr>
            <a:picLocks noChangeAspect="1" noChangeArrowheads="1"/>
          </p:cNvPicPr>
          <p:nvPr/>
        </p:nvPicPr>
        <p:blipFill>
          <a:blip r:embed="rId2" cstate="print"/>
          <a:srcRect/>
          <a:stretch>
            <a:fillRect/>
          </a:stretch>
        </p:blipFill>
        <p:spPr bwMode="auto">
          <a:xfrm>
            <a:off x="957942" y="1515172"/>
            <a:ext cx="5095050" cy="3793060"/>
          </a:xfrm>
          <a:prstGeom prst="rect">
            <a:avLst/>
          </a:prstGeom>
          <a:noFill/>
        </p:spPr>
      </p:pic>
      <p:sp>
        <p:nvSpPr>
          <p:cNvPr id="3" name="Прямоугольник 2"/>
          <p:cNvSpPr/>
          <p:nvPr/>
        </p:nvSpPr>
        <p:spPr>
          <a:xfrm>
            <a:off x="720024" y="144723"/>
            <a:ext cx="11219789" cy="1446550"/>
          </a:xfrm>
          <a:prstGeom prst="rect">
            <a:avLst/>
          </a:prstGeom>
        </p:spPr>
        <p:txBody>
          <a:bodyPr wrap="square">
            <a:spAutoFit/>
          </a:bodyPr>
          <a:lstStyle/>
          <a:p>
            <a:pPr algn="ctr"/>
            <a:r>
              <a:rPr lang="ru-RU" sz="4400" b="1" spc="-1" dirty="0" err="1"/>
              <a:t>Лейомиома</a:t>
            </a:r>
            <a:r>
              <a:rPr lang="ru-RU" sz="4400" b="1" spc="-1" dirty="0"/>
              <a:t> </a:t>
            </a:r>
          </a:p>
          <a:p>
            <a:pPr algn="ctr"/>
            <a:r>
              <a:rPr lang="ru-RU" sz="4400" b="1" spc="-1" dirty="0"/>
              <a:t>Макро- и микроскопическое исследование</a:t>
            </a:r>
          </a:p>
        </p:txBody>
      </p:sp>
      <p:sp>
        <p:nvSpPr>
          <p:cNvPr id="5" name="TextBox 4">
            <a:extLst>
              <a:ext uri="{FF2B5EF4-FFF2-40B4-BE49-F238E27FC236}">
                <a16:creationId xmlns:a16="http://schemas.microsoft.com/office/drawing/2014/main" id="{14B9887B-C704-41CD-9DB0-3910EC1B55A3}"/>
              </a:ext>
            </a:extLst>
          </p:cNvPr>
          <p:cNvSpPr txBox="1"/>
          <p:nvPr/>
        </p:nvSpPr>
        <p:spPr>
          <a:xfrm>
            <a:off x="766495" y="5473005"/>
            <a:ext cx="5138057" cy="646331"/>
          </a:xfrm>
          <a:prstGeom prst="rect">
            <a:avLst/>
          </a:prstGeom>
          <a:noFill/>
        </p:spPr>
        <p:txBody>
          <a:bodyPr wrap="square">
            <a:spAutoFit/>
          </a:bodyPr>
          <a:lstStyle/>
          <a:p>
            <a:pPr algn="ctr"/>
            <a:r>
              <a:rPr lang="ru-RU" sz="1800" dirty="0"/>
              <a:t>Хорошо очерченное образование с желтовато-белой поверхностью среза</a:t>
            </a:r>
          </a:p>
        </p:txBody>
      </p:sp>
      <p:pic>
        <p:nvPicPr>
          <p:cNvPr id="6" name="Picture 2" descr="C:\Users\User\Downloads\rg200015suppf3d.jpg">
            <a:extLst>
              <a:ext uri="{FF2B5EF4-FFF2-40B4-BE49-F238E27FC236}">
                <a16:creationId xmlns:a16="http://schemas.microsoft.com/office/drawing/2014/main" id="{A569511F-2D44-43B8-9691-B0F809289623}"/>
              </a:ext>
            </a:extLst>
          </p:cNvPr>
          <p:cNvPicPr>
            <a:picLocks noChangeAspect="1" noChangeArrowheads="1"/>
          </p:cNvPicPr>
          <p:nvPr/>
        </p:nvPicPr>
        <p:blipFill>
          <a:blip r:embed="rId3" cstate="print"/>
          <a:srcRect/>
          <a:stretch>
            <a:fillRect/>
          </a:stretch>
        </p:blipFill>
        <p:spPr bwMode="auto">
          <a:xfrm>
            <a:off x="6816024" y="1515172"/>
            <a:ext cx="4273056" cy="3827656"/>
          </a:xfrm>
          <a:prstGeom prst="rect">
            <a:avLst/>
          </a:prstGeom>
          <a:noFill/>
        </p:spPr>
      </p:pic>
      <p:sp>
        <p:nvSpPr>
          <p:cNvPr id="8" name="TextBox 7">
            <a:extLst>
              <a:ext uri="{FF2B5EF4-FFF2-40B4-BE49-F238E27FC236}">
                <a16:creationId xmlns:a16="http://schemas.microsoft.com/office/drawing/2014/main" id="{B126B07C-913C-4890-9AC4-00260C3B10DF}"/>
              </a:ext>
            </a:extLst>
          </p:cNvPr>
          <p:cNvSpPr txBox="1"/>
          <p:nvPr/>
        </p:nvSpPr>
        <p:spPr>
          <a:xfrm>
            <a:off x="5904552" y="5342828"/>
            <a:ext cx="6096000" cy="1477328"/>
          </a:xfrm>
          <a:prstGeom prst="rect">
            <a:avLst/>
          </a:prstGeom>
          <a:noFill/>
        </p:spPr>
        <p:txBody>
          <a:bodyPr wrap="square">
            <a:spAutoFit/>
          </a:bodyPr>
          <a:lstStyle/>
          <a:p>
            <a:pPr algn="ctr"/>
            <a:r>
              <a:rPr lang="ru-RU" sz="1800" dirty="0">
                <a:solidFill>
                  <a:prstClr val="black"/>
                </a:solidFill>
              </a:rPr>
              <a:t>Пересекающиеся пучки веретеновидных клеток с тупоконечными ядрами и эозинофильной цитоплазмой. </a:t>
            </a:r>
          </a:p>
          <a:p>
            <a:pPr algn="ctr"/>
            <a:r>
              <a:rPr lang="ru-RU" sz="1800" dirty="0">
                <a:solidFill>
                  <a:prstClr val="black"/>
                </a:solidFill>
              </a:rPr>
              <a:t>В опухоли отсутствует ядерный </a:t>
            </a:r>
            <a:r>
              <a:rPr lang="ru-RU" sz="1800" dirty="0" err="1">
                <a:solidFill>
                  <a:prstClr val="black"/>
                </a:solidFill>
              </a:rPr>
              <a:t>плеоморфизм</a:t>
            </a:r>
            <a:r>
              <a:rPr lang="ru-RU" sz="1800" dirty="0">
                <a:solidFill>
                  <a:prstClr val="black"/>
                </a:solidFill>
              </a:rPr>
              <a:t>, митотическая активность и некроз. Клетки диффузно эстроген- и прогестерон положительные (вставка)</a:t>
            </a:r>
            <a:endParaRPr lang="ru-RU"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Shape 1"/>
          <p:cNvSpPr txBox="1"/>
          <p:nvPr/>
        </p:nvSpPr>
        <p:spPr>
          <a:xfrm>
            <a:off x="838380" y="2104570"/>
            <a:ext cx="10515240" cy="4586299"/>
          </a:xfrm>
          <a:prstGeom prst="rect">
            <a:avLst/>
          </a:prstGeom>
          <a:noFill/>
          <a:ln>
            <a:noFill/>
          </a:ln>
        </p:spPr>
        <p:txBody>
          <a:bodyPr>
            <a:normAutofit/>
          </a:bodyPr>
          <a:lstStyle/>
          <a:p>
            <a:pPr marL="228600" indent="-228240">
              <a:lnSpc>
                <a:spcPct val="90000"/>
              </a:lnSpc>
              <a:spcBef>
                <a:spcPts val="1001"/>
              </a:spcBef>
              <a:buClr>
                <a:srgbClr val="000000"/>
              </a:buClr>
              <a:buFont typeface="Arial"/>
              <a:buChar char="-"/>
            </a:pPr>
            <a:r>
              <a:rPr lang="ru-RU" sz="2400" b="0" strike="noStrike" spc="-1" dirty="0">
                <a:solidFill>
                  <a:srgbClr val="000000"/>
                </a:solidFill>
                <a:latin typeface="Calibri"/>
              </a:rPr>
              <a:t>это злокачественная забрюшинная опухоль гладкомышечных клеток. Диагностируется в 50-60 лет, чаще у женщин</a:t>
            </a:r>
          </a:p>
          <a:p>
            <a:pPr marL="228600" indent="-228240">
              <a:lnSpc>
                <a:spcPct val="90000"/>
              </a:lnSpc>
              <a:spcBef>
                <a:spcPts val="1001"/>
              </a:spcBef>
              <a:buClr>
                <a:srgbClr val="000000"/>
              </a:buClr>
              <a:buFont typeface="Arial"/>
              <a:buChar char="•"/>
            </a:pPr>
            <a:r>
              <a:rPr lang="ru-RU" sz="2400" b="0" strike="noStrike" spc="-1" dirty="0">
                <a:solidFill>
                  <a:srgbClr val="000000"/>
                </a:solidFill>
                <a:latin typeface="Calibri"/>
              </a:rPr>
              <a:t>Возникает из крупных кровеносных сосудов забрюшинного пространства (нижняя полая вена) и/или их притоков. Часто проявляются как внесосудистые опухоли (62%) и редко бывают полностью внутрисосудистыми (5%)</a:t>
            </a:r>
          </a:p>
          <a:p>
            <a:pPr marL="228600" indent="-228240">
              <a:lnSpc>
                <a:spcPct val="90000"/>
              </a:lnSpc>
              <a:spcBef>
                <a:spcPts val="1001"/>
              </a:spcBef>
              <a:buClr>
                <a:srgbClr val="000000"/>
              </a:buClr>
              <a:buFont typeface="Arial"/>
              <a:buChar char="•"/>
            </a:pPr>
            <a:r>
              <a:rPr lang="ru-RU" sz="2400" b="0" strike="noStrike" spc="-1" dirty="0">
                <a:solidFill>
                  <a:srgbClr val="000000"/>
                </a:solidFill>
                <a:latin typeface="Calibri"/>
              </a:rPr>
              <a:t>Часто имеют большие размеры, а симптомы связаны со сдавлением соседних структур. Метастазы на момент постановки диагноза наблюдаются у 9% пациентов с внесосудистыми опухолями и у 23% пациентов с внутрисосудистыми опухолями, наиболее распространенными местами являются легкие, печень и брюшина</a:t>
            </a:r>
          </a:p>
        </p:txBody>
      </p:sp>
      <p:sp>
        <p:nvSpPr>
          <p:cNvPr id="4" name="TextBox 3">
            <a:extLst>
              <a:ext uri="{FF2B5EF4-FFF2-40B4-BE49-F238E27FC236}">
                <a16:creationId xmlns:a16="http://schemas.microsoft.com/office/drawing/2014/main" id="{544223C8-0CA3-48DC-95D1-BD1C66E18AE7}"/>
              </a:ext>
            </a:extLst>
          </p:cNvPr>
          <p:cNvSpPr txBox="1"/>
          <p:nvPr/>
        </p:nvSpPr>
        <p:spPr>
          <a:xfrm>
            <a:off x="838380" y="167130"/>
            <a:ext cx="10515239" cy="1780167"/>
          </a:xfrm>
          <a:prstGeom prst="rect">
            <a:avLst/>
          </a:prstGeom>
          <a:noFill/>
        </p:spPr>
        <p:txBody>
          <a:bodyPr wrap="square">
            <a:spAutoFit/>
          </a:bodyPr>
          <a:lstStyle/>
          <a:p>
            <a:pPr algn="ctr">
              <a:lnSpc>
                <a:spcPts val="4000"/>
              </a:lnSpc>
              <a:spcBef>
                <a:spcPts val="1001"/>
              </a:spcBef>
            </a:pPr>
            <a:r>
              <a:rPr lang="ru-RU" sz="4400" b="1" strike="noStrike" spc="-1" dirty="0" err="1">
                <a:solidFill>
                  <a:srgbClr val="000000"/>
                </a:solidFill>
              </a:rPr>
              <a:t>Лейомиосаркома</a:t>
            </a:r>
            <a:endParaRPr lang="ru-RU" sz="4400" b="1" strike="noStrike" spc="-1" dirty="0">
              <a:solidFill>
                <a:srgbClr val="000000"/>
              </a:solidFill>
            </a:endParaRPr>
          </a:p>
          <a:p>
            <a:pPr algn="ctr">
              <a:lnSpc>
                <a:spcPts val="4000"/>
              </a:lnSpc>
              <a:spcBef>
                <a:spcPts val="1001"/>
              </a:spcBef>
            </a:pPr>
            <a:r>
              <a:rPr lang="ru-RU" sz="4400" b="1" strike="noStrike" spc="-1" dirty="0">
                <a:solidFill>
                  <a:srgbClr val="000000"/>
                </a:solidFill>
              </a:rPr>
              <a:t>Эпидемиологические и клинические особенности</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2608</TotalTime>
  <Words>2411</Words>
  <Application>Microsoft Office PowerPoint</Application>
  <PresentationFormat>Широкоэкранный</PresentationFormat>
  <Paragraphs>282</Paragraphs>
  <Slides>40</Slides>
  <Notes>17</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40</vt:i4>
      </vt:variant>
    </vt:vector>
  </HeadingPairs>
  <TitlesOfParts>
    <vt:vector size="47" baseType="lpstr">
      <vt:lpstr>Arial</vt:lpstr>
      <vt:lpstr>Calibri</vt:lpstr>
      <vt:lpstr>Calibri Light</vt:lpstr>
      <vt:lpstr>Open Sans</vt:lpstr>
      <vt:lpstr>Times New Roman</vt:lpstr>
      <vt:lpstr>YS Text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Шванномы Эпидемиологические и клинические особенности</vt:lpstr>
      <vt:lpstr>Презентация PowerPoint</vt:lpstr>
      <vt:lpstr>Презентация PowerPoint</vt:lpstr>
      <vt:lpstr>Презентация PowerPoint</vt:lpstr>
      <vt:lpstr>Презентация PowerPoint</vt:lpstr>
      <vt:lpstr>Злокачественная опухоль оболочки периферического нерва Рентгенологические особенности </vt:lpstr>
      <vt:lpstr>Презентация PowerPoint</vt:lpstr>
      <vt:lpstr>Презентация PowerPoint</vt:lpstr>
      <vt:lpstr>Презентация PowerPoint</vt:lpstr>
      <vt:lpstr>Ганглионевромы Рентгенологические признаки</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BOX</dc:creator>
  <cp:lastModifiedBy>BOX</cp:lastModifiedBy>
  <cp:revision>154</cp:revision>
  <dcterms:created xsi:type="dcterms:W3CDTF">2022-04-26T16:52:57Z</dcterms:created>
  <dcterms:modified xsi:type="dcterms:W3CDTF">2022-06-02T13:43:12Z</dcterms:modified>
</cp:coreProperties>
</file>