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34D277-8180-982B-0CC0-17E7225AF42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3E5DFBF1-9265-7F96-8517-0CB9B9970B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9C45292-F7A8-BC28-B637-E086CFCD4312}"/>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5" name="Нижний колонтитул 4">
            <a:extLst>
              <a:ext uri="{FF2B5EF4-FFF2-40B4-BE49-F238E27FC236}">
                <a16:creationId xmlns:a16="http://schemas.microsoft.com/office/drawing/2014/main" id="{1F5C195F-E718-CB59-804F-D989ACC86D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7A690C-3AC0-6581-C113-594573F87CA1}"/>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296241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F37A51-28BC-2922-ACE2-C74F375B2B9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00F6AAB-2F27-4A5D-55F4-870BA9FC449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D0C757F-003F-8E58-29D3-1A12D65891AD}"/>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5" name="Нижний колонтитул 4">
            <a:extLst>
              <a:ext uri="{FF2B5EF4-FFF2-40B4-BE49-F238E27FC236}">
                <a16:creationId xmlns:a16="http://schemas.microsoft.com/office/drawing/2014/main" id="{151177CF-8FF8-3EAE-8AED-F5735A9013F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5BAA13-4E96-73DF-6ECE-249CEFFD8DA8}"/>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3593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FEDB496-19D0-F6D7-8899-3ABFE6B334F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CE2EB9F-5946-D21A-62A5-FA962570F44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AE5C796-1484-E2DA-77B3-6E5040396C47}"/>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5" name="Нижний колонтитул 4">
            <a:extLst>
              <a:ext uri="{FF2B5EF4-FFF2-40B4-BE49-F238E27FC236}">
                <a16:creationId xmlns:a16="http://schemas.microsoft.com/office/drawing/2014/main" id="{6CB604FE-E4BD-7596-923F-14358BE2D61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DF25A03-B1E0-6728-1D3C-E37A4ABC9556}"/>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332279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430ADB-3576-36E8-35F9-483D107D0D2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C6DE49A-D60F-9A27-F816-F3F2B012EAD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37ADC82-5CB0-6A60-D7EE-6F3D8413C59F}"/>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5" name="Нижний колонтитул 4">
            <a:extLst>
              <a:ext uri="{FF2B5EF4-FFF2-40B4-BE49-F238E27FC236}">
                <a16:creationId xmlns:a16="http://schemas.microsoft.com/office/drawing/2014/main" id="{6799E4A0-C9F0-27F9-5AB0-BE1F4A4EE67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7EBCCF4-5BCA-79DD-2F4E-C1C40AEB8EE4}"/>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337819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D66466-A497-8CDB-51EB-E2367CC0968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BF87A8F-3383-7B5A-B010-9EEE6B56A4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A119286-469C-6963-A5D3-7ECAB842642E}"/>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5" name="Нижний колонтитул 4">
            <a:extLst>
              <a:ext uri="{FF2B5EF4-FFF2-40B4-BE49-F238E27FC236}">
                <a16:creationId xmlns:a16="http://schemas.microsoft.com/office/drawing/2014/main" id="{C76A48CA-7062-766F-5406-C01E8C8FEF1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705FE8A-FAFD-BB94-AD39-5AF0BAD6B067}"/>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14924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83FBAD-7196-C2A8-CFBB-061A674C308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3A41D2E-583E-A079-F80D-EA91CF3EA6A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89B41CC-574D-1883-A83E-6D753C28579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755B1FEC-3134-0E56-061E-5646A83245E7}"/>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6" name="Нижний колонтитул 5">
            <a:extLst>
              <a:ext uri="{FF2B5EF4-FFF2-40B4-BE49-F238E27FC236}">
                <a16:creationId xmlns:a16="http://schemas.microsoft.com/office/drawing/2014/main" id="{91C9B41E-FBC8-B363-9873-426197B75A6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57D17AF-2229-C4D0-DCED-DB7B1B9705F4}"/>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86845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D964A6-5E72-4DD0-AFFB-0277B486F4F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7B350D1-22B8-5395-5AF6-047DDFA7E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A208BA3-3345-62E1-7356-8A3833314D0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F15EC8F-76CE-28F4-DD5E-B888469ED0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8285E9D-5A77-6FB8-9EF9-038CF4028F0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37EB684-948E-488A-3A09-56C5E120B602}"/>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8" name="Нижний колонтитул 7">
            <a:extLst>
              <a:ext uri="{FF2B5EF4-FFF2-40B4-BE49-F238E27FC236}">
                <a16:creationId xmlns:a16="http://schemas.microsoft.com/office/drawing/2014/main" id="{4191AA48-0867-A74C-E84D-EEBDDE0FEEE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9605573-75D2-CAF3-5DD4-4E526A88D762}"/>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225323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227776-AD55-A74F-E619-372AC680298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4574F45-8A8F-0162-5E31-2507508A735F}"/>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4" name="Нижний колонтитул 3">
            <a:extLst>
              <a:ext uri="{FF2B5EF4-FFF2-40B4-BE49-F238E27FC236}">
                <a16:creationId xmlns:a16="http://schemas.microsoft.com/office/drawing/2014/main" id="{D6FCD447-6069-FF8E-A789-BBB0E40CB0E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30D9F66-9668-1AD0-D14B-BDD438241B7C}"/>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185811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1381012-B1FE-44D2-51CF-F90D9E7A7665}"/>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3" name="Нижний колонтитул 2">
            <a:extLst>
              <a:ext uri="{FF2B5EF4-FFF2-40B4-BE49-F238E27FC236}">
                <a16:creationId xmlns:a16="http://schemas.microsoft.com/office/drawing/2014/main" id="{3B486516-613C-DAEE-95E1-048FFC00F98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592706F-FFA6-D338-6F80-E4BCCB38840A}"/>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346961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E91E0E-E190-6414-EA3C-D1CAD0F791C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66F219C-7F27-9FB8-4DF1-2D23B4534B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4DE0133-14AF-7EB7-D014-20ABEC6DD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88158FD-D88D-229A-D42A-5B8107F0333C}"/>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6" name="Нижний колонтитул 5">
            <a:extLst>
              <a:ext uri="{FF2B5EF4-FFF2-40B4-BE49-F238E27FC236}">
                <a16:creationId xmlns:a16="http://schemas.microsoft.com/office/drawing/2014/main" id="{496D1627-209A-F087-283D-D8684B6A7A7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4CAB979-6FDF-0371-1823-6F06638DF89C}"/>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113312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A70B24-6DAB-4565-8CC8-69A894F698D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1E78035-C132-5D2D-8626-BC25F7D90B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7EE5EA2-3993-DEA2-CA2A-117D9F8AD2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8428457-04B9-41B7-1652-BBF41A8C76C6}"/>
              </a:ext>
            </a:extLst>
          </p:cNvPr>
          <p:cNvSpPr>
            <a:spLocks noGrp="1"/>
          </p:cNvSpPr>
          <p:nvPr>
            <p:ph type="dt" sz="half" idx="10"/>
          </p:nvPr>
        </p:nvSpPr>
        <p:spPr/>
        <p:txBody>
          <a:bodyPr/>
          <a:lstStyle/>
          <a:p>
            <a:fld id="{382B71CB-6056-4091-9C9F-9D2BF204CA27}" type="datetimeFigureOut">
              <a:rPr lang="ru-RU" smtClean="0"/>
              <a:t>16.10.2022</a:t>
            </a:fld>
            <a:endParaRPr lang="ru-RU"/>
          </a:p>
        </p:txBody>
      </p:sp>
      <p:sp>
        <p:nvSpPr>
          <p:cNvPr id="6" name="Нижний колонтитул 5">
            <a:extLst>
              <a:ext uri="{FF2B5EF4-FFF2-40B4-BE49-F238E27FC236}">
                <a16:creationId xmlns:a16="http://schemas.microsoft.com/office/drawing/2014/main" id="{D8C8DE3B-B983-3EB0-85A3-18FEC78C611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465EF2B-57D3-A836-B992-FE82DADA130D}"/>
              </a:ext>
            </a:extLst>
          </p:cNvPr>
          <p:cNvSpPr>
            <a:spLocks noGrp="1"/>
          </p:cNvSpPr>
          <p:nvPr>
            <p:ph type="sldNum" sz="quarter" idx="12"/>
          </p:nvPr>
        </p:nvSpPr>
        <p:spPr/>
        <p:txBody>
          <a:bodyPr/>
          <a:lstStyle/>
          <a:p>
            <a:fld id="{6A769CB4-1541-4D6D-B78C-08857AC04FFE}" type="slidenum">
              <a:rPr lang="ru-RU" smtClean="0"/>
              <a:t>‹#›</a:t>
            </a:fld>
            <a:endParaRPr lang="ru-RU"/>
          </a:p>
        </p:txBody>
      </p:sp>
    </p:spTree>
    <p:extLst>
      <p:ext uri="{BB962C8B-B14F-4D97-AF65-F5344CB8AC3E}">
        <p14:creationId xmlns:p14="http://schemas.microsoft.com/office/powerpoint/2010/main" val="207932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6A13A3-1021-8AE6-E587-EB22958F2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CFEC662-261B-1868-2DEC-86652C3E8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1ACDDF8-18A8-7385-75D0-71DC8CB39C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B71CB-6056-4091-9C9F-9D2BF204CA27}" type="datetimeFigureOut">
              <a:rPr lang="ru-RU" smtClean="0"/>
              <a:t>16.10.2022</a:t>
            </a:fld>
            <a:endParaRPr lang="ru-RU"/>
          </a:p>
        </p:txBody>
      </p:sp>
      <p:sp>
        <p:nvSpPr>
          <p:cNvPr id="5" name="Нижний колонтитул 4">
            <a:extLst>
              <a:ext uri="{FF2B5EF4-FFF2-40B4-BE49-F238E27FC236}">
                <a16:creationId xmlns:a16="http://schemas.microsoft.com/office/drawing/2014/main" id="{D6653D84-671A-3D6D-7004-8303724DFE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DF40288-E707-3A47-06A3-19866118E9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69CB4-1541-4D6D-B78C-08857AC04FFE}" type="slidenum">
              <a:rPr lang="ru-RU" smtClean="0"/>
              <a:t>‹#›</a:t>
            </a:fld>
            <a:endParaRPr lang="ru-RU"/>
          </a:p>
        </p:txBody>
      </p:sp>
    </p:spTree>
    <p:extLst>
      <p:ext uri="{BB962C8B-B14F-4D97-AF65-F5344CB8AC3E}">
        <p14:creationId xmlns:p14="http://schemas.microsoft.com/office/powerpoint/2010/main" val="3542515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3025C5-D97B-5A62-1C19-E82AE746AFB4}"/>
              </a:ext>
            </a:extLst>
          </p:cNvPr>
          <p:cNvSpPr>
            <a:spLocks noGrp="1"/>
          </p:cNvSpPr>
          <p:nvPr>
            <p:ph type="ctrTitle"/>
          </p:nvPr>
        </p:nvSpPr>
        <p:spPr/>
        <p:txBody>
          <a:bodyPr/>
          <a:lstStyle/>
          <a:p>
            <a:r>
              <a:rPr lang="ru-RU" dirty="0" err="1"/>
              <a:t>Нутритивная</a:t>
            </a:r>
            <a:r>
              <a:rPr lang="ru-RU" dirty="0"/>
              <a:t> поддержка при нервной анорексии</a:t>
            </a:r>
          </a:p>
        </p:txBody>
      </p:sp>
      <p:sp>
        <p:nvSpPr>
          <p:cNvPr id="3" name="Подзаголовок 2">
            <a:extLst>
              <a:ext uri="{FF2B5EF4-FFF2-40B4-BE49-F238E27FC236}">
                <a16:creationId xmlns:a16="http://schemas.microsoft.com/office/drawing/2014/main" id="{D91BB003-F06C-C598-880B-2A9AF00ACFDD}"/>
              </a:ext>
            </a:extLst>
          </p:cNvPr>
          <p:cNvSpPr>
            <a:spLocks noGrp="1"/>
          </p:cNvSpPr>
          <p:nvPr>
            <p:ph type="subTitle" idx="1"/>
          </p:nvPr>
        </p:nvSpPr>
        <p:spPr>
          <a:xfrm>
            <a:off x="6324600" y="4419600"/>
            <a:ext cx="4343400" cy="838200"/>
          </a:xfrm>
        </p:spPr>
        <p:txBody>
          <a:bodyPr/>
          <a:lstStyle/>
          <a:p>
            <a:r>
              <a:rPr lang="ru-RU" dirty="0"/>
              <a:t>Выполнил: </a:t>
            </a:r>
            <a:r>
              <a:rPr lang="ru-RU" dirty="0" err="1"/>
              <a:t>Икрамов</a:t>
            </a:r>
            <a:r>
              <a:rPr lang="ru-RU" dirty="0"/>
              <a:t> Артём</a:t>
            </a:r>
          </a:p>
        </p:txBody>
      </p:sp>
    </p:spTree>
    <p:extLst>
      <p:ext uri="{BB962C8B-B14F-4D97-AF65-F5344CB8AC3E}">
        <p14:creationId xmlns:p14="http://schemas.microsoft.com/office/powerpoint/2010/main" val="41996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Клиника</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390525" y="1352550"/>
            <a:ext cx="11468100" cy="5267325"/>
          </a:xfrm>
        </p:spPr>
        <p:txBody>
          <a:bodyPr>
            <a:normAutofit fontScale="70000" lnSpcReduction="20000"/>
          </a:bodyPr>
          <a:lstStyle/>
          <a:p>
            <a:r>
              <a:rPr lang="ru-RU" b="1" dirty="0" err="1"/>
              <a:t>Анорексический</a:t>
            </a:r>
            <a:r>
              <a:rPr lang="ru-RU" dirty="0"/>
              <a:t> период возникает на фоне стойкого голодания. Снижение веса может достигать 20-50%, что сопровождается эйфорией и ужесточением диеты, чтобы похудеть еще больше. </a:t>
            </a:r>
          </a:p>
          <a:p>
            <a:pPr marL="0" indent="0">
              <a:buNone/>
            </a:pPr>
            <a:r>
              <a:rPr lang="ru-RU" dirty="0"/>
              <a:t>Характерны чрезмерная слабость, головокружения, повреждение кровеносных сосудов на лице, одутловатость щек, уменьшение пульса и артериального давления. Из-за искаженного восприятия своего тела больные недооценивает степень похудения, игнорируют голод, худобу, слабость. Если в силу обстоятельств или во время еды больные съедают больше обычного, они как можно скорее вызывают рвоту.</a:t>
            </a:r>
          </a:p>
          <a:p>
            <a:pPr marL="0" indent="0">
              <a:buNone/>
            </a:pPr>
            <a:r>
              <a:rPr lang="ru-RU" dirty="0"/>
              <a:t>Объем циркулирующей в организме жидкости уменьшается, что вызывает гипотонию и брадикардию. Это состояние сопровождается зябкостью, сухостью кожи и алопецией. </a:t>
            </a:r>
          </a:p>
          <a:p>
            <a:pPr marL="0" indent="0">
              <a:buNone/>
            </a:pPr>
            <a:r>
              <a:rPr lang="ru-RU" dirty="0"/>
              <a:t>Еще один клинический признак - прекращение менструального цикла у женщин и снижение полового влечения и сперматогенеза у мужчин. Жировая прослойка не определяется, кости проступают сквозь кожу. </a:t>
            </a:r>
          </a:p>
          <a:p>
            <a:pPr marL="0" indent="0">
              <a:buNone/>
            </a:pPr>
            <a:r>
              <a:rPr lang="ru-RU" dirty="0"/>
              <a:t>Кожа сухая, шелушащаяся, часто имеет желтое окрашивание вследствие </a:t>
            </a:r>
            <a:r>
              <a:rPr lang="ru-RU" dirty="0" err="1"/>
              <a:t>каротинемии</a:t>
            </a:r>
            <a:r>
              <a:rPr lang="ru-RU" dirty="0"/>
              <a:t>. Усилен рост волос на теле. </a:t>
            </a:r>
          </a:p>
          <a:p>
            <a:pPr marL="0" indent="0">
              <a:buNone/>
            </a:pPr>
            <a:r>
              <a:rPr lang="ru-RU" dirty="0"/>
              <a:t>Ипохондрические расстройства - вторичные гастроэнтероколиты, </a:t>
            </a:r>
            <a:r>
              <a:rPr lang="ru-RU" dirty="0" err="1"/>
              <a:t>гастроэнтероптоз</a:t>
            </a:r>
            <a:r>
              <a:rPr lang="ru-RU" dirty="0"/>
              <a:t>, развивающиеся результате ограничения в еде или неправильного пищевого поведения, сопровождающиеся болями в области желудка и по ходу кишечника после приема пищи, упорными запорами. На этом этапе нервная анорексия приобретает клиническую завершенность, заостряются имеющиеся до заболевания психопатические черты характера. </a:t>
            </a:r>
          </a:p>
        </p:txBody>
      </p:sp>
    </p:spTree>
    <p:extLst>
      <p:ext uri="{BB962C8B-B14F-4D97-AF65-F5344CB8AC3E}">
        <p14:creationId xmlns:p14="http://schemas.microsoft.com/office/powerpoint/2010/main" val="22951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Клиника</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333375" y="1524000"/>
            <a:ext cx="11449050" cy="5172075"/>
          </a:xfrm>
        </p:spPr>
        <p:txBody>
          <a:bodyPr/>
          <a:lstStyle/>
          <a:p>
            <a:r>
              <a:rPr lang="ru-RU" b="1" dirty="0" err="1"/>
              <a:t>Кахектический</a:t>
            </a:r>
            <a:r>
              <a:rPr lang="ru-RU" dirty="0"/>
              <a:t> период - период необратимой дистрофии внутренних органов, наступает через 1,5-2 года. В этот период снижение веса достигает 50% и более своей массы. При этом возникают безбелковые отеки, у больных полностью исчезает подкожная жировая клетчатка. Нарастают дистрофические изменения кожи и мышц, развивается миокардиодистрофия, нарушается водно-электролитный баланс, резко снижается уровень калия в организме. Дистрофические изменения приводят к необратимому угнетению функций всех систем и органов и смерти. В период выраженной кахексии больные полностью утрачивают критическое отношение к своему состоянию и по-прежнему продолжают упорно отказываться от еды. Будучи крайне истощенными, они нередко утверждают, что у них имеется избыточная масса тела. Иными словами, имеется бредовое отношение к своей внешности.</a:t>
            </a:r>
          </a:p>
        </p:txBody>
      </p:sp>
    </p:spTree>
    <p:extLst>
      <p:ext uri="{BB962C8B-B14F-4D97-AF65-F5344CB8AC3E}">
        <p14:creationId xmlns:p14="http://schemas.microsoft.com/office/powerpoint/2010/main" val="2309529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Клиника</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lstStyle/>
          <a:p>
            <a:r>
              <a:rPr lang="ru-RU" dirty="0"/>
              <a:t>Период </a:t>
            </a:r>
            <a:r>
              <a:rPr lang="ru-RU" b="1" dirty="0"/>
              <a:t>редукции</a:t>
            </a:r>
            <a:r>
              <a:rPr lang="ru-RU" dirty="0"/>
              <a:t> нервной анорексии. При своевременном и адекватном лечении происходит постепенное восстановление нарушенного психосоматического и питательного статуса.</a:t>
            </a:r>
          </a:p>
        </p:txBody>
      </p:sp>
    </p:spTree>
    <p:extLst>
      <p:ext uri="{BB962C8B-B14F-4D97-AF65-F5344CB8AC3E}">
        <p14:creationId xmlns:p14="http://schemas.microsoft.com/office/powerpoint/2010/main" val="199000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Диагностические критерии нервной анорексии</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normAutofit/>
          </a:bodyPr>
          <a:lstStyle/>
          <a:p>
            <a:r>
              <a:rPr lang="ru-RU" dirty="0"/>
              <a:t>Масса тела на 15% ниже нормы, ИМТ менее 16 кг/м2 .</a:t>
            </a:r>
          </a:p>
          <a:p>
            <a:r>
              <a:rPr lang="ru-RU" dirty="0"/>
              <a:t>Искаженное восприятие своего тела.</a:t>
            </a:r>
          </a:p>
          <a:p>
            <a:r>
              <a:rPr lang="ru-RU" dirty="0"/>
              <a:t>Сознательное стремление к снижению массы тела за счет диет, отказа от пищи, приема рвотных, мочегонных или слабительных средств, чрезмерной физической нагрузки. </a:t>
            </a:r>
          </a:p>
          <a:p>
            <a:r>
              <a:rPr lang="ru-RU" dirty="0"/>
              <a:t>Нарушение физиологических функций (аменорея, утрата либидо и потенции)</a:t>
            </a:r>
          </a:p>
        </p:txBody>
      </p:sp>
    </p:spTree>
    <p:extLst>
      <p:ext uri="{BB962C8B-B14F-4D97-AF65-F5344CB8AC3E}">
        <p14:creationId xmlns:p14="http://schemas.microsoft.com/office/powerpoint/2010/main" val="424151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Нарушения ССС при нервной анорексии</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normAutofit lnSpcReduction="10000"/>
          </a:bodyPr>
          <a:lstStyle/>
          <a:p>
            <a:pPr marL="0" indent="0">
              <a:buNone/>
            </a:pPr>
            <a:r>
              <a:rPr lang="ru-RU" dirty="0"/>
              <a:t>В результате хронического дефицита белков, жиров, углеводов, витаминов, минералов: </a:t>
            </a:r>
          </a:p>
          <a:p>
            <a:r>
              <a:rPr lang="ru-RU" dirty="0"/>
              <a:t>уменьшается масса сердца на 30-50%; </a:t>
            </a:r>
          </a:p>
          <a:p>
            <a:r>
              <a:rPr lang="ru-RU" dirty="0"/>
              <a:t>снижается содержание гликогена в сердечной мышце; </a:t>
            </a:r>
          </a:p>
          <a:p>
            <a:r>
              <a:rPr lang="ru-RU" dirty="0"/>
              <a:t>возникает отек сердечной мышцы за счет нарушения соотношения жидкости внутри клеток и в межклеточном пространстве; </a:t>
            </a:r>
          </a:p>
          <a:p>
            <a:r>
              <a:rPr lang="ru-RU" dirty="0"/>
              <a:t>снижается артериальное давление; </a:t>
            </a:r>
          </a:p>
          <a:p>
            <a:r>
              <a:rPr lang="ru-RU" dirty="0"/>
              <a:t>возникают головокружения и обмороки. </a:t>
            </a:r>
          </a:p>
          <a:p>
            <a:r>
              <a:rPr lang="ru-RU" dirty="0"/>
              <a:t>Выявляются нарушения ритма и ишемия миокарда</a:t>
            </a:r>
          </a:p>
        </p:txBody>
      </p:sp>
    </p:spTree>
    <p:extLst>
      <p:ext uri="{BB962C8B-B14F-4D97-AF65-F5344CB8AC3E}">
        <p14:creationId xmlns:p14="http://schemas.microsoft.com/office/powerpoint/2010/main" val="1451834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Нарушения ЦНС</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lstStyle/>
          <a:p>
            <a:r>
              <a:rPr lang="ru-RU" dirty="0"/>
              <a:t>Хроническое голодание вызывает атрофию мозга, определяемую с помощью компьютерной томографии. Типичный неврологический симптом - мышечная слабость. Анализ церебрального кровообращения выявляет высокий уровень опиатов и катехоламинов, подавляющих выработку гипофизом половых гормонов. Наблюдается воспаление периферических нервов, на более поздних этапах - «висячая стопа». Возрастание возбудимости нервной системы приводит к развитию судорог, особенно в икроножных мышцах и пальцах рук. Возможны также патологические изменения со стороны вегетативной нервной системы.</a:t>
            </a:r>
          </a:p>
        </p:txBody>
      </p:sp>
    </p:spTree>
    <p:extLst>
      <p:ext uri="{BB962C8B-B14F-4D97-AF65-F5344CB8AC3E}">
        <p14:creationId xmlns:p14="http://schemas.microsoft.com/office/powerpoint/2010/main" val="48788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Нарушения пищеварительной системы</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123825" y="1466850"/>
            <a:ext cx="11763375" cy="5162550"/>
          </a:xfrm>
        </p:spPr>
        <p:txBody>
          <a:bodyPr>
            <a:normAutofit fontScale="92500" lnSpcReduction="20000"/>
          </a:bodyPr>
          <a:lstStyle/>
          <a:p>
            <a:r>
              <a:rPr lang="ru-RU" dirty="0"/>
              <a:t>При нервной анорексии увеличивается время опорожнения желудка, замедляется перистальтика тонкой кишки. Патологическое снижение веса тела способствует развитию синдрома верхней </a:t>
            </a:r>
            <a:r>
              <a:rPr lang="ru-RU" dirty="0" err="1"/>
              <a:t>мезентериальной</a:t>
            </a:r>
            <a:r>
              <a:rPr lang="ru-RU" dirty="0"/>
              <a:t> артерии: жировая ткань, которая служит естественной перегородкой между артерией и двенадцатиперстной кишкой, исчезает, двенадцатиперстная кишка начинает сдавливать просвет артерии и в конце концов пережимает ее. Это состояние проявляется ощущением переполнения и болями в животе, напряжением передней брюшной стенки в верхней части живота, запорами. Прием пищи сопровождается болями. Длительные запоры могут привести к закупорке кишечника. Обычные явления у больных анорексией - запоры или функциональная диспепсия. Кроме того, у таких пациентов наблюдается замедленный пассаж желудочного и кишечного содержимого, часто диагностируются функциональная диспепсия и функциональные запоры. Тяжелые электролитные расстройства могут привести к парезу кишечника и кишечной непроходимости, а также к застою желудочного содержимого с переполнением желудка. Часто отмечается повышение уровней трансаминаз (АСТ и АЛТ) и γ-</a:t>
            </a:r>
            <a:r>
              <a:rPr lang="ru-RU" dirty="0" err="1"/>
              <a:t>глутамилтранспептидазы</a:t>
            </a:r>
            <a:r>
              <a:rPr lang="ru-RU" dirty="0"/>
              <a:t>. Происходят изменения метаболизма - обнаруживается дефицит калия, кальция, натрия, хлоридов</a:t>
            </a:r>
          </a:p>
        </p:txBody>
      </p:sp>
    </p:spTree>
    <p:extLst>
      <p:ext uri="{BB962C8B-B14F-4D97-AF65-F5344CB8AC3E}">
        <p14:creationId xmlns:p14="http://schemas.microsoft.com/office/powerpoint/2010/main" val="3157727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Дифференциальная диагностика</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normAutofit fontScale="92500" lnSpcReduction="20000"/>
          </a:bodyPr>
          <a:lstStyle/>
          <a:p>
            <a:pPr marL="0" indent="0">
              <a:buNone/>
            </a:pPr>
            <a:r>
              <a:rPr lang="ru-RU" dirty="0"/>
              <a:t>Нервную анорексию необходимо отличать от потери веса, вызванной другими заболеваниями. Это должно осуществляться на основе тщательно собранного анамнеза заболевания, результатов клинико-биохимических и инструментальных исследований, индивидуального осмотра больного. </a:t>
            </a:r>
          </a:p>
          <a:p>
            <a:r>
              <a:rPr lang="ru-RU" dirty="0"/>
              <a:t>анорексия на фоне хронических заболеваний; </a:t>
            </a:r>
          </a:p>
          <a:p>
            <a:r>
              <a:rPr lang="ru-RU" dirty="0"/>
              <a:t>анорексия при эндокринопатиях; </a:t>
            </a:r>
          </a:p>
          <a:p>
            <a:r>
              <a:rPr lang="ru-RU" dirty="0"/>
              <a:t>анорексия на фоне заболеваний ЖКТ; </a:t>
            </a:r>
          </a:p>
          <a:p>
            <a:r>
              <a:rPr lang="ru-RU" dirty="0"/>
              <a:t>анорексия при приеме лекарственных препаратов</a:t>
            </a:r>
          </a:p>
          <a:p>
            <a:r>
              <a:rPr lang="ru-RU" dirty="0"/>
              <a:t>злокачественная анемия; </a:t>
            </a:r>
          </a:p>
          <a:p>
            <a:r>
              <a:rPr lang="ru-RU" dirty="0"/>
              <a:t>рак; </a:t>
            </a:r>
          </a:p>
          <a:p>
            <a:r>
              <a:rPr lang="ru-RU" dirty="0"/>
              <a:t>алкоголизм; </a:t>
            </a:r>
          </a:p>
        </p:txBody>
      </p:sp>
    </p:spTree>
    <p:extLst>
      <p:ext uri="{BB962C8B-B14F-4D97-AF65-F5344CB8AC3E}">
        <p14:creationId xmlns:p14="http://schemas.microsoft.com/office/powerpoint/2010/main" val="1921556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Лечение и </a:t>
            </a:r>
            <a:r>
              <a:rPr lang="ru-RU" dirty="0" err="1"/>
              <a:t>нутритивная</a:t>
            </a:r>
            <a:r>
              <a:rPr lang="ru-RU" dirty="0"/>
              <a:t> поддержка</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normAutofit fontScale="92500" lnSpcReduction="10000"/>
          </a:bodyPr>
          <a:lstStyle/>
          <a:p>
            <a:pPr marL="0" indent="0">
              <a:buNone/>
            </a:pPr>
            <a:r>
              <a:rPr lang="ru-RU" dirty="0"/>
              <a:t>В легких случаях лечение анорексии может быть амбулаторным. Госпитализируют пациентов с риском соматических либо психических осложнений на фоне резкого истощения.</a:t>
            </a:r>
          </a:p>
          <a:p>
            <a:pPr marL="0" indent="0">
              <a:buNone/>
            </a:pPr>
            <a:r>
              <a:rPr lang="ru-RU" dirty="0"/>
              <a:t>В настоящее время общепринятые показания для госпитализации включают: </a:t>
            </a:r>
          </a:p>
          <a:p>
            <a:r>
              <a:rPr lang="ru-RU" dirty="0"/>
              <a:t>вес ниже идеальной массы тела на 25-30%; </a:t>
            </a:r>
          </a:p>
          <a:p>
            <a:r>
              <a:rPr lang="ru-RU" dirty="0"/>
              <a:t>трудности восстановления веса на амбулаторном этапе даже при длительном лечении; </a:t>
            </a:r>
          </a:p>
          <a:p>
            <a:r>
              <a:rPr lang="ru-RU" dirty="0"/>
              <a:t>частые эпизоды гипотонии и </a:t>
            </a:r>
            <a:r>
              <a:rPr lang="ru-RU" dirty="0" err="1"/>
              <a:t>синкопальные</a:t>
            </a:r>
            <a:r>
              <a:rPr lang="ru-RU" dirty="0"/>
              <a:t> реакции; </a:t>
            </a:r>
          </a:p>
          <a:p>
            <a:r>
              <a:rPr lang="ru-RU" dirty="0"/>
              <a:t>брадикардия (ЧСС менее 35-40 уд/мин); </a:t>
            </a:r>
          </a:p>
          <a:p>
            <a:r>
              <a:rPr lang="ru-RU" dirty="0"/>
              <a:t>аритмии или удлинение интервала QT</a:t>
            </a:r>
          </a:p>
        </p:txBody>
      </p:sp>
    </p:spTree>
    <p:extLst>
      <p:ext uri="{BB962C8B-B14F-4D97-AF65-F5344CB8AC3E}">
        <p14:creationId xmlns:p14="http://schemas.microsoft.com/office/powerpoint/2010/main" val="1795543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Этапы лечения</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lstStyle/>
          <a:p>
            <a:r>
              <a:rPr lang="ru-RU" dirty="0"/>
              <a:t>первый этап - неспецифический (диагностический); </a:t>
            </a:r>
          </a:p>
          <a:p>
            <a:r>
              <a:rPr lang="ru-RU" dirty="0"/>
              <a:t>второй этап - специфический (лечебный).</a:t>
            </a:r>
          </a:p>
        </p:txBody>
      </p:sp>
    </p:spTree>
    <p:extLst>
      <p:ext uri="{BB962C8B-B14F-4D97-AF65-F5344CB8AC3E}">
        <p14:creationId xmlns:p14="http://schemas.microsoft.com/office/powerpoint/2010/main" val="72507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838200" y="552450"/>
            <a:ext cx="10515600" cy="5624513"/>
          </a:xfrm>
        </p:spPr>
        <p:txBody>
          <a:bodyPr/>
          <a:lstStyle/>
          <a:p>
            <a:pPr marL="0" indent="0">
              <a:buNone/>
            </a:pPr>
            <a:r>
              <a:rPr lang="ru-RU" b="1" dirty="0"/>
              <a:t>Нервная анорексия </a:t>
            </a:r>
            <a:r>
              <a:rPr lang="ru-RU" dirty="0"/>
              <a:t>- это расстройство питания, характеризующееся </a:t>
            </a:r>
            <a:r>
              <a:rPr lang="ru-RU" dirty="0" err="1"/>
              <a:t>самоустановленными</a:t>
            </a:r>
            <a:r>
              <a:rPr lang="ru-RU" dirty="0"/>
              <a:t> ограничениями в отношении диеты, особыми способами обращения с пищей, значительной потерей массы тела и непреодолимым страхом перед ожирением или любой прибавкой веса.</a:t>
            </a:r>
          </a:p>
          <a:p>
            <a:pPr marL="0" indent="0">
              <a:buNone/>
            </a:pPr>
            <a:r>
              <a:rPr lang="ru-RU" dirty="0"/>
              <a:t>Обычно тесно связана с </a:t>
            </a:r>
            <a:r>
              <a:rPr lang="ru-RU" b="1" dirty="0" err="1"/>
              <a:t>дисморфоманией</a:t>
            </a:r>
            <a:r>
              <a:rPr lang="ru-RU" dirty="0"/>
              <a:t> - болезненной убежденностью в каком-либо мнимом или чрезвычайно переоцениваемом недостатке собственной внешности и очень упорным стремлением этот «недостаток» исправить.</a:t>
            </a:r>
          </a:p>
          <a:p>
            <a:pPr marL="0" indent="0">
              <a:buNone/>
            </a:pPr>
            <a:r>
              <a:rPr lang="ru-RU" dirty="0"/>
              <a:t>Риск развития анорексии наиболее велик в возрастной группе от 12 до 18 лет. Чаще всего расстройство возникает у </a:t>
            </a:r>
            <a:r>
              <a:rPr lang="ru-RU" b="1" dirty="0"/>
              <a:t>девочек</a:t>
            </a:r>
            <a:r>
              <a:rPr lang="ru-RU" dirty="0"/>
              <a:t> подросткового возраста и молодых женщин, редко - у мальчиков и юношей.</a:t>
            </a:r>
          </a:p>
        </p:txBody>
      </p:sp>
    </p:spTree>
    <p:extLst>
      <p:ext uri="{BB962C8B-B14F-4D97-AF65-F5344CB8AC3E}">
        <p14:creationId xmlns:p14="http://schemas.microsoft.com/office/powerpoint/2010/main" val="3549811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Первый этап - неспецифический</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304800" y="1485900"/>
            <a:ext cx="11887200" cy="5457825"/>
          </a:xfrm>
        </p:spPr>
        <p:txBody>
          <a:bodyPr>
            <a:normAutofit fontScale="85000" lnSpcReduction="20000"/>
          </a:bodyPr>
          <a:lstStyle/>
          <a:p>
            <a:pPr marL="0" indent="0">
              <a:buNone/>
            </a:pPr>
            <a:r>
              <a:rPr lang="ru-RU" dirty="0"/>
              <a:t>Первоначальная оценка должна включать только те аспекты, которые важны для принятия неотложных решений. К ним относят:</a:t>
            </a:r>
          </a:p>
          <a:p>
            <a:r>
              <a:rPr lang="ru-RU" dirty="0"/>
              <a:t>недавнее изменение привычек, связанных с приемом пищи; </a:t>
            </a:r>
          </a:p>
          <a:p>
            <a:r>
              <a:rPr lang="ru-RU" dirty="0"/>
              <a:t>скорость потери массы тела; </a:t>
            </a:r>
          </a:p>
          <a:p>
            <a:r>
              <a:rPr lang="ru-RU" dirty="0"/>
              <a:t>переедание; </a:t>
            </a:r>
          </a:p>
          <a:p>
            <a:r>
              <a:rPr lang="ru-RU" dirty="0"/>
              <a:t>провоцирование у себя рвоты и употребление слабительных средств; </a:t>
            </a:r>
          </a:p>
          <a:p>
            <a:r>
              <a:rPr lang="ru-RU" dirty="0"/>
              <a:t>функционирование органов ЖКТ; </a:t>
            </a:r>
          </a:p>
          <a:p>
            <a:r>
              <a:rPr lang="ru-RU" dirty="0"/>
              <a:t>гидратация; </a:t>
            </a:r>
          </a:p>
          <a:p>
            <a:r>
              <a:rPr lang="ru-RU" dirty="0"/>
              <a:t>ограничение ассортимента приемлемых продуктов; </a:t>
            </a:r>
          </a:p>
          <a:p>
            <a:r>
              <a:rPr lang="ru-RU" dirty="0"/>
              <a:t>другие состояния, при которых может возникнуть необходимость в лечебном питании (сахарный диабет, хроническая почечная недостаточность и др.); </a:t>
            </a:r>
          </a:p>
          <a:p>
            <a:r>
              <a:rPr lang="ru-RU" dirty="0"/>
              <a:t>употребление алкоголя; </a:t>
            </a:r>
          </a:p>
          <a:p>
            <a:r>
              <a:rPr lang="ru-RU" dirty="0"/>
              <a:t>наличие состояний, которые могут влиять на пищевые потребности (например, инфекционное заболевание и половое созревание)</a:t>
            </a:r>
          </a:p>
        </p:txBody>
      </p:sp>
    </p:spTree>
    <p:extLst>
      <p:ext uri="{BB962C8B-B14F-4D97-AF65-F5344CB8AC3E}">
        <p14:creationId xmlns:p14="http://schemas.microsoft.com/office/powerpoint/2010/main" val="2027739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152400" y="666750"/>
            <a:ext cx="11201400" cy="5510213"/>
          </a:xfrm>
        </p:spPr>
        <p:txBody>
          <a:bodyPr>
            <a:normAutofit/>
          </a:bodyPr>
          <a:lstStyle/>
          <a:p>
            <a:pPr marL="0" indent="0">
              <a:buNone/>
            </a:pPr>
            <a:r>
              <a:rPr lang="ru-RU" dirty="0"/>
              <a:t>Питание больного строится с учетом: </a:t>
            </a:r>
          </a:p>
          <a:p>
            <a:r>
              <a:rPr lang="ru-RU" dirty="0"/>
              <a:t>стадии заболевания; </a:t>
            </a:r>
          </a:p>
          <a:p>
            <a:r>
              <a:rPr lang="ru-RU" dirty="0"/>
              <a:t>результатов исследования питательного статуса; </a:t>
            </a:r>
          </a:p>
          <a:p>
            <a:r>
              <a:rPr lang="ru-RU" dirty="0"/>
              <a:t>состояния обмена веществ; </a:t>
            </a:r>
          </a:p>
          <a:p>
            <a:r>
              <a:rPr lang="ru-RU" dirty="0"/>
              <a:t>возможности самостоятельного приема пищи; </a:t>
            </a:r>
          </a:p>
          <a:p>
            <a:r>
              <a:rPr lang="ru-RU" dirty="0"/>
              <a:t>психологического настроя на лечение. Соблюдается дробный 6-8-разовый прием пищи. Через несколько недель «неспецифического» лечения нервной анорексии при достижении прибавки массы тела на 2-4 кг в течение 2-4 </a:t>
            </a:r>
            <a:r>
              <a:rPr lang="ru-RU" dirty="0" err="1"/>
              <a:t>нед</a:t>
            </a:r>
            <a:r>
              <a:rPr lang="ru-RU" dirty="0"/>
              <a:t>, что считается оптимальным, больной может быть переведен на второй этап - специфического лечения.</a:t>
            </a:r>
          </a:p>
        </p:txBody>
      </p:sp>
    </p:spTree>
    <p:extLst>
      <p:ext uri="{BB962C8B-B14F-4D97-AF65-F5344CB8AC3E}">
        <p14:creationId xmlns:p14="http://schemas.microsoft.com/office/powerpoint/2010/main" val="4191057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Второй этап - специфический</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190500" y="1690688"/>
            <a:ext cx="11658600" cy="5033962"/>
          </a:xfrm>
        </p:spPr>
        <p:txBody>
          <a:bodyPr>
            <a:normAutofit fontScale="92500" lnSpcReduction="10000"/>
          </a:bodyPr>
          <a:lstStyle/>
          <a:p>
            <a:pPr marL="0" indent="0">
              <a:buNone/>
            </a:pPr>
            <a:r>
              <a:rPr lang="ru-RU" dirty="0"/>
              <a:t>Лечение на этом этапе предусматривает перевод больных в общетерапевтическое отделение, общий режим, расширение ассортимента рациона питания и видов кулинарной обработки пищевых продуктов. Питание больных с анорексией на этом реабилитационном этапе обычно осуществляют с использованием высокобелковой диеты (110-120 г белка, 80-90 г жира, 250-350 г углеводов, калорийность - 2000-2600 ккал), при сохранении дробного режима приема пищи.</a:t>
            </a:r>
          </a:p>
          <a:p>
            <a:pPr marL="0" indent="0">
              <a:buNone/>
            </a:pPr>
            <a:r>
              <a:rPr lang="ru-RU" dirty="0"/>
              <a:t>Лечение должно быть направлено на: </a:t>
            </a:r>
          </a:p>
          <a:p>
            <a:r>
              <a:rPr lang="ru-RU" dirty="0"/>
              <a:t>нормализацию массы тела; </a:t>
            </a:r>
          </a:p>
          <a:p>
            <a:r>
              <a:rPr lang="ru-RU" dirty="0"/>
              <a:t>восстановление самостоятельного приема пищи; </a:t>
            </a:r>
          </a:p>
          <a:p>
            <a:r>
              <a:rPr lang="ru-RU" dirty="0"/>
              <a:t>устранение физических нарушений, возникших в результате анорексии;</a:t>
            </a:r>
          </a:p>
          <a:p>
            <a:r>
              <a:rPr lang="ru-RU" dirty="0"/>
              <a:t> психологическую коррекцию нездорового отношения к приему пищи;</a:t>
            </a:r>
          </a:p>
          <a:p>
            <a:r>
              <a:rPr lang="ru-RU" dirty="0"/>
              <a:t>формирование адекватного восприятия собственной внешности.</a:t>
            </a:r>
          </a:p>
        </p:txBody>
      </p:sp>
    </p:spTree>
    <p:extLst>
      <p:ext uri="{BB962C8B-B14F-4D97-AF65-F5344CB8AC3E}">
        <p14:creationId xmlns:p14="http://schemas.microsoft.com/office/powerpoint/2010/main" val="629498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err="1"/>
              <a:t>Рефидинг</a:t>
            </a:r>
            <a:r>
              <a:rPr lang="ru-RU" dirty="0"/>
              <a:t>-синдром</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142875" y="1690688"/>
            <a:ext cx="12049125" cy="5167312"/>
          </a:xfrm>
        </p:spPr>
        <p:txBody>
          <a:bodyPr>
            <a:normAutofit fontScale="55000" lnSpcReduction="20000"/>
          </a:bodyPr>
          <a:lstStyle/>
          <a:p>
            <a:r>
              <a:rPr lang="ru-RU" sz="3300" dirty="0"/>
              <a:t>Известно, что начало проведения </a:t>
            </a:r>
            <a:r>
              <a:rPr lang="ru-RU" sz="3300" dirty="0" err="1"/>
              <a:t>нутритивной</a:t>
            </a:r>
            <a:r>
              <a:rPr lang="ru-RU" sz="3300" dirty="0"/>
              <a:t> поддержки у длительно голодающих больных, к которым в полной мере можно отнести больных с нервной анорексией (особенно больных </a:t>
            </a:r>
            <a:r>
              <a:rPr lang="ru-RU" sz="3300" dirty="0" err="1"/>
              <a:t>анорексического</a:t>
            </a:r>
            <a:r>
              <a:rPr lang="ru-RU" sz="3300" dirty="0"/>
              <a:t> и </a:t>
            </a:r>
            <a:r>
              <a:rPr lang="ru-RU" sz="3300" dirty="0" err="1"/>
              <a:t>кахектического</a:t>
            </a:r>
            <a:r>
              <a:rPr lang="ru-RU" sz="3300" dirty="0"/>
              <a:t> периода), чревато развитием опасного для жизни </a:t>
            </a:r>
            <a:r>
              <a:rPr lang="ru-RU" sz="3300" dirty="0" err="1"/>
              <a:t>осложнения«рефидинг</a:t>
            </a:r>
            <a:r>
              <a:rPr lang="ru-RU" sz="3300" dirty="0"/>
              <a:t>-синдрома» - синдрома возобновления питания. Полагают, что причина возникновения </a:t>
            </a:r>
            <a:r>
              <a:rPr lang="ru-RU" sz="3300" dirty="0" err="1"/>
              <a:t>рефидинг</a:t>
            </a:r>
            <a:r>
              <a:rPr lang="ru-RU" sz="3300" dirty="0"/>
              <a:t>-синдрома - острый дефицит тиамина, а также нарушения водно-электролитного баланса, развивающиеся в первые 3-4 дня после возобновления перорального, парентерального или </a:t>
            </a:r>
            <a:r>
              <a:rPr lang="ru-RU" sz="3300" dirty="0" err="1"/>
              <a:t>энтерального</a:t>
            </a:r>
            <a:r>
              <a:rPr lang="ru-RU" sz="3300" dirty="0"/>
              <a:t> зондового питания. При исследовании электролитов у больных с </a:t>
            </a:r>
            <a:r>
              <a:rPr lang="ru-RU" sz="3300" dirty="0" err="1"/>
              <a:t>рефидинг</a:t>
            </a:r>
            <a:r>
              <a:rPr lang="ru-RU" sz="3300" dirty="0"/>
              <a:t>-синдромом определяются </a:t>
            </a:r>
            <a:r>
              <a:rPr lang="ru-RU" sz="3300" dirty="0" err="1"/>
              <a:t>гипофосфатемия</a:t>
            </a:r>
            <a:r>
              <a:rPr lang="ru-RU" sz="3300" dirty="0"/>
              <a:t>, </a:t>
            </a:r>
            <a:r>
              <a:rPr lang="ru-RU" sz="3300" dirty="0" err="1"/>
              <a:t>гипомагниемия</a:t>
            </a:r>
            <a:r>
              <a:rPr lang="ru-RU" sz="3300" dirty="0"/>
              <a:t>, </a:t>
            </a:r>
            <a:r>
              <a:rPr lang="ru-RU" sz="3300" dirty="0" err="1"/>
              <a:t>гипокалиемия</a:t>
            </a:r>
            <a:r>
              <a:rPr lang="ru-RU" sz="3300" dirty="0"/>
              <a:t>. Известно, что организм человека имеет определенный запас углеводов в виде гликогена - основного источника энергии, используемого в первые 24-72 ч при голодании. После истощения запасов гликогена организм переключается с углеводного метаболизма на глюконеогенез, а жирные кислоты </a:t>
            </a:r>
            <a:r>
              <a:rPr lang="ru-RU" sz="3300" dirty="0" err="1"/>
              <a:t>метаболизируются</a:t>
            </a:r>
            <a:r>
              <a:rPr lang="ru-RU" sz="3300" dirty="0"/>
              <a:t> с образованием кетоновых тел. Таким образом, при длительном голодании в организме больного истощаются все запасы мышечной и жировой ткани. Истощение запасов фосфатов при </a:t>
            </a:r>
            <a:r>
              <a:rPr lang="ru-RU" sz="3300" dirty="0" err="1"/>
              <a:t>рефидинг</a:t>
            </a:r>
            <a:r>
              <a:rPr lang="ru-RU" sz="3300" dirty="0"/>
              <a:t>-синдроме - чрезвычайно опасное состояние, при котором нарушаются все клеточные метаболические процессы, в частности гликолиз, где при участии фосфатов происходит фосфорилирование глюкозы, а также нарушаются процессы образования аденозинтрифосфата (АТФ). Дефицит калия и магния может стать причиной нарушения клеточного трансмембранного потенциала. Доказанный дефицит пиридоксина при </a:t>
            </a:r>
            <a:r>
              <a:rPr lang="ru-RU" sz="3300" dirty="0" err="1"/>
              <a:t>рефидинг</a:t>
            </a:r>
            <a:r>
              <a:rPr lang="ru-RU" sz="3300" dirty="0"/>
              <a:t>-синдроме может сопровождаться </a:t>
            </a:r>
            <a:r>
              <a:rPr lang="ru-RU" sz="3300" dirty="0" err="1"/>
              <a:t>лактоацидозом</a:t>
            </a:r>
            <a:r>
              <a:rPr lang="ru-RU" sz="3300" dirty="0"/>
              <a:t> и развитием энцефалопатии при насыщении организма углеводами на фоне возобновления питания после длительного голодания у больных с анорексией. Клинические проявления </a:t>
            </a:r>
            <a:r>
              <a:rPr lang="ru-RU" sz="3300" dirty="0" err="1"/>
              <a:t>рефидинг</a:t>
            </a:r>
            <a:r>
              <a:rPr lang="ru-RU" sz="3300" dirty="0"/>
              <a:t>-синдрома: </a:t>
            </a:r>
          </a:p>
          <a:p>
            <a:r>
              <a:rPr lang="ru-RU" dirty="0"/>
              <a:t>различного рода неврологические симптомы; </a:t>
            </a:r>
          </a:p>
          <a:p>
            <a:r>
              <a:rPr lang="ru-RU" dirty="0"/>
              <a:t>нарушения сердечного ритма; </a:t>
            </a:r>
          </a:p>
          <a:p>
            <a:r>
              <a:rPr lang="ru-RU" dirty="0"/>
              <a:t>сердечная и дыхательная недостаточность; </a:t>
            </a:r>
          </a:p>
          <a:p>
            <a:r>
              <a:rPr lang="ru-RU" dirty="0"/>
              <a:t>нарушение моторики ЖКТ; </a:t>
            </a:r>
          </a:p>
          <a:p>
            <a:r>
              <a:rPr lang="ru-RU" dirty="0"/>
              <a:t>миопатия скелетной мускулатуры; </a:t>
            </a:r>
          </a:p>
          <a:p>
            <a:r>
              <a:rPr lang="ru-RU" dirty="0"/>
              <a:t>периферические отеки. </a:t>
            </a:r>
          </a:p>
        </p:txBody>
      </p:sp>
    </p:spTree>
    <p:extLst>
      <p:ext uri="{BB962C8B-B14F-4D97-AF65-F5344CB8AC3E}">
        <p14:creationId xmlns:p14="http://schemas.microsoft.com/office/powerpoint/2010/main" val="3872242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err="1"/>
              <a:t>Рефидинг</a:t>
            </a:r>
            <a:r>
              <a:rPr lang="ru-RU" dirty="0"/>
              <a:t>-синдром</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333375" y="1828799"/>
            <a:ext cx="11601450" cy="4905376"/>
          </a:xfrm>
        </p:spPr>
        <p:txBody>
          <a:bodyPr>
            <a:normAutofit fontScale="92500" lnSpcReduction="10000"/>
          </a:bodyPr>
          <a:lstStyle/>
          <a:p>
            <a:pPr marL="0" indent="0">
              <a:buNone/>
            </a:pPr>
            <a:r>
              <a:rPr lang="ru-RU" dirty="0"/>
              <a:t>Для профилактики или при первых признаках развития </a:t>
            </a:r>
            <a:r>
              <a:rPr lang="ru-RU" dirty="0" err="1"/>
              <a:t>рефидинг</a:t>
            </a:r>
            <a:r>
              <a:rPr lang="ru-RU" dirty="0"/>
              <a:t>-синдрома при возобновлении питания у больных нервной анорексией на этапе неспецифического лечения необходимо провести курсовое лечение витаминами группы В, в том числе внутривенное введение тиамина в течение 10 </a:t>
            </a:r>
            <a:r>
              <a:rPr lang="ru-RU" dirty="0" err="1"/>
              <a:t>сут</a:t>
            </a:r>
            <a:r>
              <a:rPr lang="ru-RU" dirty="0"/>
              <a:t>. Необходимо резко ограничить объем принимаемой пищи, причем неважно, используется в данной ситуации искусственное ПП или ЭП либо пациент получает перорально лечебное диетическое питание. Калорическую нагрузку увеличивают постепенно, начиная с энергообеспечения 10 ккал/кг в сутки. В первые сутки объем используемой пищи должен составлять 50% суточной энергетической потребности. С целью профилактики развития </a:t>
            </a:r>
            <a:r>
              <a:rPr lang="ru-RU" dirty="0" err="1"/>
              <a:t>рефидинг</a:t>
            </a:r>
            <a:r>
              <a:rPr lang="ru-RU" dirty="0"/>
              <a:t>-синдрома у больных с нервной анорексией необходимо проводить ежедневный клинико-биохимический мониторинг для адекватной корректировки состава и объема рациона питания. Целевого объема питания в данной ситуации желательно достигать не ранее чем через неделю.</a:t>
            </a:r>
          </a:p>
        </p:txBody>
      </p:sp>
    </p:spTree>
    <p:extLst>
      <p:ext uri="{BB962C8B-B14F-4D97-AF65-F5344CB8AC3E}">
        <p14:creationId xmlns:p14="http://schemas.microsoft.com/office/powerpoint/2010/main" val="1863692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533400" y="609600"/>
            <a:ext cx="10820400" cy="5567363"/>
          </a:xfrm>
        </p:spPr>
        <p:txBody>
          <a:bodyPr>
            <a:normAutofit fontScale="92500" lnSpcReduction="10000"/>
          </a:bodyPr>
          <a:lstStyle/>
          <a:p>
            <a:pPr marL="0" indent="0">
              <a:buNone/>
            </a:pPr>
            <a:r>
              <a:rPr lang="ru-RU" dirty="0"/>
              <a:t>Лечебное питание при нервной анорексии в зависимости от тяжести патологического процесса и выраженности можно рассматривать как 3 последовательных этапа - интенсивная терапия, восстановление и насыщение. </a:t>
            </a:r>
          </a:p>
          <a:p>
            <a:r>
              <a:rPr lang="ru-RU" b="1" dirty="0"/>
              <a:t>Интенсивная терапия</a:t>
            </a:r>
            <a:r>
              <a:rPr lang="ru-RU" dirty="0"/>
              <a:t>. Тяжелая недостаточность питания - критическое состояние, при котором необходимо безотлагательно устранить гипотермию, гипогликемию и нарушение электролитного обмена. Необходимо корригировать обезвоживание, стабилизировать деятельность сердечно-сосудистой системы, дыхания. Нужно также выявлять и лечить инфекционные заболевания. </a:t>
            </a:r>
          </a:p>
          <a:p>
            <a:r>
              <a:rPr lang="ru-RU" b="1" dirty="0"/>
              <a:t>Восстановление</a:t>
            </a:r>
            <a:r>
              <a:rPr lang="ru-RU" dirty="0"/>
              <a:t>. Коррекция тяжелых метаболических нарушений методами ПП и/или ЭП. </a:t>
            </a:r>
          </a:p>
          <a:p>
            <a:r>
              <a:rPr lang="ru-RU" b="1" dirty="0"/>
              <a:t>Насыщение</a:t>
            </a:r>
            <a:r>
              <a:rPr lang="ru-RU" dirty="0"/>
              <a:t>. Полноценное </a:t>
            </a:r>
            <a:r>
              <a:rPr lang="ru-RU" dirty="0" err="1"/>
              <a:t>энергопластическое</a:t>
            </a:r>
            <a:r>
              <a:rPr lang="ru-RU" dirty="0"/>
              <a:t> обеспечение потребностей организма методами дополнительного ЭП в сочетании с индивидуальной диетотерапией.</a:t>
            </a:r>
          </a:p>
        </p:txBody>
      </p:sp>
    </p:spTree>
    <p:extLst>
      <p:ext uri="{BB962C8B-B14F-4D97-AF65-F5344CB8AC3E}">
        <p14:creationId xmlns:p14="http://schemas.microsoft.com/office/powerpoint/2010/main" val="4059230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314325" y="523875"/>
            <a:ext cx="11039475" cy="5653088"/>
          </a:xfrm>
        </p:spPr>
        <p:txBody>
          <a:bodyPr/>
          <a:lstStyle/>
          <a:p>
            <a:pPr marL="0" indent="0">
              <a:buNone/>
            </a:pPr>
            <a:r>
              <a:rPr lang="ru-RU" dirty="0"/>
              <a:t>Результаты </a:t>
            </a:r>
            <a:r>
              <a:rPr lang="ru-RU" dirty="0" err="1"/>
              <a:t>мультицентровых</a:t>
            </a:r>
            <a:r>
              <a:rPr lang="ru-RU" dirty="0"/>
              <a:t> рандомизированных контролируемых исследований, проведенные у больных с потерей МТ более 10%, показали, что назначение им искусственного питания достоверно снижает количество осложнений и смертность у данной категории 785 больных. </a:t>
            </a:r>
          </a:p>
          <a:p>
            <a:pPr marL="0" indent="0">
              <a:buNone/>
            </a:pPr>
            <a:r>
              <a:rPr lang="ru-RU" dirty="0"/>
              <a:t>Таким образом, при наличии признаков белково-энергетической недостаточности (потеря МТ &gt;10%, ИМТ ≤18,0 кг/м2 , альбумин сыворотки крови ≤30 г/л) показано проведение </a:t>
            </a:r>
            <a:r>
              <a:rPr lang="ru-RU" dirty="0" err="1"/>
              <a:t>нутритивной</a:t>
            </a:r>
            <a:r>
              <a:rPr lang="ru-RU" dirty="0"/>
              <a:t> поддержки.</a:t>
            </a:r>
          </a:p>
        </p:txBody>
      </p:sp>
    </p:spTree>
    <p:extLst>
      <p:ext uri="{BB962C8B-B14F-4D97-AF65-F5344CB8AC3E}">
        <p14:creationId xmlns:p14="http://schemas.microsoft.com/office/powerpoint/2010/main" val="4045684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Парентеральное питание</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361949" y="1590676"/>
            <a:ext cx="11572875" cy="5133974"/>
          </a:xfrm>
        </p:spPr>
        <p:txBody>
          <a:bodyPr>
            <a:normAutofit fontScale="62500" lnSpcReduction="20000"/>
          </a:bodyPr>
          <a:lstStyle/>
          <a:p>
            <a:pPr marL="0" indent="0">
              <a:buNone/>
            </a:pPr>
            <a:r>
              <a:rPr lang="ru-RU" dirty="0"/>
              <a:t>На первом неспецифическом этапе при диагностировании у больного с нервной анорексией </a:t>
            </a:r>
            <a:r>
              <a:rPr lang="ru-RU" dirty="0" err="1"/>
              <a:t>кахектического</a:t>
            </a:r>
            <a:r>
              <a:rPr lang="ru-RU" dirty="0"/>
              <a:t> периода, при котором масса тела может уменьшаться на 40% и более, а </a:t>
            </a:r>
            <a:r>
              <a:rPr lang="ru-RU" dirty="0" err="1"/>
              <a:t>энтеральное</a:t>
            </a:r>
            <a:r>
              <a:rPr lang="ru-RU" dirty="0"/>
              <a:t> введение питательных веществ/смесей невозможно или ограничено наличием у пациента </a:t>
            </a:r>
            <a:r>
              <a:rPr lang="ru-RU" dirty="0" err="1"/>
              <a:t>мальабсорбции</a:t>
            </a:r>
            <a:r>
              <a:rPr lang="ru-RU" dirty="0"/>
              <a:t>, нарушений функций ЖКТ, болей в брюшной полости, требуется немедленная госпитализации больного в стационар. Экстренная помощь сводится к коррекции </a:t>
            </a:r>
            <a:r>
              <a:rPr lang="ru-RU" dirty="0" err="1"/>
              <a:t>водноэлектролитного</a:t>
            </a:r>
            <a:r>
              <a:rPr lang="ru-RU" dirty="0"/>
              <a:t> баланса, назначению ПП, внутривенному введению витаминных комплексов и микроэлементов. Сущность использования ПП в данной ситуации состоит в обеспечении организма всеми необходимыми для нормальной жизнедеятельности субстратами, участвующими в регуляции белкового, углеводного, жирового, </a:t>
            </a:r>
            <a:r>
              <a:rPr lang="ru-RU" dirty="0" err="1"/>
              <a:t>водноэлектролитного</a:t>
            </a:r>
            <a:r>
              <a:rPr lang="ru-RU" dirty="0"/>
              <a:t>, витаминного обмена и энергии. Для проведения ПП используют стандартные аминокислотные растворы, жировые эмульсии, глюкозу, макро- и микроэлементы и витамины.</a:t>
            </a:r>
          </a:p>
          <a:p>
            <a:pPr marL="0" indent="0">
              <a:buNone/>
            </a:pPr>
            <a:r>
              <a:rPr lang="ru-RU" dirty="0"/>
              <a:t>Показания к назначению ПП при нервной анорексии - отсутствие возможности адекватного обеспечения энергетических и пластических потребностей диетическим/</a:t>
            </a:r>
            <a:r>
              <a:rPr lang="ru-RU" dirty="0" err="1"/>
              <a:t>энтеральным</a:t>
            </a:r>
            <a:r>
              <a:rPr lang="ru-RU" dirty="0"/>
              <a:t> питанием.</a:t>
            </a:r>
          </a:p>
          <a:p>
            <a:pPr marL="0" indent="0">
              <a:buNone/>
            </a:pPr>
            <a:r>
              <a:rPr lang="ru-RU" dirty="0"/>
              <a:t>Для ПП используют 10%, 15% стандартные растворы аминокислот, концентрированные растворы глюкозы и жировые эмульсии. Более предпочтительно применение систем «3 в 1»</a:t>
            </a:r>
          </a:p>
          <a:p>
            <a:pPr marL="0" indent="0">
              <a:buNone/>
            </a:pPr>
            <a:r>
              <a:rPr lang="ru-RU" dirty="0"/>
              <a:t>Рекомендуется достигать прироста массы тела на 0,5-1 кг в </a:t>
            </a:r>
            <a:r>
              <a:rPr lang="ru-RU" dirty="0" err="1"/>
              <a:t>нед</a:t>
            </a:r>
            <a:r>
              <a:rPr lang="ru-RU" dirty="0"/>
              <a:t> у пациентов, пребывающих на стационарном лечении, и до 0,5 кг в </a:t>
            </a:r>
            <a:r>
              <a:rPr lang="ru-RU" dirty="0" err="1"/>
              <a:t>нед</a:t>
            </a:r>
            <a:r>
              <a:rPr lang="ru-RU" dirty="0"/>
              <a:t> - в амбулаторных условиях. Это составляет 500-1000 дополнительных калорий в </a:t>
            </a:r>
            <a:r>
              <a:rPr lang="ru-RU" dirty="0" err="1"/>
              <a:t>сут</a:t>
            </a:r>
            <a:r>
              <a:rPr lang="ru-RU" dirty="0"/>
              <a:t>. Кроме того, больным ежедневно назначают вливания 5% раствора глюкозы и изотонического раствора хлорида натрия, 1 раз в 2-3 дня капельное переливание 30-50 мл крови. </a:t>
            </a:r>
          </a:p>
          <a:p>
            <a:pPr marL="0" indent="0">
              <a:buNone/>
            </a:pPr>
            <a:r>
              <a:rPr lang="ru-RU" dirty="0"/>
              <a:t>ПП следует начинать сбалансированными смесями аминокислот в расчете 1,3-1,5 г/кг идеальной массы тела в </a:t>
            </a:r>
            <a:r>
              <a:rPr lang="ru-RU" dirty="0" err="1"/>
              <a:t>сут</a:t>
            </a:r>
            <a:r>
              <a:rPr lang="ru-RU" dirty="0"/>
              <a:t> на фоне адекватного энергетического обеспечения. Стартовые энергетические потребности больного рассчитываются как 10 ккал/кг идеальной МТ в </a:t>
            </a:r>
            <a:r>
              <a:rPr lang="ru-RU" dirty="0" err="1"/>
              <a:t>сут</a:t>
            </a:r>
            <a:r>
              <a:rPr lang="ru-RU" dirty="0"/>
              <a:t> с увеличением калорийности до 30-35 ккал/кг идеальной МТ в </a:t>
            </a:r>
            <a:r>
              <a:rPr lang="ru-RU" dirty="0" err="1"/>
              <a:t>сут</a:t>
            </a:r>
            <a:r>
              <a:rPr lang="ru-RU" dirty="0"/>
              <a:t> в течение последующих нескольких дней.</a:t>
            </a:r>
          </a:p>
        </p:txBody>
      </p:sp>
    </p:spTree>
    <p:extLst>
      <p:ext uri="{BB962C8B-B14F-4D97-AF65-F5344CB8AC3E}">
        <p14:creationId xmlns:p14="http://schemas.microsoft.com/office/powerpoint/2010/main" val="4272691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err="1"/>
              <a:t>Энтеральное</a:t>
            </a:r>
            <a:r>
              <a:rPr lang="ru-RU" dirty="0"/>
              <a:t> питание</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190499" y="1581150"/>
            <a:ext cx="11858625" cy="5276850"/>
          </a:xfrm>
        </p:spPr>
        <p:txBody>
          <a:bodyPr>
            <a:normAutofit fontScale="77500" lnSpcReduction="20000"/>
          </a:bodyPr>
          <a:lstStyle/>
          <a:p>
            <a:pPr marL="0" indent="0">
              <a:buNone/>
            </a:pPr>
            <a:r>
              <a:rPr lang="ru-RU" dirty="0"/>
              <a:t>При положительной динамике </a:t>
            </a:r>
            <a:r>
              <a:rPr lang="ru-RU" dirty="0" err="1"/>
              <a:t>мониторируемых</a:t>
            </a:r>
            <a:r>
              <a:rPr lang="ru-RU" dirty="0"/>
              <a:t> клинико-биохимических показателей необходимо как можно скорее переводить больного на ЭП. Выбор смесей для ЭП зависит от степени питательной недостаточности, характера и тяжести течения заболевания, степени сохранности функций ЖКТ. Стандартные смеси могут использоваться в качестве полной диеты для перорального дополнительного питания, а также вводиться через зонд в желудок или тонкую кишку.</a:t>
            </a:r>
          </a:p>
          <a:p>
            <a:pPr marL="0" indent="0">
              <a:buNone/>
            </a:pPr>
            <a:r>
              <a:rPr lang="ru-RU" dirty="0"/>
              <a:t>На этапе перехода от ПП к ЭП применяют полуэлементные смеси. По мере восстановления функций ЖКТ осуществляют переход на ЭП стандартными смесями, в том числе содержащими пищевые волокна, или высококалорийные смеси.</a:t>
            </a:r>
          </a:p>
          <a:p>
            <a:pPr marL="0" indent="0">
              <a:buNone/>
            </a:pPr>
            <a:r>
              <a:rPr lang="ru-RU" dirty="0"/>
              <a:t>После полного или частичного ПП переход на ЭП больного с нервной анорексией может быть осуществлен только через этап зондового кормления, которое играет ограниченную роль при нервной анорексии. Оно может занимать промежуточное положение при переходе с ПП на ЭП. Соответственно в течение 2-3 </a:t>
            </a:r>
            <a:r>
              <a:rPr lang="ru-RU" dirty="0" err="1"/>
              <a:t>сут</a:t>
            </a:r>
            <a:r>
              <a:rPr lang="ru-RU" dirty="0"/>
              <a:t> больной с анорексией будет находиться на сочетанном варианте лечебного парентерально-</a:t>
            </a:r>
            <a:r>
              <a:rPr lang="ru-RU" dirty="0" err="1"/>
              <a:t>энтерального</a:t>
            </a:r>
            <a:r>
              <a:rPr lang="ru-RU" dirty="0"/>
              <a:t> питания, при котором в течение 4 </a:t>
            </a:r>
            <a:r>
              <a:rPr lang="ru-RU" dirty="0" err="1"/>
              <a:t>нед</a:t>
            </a:r>
            <a:r>
              <a:rPr lang="ru-RU" dirty="0"/>
              <a:t> предполагается увеличение тощей массы тела (ТМТ) почти в 5 раз больше, чем при стандартном лечении. Если принимается решение о необходимости зондового кормления, обычно предпочитают </a:t>
            </a:r>
            <a:r>
              <a:rPr lang="ru-RU" dirty="0" err="1"/>
              <a:t>назогастральный</a:t>
            </a:r>
            <a:r>
              <a:rPr lang="ru-RU" dirty="0"/>
              <a:t> путь. Такой подход основан на том, что зондовое кормление - кратковременное мероприятие, менее опасное для соматического здоровья, чем другие процедуры.</a:t>
            </a:r>
          </a:p>
        </p:txBody>
      </p:sp>
    </p:spTree>
    <p:extLst>
      <p:ext uri="{BB962C8B-B14F-4D97-AF65-F5344CB8AC3E}">
        <p14:creationId xmlns:p14="http://schemas.microsoft.com/office/powerpoint/2010/main" val="3746790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err="1"/>
              <a:t>Энтеральное</a:t>
            </a:r>
            <a:r>
              <a:rPr lang="ru-RU" dirty="0"/>
              <a:t> питание</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219075" y="1847849"/>
            <a:ext cx="11687175" cy="4829176"/>
          </a:xfrm>
        </p:spPr>
        <p:txBody>
          <a:bodyPr>
            <a:normAutofit fontScale="77500" lnSpcReduction="20000"/>
          </a:bodyPr>
          <a:lstStyle/>
          <a:p>
            <a:pPr marL="0" indent="0">
              <a:buNone/>
            </a:pPr>
            <a:r>
              <a:rPr lang="ru-RU" dirty="0"/>
              <a:t>Возможен ряд следующих режимов зондового питания: </a:t>
            </a:r>
          </a:p>
          <a:p>
            <a:pPr marL="0" indent="0">
              <a:buNone/>
            </a:pPr>
            <a:r>
              <a:rPr lang="ru-RU" dirty="0"/>
              <a:t>• Зондовое кормление может проводиться непрерывно на протяжении 20 из 24 ч в </a:t>
            </a:r>
            <a:r>
              <a:rPr lang="ru-RU" dirty="0" err="1"/>
              <a:t>сут</a:t>
            </a:r>
            <a:r>
              <a:rPr lang="ru-RU" dirty="0"/>
              <a:t> с 4- часовым отдыхом ночью. </a:t>
            </a:r>
          </a:p>
          <a:p>
            <a:pPr marL="0" indent="0">
              <a:buNone/>
            </a:pPr>
            <a:r>
              <a:rPr lang="ru-RU" dirty="0"/>
              <a:t>• В других случаях кормление можно приостановить во время приема пищи, чтобы позволить пациенту продолжить есть самостоятельно. </a:t>
            </a:r>
          </a:p>
          <a:p>
            <a:pPr marL="0" indent="0">
              <a:buNone/>
            </a:pPr>
            <a:r>
              <a:rPr lang="ru-RU" dirty="0"/>
              <a:t>• Иногда дополнительное кормление проводят только ночью. </a:t>
            </a:r>
          </a:p>
          <a:p>
            <a:pPr marL="0" indent="0">
              <a:buNone/>
            </a:pPr>
            <a:r>
              <a:rPr lang="ru-RU" dirty="0"/>
              <a:t>Кормление следует начинать с низкой интенсивностью для минимизации риска развития осложнений. </a:t>
            </a:r>
          </a:p>
          <a:p>
            <a:pPr marL="0" indent="0">
              <a:buNone/>
            </a:pPr>
            <a:r>
              <a:rPr lang="ru-RU" dirty="0"/>
              <a:t>Британское общество гастроэнтерологов рекомендует начинать с 10 ккал/кг в день и меньше - у пациентов с тяжелой кахексией. С 4-5 дня пребывания больного в стационаре наряду с ЭП больному с анорексией может быть рекомендован пероральный прием свежеприготовленного фруктового пюре из зеленого яблока, банана, груши; при первоначальном приеме - объем чайной ложки, далее постепенно нарастает до 100-150 мл. </a:t>
            </a:r>
          </a:p>
          <a:p>
            <a:pPr marL="0" indent="0">
              <a:buNone/>
            </a:pPr>
            <a:r>
              <a:rPr lang="ru-RU" dirty="0"/>
              <a:t>Питьевой режим может быть увеличен в объеме по состоянию больного. Здесь речь уже идет о смешанном </a:t>
            </a:r>
            <a:r>
              <a:rPr lang="ru-RU" dirty="0" err="1"/>
              <a:t>энтерально</a:t>
            </a:r>
            <a:r>
              <a:rPr lang="ru-RU" dirty="0"/>
              <a:t>-пероральном питании больных с нервной анорексией. Режим питания - до 6-8 раз в </a:t>
            </a:r>
            <a:r>
              <a:rPr lang="ru-RU" dirty="0" err="1"/>
              <a:t>сут</a:t>
            </a:r>
            <a:r>
              <a:rPr lang="ru-RU" dirty="0"/>
              <a:t>. </a:t>
            </a:r>
          </a:p>
        </p:txBody>
      </p:sp>
    </p:spTree>
    <p:extLst>
      <p:ext uri="{BB962C8B-B14F-4D97-AF65-F5344CB8AC3E}">
        <p14:creationId xmlns:p14="http://schemas.microsoft.com/office/powerpoint/2010/main" val="255664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723900" y="495300"/>
            <a:ext cx="10629900" cy="5681663"/>
          </a:xfrm>
        </p:spPr>
        <p:txBody>
          <a:bodyPr>
            <a:normAutofit/>
          </a:bodyPr>
          <a:lstStyle/>
          <a:p>
            <a:pPr marL="0" indent="0">
              <a:buNone/>
            </a:pPr>
            <a:r>
              <a:rPr lang="ru-RU" sz="2400" dirty="0"/>
              <a:t>Диагноз нервной анорексии врач начали использовать в начале ХХ в.</a:t>
            </a:r>
          </a:p>
          <a:p>
            <a:pPr marL="0" indent="0">
              <a:buNone/>
            </a:pPr>
            <a:r>
              <a:rPr lang="ru-RU" sz="2400" dirty="0"/>
              <a:t>Анорексию в 60-х гг. прошлого века называли синдромом Твигги (именем известной в то время модели, которая голоданием довела себя до клинической смерти), а позже - синдромом Барби. </a:t>
            </a:r>
          </a:p>
          <a:p>
            <a:pPr marL="0" indent="0">
              <a:buNone/>
            </a:pPr>
            <a:r>
              <a:rPr lang="ru-RU" sz="2400" dirty="0"/>
              <a:t>Отличительная черта нервной анорексии - статистика смертности пациентов с этой патологией. Фундаментальное исследование H.C. </a:t>
            </a:r>
            <a:r>
              <a:rPr lang="ru-RU" sz="2400" dirty="0" err="1"/>
              <a:t>Steinhausen</a:t>
            </a:r>
            <a:r>
              <a:rPr lang="ru-RU" sz="2400" dirty="0"/>
              <a:t> «Результаты лечения нервной анорексии в ХХ веке» обобщает литературные данные о 5590 больных. Их судьбу удалось проследить на протяжении длительного времени, и результаты таковы: смертность - 5%, выздоровление - 50%, улучшение и хроническое течение - 20%.</a:t>
            </a:r>
          </a:p>
          <a:p>
            <a:pPr marL="0" indent="0">
              <a:buNone/>
            </a:pPr>
            <a:r>
              <a:rPr lang="ru-RU" sz="2400" dirty="0"/>
              <a:t>Диагностика нервной анорексии осуществляется согласно международной классификации болезней (МКБ-10), а диагноз ставится при наличии следующих показателей: вес тела составляет менее 85% от принятой нормы или индекс массы тела менее 17. В МКБ-10 нервная анорексия регистрируется под кодом F50.0. </a:t>
            </a:r>
          </a:p>
        </p:txBody>
      </p:sp>
    </p:spTree>
    <p:extLst>
      <p:ext uri="{BB962C8B-B14F-4D97-AF65-F5344CB8AC3E}">
        <p14:creationId xmlns:p14="http://schemas.microsoft.com/office/powerpoint/2010/main" val="3480218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76200" y="114300"/>
            <a:ext cx="12115800" cy="6667499"/>
          </a:xfrm>
        </p:spPr>
        <p:txBody>
          <a:bodyPr>
            <a:normAutofit fontScale="92500" lnSpcReduction="10000"/>
          </a:bodyPr>
          <a:lstStyle/>
          <a:p>
            <a:pPr marL="0" indent="0">
              <a:buNone/>
            </a:pPr>
            <a:r>
              <a:rPr lang="ru-RU" sz="2000" dirty="0"/>
              <a:t>При адекватной переносимости смешанного диетического перорального и ЭП, подтвержденной нормализацией жизненно важных функций и электролитного баланса, прибавкой в весе 3-4 кг к концу неспецифического этапа лечения (3 </a:t>
            </a:r>
            <a:r>
              <a:rPr lang="ru-RU" sz="2000" dirty="0" err="1"/>
              <a:t>нед</a:t>
            </a:r>
            <a:r>
              <a:rPr lang="ru-RU" sz="2000" dirty="0"/>
              <a:t> стационарного лечения), больной с нервной анорексией переводится на этап специфического лечения. На этом этапе при выведении больного из кахексии дневной рацион пищи можно распределить на 6 приемов. При этом 3-4 основных приема пищи (завтрак, обед, полдник, ужин) можно осуществлять за счет ассортимента продуктов, рекомендованного для щадящего рациона питания, а 2-3 приема - за счет сбалансированных смесей (например, второй завтрак и поздний ужин). Соотношение белков, жиров и углеводов в рационе больных должно быть таким же, как в рационе здоровых людей - 14:30:56.</a:t>
            </a:r>
          </a:p>
          <a:p>
            <a:pPr marL="0" indent="0">
              <a:buNone/>
            </a:pPr>
            <a:r>
              <a:rPr lang="ru-RU" sz="2000" dirty="0"/>
              <a:t>На специфическом этапе лечения, продолжающемся 7-9 </a:t>
            </a:r>
            <a:r>
              <a:rPr lang="ru-RU" sz="2000" dirty="0" err="1"/>
              <a:t>нед</a:t>
            </a:r>
            <a:r>
              <a:rPr lang="ru-RU" sz="2000" dirty="0"/>
              <a:t>, больных переводят с постельного режима на полупостельный, а затем на общий режим. Назначается дробное 6-7-разовое щадящее питание небольшими порциями под контролем персонала. На этом этапе рацион питания больного с анорексией расширяется за счет увеличения объемов принимаемой пищи. </a:t>
            </a:r>
          </a:p>
          <a:p>
            <a:pPr marL="0" indent="0">
              <a:buNone/>
            </a:pPr>
            <a:r>
              <a:rPr lang="ru-RU" sz="2000" dirty="0"/>
              <a:t>При развитие осложнений, органной/полиорганной недостаточности в рацион питания вместо сбалансированных смесей необходимо включать метаболически направленные смеси 2-3 раза в день</a:t>
            </a:r>
          </a:p>
          <a:p>
            <a:pPr marL="0" indent="0">
              <a:buNone/>
            </a:pPr>
            <a:r>
              <a:rPr lang="ru-RU" sz="2000" dirty="0"/>
              <a:t>Несомненно, что конечной результирующей индивидуализации </a:t>
            </a:r>
            <a:r>
              <a:rPr lang="ru-RU" sz="2000" dirty="0" err="1"/>
              <a:t>нутритивной</a:t>
            </a:r>
            <a:r>
              <a:rPr lang="ru-RU" sz="2000" dirty="0"/>
              <a:t> поддержки больных с анорексией в стационаре (через 7-9 </a:t>
            </a:r>
            <a:r>
              <a:rPr lang="ru-RU" sz="2000" dirty="0" err="1"/>
              <a:t>нед</a:t>
            </a:r>
            <a:r>
              <a:rPr lang="ru-RU" sz="2000" dirty="0"/>
              <a:t>), независимо от исходной стадии заболевания, должна быть адаптация больного сначала к щадящему, а затем и стандартному варианту диетического питания с индивидуальной модификацией в сторону повышения суточной квоты белка, которая достигается за счет включения в рационы питания больных смесей ЭП.</a:t>
            </a:r>
          </a:p>
          <a:p>
            <a:pPr marL="0" indent="0">
              <a:buNone/>
            </a:pPr>
            <a:r>
              <a:rPr lang="ru-RU" sz="2000" dirty="0"/>
              <a:t>Оптимальный вариант лечения больного с нервной анорексией на специфическом этапе лечения - достижение потребной массы тела (при ИМТ, равным 18-19, то есть нижней границы нормы) и частичное восстановление контролируемых показателей психосоматического статуса (температуры тела, АД, ЧД и ЧСС, тургора кожи), биохимических показателей (общего белка и белковых фракций, показателей </a:t>
            </a:r>
            <a:r>
              <a:rPr lang="ru-RU" sz="2000" dirty="0" err="1"/>
              <a:t>липидограммы</a:t>
            </a:r>
            <a:r>
              <a:rPr lang="ru-RU" sz="2000" dirty="0"/>
              <a:t>, сахара крови, ферментов), электролитов, функции системы пищеварения.</a:t>
            </a:r>
          </a:p>
        </p:txBody>
      </p:sp>
    </p:spTree>
    <p:extLst>
      <p:ext uri="{BB962C8B-B14F-4D97-AF65-F5344CB8AC3E}">
        <p14:creationId xmlns:p14="http://schemas.microsoft.com/office/powerpoint/2010/main" val="1769424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561975" y="1219200"/>
            <a:ext cx="10791825" cy="4957763"/>
          </a:xfrm>
        </p:spPr>
        <p:txBody>
          <a:bodyPr>
            <a:normAutofit/>
          </a:bodyPr>
          <a:lstStyle/>
          <a:p>
            <a:pPr marL="0" indent="0">
              <a:buNone/>
            </a:pPr>
            <a:r>
              <a:rPr lang="ru-RU" sz="16600" dirty="0"/>
              <a:t>Спасибо за внимание!</a:t>
            </a:r>
          </a:p>
        </p:txBody>
      </p:sp>
    </p:spTree>
    <p:extLst>
      <p:ext uri="{BB962C8B-B14F-4D97-AF65-F5344CB8AC3E}">
        <p14:creationId xmlns:p14="http://schemas.microsoft.com/office/powerpoint/2010/main" val="77743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Виды нервной анорексии</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lstStyle/>
          <a:p>
            <a:r>
              <a:rPr lang="ru-RU" dirty="0"/>
              <a:t>Первичная анорексия характеризуется отсутствием чувства голода, связанного с неврологией, гормональными нарушениями или злокачественными опухолями. </a:t>
            </a:r>
          </a:p>
          <a:p>
            <a:r>
              <a:rPr lang="ru-RU" dirty="0"/>
              <a:t>Нервная анорексия - ограничение или отказ от еды, связанный с желанием похудеть. </a:t>
            </a:r>
          </a:p>
          <a:p>
            <a:r>
              <a:rPr lang="ru-RU" dirty="0"/>
              <a:t>Психическая анорексия - отсутствие аппетита из-за психических расстройств (депрессия, мания отравления). </a:t>
            </a:r>
          </a:p>
          <a:p>
            <a:r>
              <a:rPr lang="ru-RU" dirty="0"/>
              <a:t>Лекарственная анорексия наступает в результате приема подавляющих аппетит препаратов, антидепрессантов, психостимуляторов.</a:t>
            </a:r>
          </a:p>
        </p:txBody>
      </p:sp>
    </p:spTree>
    <p:extLst>
      <p:ext uri="{BB962C8B-B14F-4D97-AF65-F5344CB8AC3E}">
        <p14:creationId xmlns:p14="http://schemas.microsoft.com/office/powerpoint/2010/main" val="317554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Этиология</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694267" y="1690688"/>
            <a:ext cx="10896599" cy="4862511"/>
          </a:xfrm>
        </p:spPr>
        <p:txBody>
          <a:bodyPr>
            <a:normAutofit fontScale="77500" lnSpcReduction="20000"/>
          </a:bodyPr>
          <a:lstStyle/>
          <a:p>
            <a:r>
              <a:rPr lang="ru-RU" b="1" dirty="0"/>
              <a:t>Генетические</a:t>
            </a:r>
            <a:r>
              <a:rPr lang="ru-RU" dirty="0"/>
              <a:t> факторы. Стремление к худобе и навязчивость наиболее тесно связаны с нервной анорексией, обусловливая новые генетические локусы на хромосомах 1 для смешанного показателя и 13 для стремления к худобе. Исследования по изучению связей сфокусированы на изучении генов, имеющих отношение к специфическим нейрохимическим факторам пищевого поведения. </a:t>
            </a:r>
          </a:p>
          <a:p>
            <a:r>
              <a:rPr lang="ru-RU" b="1" dirty="0"/>
              <a:t>Социальные</a:t>
            </a:r>
            <a:r>
              <a:rPr lang="ru-RU" dirty="0"/>
              <a:t> факторы. Анорексия стала очень модной и активно пропагандируется в средствах массовой информации. В настоящее время худоба - признак успешности, признак того, что человек может контролировать свои поступки и благодаря этому чего-то добиться. О массовости распространения анорексии говорить пока рано, однако очевидно, что использование строгих диет, мочегонных средств, провокация рвоты после приема пищи или изнурительные физические нагрузки - распространенная мировая практика борьбы с неудовлетворенностью своей внешностью.</a:t>
            </a:r>
          </a:p>
          <a:p>
            <a:r>
              <a:rPr lang="ru-RU" b="1" dirty="0"/>
              <a:t>Психологические</a:t>
            </a:r>
            <a:r>
              <a:rPr lang="ru-RU" dirty="0"/>
              <a:t> факторы. В психоаналитической феноменологии анорексии отказ от пищи выглядит всего лишь как средство. Целью выступает определенное желание, структурированное на сознательном и бессознательном уровнях. Риск развития нервной анорексии при депрессии увеличивается в 2,2 раза, при фобиях - в 2,4 раза, а при алкогольной зависимости - в 3,2 раза. </a:t>
            </a:r>
          </a:p>
        </p:txBody>
      </p:sp>
    </p:spTree>
    <p:extLst>
      <p:ext uri="{BB962C8B-B14F-4D97-AF65-F5344CB8AC3E}">
        <p14:creationId xmlns:p14="http://schemas.microsoft.com/office/powerpoint/2010/main" val="339152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Этиология</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838199" y="1825625"/>
            <a:ext cx="10735733" cy="4761442"/>
          </a:xfrm>
        </p:spPr>
        <p:txBody>
          <a:bodyPr>
            <a:normAutofit fontScale="70000" lnSpcReduction="20000"/>
          </a:bodyPr>
          <a:lstStyle/>
          <a:p>
            <a:r>
              <a:rPr lang="ru-RU" dirty="0"/>
              <a:t> </a:t>
            </a:r>
            <a:r>
              <a:rPr lang="ru-RU" b="1" dirty="0"/>
              <a:t>Биологические</a:t>
            </a:r>
            <a:r>
              <a:rPr lang="ru-RU" dirty="0"/>
              <a:t> факторы. Причина заболевания может крыться в дисфункции регулирующих пищевое поведение нейромедиаторов, таких как серотонин, дофамин, норадреналин. Исследования наглядно продемонстрировали дисфункцию всех трех указанных медиаторов у пациентов с расстройствами пищевого поведения</a:t>
            </a:r>
          </a:p>
          <a:p>
            <a:r>
              <a:rPr lang="ru-RU" b="1" dirty="0"/>
              <a:t>Пищевые</a:t>
            </a:r>
            <a:r>
              <a:rPr lang="ru-RU" dirty="0"/>
              <a:t> дефициты. Дефицит цинка играет роль в анорексии, но не является причиной болезни. Существуют доказательства, что дефицит цинка может быть фактором, углубляющим патологию анорексии. Рандомизированное исследование с плацебо показало, что цинк (14 мг в </a:t>
            </a:r>
            <a:r>
              <a:rPr lang="ru-RU" dirty="0" err="1"/>
              <a:t>сут</a:t>
            </a:r>
            <a:r>
              <a:rPr lang="ru-RU" dirty="0"/>
              <a:t>) удвоил скорость увеличения массы тела по сравнению с пациентами, принимающими плацебо.</a:t>
            </a:r>
          </a:p>
          <a:p>
            <a:r>
              <a:rPr lang="ru-RU" dirty="0"/>
              <a:t> </a:t>
            </a:r>
            <a:r>
              <a:rPr lang="ru-RU" b="1" dirty="0"/>
              <a:t>Семейные</a:t>
            </a:r>
            <a:r>
              <a:rPr lang="ru-RU" dirty="0"/>
              <a:t> факторы. Больше шансов возникновения расстройства пищевого поведения у тех, кто имеет родственников или близких, страдающих нервной анорексией, нервной булимией или ожирением. При наличии члена семьи или родственника, страдающего депрессией, злоупотреблением алкоголем или наркотиками или зависимостью от них, также повышается риск возникновения расстройства.</a:t>
            </a:r>
          </a:p>
          <a:p>
            <a:r>
              <a:rPr lang="ru-RU" b="1" dirty="0"/>
              <a:t>Личностные</a:t>
            </a:r>
            <a:r>
              <a:rPr lang="ru-RU" dirty="0"/>
              <a:t> факторы. Низкая самооценка, чувство собственной неполноценности, неуверенности и несоответствия требованиям - факторы риска развития нервной анорексии. Худоба рассматривается как путь к успеху, и выбор делается именно в ее пользу, так как это путь требует наименьших усилий - достаточно просто перестать есть, не надо учиться или работать. </a:t>
            </a:r>
          </a:p>
        </p:txBody>
      </p:sp>
    </p:spTree>
    <p:extLst>
      <p:ext uri="{BB962C8B-B14F-4D97-AF65-F5344CB8AC3E}">
        <p14:creationId xmlns:p14="http://schemas.microsoft.com/office/powerpoint/2010/main" val="870893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Типы нервной анорексии</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lstStyle/>
          <a:p>
            <a:r>
              <a:rPr lang="ru-RU" b="1" dirty="0"/>
              <a:t>Ограничивающий</a:t>
            </a:r>
            <a:r>
              <a:rPr lang="ru-RU" dirty="0"/>
              <a:t> </a:t>
            </a:r>
            <a:r>
              <a:rPr lang="ru-RU" b="1" dirty="0"/>
              <a:t>тип</a:t>
            </a:r>
            <a:r>
              <a:rPr lang="ru-RU" dirty="0"/>
              <a:t>. При этом типе нервной анорексии у больного регулярные эпизоды «переедания» и «очищения» не наблюдаются.</a:t>
            </a:r>
          </a:p>
          <a:p>
            <a:r>
              <a:rPr lang="ru-RU" b="1" dirty="0"/>
              <a:t>Тип с перееданием и очищением</a:t>
            </a:r>
            <a:r>
              <a:rPr lang="ru-RU" dirty="0"/>
              <a:t>. Больной регулярно практикует переедание с последующим очищением (провоцирует рвоту или злоупотребляет слабительными средствами, диуретиками или клизмами).</a:t>
            </a:r>
          </a:p>
        </p:txBody>
      </p:sp>
    </p:spTree>
    <p:extLst>
      <p:ext uri="{BB962C8B-B14F-4D97-AF65-F5344CB8AC3E}">
        <p14:creationId xmlns:p14="http://schemas.microsoft.com/office/powerpoint/2010/main" val="154583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Стадии нервной анорексии</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p:txBody>
          <a:bodyPr/>
          <a:lstStyle/>
          <a:p>
            <a:r>
              <a:rPr lang="ru-RU" dirty="0" err="1"/>
              <a:t>Дисморфоманический</a:t>
            </a:r>
            <a:r>
              <a:rPr lang="ru-RU" dirty="0"/>
              <a:t> (</a:t>
            </a:r>
            <a:r>
              <a:rPr lang="ru-RU" dirty="0" err="1"/>
              <a:t>преданорексический</a:t>
            </a:r>
            <a:r>
              <a:rPr lang="ru-RU" dirty="0"/>
              <a:t>) период</a:t>
            </a:r>
          </a:p>
          <a:p>
            <a:r>
              <a:rPr lang="ru-RU" dirty="0" err="1"/>
              <a:t>Анорексический</a:t>
            </a:r>
            <a:r>
              <a:rPr lang="ru-RU" dirty="0"/>
              <a:t> период</a:t>
            </a:r>
          </a:p>
          <a:p>
            <a:r>
              <a:rPr lang="ru-RU" dirty="0" err="1"/>
              <a:t>Кахектический</a:t>
            </a:r>
            <a:r>
              <a:rPr lang="ru-RU" dirty="0"/>
              <a:t> период</a:t>
            </a:r>
          </a:p>
          <a:p>
            <a:r>
              <a:rPr lang="ru-RU" dirty="0"/>
              <a:t>Период редукции нервной анорексии.</a:t>
            </a:r>
          </a:p>
        </p:txBody>
      </p:sp>
    </p:spTree>
    <p:extLst>
      <p:ext uri="{BB962C8B-B14F-4D97-AF65-F5344CB8AC3E}">
        <p14:creationId xmlns:p14="http://schemas.microsoft.com/office/powerpoint/2010/main" val="292389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D7BDA9-1D6F-639D-33D2-5157261116EF}"/>
              </a:ext>
            </a:extLst>
          </p:cNvPr>
          <p:cNvSpPr>
            <a:spLocks noGrp="1"/>
          </p:cNvSpPr>
          <p:nvPr>
            <p:ph type="title"/>
          </p:nvPr>
        </p:nvSpPr>
        <p:spPr/>
        <p:txBody>
          <a:bodyPr/>
          <a:lstStyle/>
          <a:p>
            <a:r>
              <a:rPr lang="ru-RU" dirty="0"/>
              <a:t>Клиника</a:t>
            </a:r>
          </a:p>
        </p:txBody>
      </p:sp>
      <p:sp>
        <p:nvSpPr>
          <p:cNvPr id="3" name="Объект 2">
            <a:extLst>
              <a:ext uri="{FF2B5EF4-FFF2-40B4-BE49-F238E27FC236}">
                <a16:creationId xmlns:a16="http://schemas.microsoft.com/office/drawing/2014/main" id="{FEDBB2DD-41D5-AD87-C7F2-07788C7A75F4}"/>
              </a:ext>
            </a:extLst>
          </p:cNvPr>
          <p:cNvSpPr>
            <a:spLocks noGrp="1"/>
          </p:cNvSpPr>
          <p:nvPr>
            <p:ph idx="1"/>
          </p:nvPr>
        </p:nvSpPr>
        <p:spPr>
          <a:xfrm>
            <a:off x="619125" y="1409700"/>
            <a:ext cx="11287125" cy="5238750"/>
          </a:xfrm>
        </p:spPr>
        <p:txBody>
          <a:bodyPr>
            <a:normAutofit/>
          </a:bodyPr>
          <a:lstStyle/>
          <a:p>
            <a:r>
              <a:rPr lang="ru-RU" sz="3200" dirty="0" err="1"/>
              <a:t>Дисморфоманический</a:t>
            </a:r>
            <a:r>
              <a:rPr lang="ru-RU" sz="3200" dirty="0"/>
              <a:t> (</a:t>
            </a:r>
            <a:r>
              <a:rPr lang="ru-RU" sz="3200" b="1" dirty="0" err="1"/>
              <a:t>преданорексический</a:t>
            </a:r>
            <a:r>
              <a:rPr lang="ru-RU" sz="3200" dirty="0"/>
              <a:t>) период - преобладают мысли о собственной неполноценности и ущербности в связи с мнимой полнотой. Характерны подавленное настроение, тревога, длительное рассматривание себя в зеркале. В этот период возникают первые попытки ограничения себя в еде, поиска идеальной диеты. Мысли об излишней полноте могут быть сверхценными либо бредовыми. Этот период нервной анорексии длится от 2 до 4 лет.</a:t>
            </a:r>
          </a:p>
        </p:txBody>
      </p:sp>
    </p:spTree>
    <p:extLst>
      <p:ext uri="{BB962C8B-B14F-4D97-AF65-F5344CB8AC3E}">
        <p14:creationId xmlns:p14="http://schemas.microsoft.com/office/powerpoint/2010/main" val="20710737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3565</Words>
  <Application>Microsoft Office PowerPoint</Application>
  <PresentationFormat>Широкоэкранный</PresentationFormat>
  <Paragraphs>147</Paragraphs>
  <Slides>31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31</vt:i4>
      </vt:variant>
    </vt:vector>
  </HeadingPairs>
  <TitlesOfParts>
    <vt:vector size="35" baseType="lpstr">
      <vt:lpstr>Arial</vt:lpstr>
      <vt:lpstr>Calibri</vt:lpstr>
      <vt:lpstr>Calibri Light</vt:lpstr>
      <vt:lpstr>Тема Office</vt:lpstr>
      <vt:lpstr>Нутритивная поддержка при нервной анорексии</vt:lpstr>
      <vt:lpstr>Презентация PowerPoint</vt:lpstr>
      <vt:lpstr>Презентация PowerPoint</vt:lpstr>
      <vt:lpstr>Виды нервной анорексии</vt:lpstr>
      <vt:lpstr>Этиология</vt:lpstr>
      <vt:lpstr>Этиология</vt:lpstr>
      <vt:lpstr>Типы нервной анорексии</vt:lpstr>
      <vt:lpstr>Стадии нервной анорексии</vt:lpstr>
      <vt:lpstr>Клиника</vt:lpstr>
      <vt:lpstr>Клиника</vt:lpstr>
      <vt:lpstr>Клиника</vt:lpstr>
      <vt:lpstr>Клиника</vt:lpstr>
      <vt:lpstr>Диагностические критерии нервной анорексии</vt:lpstr>
      <vt:lpstr>Нарушения ССС при нервной анорексии</vt:lpstr>
      <vt:lpstr>Нарушения ЦНС</vt:lpstr>
      <vt:lpstr>Нарушения пищеварительной системы</vt:lpstr>
      <vt:lpstr>Дифференциальная диагностика</vt:lpstr>
      <vt:lpstr>Лечение и нутритивная поддержка</vt:lpstr>
      <vt:lpstr>Этапы лечения</vt:lpstr>
      <vt:lpstr>Первый этап - неспецифический</vt:lpstr>
      <vt:lpstr>Презентация PowerPoint</vt:lpstr>
      <vt:lpstr>Второй этап - специфический</vt:lpstr>
      <vt:lpstr>Рефидинг-синдром</vt:lpstr>
      <vt:lpstr>Рефидинг-синдром</vt:lpstr>
      <vt:lpstr>Презентация PowerPoint</vt:lpstr>
      <vt:lpstr>Презентация PowerPoint</vt:lpstr>
      <vt:lpstr>Парентеральное питание</vt:lpstr>
      <vt:lpstr>Энтеральное питание</vt:lpstr>
      <vt:lpstr>Энтеральное питание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Нутритивная поддержка при нервной анорексии</dc:title>
  <dc:creator>Ирина Климец</dc:creator>
  <cp:lastModifiedBy>Ирина Климец</cp:lastModifiedBy>
  <cp:revision>1</cp:revision>
  <dcterms:created xsi:type="dcterms:W3CDTF">2022-10-16T07:55:31Z</dcterms:created>
  <dcterms:modified xsi:type="dcterms:W3CDTF">2022-10-16T10:20:50Z</dcterms:modified>
</cp:coreProperties>
</file>