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0" r:id="rId2"/>
    <p:sldId id="261" r:id="rId3"/>
    <p:sldId id="262" r:id="rId4"/>
    <p:sldId id="340" r:id="rId5"/>
    <p:sldId id="337" r:id="rId6"/>
    <p:sldId id="33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1" r:id="rId56"/>
    <p:sldId id="313" r:id="rId57"/>
    <p:sldId id="314" r:id="rId58"/>
    <p:sldId id="316" r:id="rId59"/>
    <p:sldId id="315" r:id="rId60"/>
    <p:sldId id="318" r:id="rId61"/>
    <p:sldId id="319" r:id="rId62"/>
    <p:sldId id="320" r:id="rId63"/>
    <p:sldId id="321" r:id="rId64"/>
    <p:sldId id="317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30" r:id="rId73"/>
    <p:sldId id="334" r:id="rId74"/>
    <p:sldId id="329" r:id="rId75"/>
    <p:sldId id="331" r:id="rId76"/>
    <p:sldId id="332" r:id="rId77"/>
    <p:sldId id="333" r:id="rId78"/>
    <p:sldId id="335" r:id="rId79"/>
    <p:sldId id="339" r:id="rId80"/>
    <p:sldId id="336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213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FB3BD-914B-49A1-94EA-A70A51884C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07FC9-2E54-4E21-AA3D-BFB5A461A5AE}">
      <dgm:prSet phldrT="[Текст]"/>
      <dgm:spPr/>
      <dgm:t>
        <a:bodyPr/>
        <a:lstStyle/>
        <a:p>
          <a:r>
            <a:rPr lang="ru-RU" b="1" dirty="0" smtClean="0"/>
            <a:t>ГСД – 25% </a:t>
          </a:r>
          <a:endParaRPr lang="ru-RU" b="1" dirty="0"/>
        </a:p>
      </dgm:t>
    </dgm:pt>
    <dgm:pt modelId="{B4E9B97D-87E5-4C15-A66A-172B11497864}" type="parTrans" cxnId="{92AF7AD1-B24B-49E7-B335-1956068B7811}">
      <dgm:prSet/>
      <dgm:spPr/>
      <dgm:t>
        <a:bodyPr/>
        <a:lstStyle/>
        <a:p>
          <a:endParaRPr lang="ru-RU"/>
        </a:p>
      </dgm:t>
    </dgm:pt>
    <dgm:pt modelId="{3E1D1BD7-913D-4EF6-AA3E-AB9E9A8EE7D4}" type="sibTrans" cxnId="{92AF7AD1-B24B-49E7-B335-1956068B7811}">
      <dgm:prSet/>
      <dgm:spPr/>
      <dgm:t>
        <a:bodyPr/>
        <a:lstStyle/>
        <a:p>
          <a:endParaRPr lang="ru-RU"/>
        </a:p>
      </dgm:t>
    </dgm:pt>
    <dgm:pt modelId="{DA9E6786-A4A4-4A01-BF1B-6B519A1F3861}">
      <dgm:prSet phldrT="[Текст]"/>
      <dgm:spPr/>
      <dgm:t>
        <a:bodyPr/>
        <a:lstStyle/>
        <a:p>
          <a:r>
            <a:rPr lang="ru-RU" b="1" dirty="0" smtClean="0"/>
            <a:t>СД 1 типа – 75%</a:t>
          </a:r>
          <a:endParaRPr lang="ru-RU" b="1" dirty="0"/>
        </a:p>
      </dgm:t>
    </dgm:pt>
    <dgm:pt modelId="{A30C83F0-3362-43BD-AD13-CC0BF53684B9}" type="parTrans" cxnId="{2CCD3BCF-E0C9-45FF-9C4B-03DCAA366EEF}">
      <dgm:prSet/>
      <dgm:spPr/>
      <dgm:t>
        <a:bodyPr/>
        <a:lstStyle/>
        <a:p>
          <a:endParaRPr lang="ru-RU"/>
        </a:p>
      </dgm:t>
    </dgm:pt>
    <dgm:pt modelId="{13E0BD46-6479-474D-ADD5-58B562AEAD25}" type="sibTrans" cxnId="{2CCD3BCF-E0C9-45FF-9C4B-03DCAA366EEF}">
      <dgm:prSet/>
      <dgm:spPr/>
      <dgm:t>
        <a:bodyPr/>
        <a:lstStyle/>
        <a:p>
          <a:endParaRPr lang="ru-RU"/>
        </a:p>
      </dgm:t>
    </dgm:pt>
    <dgm:pt modelId="{DCA3B109-DAF1-44CE-A3C1-D37096BD7754}" type="pres">
      <dgm:prSet presAssocID="{0C3FB3BD-914B-49A1-94EA-A70A51884C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26092-0989-45A2-8649-5E751DD36846}" type="pres">
      <dgm:prSet presAssocID="{0C3FB3BD-914B-49A1-94EA-A70A51884C55}" presName="divider" presStyleLbl="fgShp" presStyleIdx="0" presStyleCnt="1"/>
      <dgm:spPr/>
    </dgm:pt>
    <dgm:pt modelId="{CE0394EF-C812-424D-84DD-4A951E748825}" type="pres">
      <dgm:prSet presAssocID="{A5807FC9-2E54-4E21-AA3D-BFB5A461A5AE}" presName="downArrow" presStyleLbl="node1" presStyleIdx="0" presStyleCnt="2" custScaleY="140674"/>
      <dgm:spPr/>
    </dgm:pt>
    <dgm:pt modelId="{5FA04405-9502-477F-BFD2-4519BAD0DBDD}" type="pres">
      <dgm:prSet presAssocID="{A5807FC9-2E54-4E21-AA3D-BFB5A461A5AE}" presName="downArrowText" presStyleLbl="revTx" presStyleIdx="0" presStyleCnt="2" custScaleX="107809" custLinFactX="-35154" custLinFactNeighborX="-100000" custLinFactNeighborY="-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E39D9-9AEA-480E-8CBD-B7BF14198176}" type="pres">
      <dgm:prSet presAssocID="{DA9E6786-A4A4-4A01-BF1B-6B519A1F3861}" presName="upArrow" presStyleLbl="node1" presStyleIdx="1" presStyleCnt="2" custScaleY="141146" custLinFactNeighborX="-417" custLinFactNeighborY="4323"/>
      <dgm:spPr/>
    </dgm:pt>
    <dgm:pt modelId="{6735AA87-251F-4499-B8A1-00865710D706}" type="pres">
      <dgm:prSet presAssocID="{DA9E6786-A4A4-4A01-BF1B-6B519A1F3861}" presName="upArrowText" presStyleLbl="revTx" presStyleIdx="1" presStyleCnt="2" custLinFactX="28515" custLinFactNeighborX="100000" custLinFactNeighborY="1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F3D62-D1AC-45D7-9642-14F3E46F62BE}" type="presOf" srcId="{A5807FC9-2E54-4E21-AA3D-BFB5A461A5AE}" destId="{5FA04405-9502-477F-BFD2-4519BAD0DBDD}" srcOrd="0" destOrd="0" presId="urn:microsoft.com/office/officeart/2005/8/layout/arrow3"/>
    <dgm:cxn modelId="{0745023E-AC3F-403A-9062-F4BAB5215ECB}" type="presOf" srcId="{DA9E6786-A4A4-4A01-BF1B-6B519A1F3861}" destId="{6735AA87-251F-4499-B8A1-00865710D706}" srcOrd="0" destOrd="0" presId="urn:microsoft.com/office/officeart/2005/8/layout/arrow3"/>
    <dgm:cxn modelId="{C79AFF04-24B3-4CE0-A0AA-B1347A3A22DD}" type="presOf" srcId="{0C3FB3BD-914B-49A1-94EA-A70A51884C55}" destId="{DCA3B109-DAF1-44CE-A3C1-D37096BD7754}" srcOrd="0" destOrd="0" presId="urn:microsoft.com/office/officeart/2005/8/layout/arrow3"/>
    <dgm:cxn modelId="{2CCD3BCF-E0C9-45FF-9C4B-03DCAA366EEF}" srcId="{0C3FB3BD-914B-49A1-94EA-A70A51884C55}" destId="{DA9E6786-A4A4-4A01-BF1B-6B519A1F3861}" srcOrd="1" destOrd="0" parTransId="{A30C83F0-3362-43BD-AD13-CC0BF53684B9}" sibTransId="{13E0BD46-6479-474D-ADD5-58B562AEAD25}"/>
    <dgm:cxn modelId="{92AF7AD1-B24B-49E7-B335-1956068B7811}" srcId="{0C3FB3BD-914B-49A1-94EA-A70A51884C55}" destId="{A5807FC9-2E54-4E21-AA3D-BFB5A461A5AE}" srcOrd="0" destOrd="0" parTransId="{B4E9B97D-87E5-4C15-A66A-172B11497864}" sibTransId="{3E1D1BD7-913D-4EF6-AA3E-AB9E9A8EE7D4}"/>
    <dgm:cxn modelId="{55395AB6-34E1-48AD-80F5-333BDEF69D80}" type="presParOf" srcId="{DCA3B109-DAF1-44CE-A3C1-D37096BD7754}" destId="{85026092-0989-45A2-8649-5E751DD36846}" srcOrd="0" destOrd="0" presId="urn:microsoft.com/office/officeart/2005/8/layout/arrow3"/>
    <dgm:cxn modelId="{F18C9B12-25AC-4AAE-857D-8E8155B066E0}" type="presParOf" srcId="{DCA3B109-DAF1-44CE-A3C1-D37096BD7754}" destId="{CE0394EF-C812-424D-84DD-4A951E748825}" srcOrd="1" destOrd="0" presId="urn:microsoft.com/office/officeart/2005/8/layout/arrow3"/>
    <dgm:cxn modelId="{352FFBE3-3653-47EF-BEF6-D1108AD6723C}" type="presParOf" srcId="{DCA3B109-DAF1-44CE-A3C1-D37096BD7754}" destId="{5FA04405-9502-477F-BFD2-4519BAD0DBDD}" srcOrd="2" destOrd="0" presId="urn:microsoft.com/office/officeart/2005/8/layout/arrow3"/>
    <dgm:cxn modelId="{FB178B51-860F-4264-B6D2-B7DA5D877026}" type="presParOf" srcId="{DCA3B109-DAF1-44CE-A3C1-D37096BD7754}" destId="{D29E39D9-9AEA-480E-8CBD-B7BF14198176}" srcOrd="3" destOrd="0" presId="urn:microsoft.com/office/officeart/2005/8/layout/arrow3"/>
    <dgm:cxn modelId="{EE5DB633-07F8-4872-9DF1-246C17F89F79}" type="presParOf" srcId="{DCA3B109-DAF1-44CE-A3C1-D37096BD7754}" destId="{6735AA87-251F-4499-B8A1-00865710D70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26092-0989-45A2-8649-5E751DD36846}">
      <dsp:nvSpPr>
        <dsp:cNvPr id="0" name=""/>
        <dsp:cNvSpPr/>
      </dsp:nvSpPr>
      <dsp:spPr>
        <a:xfrm rot="21300000">
          <a:off x="25254" y="1691925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394EF-C812-424D-84DD-4A951E748825}">
      <dsp:nvSpPr>
        <dsp:cNvPr id="0" name=""/>
        <dsp:cNvSpPr/>
      </dsp:nvSpPr>
      <dsp:spPr>
        <a:xfrm>
          <a:off x="987552" y="-135438"/>
          <a:ext cx="2468880" cy="243111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04405-9502-477F-BFD2-4519BAD0DBDD}">
      <dsp:nvSpPr>
        <dsp:cNvPr id="0" name=""/>
        <dsp:cNvSpPr/>
      </dsp:nvSpPr>
      <dsp:spPr>
        <a:xfrm>
          <a:off x="699621" y="0"/>
          <a:ext cx="2839119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ГСД – 25% </a:t>
          </a:r>
          <a:endParaRPr lang="ru-RU" sz="3900" b="1" kern="1200" dirty="0"/>
        </a:p>
      </dsp:txBody>
      <dsp:txXfrm>
        <a:off x="699621" y="0"/>
        <a:ext cx="2839119" cy="1814601"/>
      </dsp:txXfrm>
    </dsp:sp>
    <dsp:sp modelId="{D29E39D9-9AEA-480E-8CBD-B7BF14198176}">
      <dsp:nvSpPr>
        <dsp:cNvPr id="0" name=""/>
        <dsp:cNvSpPr/>
      </dsp:nvSpPr>
      <dsp:spPr>
        <a:xfrm>
          <a:off x="4762872" y="2020723"/>
          <a:ext cx="2468880" cy="243927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5AA87-251F-4499-B8A1-00865710D706}">
      <dsp:nvSpPr>
        <dsp:cNvPr id="0" name=""/>
        <dsp:cNvSpPr/>
      </dsp:nvSpPr>
      <dsp:spPr>
        <a:xfrm>
          <a:off x="4618846" y="2505878"/>
          <a:ext cx="2633472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СД 1 типа – 75%</a:t>
          </a:r>
          <a:endParaRPr lang="ru-RU" sz="3900" b="1" kern="1200" dirty="0"/>
        </a:p>
      </dsp:txBody>
      <dsp:txXfrm>
        <a:off x="4618846" y="2505878"/>
        <a:ext cx="2633472" cy="181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CE38-3A97-4F86-92FD-10616E9A178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5AE6-E642-4B4B-A88B-3C98BC78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27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069BF-454C-4D72-A623-161B938C0EE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BC81E-15D6-4709-BD1D-990EFE04E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8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По данным масштабных эпидемиологических исследований, примерно в 4% случаев у беременных </a:t>
            </a:r>
            <a:r>
              <a:rPr lang="ru-RU" dirty="0" err="1" smtClean="0"/>
              <a:t>кавказоидной</a:t>
            </a:r>
            <a:r>
              <a:rPr lang="ru-RU" dirty="0" smtClean="0"/>
              <a:t> расы развивается ГСД, что встречается в 100 раз чаще, чем беременность, протекающая на фоне ПГСД. Распространенность ГСД может варьировать от 1 до </a:t>
            </a:r>
            <a:r>
              <a:rPr lang="ru-RU" i="1" dirty="0" smtClean="0"/>
              <a:t>14% </a:t>
            </a:r>
            <a:r>
              <a:rPr lang="ru-RU" dirty="0" smtClean="0"/>
              <a:t>всех беременностей в зависимости от популяции женщин и орального </a:t>
            </a:r>
            <a:r>
              <a:rPr lang="ru-RU" dirty="0" err="1" smtClean="0"/>
              <a:t>глюкозотолерантного</a:t>
            </a:r>
            <a:r>
              <a:rPr lang="ru-RU" dirty="0" smtClean="0"/>
              <a:t> теста (ОГТТ), применяемого для диагностики заболевания, и составляет в среднем 7%. Распространенность и заболеваемость ГСД в нашей стране не известна, так как не проводились реальные эпидемиологические исследования по протоколам, отвечающим международным стандартам. Также плохо организована программа скрининга и диагностики ГСД.</a:t>
            </a:r>
          </a:p>
          <a:p>
            <a:r>
              <a:rPr lang="ru-RU" dirty="0" smtClean="0"/>
              <a:t>В настоящее время прослеживается тенденция к увеличению числа беременных, страдающих СД-1 и СД-2. Это связано в первую очередь с заметным увеличением заболеваемости СД в общей популяции, которая в России составляет около 1,5% населения (при этом фактическая распространенность должна быть в 3-4 раза выше</a:t>
            </a:r>
          </a:p>
          <a:p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7B423-3347-48F8-8BFB-B7A5AE8FCD94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наличии у матери СД 1 типа диабетическую эмбриофетопатию имеют 75% новорожденных, при гестационном СД – 25%. Частота изолированных пороков составляет 6-8%, что в 2-3 раза выше по сравнению с женщинами без диабета. Около 2% детей от матерей с СД имеют тяжелые, комбинированные пороки, несовместимые с жизнью.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00B19-6E2B-456B-BDDE-466A034163CD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Причины: а) дефицит гормонов: – </a:t>
            </a:r>
            <a:r>
              <a:rPr lang="ru-RU" dirty="0" err="1" smtClean="0"/>
              <a:t>туитаризм</a:t>
            </a:r>
            <a:r>
              <a:rPr lang="ru-RU" dirty="0" smtClean="0"/>
              <a:t>; – дефицит глюкагона; – дефицит гормона роста; – дефицит кортизола; – сниженная чувствительность к АКТГ; б) </a:t>
            </a:r>
            <a:r>
              <a:rPr lang="ru-RU" dirty="0" err="1" smtClean="0"/>
              <a:t>гиперинсулинизм</a:t>
            </a:r>
            <a:r>
              <a:rPr lang="ru-RU" dirty="0" smtClean="0"/>
              <a:t>: – синдром </a:t>
            </a:r>
            <a:r>
              <a:rPr lang="ru-RU" dirty="0" err="1" smtClean="0"/>
              <a:t>Беквита</a:t>
            </a:r>
            <a:r>
              <a:rPr lang="ru-RU" dirty="0" smtClean="0"/>
              <a:t>–Видемана; – гиперплазия или аденома клеток островков </a:t>
            </a:r>
            <a:r>
              <a:rPr lang="ru-RU" dirty="0" err="1" smtClean="0"/>
              <a:t>Лангерган</a:t>
            </a:r>
            <a:r>
              <a:rPr lang="ru-RU" dirty="0" smtClean="0"/>
              <a:t>- </a:t>
            </a:r>
            <a:r>
              <a:rPr lang="ru-RU" dirty="0" err="1" smtClean="0"/>
              <a:t>са</a:t>
            </a:r>
            <a:r>
              <a:rPr lang="ru-RU" dirty="0" smtClean="0"/>
              <a:t>; – синдром «</a:t>
            </a:r>
            <a:r>
              <a:rPr lang="ru-RU" dirty="0" err="1" smtClean="0"/>
              <a:t>дизрегуляции</a:t>
            </a:r>
            <a:r>
              <a:rPr lang="ru-RU" dirty="0" smtClean="0"/>
              <a:t>» </a:t>
            </a:r>
            <a:r>
              <a:rPr lang="ru-RU" dirty="0" err="1" smtClean="0"/>
              <a:t>β-клеток </a:t>
            </a:r>
            <a:r>
              <a:rPr lang="ru-RU" dirty="0" smtClean="0"/>
              <a:t>(</a:t>
            </a:r>
            <a:r>
              <a:rPr lang="ru-RU" dirty="0" err="1" smtClean="0"/>
              <a:t>низидиобластоз</a:t>
            </a:r>
            <a:r>
              <a:rPr lang="ru-RU" dirty="0" smtClean="0"/>
              <a:t>); 27 в) болезни, связанные с нарушением синтеза аминокислот: – болезнь кленового сиропа; – </a:t>
            </a:r>
            <a:r>
              <a:rPr lang="ru-RU" dirty="0" err="1" smtClean="0"/>
              <a:t>метилмалоновая</a:t>
            </a:r>
            <a:r>
              <a:rPr lang="ru-RU" dirty="0" smtClean="0"/>
              <a:t> </a:t>
            </a:r>
            <a:r>
              <a:rPr lang="ru-RU" dirty="0" err="1" smtClean="0"/>
              <a:t>ацидемия</a:t>
            </a:r>
            <a:r>
              <a:rPr lang="ru-RU" dirty="0" smtClean="0"/>
              <a:t>; – </a:t>
            </a:r>
            <a:r>
              <a:rPr lang="ru-RU" dirty="0" err="1" smtClean="0"/>
              <a:t>пропионовая</a:t>
            </a:r>
            <a:r>
              <a:rPr lang="ru-RU" dirty="0" smtClean="0"/>
              <a:t> </a:t>
            </a:r>
            <a:r>
              <a:rPr lang="ru-RU" dirty="0" err="1" smtClean="0"/>
              <a:t>ацидемия</a:t>
            </a:r>
            <a:r>
              <a:rPr lang="ru-RU" dirty="0" smtClean="0"/>
              <a:t>; – </a:t>
            </a:r>
            <a:r>
              <a:rPr lang="ru-RU" dirty="0" err="1" smtClean="0"/>
              <a:t>тирозинемия</a:t>
            </a:r>
            <a:r>
              <a:rPr lang="ru-RU" dirty="0" smtClean="0"/>
              <a:t>; г) болезни, связанные с нарушением окисления жирных кис- лот: – дефицит </a:t>
            </a:r>
            <a:r>
              <a:rPr lang="ru-RU" dirty="0" err="1" smtClean="0"/>
              <a:t>дегидрогеназы</a:t>
            </a:r>
            <a:r>
              <a:rPr lang="ru-RU" dirty="0" smtClean="0"/>
              <a:t> </a:t>
            </a:r>
            <a:r>
              <a:rPr lang="ru-RU" dirty="0" err="1" smtClean="0"/>
              <a:t>ацетилкоэнзима</a:t>
            </a:r>
            <a:r>
              <a:rPr lang="ru-RU" dirty="0" smtClean="0"/>
              <a:t> А длинно- и короткоцепочечных жирных кислот; </a:t>
            </a:r>
            <a:r>
              <a:rPr lang="ru-RU" dirty="0" err="1" smtClean="0"/>
              <a:t>д</a:t>
            </a:r>
            <a:r>
              <a:rPr lang="ru-RU" dirty="0" smtClean="0"/>
              <a:t>) болезни, связанные с нарушением образования глюкозы печенью: – I тип </a:t>
            </a:r>
            <a:r>
              <a:rPr lang="ru-RU" dirty="0" err="1" smtClean="0"/>
              <a:t>гликогенной</a:t>
            </a:r>
            <a:r>
              <a:rPr lang="ru-RU" dirty="0" smtClean="0"/>
              <a:t> болезни (дефицит глюкозо-6-фосфа- тазы) – </a:t>
            </a:r>
            <a:r>
              <a:rPr lang="ru-RU" dirty="0" err="1" smtClean="0"/>
              <a:t>галактоземия</a:t>
            </a:r>
            <a:r>
              <a:rPr lang="ru-RU" dirty="0" smtClean="0"/>
              <a:t>; – дефицит </a:t>
            </a:r>
            <a:r>
              <a:rPr lang="ru-RU" dirty="0" err="1" smtClean="0"/>
              <a:t>гликогенсинтетазы</a:t>
            </a:r>
            <a:r>
              <a:rPr lang="ru-RU" dirty="0" smtClean="0"/>
              <a:t>; – </a:t>
            </a:r>
            <a:r>
              <a:rPr lang="ru-RU" dirty="0" err="1" smtClean="0"/>
              <a:t>дефицит</a:t>
            </a:r>
            <a:r>
              <a:rPr lang="ru-RU" dirty="0" smtClean="0"/>
              <a:t> фруктозо-1,6-дифосфатазы.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699CF-3FEB-4B20-A389-B3EB74FA7D2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1200" dirty="0" err="1" smtClean="0"/>
              <a:t>Неонатальный</a:t>
            </a:r>
            <a:r>
              <a:rPr lang="ru-RU" sz="1200" dirty="0" smtClean="0"/>
              <a:t> сахарный диабет (НСД) — редкое заболевание, частота встречаемости 1:400 000.</a:t>
            </a:r>
            <a:endParaRPr lang="ru-RU" sz="12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b="1" dirty="0" smtClean="0"/>
              <a:t>КЛАССИФИКАЦИЯ</a:t>
            </a:r>
            <a:endParaRPr lang="ru-RU" sz="1200" dirty="0" smtClean="0"/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Выделяют 2 формы, которые различают по продолжительности </a:t>
            </a:r>
            <a:r>
              <a:rPr lang="ru-RU" sz="1200" dirty="0" err="1" smtClean="0"/>
              <a:t>инсулинозависимости</a:t>
            </a:r>
            <a:r>
              <a:rPr lang="ru-RU" sz="1200" dirty="0" smtClean="0"/>
              <a:t> после манифестации: транзиторный НСД и перманентный НСД.</a:t>
            </a:r>
            <a:endParaRPr lang="ru-RU" sz="12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200" b="1" dirty="0" smtClean="0"/>
              <a:t>ЭТИОЛОГИЯ И ПАТОГЕНЕЗ</a:t>
            </a:r>
            <a:endParaRPr lang="ru-RU" sz="1200" dirty="0" smtClean="0"/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Транзиторный НСД связывают с дефектом созревания </a:t>
            </a:r>
            <a:r>
              <a:rPr lang="el-GR" sz="1200" dirty="0" smtClean="0">
                <a:cs typeface="Times New Roman" pitchFamily="18" charset="0"/>
              </a:rPr>
              <a:t>β</a:t>
            </a:r>
            <a:r>
              <a:rPr lang="ru-RU" sz="1200" dirty="0" smtClean="0"/>
              <a:t>-клеток. При этом концентрация инсулина в крови может быть нормальной, дефектна реакция </a:t>
            </a:r>
            <a:r>
              <a:rPr lang="ru-RU" sz="1200" dirty="0" err="1" smtClean="0"/>
              <a:t>инсулярного</a:t>
            </a:r>
            <a:r>
              <a:rPr lang="ru-RU" sz="1200" dirty="0" smtClean="0"/>
              <a:t> аппарата на гипергликемию. Большинство случаев заболевания носят спорадический характер, однако у части пациентов выявляют отцовскую </a:t>
            </a:r>
            <a:r>
              <a:rPr lang="ru-RU" sz="1200" dirty="0" err="1" smtClean="0"/>
              <a:t>изодисомию</a:t>
            </a:r>
            <a:r>
              <a:rPr lang="ru-RU" sz="1200" dirty="0" smtClean="0"/>
              <a:t> по хромосоме 6 или частичную дупликацию длинного плеча </a:t>
            </a:r>
            <a:r>
              <a:rPr lang="ru-RU" sz="1200" dirty="0" err="1" smtClean="0"/>
              <a:t>хромомосомы</a:t>
            </a:r>
            <a:r>
              <a:rPr lang="ru-RU" sz="1200" dirty="0" smtClean="0"/>
              <a:t> 6. Эти данные, а также отмеченные различия между характером </a:t>
            </a:r>
            <a:r>
              <a:rPr lang="ru-RU" sz="1200" dirty="0" err="1" smtClean="0"/>
              <a:t>метилирования</a:t>
            </a:r>
            <a:r>
              <a:rPr lang="ru-RU" sz="1200" dirty="0" smtClean="0"/>
              <a:t> отцовской и материнской ДНК в этой области генома позволяют предполагать, что транзиторный НСД связан с нарушением импринтинга одного или нескольких генов на хромосоме 6</a:t>
            </a:r>
            <a:r>
              <a:rPr lang="en-US" sz="1200" dirty="0" smtClean="0"/>
              <a:t>q</a:t>
            </a:r>
            <a:r>
              <a:rPr lang="ru-RU" sz="1200" dirty="0" smtClean="0"/>
              <a:t>24.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Перманентный НСД возникает реже, чем транзиторный НСД. Среди наследственных факторов, приводящих к развитию перманентного НСД, описаны дефекты следующих генов: </a:t>
            </a:r>
            <a:r>
              <a:rPr lang="en-US" sz="1200" i="1" dirty="0" smtClean="0"/>
              <a:t>IPF</a:t>
            </a:r>
            <a:r>
              <a:rPr lang="ru-RU" sz="1200" i="1" dirty="0" smtClean="0"/>
              <a:t>-1</a:t>
            </a:r>
            <a:r>
              <a:rPr lang="ru-RU" sz="1200" dirty="0" smtClean="0"/>
              <a:t> (кодирует фактор инсулинового </a:t>
            </a:r>
            <a:r>
              <a:rPr lang="ru-RU" sz="1200" dirty="0" err="1" smtClean="0"/>
              <a:t>промоутера</a:t>
            </a:r>
            <a:r>
              <a:rPr lang="ru-RU" sz="1200" dirty="0" smtClean="0"/>
              <a:t> 1), </a:t>
            </a:r>
            <a:r>
              <a:rPr lang="en-US" sz="1200" dirty="0" smtClean="0"/>
              <a:t>GC </a:t>
            </a:r>
            <a:r>
              <a:rPr lang="ru-RU" sz="1200" dirty="0" smtClean="0"/>
              <a:t>(</a:t>
            </a:r>
            <a:r>
              <a:rPr lang="ru-RU" sz="1200" dirty="0" err="1" smtClean="0"/>
              <a:t>глю-кокиназа</a:t>
            </a:r>
            <a:r>
              <a:rPr lang="ru-RU" sz="1200" dirty="0" smtClean="0"/>
              <a:t>), </a:t>
            </a:r>
            <a:r>
              <a:rPr lang="en-US" sz="1200" i="1" dirty="0" smtClean="0"/>
              <a:t>FOXP</a:t>
            </a:r>
            <a:r>
              <a:rPr lang="ru-RU" sz="1200" i="1" dirty="0" smtClean="0"/>
              <a:t>3</a:t>
            </a:r>
            <a:r>
              <a:rPr lang="ru-RU" sz="1200" dirty="0" smtClean="0"/>
              <a:t> (</a:t>
            </a:r>
            <a:r>
              <a:rPr lang="ru-RU" sz="1200" dirty="0" err="1" smtClean="0"/>
              <a:t>скурфин</a:t>
            </a:r>
            <a:r>
              <a:rPr lang="ru-RU" sz="1200" dirty="0" smtClean="0"/>
              <a:t>), </a:t>
            </a:r>
            <a:r>
              <a:rPr lang="en-US" sz="1200" i="1" dirty="0" smtClean="0"/>
              <a:t>EIF</a:t>
            </a:r>
            <a:r>
              <a:rPr lang="ru-RU" sz="1200" i="1" dirty="0" smtClean="0"/>
              <a:t>2</a:t>
            </a:r>
            <a:r>
              <a:rPr lang="en-US" sz="1200" i="1" dirty="0" smtClean="0"/>
              <a:t>AK</a:t>
            </a:r>
            <a:r>
              <a:rPr lang="ru-RU" sz="1200" i="1" dirty="0" smtClean="0"/>
              <a:t>3</a:t>
            </a:r>
            <a:r>
              <a:rPr lang="ru-RU" sz="1200" dirty="0" smtClean="0"/>
              <a:t> (панкреатическая </a:t>
            </a:r>
            <a:r>
              <a:rPr lang="ru-RU" sz="1200" i="1" dirty="0" err="1" smtClean="0"/>
              <a:t>киназа</a:t>
            </a:r>
            <a:r>
              <a:rPr lang="ru-RU" sz="1200" dirty="0" smtClean="0"/>
              <a:t> </a:t>
            </a:r>
            <a:r>
              <a:rPr lang="ru-RU" sz="1200" dirty="0" err="1" smtClean="0"/>
              <a:t>эукариотическго</a:t>
            </a:r>
            <a:r>
              <a:rPr lang="ru-RU" sz="1200" dirty="0" smtClean="0"/>
              <a:t> фактора инициации трансляции 2) и </a:t>
            </a:r>
            <a:r>
              <a:rPr lang="en-US" sz="1200" i="1" dirty="0" smtClean="0"/>
              <a:t>KCNJ</a:t>
            </a:r>
            <a:r>
              <a:rPr lang="ru-RU" sz="1200" i="1" dirty="0" smtClean="0"/>
              <a:t>11</a:t>
            </a:r>
            <a:r>
              <a:rPr lang="ru-RU" sz="1200" dirty="0" smtClean="0"/>
              <a:t> (субъединица </a:t>
            </a:r>
            <a:r>
              <a:rPr lang="ru-RU" sz="1200" dirty="0" err="1" smtClean="0"/>
              <a:t>экспрессируемого</a:t>
            </a:r>
            <a:r>
              <a:rPr lang="ru-RU" sz="1200" dirty="0" smtClean="0"/>
              <a:t> на поверхности </a:t>
            </a:r>
            <a:r>
              <a:rPr lang="el-GR" sz="1200" dirty="0" smtClean="0">
                <a:cs typeface="Times New Roman" pitchFamily="18" charset="0"/>
              </a:rPr>
              <a:t>β</a:t>
            </a:r>
            <a:r>
              <a:rPr lang="ru-RU" sz="1200" dirty="0" smtClean="0"/>
              <a:t>-клетки </a:t>
            </a:r>
            <a:r>
              <a:rPr lang="ru-RU" sz="1200" dirty="0" err="1" smtClean="0"/>
              <a:t>АТФ-зависимого</a:t>
            </a:r>
            <a:r>
              <a:rPr lang="ru-RU" sz="1200" dirty="0" smtClean="0"/>
              <a:t> калиевого канала). </a:t>
            </a:r>
          </a:p>
          <a:p>
            <a:pPr algn="just">
              <a:lnSpc>
                <a:spcPct val="80000"/>
              </a:lnSpc>
            </a:pPr>
            <a:r>
              <a:rPr lang="ru-RU" sz="1050" dirty="0" smtClean="0"/>
              <a:t>Среди синдромов с </a:t>
            </a:r>
            <a:r>
              <a:rPr lang="ru-RU" sz="1050" dirty="0" err="1" smtClean="0"/>
              <a:t>неуточненной</a:t>
            </a:r>
            <a:r>
              <a:rPr lang="ru-RU" sz="1050" dirty="0" smtClean="0"/>
              <a:t> генетической этиологией описаны семейные случаи сочетания перманентного НСД с </a:t>
            </a:r>
            <a:r>
              <a:rPr lang="ru-RU" sz="1050" dirty="0" err="1" smtClean="0"/>
              <a:t>тетрадой</a:t>
            </a:r>
            <a:r>
              <a:rPr lang="ru-RU" sz="1050" dirty="0" smtClean="0"/>
              <a:t> </a:t>
            </a:r>
            <a:r>
              <a:rPr lang="ru-RU" sz="1050" dirty="0" err="1" smtClean="0"/>
              <a:t>Фалло</a:t>
            </a:r>
            <a:r>
              <a:rPr lang="ru-RU" sz="1050" dirty="0" smtClean="0"/>
              <a:t>, семейный вариант </a:t>
            </a:r>
            <a:r>
              <a:rPr lang="ru-RU" sz="1050" dirty="0" err="1" smtClean="0"/>
              <a:t>перманенетного</a:t>
            </a:r>
            <a:r>
              <a:rPr lang="ru-RU" sz="1050" dirty="0" smtClean="0"/>
              <a:t> НСД в сочетании с гипоплазией мозжечка, случаи </a:t>
            </a:r>
            <a:r>
              <a:rPr lang="ru-RU" sz="1050" dirty="0" err="1" smtClean="0"/>
              <a:t>перманенетного</a:t>
            </a:r>
            <a:r>
              <a:rPr lang="ru-RU" sz="1050" dirty="0" smtClean="0"/>
              <a:t> НСД в сочетании с </a:t>
            </a:r>
            <a:r>
              <a:rPr lang="ru-RU" sz="1050" dirty="0" err="1" smtClean="0"/>
              <a:t>митохондриальными</a:t>
            </a:r>
            <a:r>
              <a:rPr lang="ru-RU" sz="1050" dirty="0" smtClean="0"/>
              <a:t> нарушениями. Наконец, описано развитие аутоиммунного </a:t>
            </a:r>
            <a:r>
              <a:rPr lang="ru-RU" sz="1050" dirty="0" err="1" smtClean="0"/>
              <a:t>перманенетного</a:t>
            </a:r>
            <a:r>
              <a:rPr lang="ru-RU" sz="1050" dirty="0" smtClean="0"/>
              <a:t> НСД у ребёнка, рождённого матерью, перенёсшей энтеровирусную инфекцию в конце I триместра беременности.</a:t>
            </a:r>
            <a:endParaRPr lang="ru-RU" sz="105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699CF-3FEB-4B20-A389-B3EB74FA7D2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0F8F-5715-4E4E-8A28-9B0DAE9712BE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4C52-62FB-404F-9273-D1C4C2160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27B4-4291-4C18-AFA9-A1144916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2DAFD4-BB6B-40AD-9A37-D735468FC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7DEA-FD40-4954-9BFF-D30042634A5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BA24-9F6C-4B2A-B5AF-D36BC37E3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6019" y="609600"/>
            <a:ext cx="5688013" cy="12477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Кафедра детских</a:t>
            </a:r>
            <a:br>
              <a:rPr lang="ru-RU" sz="2400" b="1" dirty="0" smtClean="0"/>
            </a:br>
            <a:r>
              <a:rPr lang="ru-RU" sz="2400" b="1" dirty="0" smtClean="0"/>
              <a:t> болезней с курсом ПО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928934"/>
            <a:ext cx="8858280" cy="428628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Тема: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Эндокринопатии новорожденных</a:t>
            </a:r>
          </a:p>
          <a:p>
            <a:pPr algn="ctr">
              <a:lnSpc>
                <a:spcPct val="80000"/>
              </a:lnSpc>
            </a:pPr>
            <a:endParaRPr lang="ru-RU" sz="3600" b="1" u="sng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лекция для студентов 5 курса, обучающихся по специальности 31.05.02 – Педиатрия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dirty="0" smtClean="0"/>
              <a:t>                 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24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dirty="0" smtClean="0"/>
              <a:t>ассистент,  к. м. н., Коноплева Ольга </a:t>
            </a:r>
            <a:r>
              <a:rPr lang="ru-RU" sz="2400" dirty="0"/>
              <a:t>С</a:t>
            </a:r>
            <a:r>
              <a:rPr lang="ru-RU" sz="2400" dirty="0" smtClean="0"/>
              <a:t>ергеевна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Красноярск, </a:t>
            </a:r>
            <a:r>
              <a:rPr lang="ru-RU" sz="2400" dirty="0" smtClean="0"/>
              <a:t>2020 </a:t>
            </a:r>
            <a:endParaRPr lang="ru-RU" sz="2400" dirty="0" smtClean="0"/>
          </a:p>
          <a:p>
            <a:pPr algn="ctr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33" y="142876"/>
            <a:ext cx="385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к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285860"/>
            <a:ext cx="2942777" cy="4995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Эпидемиология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6858016" cy="550070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При наличии у матери СД 1типа диабетическая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эмбриофетопатия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встречается у 75% новорожденных у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гестационном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диабете у 25%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Частота врожденных пороков в   2-3 раза выше, чем у детей от матерей без СД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При компенсированном течении СД вероятность рождения здорового ребенка возрастает до 97-98%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1847" y="6429396"/>
            <a:ext cx="496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Неонатология</a:t>
            </a:r>
            <a:r>
              <a:rPr lang="ru-RU" dirty="0" smtClean="0"/>
              <a:t>. Национальное руководство. 2007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Патогенез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iabet_bere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" y="1071546"/>
            <a:ext cx="4572031" cy="365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1071546"/>
            <a:ext cx="47148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Глюкоза свободно проникает через плаценту, а для инсулина она непроходима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Компенсаторно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возникает гиперплазия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-клеток поджелудочной железы плода 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гиперинсулинемия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Инсулин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митоген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стимулятор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соматосоматомединов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макросомия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спланхномегалия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000636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Инсулин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блокатор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кортизола (снижение синтеза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сурфактанта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Гиперинсулинемия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тяжелая гипогликемия после рождения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 тяжелом диабете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микроангиопатии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тяжелая ФПН – ЗВУР 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628652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Диабетическая </a:t>
            </a:r>
            <a:r>
              <a:rPr lang="ru-RU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эмбриофетопатия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</a:t>
            </a:r>
          </a:p>
          <a:p>
            <a:pPr algn="just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клинико-лабораторный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симптомокомплекс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развивающийся у детей, рожденных от матерей, страдающих сахарным диабетом (СД), и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включающий кроме характерного внешнего вида пороки развития.</a:t>
            </a:r>
          </a:p>
          <a:p>
            <a:pPr algn="just">
              <a:buNone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Диабетическая </a:t>
            </a:r>
            <a:r>
              <a:rPr lang="ru-RU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фетопатия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клинико-лабораторный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симптомокомплекс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развивающийся у детей, рожденных от матерей, страдающих СД,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не сопровождающийся пороками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Код по МКБ-10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4663" y="1125538"/>
            <a:ext cx="4173537" cy="497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Р70 – Синдром новорожденного от матери с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гестационным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диабетом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Р70.1 – Синдром новорожденного от матери, страдающей сахарным диабетом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42592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7525">
            <a:off x="5900738" y="1187450"/>
            <a:ext cx="22479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50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Диабетическая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эмбриофетопатия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(2 формы – гипертрофическая и гипопластическая)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Клинические признаки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714356"/>
            <a:ext cx="8820472" cy="2357454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большая масса тела у новорожденного (&gt; 4000 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лунообразное лицо с выступающими полными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щеками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признаки морфофункциональной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незрелости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отечный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гиперемия кожных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покровов, гипертрихоз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кардиомегалия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тахипноэ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неврологическая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симптоматика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виде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синдрома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угнетения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ороки развития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гипогликемия</a:t>
            </a:r>
          </a:p>
          <a:p>
            <a:endParaRPr lang="ru-RU" dirty="0"/>
          </a:p>
        </p:txBody>
      </p:sp>
      <p:pic>
        <p:nvPicPr>
          <p:cNvPr id="7" name="Рисунок 6" descr="фетопат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496"/>
            <a:ext cx="878687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Принципы терапии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143272" cy="368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50720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нормотермии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Нормализация газового состава крови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нормогликемии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профилактика метаболических нарушений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Адекватное вскармливание (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энтеральное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12 раз в сутки, парентеральное при необходимости)</a:t>
            </a:r>
          </a:p>
        </p:txBody>
      </p:sp>
      <p:pic>
        <p:nvPicPr>
          <p:cNvPr id="6" name="Рисунок 5" descr="diabeticheskaja-fetopatij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867053" cy="260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55" y="14285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Мониторинг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tºС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АД, ЧСС, ЧД,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SaО</a:t>
            </a:r>
            <a:r>
              <a:rPr lang="en-US" sz="36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</a:p>
          <a:p>
            <a:pPr algn="ctr" fontAlgn="base"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течение 2-5 суток 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до стойкой нормализации показателей)</a:t>
            </a:r>
          </a:p>
          <a:p>
            <a:pPr fontAlgn="base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Биохимическое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 крови</a:t>
            </a:r>
          </a:p>
          <a:p>
            <a:pPr algn="ctr" fontAlgn="base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Ежедневно до нормализации показателей – общий билирубин и его фракции, АЛТ, АСТ, общий белок, К, Na, Са</a:t>
            </a:r>
          </a:p>
          <a:p>
            <a:pPr fontAlgn="t"/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Клинический анализ крови </a:t>
            </a:r>
          </a:p>
          <a:p>
            <a:pPr algn="ctr" fontAlgn="base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Дважды (1, 3 сутки), при необходимости ежедневно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–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Hb, эритроциты, Ht, лейкоциты, лейкоцитарная формула, СОЭ</a:t>
            </a:r>
          </a:p>
          <a:p>
            <a:pPr fontAlgn="t"/>
            <a:endParaRPr lang="ru-RU" dirty="0"/>
          </a:p>
          <a:p>
            <a:pPr fontAlgn="base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 системы гемостаза</a:t>
            </a:r>
          </a:p>
          <a:p>
            <a:pPr algn="ctr" fontAlgn="base">
              <a:buNone/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При наличии тромбогеморрагических осложнений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–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1, 4, 7 сутки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dirty="0" smtClean="0">
                <a:latin typeface="Arial" pitchFamily="34" charset="0"/>
                <a:cs typeface="Arial" pitchFamily="34" charset="0"/>
              </a:rPr>
              <a:t>Мониторинг гликемии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643734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первые сутки жизни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контроль гликемии через 30-60 мин после рождения, затем через 2-3 часа после рождения  и перед кормлением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последующих 2-4 суток жизни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уровень глюкозы определяют перед кормлениями каждые 3-4 часа, далее с пяти суток  - 1 раз в день перед кормлением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гликемии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можно прекратить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уровень глюкозы более 2,6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/л в течение суток на фоне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энтерального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питания и новорожденному не требуется в/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инфузия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глюкозы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180" y="2428868"/>
            <a:ext cx="580982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95407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4643438" cy="614366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новорожденных от матерей с сахарным диабетом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Гипогликемии новорожденных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Заболевания щитовидной      железы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Врожденная дисфункция            коры       надпочечников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78684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95407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4175894" cy="614366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Особенности новорожденных от матерей с сахарным диабетом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Гипогликемии новорожденных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Заболевания щитовидной      железы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Врожденная дисфункция            коры       надпочечников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-1"/>
            <a:ext cx="7715304" cy="685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2571744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Критерием гипогликемии у новорожденных считается уровень глюкозы менее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2,6 </a:t>
            </a:r>
            <a:r>
              <a:rPr lang="ru-RU" sz="3200" b="1" dirty="0" err="1" smtClean="0">
                <a:solidFill>
                  <a:srgbClr val="C00000"/>
                </a:solidFill>
              </a:rPr>
              <a:t>ммоль</a:t>
            </a:r>
            <a:r>
              <a:rPr lang="ru-RU" sz="3200" b="1" dirty="0" smtClean="0">
                <a:solidFill>
                  <a:srgbClr val="C00000"/>
                </a:solidFill>
              </a:rPr>
              <a:t>/л </a:t>
            </a:r>
          </a:p>
          <a:p>
            <a:pPr algn="ctr"/>
            <a:r>
              <a:rPr lang="ru-RU" sz="3200" dirty="0" smtClean="0"/>
              <a:t>в любые сутки жизни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РАСПМ. КЛИНИЧЕСКИЕ РЕКОМЕНДАЦИИ.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ДИАГНОСТИКА И ЛЕЧЕНИЕ ГИПОГЛИКЕМИИ НОВОРОЖДЕННЫХ. 2015г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Факторы риска развития гипогликемии у новорожденных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4071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сахарный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гестационный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диабет у матери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нарушение толерантности к глюкозе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преэклампсия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гипертоническая болезнь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применение наркотиков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β-блокаторов,  иАПФ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антиконвульсантов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фторхинолонов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оральных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сахаропонижающих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препаратов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инфузия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глюкозы во время родов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РАСПМ. КЛИНИЧЕСКИЕ РЕКОМЕНДАЦИИ.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ДИАГНОСТИКА И ЛЕЧЕНИЕ ГИПОГЛИКЕМИИ НОВОРОЖДЕННЫХ. 2015г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КЛАССИФИКАЦИЯ НЕОНАТАЛЬНЫХ ГИПОГЛИКЕМИЙ Клиническая классификация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неонатальных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гипогликемий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Cornblath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Schwartz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1993)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Ранняя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неонатальная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гипогликемия         (первые 6-12 часов жизни). 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Группа риска: дети с ЗВУР, от матерей с сахарным диабетом, тяжелой ГБН или асфиксией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  Классическая транзиторная гипогликемия       (12-48 часов жизни).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Группа риска: недоношенные, дети с ЗВУР, близнецы, новорожденные с полицитемией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6286520"/>
            <a:ext cx="870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РАСПМ. КЛИНИЧЕСКИЕ РЕКОМЕНДАЦИИ.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ДИАГНОСТИКА И ЛЕЧЕНИЕ ГИПОГЛИКЕМИИ НОВОРОЖДЕННЫХ. 2015г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Вторичная гипогликемия (независимо от возраста) 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Группа риска: сепсис, нарушения температурного режима, внезапное прекращение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инфузий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глюкозы, 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кровоизлияния в надпочечники, 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поражения нервной системы, у детей,</a:t>
            </a:r>
          </a:p>
          <a:p>
            <a:pPr marL="514350" indent="-51435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матери которых перед родами принимали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антидиабетические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препараты,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глюкокортикоиды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салицилаты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Персистирующая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гипогликемия (после 7 суток жизни).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6215082"/>
            <a:ext cx="73271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РАСПМ. КЛИНИЧЕСКИЕ РЕКОМЕНДАЦИИ.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ДИАГНОСТИКА И ЛЕЧЕНИЕ ГИПОГЛИКЕМИИ НОВОРОЖДЕННЫХ. 2015г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КЛАССИФИКАЦИЯ НЕОНАТАЛЬНЫХ ГИПОГЛИКЕМИЙ Клиническая классификация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неонатальных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гипогликемий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Cornblath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Schwartz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1993)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о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142984"/>
            <a:ext cx="5572164" cy="54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персистирующей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гипогликемии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500694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дефицит гормонов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гиперинсулинизм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болезни, связанные с  нарушением синтеза   аминокислот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болезни, связанные с нарушением окисления       жирных кислот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болезни, связанные с нарушением образования  глюкозы печенью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4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Беквита-Видемана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Беквит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429000"/>
            <a:ext cx="5429288" cy="340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еквит.jpg"/>
          <p:cNvPicPr>
            <a:picLocks noChangeAspect="1"/>
          </p:cNvPicPr>
          <p:nvPr/>
        </p:nvPicPr>
        <p:blipFill>
          <a:blip r:embed="rId3"/>
          <a:srcRect r="51258" b="-7736"/>
          <a:stretch>
            <a:fillRect/>
          </a:stretch>
        </p:blipFill>
        <p:spPr>
          <a:xfrm>
            <a:off x="5500694" y="3143248"/>
            <a:ext cx="221454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квит.jpg"/>
          <p:cNvPicPr>
            <a:picLocks noChangeAspect="1"/>
          </p:cNvPicPr>
          <p:nvPr/>
        </p:nvPicPr>
        <p:blipFill>
          <a:blip r:embed="rId3"/>
          <a:srcRect l="51440" t="4144"/>
          <a:stretch>
            <a:fillRect/>
          </a:stretch>
        </p:blipFill>
        <p:spPr>
          <a:xfrm>
            <a:off x="6929454" y="857232"/>
            <a:ext cx="2214546" cy="308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253482"/>
            <a:ext cx="392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Заболеваемость 1:13700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71414"/>
            <a:ext cx="607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/>
              <a:t>Макросомия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err="1" smtClean="0"/>
              <a:t>Висцеромегалия</a:t>
            </a:r>
            <a:endParaRPr lang="ru-RU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err="1" smtClean="0"/>
              <a:t>Макроглоссия</a:t>
            </a:r>
            <a:endParaRPr lang="ru-RU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/>
              <a:t>Грыжа пупочного канатика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/>
              <a:t>Бороздка на мочке уха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err="1" smtClean="0"/>
              <a:t>Персистирующая</a:t>
            </a:r>
            <a:r>
              <a:rPr lang="ru-RU" sz="2400" b="1" dirty="0" smtClean="0"/>
              <a:t> гипогликемия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ждж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000372"/>
            <a:ext cx="4714877" cy="366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Врожденный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гиперинсулинизм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7929586" cy="6000768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Наследственное заболевание, характеризующееся гиперсекрецией инсулина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Тяжелые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персистирующие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гипогликемии, для купирования которых требуются большие дозы в/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введения глюкозы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Макросомия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Повышенный аппетит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Повышение уровня</a:t>
            </a:r>
          </a:p>
          <a:p>
            <a:pPr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С-пептида и инсулина в крови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Профилактика гипогликемии у групп риска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50033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Контакт с матерью «кожа к коже» сразу после рождения, теплозащита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Раннее грудное вскармливание (с 1 часа жизни), кормление каждые 2 часа, без ночного перерыва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Раствор 5% глюкозы 3-5 мл/кг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перорально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через час после рождения, затем по показаниям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одз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" y="3857629"/>
            <a:ext cx="450875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дзал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25220"/>
            <a:ext cx="4286280" cy="284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лю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28" y="4619644"/>
            <a:ext cx="2166942" cy="230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Клиника гипогликемии у новорожденных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2974" y="1071547"/>
            <a:ext cx="9786974" cy="3786213"/>
          </a:xfrm>
        </p:spPr>
        <p:txBody>
          <a:bodyPr>
            <a:normAutofit lnSpcReduction="10000"/>
          </a:bodyPr>
          <a:lstStyle/>
          <a:p>
            <a:pPr marL="717550" lvl="4" indent="184150" algn="just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симптомы со стороны глаз (плавающие круговые движения глазных яблок, нистагм, снижение тонуса глазных мышц и исчезновение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окулоцефального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рефлекса)</a:t>
            </a:r>
          </a:p>
          <a:p>
            <a:pPr marL="717550" lvl="4" indent="1841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слабый высокочастотный пронзительный неэмоциональный крик</a:t>
            </a:r>
          </a:p>
          <a:p>
            <a:pPr marL="717550" lvl="4" indent="1841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исчезновение коммуникабельности, слабость, срыгивания,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анорексия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717550" lvl="4" indent="1841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вялость, бедность движений или тремор, подергивания, повышенная возбудимость, раздражительность, повышенный рефлекс Моро</a:t>
            </a:r>
          </a:p>
          <a:p>
            <a:endParaRPr lang="ru-RU" dirty="0"/>
          </a:p>
        </p:txBody>
      </p:sp>
      <p:pic>
        <p:nvPicPr>
          <p:cNvPr id="4" name="Рисунок 3" descr="пл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45" y="4143380"/>
            <a:ext cx="3864681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4945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N.B. </a:t>
            </a:r>
            <a:r>
              <a:rPr lang="ru-RU" sz="4000" dirty="0" smtClean="0">
                <a:solidFill>
                  <a:srgbClr val="C00000"/>
                </a:solidFill>
              </a:rPr>
              <a:t>!!!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Гипогликемия может быть бессимптомной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Гликемия 2,2-2,6 </a:t>
            </a:r>
            <a:r>
              <a:rPr lang="ru-RU" sz="2400" dirty="0" err="1" smtClean="0">
                <a:solidFill>
                  <a:schemeClr val="tx1"/>
                </a:solidFill>
              </a:rPr>
              <a:t>ммоль</a:t>
            </a:r>
            <a:r>
              <a:rPr lang="ru-RU" sz="2400" dirty="0" smtClean="0">
                <a:solidFill>
                  <a:schemeClr val="tx1"/>
                </a:solidFill>
              </a:rPr>
              <a:t>/л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КЛИНИКА ОТСУТСТВУЕТ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71448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Кормление в объеме физ.потребности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Раствор 5-10% глюкозы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перорально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2571744"/>
            <a:ext cx="71438" cy="42862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31432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Контроль гликемии через 1 час и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 следующим кормлением (через 2-3 часа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4000504"/>
            <a:ext cx="71438" cy="42862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87193" y="4500570"/>
            <a:ext cx="359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Гликемия &lt; 2,6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1470" y="5145488"/>
            <a:ext cx="9224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10% раствор  глюкозы 4-5 мл/кг/час (6-8 мг/кг/мин)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капельно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(контроль гликемии через 30 минут, затем каждые 1-2 час)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Целевой результат – гликемия 4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Максимальный объем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инфузии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-  80 мл/кг/сутки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071546"/>
            <a:ext cx="3419872" cy="4022065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Задачи</a:t>
            </a:r>
            <a:br>
              <a:rPr lang="ru-RU" sz="3600" b="1" dirty="0" smtClean="0"/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85860"/>
            <a:ext cx="5176026" cy="5143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Изложить современные представления о патогенезе эндокринопатий  у новорожденных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Показать клинические проявления эндокринопатий у новорожденных детей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Рассмотреть современные принципы диагностики и лечения эндокринопатий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Гликемия 2,2-2,6 </a:t>
            </a:r>
            <a:r>
              <a:rPr lang="ru-RU" sz="2400" dirty="0" err="1" smtClean="0">
                <a:solidFill>
                  <a:schemeClr val="tx1"/>
                </a:solidFill>
              </a:rPr>
              <a:t>ммоль</a:t>
            </a:r>
            <a:r>
              <a:rPr lang="ru-RU" sz="2400" dirty="0" smtClean="0">
                <a:solidFill>
                  <a:schemeClr val="tx1"/>
                </a:solidFill>
              </a:rPr>
              <a:t>/л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КЛИНИКА ОТСУТСТВУЕТ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71448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Кормление в объеме физ.потребности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Раствор 5-10% глюкозы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перорально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2571744"/>
            <a:ext cx="71438" cy="214314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142908" y="292893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Контроль гликемии через 1 час и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 следующим кормлением (через 2-3 часа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3714752"/>
            <a:ext cx="71438" cy="214314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87193" y="4071942"/>
            <a:ext cx="359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Гликемия &lt; 2,6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1470" y="4572008"/>
            <a:ext cx="9309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10% раствор  глюкозы 4-5 мл/кг/час (6-8 мг/кг/мин)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капельно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нормогликемии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течение 24 часов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введении глюкозы со скоростью 2,5 мл/кг/час (4 мг/кг/мин)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итрование раствора постепенно завершают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Дозу глюкозу снижают постепенно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 более 2 мг/кг/мин каждые 6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Нельзя вводить новорожденному в/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растворы глюкозы с концентрацией &gt; 12,5%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етоп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86120"/>
            <a:ext cx="4071966" cy="270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143380"/>
            <a:ext cx="7923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Не прерывать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энтеральное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питание во       время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инфузии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ед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110184"/>
            <a:ext cx="2500330" cy="165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е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072074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Гликемия 2,2-2,6 </a:t>
            </a:r>
            <a:r>
              <a:rPr lang="ru-RU" sz="2400" dirty="0" err="1" smtClean="0">
                <a:solidFill>
                  <a:schemeClr val="tx1"/>
                </a:solidFill>
              </a:rPr>
              <a:t>ммоль</a:t>
            </a:r>
            <a:r>
              <a:rPr lang="ru-RU" sz="2400" dirty="0" smtClean="0">
                <a:solidFill>
                  <a:schemeClr val="tx1"/>
                </a:solidFill>
              </a:rPr>
              <a:t>/л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КЛИНИКА ПРИСУТСТВУЕТ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1714488"/>
            <a:ext cx="71438" cy="42862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5737" y="2143116"/>
            <a:ext cx="743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НЕМЕДЛЕННАЯ В/В ИНФУЗИЯ 10% РАСТВОРА ГЛЮКОЗЫ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капель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629403"/>
            <a:ext cx="5786478" cy="385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РАСПМ. КЛИНИЧЕСКИЕ РЕКОМЕНДАЦИИ.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ДИАГНОСТИКА И ЛЕЧЕНИЕ ГИПОГЛИКЕМИИ НОВОРОЖДЕННЫХ. 2015г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Гликемия  менее 2,2 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/л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214678" y="1714488"/>
            <a:ext cx="242889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2071678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Без судорог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болюсно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10% глюкоза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2 мл/кг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071678"/>
            <a:ext cx="4375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При наличии судорог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болюсно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10% глюкоза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4 мл/кг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3824591"/>
            <a:ext cx="660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Далее  10% глюкоза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капельно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5 мл/кг/час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отсутствии эффекта от в/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инфузии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глюкозы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7" y="2071678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дотациии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глюкозы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2 мг/кг/мин                (т.е. на 1,2 мл/кг/час 10% раствора глюкозы)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Максимум до 12 мг/кг/мин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Глюкагон 0,1-0,5 мг/кг в/м 2 раза в сутки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9124" y="1714488"/>
            <a:ext cx="71438" cy="35719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3643314"/>
            <a:ext cx="71438" cy="71438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7734" y="4500570"/>
            <a:ext cx="81752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эффекта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адекватной терапии глюкозой в течение 24-48 часов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Гидрокортизон 5-10 мг/кг/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Преднизолон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2-3 мг/кг/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ГКС  НЕ БОЛЕЕ 2 ДНЕЙ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Коррекция гипогликемии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85794"/>
            <a:ext cx="721523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доказанном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гиперинсулинизме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46" y="2300109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Октреотид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- 1 мг/кг каждые 6 часов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/к или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с индивидуальным подбором дозы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Диаксозид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р.о. 3-4 раза в сутки  5-20 мг/кг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9124" y="1714488"/>
            <a:ext cx="71438" cy="35719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андостат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71942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ампу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929066"/>
            <a:ext cx="429102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Неонатальный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сахарный диабет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/>
              <a:t>Частота 1:400000</a:t>
            </a:r>
          </a:p>
          <a:p>
            <a:pPr algn="ctr"/>
            <a:r>
              <a:rPr lang="ru-RU" dirty="0" smtClean="0"/>
              <a:t>Выделяют 2 формы, которые различают по продолжительности </a:t>
            </a:r>
            <a:r>
              <a:rPr lang="ru-RU" dirty="0" err="1" smtClean="0"/>
              <a:t>инсулинозависимости</a:t>
            </a:r>
            <a:r>
              <a:rPr lang="ru-RU" dirty="0" smtClean="0"/>
              <a:t> после манифестации: </a:t>
            </a:r>
          </a:p>
          <a:p>
            <a:pPr marL="514350" indent="-514350" algn="ctr"/>
            <a:endParaRPr lang="ru-RU" dirty="0" smtClean="0"/>
          </a:p>
          <a:p>
            <a:pPr marL="514350" indent="-514350" algn="ctr"/>
            <a:r>
              <a:rPr lang="ru-RU" dirty="0" smtClean="0"/>
              <a:t>транзиторный НСД</a:t>
            </a:r>
          </a:p>
          <a:p>
            <a:pPr marL="514350" indent="-514350" algn="ctr">
              <a:buNone/>
            </a:pPr>
            <a:r>
              <a:rPr lang="ru-RU" dirty="0" smtClean="0"/>
              <a:t> </a:t>
            </a:r>
          </a:p>
          <a:p>
            <a:pPr marL="514350" indent="-514350" algn="ctr"/>
            <a:r>
              <a:rPr lang="ru-RU" dirty="0" smtClean="0"/>
              <a:t>перманентный НСД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вер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32" y="3562368"/>
            <a:ext cx="795326" cy="795326"/>
          </a:xfrm>
          <a:prstGeom prst="rect">
            <a:avLst/>
          </a:prstGeom>
        </p:spPr>
      </p:pic>
      <p:pic>
        <p:nvPicPr>
          <p:cNvPr id="5" name="Рисунок 4" descr="вни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85776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Group 2"/>
          <p:cNvGraphicFramePr>
            <a:graphicFrameLocks noGrp="1"/>
          </p:cNvGraphicFramePr>
          <p:nvPr>
            <p:ph/>
          </p:nvPr>
        </p:nvGraphicFramePr>
        <p:xfrm>
          <a:off x="250825" y="908050"/>
          <a:ext cx="8713788" cy="5432305"/>
        </p:xfrm>
        <a:graphic>
          <a:graphicData uri="http://schemas.openxmlformats.org/drawingml/2006/table">
            <a:tbl>
              <a:tblPr/>
              <a:tblGrid>
                <a:gridCol w="2771775"/>
                <a:gridCol w="2054225"/>
                <a:gridCol w="2087563"/>
                <a:gridCol w="1800225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Концентрация глюкозы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ммоль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/л)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Цельная кровь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Плазма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капиллярная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венозная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венозная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003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НОРМА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натощак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3,3-5,5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3,3-5,5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4,0-6,1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через 2 часа после нагрузки глюкозой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&lt;7,8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&lt;6,7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&lt;7,8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095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НАРУШЕННАЯ ТОЛЕРАНТНОСТЬ К ГЛЮКОЗЕ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натощак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&lt;6,1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&lt;6,1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&lt;7,0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через 2 часа после нагрузки глюкозой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≥7,8 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&lt;11,1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≥6,7 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&lt;10,0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≥7,8 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&lt;11,1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783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САХАРНЫЙ ДИАБЕТ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00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натощак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≥6,1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≥6,1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≥7,0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через 2 часа после приёма пищи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≥11,1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≥10,0          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≥11,1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0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  <p:sp>
        <p:nvSpPr>
          <p:cNvPr id="168002" name="Rectangle 66"/>
          <p:cNvSpPr>
            <a:spLocks noChangeArrowheads="1"/>
          </p:cNvSpPr>
          <p:nvPr/>
        </p:nvSpPr>
        <p:spPr bwMode="auto">
          <a:xfrm>
            <a:off x="395288" y="188913"/>
            <a:ext cx="8353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100" b="1">
                <a:solidFill>
                  <a:srgbClr val="0000CC"/>
                </a:solidFill>
                <a:latin typeface="Arial" charset="0"/>
              </a:rPr>
              <a:t>Диагностика нарушений углеводного обмена</a:t>
            </a:r>
            <a:endParaRPr lang="ru-RU" sz="3100" i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8003" name="Text Box 67"/>
          <p:cNvSpPr txBox="1">
            <a:spLocks noChangeArrowheads="1"/>
          </p:cNvSpPr>
          <p:nvPr/>
        </p:nvSpPr>
        <p:spPr bwMode="auto">
          <a:xfrm>
            <a:off x="6516688" y="6453188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i="1">
                <a:latin typeface="Arial" charset="0"/>
              </a:rPr>
              <a:t>ВОЗ,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071546"/>
            <a:ext cx="6329378" cy="57864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Полидипсия (жадное сосание)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Полиурия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Липка моча («накрахмаленные пеленки»)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Отсутствие прибавки, снижение массы тела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Ранние стойкие опрелости на внутренней поверхности бедер, ягодиц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Вульвит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девочек,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баланопостит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мальчиков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Эксикоз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Клинические проявления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аланопост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851199"/>
            <a:ext cx="2833694" cy="263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прел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77" y="1428736"/>
            <a:ext cx="31473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Лечение 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неонатального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сахарного диабета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48403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Инсулинотерапия – 0,3-1,0 ЕД/кг/сутки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Допаивание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водой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комбинации с симптомами внешнесекреторной недостаточности - ферменты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ом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21159"/>
            <a:ext cx="3881449" cy="355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мп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14686"/>
            <a:ext cx="3357586" cy="337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Регламентирующие документы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1" t="15178" r="37897" b="15774"/>
          <a:stretch/>
        </p:blipFill>
        <p:spPr bwMode="auto">
          <a:xfrm>
            <a:off x="723292" y="1628800"/>
            <a:ext cx="304316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77" t="15327" r="37116" b="13578"/>
          <a:stretch/>
        </p:blipFill>
        <p:spPr bwMode="auto">
          <a:xfrm>
            <a:off x="4327340" y="1314938"/>
            <a:ext cx="2709731" cy="3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28" t="14732" r="41969" b="42634"/>
          <a:stretch/>
        </p:blipFill>
        <p:spPr bwMode="auto">
          <a:xfrm>
            <a:off x="5364088" y="3312744"/>
            <a:ext cx="2538774" cy="339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9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Наблюдение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1863"/>
            <a:ext cx="8229600" cy="30972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Осмотр эндокринолога 1 раз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мес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HbA1C  - 1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 в 3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мес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Мониторинг гликемии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Микроальбуминурия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 раз в 12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мес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УЗИ брюшной полости 1 раз в год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Осмотр офтальмолога, невролога 1 раз в год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Плановая госпитализация 1 раз в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4071942"/>
            <a:ext cx="19669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Катамнез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50% детей, перенесших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транзиторны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неонатальный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сахарный диабет – через 10-15 лет может развиться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СД2 типа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180" y="2428868"/>
            <a:ext cx="580982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95407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4643438" cy="614366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новорожденных от матерей с сахарным диабетом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Гипогликемии новорожденных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Заболевания щитовидной      железы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Врожденная дисфункция            коры       надпочечников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тиреоидных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гормонов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щи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928670"/>
            <a:ext cx="46807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271462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</a:t>
            </a:r>
            <a:r>
              <a:rPr lang="ru-RU" sz="2800" baseline="-25000" dirty="0" smtClean="0"/>
              <a:t>3</a:t>
            </a:r>
            <a:endParaRPr lang="ru-RU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500438"/>
            <a:ext cx="5245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</a:t>
            </a:r>
            <a:r>
              <a:rPr lang="ru-RU" sz="3200" baseline="-25000" dirty="0"/>
              <a:t>4</a:t>
            </a:r>
            <a:endParaRPr lang="ru-RU" sz="3200" baseline="-250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1000108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и функционирование ЦНС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интеллекта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Рост и развитие скелета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Регуляция работы ЖКТ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Функционирование ССС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Регуляция основного обмена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Половое развитие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Репродукция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Врожденный гипотиреоз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786454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Первичный - дефект щитовидной железы, обусловлен нарушениями закладки и эмбрионального развития щитовидной железы (эктопия, гипоплазия или аплазия) или дефектами биосинтеза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тиреоидных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гормонов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Вторичный - недостаточность секреции ТТГ гипофизом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гипотире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5882"/>
            <a:ext cx="4500562" cy="280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ипотиреоз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04694"/>
            <a:ext cx="4067185" cy="267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Клиника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614998" cy="55721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/>
              <a:t>вялое, неэффективное сосание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плохая прибавка массы тела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мышечная гипотония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пониженная устойчивость к гипотермии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пролонгированная транзиторная желтуха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сухость и бледность кожи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отёчность 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склонность к запорам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брадикардия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гипот 2.jpg"/>
          <p:cNvPicPr>
            <a:picLocks noChangeAspect="1"/>
          </p:cNvPicPr>
          <p:nvPr/>
        </p:nvPicPr>
        <p:blipFill>
          <a:blip r:embed="rId2"/>
          <a:srcRect l="3125" t="21621" r="52757" b="9459"/>
          <a:stretch>
            <a:fillRect/>
          </a:stretch>
        </p:blipFill>
        <p:spPr>
          <a:xfrm>
            <a:off x="6345343" y="1000108"/>
            <a:ext cx="255495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ипот 3.jpg"/>
          <p:cNvPicPr>
            <a:picLocks noChangeAspect="1"/>
          </p:cNvPicPr>
          <p:nvPr/>
        </p:nvPicPr>
        <p:blipFill>
          <a:blip r:embed="rId3"/>
          <a:srcRect t="15206" r="52896" b="7474"/>
          <a:stretch>
            <a:fillRect/>
          </a:stretch>
        </p:blipFill>
        <p:spPr>
          <a:xfrm>
            <a:off x="6357950" y="3793206"/>
            <a:ext cx="2376496" cy="292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н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18636"/>
            <a:ext cx="3495688" cy="593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0628" cy="49720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Клинические симптомы ВГ в периоде новорождённости неспецифичны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(особенно у детей, получающих грудное молоко, содержащее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тиреоидные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гормоны)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и возникают постепенно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Клиника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ChangeArrowheads="1"/>
          </p:cNvSpPr>
          <p:nvPr/>
        </p:nvSpPr>
        <p:spPr bwMode="auto">
          <a:xfrm>
            <a:off x="395288" y="188913"/>
            <a:ext cx="8351837" cy="5762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latin typeface="Arial" charset="0"/>
              </a:rPr>
              <a:t>Диагностика врождённого гипотиреоза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>
            <a:off x="755650" y="1196975"/>
            <a:ext cx="3024188" cy="10795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 sz="2200" b="1" dirty="0">
                <a:latin typeface="Arial" charset="0"/>
              </a:rPr>
              <a:t>ОБЯЗАТЕЛЬНЫЕ</a:t>
            </a:r>
            <a:r>
              <a:rPr lang="ru-RU" sz="2000" b="1" dirty="0">
                <a:latin typeface="Arial" charset="0"/>
              </a:rPr>
              <a:t> </a:t>
            </a:r>
          </a:p>
          <a:p>
            <a:pPr algn="ctr"/>
            <a:r>
              <a:rPr lang="ru-RU" sz="1600" b="1" dirty="0">
                <a:latin typeface="Arial" charset="0"/>
              </a:rPr>
              <a:t>МЕТОДЫ </a:t>
            </a:r>
          </a:p>
          <a:p>
            <a:pPr algn="ctr"/>
            <a:r>
              <a:rPr lang="ru-RU" sz="1600" b="1" dirty="0">
                <a:latin typeface="Arial" charset="0"/>
              </a:rPr>
              <a:t>ОБСЛЕДОВАНИЯ</a:t>
            </a:r>
          </a:p>
        </p:txBody>
      </p:sp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323850" y="2781300"/>
            <a:ext cx="3995738" cy="386241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sz="1900" dirty="0">
                <a:latin typeface="Arial" charset="0"/>
              </a:rPr>
              <a:t>1. Клинический скрининг </a:t>
            </a:r>
          </a:p>
          <a:p>
            <a:pPr eaLnBrk="0" hangingPunct="0"/>
            <a:r>
              <a:rPr lang="ru-RU" sz="1400" dirty="0">
                <a:latin typeface="Arial" charset="0"/>
              </a:rPr>
              <a:t>     (оценка клинических данных)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ru-RU" sz="14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2. </a:t>
            </a:r>
            <a:r>
              <a:rPr lang="ru-RU" sz="1900" dirty="0" err="1">
                <a:latin typeface="Arial" charset="0"/>
              </a:rPr>
              <a:t>Неонатальный</a:t>
            </a:r>
            <a:r>
              <a:rPr lang="ru-RU" sz="1900" dirty="0">
                <a:latin typeface="Arial" charset="0"/>
              </a:rPr>
              <a:t> скрининг  </a:t>
            </a:r>
            <a:r>
              <a:rPr lang="ru-RU" sz="1400" dirty="0">
                <a:latin typeface="Arial" charset="0"/>
              </a:rPr>
              <a:t>(ТТГ)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ru-RU" sz="14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3. Гормональные  исследования </a:t>
            </a:r>
          </a:p>
          <a:p>
            <a:pPr eaLnBrk="0" hangingPunct="0"/>
            <a:r>
              <a:rPr lang="ru-RU" sz="1400" dirty="0">
                <a:latin typeface="Arial" charset="0"/>
              </a:rPr>
              <a:t>      (ТТГ, св. Т</a:t>
            </a:r>
            <a:r>
              <a:rPr lang="ru-RU" sz="1400" baseline="-25000" dirty="0">
                <a:latin typeface="Arial" charset="0"/>
              </a:rPr>
              <a:t>4</a:t>
            </a:r>
            <a:r>
              <a:rPr lang="ru-RU" sz="1400" dirty="0">
                <a:latin typeface="Arial" charset="0"/>
              </a:rPr>
              <a:t>)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ru-RU" sz="14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4. УЗИ щитовидной железы</a:t>
            </a:r>
          </a:p>
          <a:p>
            <a:pPr eaLnBrk="0" hangingPunct="0">
              <a:lnSpc>
                <a:spcPct val="85000"/>
              </a:lnSpc>
              <a:buFontTx/>
              <a:buChar char="•"/>
            </a:pPr>
            <a:endParaRPr lang="ru-RU" sz="19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5. Консультация эндокринолога</a:t>
            </a: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4572000" y="2781300"/>
            <a:ext cx="4321175" cy="386240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/>
            <a:r>
              <a:rPr lang="ru-RU" sz="1900" dirty="0">
                <a:latin typeface="Arial" charset="0"/>
              </a:rPr>
              <a:t>1. Клинический анализ крови</a:t>
            </a:r>
          </a:p>
          <a:p>
            <a:pPr eaLnBrk="0" hangingPunct="0">
              <a:lnSpc>
                <a:spcPct val="65000"/>
              </a:lnSpc>
              <a:buFontTx/>
              <a:buChar char="•"/>
            </a:pPr>
            <a:endParaRPr lang="ru-RU" sz="19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2. Биохимический анализ крови</a:t>
            </a:r>
          </a:p>
          <a:p>
            <a:pPr eaLnBrk="0" hangingPunct="0">
              <a:lnSpc>
                <a:spcPct val="65000"/>
              </a:lnSpc>
              <a:buFontTx/>
              <a:buChar char="•"/>
            </a:pPr>
            <a:endParaRPr lang="ru-RU" sz="19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3. ЭКГ</a:t>
            </a:r>
          </a:p>
          <a:p>
            <a:pPr eaLnBrk="0" hangingPunct="0">
              <a:lnSpc>
                <a:spcPct val="65000"/>
              </a:lnSpc>
              <a:buFontTx/>
              <a:buChar char="•"/>
            </a:pPr>
            <a:endParaRPr lang="ru-RU" sz="19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4. Генетик </a:t>
            </a:r>
          </a:p>
          <a:p>
            <a:pPr eaLnBrk="0" hangingPunct="0">
              <a:lnSpc>
                <a:spcPct val="65000"/>
              </a:lnSpc>
              <a:buFontTx/>
              <a:buChar char="•"/>
            </a:pPr>
            <a:endParaRPr lang="ru-RU" sz="19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5. Сканирование </a:t>
            </a:r>
          </a:p>
          <a:p>
            <a:pPr eaLnBrk="0" hangingPunct="0"/>
            <a:r>
              <a:rPr lang="ru-RU" sz="1900" dirty="0">
                <a:latin typeface="Arial" charset="0"/>
              </a:rPr>
              <a:t>    щитовидной железы </a:t>
            </a:r>
            <a:r>
              <a:rPr lang="ru-RU" sz="1400" dirty="0">
                <a:latin typeface="Arial" charset="0"/>
              </a:rPr>
              <a:t>(по показаниям)</a:t>
            </a:r>
          </a:p>
          <a:p>
            <a:pPr eaLnBrk="0" hangingPunct="0"/>
            <a:endParaRPr lang="ru-RU" sz="1400" dirty="0">
              <a:latin typeface="Arial" charset="0"/>
            </a:endParaRPr>
          </a:p>
          <a:p>
            <a:pPr eaLnBrk="0" hangingPunct="0"/>
            <a:r>
              <a:rPr lang="ru-RU" sz="1900" dirty="0">
                <a:latin typeface="Arial" charset="0"/>
              </a:rPr>
              <a:t>6. Рентгенография кистей</a:t>
            </a:r>
          </a:p>
          <a:p>
            <a:pPr eaLnBrk="0" hangingPunct="0"/>
            <a:r>
              <a:rPr lang="ru-RU" sz="1400" dirty="0">
                <a:latin typeface="Arial" charset="0"/>
              </a:rPr>
              <a:t> (костный возраст) по показаниям </a:t>
            </a:r>
          </a:p>
          <a:p>
            <a:pPr eaLnBrk="0" hangingPunct="0"/>
            <a:r>
              <a:rPr lang="ru-RU" sz="1400" dirty="0">
                <a:latin typeface="Arial" charset="0"/>
              </a:rPr>
              <a:t>в старшем возрасте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5435600" y="1196975"/>
            <a:ext cx="3097213" cy="100806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 sz="2200" b="1" dirty="0">
                <a:latin typeface="Arial" charset="0"/>
              </a:rPr>
              <a:t>ДОПОЛНИТЕЛЬНЫЕ</a:t>
            </a:r>
          </a:p>
          <a:p>
            <a:pPr algn="ctr"/>
            <a:r>
              <a:rPr lang="ru-RU" sz="1600" b="1" dirty="0">
                <a:latin typeface="Arial" charset="0"/>
              </a:rPr>
              <a:t>МЕТОДЫ </a:t>
            </a:r>
          </a:p>
          <a:p>
            <a:pPr algn="ctr"/>
            <a:r>
              <a:rPr lang="ru-RU" sz="1600" b="1" dirty="0">
                <a:latin typeface="Arial" charset="0"/>
              </a:rPr>
              <a:t>ОБСЛЕДОВАНИЯ</a:t>
            </a: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1981200" y="2276475"/>
            <a:ext cx="287338" cy="433388"/>
          </a:xfrm>
          <a:prstGeom prst="rightArrow">
            <a:avLst>
              <a:gd name="adj1" fmla="val 50000"/>
              <a:gd name="adj2" fmla="val 25000"/>
            </a:avLst>
          </a:prstGeom>
          <a:pattFill prst="wdUpDiag">
            <a:fgClr>
              <a:srgbClr val="009900"/>
            </a:fgClr>
            <a:bgClr>
              <a:srgbClr val="FFFF00"/>
            </a:bgClr>
          </a:patt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 rot="5400000">
            <a:off x="6804819" y="2277269"/>
            <a:ext cx="288925" cy="433387"/>
          </a:xfrm>
          <a:prstGeom prst="rightArrow">
            <a:avLst>
              <a:gd name="adj1" fmla="val 50000"/>
              <a:gd name="adj2" fmla="val 25000"/>
            </a:avLst>
          </a:prstGeom>
          <a:pattFill prst="wdUpDiag">
            <a:fgClr>
              <a:schemeClr val="tx2"/>
            </a:fgClr>
            <a:bgClr>
              <a:srgbClr val="FFFF2F"/>
            </a:bgClr>
          </a:patt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3213100"/>
            <a:ext cx="1219200" cy="431800"/>
          </a:xfrm>
          <a:solidFill>
            <a:srgbClr val="008000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>
                <a:solidFill>
                  <a:schemeClr val="bg1"/>
                </a:solidFill>
              </a:rPr>
              <a:t>ТТГ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7092950" y="4005263"/>
            <a:ext cx="1728788" cy="503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/>
              <a:t>&gt;100 </a:t>
            </a:r>
            <a:r>
              <a:rPr lang="ru-RU" sz="1600" dirty="0" err="1"/>
              <a:t>мЕД</a:t>
            </a:r>
            <a:r>
              <a:rPr lang="ru-RU" sz="1600" dirty="0"/>
              <a:t>/л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555875" y="3976688"/>
            <a:ext cx="1728788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/>
              <a:t>20-50 </a:t>
            </a:r>
            <a:r>
              <a:rPr lang="ru-RU" sz="1600" dirty="0" err="1"/>
              <a:t>мЕД</a:t>
            </a:r>
            <a:r>
              <a:rPr lang="ru-RU" sz="1600" dirty="0"/>
              <a:t>/л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787900" y="4005263"/>
            <a:ext cx="180022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/>
              <a:t>50-100 </a:t>
            </a:r>
            <a:r>
              <a:rPr lang="ru-RU" sz="1600" dirty="0" err="1"/>
              <a:t>мЕД</a:t>
            </a:r>
            <a:r>
              <a:rPr lang="ru-RU" sz="1600" dirty="0"/>
              <a:t>/л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57158" y="4000504"/>
            <a:ext cx="158432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/>
              <a:t>&lt; 20 </a:t>
            </a:r>
            <a:r>
              <a:rPr lang="ru-RU" sz="1600" dirty="0" err="1"/>
              <a:t>мЕД</a:t>
            </a:r>
            <a:r>
              <a:rPr lang="ru-RU" sz="1600" dirty="0"/>
              <a:t>/л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258888" y="4940300"/>
            <a:ext cx="2520950" cy="100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/>
              <a:t>ТТГ повторно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/>
              <a:t>на фильтровальной бумаге</a:t>
            </a:r>
            <a:r>
              <a:rPr lang="ru-RU" sz="2000" dirty="0"/>
              <a:t> </a:t>
            </a:r>
            <a:r>
              <a:rPr lang="ru-RU" sz="1400" dirty="0"/>
              <a:t>(</a:t>
            </a:r>
            <a:r>
              <a:rPr lang="ru-RU" sz="1400" dirty="0" err="1"/>
              <a:t>ретест</a:t>
            </a:r>
            <a:r>
              <a:rPr lang="ru-RU" sz="1400" dirty="0"/>
              <a:t>)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4500563" y="5300663"/>
            <a:ext cx="33115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/>
              <a:t>ТТГ и Т</a:t>
            </a:r>
            <a:r>
              <a:rPr lang="ru-RU" sz="1800" baseline="-25000" dirty="0"/>
              <a:t>4</a:t>
            </a:r>
            <a:r>
              <a:rPr lang="ru-RU" sz="1800" dirty="0"/>
              <a:t> сыворотки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395288" y="6237288"/>
            <a:ext cx="2890837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b="1" dirty="0"/>
              <a:t>НОРМА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292725" y="6237288"/>
            <a:ext cx="3673475" cy="433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b="1" dirty="0"/>
              <a:t>ВРОЖДЁННЫЙ ГИПОТИРЕОЗ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H="1">
            <a:off x="1331913" y="3429000"/>
            <a:ext cx="2303462" cy="503238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5076825" y="3429000"/>
            <a:ext cx="2160588" cy="4318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3851275" y="3644900"/>
            <a:ext cx="0" cy="360363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4859338" y="3644900"/>
            <a:ext cx="0" cy="360363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684213" y="4508500"/>
            <a:ext cx="0" cy="165735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3059113" y="4508500"/>
            <a:ext cx="0" cy="4318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3851275" y="5516563"/>
            <a:ext cx="649288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6011863" y="4508500"/>
            <a:ext cx="0" cy="72072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>
            <a:off x="8243888" y="4508500"/>
            <a:ext cx="0" cy="1728788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348038" y="6453188"/>
            <a:ext cx="1871662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 type="triangle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4643438" y="5805488"/>
            <a:ext cx="0" cy="64928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8" name="AutoShape 22"/>
          <p:cNvSpPr>
            <a:spLocks noChangeArrowheads="1"/>
          </p:cNvSpPr>
          <p:nvPr/>
        </p:nvSpPr>
        <p:spPr bwMode="auto">
          <a:xfrm>
            <a:off x="717550" y="115888"/>
            <a:ext cx="7742238" cy="50323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sz="2700" b="1" dirty="0">
                <a:latin typeface="Arial" charset="0"/>
              </a:rPr>
              <a:t>Схема </a:t>
            </a:r>
            <a:r>
              <a:rPr lang="ru-RU" sz="2700" b="1" dirty="0" err="1">
                <a:latin typeface="Arial" charset="0"/>
              </a:rPr>
              <a:t>неонатального</a:t>
            </a:r>
            <a:r>
              <a:rPr lang="ru-RU" sz="2700" b="1" dirty="0">
                <a:latin typeface="Arial" charset="0"/>
              </a:rPr>
              <a:t> скрининга на ВГ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7380288" y="4508500"/>
            <a:ext cx="0" cy="72072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47480" name="Group 24"/>
          <p:cNvGraphicFramePr>
            <a:graphicFrameLocks noGrp="1"/>
          </p:cNvGraphicFramePr>
          <p:nvPr>
            <p:ph sz="half" idx="2"/>
          </p:nvPr>
        </p:nvGraphicFramePr>
        <p:xfrm>
          <a:off x="395288" y="842961"/>
          <a:ext cx="8497887" cy="2228848"/>
        </p:xfrm>
        <a:graphic>
          <a:graphicData uri="http://schemas.openxmlformats.org/drawingml/2006/table">
            <a:tbl>
              <a:tblPr/>
              <a:tblGrid>
                <a:gridCol w="1368425"/>
                <a:gridCol w="7129462"/>
              </a:tblGrid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ТТГ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ТТГ 20-50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повторное обследование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91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ТТГ 50-100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повторное обследование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назначение заместительной терапии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сразу после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взятия крови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91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ТТГ &gt;100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срочное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повторное обследование 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незамедлительное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назначение заместительной терапии сразу после взятия крови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ро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29067"/>
            <a:ext cx="6715172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Лечение ВГ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7862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Сразу же после установления диагноза, а также в сомнительных случаях должна быть начата заместительная терапия препаратами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тиреоидных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гормонов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Всю суточную дозу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левотироксина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необходимо давать утром за 30—40 мин до завтрака, с небольшим количеством жидкости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Допустимо давать во время утреннего кормления в растолченном виде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Суточная доза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тироксина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таб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80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0891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Эндокринная система играет важную роль в процессе адаптации новорождённого к условиям постнатальной жизни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Рождению ребёнка сопутствуют переход на лёгочное дыхание, активация механизмов, обеспечивающих защиту от гипотермии, гипогликемии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гипокальциемии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Надпочечники выполняют адаптационную функцию уже с первых минут жизни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935037"/>
          </a:xfrm>
        </p:spPr>
        <p:txBody>
          <a:bodyPr>
            <a:noAutofit/>
          </a:bodyPr>
          <a:lstStyle/>
          <a:p>
            <a:pPr marL="533400" indent="-533400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Уровень ТТГ, Т</a:t>
            </a:r>
            <a:r>
              <a:rPr lang="ru-RU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</a:p>
          <a:p>
            <a:pPr marL="533400" indent="-533400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после начала лечения Т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нормализуется через 1-2 недели, ТТГ –  через 3-4 недели</a:t>
            </a:r>
          </a:p>
        </p:txBody>
      </p:sp>
      <p:sp>
        <p:nvSpPr>
          <p:cNvPr id="149507" name="AutoShape 3"/>
          <p:cNvSpPr>
            <a:spLocks noChangeArrowheads="1"/>
          </p:cNvSpPr>
          <p:nvPr/>
        </p:nvSpPr>
        <p:spPr bwMode="auto">
          <a:xfrm>
            <a:off x="1116013" y="117475"/>
            <a:ext cx="7056437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charset="0"/>
              </a:rPr>
              <a:t>Критерии адекватности лечения </a:t>
            </a:r>
          </a:p>
          <a:p>
            <a:pPr algn="ctr"/>
            <a:r>
              <a:rPr lang="ru-RU" sz="3200" b="1" dirty="0">
                <a:latin typeface="Arial" charset="0"/>
              </a:rPr>
              <a:t>в </a:t>
            </a:r>
            <a:r>
              <a:rPr lang="ru-RU" sz="3200" b="1" dirty="0" err="1">
                <a:latin typeface="Arial" charset="0"/>
              </a:rPr>
              <a:t>неонатальном</a:t>
            </a:r>
            <a:r>
              <a:rPr lang="ru-RU" sz="3200" b="1" dirty="0">
                <a:latin typeface="Arial" charset="0"/>
              </a:rPr>
              <a:t> периоде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23850" y="2500306"/>
            <a:ext cx="882015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900" b="1" dirty="0"/>
              <a:t>2.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Отсутствие признаков гипотиреоза:            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достаточная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прибавка веса и роста</a:t>
            </a: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нормальное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нервно-психическое и моторное развитие</a:t>
            </a: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нормальная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ЧСС</a:t>
            </a: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отсутствие запоров</a:t>
            </a:r>
            <a:endParaRPr lang="ru-RU" sz="1400" dirty="0"/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900" b="1" dirty="0"/>
              <a:t>3.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Отсутствие признаков медикаментозного гипертиреоза (передозировки тироксина):                  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тахикардия</a:t>
            </a: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беспокойство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потливость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прибавки массы</a:t>
            </a:r>
          </a:p>
          <a:p>
            <a:pPr marL="533400" indent="-5334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учащение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2124075" y="928671"/>
            <a:ext cx="5257800" cy="107156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dirty="0">
                <a:latin typeface="Arial" charset="0"/>
              </a:rPr>
              <a:t> временное (преходящее) ↑ ТТГ, </a:t>
            </a:r>
          </a:p>
          <a:p>
            <a:pPr algn="ctr" eaLnBrk="0" hangingPunct="0"/>
            <a:r>
              <a:rPr lang="ru-RU" sz="2000" dirty="0">
                <a:latin typeface="Arial" charset="0"/>
              </a:rPr>
              <a:t>выявляемое при </a:t>
            </a:r>
            <a:r>
              <a:rPr lang="ru-RU" sz="2000" dirty="0" err="1">
                <a:latin typeface="Arial" charset="0"/>
              </a:rPr>
              <a:t>неонатальном</a:t>
            </a:r>
            <a:r>
              <a:rPr lang="ru-RU" sz="2000" dirty="0">
                <a:latin typeface="Arial" charset="0"/>
              </a:rPr>
              <a:t> скрининге</a:t>
            </a:r>
          </a:p>
        </p:txBody>
      </p:sp>
      <p:sp>
        <p:nvSpPr>
          <p:cNvPr id="150531" name="AutoShape 3"/>
          <p:cNvSpPr>
            <a:spLocks noChangeArrowheads="1"/>
          </p:cNvSpPr>
          <p:nvPr/>
        </p:nvSpPr>
        <p:spPr bwMode="auto">
          <a:xfrm>
            <a:off x="0" y="2500306"/>
            <a:ext cx="9144000" cy="4357693"/>
          </a:xfrm>
          <a:prstGeom prst="flowChartAlternateProcess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>
              <a:buFontTx/>
              <a:buChar char="•"/>
            </a:pPr>
            <a:r>
              <a:rPr lang="ru-RU" sz="18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недоношенные дети </a:t>
            </a:r>
            <a:endParaRPr lang="ru-RU" sz="2000" dirty="0" smtClean="0">
              <a:latin typeface="Arial" charset="0"/>
            </a:endParaRPr>
          </a:p>
          <a:p>
            <a:pPr eaLnBrk="0" hangingPunct="0"/>
            <a:r>
              <a:rPr lang="ru-RU" sz="2000" dirty="0" smtClean="0">
                <a:latin typeface="Arial" charset="0"/>
              </a:rPr>
              <a:t>(</a:t>
            </a:r>
            <a:r>
              <a:rPr lang="ru-RU" sz="2000" dirty="0">
                <a:latin typeface="Arial" charset="0"/>
              </a:rPr>
              <a:t>незрелость </a:t>
            </a:r>
            <a:r>
              <a:rPr lang="ru-RU" sz="2000" dirty="0" err="1">
                <a:latin typeface="Arial" charset="0"/>
              </a:rPr>
              <a:t>гипоталамо-гипофизарно-тиреоидной</a:t>
            </a:r>
            <a:r>
              <a:rPr lang="ru-RU" sz="2000" dirty="0">
                <a:latin typeface="Arial" charset="0"/>
              </a:rPr>
              <a:t> системы)</a:t>
            </a: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ru-RU" sz="20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latin typeface="Arial" charset="0"/>
              </a:rPr>
              <a:t> новорожденные с низким весом при рождении, ЗВУР</a:t>
            </a: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ru-RU" sz="20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latin typeface="Arial" charset="0"/>
              </a:rPr>
              <a:t> новорожденные с внутриутробными инфекциями</a:t>
            </a: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ru-RU" sz="20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latin typeface="Arial" charset="0"/>
              </a:rPr>
              <a:t> новорожденные от матерей с эндемическим зобом, </a:t>
            </a:r>
          </a:p>
          <a:p>
            <a:pPr eaLnBrk="0" hangingPunct="0"/>
            <a:r>
              <a:rPr lang="ru-RU" sz="2000" dirty="0">
                <a:latin typeface="Arial" charset="0"/>
              </a:rPr>
              <a:t>  не получавших во время беременности препараты йодида калия</a:t>
            </a:r>
          </a:p>
          <a:p>
            <a:pPr eaLnBrk="0" hangingPunct="0"/>
            <a:endParaRPr lang="ru-RU" sz="20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latin typeface="Arial" charset="0"/>
              </a:rPr>
              <a:t> новорожденные от матерей с аутоиммунным </a:t>
            </a:r>
            <a:r>
              <a:rPr lang="ru-RU" sz="2000" dirty="0" err="1">
                <a:latin typeface="Arial" charset="0"/>
              </a:rPr>
              <a:t>тиреоидитом</a:t>
            </a:r>
            <a:r>
              <a:rPr lang="ru-RU" sz="2000" dirty="0">
                <a:latin typeface="Arial" charset="0"/>
              </a:rPr>
              <a:t> (а/т), </a:t>
            </a:r>
            <a:endParaRPr lang="ru-RU" sz="2000" dirty="0" smtClean="0">
              <a:latin typeface="Arial" charset="0"/>
            </a:endParaRPr>
          </a:p>
          <a:p>
            <a:pPr eaLnBrk="0" hangingPunct="0"/>
            <a:r>
              <a:rPr lang="ru-RU" sz="2000" dirty="0" smtClean="0">
                <a:latin typeface="Arial" charset="0"/>
              </a:rPr>
              <a:t>гипотиреозом</a:t>
            </a:r>
            <a:endParaRPr lang="ru-RU" sz="2000" dirty="0">
              <a:latin typeface="Arial" charset="0"/>
            </a:endParaRP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ru-RU" sz="20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>
                <a:latin typeface="Arial" charset="0"/>
              </a:rPr>
              <a:t> новорожденные от матерей</a:t>
            </a:r>
          </a:p>
          <a:p>
            <a:pPr eaLnBrk="0" hangingPunct="0"/>
            <a:r>
              <a:rPr lang="ru-RU" sz="2000" dirty="0">
                <a:latin typeface="Arial" charset="0"/>
              </a:rPr>
              <a:t>  принимавших во время беременности </a:t>
            </a:r>
            <a:r>
              <a:rPr lang="ru-RU" sz="2000" dirty="0" err="1">
                <a:latin typeface="Arial" charset="0"/>
              </a:rPr>
              <a:t>тиреостатики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кордарон</a:t>
            </a:r>
            <a:r>
              <a:rPr lang="ru-RU" sz="2000" dirty="0">
                <a:latin typeface="Arial" charset="0"/>
              </a:rPr>
              <a:t>, бромиды</a:t>
            </a:r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539750" y="2214555"/>
            <a:ext cx="7993063" cy="5715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400" dirty="0">
                <a:latin typeface="Arial" pitchFamily="34" charset="0"/>
                <a:cs typeface="Arial" pitchFamily="34" charset="0"/>
              </a:rPr>
              <a:t>Группы риска  по развитию транзиторного гипотиреоза</a:t>
            </a:r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468313" y="188913"/>
            <a:ext cx="8280400" cy="5762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latin typeface="Arial" charset="0"/>
              </a:rPr>
              <a:t>Транзиторный гипотиреоз новорождённых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5"/>
            <a:ext cx="51435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раннем назначении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терапии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(не позднее 4-недельного возраста) возможно нормальное физическое и психическое развитие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ребёнка.</a:t>
            </a:r>
          </a:p>
        </p:txBody>
      </p:sp>
      <p:pic>
        <p:nvPicPr>
          <p:cNvPr id="9" name="Рисунок 8" descr="кретинизм.jpg"/>
          <p:cNvPicPr>
            <a:picLocks noChangeAspect="1"/>
          </p:cNvPicPr>
          <p:nvPr/>
        </p:nvPicPr>
        <p:blipFill>
          <a:blip r:embed="rId2"/>
          <a:srcRect l="72277" t="1613"/>
          <a:stretch>
            <a:fillRect/>
          </a:stretch>
        </p:blipFill>
        <p:spPr>
          <a:xfrm>
            <a:off x="285720" y="3044963"/>
            <a:ext cx="3500462" cy="38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рети.jpg"/>
          <p:cNvPicPr>
            <a:picLocks noChangeAspect="1"/>
          </p:cNvPicPr>
          <p:nvPr/>
        </p:nvPicPr>
        <p:blipFill>
          <a:blip r:embed="rId3"/>
          <a:srcRect r="42060" b="3225"/>
          <a:stretch>
            <a:fillRect/>
          </a:stretch>
        </p:blipFill>
        <p:spPr>
          <a:xfrm>
            <a:off x="5193511" y="1285860"/>
            <a:ext cx="366477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ВРОЖДЁННЫЙ ТИРЕОТОКСИКОЗ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7146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Тиреотоксикоз у новорождённых в большинстве случаев обусловлен проникновением через плаценту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тиреоидстимулирующих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АТ матери, страдающей аутоиммунной формой диффузно-токсического зоба.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Чаще заболевание носит транзиторный характер.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Реже причина заболевания — активирующая мутация гена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TSHR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кодирующего рецептор ТТГ.</a:t>
            </a:r>
          </a:p>
          <a:p>
            <a:endParaRPr lang="ru-RU" dirty="0"/>
          </a:p>
        </p:txBody>
      </p:sp>
      <p:pic>
        <p:nvPicPr>
          <p:cNvPr id="4" name="Рисунок 3" descr="тиреотоксик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286124"/>
            <a:ext cx="5228138" cy="351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Клиника гипертиреоза у новорожденных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286380" cy="57864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Внутриутробно - на УЗИ определяют усиленную двигательную активность плода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Низкая (относительно срока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массу тела при нормальной или повышенной длине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Повышенная нервная возбудимость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Гиперреакция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свет и звук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Тремор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Нистагм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Возможен экзофтальм, отёчность век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Тахикардия, артериальная гипертензия и признаки застойной СН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70063" y="987426"/>
            <a:ext cx="3659655" cy="319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1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6586" y="4143380"/>
            <a:ext cx="39174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Диагностика гипертиреоза у новорожденных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2862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Диагноз подтверждают определением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повышенной концентрации ТЗ и Т4 в крови при снижении количества ТТГ.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аутоиммунном врождённом гипертиреозе определяют повышенный титр АТ к рецептору ТТГ.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тиреотоксикозе, обусловленном активирующей мутацией гена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TSHR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АТ  - диагноз может быть подтверждён при молекулярно-генетическом исследовании.</a:t>
            </a:r>
          </a:p>
          <a:p>
            <a:endParaRPr lang="ru-RU" dirty="0"/>
          </a:p>
        </p:txBody>
      </p:sp>
      <p:pic>
        <p:nvPicPr>
          <p:cNvPr id="4" name="Рисунок 3" descr="дн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529897"/>
            <a:ext cx="2881316" cy="204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а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611590"/>
            <a:ext cx="3214710" cy="200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Лечение гипертиреоза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Адекватная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оксигенация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обеспечение положительного баланса жидкости и достаточного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калоража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температурный контроль, использование седативных препаратов</a:t>
            </a:r>
          </a:p>
          <a:p>
            <a:pPr>
              <a:spcAft>
                <a:spcPts val="120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Пропилтиоурацил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(5–10 мг/кг в сутки каждые 8 часов) 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метимазол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(0,5– 1,0 мг/кг/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каждые 8 часов).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Концентрированный раствор йода (10 % йодид калия, раствор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Люголя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126 мг/мл йода) вводят в дозе 8 мг (одна капля) каждые 8 часов. Лечение препаратами йода продолжают в течение 7–10 дней</a:t>
            </a:r>
          </a:p>
          <a:p>
            <a:pPr>
              <a:spcAft>
                <a:spcPts val="120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Пропранолол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может быть использован для контроля тахикардии в дозе 2 мг/кг в сутки</a:t>
            </a:r>
          </a:p>
          <a:p>
            <a:pPr>
              <a:spcAft>
                <a:spcPts val="120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Преднизолон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дозе 1–2 мг/кг в сутки в течение 1–3 дней</a:t>
            </a:r>
          </a:p>
          <a:p>
            <a:pPr>
              <a:spcAft>
                <a:spcPts val="120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Тиреоидэктомия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ар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8604"/>
            <a:ext cx="2928927" cy="2540024"/>
          </a:xfrm>
          <a:prstGeom prst="rect">
            <a:avLst/>
          </a:prstGeom>
        </p:spPr>
      </p:pic>
      <p:pic>
        <p:nvPicPr>
          <p:cNvPr id="4" name="Содержимое 3" descr="малыш.jpg"/>
          <p:cNvPicPr>
            <a:picLocks noGrp="1" noChangeAspect="1"/>
          </p:cNvPicPr>
          <p:nvPr>
            <p:ph idx="1"/>
          </p:nvPr>
        </p:nvPicPr>
        <p:blipFill>
          <a:blip r:embed="rId3"/>
          <a:srcRect b="8333"/>
          <a:stretch>
            <a:fillRect/>
          </a:stretch>
        </p:blipFill>
        <p:spPr>
          <a:xfrm>
            <a:off x="428596" y="428604"/>
            <a:ext cx="2119327" cy="2357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-214338"/>
            <a:ext cx="6186502" cy="928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Суточная потребность в йоде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0" y="3643314"/>
            <a:ext cx="2686690" cy="2214578"/>
          </a:xfrm>
          <a:prstGeom prst="rect">
            <a:avLst/>
          </a:prstGeom>
        </p:spPr>
      </p:pic>
      <p:pic>
        <p:nvPicPr>
          <p:cNvPr id="6" name="Рисунок 5" descr="взрослые.jpg"/>
          <p:cNvPicPr>
            <a:picLocks noChangeAspect="1"/>
          </p:cNvPicPr>
          <p:nvPr/>
        </p:nvPicPr>
        <p:blipFill>
          <a:blip r:embed="rId5"/>
          <a:srcRect r="7813" b="55209"/>
          <a:stretch>
            <a:fillRect/>
          </a:stretch>
        </p:blipFill>
        <p:spPr>
          <a:xfrm>
            <a:off x="3143240" y="500042"/>
            <a:ext cx="2528886" cy="3214710"/>
          </a:xfrm>
          <a:prstGeom prst="rect">
            <a:avLst/>
          </a:prstGeom>
        </p:spPr>
      </p:pic>
      <p:pic>
        <p:nvPicPr>
          <p:cNvPr id="7" name="Рисунок 6" descr="беременные.jpg"/>
          <p:cNvPicPr>
            <a:picLocks noChangeAspect="1"/>
          </p:cNvPicPr>
          <p:nvPr/>
        </p:nvPicPr>
        <p:blipFill>
          <a:blip r:embed="rId6"/>
          <a:srcRect b="10937"/>
          <a:stretch>
            <a:fillRect/>
          </a:stretch>
        </p:blipFill>
        <p:spPr>
          <a:xfrm>
            <a:off x="2928926" y="4764736"/>
            <a:ext cx="3219455" cy="2093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1" y="2669441"/>
            <a:ext cx="20002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0-6 лет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90 мкг/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812713"/>
            <a:ext cx="193431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7-12 лет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120 мкг/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514555"/>
            <a:ext cx="262437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Старше 12 лет –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взрослые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150 мкг/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9280" y="5500702"/>
            <a:ext cx="2226058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Беременые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кормящие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250 мкг/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2714620"/>
            <a:ext cx="236789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Старше 50 лет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100 мкг/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180" y="2428868"/>
            <a:ext cx="580982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95407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4643438" cy="614366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новорожденных от матерей с сахарным диабетом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Гипогликемии новорожденных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Заболевания щитовидной      железы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Врожденная дисфункция            коры       надпочечников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Физиология надпочечников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надпочечник.jpg"/>
          <p:cNvPicPr>
            <a:picLocks noGrp="1" noChangeAspect="1"/>
          </p:cNvPicPr>
          <p:nvPr>
            <p:ph idx="1"/>
          </p:nvPr>
        </p:nvPicPr>
        <p:blipFill>
          <a:blip r:embed="rId2"/>
          <a:srcRect t="7801" b="14193"/>
          <a:stretch>
            <a:fillRect/>
          </a:stretch>
        </p:blipFill>
        <p:spPr>
          <a:xfrm>
            <a:off x="1071538" y="1000108"/>
            <a:ext cx="6500858" cy="2857520"/>
          </a:xfrm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2214546" y="3357562"/>
            <a:ext cx="1285884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57686" y="2571744"/>
            <a:ext cx="1714512" cy="1571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2" y="4357694"/>
            <a:ext cx="5829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Кора - Кортикостероиды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Глюкокортикостероиды (Кортизол)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Минералокортикоиды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(Альдостерон)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Андрогены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Андростендион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 ДЭАС)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266207"/>
            <a:ext cx="265329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Мозговой слой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Адреналин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Норадреналин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Дофамин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Резкое прекращение поступления глюкозы через плаценту приводит к гипогликемии у новорождённого.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Низкая концентрация глюкозы и усиленная секреция катехоламинов вызывают стимуляцию секреции глюкагона, количество которого в плазме достигает пикового значения в течение 2ч после родов.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первые минуты после родов концентрация ТТГ повышается, что связано с переходом к новым условиям окружающей среды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Максимальный уровень ТТГ отмечают на 30-й минуте жизни,, что приводит к активации секреции Т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Т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З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Эффекты кортизола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Метаболизм (↑ сахар крови, ↑  катаболизм, ↑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липолиз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 области конечностей, ↑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липогенез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 области лица и шеи)</a:t>
            </a:r>
          </a:p>
          <a:p>
            <a:pPr>
              <a:spcAft>
                <a:spcPts val="12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Противовоспалительное действие</a:t>
            </a:r>
          </a:p>
          <a:p>
            <a:pPr>
              <a:spcAft>
                <a:spcPts val="12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Подавление иммунных реакций</a:t>
            </a:r>
          </a:p>
          <a:p>
            <a:pPr>
              <a:spcAft>
                <a:spcPts val="12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Поддержка обменных процессов в ЦНС</a:t>
            </a:r>
          </a:p>
          <a:p>
            <a:pPr>
              <a:spcAft>
                <a:spcPts val="12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Обеспечение сердечного выброса, поддержка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сосудитого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тонуса, СКФ</a:t>
            </a:r>
          </a:p>
          <a:p>
            <a:pPr>
              <a:spcAft>
                <a:spcPts val="1200"/>
              </a:spcAft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образование костной ткани,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всасывание кальция в ЖКТ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Эффекты кортизола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78595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Активирует синтез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сурфактанта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легких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Увеличивает резорбцию жидкости в легких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Способствует созреванию ферментных систем ЖКТ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2928934"/>
            <a:ext cx="483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Эффекты альдостерона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Поддержание водно-электролитного баланса, АД, ОЦК</a:t>
            </a:r>
          </a:p>
          <a:p>
            <a:pPr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↑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Реабсорбцию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натрия</a:t>
            </a:r>
          </a:p>
          <a:p>
            <a:pPr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↑ Экскрецию калия</a:t>
            </a:r>
          </a:p>
          <a:p>
            <a:pPr indent="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↑Секрецию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протонов водорода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дпочечник 1.jpg"/>
          <p:cNvPicPr>
            <a:picLocks noChangeAspect="1"/>
          </p:cNvPicPr>
          <p:nvPr/>
        </p:nvPicPr>
        <p:blipFill>
          <a:blip r:embed="rId2"/>
          <a:srcRect t="37331"/>
          <a:stretch>
            <a:fillRect/>
          </a:stretch>
        </p:blipFill>
        <p:spPr>
          <a:xfrm>
            <a:off x="1357290" y="4151793"/>
            <a:ext cx="6572296" cy="27062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Эффекты надпочечниковых андрогенов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07183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Участие в половой дифференцировке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психосексуальной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направленности поведения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Анаболическое действие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Распределение подкожно-жировой клетчатки по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гендерному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типу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23850" y="4048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Clr>
                <a:schemeClr val="bg2"/>
              </a:buClr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Клинические формы ВДКН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60363" y="1000109"/>
            <a:ext cx="87487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Липоидная гиперплазия надпочечников (дефект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StAR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-протеина)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20-десмолазы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3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гидроксистероиддегидрогеназы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17</a:t>
            </a:r>
            <a:r>
              <a:rPr lang="ru-RU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-гидроксилазы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21-гидроксилазы (90-95% всех случаев), 1:13500,   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гетерозигота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1:60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11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гидроксилазы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(около 5%)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оксидоредуктазы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Дефицит 21-гидроксилазы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стероиды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</p:spPr>
      </p:pic>
      <p:sp>
        <p:nvSpPr>
          <p:cNvPr id="9" name="Овал 8"/>
          <p:cNvSpPr/>
          <p:nvPr/>
        </p:nvSpPr>
        <p:spPr>
          <a:xfrm>
            <a:off x="0" y="3071810"/>
            <a:ext cx="3071802" cy="10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86050" y="4500570"/>
            <a:ext cx="2786082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14678" y="3857628"/>
            <a:ext cx="2428892" cy="7858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0100" y="5857892"/>
            <a:ext cx="1643074" cy="10001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071538" y="5929330"/>
            <a:ext cx="1643074" cy="9286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57554" y="6072206"/>
            <a:ext cx="2000264" cy="785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428992" y="6000768"/>
            <a:ext cx="1857388" cy="857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107521" y="3464719"/>
            <a:ext cx="785818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3286116" y="3214686"/>
            <a:ext cx="1143008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Выноска 1 (граница и черта) 29"/>
          <p:cNvSpPr/>
          <p:nvPr/>
        </p:nvSpPr>
        <p:spPr>
          <a:xfrm>
            <a:off x="5500694" y="4714884"/>
            <a:ext cx="2786082" cy="1357322"/>
          </a:xfrm>
          <a:prstGeom prst="accentBorderCallout1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Активность фермента 1-10%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Выноска 1 (граница и черта) 31"/>
          <p:cNvSpPr/>
          <p:nvPr/>
        </p:nvSpPr>
        <p:spPr>
          <a:xfrm flipH="1">
            <a:off x="0" y="4714884"/>
            <a:ext cx="2071670" cy="1357322"/>
          </a:xfrm>
          <a:prstGeom prst="accentBorderCallout1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Активность фермента менее 1%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Классическая форма</a:t>
            </a:r>
          </a:p>
          <a:p>
            <a:r>
              <a:rPr lang="ru-RU" dirty="0" err="1" smtClean="0"/>
              <a:t>Вирильная</a:t>
            </a:r>
            <a:r>
              <a:rPr lang="ru-RU" dirty="0" smtClean="0"/>
              <a:t> (активность фермента 1-10%, дефицит ГК)</a:t>
            </a:r>
          </a:p>
          <a:p>
            <a:r>
              <a:rPr lang="ru-RU" dirty="0" smtClean="0"/>
              <a:t>Сольтеряющая форма (активность фермента менее 1% - дефицит ГК+МК)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Неклассическая форма (активность фермента более 10%)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Дефицит 21-гидроксилазы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500562" cy="557214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У девочек – вирилизация наружных половых органов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У мальчиков -  наружные гениталии соответствуют полу, может быть незначительное увеличение полового органа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У детей обоего пола – гиперпигментация сосков, гениталий, срединной линии живота. Склонность к гипогликемии</a:t>
            </a:r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Дефицит 21-гидроксилазы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Вирильная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форма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2088"/>
          <p:cNvPicPr>
            <a:picLocks noChangeAspect="1" noChangeArrowheads="1"/>
          </p:cNvPicPr>
          <p:nvPr/>
        </p:nvPicPr>
        <p:blipFill>
          <a:blip r:embed="rId2" cstate="print"/>
          <a:srcRect l="21201" r="15478"/>
          <a:stretch>
            <a:fillRect/>
          </a:stretch>
        </p:blipFill>
        <p:spPr bwMode="auto">
          <a:xfrm>
            <a:off x="4427472" y="1357297"/>
            <a:ext cx="4645122" cy="550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468313" y="188913"/>
            <a:ext cx="8208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Степени вирилизации наружных гениталий  </a:t>
            </a:r>
            <a:br>
              <a:rPr 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девочек </a:t>
            </a: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Prader</a:t>
            </a: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44463" y="1196975"/>
            <a:ext cx="3927471" cy="54721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ru-RU" sz="1600" b="1" i="1" u="sng" dirty="0">
                <a:solidFill>
                  <a:srgbClr val="000000"/>
                </a:solidFill>
              </a:rPr>
              <a:t>1 степень:</a:t>
            </a:r>
            <a:r>
              <a:rPr lang="ru-RU" sz="1600" dirty="0">
                <a:solidFill>
                  <a:srgbClr val="000000"/>
                </a:solidFill>
              </a:rPr>
              <a:t> гипертрофия клитора, нормальный вход во влагалище</a:t>
            </a:r>
          </a:p>
          <a:p>
            <a:pPr marL="609600" indent="-609600" eaLnBrk="0" hangingPunct="0">
              <a:lnSpc>
                <a:spcPct val="40000"/>
              </a:lnSpc>
              <a:spcBef>
                <a:spcPct val="20000"/>
              </a:spcBef>
            </a:pPr>
            <a:endParaRPr lang="ru-RU" sz="1600" dirty="0">
              <a:solidFill>
                <a:srgbClr val="000000"/>
              </a:solidFill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ru-RU" sz="1600" b="1" i="1" u="sng" dirty="0">
                <a:solidFill>
                  <a:srgbClr val="000000"/>
                </a:solidFill>
              </a:rPr>
              <a:t>2 степень:</a:t>
            </a:r>
            <a:r>
              <a:rPr lang="ru-RU" sz="1600" dirty="0">
                <a:solidFill>
                  <a:srgbClr val="000000"/>
                </a:solidFill>
              </a:rPr>
              <a:t> гипертрофия клитора, частичное сращение больших половых губ </a:t>
            </a:r>
            <a:r>
              <a:rPr lang="ru-RU" sz="1400" dirty="0">
                <a:solidFill>
                  <a:srgbClr val="000000"/>
                </a:solidFill>
              </a:rPr>
              <a:t>(высокая задняя спайка)</a:t>
            </a:r>
          </a:p>
          <a:p>
            <a:pPr marL="609600" indent="-609600" eaLnBrk="0" hangingPunct="0">
              <a:lnSpc>
                <a:spcPct val="40000"/>
              </a:lnSpc>
              <a:spcBef>
                <a:spcPct val="20000"/>
              </a:spcBef>
            </a:pPr>
            <a:endParaRPr lang="ru-RU" sz="1600" dirty="0">
              <a:solidFill>
                <a:srgbClr val="000000"/>
              </a:solidFill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ru-RU" sz="1600" b="1" i="1" u="sng" dirty="0">
                <a:solidFill>
                  <a:srgbClr val="000000"/>
                </a:solidFill>
              </a:rPr>
              <a:t>3 степень:</a:t>
            </a:r>
            <a:r>
              <a:rPr lang="ru-RU" sz="1600" dirty="0">
                <a:solidFill>
                  <a:srgbClr val="000000"/>
                </a:solidFill>
              </a:rPr>
              <a:t> клитор гипертрофирован и сформирована его головка, сращение половых губ формирует </a:t>
            </a:r>
            <a:r>
              <a:rPr lang="ru-RU" sz="1600" dirty="0" err="1">
                <a:solidFill>
                  <a:srgbClr val="000000"/>
                </a:solidFill>
              </a:rPr>
              <a:t>урогенитальный</a:t>
            </a:r>
            <a:r>
              <a:rPr lang="ru-RU" sz="1600" dirty="0">
                <a:solidFill>
                  <a:srgbClr val="000000"/>
                </a:solidFill>
              </a:rPr>
              <a:t> синус </a:t>
            </a:r>
            <a:r>
              <a:rPr lang="ru-RU" sz="1400" dirty="0">
                <a:solidFill>
                  <a:srgbClr val="000000"/>
                </a:solidFill>
              </a:rPr>
              <a:t>(единое мочеполовое отверстие)</a:t>
            </a:r>
          </a:p>
          <a:p>
            <a:pPr marL="609600" indent="-609600" eaLnBrk="0" hangingPunct="0">
              <a:lnSpc>
                <a:spcPct val="40000"/>
              </a:lnSpc>
              <a:spcBef>
                <a:spcPct val="20000"/>
              </a:spcBef>
            </a:pPr>
            <a:endParaRPr lang="ru-RU" sz="1400" dirty="0">
              <a:solidFill>
                <a:srgbClr val="000000"/>
              </a:solidFill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ru-RU" sz="1600" b="1" i="1" u="sng" dirty="0">
                <a:solidFill>
                  <a:srgbClr val="000000"/>
                </a:solidFill>
              </a:rPr>
              <a:t>4 степень:</a:t>
            </a:r>
            <a:r>
              <a:rPr lang="ru-RU" sz="1600" dirty="0">
                <a:solidFill>
                  <a:srgbClr val="000000"/>
                </a:solidFill>
              </a:rPr>
              <a:t> гипертрофированный  клитор напоминает нормальный, но искривлённый половой член </a:t>
            </a:r>
            <a:r>
              <a:rPr lang="ru-RU" sz="1400" dirty="0">
                <a:solidFill>
                  <a:srgbClr val="000000"/>
                </a:solidFill>
              </a:rPr>
              <a:t>(фиксация к промежности),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урогенитальный</a:t>
            </a:r>
            <a:r>
              <a:rPr lang="ru-RU" sz="1600" dirty="0">
                <a:solidFill>
                  <a:srgbClr val="000000"/>
                </a:solidFill>
              </a:rPr>
              <a:t> синус открывается на стволе или головке полового члена </a:t>
            </a:r>
            <a:r>
              <a:rPr lang="ru-RU" sz="1400" dirty="0">
                <a:solidFill>
                  <a:srgbClr val="000000"/>
                </a:solidFill>
              </a:rPr>
              <a:t>(</a:t>
            </a:r>
            <a:r>
              <a:rPr lang="ru-RU" sz="1400" dirty="0" err="1">
                <a:solidFill>
                  <a:srgbClr val="000000"/>
                </a:solidFill>
              </a:rPr>
              <a:t>пинеальная</a:t>
            </a:r>
            <a:r>
              <a:rPr lang="ru-RU" sz="1400" dirty="0">
                <a:solidFill>
                  <a:srgbClr val="000000"/>
                </a:solidFill>
              </a:rPr>
              <a:t> уретра). </a:t>
            </a:r>
          </a:p>
          <a:p>
            <a:pPr marL="609600" indent="-609600" eaLnBrk="0" hangingPunct="0">
              <a:lnSpc>
                <a:spcPct val="40000"/>
              </a:lnSpc>
              <a:spcBef>
                <a:spcPct val="20000"/>
              </a:spcBef>
            </a:pPr>
            <a:endParaRPr lang="ru-RU" sz="1400" dirty="0">
              <a:solidFill>
                <a:srgbClr val="000000"/>
              </a:solidFill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ru-RU" sz="1600" b="1" i="1" u="sng" dirty="0">
                <a:solidFill>
                  <a:srgbClr val="000000"/>
                </a:solidFill>
              </a:rPr>
              <a:t>5 степень:</a:t>
            </a:r>
            <a:r>
              <a:rPr lang="ru-RU" sz="1600" dirty="0">
                <a:solidFill>
                  <a:srgbClr val="000000"/>
                </a:solidFill>
              </a:rPr>
              <a:t> строение гениталий по мужскому типу</a:t>
            </a:r>
            <a:endParaRPr lang="ru-RU" sz="1600" i="1" dirty="0">
              <a:solidFill>
                <a:srgbClr val="000000"/>
              </a:solidFill>
            </a:endParaRP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/>
          <a:srcRect t="43930" r="26190" b="11501"/>
          <a:stretch>
            <a:fillRect/>
          </a:stretch>
        </p:blipFill>
        <p:spPr bwMode="auto">
          <a:xfrm>
            <a:off x="4108445" y="2786058"/>
            <a:ext cx="50355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4105275" cy="5084762"/>
          </a:xfrm>
          <a:gradFill rotWithShape="1">
            <a:gsLst>
              <a:gs pos="0">
                <a:srgbClr val="FFE1E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гипертрофия клитора</a:t>
            </a:r>
          </a:p>
          <a:p>
            <a:pPr>
              <a:lnSpc>
                <a:spcPct val="65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частичное сращение больших половых губ                                         (высокая задняя спайка, формирующая воронкообразный вход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вагину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65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складчатость кожи больших половых губ                           («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мошонкообразные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большие половые губы)</a:t>
            </a:r>
          </a:p>
          <a:p>
            <a:pPr>
              <a:lnSpc>
                <a:spcPct val="65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гипертрофия больших половых губ («расщеплённая» мошонка)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отсутствие входа во влагалище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урогенитальный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синус                          (единое мочеполовое отверстие у основания клитора)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844675"/>
            <a:ext cx="4464050" cy="3168650"/>
          </a:xfrm>
          <a:gradFill rotWithShape="1">
            <a:gsLst>
              <a:gs pos="0">
                <a:srgbClr val="E5FB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тестикул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при пальпации в мошонке и паховых каналах.</a:t>
            </a:r>
          </a:p>
          <a:p>
            <a:pPr>
              <a:lnSpc>
                <a:spcPct val="65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гипоплазия или аплазия мошонки</a:t>
            </a:r>
          </a:p>
          <a:p>
            <a:pPr>
              <a:lnSpc>
                <a:spcPct val="65000"/>
              </a:lnSpc>
              <a:buFontTx/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нетипичное строение полового члена 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микропения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65000"/>
              </a:lnSpc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гинекомастия</a:t>
            </a:r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539750" y="188913"/>
            <a:ext cx="8135938" cy="647700"/>
          </a:xfrm>
          <a:prstGeom prst="roundRect">
            <a:avLst>
              <a:gd name="adj" fmla="val 16667"/>
            </a:avLst>
          </a:prstGeom>
          <a:solidFill>
            <a:srgbClr val="990099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Тревожные симптомы</a:t>
            </a:r>
            <a:r>
              <a:rPr lang="ru-RU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charset="0"/>
              </a:rPr>
              <a:t>(неправильное строение гениталий)</a:t>
            </a: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971550" y="1125538"/>
            <a:ext cx="2376488" cy="5032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E6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Девочки</a:t>
            </a: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5651500" y="1125538"/>
            <a:ext cx="2376488" cy="50323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Мальчики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32" y="1600200"/>
            <a:ext cx="8072494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Симптомы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вирильной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формы     +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Симптомы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альдостероновой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недостаточности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Обильные срыгивания, рвота,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анорексия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Потеря массы тела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Дегидратация,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эксикоз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Мраморность, серый колорит кожи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Гипотония,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гиповолемия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шок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Дефицит 21-гидроксилазы (активность менее 1%)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Сольтеряющая  форма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фотография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180" y="2428868"/>
            <a:ext cx="580982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60350"/>
            <a:ext cx="6572296" cy="95407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4643438" cy="614366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Особенности новорожденных от матерей с сахарным диабетом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Гипогликемии новорожденных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Заболевания щитовидной      железы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Врожденная дисфункция            коры       надпочечников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Лабораторные критерии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17-ОПН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↑ АКТГ,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кортизол, ↑ тестостерон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Гипогликемия</a:t>
            </a:r>
          </a:p>
          <a:p>
            <a:pPr>
              <a:spcAft>
                <a:spcPts val="1200"/>
              </a:spcAft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Гиперкалиемия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Гипонарийемия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↑ Активность ренина плазмы</a:t>
            </a:r>
          </a:p>
          <a:p>
            <a:pPr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УЗИ надпочечников - гиперплазия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Дефицит 21-гидроксилазы (активность менее 1%)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Сольтеряющая  форма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про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857" r="28571"/>
          <a:stretch>
            <a:fillRect/>
          </a:stretch>
        </p:blipFill>
        <p:spPr>
          <a:xfrm>
            <a:off x="4786314" y="0"/>
            <a:ext cx="4000528" cy="6126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Ошибки в диагнозе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4929222" cy="270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Пилороспазм/пилоростеноз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ОКИ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Мальабсорбция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Нарушения со стороны ЦНС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23850" y="73025"/>
            <a:ext cx="8561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Интерпретация </a:t>
            </a: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результатов скрининга на АГС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/>
        </p:nvGraphicFramePr>
        <p:xfrm>
          <a:off x="179388" y="620713"/>
          <a:ext cx="8713787" cy="2976563"/>
        </p:xfrm>
        <a:graphic>
          <a:graphicData uri="http://schemas.openxmlformats.org/drawingml/2006/table">
            <a:tbl>
              <a:tblPr/>
              <a:tblGrid>
                <a:gridCol w="1944687"/>
                <a:gridCol w="676910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17-ОНП 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нмоль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/л)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Интерпретация результатов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Доношенные дети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срок гестации &gt;37 недель,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вес &gt;2000г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&lt; 30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Ребенок здоров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30 - 90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Результат сомнительный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роводят 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овторное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определение 17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0НР в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контрольном пятне.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При повторном получении аналогичных данных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→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АГС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(отправление информации по месту жительства).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&gt;90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Результат положительный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(отправление информации по месту жительства).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839" name="Group 23"/>
          <p:cNvGraphicFramePr>
            <a:graphicFrameLocks noGrp="1"/>
          </p:cNvGraphicFramePr>
          <p:nvPr>
            <p:ph/>
          </p:nvPr>
        </p:nvGraphicFramePr>
        <p:xfrm>
          <a:off x="179388" y="3573463"/>
          <a:ext cx="8713787" cy="3192464"/>
        </p:xfrm>
        <a:graphic>
          <a:graphicData uri="http://schemas.openxmlformats.org/drawingml/2006/table">
            <a:tbl>
              <a:tblPr/>
              <a:tblGrid>
                <a:gridCol w="1944687"/>
                <a:gridCol w="676910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Недоношенные дети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срок гестации 33-36 недель, вес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2000г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&lt; 60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Ребенок здоров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60 - 100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Результат сомнительный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(повторное определение 17-ОНП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контрольном пятне).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При получении аналогичных данных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повторное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взятие и тестирование образца крови на фильтровальной бумаге.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При ↑ уровня 17-ОНП от исходного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результат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«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→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обследование эндокринологом.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При ↓ уровня 17-ОНП от исходного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диагноз не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подтверждён.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&gt;100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Результат положительный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(отправление информации по месту жительства).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275" y="1265228"/>
            <a:ext cx="4216400" cy="8064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</a:rPr>
              <a:t>Недоношенные дети </a:t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 (срок </a:t>
            </a:r>
            <a:r>
              <a:rPr lang="ru-RU" sz="2200" b="1" dirty="0" err="1" smtClean="0">
                <a:solidFill>
                  <a:srgbClr val="0000FF"/>
                </a:solidFill>
              </a:rPr>
              <a:t>гестации</a:t>
            </a:r>
            <a:r>
              <a:rPr lang="ru-RU" sz="2200" b="1" dirty="0" smtClean="0">
                <a:solidFill>
                  <a:srgbClr val="0000FF"/>
                </a:solidFill>
              </a:rPr>
              <a:t> 23 - 32 недели)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14554"/>
            <a:ext cx="8569325" cy="4448165"/>
          </a:xfr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anchor="ctr">
            <a:normAutofit/>
          </a:bodyPr>
          <a:lstStyle/>
          <a:p>
            <a:pPr marL="381000" indent="-381000" algn="ctr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1800" b="1" dirty="0" smtClean="0"/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Результат считается «+» </a:t>
            </a:r>
          </a:p>
          <a:p>
            <a:pPr marL="381000" indent="-381000" algn="ctr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уровне 17-0НП &gt; 150 </a:t>
            </a:r>
            <a:r>
              <a:rPr lang="ru-RU" sz="24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нмоль</a:t>
            </a:r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/л.</a:t>
            </a:r>
          </a:p>
          <a:p>
            <a:pPr marL="381000" indent="-381000">
              <a:lnSpc>
                <a:spcPct val="80000"/>
              </a:lnSpc>
              <a:buClr>
                <a:srgbClr val="000000"/>
              </a:buClr>
              <a:buFontTx/>
              <a:buNone/>
            </a:pPr>
            <a:endParaRPr lang="ru-RU" sz="24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Тактика ведения: </a:t>
            </a:r>
          </a:p>
          <a:p>
            <a:pPr marL="381000" indent="-381000">
              <a:lnSpc>
                <a:spcPct val="80000"/>
              </a:lnSpc>
              <a:buClr>
                <a:srgbClr val="000000"/>
              </a:buClr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Повторный забор крови и тестирование образца крови на фильтровальной бумаге. </a:t>
            </a:r>
          </a:p>
          <a:p>
            <a:pPr marL="381000" indent="-381000">
              <a:lnSpc>
                <a:spcPct val="45000"/>
              </a:lnSpc>
              <a:buClr>
                <a:srgbClr val="000000"/>
              </a:buClr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>
              <a:lnSpc>
                <a:spcPct val="80000"/>
              </a:lnSpc>
              <a:buClr>
                <a:srgbClr val="000000"/>
              </a:buClr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повторном ↑ уровня 17-0НП &gt;150нмоль/л (ре-тест) →  «+» результат.</a:t>
            </a:r>
          </a:p>
          <a:p>
            <a:pPr marL="381000" indent="-381000">
              <a:lnSpc>
                <a:spcPct val="45000"/>
              </a:lnSpc>
              <a:buClr>
                <a:srgbClr val="000000"/>
              </a:buClr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>
              <a:lnSpc>
                <a:spcPct val="80000"/>
              </a:lnSpc>
              <a:buClr>
                <a:srgbClr val="000000"/>
              </a:buClr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↓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уровня 17-0НП → диагноз не подтвержден. 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23850" y="101600"/>
            <a:ext cx="8561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Интерпретация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результатов скрининга на АГС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«ложные» результаты скрининга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Ложно «+» результаты</a:t>
            </a:r>
          </a:p>
          <a:p>
            <a:r>
              <a:rPr lang="ru-RU" dirty="0" smtClean="0"/>
              <a:t>Тяжелое соматическое состояние (травма, недоношенность, ЗВУР)</a:t>
            </a:r>
          </a:p>
          <a:p>
            <a:r>
              <a:rPr lang="ru-RU" dirty="0" smtClean="0"/>
              <a:t>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инфузии</a:t>
            </a:r>
            <a:endParaRPr lang="ru-RU" dirty="0" smtClean="0"/>
          </a:p>
          <a:p>
            <a:r>
              <a:rPr lang="ru-RU" dirty="0" err="1" smtClean="0"/>
              <a:t>Гипербилирубинемия</a:t>
            </a:r>
            <a:r>
              <a:rPr lang="ru-RU" dirty="0" smtClean="0"/>
              <a:t> (</a:t>
            </a:r>
            <a:r>
              <a:rPr lang="ru-RU" dirty="0" smtClean="0">
                <a:latin typeface="Times New Roman"/>
                <a:cs typeface="Times New Roman"/>
              </a:rPr>
              <a:t>&gt;300 </a:t>
            </a:r>
            <a:r>
              <a:rPr lang="ru-RU" dirty="0" err="1" smtClean="0">
                <a:latin typeface="Times New Roman"/>
                <a:cs typeface="Times New Roman"/>
              </a:rPr>
              <a:t>мкмоль</a:t>
            </a:r>
            <a:r>
              <a:rPr lang="ru-RU" dirty="0" smtClean="0">
                <a:latin typeface="Times New Roman"/>
                <a:cs typeface="Times New Roman"/>
              </a:rPr>
              <a:t>/л)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Ложно «-» результаты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терапия </a:t>
            </a:r>
            <a:r>
              <a:rPr lang="ru-RU" dirty="0" err="1" smtClean="0">
                <a:latin typeface="Times New Roman"/>
                <a:cs typeface="Times New Roman"/>
              </a:rPr>
              <a:t>дексаметазоном</a:t>
            </a:r>
            <a:r>
              <a:rPr lang="ru-RU" dirty="0" smtClean="0">
                <a:latin typeface="Times New Roman"/>
                <a:cs typeface="Times New Roman"/>
              </a:rPr>
              <a:t> беременной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терапия </a:t>
            </a:r>
            <a:r>
              <a:rPr lang="ru-RU" dirty="0" err="1" smtClean="0">
                <a:latin typeface="Times New Roman"/>
                <a:cs typeface="Times New Roman"/>
              </a:rPr>
              <a:t>дексаметазоном</a:t>
            </a:r>
            <a:r>
              <a:rPr lang="ru-RU" dirty="0" smtClean="0">
                <a:latin typeface="Times New Roman"/>
                <a:cs typeface="Times New Roman"/>
              </a:rPr>
              <a:t> ребенка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ртинеф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857619"/>
            <a:ext cx="3000381" cy="3000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42902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Вирильная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форма  - терапия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глюкокортикоидами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Гидрокортизон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Кортеф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– 20 мг/м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- 3 раза в день в равных дозах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Сольтеряющая форма – терапия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глюкокортикоидами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минералокортикоидами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Флудрокортизон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Кортинефф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0,1-0,3 мг/сутки – 3 раза в день в равных дозах + дотация соли до 2 грамм в сутки</a:t>
            </a:r>
            <a:endParaRPr lang="ru-RU" sz="24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рте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132871"/>
            <a:ext cx="2571768" cy="272513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4072728" y="5499908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71934" y="5500702"/>
            <a:ext cx="6429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Коррекция дозы ГКС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Интеркуррентные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заболевания                                      с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выше 38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Гастроэнтериты (обезвоживание)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Тяжелая травма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643570" y="1214422"/>
            <a:ext cx="571504" cy="14287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6513" y="1071546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Повышение дозы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КГ (</a:t>
            </a:r>
            <a:r>
              <a:rPr lang="ru-RU" sz="2400" dirty="0" err="1" smtClean="0">
                <a:solidFill>
                  <a:srgbClr val="C00000"/>
                </a:solidFill>
              </a:rPr>
              <a:t>Кортефа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в 2-3 раза равномерно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 течение суток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00438"/>
            <a:ext cx="6108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Невозможность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перорального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Операции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215074" y="3357562"/>
            <a:ext cx="571504" cy="12144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86578" y="3143248"/>
            <a:ext cx="2512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Перевод на 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перентеральное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введение ГКС      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( Гидрокортизон)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в/м или в/</a:t>
            </a:r>
            <a:r>
              <a:rPr lang="ru-RU" sz="2400" dirty="0" err="1" smtClean="0">
                <a:solidFill>
                  <a:srgbClr val="C00000"/>
                </a:solidFill>
              </a:rPr>
              <a:t>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929330"/>
            <a:ext cx="6414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Обучение родителей пациента!!!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Лечение сольтеряющего криза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5716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Гидрокортизон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100мг/м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болюсно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затем гидрокортизон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в/м в дозе 100-200 мг/м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Р-р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Натрия хлорида 0,9% и Глюкозы 5-10%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соотошении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1:1 в/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капельно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(ФП+ПП)</a:t>
            </a:r>
            <a:endParaRPr lang="ru-RU" sz="2400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500305"/>
          <a:ext cx="8858280" cy="392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928694"/>
                <a:gridCol w="1000132"/>
                <a:gridCol w="928694"/>
                <a:gridCol w="928694"/>
                <a:gridCol w="1143008"/>
              </a:tblGrid>
              <a:tr h="69601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Потребности в жидкости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новорожденых</a:t>
                      </a:r>
                      <a:endParaRPr lang="ru-RU" sz="2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01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Возраст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</a:t>
                      </a:r>
                      <a:r>
                        <a:rPr lang="ru-RU" b="1" dirty="0" err="1" smtClean="0"/>
                        <a:t>сут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</a:t>
                      </a:r>
                      <a:r>
                        <a:rPr lang="ru-RU" b="1" dirty="0" err="1" smtClean="0"/>
                        <a:t>сут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</a:t>
                      </a:r>
                      <a:r>
                        <a:rPr lang="ru-RU" b="1" dirty="0" err="1" smtClean="0"/>
                        <a:t>сут</a:t>
                      </a:r>
                      <a:r>
                        <a:rPr lang="ru-RU" b="1" dirty="0" smtClean="0"/>
                        <a:t>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4-7 </a:t>
                      </a:r>
                      <a:r>
                        <a:rPr lang="ru-RU" b="1" dirty="0" err="1" smtClean="0"/>
                        <a:t>сут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14-28 </a:t>
                      </a:r>
                      <a:r>
                        <a:rPr lang="ru-RU" b="1" dirty="0" err="1" smtClean="0"/>
                        <a:t>сут</a:t>
                      </a:r>
                      <a:endParaRPr lang="ru-RU" b="1" dirty="0"/>
                    </a:p>
                  </a:txBody>
                  <a:tcPr/>
                </a:tc>
              </a:tr>
              <a:tr h="6082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Доношенные </a:t>
                      </a:r>
                      <a:r>
                        <a:rPr lang="en-US" b="1" dirty="0" smtClean="0"/>
                        <a:t>m ,</a:t>
                      </a:r>
                      <a:r>
                        <a:rPr lang="ru-RU" b="1" dirty="0" smtClean="0"/>
                        <a:t>более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dirty="0" smtClean="0"/>
                        <a:t>2000</a:t>
                      </a:r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130-160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Недоношенные, 1500-1999 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130-160</a:t>
                      </a:r>
                      <a:endParaRPr lang="ru-RU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Недоношенные,</a:t>
                      </a:r>
                      <a:r>
                        <a:rPr lang="ru-RU" b="1" baseline="0" dirty="0" smtClean="0"/>
                        <a:t> 1250-1499 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130-170</a:t>
                      </a:r>
                      <a:endParaRPr lang="ru-RU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Недоношенные, 1000=1249 г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140-170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 острой надпочечниковой недостаточности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АГС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Ятрогенная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Кровоизлияния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Врожденная гипоплазия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Гипопитуитаризм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Редкие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Псевдогипоальдостеронизм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Гипоальдостеронизм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Неонатальная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адренолейкодистрофия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Изолированный дефицит АКТГ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890802" cy="505303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Неонаталогия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Учебн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пособие: в 2 т. /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Н.П.Шабалов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– 6-е изд.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и доп. – М.: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МЕДпресс-информ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2016. </a:t>
            </a:r>
          </a:p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Неонатология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Национальное руководство/под ред. Н.Н. Володина.-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М.:Геотар-Медиа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2007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Электронные ресурс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www.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РАСПМ.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Электронные ресурс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neonatology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Диагностика и лечение эндокринных заболеваний у детей и подростков / Под ред. Н.П.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Шабалова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М.:МЕДпресс-информ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2009г.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4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928670"/>
            <a:ext cx="3779837" cy="24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2" y="3748087"/>
            <a:ext cx="3722688" cy="31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213"/>
            <a:ext cx="4953768" cy="532905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Сахарный диабет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(СД) — группа метаболических заболеваний, характеризующихся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развитием       стойкой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гипергликемии (ВОЗ, 1999).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000" b="1" dirty="0" err="1">
                <a:latin typeface="Arial" pitchFamily="34" charset="0"/>
                <a:cs typeface="Arial" pitchFamily="34" charset="0"/>
              </a:rPr>
              <a:t>Гестационный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сахарный диабет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(ГСД) — гипергликемия, возникшая или впервые выявленная во время беременности.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000" b="1" dirty="0" err="1">
                <a:latin typeface="Arial" pitchFamily="34" charset="0"/>
                <a:cs typeface="Arial" pitchFamily="34" charset="0"/>
              </a:rPr>
              <a:t>Предгестационный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сахарный диабет (ПГСД) –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СД 2-го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типа,  СД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1-го типа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другие типы СД, выявленные до наступления беременности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5929330"/>
            <a:ext cx="50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i="1" dirty="0"/>
              <a:t>Рациональная фармакотерапия в акушерстве, </a:t>
            </a:r>
            <a:endParaRPr lang="ru-RU" i="1" dirty="0" smtClean="0"/>
          </a:p>
          <a:p>
            <a:pPr algn="just">
              <a:defRPr/>
            </a:pPr>
            <a:r>
              <a:rPr lang="ru-RU" i="1" dirty="0" smtClean="0"/>
              <a:t>гинекологии </a:t>
            </a:r>
            <a:r>
              <a:rPr lang="ru-RU" i="1" dirty="0"/>
              <a:t>и </a:t>
            </a:r>
            <a:r>
              <a:rPr lang="ru-RU" i="1" dirty="0" err="1"/>
              <a:t>неонатологии</a:t>
            </a:r>
            <a:r>
              <a:rPr lang="ru-RU" i="1" dirty="0"/>
              <a:t>: </a:t>
            </a:r>
            <a:endParaRPr lang="ru-RU" i="1" dirty="0" smtClean="0"/>
          </a:p>
          <a:p>
            <a:pPr algn="just">
              <a:defRPr/>
            </a:pPr>
            <a:r>
              <a:rPr lang="ru-RU" i="1" dirty="0" smtClean="0"/>
              <a:t> </a:t>
            </a:r>
            <a:r>
              <a:rPr lang="ru-RU" i="1" dirty="0"/>
              <a:t>Под общ. Ред. </a:t>
            </a:r>
            <a:r>
              <a:rPr lang="ru-RU" i="1" dirty="0" smtClean="0"/>
              <a:t>В.Н.Серова, </a:t>
            </a:r>
            <a:r>
              <a:rPr lang="ru-RU" i="1" dirty="0"/>
              <a:t>2010;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Содержимое 3" descr="крас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7991512" cy="525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29066"/>
            <a:ext cx="3371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52513"/>
            <a:ext cx="8243917" cy="1935162"/>
          </a:xfrm>
        </p:spPr>
        <p:txBody>
          <a:bodyPr/>
          <a:lstStyle/>
          <a:p>
            <a:r>
              <a:rPr lang="ru-RU" sz="4000" dirty="0" smtClean="0"/>
              <a:t>Сахарный диабет встречается у 4% беременных.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8934"/>
            <a:ext cx="8642350" cy="3595691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ПГСД – 0,5%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ГСД – 1-14% (в среднем 7%) </a:t>
            </a:r>
          </a:p>
          <a:p>
            <a:pPr>
              <a:buFontTx/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0"/>
            <a:ext cx="807249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Эпидемиология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4151</Words>
  <Application>Microsoft Office PowerPoint</Application>
  <PresentationFormat>Экран (4:3)</PresentationFormat>
  <Paragraphs>748</Paragraphs>
  <Slides>80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Кафедра детских  болезней с курсом ПО</vt:lpstr>
      <vt:lpstr>План лекции  </vt:lpstr>
      <vt:lpstr>Задачи </vt:lpstr>
      <vt:lpstr>Регламентирующие документы</vt:lpstr>
      <vt:lpstr>Актуальность темы</vt:lpstr>
      <vt:lpstr>Актуальность темы</vt:lpstr>
      <vt:lpstr>План лекции  </vt:lpstr>
      <vt:lpstr>Слайд 8</vt:lpstr>
      <vt:lpstr>Сахарный диабет встречается у 4% беременных. </vt:lpstr>
      <vt:lpstr>Эпидемиология</vt:lpstr>
      <vt:lpstr>Патогенез</vt:lpstr>
      <vt:lpstr>Слайд 12</vt:lpstr>
      <vt:lpstr>Код по МКБ-10</vt:lpstr>
      <vt:lpstr>Диабетическая эмбриофетопатия (2 формы – гипертрофическая и гипопластическая)</vt:lpstr>
      <vt:lpstr>Клинические признаки</vt:lpstr>
      <vt:lpstr>Принципы терапии</vt:lpstr>
      <vt:lpstr>Мониторинг</vt:lpstr>
      <vt:lpstr>Мониторинг гликемии </vt:lpstr>
      <vt:lpstr>План лекции  </vt:lpstr>
      <vt:lpstr>Слайд 20</vt:lpstr>
      <vt:lpstr>Факторы риска развития гипогликемии у новорожденных</vt:lpstr>
      <vt:lpstr>КЛАССИФИКАЦИЯ НЕОНАТАЛЬНЫХ ГИПОГЛИКЕМИЙ Клиническая классификация неонатальных гипогликемий (Cornblath &amp; Schwartz, 1993)</vt:lpstr>
      <vt:lpstr>КЛАССИФИКАЦИЯ НЕОНАТАЛЬНЫХ ГИПОГЛИКЕМИЙ Клиническая классификация неонатальных гипогликемий (Cornblath &amp; Schwartz, 1993)</vt:lpstr>
      <vt:lpstr>Причины персистирующей гипогликемии </vt:lpstr>
      <vt:lpstr>Синдром Беквита-Видемана</vt:lpstr>
      <vt:lpstr>Врожденный гиперинсулинизм</vt:lpstr>
      <vt:lpstr>Профилактика гипогликемии у групп риска </vt:lpstr>
      <vt:lpstr>Клиника гипогликемии у новорожденных</vt:lpstr>
      <vt:lpstr>Коррекция гипогликемии</vt:lpstr>
      <vt:lpstr>Коррекция гипогликемии</vt:lpstr>
      <vt:lpstr>Слайд 31</vt:lpstr>
      <vt:lpstr>Коррекция гипогликемии</vt:lpstr>
      <vt:lpstr>Коррекция гипогликемии</vt:lpstr>
      <vt:lpstr>Коррекция гипогликемии</vt:lpstr>
      <vt:lpstr>Коррекция гипогликемии</vt:lpstr>
      <vt:lpstr>Неонатальный сахарный диабет</vt:lpstr>
      <vt:lpstr>Слайд 37</vt:lpstr>
      <vt:lpstr>Клинические проявления</vt:lpstr>
      <vt:lpstr>Лечение  неонатального сахарного диабета</vt:lpstr>
      <vt:lpstr>Наблюдение</vt:lpstr>
      <vt:lpstr>План лекции  </vt:lpstr>
      <vt:lpstr>Функции тиреоидных гормонов</vt:lpstr>
      <vt:lpstr>Врожденный гипотиреоз</vt:lpstr>
      <vt:lpstr>Клиника</vt:lpstr>
      <vt:lpstr>Клиника</vt:lpstr>
      <vt:lpstr>Слайд 46</vt:lpstr>
      <vt:lpstr>Слайд 47</vt:lpstr>
      <vt:lpstr>Лечение ВГ</vt:lpstr>
      <vt:lpstr>Суточная доза L-тироксина </vt:lpstr>
      <vt:lpstr>Слайд 50</vt:lpstr>
      <vt:lpstr>Слайд 51</vt:lpstr>
      <vt:lpstr>Прогноз</vt:lpstr>
      <vt:lpstr>ВРОЖДЁННЫЙ ТИРЕОТОКСИКОЗ</vt:lpstr>
      <vt:lpstr>Клиника гипертиреоза у новорожденных</vt:lpstr>
      <vt:lpstr>Диагностика гипертиреоза у новорожденных</vt:lpstr>
      <vt:lpstr>Лечение гипертиреоза</vt:lpstr>
      <vt:lpstr>Суточная потребность в йоде</vt:lpstr>
      <vt:lpstr>План лекции  </vt:lpstr>
      <vt:lpstr>Физиология надпочечников</vt:lpstr>
      <vt:lpstr>Эффекты кортизола</vt:lpstr>
      <vt:lpstr>Эффекты кортизола</vt:lpstr>
      <vt:lpstr>Эффекты надпочечниковых андрогенов</vt:lpstr>
      <vt:lpstr>Слайд 63</vt:lpstr>
      <vt:lpstr>Дефицит 21-гидроксилазы</vt:lpstr>
      <vt:lpstr>Дефицит 21-гидроксилазы</vt:lpstr>
      <vt:lpstr>Дефицит 21-гидроксилазы Вирильная форма</vt:lpstr>
      <vt:lpstr>Слайд 67</vt:lpstr>
      <vt:lpstr>Слайд 68</vt:lpstr>
      <vt:lpstr>Дефицит 21-гидроксилазы (активность менее 1%) Сольтеряющая  форма</vt:lpstr>
      <vt:lpstr>Дефицит 21-гидроксилазы (активность менее 1%) Сольтеряющая  форма</vt:lpstr>
      <vt:lpstr>Ошибки в диагнозе</vt:lpstr>
      <vt:lpstr>Слайд 72</vt:lpstr>
      <vt:lpstr>Недоношенные дети   (срок гестации 23 - 32 недели) </vt:lpstr>
      <vt:lpstr>«ложные» результаты скрининга</vt:lpstr>
      <vt:lpstr>Терапия </vt:lpstr>
      <vt:lpstr>Коррекция дозы ГКС </vt:lpstr>
      <vt:lpstr>Лечение сольтеряющего криза</vt:lpstr>
      <vt:lpstr>Слайд 78</vt:lpstr>
      <vt:lpstr>Список литературы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детских  болезней с курсом ПО</dc:title>
  <dc:creator>User1</dc:creator>
  <cp:lastModifiedBy>Владимир Николаевич</cp:lastModifiedBy>
  <cp:revision>29</cp:revision>
  <dcterms:created xsi:type="dcterms:W3CDTF">2017-04-30T11:58:26Z</dcterms:created>
  <dcterms:modified xsi:type="dcterms:W3CDTF">2020-09-28T03:24:28Z</dcterms:modified>
</cp:coreProperties>
</file>