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8" r:id="rId2"/>
    <p:sldId id="257" r:id="rId3"/>
    <p:sldId id="260" r:id="rId4"/>
    <p:sldId id="261" r:id="rId5"/>
    <p:sldId id="262" r:id="rId6"/>
    <p:sldId id="263" r:id="rId7"/>
    <p:sldId id="264" r:id="rId8"/>
    <p:sldId id="265" r:id="rId9"/>
    <p:sldId id="266" r:id="rId10"/>
    <p:sldId id="267" r:id="rId11"/>
    <p:sldId id="268" r:id="rId12"/>
    <p:sldId id="269" r:id="rId13"/>
    <p:sldId id="271" r:id="rId14"/>
    <p:sldId id="272" r:id="rId15"/>
    <p:sldId id="273" r:id="rId16"/>
    <p:sldId id="274" r:id="rId17"/>
    <p:sldId id="275" r:id="rId18"/>
    <p:sldId id="276" r:id="rId19"/>
    <p:sldId id="277" r:id="rId20"/>
    <p:sldId id="278" r:id="rId21"/>
    <p:sldId id="279" r:id="rId22"/>
    <p:sldId id="280" r:id="rId23"/>
    <p:sldId id="281" r:id="rId24"/>
    <p:sldId id="284" r:id="rId25"/>
    <p:sldId id="285" r:id="rId26"/>
    <p:sldId id="286" r:id="rId27"/>
    <p:sldId id="291" r:id="rId28"/>
    <p:sldId id="290" r:id="rId29"/>
    <p:sldId id="292" r:id="rId30"/>
    <p:sldId id="289" r:id="rId31"/>
    <p:sldId id="293" r:id="rId3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Средний стиль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629" y="7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56A59D-9190-454A-BDEC-CCA1BB29607D}" type="datetimeFigureOut">
              <a:rPr lang="ru-RU" smtClean="0"/>
              <a:t>06.06.2022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0C5922-FF23-4778-BBF0-F225C88E15A9}" type="slidenum">
              <a:rPr lang="ru-RU" smtClean="0"/>
              <a:t>‹#›</a:t>
            </a:fld>
            <a:endParaRPr lang="ru-RU"/>
          </a:p>
        </p:txBody>
      </p:sp>
    </p:spTree>
    <p:extLst>
      <p:ext uri="{BB962C8B-B14F-4D97-AF65-F5344CB8AC3E}">
        <p14:creationId xmlns:p14="http://schemas.microsoft.com/office/powerpoint/2010/main" val="1999514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smtClean="0"/>
              <a:t>Добавьте «обучения» после «ординатор 1-го года»</a:t>
            </a:r>
          </a:p>
        </p:txBody>
      </p:sp>
      <p:sp>
        <p:nvSpPr>
          <p:cNvPr id="410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2FF280F-2CE6-44FC-A19F-2D1051508DCC}" type="slidenum">
              <a:rPr lang="ru-RU" altLang="ru-RU" smtClean="0"/>
              <a:pPr/>
              <a:t>1</a:t>
            </a:fld>
            <a:endParaRPr lang="ru-RU" altLang="ru-RU" smtClean="0"/>
          </a:p>
        </p:txBody>
      </p:sp>
    </p:spTree>
    <p:extLst>
      <p:ext uri="{BB962C8B-B14F-4D97-AF65-F5344CB8AC3E}">
        <p14:creationId xmlns:p14="http://schemas.microsoft.com/office/powerpoint/2010/main" val="340171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7385612-9AA2-4B04-9E08-27982C47B994}" type="datetimeFigureOut">
              <a:rPr lang="ru-RU" smtClean="0"/>
              <a:t>06.06.2022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3999D1F-1ABD-41FA-BF58-C876104E3830}" type="slidenum">
              <a:rPr lang="ru-RU" smtClean="0"/>
              <a:t>‹#›</a:t>
            </a:fld>
            <a:endParaRPr lang="ru-RU"/>
          </a:p>
        </p:txBody>
      </p:sp>
    </p:spTree>
    <p:extLst>
      <p:ext uri="{BB962C8B-B14F-4D97-AF65-F5344CB8AC3E}">
        <p14:creationId xmlns:p14="http://schemas.microsoft.com/office/powerpoint/2010/main" val="3470788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7385612-9AA2-4B04-9E08-27982C47B994}" type="datetimeFigureOut">
              <a:rPr lang="ru-RU" smtClean="0"/>
              <a:t>06.06.2022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3999D1F-1ABD-41FA-BF58-C876104E3830}" type="slidenum">
              <a:rPr lang="ru-RU" smtClean="0"/>
              <a:t>‹#›</a:t>
            </a:fld>
            <a:endParaRPr lang="ru-RU"/>
          </a:p>
        </p:txBody>
      </p:sp>
    </p:spTree>
    <p:extLst>
      <p:ext uri="{BB962C8B-B14F-4D97-AF65-F5344CB8AC3E}">
        <p14:creationId xmlns:p14="http://schemas.microsoft.com/office/powerpoint/2010/main" val="2843484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7385612-9AA2-4B04-9E08-27982C47B994}" type="datetimeFigureOut">
              <a:rPr lang="ru-RU" smtClean="0"/>
              <a:t>06.06.2022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3999D1F-1ABD-41FA-BF58-C876104E3830}" type="slidenum">
              <a:rPr lang="ru-RU" smtClean="0"/>
              <a:t>‹#›</a:t>
            </a:fld>
            <a:endParaRPr lang="ru-RU"/>
          </a:p>
        </p:txBody>
      </p:sp>
    </p:spTree>
    <p:extLst>
      <p:ext uri="{BB962C8B-B14F-4D97-AF65-F5344CB8AC3E}">
        <p14:creationId xmlns:p14="http://schemas.microsoft.com/office/powerpoint/2010/main" val="1196683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7385612-9AA2-4B04-9E08-27982C47B994}" type="datetimeFigureOut">
              <a:rPr lang="ru-RU" smtClean="0"/>
              <a:t>06.06.2022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3999D1F-1ABD-41FA-BF58-C876104E3830}" type="slidenum">
              <a:rPr lang="ru-RU" smtClean="0"/>
              <a:t>‹#›</a:t>
            </a:fld>
            <a:endParaRPr lang="ru-RU"/>
          </a:p>
        </p:txBody>
      </p:sp>
    </p:spTree>
    <p:extLst>
      <p:ext uri="{BB962C8B-B14F-4D97-AF65-F5344CB8AC3E}">
        <p14:creationId xmlns:p14="http://schemas.microsoft.com/office/powerpoint/2010/main" val="232497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7385612-9AA2-4B04-9E08-27982C47B994}" type="datetimeFigureOut">
              <a:rPr lang="ru-RU" smtClean="0"/>
              <a:t>06.06.2022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3999D1F-1ABD-41FA-BF58-C876104E3830}" type="slidenum">
              <a:rPr lang="ru-RU" smtClean="0"/>
              <a:t>‹#›</a:t>
            </a:fld>
            <a:endParaRPr lang="ru-RU"/>
          </a:p>
        </p:txBody>
      </p:sp>
    </p:spTree>
    <p:extLst>
      <p:ext uri="{BB962C8B-B14F-4D97-AF65-F5344CB8AC3E}">
        <p14:creationId xmlns:p14="http://schemas.microsoft.com/office/powerpoint/2010/main" val="774337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7385612-9AA2-4B04-9E08-27982C47B994}" type="datetimeFigureOut">
              <a:rPr lang="ru-RU" smtClean="0"/>
              <a:t>06.06.2022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3999D1F-1ABD-41FA-BF58-C876104E3830}" type="slidenum">
              <a:rPr lang="ru-RU" smtClean="0"/>
              <a:t>‹#›</a:t>
            </a:fld>
            <a:endParaRPr lang="ru-RU"/>
          </a:p>
        </p:txBody>
      </p:sp>
    </p:spTree>
    <p:extLst>
      <p:ext uri="{BB962C8B-B14F-4D97-AF65-F5344CB8AC3E}">
        <p14:creationId xmlns:p14="http://schemas.microsoft.com/office/powerpoint/2010/main" val="2303372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7385612-9AA2-4B04-9E08-27982C47B994}" type="datetimeFigureOut">
              <a:rPr lang="ru-RU" smtClean="0"/>
              <a:t>06.06.2022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3999D1F-1ABD-41FA-BF58-C876104E3830}" type="slidenum">
              <a:rPr lang="ru-RU" smtClean="0"/>
              <a:t>‹#›</a:t>
            </a:fld>
            <a:endParaRPr lang="ru-RU"/>
          </a:p>
        </p:txBody>
      </p:sp>
    </p:spTree>
    <p:extLst>
      <p:ext uri="{BB962C8B-B14F-4D97-AF65-F5344CB8AC3E}">
        <p14:creationId xmlns:p14="http://schemas.microsoft.com/office/powerpoint/2010/main" val="800567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7385612-9AA2-4B04-9E08-27982C47B994}" type="datetimeFigureOut">
              <a:rPr lang="ru-RU" smtClean="0"/>
              <a:t>06.06.2022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3999D1F-1ABD-41FA-BF58-C876104E3830}" type="slidenum">
              <a:rPr lang="ru-RU" smtClean="0"/>
              <a:t>‹#›</a:t>
            </a:fld>
            <a:endParaRPr lang="ru-RU"/>
          </a:p>
        </p:txBody>
      </p:sp>
    </p:spTree>
    <p:extLst>
      <p:ext uri="{BB962C8B-B14F-4D97-AF65-F5344CB8AC3E}">
        <p14:creationId xmlns:p14="http://schemas.microsoft.com/office/powerpoint/2010/main" val="2022939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7385612-9AA2-4B04-9E08-27982C47B994}" type="datetimeFigureOut">
              <a:rPr lang="ru-RU" smtClean="0"/>
              <a:t>06.06.2022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3999D1F-1ABD-41FA-BF58-C876104E3830}" type="slidenum">
              <a:rPr lang="ru-RU" smtClean="0"/>
              <a:t>‹#›</a:t>
            </a:fld>
            <a:endParaRPr lang="ru-RU"/>
          </a:p>
        </p:txBody>
      </p:sp>
    </p:spTree>
    <p:extLst>
      <p:ext uri="{BB962C8B-B14F-4D97-AF65-F5344CB8AC3E}">
        <p14:creationId xmlns:p14="http://schemas.microsoft.com/office/powerpoint/2010/main" val="1609699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07385612-9AA2-4B04-9E08-27982C47B994}" type="datetimeFigureOut">
              <a:rPr lang="ru-RU" smtClean="0"/>
              <a:t>06.06.2022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3999D1F-1ABD-41FA-BF58-C876104E3830}" type="slidenum">
              <a:rPr lang="ru-RU" smtClean="0"/>
              <a:t>‹#›</a:t>
            </a:fld>
            <a:endParaRPr lang="ru-RU"/>
          </a:p>
        </p:txBody>
      </p:sp>
    </p:spTree>
    <p:extLst>
      <p:ext uri="{BB962C8B-B14F-4D97-AF65-F5344CB8AC3E}">
        <p14:creationId xmlns:p14="http://schemas.microsoft.com/office/powerpoint/2010/main" val="94155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07385612-9AA2-4B04-9E08-27982C47B994}" type="datetimeFigureOut">
              <a:rPr lang="ru-RU" smtClean="0"/>
              <a:t>06.06.2022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3999D1F-1ABD-41FA-BF58-C876104E3830}" type="slidenum">
              <a:rPr lang="ru-RU" smtClean="0"/>
              <a:t>‹#›</a:t>
            </a:fld>
            <a:endParaRPr lang="ru-RU"/>
          </a:p>
        </p:txBody>
      </p:sp>
    </p:spTree>
    <p:extLst>
      <p:ext uri="{BB962C8B-B14F-4D97-AF65-F5344CB8AC3E}">
        <p14:creationId xmlns:p14="http://schemas.microsoft.com/office/powerpoint/2010/main" val="343386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385612-9AA2-4B04-9E08-27982C47B994}" type="datetimeFigureOut">
              <a:rPr lang="ru-RU" smtClean="0"/>
              <a:t>06.06.2022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999D1F-1ABD-41FA-BF58-C876104E3830}" type="slidenum">
              <a:rPr lang="ru-RU" smtClean="0"/>
              <a:t>‹#›</a:t>
            </a:fld>
            <a:endParaRPr lang="ru-RU"/>
          </a:p>
        </p:txBody>
      </p:sp>
    </p:spTree>
    <p:extLst>
      <p:ext uri="{BB962C8B-B14F-4D97-AF65-F5344CB8AC3E}">
        <p14:creationId xmlns:p14="http://schemas.microsoft.com/office/powerpoint/2010/main" val="38318065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rcid.org/0000-0001-7538-385X" TargetMode="External"/><Relationship Id="rId3" Type="http://schemas.openxmlformats.org/officeDocument/2006/relationships/hyperlink" Target="https://doi.org/10.1148/rg.2021200069" TargetMode="External"/><Relationship Id="rId7" Type="http://schemas.openxmlformats.org/officeDocument/2006/relationships/hyperlink" Target="https://orcid.org/0000-0001-5254-1181"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orcid.org/0000-0002-4439-6970" TargetMode="External"/><Relationship Id="rId5" Type="http://schemas.openxmlformats.org/officeDocument/2006/relationships/image" Target="../media/image1.png"/><Relationship Id="rId10" Type="http://schemas.openxmlformats.org/officeDocument/2006/relationships/image" Target="../media/image2.png"/><Relationship Id="rId4" Type="http://schemas.openxmlformats.org/officeDocument/2006/relationships/hyperlink" Target="https://orcid.org/0000-0002-3303-8318" TargetMode="External"/><Relationship Id="rId9" Type="http://schemas.openxmlformats.org/officeDocument/2006/relationships/hyperlink" Target="https://pubs.rsna.org/journal/radiographics"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Заголовок 1"/>
          <p:cNvSpPr>
            <a:spLocks noGrp="1"/>
          </p:cNvSpPr>
          <p:nvPr>
            <p:ph type="ctrTitle"/>
          </p:nvPr>
        </p:nvSpPr>
        <p:spPr>
          <a:xfrm>
            <a:off x="0" y="3713019"/>
            <a:ext cx="6788727" cy="3144982"/>
          </a:xfrm>
        </p:spPr>
        <p:txBody>
          <a:bodyPr>
            <a:normAutofit/>
          </a:bodyPr>
          <a:lstStyle/>
          <a:p>
            <a:pPr algn="l"/>
            <a:r>
              <a:rPr lang="ru-RU" altLang="ru-RU" sz="2000" dirty="0" smtClean="0"/>
              <a:t/>
            </a:r>
            <a:br>
              <a:rPr lang="ru-RU" altLang="ru-RU" sz="2000" dirty="0" smtClean="0"/>
            </a:br>
            <a:r>
              <a:rPr lang="ru-RU" altLang="ru-RU" sz="2000" dirty="0" smtClean="0"/>
              <a:t/>
            </a:r>
            <a:br>
              <a:rPr lang="ru-RU" altLang="ru-RU" sz="2000" dirty="0" smtClean="0"/>
            </a:br>
            <a:endParaRPr lang="ru-RU" altLang="ru-RU" sz="2000" dirty="0" smtClean="0"/>
          </a:p>
        </p:txBody>
      </p:sp>
      <p:sp>
        <p:nvSpPr>
          <p:cNvPr id="3" name="Подзаголовок 2"/>
          <p:cNvSpPr>
            <a:spLocks noGrp="1"/>
          </p:cNvSpPr>
          <p:nvPr>
            <p:ph type="subTitle" idx="1"/>
          </p:nvPr>
        </p:nvSpPr>
        <p:spPr>
          <a:xfrm>
            <a:off x="1467644" y="2017586"/>
            <a:ext cx="9144000" cy="2308225"/>
          </a:xfrm>
        </p:spPr>
        <p:txBody>
          <a:bodyPr rtlCol="0">
            <a:normAutofit fontScale="85000" lnSpcReduction="20000"/>
          </a:bodyPr>
          <a:lstStyle/>
          <a:p>
            <a:r>
              <a:rPr lang="ru-RU" sz="5400" b="1" dirty="0" err="1"/>
              <a:t>Мультимодальная</a:t>
            </a:r>
            <a:r>
              <a:rPr lang="ru-RU" sz="5400" b="1" dirty="0"/>
              <a:t> визуализация транспозиции магистральных </a:t>
            </a:r>
            <a:r>
              <a:rPr lang="ru-RU" sz="5400" b="1" dirty="0" smtClean="0"/>
              <a:t>артерий</a:t>
            </a:r>
            <a:endParaRPr lang="en-US" sz="5400" b="1" dirty="0" smtClean="0"/>
          </a:p>
          <a:p>
            <a:r>
              <a:rPr lang="ru-RU" sz="5400" b="1" dirty="0" smtClean="0"/>
              <a:t>Часть 1</a:t>
            </a:r>
            <a:endParaRPr lang="ru-RU" sz="5400" b="1" dirty="0"/>
          </a:p>
        </p:txBody>
      </p:sp>
      <p:sp>
        <p:nvSpPr>
          <p:cNvPr id="3076" name="Прямоугольник 3"/>
          <p:cNvSpPr>
            <a:spLocks noChangeArrowheads="1"/>
          </p:cNvSpPr>
          <p:nvPr/>
        </p:nvSpPr>
        <p:spPr bwMode="auto">
          <a:xfrm>
            <a:off x="292100" y="0"/>
            <a:ext cx="11495088"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ru-RU" sz="2300" dirty="0"/>
              <a:t>Федеральное государственное бюджетное образовательное учреждение высшего образования "Красноярский государственный медицинский университет имени профессора В.Ф. </a:t>
            </a:r>
            <a:r>
              <a:rPr lang="ru-RU" altLang="ru-RU" sz="2300" dirty="0" err="1"/>
              <a:t>Войно-Ясенецкого</a:t>
            </a:r>
            <a:r>
              <a:rPr lang="ru-RU" altLang="ru-RU" sz="2300" dirty="0"/>
              <a:t>" Министерства здравоохранения Российской Федерации</a:t>
            </a:r>
            <a:br>
              <a:rPr lang="ru-RU" altLang="ru-RU" sz="2300" dirty="0"/>
            </a:br>
            <a:r>
              <a:rPr lang="ru-RU" altLang="ru-RU" sz="2300" dirty="0"/>
              <a:t> Кафедра лучевой диагностики ИПО </a:t>
            </a:r>
          </a:p>
        </p:txBody>
      </p:sp>
      <p:sp>
        <p:nvSpPr>
          <p:cNvPr id="5" name="Подзаголовок 2">
            <a:extLst>
              <a:ext uri="{FF2B5EF4-FFF2-40B4-BE49-F238E27FC236}"/>
            </a:extLst>
          </p:cNvPr>
          <p:cNvSpPr txBox="1">
            <a:spLocks/>
          </p:cNvSpPr>
          <p:nvPr/>
        </p:nvSpPr>
        <p:spPr>
          <a:xfrm>
            <a:off x="7939088" y="5503863"/>
            <a:ext cx="3848100" cy="1147762"/>
          </a:xfrm>
          <a:prstGeom prst="rect">
            <a:avLst/>
          </a:prstGeom>
        </p:spPr>
        <p:txBody>
          <a:bodyPr>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fontAlgn="auto">
              <a:spcAft>
                <a:spcPts val="0"/>
              </a:spcAft>
              <a:defRPr/>
            </a:pPr>
            <a:r>
              <a:rPr lang="ru-RU" b="1" dirty="0" smtClean="0"/>
              <a:t>Выполнил: врач-ординатор 1-го </a:t>
            </a:r>
            <a:r>
              <a:rPr lang="ru-RU" b="1" dirty="0" err="1" smtClean="0"/>
              <a:t>го</a:t>
            </a:r>
            <a:r>
              <a:rPr lang="az-Cyrl-AZ" b="1" dirty="0" smtClean="0"/>
              <a:t>д</a:t>
            </a:r>
            <a:r>
              <a:rPr lang="ru-RU" b="1" dirty="0" smtClean="0"/>
              <a:t>а  кафедры лучевой диагностики ИПО</a:t>
            </a:r>
          </a:p>
          <a:p>
            <a:pPr algn="r" fontAlgn="auto">
              <a:spcAft>
                <a:spcPts val="0"/>
              </a:spcAft>
              <a:defRPr/>
            </a:pPr>
            <a:r>
              <a:rPr lang="ru-RU" b="1" dirty="0" smtClean="0"/>
              <a:t>                                   Николаев Н.М.</a:t>
            </a:r>
          </a:p>
        </p:txBody>
      </p:sp>
      <p:sp>
        <p:nvSpPr>
          <p:cNvPr id="2" name="Rectangle 1"/>
          <p:cNvSpPr>
            <a:spLocks noChangeArrowheads="1"/>
          </p:cNvSpPr>
          <p:nvPr/>
        </p:nvSpPr>
        <p:spPr bwMode="auto">
          <a:xfrm>
            <a:off x="339710" y="5161267"/>
            <a:ext cx="4855464" cy="138499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b="1" i="0" u="none" strike="noStrike" cap="none" normalizeH="0" baseline="0" dirty="0" err="1" smtClean="0">
                <a:ln>
                  <a:noFill/>
                </a:ln>
                <a:solidFill>
                  <a:srgbClr val="000000"/>
                </a:solidFill>
                <a:effectLst/>
                <a:latin typeface="Open Sans"/>
              </a:rPr>
              <a:t>Arzu</a:t>
            </a:r>
            <a:r>
              <a:rPr kumimoji="0" lang="en-US" altLang="ru-RU" b="1" i="0" u="none" strike="noStrike" cap="none" normalizeH="0" baseline="0" dirty="0" smtClean="0">
                <a:ln>
                  <a:noFill/>
                </a:ln>
                <a:solidFill>
                  <a:srgbClr val="000000"/>
                </a:solidFill>
                <a:effectLst/>
                <a:latin typeface="Open Sans"/>
              </a:rPr>
              <a:t> </a:t>
            </a:r>
            <a:r>
              <a:rPr kumimoji="0" lang="en-US" altLang="ru-RU" b="1" i="0" u="none" strike="noStrike" cap="none" normalizeH="0" baseline="0" dirty="0" err="1" smtClean="0">
                <a:ln>
                  <a:noFill/>
                </a:ln>
                <a:solidFill>
                  <a:srgbClr val="000000"/>
                </a:solidFill>
                <a:effectLst/>
                <a:latin typeface="Open Sans"/>
              </a:rPr>
              <a:t>Canan</a:t>
            </a:r>
            <a:r>
              <a:rPr lang="en-US" altLang="ru-RU" b="1" dirty="0" smtClean="0">
                <a:solidFill>
                  <a:srgbClr val="000000"/>
                </a:solidFill>
                <a:latin typeface="Open Sans"/>
              </a:rPr>
              <a:t>, Ravi </a:t>
            </a:r>
            <a:r>
              <a:rPr lang="en-US" altLang="ru-RU" b="1" dirty="0" err="1" smtClean="0">
                <a:solidFill>
                  <a:srgbClr val="000000"/>
                </a:solidFill>
                <a:latin typeface="Open Sans"/>
              </a:rPr>
              <a:t>Ashwath</a:t>
            </a:r>
            <a:r>
              <a:rPr lang="en-US" altLang="ru-RU" b="1" dirty="0" smtClean="0">
                <a:solidFill>
                  <a:srgbClr val="000000"/>
                </a:solidFill>
                <a:latin typeface="Open Sans"/>
              </a:rPr>
              <a:t>,</a:t>
            </a:r>
          </a:p>
          <a:p>
            <a:pPr marL="0" marR="0" lvl="0" indent="0" algn="l" defTabSz="914400" rtl="0" eaLnBrk="0" fontAlgn="base" latinLnBrk="0" hangingPunct="0">
              <a:lnSpc>
                <a:spcPct val="100000"/>
              </a:lnSpc>
              <a:spcBef>
                <a:spcPct val="0"/>
              </a:spcBef>
              <a:spcAft>
                <a:spcPct val="0"/>
              </a:spcAft>
              <a:buClrTx/>
              <a:buSzTx/>
              <a:buFontTx/>
              <a:buNone/>
              <a:tabLst/>
            </a:pPr>
            <a:r>
              <a:rPr lang="en-US" altLang="ru-RU" b="1" dirty="0" err="1" smtClean="0">
                <a:solidFill>
                  <a:srgbClr val="000000"/>
                </a:solidFill>
                <a:latin typeface="Open Sans"/>
              </a:rPr>
              <a:t>Prachi</a:t>
            </a:r>
            <a:r>
              <a:rPr lang="en-US" altLang="ru-RU" b="1" dirty="0" smtClean="0">
                <a:solidFill>
                  <a:srgbClr val="000000"/>
                </a:solidFill>
                <a:latin typeface="Open Sans"/>
              </a:rPr>
              <a:t> </a:t>
            </a:r>
            <a:r>
              <a:rPr lang="en-US" altLang="ru-RU" b="1" dirty="0" err="1" smtClean="0">
                <a:solidFill>
                  <a:srgbClr val="000000"/>
                </a:solidFill>
                <a:latin typeface="Open Sans"/>
              </a:rPr>
              <a:t>P.Agarwal</a:t>
            </a:r>
            <a:r>
              <a:rPr lang="en-US" altLang="ru-RU" b="1" dirty="0" smtClean="0">
                <a:solidFill>
                  <a:srgbClr val="000000"/>
                </a:solidFill>
                <a:latin typeface="Open Sans"/>
              </a:rPr>
              <a:t>, Christopher Francois, </a:t>
            </a:r>
            <a:r>
              <a:rPr lang="en-US" altLang="ru-RU" b="1" dirty="0" err="1" smtClean="0">
                <a:solidFill>
                  <a:srgbClr val="000000"/>
                </a:solidFill>
                <a:latin typeface="Open Sans"/>
              </a:rPr>
              <a:t>Prabhakar</a:t>
            </a:r>
            <a:r>
              <a:rPr lang="en-US" altLang="ru-RU" b="1" dirty="0" smtClean="0">
                <a:solidFill>
                  <a:srgbClr val="000000"/>
                </a:solidFill>
                <a:latin typeface="Open Sans"/>
              </a:rPr>
              <a:t> </a:t>
            </a:r>
            <a:r>
              <a:rPr lang="en-US" altLang="ru-RU" b="1" dirty="0" err="1" smtClean="0">
                <a:solidFill>
                  <a:srgbClr val="000000"/>
                </a:solidFill>
                <a:latin typeface="Open Sans"/>
              </a:rPr>
              <a:t>Rajiah</a:t>
            </a:r>
            <a:endParaRPr kumimoji="0" lang="en-US" altLang="ru-RU" b="1" i="0" u="none" strike="noStrike" cap="none" normalizeH="0" baseline="0" dirty="0" smtClean="0">
              <a:ln>
                <a:noFill/>
              </a:ln>
              <a:solidFill>
                <a:srgbClr val="000000"/>
              </a:solidFill>
              <a:effectLst/>
              <a:latin typeface="Open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b="1" i="0" u="none" strike="noStrike" cap="none" normalizeH="0" baseline="0" dirty="0" err="1" smtClean="0">
                <a:ln>
                  <a:noFill/>
                </a:ln>
                <a:solidFill>
                  <a:srgbClr val="000000"/>
                </a:solidFill>
                <a:effectLst/>
                <a:latin typeface="Open Sans"/>
              </a:rPr>
              <a:t>Published</a:t>
            </a:r>
            <a:r>
              <a:rPr kumimoji="0" lang="ru-RU" altLang="ru-RU" b="1" i="0" u="none" strike="noStrike" cap="none" normalizeH="0" baseline="0" dirty="0" smtClean="0">
                <a:ln>
                  <a:noFill/>
                </a:ln>
                <a:solidFill>
                  <a:srgbClr val="000000"/>
                </a:solidFill>
                <a:effectLst/>
                <a:latin typeface="Open Sans"/>
              </a:rPr>
              <a:t> </a:t>
            </a:r>
            <a:r>
              <a:rPr kumimoji="0" lang="ru-RU" altLang="ru-RU" b="1" i="0" u="none" strike="noStrike" cap="none" normalizeH="0" baseline="0" dirty="0" err="1" smtClean="0">
                <a:ln>
                  <a:noFill/>
                </a:ln>
                <a:solidFill>
                  <a:srgbClr val="000000"/>
                </a:solidFill>
                <a:effectLst/>
                <a:latin typeface="Open Sans"/>
              </a:rPr>
              <a:t>Online</a:t>
            </a:r>
            <a:r>
              <a:rPr kumimoji="0" lang="ru-RU" altLang="ru-RU" b="1" i="0" u="none" strike="noStrike" cap="none" normalizeH="0" baseline="0" dirty="0" smtClean="0">
                <a:ln>
                  <a:noFill/>
                </a:ln>
                <a:solidFill>
                  <a:srgbClr val="000000"/>
                </a:solidFill>
                <a:effectLst/>
                <a:latin typeface="Open Sans"/>
              </a:rPr>
              <a:t>:</a:t>
            </a:r>
            <a:r>
              <a:rPr kumimoji="0" lang="en-US" altLang="ru-RU" b="1" i="0" u="none" strike="noStrike" cap="none" normalizeH="0" baseline="0" dirty="0" smtClean="0">
                <a:ln>
                  <a:noFill/>
                </a:ln>
                <a:solidFill>
                  <a:srgbClr val="000000"/>
                </a:solidFill>
                <a:effectLst/>
                <a:latin typeface="Open Sans"/>
              </a:rPr>
              <a:t> </a:t>
            </a:r>
            <a:r>
              <a:rPr kumimoji="0" lang="ru-RU" altLang="ru-RU" b="0" i="0" u="none" strike="noStrike" cap="none" normalizeH="0" baseline="0" dirty="0" err="1" smtClean="0">
                <a:ln>
                  <a:noFill/>
                </a:ln>
                <a:solidFill>
                  <a:srgbClr val="000000"/>
                </a:solidFill>
                <a:effectLst/>
                <a:latin typeface="Open Sans"/>
              </a:rPr>
              <a:t>Jan</a:t>
            </a:r>
            <a:r>
              <a:rPr kumimoji="0" lang="ru-RU" altLang="ru-RU" b="0" i="0" u="none" strike="noStrike" cap="none" normalizeH="0" baseline="0" dirty="0" smtClean="0">
                <a:ln>
                  <a:noFill/>
                </a:ln>
                <a:solidFill>
                  <a:srgbClr val="000000"/>
                </a:solidFill>
                <a:effectLst/>
                <a:latin typeface="Open Sans"/>
              </a:rPr>
              <a:t> 22 2021</a:t>
            </a:r>
            <a:endParaRPr kumimoji="0" lang="en-US" altLang="ru-RU" b="0" i="0" u="none" strike="noStrike" cap="none" normalizeH="0" baseline="0" dirty="0" smtClean="0">
              <a:ln>
                <a:noFill/>
              </a:ln>
              <a:solidFill>
                <a:srgbClr val="000000"/>
              </a:solidFill>
              <a:effectLst/>
              <a:latin typeface="Open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b="0" i="0" u="none" strike="noStrike" cap="none" normalizeH="0" baseline="0" dirty="0" smtClean="0">
                <a:ln>
                  <a:noFill/>
                </a:ln>
                <a:solidFill>
                  <a:srgbClr val="AC012B"/>
                </a:solidFill>
                <a:effectLst/>
                <a:latin typeface="Open Sans"/>
                <a:hlinkClick r:id="rId3"/>
              </a:rPr>
              <a:t>https://doi.org/10.1148/rg.2021200069</a:t>
            </a:r>
            <a:endParaRPr kumimoji="0" lang="ru-RU" altLang="ru-RU" b="0" i="0" u="none" strike="noStrike" cap="none" normalizeH="0" baseline="0" dirty="0" smtClean="0">
              <a:ln>
                <a:noFill/>
              </a:ln>
              <a:solidFill>
                <a:srgbClr val="000000"/>
              </a:solidFill>
              <a:effectLst/>
              <a:latin typeface="Open Sans"/>
            </a:endParaRPr>
          </a:p>
        </p:txBody>
      </p:sp>
      <p:pic>
        <p:nvPicPr>
          <p:cNvPr id="1026" name="Picture 2" descr="https://pubs.rsna.org/templates/jsp/images/orcid.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V="1">
            <a:off x="569976" y="4649662"/>
            <a:ext cx="60693" cy="4571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ttps://pubs.rsna.org/templates/jsp/images/orcid.png">
            <a:hlinkClick r:id="rId6"/>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V="1">
            <a:off x="3827526" y="4649662"/>
            <a:ext cx="60693" cy="457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pubs.rsna.org/templates/jsp/images/orcid.png">
            <a:hlinkClick r:id="rId7"/>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V="1">
            <a:off x="6246876" y="4649662"/>
            <a:ext cx="60693" cy="4571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ttps://pubs.rsna.org/templates/jsp/images/orcid.png">
            <a:hlinkClick r:id="rId8"/>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V="1">
            <a:off x="9275826" y="4649662"/>
            <a:ext cx="60693" cy="45719"/>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ttps://pubs.rsna.org/pb-assets/images/logos/RadioGraphics_logo-1516662132517.pn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9710" y="4501184"/>
            <a:ext cx="3695700" cy="581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7853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1836" y="137160"/>
            <a:ext cx="11768328" cy="849440"/>
          </a:xfrm>
        </p:spPr>
        <p:txBody>
          <a:bodyPr/>
          <a:lstStyle/>
          <a:p>
            <a:r>
              <a:rPr lang="ru-RU" b="1" dirty="0"/>
              <a:t>Сравнение методов </a:t>
            </a:r>
            <a:r>
              <a:rPr lang="ru-RU" b="1" dirty="0" smtClean="0"/>
              <a:t>диагностики </a:t>
            </a:r>
            <a:r>
              <a:rPr lang="ru-RU" b="1" dirty="0"/>
              <a:t>для оценки </a:t>
            </a:r>
            <a:r>
              <a:rPr lang="ru-RU" b="1" dirty="0" smtClean="0"/>
              <a:t>ТМА</a:t>
            </a:r>
            <a:endParaRPr lang="ru-RU" dirty="0"/>
          </a:p>
        </p:txBody>
      </p:sp>
      <p:graphicFrame>
        <p:nvGraphicFramePr>
          <p:cNvPr id="6" name="Объект 5"/>
          <p:cNvGraphicFramePr>
            <a:graphicFrameLocks noGrp="1"/>
          </p:cNvGraphicFramePr>
          <p:nvPr>
            <p:ph idx="1"/>
            <p:extLst>
              <p:ext uri="{D42A27DB-BD31-4B8C-83A1-F6EECF244321}">
                <p14:modId xmlns:p14="http://schemas.microsoft.com/office/powerpoint/2010/main" val="1323599227"/>
              </p:ext>
            </p:extLst>
          </p:nvPr>
        </p:nvGraphicFramePr>
        <p:xfrm>
          <a:off x="0" y="1052431"/>
          <a:ext cx="12192000" cy="5805569"/>
        </p:xfrm>
        <a:graphic>
          <a:graphicData uri="http://schemas.openxmlformats.org/drawingml/2006/table">
            <a:tbl>
              <a:tblPr firstRow="1" bandRow="1">
                <a:tableStyleId>{D7AC3CCA-C797-4891-BE02-D94E43425B78}</a:tableStyleId>
              </a:tblPr>
              <a:tblGrid>
                <a:gridCol w="2116612"/>
                <a:gridCol w="3599022"/>
                <a:gridCol w="3428366"/>
                <a:gridCol w="3048000"/>
              </a:tblGrid>
              <a:tr h="935198">
                <a:tc>
                  <a:txBody>
                    <a:bodyPr/>
                    <a:lstStyle/>
                    <a:p>
                      <a:r>
                        <a:rPr lang="ru-RU" dirty="0" smtClean="0"/>
                        <a:t>Метод</a:t>
                      </a:r>
                      <a:endParaRPr lang="ru-RU" dirty="0"/>
                    </a:p>
                  </a:txBody>
                  <a:tcPr/>
                </a:tc>
                <a:tc>
                  <a:txBody>
                    <a:bodyPr/>
                    <a:lstStyle/>
                    <a:p>
                      <a:pPr algn="ctr"/>
                      <a:r>
                        <a:rPr lang="ru-RU" dirty="0" smtClean="0"/>
                        <a:t>Эхокардиография </a:t>
                      </a:r>
                      <a:endParaRPr lang="ru-RU" dirty="0"/>
                    </a:p>
                  </a:txBody>
                  <a:tcPr/>
                </a:tc>
                <a:tc>
                  <a:txBody>
                    <a:bodyPr/>
                    <a:lstStyle/>
                    <a:p>
                      <a:pPr algn="ctr"/>
                      <a:r>
                        <a:rPr lang="ru-RU" dirty="0" smtClean="0"/>
                        <a:t>МРТ</a:t>
                      </a:r>
                      <a:endParaRPr lang="ru-RU" dirty="0"/>
                    </a:p>
                  </a:txBody>
                  <a:tcPr/>
                </a:tc>
                <a:tc>
                  <a:txBody>
                    <a:bodyPr/>
                    <a:lstStyle/>
                    <a:p>
                      <a:pPr algn="ctr"/>
                      <a:r>
                        <a:rPr lang="ru-RU" dirty="0" smtClean="0"/>
                        <a:t>КТ</a:t>
                      </a:r>
                      <a:endParaRPr lang="ru-RU" dirty="0"/>
                    </a:p>
                  </a:txBody>
                  <a:tcPr/>
                </a:tc>
              </a:tr>
              <a:tr h="3019630">
                <a:tc>
                  <a:txBody>
                    <a:bodyPr/>
                    <a:lstStyle/>
                    <a:p>
                      <a:r>
                        <a:rPr lang="ru-RU" b="1" dirty="0" smtClean="0"/>
                        <a:t>Преимущества</a:t>
                      </a:r>
                      <a:endParaRPr lang="ru-RU" b="1" dirty="0"/>
                    </a:p>
                  </a:txBody>
                  <a:tcPr/>
                </a:tc>
                <a:tc>
                  <a:txBody>
                    <a:bodyPr/>
                    <a:lstStyle/>
                    <a:p>
                      <a:pPr marL="285750" indent="-285750">
                        <a:buFont typeface="Arial" panose="020B0604020202020204" pitchFamily="34" charset="0"/>
                        <a:buChar char="•"/>
                      </a:pPr>
                      <a:r>
                        <a:rPr lang="ru-RU" dirty="0" smtClean="0"/>
                        <a:t>Метод первичной диагностики</a:t>
                      </a:r>
                      <a:r>
                        <a:rPr lang="ru-RU" baseline="0" dirty="0" smtClean="0"/>
                        <a:t> (до и послеоперационной)</a:t>
                      </a:r>
                    </a:p>
                    <a:p>
                      <a:pPr marL="285750" indent="-285750">
                        <a:buFont typeface="Arial" panose="020B0604020202020204" pitchFamily="34" charset="0"/>
                        <a:buChar char="•"/>
                      </a:pPr>
                      <a:r>
                        <a:rPr lang="ru-RU" baseline="0" dirty="0" smtClean="0"/>
                        <a:t>Широко доступен и портативен </a:t>
                      </a:r>
                    </a:p>
                    <a:p>
                      <a:pPr marL="285750" indent="-285750">
                        <a:buFont typeface="Arial" panose="020B0604020202020204" pitchFamily="34" charset="0"/>
                        <a:buChar char="•"/>
                      </a:pPr>
                      <a:r>
                        <a:rPr lang="ru-RU" baseline="0" dirty="0" smtClean="0"/>
                        <a:t>Помогает в оценке функций миокарда и клапанов </a:t>
                      </a:r>
                    </a:p>
                    <a:p>
                      <a:pPr marL="285750" indent="-285750">
                        <a:buFont typeface="Arial" panose="020B0604020202020204" pitchFamily="34" charset="0"/>
                        <a:buChar char="•"/>
                      </a:pPr>
                      <a:r>
                        <a:rPr lang="ru-RU" baseline="0" dirty="0" smtClean="0"/>
                        <a:t>Может оценивать гемодинамику (доплеровское картирование)</a:t>
                      </a:r>
                    </a:p>
                    <a:p>
                      <a:pPr marL="285750" indent="-285750">
                        <a:buFont typeface="Arial" panose="020B0604020202020204" pitchFamily="34" charset="0"/>
                        <a:buChar char="•"/>
                      </a:pPr>
                      <a:endParaRPr lang="ru-RU" dirty="0"/>
                    </a:p>
                  </a:txBody>
                  <a:tcPr/>
                </a:tc>
                <a:tc>
                  <a:txBody>
                    <a:bodyPr/>
                    <a:lstStyle/>
                    <a:p>
                      <a:pPr marL="285750" indent="-285750">
                        <a:buFont typeface="Arial" panose="020B0604020202020204" pitchFamily="34" charset="0"/>
                        <a:buChar char="•"/>
                      </a:pPr>
                      <a:r>
                        <a:rPr lang="ru-RU" dirty="0" smtClean="0"/>
                        <a:t>Комплексный</a:t>
                      </a:r>
                      <a:r>
                        <a:rPr lang="ru-RU" baseline="0" dirty="0" smtClean="0"/>
                        <a:t> метод для послеоперационной визуализации</a:t>
                      </a:r>
                    </a:p>
                    <a:p>
                      <a:pPr marL="285750" indent="-285750">
                        <a:buFont typeface="Arial" panose="020B0604020202020204" pitchFamily="34" charset="0"/>
                        <a:buChar char="•"/>
                      </a:pPr>
                      <a:r>
                        <a:rPr lang="ru-RU" baseline="0" dirty="0" smtClean="0"/>
                        <a:t>Демонстрирует функцию миокарда и клапанов </a:t>
                      </a:r>
                    </a:p>
                    <a:p>
                      <a:pPr marL="285750" indent="-285750">
                        <a:buFont typeface="Arial" panose="020B0604020202020204" pitchFamily="34" charset="0"/>
                        <a:buChar char="•"/>
                      </a:pPr>
                      <a:r>
                        <a:rPr lang="ru-RU" dirty="0" smtClean="0"/>
                        <a:t>Нет ограничений в применении с экстракардиальной анатомией </a:t>
                      </a:r>
                      <a:endParaRPr lang="ru-RU" dirty="0"/>
                    </a:p>
                  </a:txBody>
                  <a:tcPr/>
                </a:tc>
                <a:tc>
                  <a:txBody>
                    <a:bodyPr/>
                    <a:lstStyle/>
                    <a:p>
                      <a:pPr marL="285750" indent="-285750">
                        <a:buFont typeface="Arial" panose="020B0604020202020204" pitchFamily="34" charset="0"/>
                        <a:buChar char="•"/>
                      </a:pPr>
                      <a:r>
                        <a:rPr lang="ru-RU" dirty="0" smtClean="0"/>
                        <a:t>Отсутствие ограничений МРТ</a:t>
                      </a:r>
                    </a:p>
                    <a:p>
                      <a:pPr marL="285750" indent="-285750">
                        <a:buFont typeface="Arial" panose="020B0604020202020204" pitchFamily="34" charset="0"/>
                        <a:buChar char="•"/>
                      </a:pPr>
                      <a:r>
                        <a:rPr lang="ru-RU" dirty="0" smtClean="0"/>
                        <a:t>Отлично подходит для изображения</a:t>
                      </a:r>
                      <a:r>
                        <a:rPr lang="ru-RU" baseline="0" dirty="0" smtClean="0"/>
                        <a:t> коронарных артерий</a:t>
                      </a:r>
                    </a:p>
                    <a:p>
                      <a:pPr marL="285750" indent="-285750">
                        <a:buFont typeface="Arial" panose="020B0604020202020204" pitchFamily="34" charset="0"/>
                        <a:buChar char="•"/>
                      </a:pPr>
                      <a:r>
                        <a:rPr lang="ru-RU" baseline="0" dirty="0" smtClean="0"/>
                        <a:t>Функциональная оценка желудочков  </a:t>
                      </a:r>
                      <a:endParaRPr lang="ru-RU" dirty="0"/>
                    </a:p>
                  </a:txBody>
                  <a:tcPr/>
                </a:tc>
              </a:tr>
              <a:tr h="1850741">
                <a:tc>
                  <a:txBody>
                    <a:bodyPr/>
                    <a:lstStyle/>
                    <a:p>
                      <a:r>
                        <a:rPr lang="ru-RU" b="1" dirty="0" smtClean="0"/>
                        <a:t>Ограничения </a:t>
                      </a:r>
                      <a:endParaRPr lang="ru-RU" b="1" dirty="0"/>
                    </a:p>
                  </a:txBody>
                  <a:tcPr/>
                </a:tc>
                <a:tc>
                  <a:txBody>
                    <a:bodyPr/>
                    <a:lstStyle/>
                    <a:p>
                      <a:pPr marL="285750" indent="-285750">
                        <a:buFont typeface="Arial" panose="020B0604020202020204" pitchFamily="34" charset="0"/>
                        <a:buChar char="•"/>
                      </a:pPr>
                      <a:r>
                        <a:rPr lang="ru-RU" dirty="0" smtClean="0"/>
                        <a:t>Ограничение акустического окна для ПЖ</a:t>
                      </a:r>
                    </a:p>
                    <a:p>
                      <a:pPr marL="285750" indent="-285750">
                        <a:buFont typeface="Arial" panose="020B0604020202020204" pitchFamily="34" charset="0"/>
                        <a:buChar char="•"/>
                      </a:pPr>
                      <a:r>
                        <a:rPr lang="ru-RU" dirty="0" smtClean="0"/>
                        <a:t>Ограниченно применение для экстракардиальной анатомии сердца</a:t>
                      </a:r>
                      <a:r>
                        <a:rPr lang="ru-RU" baseline="0" dirty="0" smtClean="0"/>
                        <a:t> </a:t>
                      </a:r>
                      <a:endParaRPr lang="ru-RU" dirty="0"/>
                    </a:p>
                  </a:txBody>
                  <a:tcPr/>
                </a:tc>
                <a:tc>
                  <a:txBody>
                    <a:bodyPr/>
                    <a:lstStyle/>
                    <a:p>
                      <a:pPr marL="285750" indent="-285750">
                        <a:buFont typeface="Arial" panose="020B0604020202020204" pitchFamily="34" charset="0"/>
                        <a:buChar char="•"/>
                      </a:pPr>
                      <a:r>
                        <a:rPr lang="ru-RU" dirty="0" smtClean="0"/>
                        <a:t>Металл (кардиостимулятор и др.)</a:t>
                      </a:r>
                    </a:p>
                    <a:p>
                      <a:pPr marL="285750" indent="-285750">
                        <a:buFont typeface="Arial" panose="020B0604020202020204" pitchFamily="34" charset="0"/>
                        <a:buChar char="•"/>
                      </a:pPr>
                      <a:r>
                        <a:rPr lang="ru-RU" dirty="0" smtClean="0"/>
                        <a:t>Длительное</a:t>
                      </a:r>
                      <a:r>
                        <a:rPr lang="ru-RU" baseline="0" dirty="0" smtClean="0"/>
                        <a:t> время обследования </a:t>
                      </a:r>
                    </a:p>
                    <a:p>
                      <a:pPr marL="285750" indent="-285750">
                        <a:buFont typeface="Arial" panose="020B0604020202020204" pitchFamily="34" charset="0"/>
                        <a:buChar char="•"/>
                      </a:pPr>
                      <a:r>
                        <a:rPr lang="ru-RU" baseline="0" dirty="0" smtClean="0"/>
                        <a:t>Наличие клаустрофобии у пациента </a:t>
                      </a:r>
                      <a:endParaRPr lang="ru-RU" dirty="0"/>
                    </a:p>
                  </a:txBody>
                  <a:tcPr/>
                </a:tc>
                <a:tc>
                  <a:txBody>
                    <a:bodyPr/>
                    <a:lstStyle/>
                    <a:p>
                      <a:pPr marL="285750" indent="-285750">
                        <a:buFont typeface="Arial" panose="020B0604020202020204" pitchFamily="34" charset="0"/>
                        <a:buChar char="•"/>
                      </a:pPr>
                      <a:r>
                        <a:rPr lang="ru-RU" dirty="0" smtClean="0"/>
                        <a:t>Лучевая нагрузка </a:t>
                      </a:r>
                    </a:p>
                    <a:p>
                      <a:pPr marL="285750" indent="-285750">
                        <a:buFont typeface="Arial" panose="020B0604020202020204" pitchFamily="34" charset="0"/>
                        <a:buChar char="•"/>
                      </a:pPr>
                      <a:r>
                        <a:rPr lang="ru-RU" dirty="0" smtClean="0"/>
                        <a:t>Введение контрастного вещества </a:t>
                      </a:r>
                    </a:p>
                    <a:p>
                      <a:pPr marL="285750" indent="-285750">
                        <a:buFont typeface="Arial" panose="020B0604020202020204" pitchFamily="34" charset="0"/>
                        <a:buChar char="•"/>
                      </a:pPr>
                      <a:r>
                        <a:rPr lang="ru-RU" dirty="0" smtClean="0"/>
                        <a:t>Метод</a:t>
                      </a:r>
                      <a:r>
                        <a:rPr lang="ru-RU" baseline="0" dirty="0" smtClean="0"/>
                        <a:t> не оценивает гемодинамику </a:t>
                      </a:r>
                      <a:endParaRPr lang="ru-RU" dirty="0"/>
                    </a:p>
                  </a:txBody>
                  <a:tcPr/>
                </a:tc>
              </a:tr>
            </a:tbl>
          </a:graphicData>
        </a:graphic>
      </p:graphicFrame>
    </p:spTree>
    <p:extLst>
      <p:ext uri="{BB962C8B-B14F-4D97-AF65-F5344CB8AC3E}">
        <p14:creationId xmlns:p14="http://schemas.microsoft.com/office/powerpoint/2010/main" val="1064866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МРТ</a:t>
            </a:r>
            <a:endParaRPr lang="ru-RU" b="1" dirty="0"/>
          </a:p>
        </p:txBody>
      </p:sp>
      <p:sp>
        <p:nvSpPr>
          <p:cNvPr id="3" name="Объект 2"/>
          <p:cNvSpPr>
            <a:spLocks noGrp="1"/>
          </p:cNvSpPr>
          <p:nvPr>
            <p:ph idx="1"/>
          </p:nvPr>
        </p:nvSpPr>
        <p:spPr/>
        <p:txBody>
          <a:bodyPr/>
          <a:lstStyle/>
          <a:p>
            <a:r>
              <a:rPr lang="ru-RU" dirty="0"/>
              <a:t>МРТ </a:t>
            </a:r>
            <a:r>
              <a:rPr lang="ru-RU" dirty="0" smtClean="0"/>
              <a:t>предоставляет </a:t>
            </a:r>
            <a:r>
              <a:rPr lang="ru-RU" dirty="0"/>
              <a:t>исчерпывающую </a:t>
            </a:r>
            <a:r>
              <a:rPr lang="ru-RU" dirty="0" smtClean="0"/>
              <a:t>информацию в исследованиях проведенных до оперативного вмешательства, </a:t>
            </a:r>
            <a:r>
              <a:rPr lang="ru-RU" dirty="0"/>
              <a:t>но у детей </a:t>
            </a:r>
            <a:r>
              <a:rPr lang="ru-RU" dirty="0" smtClean="0"/>
              <a:t>этот метод играет </a:t>
            </a:r>
            <a:r>
              <a:rPr lang="ru-RU" dirty="0"/>
              <a:t>лишь второстепенную роль по сравнению с эхокардиографией и может </a:t>
            </a:r>
            <a:r>
              <a:rPr lang="ru-RU" dirty="0" smtClean="0"/>
              <a:t>потребовать </a:t>
            </a:r>
            <a:r>
              <a:rPr lang="ru-RU" dirty="0" err="1" smtClean="0"/>
              <a:t>седации</a:t>
            </a:r>
            <a:r>
              <a:rPr lang="ru-RU" dirty="0" smtClean="0"/>
              <a:t>.</a:t>
            </a:r>
            <a:r>
              <a:rPr lang="ru-RU" dirty="0"/>
              <a:t> </a:t>
            </a:r>
            <a:endParaRPr lang="ru-RU" dirty="0" smtClean="0"/>
          </a:p>
          <a:p>
            <a:r>
              <a:rPr lang="ru-RU" dirty="0" smtClean="0"/>
              <a:t>МРТ </a:t>
            </a:r>
            <a:r>
              <a:rPr lang="ru-RU" dirty="0"/>
              <a:t>является важным методом послеоперационного наблюдения за </a:t>
            </a:r>
            <a:r>
              <a:rPr lang="ru-RU" dirty="0" smtClean="0"/>
              <a:t>ТМА</a:t>
            </a:r>
            <a:r>
              <a:rPr lang="ru-RU" dirty="0"/>
              <a:t>, особенно у взрослых, поскольку эхокардиография ограничена плохим акустическим окном, особенно для оценки ПЖ.</a:t>
            </a:r>
          </a:p>
        </p:txBody>
      </p:sp>
    </p:spTree>
    <p:extLst>
      <p:ext uri="{BB962C8B-B14F-4D97-AF65-F5344CB8AC3E}">
        <p14:creationId xmlns:p14="http://schemas.microsoft.com/office/powerpoint/2010/main" val="2698589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МРТ</a:t>
            </a:r>
            <a:endParaRPr lang="ru-RU" b="1" dirty="0"/>
          </a:p>
        </p:txBody>
      </p:sp>
      <p:sp>
        <p:nvSpPr>
          <p:cNvPr id="3" name="Объект 2"/>
          <p:cNvSpPr>
            <a:spLocks noGrp="1"/>
          </p:cNvSpPr>
          <p:nvPr>
            <p:ph idx="1"/>
          </p:nvPr>
        </p:nvSpPr>
        <p:spPr/>
        <p:txBody>
          <a:bodyPr/>
          <a:lstStyle/>
          <a:p>
            <a:r>
              <a:rPr lang="ru-RU" dirty="0"/>
              <a:t>МРТ </a:t>
            </a:r>
            <a:r>
              <a:rPr lang="ru-RU" dirty="0" smtClean="0"/>
              <a:t>помогает в оценке анатомии </a:t>
            </a:r>
            <a:r>
              <a:rPr lang="ru-RU" dirty="0"/>
              <a:t>и гемодинамике сердечно-сосудистых структур, </a:t>
            </a:r>
            <a:r>
              <a:rPr lang="ru-RU" dirty="0" smtClean="0"/>
              <a:t>а </a:t>
            </a:r>
            <a:r>
              <a:rPr lang="ru-RU" dirty="0"/>
              <a:t>также </a:t>
            </a:r>
            <a:r>
              <a:rPr lang="ru-RU" dirty="0" smtClean="0"/>
              <a:t>в количественной оценке </a:t>
            </a:r>
            <a:r>
              <a:rPr lang="ru-RU" dirty="0"/>
              <a:t>размера и функции желудочков и </a:t>
            </a:r>
            <a:r>
              <a:rPr lang="ru-RU" dirty="0" smtClean="0"/>
              <a:t>клапанов.</a:t>
            </a:r>
            <a:r>
              <a:rPr lang="ru-RU" dirty="0"/>
              <a:t> </a:t>
            </a:r>
            <a:endParaRPr lang="ru-RU" dirty="0" smtClean="0"/>
          </a:p>
          <a:p>
            <a:r>
              <a:rPr lang="ru-RU" dirty="0" smtClean="0"/>
              <a:t>Протокол </a:t>
            </a:r>
            <a:r>
              <a:rPr lang="ru-RU" dirty="0"/>
              <a:t>МРТ обычно адаптируют в соответствии с конкретными клиническими </a:t>
            </a:r>
            <a:r>
              <a:rPr lang="ru-RU" dirty="0" smtClean="0"/>
              <a:t>показаниями.</a:t>
            </a:r>
            <a:r>
              <a:rPr lang="ru-RU" dirty="0"/>
              <a:t> </a:t>
            </a:r>
            <a:endParaRPr lang="ru-RU" dirty="0" smtClean="0"/>
          </a:p>
          <a:p>
            <a:r>
              <a:rPr lang="ru-RU" dirty="0" smtClean="0"/>
              <a:t>МРТ </a:t>
            </a:r>
            <a:r>
              <a:rPr lang="ru-RU" dirty="0"/>
              <a:t>также </a:t>
            </a:r>
            <a:r>
              <a:rPr lang="ru-RU" dirty="0" smtClean="0"/>
              <a:t>позволяет </a:t>
            </a:r>
            <a:r>
              <a:rPr lang="ru-RU" dirty="0"/>
              <a:t>безопасно </a:t>
            </a:r>
            <a:r>
              <a:rPr lang="ru-RU" dirty="0" smtClean="0"/>
              <a:t>проводить исследования </a:t>
            </a:r>
            <a:r>
              <a:rPr lang="ru-RU" dirty="0"/>
              <a:t>у пациентов с несколькими имплантируемыми устройствами сердца, если соблюдать меры предосторожности и оптимизировать изображения </a:t>
            </a:r>
          </a:p>
        </p:txBody>
      </p:sp>
    </p:spTree>
    <p:extLst>
      <p:ext uri="{BB962C8B-B14F-4D97-AF65-F5344CB8AC3E}">
        <p14:creationId xmlns:p14="http://schemas.microsoft.com/office/powerpoint/2010/main" val="1535020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КТ</a:t>
            </a:r>
            <a:endParaRPr lang="ru-RU" b="1" dirty="0"/>
          </a:p>
        </p:txBody>
      </p:sp>
      <p:sp>
        <p:nvSpPr>
          <p:cNvPr id="3" name="Объект 2"/>
          <p:cNvSpPr>
            <a:spLocks noGrp="1"/>
          </p:cNvSpPr>
          <p:nvPr>
            <p:ph idx="1"/>
          </p:nvPr>
        </p:nvSpPr>
        <p:spPr/>
        <p:txBody>
          <a:bodyPr>
            <a:normAutofit/>
          </a:bodyPr>
          <a:lstStyle/>
          <a:p>
            <a:r>
              <a:rPr lang="ru-RU" dirty="0"/>
              <a:t>КТ </a:t>
            </a:r>
            <a:r>
              <a:rPr lang="ru-RU" dirty="0" smtClean="0"/>
              <a:t>предпочтительнее </a:t>
            </a:r>
            <a:r>
              <a:rPr lang="ru-RU" dirty="0"/>
              <a:t>для пациентов, перенесших хирургическое вмешательство, которые не могут пройти МРТ из-за противопоказаний или </a:t>
            </a:r>
            <a:r>
              <a:rPr lang="ru-RU" dirty="0" smtClean="0"/>
              <a:t>устройств</a:t>
            </a:r>
            <a:r>
              <a:rPr lang="ru-RU" dirty="0"/>
              <a:t>, которые, как ожидается, будут генерировать </a:t>
            </a:r>
            <a:r>
              <a:rPr lang="ru-RU" dirty="0" smtClean="0"/>
              <a:t>артефакты, </a:t>
            </a:r>
            <a:r>
              <a:rPr lang="ru-RU" dirty="0"/>
              <a:t>таких как кардиостимуляторы у </a:t>
            </a:r>
            <a:r>
              <a:rPr lang="ru-RU" dirty="0" smtClean="0"/>
              <a:t>пациентов.</a:t>
            </a:r>
            <a:endParaRPr lang="ru-RU" dirty="0"/>
          </a:p>
          <a:p>
            <a:r>
              <a:rPr lang="ru-RU" dirty="0" smtClean="0"/>
              <a:t>КТ </a:t>
            </a:r>
            <a:r>
              <a:rPr lang="ru-RU" dirty="0"/>
              <a:t>предоставляет информацию о морфологии сердечно-сосудистых структур, включая перегородки, </a:t>
            </a:r>
            <a:r>
              <a:rPr lang="ru-RU" dirty="0" smtClean="0"/>
              <a:t>шунты и </a:t>
            </a:r>
            <a:r>
              <a:rPr lang="ru-RU" dirty="0"/>
              <a:t>коронарные </a:t>
            </a:r>
            <a:r>
              <a:rPr lang="ru-RU" dirty="0" smtClean="0"/>
              <a:t>артерии.</a:t>
            </a:r>
            <a:r>
              <a:rPr lang="ru-RU" dirty="0"/>
              <a:t> Функция желудочка может быть определена количественно, но информация о гемодинамике или потоке не может быть </a:t>
            </a:r>
            <a:r>
              <a:rPr lang="ru-RU" dirty="0" smtClean="0"/>
              <a:t>оценена.</a:t>
            </a:r>
            <a:endParaRPr lang="ru-RU" dirty="0"/>
          </a:p>
        </p:txBody>
      </p:sp>
    </p:spTree>
    <p:extLst>
      <p:ext uri="{BB962C8B-B14F-4D97-AF65-F5344CB8AC3E}">
        <p14:creationId xmlns:p14="http://schemas.microsoft.com/office/powerpoint/2010/main" val="1200116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2873572332"/>
              </p:ext>
            </p:extLst>
          </p:nvPr>
        </p:nvGraphicFramePr>
        <p:xfrm>
          <a:off x="0" y="-25400"/>
          <a:ext cx="12192000" cy="6949440"/>
        </p:xfrm>
        <a:graphic>
          <a:graphicData uri="http://schemas.openxmlformats.org/drawingml/2006/table">
            <a:tbl>
              <a:tblPr firstRow="1" bandRow="1">
                <a:tableStyleId>{D7AC3CCA-C797-4891-BE02-D94E43425B78}</a:tableStyleId>
              </a:tblPr>
              <a:tblGrid>
                <a:gridCol w="6096000"/>
                <a:gridCol w="6096000"/>
              </a:tblGrid>
              <a:tr h="335537">
                <a:tc>
                  <a:txBody>
                    <a:bodyPr/>
                    <a:lstStyle/>
                    <a:p>
                      <a:pPr algn="r"/>
                      <a:r>
                        <a:rPr lang="ru-RU" sz="2300" b="1" dirty="0" smtClean="0"/>
                        <a:t>Протокол КТ </a:t>
                      </a:r>
                      <a:endParaRPr lang="ru-RU" sz="2300" dirty="0"/>
                    </a:p>
                  </a:txBody>
                  <a:tcPr/>
                </a:tc>
                <a:tc>
                  <a:txBody>
                    <a:bodyPr/>
                    <a:lstStyle/>
                    <a:p>
                      <a:r>
                        <a:rPr lang="ru-RU" sz="2300" b="1" dirty="0" smtClean="0"/>
                        <a:t>для оценки ТГА</a:t>
                      </a:r>
                      <a:endParaRPr lang="ru-RU" sz="2300" dirty="0"/>
                    </a:p>
                  </a:txBody>
                  <a:tcPr/>
                </a:tc>
              </a:tr>
              <a:tr h="335537">
                <a:tc>
                  <a:txBody>
                    <a:bodyPr/>
                    <a:lstStyle/>
                    <a:p>
                      <a:r>
                        <a:rPr lang="ru-RU" sz="2300" dirty="0" smtClean="0"/>
                        <a:t>Протокол исследования </a:t>
                      </a:r>
                      <a:endParaRPr lang="ru-RU" sz="2300" dirty="0"/>
                    </a:p>
                  </a:txBody>
                  <a:tcPr/>
                </a:tc>
                <a:tc>
                  <a:txBody>
                    <a:bodyPr/>
                    <a:lstStyle/>
                    <a:p>
                      <a:r>
                        <a:rPr lang="ru-RU" sz="2300" dirty="0" smtClean="0"/>
                        <a:t>Описание</a:t>
                      </a:r>
                      <a:r>
                        <a:rPr lang="ru-RU" sz="2300" baseline="0" dirty="0" smtClean="0"/>
                        <a:t> </a:t>
                      </a:r>
                      <a:endParaRPr lang="ru-RU" sz="2300" dirty="0"/>
                    </a:p>
                  </a:txBody>
                  <a:tcPr/>
                </a:tc>
              </a:tr>
              <a:tr h="1140827">
                <a:tc>
                  <a:txBody>
                    <a:bodyPr/>
                    <a:lstStyle/>
                    <a:p>
                      <a:r>
                        <a:rPr lang="ru-RU" sz="2300" dirty="0" err="1" smtClean="0"/>
                        <a:t>Премедикация</a:t>
                      </a:r>
                      <a:endParaRPr lang="ru-RU" sz="2300" dirty="0"/>
                    </a:p>
                  </a:txBody>
                  <a:tcPr/>
                </a:tc>
                <a:tc>
                  <a:txBody>
                    <a:bodyPr/>
                    <a:lstStyle/>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2300" dirty="0" smtClean="0"/>
                        <a:t>Нет</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2300" dirty="0" smtClean="0"/>
                        <a:t>Если ЧСС</a:t>
                      </a:r>
                      <a:r>
                        <a:rPr lang="ru-RU" sz="2300" baseline="0" dirty="0" smtClean="0"/>
                        <a:t> слишком высока, рассмотрите возможность введения бета-блокаторов </a:t>
                      </a:r>
                      <a:endParaRPr lang="ru-RU" sz="2300" dirty="0" smtClean="0"/>
                    </a:p>
                    <a:p>
                      <a:endParaRPr lang="ru-RU" sz="2300" dirty="0"/>
                    </a:p>
                  </a:txBody>
                  <a:tcPr/>
                </a:tc>
              </a:tr>
              <a:tr h="603967">
                <a:tc>
                  <a:txBody>
                    <a:bodyPr/>
                    <a:lstStyle/>
                    <a:p>
                      <a:r>
                        <a:rPr lang="ru-RU" sz="2300" dirty="0" smtClean="0"/>
                        <a:t>Получение изображения</a:t>
                      </a:r>
                      <a:endParaRPr lang="ru-RU" sz="23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300" dirty="0" smtClean="0"/>
                        <a:t>Ретроспективная ЭКГ</a:t>
                      </a:r>
                      <a:r>
                        <a:rPr lang="ru-RU" sz="2300" baseline="0" dirty="0" smtClean="0"/>
                        <a:t> или </a:t>
                      </a:r>
                      <a:r>
                        <a:rPr lang="ru-RU" sz="2300" baseline="0" dirty="0" err="1" smtClean="0"/>
                        <a:t>проспективная</a:t>
                      </a:r>
                      <a:r>
                        <a:rPr lang="ru-RU" sz="2300" baseline="0" dirty="0" smtClean="0"/>
                        <a:t> </a:t>
                      </a:r>
                      <a:endParaRPr lang="ru-RU" sz="2300" dirty="0" smtClean="0"/>
                    </a:p>
                    <a:p>
                      <a:endParaRPr lang="ru-RU" sz="2300" dirty="0"/>
                    </a:p>
                  </a:txBody>
                  <a:tcPr/>
                </a:tc>
              </a:tr>
              <a:tr h="1946116">
                <a:tc>
                  <a:txBody>
                    <a:bodyPr/>
                    <a:lstStyle/>
                    <a:p>
                      <a:r>
                        <a:rPr lang="ru-RU" sz="2300" dirty="0" smtClean="0"/>
                        <a:t>Протокол контрастирования</a:t>
                      </a:r>
                      <a:endParaRPr lang="ru-RU" sz="2300" dirty="0"/>
                    </a:p>
                  </a:txBody>
                  <a:tcPr/>
                </a:tc>
                <a:tc>
                  <a:txBody>
                    <a:bodyPr/>
                    <a:lstStyle/>
                    <a:p>
                      <a:r>
                        <a:rPr lang="ru-RU" sz="2300" dirty="0" smtClean="0"/>
                        <a:t>Трехфазный протокол (</a:t>
                      </a:r>
                      <a:r>
                        <a:rPr lang="ru-RU" sz="2300" dirty="0" err="1" smtClean="0"/>
                        <a:t>тригер</a:t>
                      </a:r>
                      <a:r>
                        <a:rPr lang="ru-RU" sz="2300" baseline="0" dirty="0" smtClean="0"/>
                        <a:t> на аорте )</a:t>
                      </a:r>
                    </a:p>
                    <a:p>
                      <a:r>
                        <a:rPr lang="ru-RU" sz="2300" baseline="0" dirty="0" smtClean="0"/>
                        <a:t>Первая фаза: введение 60мл </a:t>
                      </a:r>
                      <a:r>
                        <a:rPr lang="ru-RU" sz="2300" baseline="0" dirty="0" err="1" smtClean="0"/>
                        <a:t>контрасного</a:t>
                      </a:r>
                      <a:r>
                        <a:rPr lang="ru-RU" sz="2300" baseline="0" dirty="0" smtClean="0"/>
                        <a:t> вещества со скоростью 5мл</a:t>
                      </a:r>
                      <a:r>
                        <a:rPr lang="en-US" sz="2300" baseline="0" dirty="0" smtClean="0"/>
                        <a:t>/</a:t>
                      </a:r>
                      <a:r>
                        <a:rPr lang="ru-RU" sz="2300" baseline="0" dirty="0" smtClean="0"/>
                        <a:t>сек</a:t>
                      </a:r>
                    </a:p>
                    <a:p>
                      <a:r>
                        <a:rPr lang="ru-RU" sz="2300" baseline="0" dirty="0" smtClean="0"/>
                        <a:t>Вторая фаза: 50 мл (1:1 контраст и </a:t>
                      </a:r>
                      <a:r>
                        <a:rPr lang="ru-RU" sz="2300" baseline="0" dirty="0" err="1" smtClean="0"/>
                        <a:t>физ.раствор</a:t>
                      </a:r>
                      <a:r>
                        <a:rPr lang="ru-RU" sz="2300" baseline="0" dirty="0" smtClean="0"/>
                        <a:t>) скорость введения 5 мл</a:t>
                      </a:r>
                      <a:r>
                        <a:rPr lang="en-US" sz="2300" baseline="0" dirty="0" smtClean="0"/>
                        <a:t>/</a:t>
                      </a:r>
                      <a:r>
                        <a:rPr lang="ru-RU" sz="2300" baseline="0" dirty="0" smtClean="0"/>
                        <a:t>сек</a:t>
                      </a:r>
                    </a:p>
                    <a:p>
                      <a:r>
                        <a:rPr lang="ru-RU" sz="2300" baseline="0" dirty="0" smtClean="0"/>
                        <a:t>Третья фаза: 40 мл </a:t>
                      </a:r>
                      <a:r>
                        <a:rPr lang="ru-RU" sz="2300" baseline="0" dirty="0" err="1" smtClean="0"/>
                        <a:t>физ.раствора</a:t>
                      </a:r>
                      <a:r>
                        <a:rPr lang="ru-RU" sz="2300" baseline="0" dirty="0" smtClean="0"/>
                        <a:t> со скоростью 5 мл</a:t>
                      </a:r>
                      <a:r>
                        <a:rPr lang="en-US" sz="2300" baseline="0" dirty="0" smtClean="0"/>
                        <a:t>/</a:t>
                      </a:r>
                      <a:r>
                        <a:rPr lang="ru-RU" sz="2300" baseline="0" dirty="0" smtClean="0"/>
                        <a:t>сек</a:t>
                      </a:r>
                      <a:endParaRPr lang="ru-RU" sz="2300" dirty="0"/>
                    </a:p>
                  </a:txBody>
                  <a:tcPr/>
                </a:tc>
              </a:tr>
              <a:tr h="335537">
                <a:tc>
                  <a:txBody>
                    <a:bodyPr/>
                    <a:lstStyle/>
                    <a:p>
                      <a:r>
                        <a:rPr lang="ru-RU" sz="2300" dirty="0" smtClean="0"/>
                        <a:t>Протяжённость сканирования</a:t>
                      </a:r>
                      <a:endParaRPr lang="ru-RU" sz="2300" dirty="0"/>
                    </a:p>
                  </a:txBody>
                  <a:tcPr/>
                </a:tc>
                <a:tc>
                  <a:txBody>
                    <a:bodyPr/>
                    <a:lstStyle/>
                    <a:p>
                      <a:r>
                        <a:rPr lang="ru-RU" sz="2300" dirty="0" smtClean="0"/>
                        <a:t>От бифуркации трахеи до диафрагмы </a:t>
                      </a:r>
                      <a:endParaRPr lang="ru-RU" sz="2300" dirty="0"/>
                    </a:p>
                  </a:txBody>
                  <a:tcPr/>
                </a:tc>
              </a:tr>
              <a:tr h="603967">
                <a:tc>
                  <a:txBody>
                    <a:bodyPr/>
                    <a:lstStyle/>
                    <a:p>
                      <a:r>
                        <a:rPr lang="ru-RU" sz="2300" dirty="0" smtClean="0"/>
                        <a:t>Разрешение</a:t>
                      </a:r>
                      <a:endParaRPr lang="ru-RU" sz="2300" dirty="0"/>
                    </a:p>
                  </a:txBody>
                  <a:tcPr/>
                </a:tc>
                <a:tc>
                  <a:txBody>
                    <a:bodyPr/>
                    <a:lstStyle/>
                    <a:p>
                      <a:r>
                        <a:rPr lang="ru-RU" sz="2300" dirty="0" smtClean="0"/>
                        <a:t>Хорошее</a:t>
                      </a:r>
                      <a:r>
                        <a:rPr lang="ru-RU" sz="2300" baseline="0" dirty="0" smtClean="0"/>
                        <a:t> пространственное и временное разрешение </a:t>
                      </a:r>
                      <a:endParaRPr lang="ru-RU" sz="2300" dirty="0"/>
                    </a:p>
                  </a:txBody>
                  <a:tcPr/>
                </a:tc>
              </a:tr>
            </a:tbl>
          </a:graphicData>
        </a:graphic>
      </p:graphicFrame>
    </p:spTree>
    <p:extLst>
      <p:ext uri="{BB962C8B-B14F-4D97-AF65-F5344CB8AC3E}">
        <p14:creationId xmlns:p14="http://schemas.microsoft.com/office/powerpoint/2010/main" val="2888127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17320" y="301117"/>
            <a:ext cx="9357360" cy="1325563"/>
          </a:xfrm>
        </p:spPr>
        <p:txBody>
          <a:bodyPr/>
          <a:lstStyle/>
          <a:p>
            <a:pPr algn="ctr"/>
            <a:r>
              <a:rPr lang="ru-RU" b="1" dirty="0" smtClean="0"/>
              <a:t>Селективная ангиография</a:t>
            </a:r>
            <a:endParaRPr lang="ru-RU" b="1" dirty="0"/>
          </a:p>
        </p:txBody>
      </p:sp>
      <p:sp>
        <p:nvSpPr>
          <p:cNvPr id="3" name="Объект 2"/>
          <p:cNvSpPr>
            <a:spLocks noGrp="1"/>
          </p:cNvSpPr>
          <p:nvPr>
            <p:ph idx="1"/>
          </p:nvPr>
        </p:nvSpPr>
        <p:spPr>
          <a:xfrm>
            <a:off x="838200" y="2093976"/>
            <a:ext cx="10515600" cy="4384739"/>
          </a:xfrm>
        </p:spPr>
        <p:txBody>
          <a:bodyPr>
            <a:normAutofit/>
          </a:bodyPr>
          <a:lstStyle/>
          <a:p>
            <a:r>
              <a:rPr lang="ru-RU" dirty="0"/>
              <a:t>С</a:t>
            </a:r>
            <a:r>
              <a:rPr lang="ru-RU" dirty="0" smtClean="0"/>
              <a:t>елективная ангиография была единственным методом оценки коронарных артерий, но с появлением новых протоколов обследования в КТ и МРТ ее значимость сократилась.  </a:t>
            </a:r>
          </a:p>
          <a:p>
            <a:r>
              <a:rPr lang="ru-RU" dirty="0" smtClean="0"/>
              <a:t>Ангиография </a:t>
            </a:r>
            <a:r>
              <a:rPr lang="ru-RU" dirty="0"/>
              <a:t>предоставляет гемодинамическую информацию и в основном выполняется у пациентов, которые будут подвергаться </a:t>
            </a:r>
            <a:r>
              <a:rPr lang="ru-RU" dirty="0" err="1"/>
              <a:t>чрескожным</a:t>
            </a:r>
            <a:r>
              <a:rPr lang="ru-RU" dirty="0"/>
              <a:t> интервенционным процедурам, таким как </a:t>
            </a:r>
            <a:r>
              <a:rPr lang="ru-RU" dirty="0" err="1" smtClean="0"/>
              <a:t>баллонноая</a:t>
            </a:r>
            <a:r>
              <a:rPr lang="ru-RU" dirty="0"/>
              <a:t> </a:t>
            </a:r>
            <a:r>
              <a:rPr lang="ru-RU" dirty="0" smtClean="0"/>
              <a:t>предсердная </a:t>
            </a:r>
            <a:r>
              <a:rPr lang="ru-RU" dirty="0" err="1" smtClean="0"/>
              <a:t>септостомия</a:t>
            </a:r>
            <a:r>
              <a:rPr lang="ru-RU" dirty="0"/>
              <a:t> (процедура </a:t>
            </a:r>
            <a:r>
              <a:rPr lang="ru-RU" dirty="0" err="1"/>
              <a:t>Рашкинда</a:t>
            </a:r>
            <a:r>
              <a:rPr lang="ru-RU" dirty="0" smtClean="0"/>
              <a:t>), </a:t>
            </a:r>
            <a:r>
              <a:rPr lang="ru-RU" dirty="0" err="1"/>
              <a:t>эмболизация</a:t>
            </a:r>
            <a:r>
              <a:rPr lang="ru-RU" dirty="0"/>
              <a:t> открытого аортального </a:t>
            </a:r>
            <a:r>
              <a:rPr lang="ru-RU" dirty="0" smtClean="0"/>
              <a:t>протока и др.</a:t>
            </a:r>
            <a:r>
              <a:rPr lang="ru-RU" dirty="0"/>
              <a:t> </a:t>
            </a:r>
          </a:p>
        </p:txBody>
      </p:sp>
    </p:spTree>
    <p:extLst>
      <p:ext uri="{BB962C8B-B14F-4D97-AF65-F5344CB8AC3E}">
        <p14:creationId xmlns:p14="http://schemas.microsoft.com/office/powerpoint/2010/main" val="1960358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57072" y="173101"/>
            <a:ext cx="4657344" cy="1325563"/>
          </a:xfrm>
        </p:spPr>
        <p:txBody>
          <a:bodyPr/>
          <a:lstStyle/>
          <a:p>
            <a:r>
              <a:rPr lang="ru-RU" b="1" dirty="0" smtClean="0"/>
              <a:t>Этиология Д-ТМА</a:t>
            </a:r>
            <a:endParaRPr lang="ru-RU" b="1" dirty="0"/>
          </a:p>
        </p:txBody>
      </p:sp>
      <p:sp>
        <p:nvSpPr>
          <p:cNvPr id="3" name="Объект 2"/>
          <p:cNvSpPr>
            <a:spLocks noGrp="1"/>
          </p:cNvSpPr>
          <p:nvPr>
            <p:ph idx="1"/>
          </p:nvPr>
        </p:nvSpPr>
        <p:spPr>
          <a:xfrm>
            <a:off x="316992" y="1962785"/>
            <a:ext cx="5937504" cy="4351338"/>
          </a:xfrm>
        </p:spPr>
        <p:txBody>
          <a:bodyPr>
            <a:normAutofit lnSpcReduction="10000"/>
          </a:bodyPr>
          <a:lstStyle/>
          <a:p>
            <a:r>
              <a:rPr lang="ru-RU" dirty="0" smtClean="0"/>
              <a:t>D-TМA </a:t>
            </a:r>
            <a:r>
              <a:rPr lang="ru-RU" dirty="0"/>
              <a:t>возникает в результате нарушения спирального движения аорто-легочной перегородки, что приводит к параллельному выравниванию аорты и ЛА вместо нормальной скрученной конфигурации. </a:t>
            </a:r>
            <a:endParaRPr lang="ru-RU" dirty="0" smtClean="0"/>
          </a:p>
          <a:p>
            <a:r>
              <a:rPr lang="ru-RU" dirty="0"/>
              <a:t>А</a:t>
            </a:r>
            <a:r>
              <a:rPr lang="ru-RU" dirty="0" smtClean="0"/>
              <a:t>орта </a:t>
            </a:r>
            <a:r>
              <a:rPr lang="ru-RU" dirty="0"/>
              <a:t>отходит от правого желудочка и располагается справа и кпереди от легочной артерии, которая отходит от левого желудочка </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9440" y="645764"/>
            <a:ext cx="4864608" cy="6212236"/>
          </a:xfrm>
          <a:prstGeom prst="rect">
            <a:avLst/>
          </a:prstGeom>
        </p:spPr>
      </p:pic>
    </p:spTree>
    <p:extLst>
      <p:ext uri="{BB962C8B-B14F-4D97-AF65-F5344CB8AC3E}">
        <p14:creationId xmlns:p14="http://schemas.microsoft.com/office/powerpoint/2010/main" val="3850916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9328" y="200533"/>
            <a:ext cx="5553456" cy="1325563"/>
          </a:xfrm>
        </p:spPr>
        <p:txBody>
          <a:bodyPr/>
          <a:lstStyle/>
          <a:p>
            <a:r>
              <a:rPr lang="ru-RU" b="1" dirty="0" smtClean="0"/>
              <a:t>Гемодинамика </a:t>
            </a:r>
            <a:r>
              <a:rPr lang="ru-RU" b="1" dirty="0"/>
              <a:t>Д-ТМА</a:t>
            </a:r>
          </a:p>
        </p:txBody>
      </p:sp>
      <p:sp>
        <p:nvSpPr>
          <p:cNvPr id="3" name="Объект 2"/>
          <p:cNvSpPr>
            <a:spLocks noGrp="1"/>
          </p:cNvSpPr>
          <p:nvPr>
            <p:ph idx="1"/>
          </p:nvPr>
        </p:nvSpPr>
        <p:spPr>
          <a:xfrm>
            <a:off x="591312" y="3281745"/>
            <a:ext cx="5196840" cy="2350960"/>
          </a:xfrm>
        </p:spPr>
        <p:txBody>
          <a:bodyPr>
            <a:normAutofit/>
          </a:bodyPr>
          <a:lstStyle/>
          <a:p>
            <a:r>
              <a:rPr lang="ru-RU" sz="3200" dirty="0"/>
              <a:t>Д</a:t>
            </a:r>
            <a:r>
              <a:rPr lang="ru-RU" sz="3200" dirty="0" smtClean="0"/>
              <a:t>ва </a:t>
            </a:r>
            <a:r>
              <a:rPr lang="ru-RU" sz="3200" dirty="0"/>
              <a:t>параллельных </a:t>
            </a:r>
            <a:r>
              <a:rPr lang="ru-RU" sz="3200" dirty="0" smtClean="0"/>
              <a:t>круга кровообращения </a:t>
            </a:r>
            <a:r>
              <a:rPr lang="ru-RU" sz="3200" dirty="0"/>
              <a:t>с нарушением </a:t>
            </a:r>
            <a:r>
              <a:rPr lang="ru-RU" sz="3200" dirty="0" err="1"/>
              <a:t>оксигенации</a:t>
            </a:r>
            <a:r>
              <a:rPr lang="ru-RU" sz="3200" dirty="0"/>
              <a:t> периферических </a:t>
            </a:r>
            <a:r>
              <a:rPr lang="ru-RU" sz="3200" dirty="0" smtClean="0"/>
              <a:t>органов. </a:t>
            </a:r>
            <a:endParaRPr lang="ru-RU" sz="3200"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80176" y="314821"/>
            <a:ext cx="5899404" cy="6424306"/>
          </a:xfrm>
          <a:prstGeom prst="rect">
            <a:avLst/>
          </a:prstGeom>
        </p:spPr>
      </p:pic>
    </p:spTree>
    <p:extLst>
      <p:ext uri="{BB962C8B-B14F-4D97-AF65-F5344CB8AC3E}">
        <p14:creationId xmlns:p14="http://schemas.microsoft.com/office/powerpoint/2010/main" val="614992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t>Гемодинамика Д-ТМА</a:t>
            </a:r>
          </a:p>
        </p:txBody>
      </p:sp>
      <p:sp>
        <p:nvSpPr>
          <p:cNvPr id="3" name="Объект 2"/>
          <p:cNvSpPr>
            <a:spLocks noGrp="1"/>
          </p:cNvSpPr>
          <p:nvPr>
            <p:ph idx="1"/>
          </p:nvPr>
        </p:nvSpPr>
        <p:spPr/>
        <p:txBody>
          <a:bodyPr/>
          <a:lstStyle/>
          <a:p>
            <a:r>
              <a:rPr lang="ru-RU" dirty="0" smtClean="0"/>
              <a:t>Д-ТМА </a:t>
            </a:r>
            <a:r>
              <a:rPr lang="ru-RU" dirty="0"/>
              <a:t>хорошо переносится плодом благодаря </a:t>
            </a:r>
            <a:r>
              <a:rPr lang="ru-RU" dirty="0" smtClean="0"/>
              <a:t>насыщению кислородом </a:t>
            </a:r>
            <a:r>
              <a:rPr lang="ru-RU" dirty="0"/>
              <a:t>крови из пупочной вены, протекающей через левое предсердие, ЛЖ, ЛА и открытый артериальный проток в аорту. </a:t>
            </a:r>
            <a:endParaRPr lang="ru-RU" dirty="0" smtClean="0"/>
          </a:p>
          <a:p>
            <a:r>
              <a:rPr lang="ru-RU" dirty="0" smtClean="0"/>
              <a:t>После </a:t>
            </a:r>
            <a:r>
              <a:rPr lang="ru-RU" dirty="0"/>
              <a:t>рождения такое кровообращение несовместимо с жизнью, </a:t>
            </a:r>
            <a:r>
              <a:rPr lang="ru-RU" dirty="0" smtClean="0"/>
              <a:t>и если </a:t>
            </a:r>
            <a:r>
              <a:rPr lang="ru-RU" dirty="0"/>
              <a:t>нет </a:t>
            </a:r>
            <a:r>
              <a:rPr lang="ru-RU" dirty="0" smtClean="0"/>
              <a:t>какого-либо сообщений </a:t>
            </a:r>
            <a:r>
              <a:rPr lang="ru-RU" dirty="0"/>
              <a:t>между </a:t>
            </a:r>
            <a:r>
              <a:rPr lang="ru-RU" dirty="0" smtClean="0"/>
              <a:t>левыми </a:t>
            </a:r>
            <a:r>
              <a:rPr lang="ru-RU" dirty="0"/>
              <a:t>и </a:t>
            </a:r>
            <a:r>
              <a:rPr lang="ru-RU" dirty="0" smtClean="0"/>
              <a:t>правыми отделами сердца (</a:t>
            </a:r>
            <a:r>
              <a:rPr lang="ru-RU" i="1" dirty="0" smtClean="0"/>
              <a:t>дефект </a:t>
            </a:r>
            <a:r>
              <a:rPr lang="ru-RU" i="1" dirty="0" err="1"/>
              <a:t>межпредсердной</a:t>
            </a:r>
            <a:r>
              <a:rPr lang="ru-RU" i="1" dirty="0"/>
              <a:t> </a:t>
            </a:r>
            <a:r>
              <a:rPr lang="ru-RU" i="1" dirty="0" smtClean="0"/>
              <a:t>перегородки(ДМПП), </a:t>
            </a:r>
            <a:r>
              <a:rPr lang="ru-RU" i="1" dirty="0"/>
              <a:t>открытое овальное окно, дефект межжелудочковой перегородки (ДМЖП) или открытый артериальный </a:t>
            </a:r>
            <a:r>
              <a:rPr lang="ru-RU" i="1" dirty="0" smtClean="0"/>
              <a:t>проток</a:t>
            </a:r>
            <a:r>
              <a:rPr lang="ru-RU" dirty="0" smtClean="0"/>
              <a:t>), ребенок погибает.</a:t>
            </a:r>
            <a:r>
              <a:rPr lang="ru-RU" dirty="0"/>
              <a:t> </a:t>
            </a:r>
          </a:p>
        </p:txBody>
      </p:sp>
    </p:spTree>
    <p:extLst>
      <p:ext uri="{BB962C8B-B14F-4D97-AF65-F5344CB8AC3E}">
        <p14:creationId xmlns:p14="http://schemas.microsoft.com/office/powerpoint/2010/main" val="2213738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Эпидемиология</a:t>
            </a:r>
            <a:r>
              <a:rPr lang="ru-RU" dirty="0" smtClean="0"/>
              <a:t> </a:t>
            </a:r>
            <a:endParaRPr lang="ru-RU" dirty="0"/>
          </a:p>
        </p:txBody>
      </p:sp>
      <p:sp>
        <p:nvSpPr>
          <p:cNvPr id="3" name="Объект 2"/>
          <p:cNvSpPr>
            <a:spLocks noGrp="1"/>
          </p:cNvSpPr>
          <p:nvPr>
            <p:ph idx="1"/>
          </p:nvPr>
        </p:nvSpPr>
        <p:spPr>
          <a:xfrm>
            <a:off x="838200" y="2231135"/>
            <a:ext cx="10515600" cy="3945827"/>
          </a:xfrm>
        </p:spPr>
        <p:txBody>
          <a:bodyPr/>
          <a:lstStyle/>
          <a:p>
            <a:r>
              <a:rPr lang="ru-RU" dirty="0" smtClean="0"/>
              <a:t>D-TМA </a:t>
            </a:r>
            <a:r>
              <a:rPr lang="ru-RU" dirty="0"/>
              <a:t>является наиболее частым врожденным</a:t>
            </a:r>
            <a:r>
              <a:rPr lang="ru-RU" dirty="0" smtClean="0"/>
              <a:t> </a:t>
            </a:r>
            <a:r>
              <a:rPr lang="ru-RU" dirty="0" err="1" smtClean="0"/>
              <a:t>цианотическим</a:t>
            </a:r>
            <a:r>
              <a:rPr lang="ru-RU" dirty="0" smtClean="0"/>
              <a:t> пороком </a:t>
            </a:r>
            <a:r>
              <a:rPr lang="ru-RU" dirty="0"/>
              <a:t>сердца у новорожденных и вторым по распространенности </a:t>
            </a:r>
            <a:r>
              <a:rPr lang="ru-RU" dirty="0" err="1"/>
              <a:t>цианотическим</a:t>
            </a:r>
            <a:r>
              <a:rPr lang="ru-RU" dirty="0"/>
              <a:t> врожденным пороком сердца (после </a:t>
            </a:r>
            <a:r>
              <a:rPr lang="ru-RU" dirty="0" err="1"/>
              <a:t>тетрады</a:t>
            </a:r>
            <a:r>
              <a:rPr lang="ru-RU" dirty="0"/>
              <a:t> </a:t>
            </a:r>
            <a:r>
              <a:rPr lang="ru-RU" dirty="0" err="1"/>
              <a:t>Фалло</a:t>
            </a:r>
            <a:r>
              <a:rPr lang="ru-RU" dirty="0"/>
              <a:t>). На его долю приходится 5-7% всех врожденных пороков сердца с частотой 3,2 на 10 000 </a:t>
            </a:r>
            <a:r>
              <a:rPr lang="ru-RU" dirty="0" smtClean="0"/>
              <a:t>живорожденных детей.</a:t>
            </a:r>
            <a:r>
              <a:rPr lang="ru-RU" dirty="0"/>
              <a:t> </a:t>
            </a:r>
            <a:r>
              <a:rPr lang="ru-RU" dirty="0" smtClean="0"/>
              <a:t>Этот порок встречается в два раза чаще у мальчиков, чем у девочек.</a:t>
            </a:r>
            <a:endParaRPr lang="ru-RU" dirty="0"/>
          </a:p>
        </p:txBody>
      </p:sp>
    </p:spTree>
    <p:extLst>
      <p:ext uri="{BB962C8B-B14F-4D97-AF65-F5344CB8AC3E}">
        <p14:creationId xmlns:p14="http://schemas.microsoft.com/office/powerpoint/2010/main" val="1117893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37109"/>
            <a:ext cx="10686288" cy="1325563"/>
          </a:xfrm>
        </p:spPr>
        <p:txBody>
          <a:bodyPr/>
          <a:lstStyle/>
          <a:p>
            <a:r>
              <a:rPr lang="ru-RU" b="1" dirty="0" smtClean="0"/>
              <a:t>Транспозиция магистральных артерий (ТМА)</a:t>
            </a:r>
            <a:endParaRPr lang="ru-RU" b="1" dirty="0"/>
          </a:p>
        </p:txBody>
      </p:sp>
      <p:sp>
        <p:nvSpPr>
          <p:cNvPr id="3" name="Объект 2"/>
          <p:cNvSpPr>
            <a:spLocks noGrp="1"/>
          </p:cNvSpPr>
          <p:nvPr>
            <p:ph idx="1"/>
          </p:nvPr>
        </p:nvSpPr>
        <p:spPr>
          <a:xfrm>
            <a:off x="838200" y="2191385"/>
            <a:ext cx="10515600" cy="4351338"/>
          </a:xfrm>
        </p:spPr>
        <p:txBody>
          <a:bodyPr>
            <a:normAutofit/>
          </a:bodyPr>
          <a:lstStyle/>
          <a:p>
            <a:r>
              <a:rPr lang="ru-RU" dirty="0" smtClean="0"/>
              <a:t>Транспозиция </a:t>
            </a:r>
            <a:r>
              <a:rPr lang="ru-RU" dirty="0"/>
              <a:t>магистральных артерий (</a:t>
            </a:r>
            <a:r>
              <a:rPr lang="ru-RU" dirty="0" smtClean="0"/>
              <a:t>ТМА</a:t>
            </a:r>
            <a:r>
              <a:rPr lang="ru-RU" dirty="0"/>
              <a:t>) </a:t>
            </a:r>
            <a:r>
              <a:rPr lang="ru-RU" dirty="0" smtClean="0"/>
              <a:t>—группа  врожденных пороков сердца , характеризующийся </a:t>
            </a:r>
            <a:r>
              <a:rPr lang="ru-RU" dirty="0" err="1" smtClean="0"/>
              <a:t>дискордантностью</a:t>
            </a:r>
            <a:r>
              <a:rPr lang="ru-RU" dirty="0" smtClean="0"/>
              <a:t> </a:t>
            </a:r>
            <a:r>
              <a:rPr lang="ru-RU" dirty="0" err="1" smtClean="0"/>
              <a:t>желудочковоартериального</a:t>
            </a:r>
            <a:r>
              <a:rPr lang="ru-RU" dirty="0" smtClean="0"/>
              <a:t> соединения при </a:t>
            </a:r>
            <a:r>
              <a:rPr lang="ru-RU" dirty="0" err="1" smtClean="0"/>
              <a:t>конкордантности</a:t>
            </a:r>
            <a:r>
              <a:rPr lang="ru-RU" dirty="0" smtClean="0"/>
              <a:t> соединения остальных сегментов сердца. Иными словами, аорта отходит от морфологически правого желудочка, а легочный ствол — от морфологически левого желудочка, т. е. магистральные сосуды поменяны местами, или </a:t>
            </a:r>
            <a:r>
              <a:rPr lang="ru-RU" dirty="0" err="1" smtClean="0"/>
              <a:t>транспозиционированы</a:t>
            </a:r>
            <a:r>
              <a:rPr lang="ru-RU" dirty="0" smtClean="0"/>
              <a:t>. </a:t>
            </a:r>
          </a:p>
        </p:txBody>
      </p:sp>
    </p:spTree>
    <p:extLst>
      <p:ext uri="{BB962C8B-B14F-4D97-AF65-F5344CB8AC3E}">
        <p14:creationId xmlns:p14="http://schemas.microsoft.com/office/powerpoint/2010/main" val="311496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Клиника</a:t>
            </a:r>
            <a:endParaRPr lang="ru-RU" b="1" dirty="0"/>
          </a:p>
        </p:txBody>
      </p:sp>
      <p:sp>
        <p:nvSpPr>
          <p:cNvPr id="3" name="Объект 2"/>
          <p:cNvSpPr>
            <a:spLocks noGrp="1"/>
          </p:cNvSpPr>
          <p:nvPr>
            <p:ph idx="1"/>
          </p:nvPr>
        </p:nvSpPr>
        <p:spPr>
          <a:xfrm>
            <a:off x="838200" y="2066543"/>
            <a:ext cx="10515600" cy="4110419"/>
          </a:xfrm>
        </p:spPr>
        <p:txBody>
          <a:bodyPr/>
          <a:lstStyle/>
          <a:p>
            <a:r>
              <a:rPr lang="ru-RU" dirty="0" smtClean="0"/>
              <a:t>Проявлением порока является </a:t>
            </a:r>
            <a:r>
              <a:rPr lang="ru-RU" dirty="0"/>
              <a:t>цианоз </a:t>
            </a:r>
            <a:r>
              <a:rPr lang="ru-RU" dirty="0" smtClean="0"/>
              <a:t>и</a:t>
            </a:r>
            <a:r>
              <a:rPr lang="en-US" dirty="0" smtClean="0"/>
              <a:t>/</a:t>
            </a:r>
            <a:r>
              <a:rPr lang="ru-RU" dirty="0" smtClean="0"/>
              <a:t>или</a:t>
            </a:r>
            <a:r>
              <a:rPr lang="en-US" dirty="0" smtClean="0"/>
              <a:t> </a:t>
            </a:r>
            <a:r>
              <a:rPr lang="ru-RU" dirty="0" smtClean="0"/>
              <a:t>систолический </a:t>
            </a:r>
            <a:r>
              <a:rPr lang="ru-RU" dirty="0"/>
              <a:t>шум </a:t>
            </a:r>
            <a:r>
              <a:rPr lang="ru-RU" dirty="0" smtClean="0"/>
              <a:t>в 2-3,4 </a:t>
            </a:r>
            <a:r>
              <a:rPr lang="ru-RU" dirty="0" err="1" smtClean="0"/>
              <a:t>межреберьях</a:t>
            </a:r>
            <a:r>
              <a:rPr lang="ru-RU" dirty="0"/>
              <a:t>, </a:t>
            </a:r>
            <a:r>
              <a:rPr lang="ru-RU" dirty="0" smtClean="0"/>
              <a:t>свидетельствующий </a:t>
            </a:r>
            <a:r>
              <a:rPr lang="ru-RU" dirty="0"/>
              <a:t>о наличии функционирующего </a:t>
            </a:r>
            <a:r>
              <a:rPr lang="ru-RU" dirty="0" smtClean="0"/>
              <a:t>ОАП </a:t>
            </a:r>
            <a:r>
              <a:rPr lang="ru-RU" dirty="0"/>
              <a:t>и </a:t>
            </a:r>
            <a:r>
              <a:rPr lang="ru-RU" dirty="0" err="1"/>
              <a:t>рестриктивного</a:t>
            </a:r>
            <a:r>
              <a:rPr lang="ru-RU" dirty="0"/>
              <a:t> </a:t>
            </a:r>
            <a:r>
              <a:rPr lang="ru-RU" dirty="0" smtClean="0"/>
              <a:t>МПС.</a:t>
            </a:r>
            <a:r>
              <a:rPr lang="ru-RU" dirty="0"/>
              <a:t> </a:t>
            </a:r>
            <a:endParaRPr lang="ru-RU" dirty="0" smtClean="0"/>
          </a:p>
          <a:p>
            <a:r>
              <a:rPr lang="ru-RU" dirty="0" smtClean="0"/>
              <a:t>Степень </a:t>
            </a:r>
            <a:r>
              <a:rPr lang="ru-RU" dirty="0"/>
              <a:t>цианоза зависит </a:t>
            </a:r>
            <a:r>
              <a:rPr lang="ru-RU" dirty="0" smtClean="0"/>
              <a:t>от объёма смешивающейся крови.</a:t>
            </a:r>
            <a:r>
              <a:rPr lang="ru-RU" dirty="0"/>
              <a:t> </a:t>
            </a:r>
            <a:endParaRPr lang="ru-RU" dirty="0" smtClean="0"/>
          </a:p>
          <a:p>
            <a:r>
              <a:rPr lang="ru-RU" dirty="0" smtClean="0"/>
              <a:t>Дифференциальный </a:t>
            </a:r>
            <a:r>
              <a:rPr lang="ru-RU" dirty="0"/>
              <a:t>цианоз нижних конечностей может наблюдаться при сопутствующей легочной гипертензии или </a:t>
            </a:r>
            <a:r>
              <a:rPr lang="ru-RU" dirty="0" err="1"/>
              <a:t>коарктации</a:t>
            </a:r>
            <a:r>
              <a:rPr lang="ru-RU" dirty="0"/>
              <a:t> </a:t>
            </a:r>
            <a:r>
              <a:rPr lang="ru-RU" dirty="0" smtClean="0"/>
              <a:t>аорты</a:t>
            </a:r>
            <a:r>
              <a:rPr lang="ru-RU" dirty="0"/>
              <a:t>. </a:t>
            </a:r>
            <a:endParaRPr lang="ru-RU" dirty="0" smtClean="0"/>
          </a:p>
          <a:p>
            <a:r>
              <a:rPr lang="ru-RU" dirty="0" smtClean="0"/>
              <a:t>Наличие отдышки в покое, является проявление большого ДМЖП.</a:t>
            </a:r>
            <a:endParaRPr lang="ru-RU" dirty="0"/>
          </a:p>
        </p:txBody>
      </p:sp>
    </p:spTree>
    <p:extLst>
      <p:ext uri="{BB962C8B-B14F-4D97-AF65-F5344CB8AC3E}">
        <p14:creationId xmlns:p14="http://schemas.microsoft.com/office/powerpoint/2010/main" val="2595781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30324" y="212780"/>
            <a:ext cx="2389632" cy="913448"/>
          </a:xfrm>
        </p:spPr>
        <p:txBody>
          <a:bodyPr/>
          <a:lstStyle/>
          <a:p>
            <a:r>
              <a:rPr lang="ru-RU" b="1" dirty="0" err="1" smtClean="0"/>
              <a:t>ЭхоКГ</a:t>
            </a:r>
            <a:r>
              <a:rPr lang="ru-RU" b="1" dirty="0" smtClean="0"/>
              <a:t> </a:t>
            </a:r>
            <a:endParaRPr lang="ru-RU" b="1" dirty="0"/>
          </a:p>
        </p:txBody>
      </p:sp>
      <p:sp>
        <p:nvSpPr>
          <p:cNvPr id="3" name="Объект 2"/>
          <p:cNvSpPr>
            <a:spLocks noGrp="1"/>
          </p:cNvSpPr>
          <p:nvPr>
            <p:ph idx="1"/>
          </p:nvPr>
        </p:nvSpPr>
        <p:spPr>
          <a:xfrm>
            <a:off x="0" y="1706753"/>
            <a:ext cx="5422392" cy="4351338"/>
          </a:xfrm>
        </p:spPr>
        <p:txBody>
          <a:bodyPr>
            <a:normAutofit/>
          </a:bodyPr>
          <a:lstStyle/>
          <a:p>
            <a:r>
              <a:rPr lang="ru-RU" dirty="0"/>
              <a:t>В неонатальном периоде эхокардиография </a:t>
            </a:r>
            <a:r>
              <a:rPr lang="ru-RU" dirty="0" smtClean="0"/>
              <a:t>помогает диагностировать Д-ТМА.</a:t>
            </a:r>
          </a:p>
          <a:p>
            <a:r>
              <a:rPr lang="ru-RU" dirty="0"/>
              <a:t>О</a:t>
            </a:r>
            <a:r>
              <a:rPr lang="ru-RU" dirty="0" smtClean="0"/>
              <a:t>ценивает объём смешения крови,</a:t>
            </a:r>
          </a:p>
          <a:p>
            <a:pPr marL="0" indent="0">
              <a:buNone/>
            </a:pPr>
            <a:r>
              <a:rPr lang="ru-RU" dirty="0" smtClean="0"/>
              <a:t>   Анатомию коронарных артерий, </a:t>
            </a:r>
          </a:p>
          <a:p>
            <a:pPr marL="0" indent="0">
              <a:buNone/>
            </a:pPr>
            <a:r>
              <a:rPr lang="ru-RU" dirty="0" smtClean="0"/>
              <a:t>   Сопутствующие патологии.</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2392" y="1706753"/>
            <a:ext cx="6555515" cy="4693325"/>
          </a:xfrm>
          <a:prstGeom prst="rect">
            <a:avLst/>
          </a:prstGeom>
        </p:spPr>
      </p:pic>
      <p:sp>
        <p:nvSpPr>
          <p:cNvPr id="5" name="Прямоугольник 4"/>
          <p:cNvSpPr/>
          <p:nvPr/>
        </p:nvSpPr>
        <p:spPr>
          <a:xfrm>
            <a:off x="5422392" y="528737"/>
            <a:ext cx="6638543" cy="954107"/>
          </a:xfrm>
          <a:prstGeom prst="rect">
            <a:avLst/>
          </a:prstGeom>
        </p:spPr>
        <p:txBody>
          <a:bodyPr wrap="square">
            <a:spAutoFit/>
          </a:bodyPr>
          <a:lstStyle/>
          <a:p>
            <a:r>
              <a:rPr lang="ru-RU" sz="2800" i="1" dirty="0">
                <a:solidFill>
                  <a:srgbClr val="000000"/>
                </a:solidFill>
                <a:latin typeface="Open Sans Subset"/>
              </a:rPr>
              <a:t>С</a:t>
            </a:r>
            <a:r>
              <a:rPr lang="ru-RU" sz="2800" i="1" dirty="0" smtClean="0">
                <a:solidFill>
                  <a:srgbClr val="000000"/>
                </a:solidFill>
                <a:latin typeface="Open Sans Subset"/>
              </a:rPr>
              <a:t>твол легочной артерии отходящий от ЛЖ.</a:t>
            </a:r>
            <a:endParaRPr lang="ru-RU" sz="2800" i="1" dirty="0"/>
          </a:p>
        </p:txBody>
      </p:sp>
    </p:spTree>
    <p:extLst>
      <p:ext uri="{BB962C8B-B14F-4D97-AF65-F5344CB8AC3E}">
        <p14:creationId xmlns:p14="http://schemas.microsoft.com/office/powerpoint/2010/main" val="4127169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3464" y="365125"/>
            <a:ext cx="4133088" cy="713867"/>
          </a:xfrm>
        </p:spPr>
        <p:txBody>
          <a:bodyPr/>
          <a:lstStyle/>
          <a:p>
            <a:pPr algn="ctr"/>
            <a:r>
              <a:rPr lang="ru-RU" b="1" dirty="0" err="1" smtClean="0"/>
              <a:t>ЭхоКГ</a:t>
            </a:r>
            <a:endParaRPr lang="ru-RU" b="1"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00016" y="859535"/>
            <a:ext cx="7066266" cy="5739413"/>
          </a:xfrm>
        </p:spPr>
      </p:pic>
      <p:sp>
        <p:nvSpPr>
          <p:cNvPr id="5" name="Прямоугольник 4"/>
          <p:cNvSpPr/>
          <p:nvPr/>
        </p:nvSpPr>
        <p:spPr>
          <a:xfrm>
            <a:off x="408432" y="2807208"/>
            <a:ext cx="4008120" cy="1384995"/>
          </a:xfrm>
          <a:prstGeom prst="rect">
            <a:avLst/>
          </a:prstGeom>
        </p:spPr>
        <p:txBody>
          <a:bodyPr wrap="square">
            <a:spAutoFit/>
          </a:bodyPr>
          <a:lstStyle/>
          <a:p>
            <a:r>
              <a:rPr lang="ru-RU" sz="2800" i="1" dirty="0" smtClean="0">
                <a:solidFill>
                  <a:srgbClr val="000000"/>
                </a:solidFill>
                <a:latin typeface="Open Sans Subset"/>
              </a:rPr>
              <a:t>Аорта ,отходящая </a:t>
            </a:r>
            <a:r>
              <a:rPr lang="ru-RU" sz="2800" i="1" dirty="0">
                <a:solidFill>
                  <a:srgbClr val="000000"/>
                </a:solidFill>
                <a:latin typeface="Open Sans Subset"/>
              </a:rPr>
              <a:t>от правого желудочка.</a:t>
            </a:r>
            <a:endParaRPr lang="ru-RU" sz="2800" i="1" dirty="0"/>
          </a:p>
        </p:txBody>
      </p:sp>
    </p:spTree>
    <p:extLst>
      <p:ext uri="{BB962C8B-B14F-4D97-AF65-F5344CB8AC3E}">
        <p14:creationId xmlns:p14="http://schemas.microsoft.com/office/powerpoint/2010/main" val="1195934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11296" y="146304"/>
            <a:ext cx="4782312" cy="858584"/>
          </a:xfrm>
        </p:spPr>
        <p:txBody>
          <a:bodyPr>
            <a:normAutofit fontScale="90000"/>
          </a:bodyPr>
          <a:lstStyle/>
          <a:p>
            <a:r>
              <a:rPr lang="ru-RU" b="1" dirty="0" smtClean="0"/>
              <a:t>Рентгенография ОГП</a:t>
            </a:r>
            <a:endParaRPr lang="ru-RU" b="1" dirty="0"/>
          </a:p>
        </p:txBody>
      </p:sp>
      <p:sp>
        <p:nvSpPr>
          <p:cNvPr id="3" name="Объект 2"/>
          <p:cNvSpPr>
            <a:spLocks noGrp="1"/>
          </p:cNvSpPr>
          <p:nvPr>
            <p:ph idx="1"/>
          </p:nvPr>
        </p:nvSpPr>
        <p:spPr>
          <a:xfrm>
            <a:off x="86868" y="1752472"/>
            <a:ext cx="6176772" cy="4794631"/>
          </a:xfrm>
        </p:spPr>
        <p:txBody>
          <a:bodyPr>
            <a:normAutofit fontScale="85000" lnSpcReduction="20000"/>
          </a:bodyPr>
          <a:lstStyle/>
          <a:p>
            <a:r>
              <a:rPr lang="ru-RU" sz="3300" dirty="0" smtClean="0"/>
              <a:t>Является не обязательным методом в диагностике порока.</a:t>
            </a:r>
          </a:p>
          <a:p>
            <a:r>
              <a:rPr lang="ru-RU" sz="3300" dirty="0" smtClean="0"/>
              <a:t>При ее проведении визуализируется расширенная тень сердца из-за гипертрофии и </a:t>
            </a:r>
            <a:r>
              <a:rPr lang="ru-RU" sz="3300" dirty="0" err="1" smtClean="0"/>
              <a:t>дилятации</a:t>
            </a:r>
            <a:r>
              <a:rPr lang="ru-RU" sz="3300" dirty="0" smtClean="0"/>
              <a:t> камер сердца,</a:t>
            </a:r>
          </a:p>
          <a:p>
            <a:r>
              <a:rPr lang="ru-RU" sz="3300" dirty="0" smtClean="0"/>
              <a:t>Усиление </a:t>
            </a:r>
            <a:r>
              <a:rPr lang="ru-RU" sz="3300" dirty="0"/>
              <a:t>легочного </a:t>
            </a:r>
            <a:r>
              <a:rPr lang="ru-RU" sz="3300" dirty="0" smtClean="0"/>
              <a:t>рисунка, </a:t>
            </a:r>
            <a:r>
              <a:rPr lang="ru-RU" sz="3300" dirty="0"/>
              <a:t>за счет </a:t>
            </a:r>
            <a:r>
              <a:rPr lang="ru-RU" sz="3300" dirty="0" err="1"/>
              <a:t>гиперволемии</a:t>
            </a:r>
            <a:r>
              <a:rPr lang="ru-RU" sz="3300" dirty="0"/>
              <a:t> по малому кругу </a:t>
            </a:r>
            <a:r>
              <a:rPr lang="ru-RU" sz="3300" dirty="0" smtClean="0"/>
              <a:t>кровообращения,</a:t>
            </a:r>
          </a:p>
          <a:p>
            <a:r>
              <a:rPr lang="ru-RU" sz="3300" dirty="0" smtClean="0"/>
              <a:t>Сужением верхнего отдела </a:t>
            </a:r>
            <a:r>
              <a:rPr lang="ru-RU" sz="3300" dirty="0"/>
              <a:t>средостения из-за параллельного расположения магистральных артерий</a:t>
            </a:r>
            <a:endParaRPr lang="ru-RU" sz="3300" dirty="0" smtClean="0"/>
          </a:p>
          <a:p>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4189" y="1673352"/>
            <a:ext cx="5669692" cy="4430459"/>
          </a:xfrm>
          <a:prstGeom prst="rect">
            <a:avLst/>
          </a:prstGeom>
        </p:spPr>
      </p:pic>
    </p:spTree>
    <p:extLst>
      <p:ext uri="{BB962C8B-B14F-4D97-AF65-F5344CB8AC3E}">
        <p14:creationId xmlns:p14="http://schemas.microsoft.com/office/powerpoint/2010/main" val="2618565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164592"/>
            <a:ext cx="11186160" cy="822008"/>
          </a:xfrm>
        </p:spPr>
        <p:txBody>
          <a:bodyPr/>
          <a:lstStyle/>
          <a:p>
            <a:r>
              <a:rPr lang="ru-RU" b="1" dirty="0" smtClean="0"/>
              <a:t>Аксиальное и сагиттальное МРТ </a:t>
            </a:r>
            <a:r>
              <a:rPr lang="ru-RU" b="1" dirty="0"/>
              <a:t>изображения</a:t>
            </a: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58368" y="1122272"/>
            <a:ext cx="4629150" cy="4702098"/>
          </a:xfrm>
        </p:spPr>
      </p:pic>
      <p:sp>
        <p:nvSpPr>
          <p:cNvPr id="5" name="Прямоугольник 4"/>
          <p:cNvSpPr/>
          <p:nvPr/>
        </p:nvSpPr>
        <p:spPr>
          <a:xfrm>
            <a:off x="0" y="5958194"/>
            <a:ext cx="6589776" cy="830997"/>
          </a:xfrm>
          <a:prstGeom prst="rect">
            <a:avLst/>
          </a:prstGeom>
        </p:spPr>
        <p:txBody>
          <a:bodyPr wrap="square">
            <a:spAutoFit/>
          </a:bodyPr>
          <a:lstStyle/>
          <a:p>
            <a:r>
              <a:rPr lang="ru-RU" sz="2400" dirty="0" smtClean="0">
                <a:solidFill>
                  <a:srgbClr val="000000"/>
                </a:solidFill>
                <a:latin typeface="Open Sans Subset"/>
              </a:rPr>
              <a:t>Восходящая аорта, расположенная </a:t>
            </a:r>
            <a:r>
              <a:rPr lang="ru-RU" sz="2400" dirty="0">
                <a:solidFill>
                  <a:srgbClr val="000000"/>
                </a:solidFill>
                <a:latin typeface="Open Sans Subset"/>
              </a:rPr>
              <a:t>впереди и справа от </a:t>
            </a:r>
            <a:r>
              <a:rPr lang="ru-RU" sz="2400" dirty="0" smtClean="0">
                <a:solidFill>
                  <a:srgbClr val="000000"/>
                </a:solidFill>
                <a:latin typeface="Open Sans Subset"/>
              </a:rPr>
              <a:t> ствола легочной </a:t>
            </a:r>
            <a:r>
              <a:rPr lang="ru-RU" sz="2400" dirty="0">
                <a:solidFill>
                  <a:srgbClr val="000000"/>
                </a:solidFill>
                <a:latin typeface="Open Sans Subset"/>
              </a:rPr>
              <a:t>артерии</a:t>
            </a:r>
            <a:endParaRPr lang="ru-RU" sz="2400" dirty="0"/>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5608" y="986600"/>
            <a:ext cx="3824559" cy="4837770"/>
          </a:xfrm>
          <a:prstGeom prst="rect">
            <a:avLst/>
          </a:prstGeom>
        </p:spPr>
      </p:pic>
      <p:sp>
        <p:nvSpPr>
          <p:cNvPr id="8" name="Прямоугольник 7"/>
          <p:cNvSpPr/>
          <p:nvPr/>
        </p:nvSpPr>
        <p:spPr>
          <a:xfrm>
            <a:off x="7281672" y="5960041"/>
            <a:ext cx="4910328" cy="830997"/>
          </a:xfrm>
          <a:prstGeom prst="rect">
            <a:avLst/>
          </a:prstGeom>
        </p:spPr>
        <p:txBody>
          <a:bodyPr wrap="square">
            <a:spAutoFit/>
          </a:bodyPr>
          <a:lstStyle/>
          <a:p>
            <a:r>
              <a:rPr lang="ru-RU" sz="2400" dirty="0" smtClean="0">
                <a:solidFill>
                  <a:srgbClr val="000000"/>
                </a:solidFill>
                <a:latin typeface="Open Sans Subset"/>
              </a:rPr>
              <a:t>Параллельно идущие аорта и </a:t>
            </a:r>
          </a:p>
          <a:p>
            <a:r>
              <a:rPr lang="ru-RU" sz="2400" dirty="0" smtClean="0">
                <a:solidFill>
                  <a:srgbClr val="000000"/>
                </a:solidFill>
                <a:latin typeface="Open Sans Subset"/>
              </a:rPr>
              <a:t>ствол легочной артерии</a:t>
            </a:r>
            <a:endParaRPr lang="ru-RU" sz="2400" dirty="0"/>
          </a:p>
        </p:txBody>
      </p:sp>
    </p:spTree>
    <p:extLst>
      <p:ext uri="{BB962C8B-B14F-4D97-AF65-F5344CB8AC3E}">
        <p14:creationId xmlns:p14="http://schemas.microsoft.com/office/powerpoint/2010/main" val="304390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07208" y="621793"/>
            <a:ext cx="6394704" cy="896112"/>
          </a:xfrm>
        </p:spPr>
        <p:txBody>
          <a:bodyPr/>
          <a:lstStyle/>
          <a:p>
            <a:r>
              <a:rPr lang="ru-RU" b="1" dirty="0" smtClean="0"/>
              <a:t>Сопутствующие патологии</a:t>
            </a:r>
            <a:endParaRPr lang="ru-RU" b="1" dirty="0"/>
          </a:p>
        </p:txBody>
      </p:sp>
      <p:sp>
        <p:nvSpPr>
          <p:cNvPr id="3" name="Объект 2"/>
          <p:cNvSpPr>
            <a:spLocks noGrp="1"/>
          </p:cNvSpPr>
          <p:nvPr>
            <p:ph idx="1"/>
          </p:nvPr>
        </p:nvSpPr>
        <p:spPr>
          <a:xfrm>
            <a:off x="1170432" y="2212849"/>
            <a:ext cx="10058400" cy="4206240"/>
          </a:xfrm>
        </p:spPr>
        <p:txBody>
          <a:bodyPr>
            <a:normAutofit/>
          </a:bodyPr>
          <a:lstStyle/>
          <a:p>
            <a:r>
              <a:rPr lang="ru-RU" dirty="0"/>
              <a:t>ДМЖП является наиболее распространенной </a:t>
            </a:r>
            <a:r>
              <a:rPr lang="ru-RU" dirty="0" smtClean="0"/>
              <a:t>сопутствующей патологией при ТМА </a:t>
            </a:r>
            <a:r>
              <a:rPr lang="ru-RU" dirty="0"/>
              <a:t>(наблюдается в 50% случаев) и варьирует от </a:t>
            </a:r>
            <a:r>
              <a:rPr lang="ru-RU" dirty="0" smtClean="0"/>
              <a:t>умеренного </a:t>
            </a:r>
            <a:r>
              <a:rPr lang="ru-RU" dirty="0"/>
              <a:t>(</a:t>
            </a:r>
            <a:r>
              <a:rPr lang="ru-RU" dirty="0" err="1"/>
              <a:t>перимембранозной</a:t>
            </a:r>
            <a:r>
              <a:rPr lang="ru-RU" dirty="0"/>
              <a:t> или мышечной) до </a:t>
            </a:r>
            <a:r>
              <a:rPr lang="ru-RU" dirty="0" smtClean="0"/>
              <a:t>большого </a:t>
            </a:r>
            <a:r>
              <a:rPr lang="ru-RU" dirty="0"/>
              <a:t>(неправильное расположение, двойная </a:t>
            </a:r>
            <a:r>
              <a:rPr lang="ru-RU" dirty="0" err="1"/>
              <a:t>коммитация</a:t>
            </a:r>
            <a:r>
              <a:rPr lang="ru-RU" dirty="0"/>
              <a:t> или входное </a:t>
            </a:r>
            <a:r>
              <a:rPr lang="ru-RU" dirty="0" smtClean="0"/>
              <a:t>отверстие)</a:t>
            </a:r>
          </a:p>
          <a:p>
            <a:r>
              <a:rPr lang="ru-RU" dirty="0"/>
              <a:t>Так же могут присутствовать дефект </a:t>
            </a:r>
            <a:r>
              <a:rPr lang="ru-RU" dirty="0" err="1"/>
              <a:t>межпредсердной</a:t>
            </a:r>
            <a:r>
              <a:rPr lang="ru-RU" dirty="0"/>
              <a:t> перегородки и открытый артериальный проток. </a:t>
            </a:r>
          </a:p>
          <a:p>
            <a:r>
              <a:rPr lang="ru-RU" dirty="0"/>
              <a:t>Обструкция выносящего тракта левого желудочка</a:t>
            </a:r>
            <a:r>
              <a:rPr lang="en-US" dirty="0"/>
              <a:t> </a:t>
            </a:r>
            <a:r>
              <a:rPr lang="ru-RU" dirty="0" smtClean="0"/>
              <a:t>(ВТЛЖ) наблюдается </a:t>
            </a:r>
            <a:r>
              <a:rPr lang="ru-RU" dirty="0"/>
              <a:t>в 30–33% случаев</a:t>
            </a:r>
          </a:p>
          <a:p>
            <a:endParaRPr lang="ru-RU" dirty="0"/>
          </a:p>
        </p:txBody>
      </p:sp>
    </p:spTree>
    <p:extLst>
      <p:ext uri="{BB962C8B-B14F-4D97-AF65-F5344CB8AC3E}">
        <p14:creationId xmlns:p14="http://schemas.microsoft.com/office/powerpoint/2010/main" val="2241832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6532" y="594447"/>
            <a:ext cx="5230368" cy="758952"/>
          </a:xfrm>
        </p:spPr>
        <p:txBody>
          <a:bodyPr>
            <a:normAutofit fontScale="90000"/>
          </a:bodyPr>
          <a:lstStyle/>
          <a:p>
            <a:r>
              <a:rPr lang="ru-RU" b="1" dirty="0"/>
              <a:t>КТ-ангиографии сердца у пациента с </a:t>
            </a:r>
            <a:r>
              <a:rPr lang="ru-RU" b="1" dirty="0" smtClean="0"/>
              <a:t>D-TМA</a:t>
            </a:r>
            <a:endParaRPr lang="ru-RU" b="1" dirty="0"/>
          </a:p>
        </p:txBody>
      </p:sp>
      <p:sp>
        <p:nvSpPr>
          <p:cNvPr id="3" name="Объект 2"/>
          <p:cNvSpPr>
            <a:spLocks noGrp="1"/>
          </p:cNvSpPr>
          <p:nvPr>
            <p:ph idx="1"/>
          </p:nvPr>
        </p:nvSpPr>
        <p:spPr>
          <a:xfrm>
            <a:off x="765048" y="3346704"/>
            <a:ext cx="4593336" cy="2633472"/>
          </a:xfrm>
        </p:spPr>
        <p:txBody>
          <a:bodyPr>
            <a:normAutofit/>
          </a:bodyPr>
          <a:lstStyle/>
          <a:p>
            <a:r>
              <a:rPr lang="ru-RU" sz="3600" dirty="0"/>
              <a:t>Н</a:t>
            </a:r>
            <a:r>
              <a:rPr lang="ru-RU" sz="3600" dirty="0" smtClean="0"/>
              <a:t>ебольшой </a:t>
            </a:r>
            <a:r>
              <a:rPr lang="ru-RU" sz="3600" dirty="0"/>
              <a:t>ДМЖП </a:t>
            </a:r>
            <a:r>
              <a:rPr lang="ru-RU" sz="3600" dirty="0" smtClean="0"/>
              <a:t>в </a:t>
            </a:r>
            <a:r>
              <a:rPr lang="ru-RU" sz="3600" dirty="0" err="1"/>
              <a:t>перимембранозной</a:t>
            </a:r>
            <a:r>
              <a:rPr lang="ru-RU" sz="3600" dirty="0"/>
              <a:t> перегородке.</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1968" y="204946"/>
            <a:ext cx="5120640" cy="6510139"/>
          </a:xfrm>
          <a:prstGeom prst="rect">
            <a:avLst/>
          </a:prstGeom>
        </p:spPr>
      </p:pic>
    </p:spTree>
    <p:extLst>
      <p:ext uri="{BB962C8B-B14F-4D97-AF65-F5344CB8AC3E}">
        <p14:creationId xmlns:p14="http://schemas.microsoft.com/office/powerpoint/2010/main" val="23788626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67118" y="1"/>
            <a:ext cx="4456176" cy="1014984"/>
          </a:xfrm>
        </p:spPr>
        <p:txBody>
          <a:bodyPr/>
          <a:lstStyle/>
          <a:p>
            <a:r>
              <a:rPr lang="ru-RU" b="1" dirty="0"/>
              <a:t>ДМЖП при </a:t>
            </a:r>
            <a:r>
              <a:rPr lang="ru-RU" b="1" dirty="0" smtClean="0"/>
              <a:t>Д-ТМА</a:t>
            </a:r>
            <a:endParaRPr lang="ru-RU" b="1" dirty="0"/>
          </a:p>
        </p:txBody>
      </p:sp>
      <p:pic>
        <p:nvPicPr>
          <p:cNvPr id="4" name="rg200069suppm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27846" y="1079595"/>
            <a:ext cx="7735887" cy="4351338"/>
          </a:xfrm>
        </p:spPr>
      </p:pic>
      <p:sp>
        <p:nvSpPr>
          <p:cNvPr id="5" name="Прямоугольник 4"/>
          <p:cNvSpPr/>
          <p:nvPr/>
        </p:nvSpPr>
        <p:spPr>
          <a:xfrm>
            <a:off x="695674" y="5604669"/>
            <a:ext cx="11000232" cy="1200329"/>
          </a:xfrm>
          <a:prstGeom prst="rect">
            <a:avLst/>
          </a:prstGeom>
        </p:spPr>
        <p:txBody>
          <a:bodyPr wrap="square">
            <a:spAutoFit/>
          </a:bodyPr>
          <a:lstStyle/>
          <a:p>
            <a:r>
              <a:rPr lang="ru-RU" sz="2400" dirty="0" smtClean="0">
                <a:solidFill>
                  <a:srgbClr val="000000"/>
                </a:solidFill>
                <a:latin typeface="Open Sans"/>
              </a:rPr>
              <a:t>Видеофрагмент МРТ, показывает </a:t>
            </a:r>
            <a:r>
              <a:rPr lang="ru-RU" sz="2400" dirty="0">
                <a:solidFill>
                  <a:srgbClr val="000000"/>
                </a:solidFill>
                <a:latin typeface="Open Sans"/>
              </a:rPr>
              <a:t>небольшой дефект </a:t>
            </a:r>
            <a:r>
              <a:rPr lang="ru-RU" sz="2400" dirty="0" smtClean="0">
                <a:solidFill>
                  <a:srgbClr val="000000"/>
                </a:solidFill>
                <a:latin typeface="Open Sans"/>
              </a:rPr>
              <a:t>межжелудочковой </a:t>
            </a:r>
            <a:r>
              <a:rPr lang="ru-RU" sz="2400" dirty="0">
                <a:solidFill>
                  <a:srgbClr val="000000"/>
                </a:solidFill>
                <a:latin typeface="Open Sans"/>
              </a:rPr>
              <a:t>перегородки между правым и левым желудочками. Обратите внимание, что аорта отходит от правого желудочка.</a:t>
            </a:r>
            <a:endParaRPr lang="ru-RU" sz="2400" dirty="0"/>
          </a:p>
        </p:txBody>
      </p:sp>
    </p:spTree>
    <p:extLst>
      <p:ext uri="{BB962C8B-B14F-4D97-AF65-F5344CB8AC3E}">
        <p14:creationId xmlns:p14="http://schemas.microsoft.com/office/powerpoint/2010/main" val="38780527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8824" y="102943"/>
            <a:ext cx="9055608" cy="829745"/>
          </a:xfrm>
        </p:spPr>
        <p:txBody>
          <a:bodyPr>
            <a:normAutofit fontScale="90000"/>
          </a:bodyPr>
          <a:lstStyle/>
          <a:p>
            <a:r>
              <a:rPr lang="ru-RU" b="1" dirty="0" err="1"/>
              <a:t>Подпульмональный</a:t>
            </a:r>
            <a:r>
              <a:rPr lang="ru-RU" b="1" dirty="0"/>
              <a:t> стеноз при </a:t>
            </a:r>
            <a:r>
              <a:rPr lang="ru-RU" b="1" dirty="0" smtClean="0"/>
              <a:t>Д-ТМА</a:t>
            </a:r>
            <a:endParaRPr lang="ru-RU" b="1" dirty="0"/>
          </a:p>
        </p:txBody>
      </p:sp>
      <p:pic>
        <p:nvPicPr>
          <p:cNvPr id="4" name="rg200069suppm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40036" y="1074420"/>
            <a:ext cx="8111928" cy="4562856"/>
          </a:xfrm>
        </p:spPr>
      </p:pic>
      <p:sp>
        <p:nvSpPr>
          <p:cNvPr id="5" name="Прямоугольник 4"/>
          <p:cNvSpPr/>
          <p:nvPr/>
        </p:nvSpPr>
        <p:spPr>
          <a:xfrm>
            <a:off x="227076" y="5779008"/>
            <a:ext cx="12085320" cy="954107"/>
          </a:xfrm>
          <a:prstGeom prst="rect">
            <a:avLst/>
          </a:prstGeom>
        </p:spPr>
        <p:txBody>
          <a:bodyPr wrap="square">
            <a:spAutoFit/>
          </a:bodyPr>
          <a:lstStyle/>
          <a:p>
            <a:r>
              <a:rPr lang="ru-RU" sz="2800" dirty="0"/>
              <a:t>На видеофрагменте коронарной МРТ </a:t>
            </a:r>
            <a:r>
              <a:rPr lang="ru-RU" sz="2800" dirty="0" smtClean="0"/>
              <a:t>видна высокоскоростной поток крови в </a:t>
            </a:r>
            <a:r>
              <a:rPr lang="ru-RU" sz="2800" dirty="0" err="1" smtClean="0"/>
              <a:t>субпульмональную</a:t>
            </a:r>
            <a:r>
              <a:rPr lang="ru-RU" sz="2800" dirty="0" smtClean="0"/>
              <a:t> </a:t>
            </a:r>
            <a:r>
              <a:rPr lang="ru-RU" sz="2800" dirty="0"/>
              <a:t>области ЛЖ из-за стеноза</a:t>
            </a:r>
            <a:r>
              <a:rPr lang="ru-RU" dirty="0"/>
              <a:t>.</a:t>
            </a:r>
          </a:p>
        </p:txBody>
      </p:sp>
    </p:spTree>
    <p:extLst>
      <p:ext uri="{BB962C8B-B14F-4D97-AF65-F5344CB8AC3E}">
        <p14:creationId xmlns:p14="http://schemas.microsoft.com/office/powerpoint/2010/main" val="7221411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Сопутствующие патологии </a:t>
            </a:r>
            <a:endParaRPr lang="ru-RU" b="1" dirty="0"/>
          </a:p>
        </p:txBody>
      </p:sp>
      <p:sp>
        <p:nvSpPr>
          <p:cNvPr id="3" name="Объект 2"/>
          <p:cNvSpPr>
            <a:spLocks noGrp="1"/>
          </p:cNvSpPr>
          <p:nvPr>
            <p:ph idx="1"/>
          </p:nvPr>
        </p:nvSpPr>
        <p:spPr>
          <a:xfrm>
            <a:off x="838200" y="2506662"/>
            <a:ext cx="10515600" cy="4351338"/>
          </a:xfrm>
        </p:spPr>
        <p:txBody>
          <a:bodyPr/>
          <a:lstStyle/>
          <a:p>
            <a:r>
              <a:rPr lang="ru-RU" dirty="0"/>
              <a:t>Порок может </a:t>
            </a:r>
            <a:r>
              <a:rPr lang="ru-RU" dirty="0" err="1"/>
              <a:t>сопровождатся</a:t>
            </a:r>
            <a:r>
              <a:rPr lang="ru-RU" dirty="0"/>
              <a:t> и другими </a:t>
            </a:r>
            <a:r>
              <a:rPr lang="ru-RU" dirty="0" smtClean="0"/>
              <a:t>патологиями:</a:t>
            </a:r>
            <a:endParaRPr lang="ru-RU" dirty="0"/>
          </a:p>
          <a:p>
            <a:r>
              <a:rPr lang="ru-RU" dirty="0"/>
              <a:t>С</a:t>
            </a:r>
            <a:r>
              <a:rPr lang="ru-RU" dirty="0" smtClean="0"/>
              <a:t>теноз </a:t>
            </a:r>
            <a:r>
              <a:rPr lang="ru-RU" dirty="0"/>
              <a:t>клапана легочной артерии, </a:t>
            </a:r>
            <a:r>
              <a:rPr lang="ru-RU" dirty="0" smtClean="0"/>
              <a:t>обструкция выносящего </a:t>
            </a:r>
            <a:r>
              <a:rPr lang="ru-RU" dirty="0"/>
              <a:t>тракта правого </a:t>
            </a:r>
            <a:r>
              <a:rPr lang="ru-RU" dirty="0" smtClean="0"/>
              <a:t>желудочка (ВТПЖ), </a:t>
            </a:r>
            <a:r>
              <a:rPr lang="ru-RU" dirty="0" err="1" smtClean="0"/>
              <a:t>коартация</a:t>
            </a:r>
            <a:r>
              <a:rPr lang="ru-RU" dirty="0" smtClean="0"/>
              <a:t> аорты </a:t>
            </a:r>
            <a:r>
              <a:rPr lang="ru-RU" dirty="0"/>
              <a:t>(5</a:t>
            </a:r>
            <a:r>
              <a:rPr lang="ru-RU" dirty="0" smtClean="0"/>
              <a:t>%)</a:t>
            </a:r>
            <a:r>
              <a:rPr lang="ru-RU" dirty="0"/>
              <a:t> и </a:t>
            </a:r>
            <a:r>
              <a:rPr lang="ru-RU" dirty="0" smtClean="0"/>
              <a:t>наличие аортопульмональных коллатералей.</a:t>
            </a:r>
          </a:p>
          <a:p>
            <a:r>
              <a:rPr lang="ru-RU" dirty="0" smtClean="0"/>
              <a:t>Патология </a:t>
            </a:r>
            <a:r>
              <a:rPr lang="ru-RU" dirty="0"/>
              <a:t>коронарных артерий наблюдаются в 33% </a:t>
            </a:r>
            <a:r>
              <a:rPr lang="ru-RU" dirty="0" smtClean="0"/>
              <a:t>случаев.</a:t>
            </a:r>
            <a:endParaRPr lang="ru-RU" dirty="0"/>
          </a:p>
          <a:p>
            <a:endParaRPr lang="ru-RU" dirty="0"/>
          </a:p>
        </p:txBody>
      </p:sp>
    </p:spTree>
    <p:extLst>
      <p:ext uri="{BB962C8B-B14F-4D97-AF65-F5344CB8AC3E}">
        <p14:creationId xmlns:p14="http://schemas.microsoft.com/office/powerpoint/2010/main" val="3492522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Классификация</a:t>
            </a:r>
            <a:endParaRPr lang="ru-RU" b="1" dirty="0"/>
          </a:p>
        </p:txBody>
      </p:sp>
      <p:sp>
        <p:nvSpPr>
          <p:cNvPr id="3" name="Объект 2"/>
          <p:cNvSpPr>
            <a:spLocks noGrp="1"/>
          </p:cNvSpPr>
          <p:nvPr>
            <p:ph idx="1"/>
          </p:nvPr>
        </p:nvSpPr>
        <p:spPr>
          <a:xfrm>
            <a:off x="838200" y="2386583"/>
            <a:ext cx="10515600" cy="3790379"/>
          </a:xfrm>
        </p:spPr>
        <p:txBody>
          <a:bodyPr/>
          <a:lstStyle/>
          <a:p>
            <a:r>
              <a:rPr lang="ru-RU" dirty="0" smtClean="0"/>
              <a:t>Самым распространённым типом ТМА является полная транспозиция, часто называемая </a:t>
            </a:r>
            <a:r>
              <a:rPr lang="ru-RU" dirty="0" err="1" smtClean="0"/>
              <a:t>декстро</a:t>
            </a:r>
            <a:r>
              <a:rPr lang="ru-RU" dirty="0" smtClean="0"/>
              <a:t>-транспозицией магистральных артерий (Д-ТМА) или ТМА с </a:t>
            </a:r>
            <a:r>
              <a:rPr lang="en-US" dirty="0" smtClean="0"/>
              <a:t>d</a:t>
            </a:r>
            <a:r>
              <a:rPr lang="ru-RU" dirty="0" smtClean="0"/>
              <a:t>-петлей, при которой имеется атриовентрикулярная </a:t>
            </a:r>
            <a:r>
              <a:rPr lang="ru-RU" dirty="0" err="1" smtClean="0"/>
              <a:t>конкордантность</a:t>
            </a:r>
            <a:r>
              <a:rPr lang="ru-RU" dirty="0" smtClean="0"/>
              <a:t> (т. е. ЛЖ соединен с ЛП и ЛА ), в то время как ПЖ соединен с ПП и аортой). </a:t>
            </a:r>
            <a:endParaRPr lang="ru-RU" dirty="0"/>
          </a:p>
        </p:txBody>
      </p:sp>
    </p:spTree>
    <p:extLst>
      <p:ext uri="{BB962C8B-B14F-4D97-AF65-F5344CB8AC3E}">
        <p14:creationId xmlns:p14="http://schemas.microsoft.com/office/powerpoint/2010/main" val="6141091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0"/>
            <a:ext cx="10515600" cy="1014032"/>
          </a:xfrm>
        </p:spPr>
        <p:txBody>
          <a:bodyPr>
            <a:normAutofit/>
          </a:bodyPr>
          <a:lstStyle/>
          <a:p>
            <a:r>
              <a:rPr lang="ru-RU" dirty="0"/>
              <a:t> </a:t>
            </a:r>
            <a:r>
              <a:rPr lang="ru-RU" b="1" dirty="0" smtClean="0"/>
              <a:t>КТ-ангиографии </a:t>
            </a:r>
            <a:r>
              <a:rPr lang="ru-RU" b="1" dirty="0"/>
              <a:t>сердца у пациента с </a:t>
            </a:r>
            <a:r>
              <a:rPr lang="ru-RU" b="1" dirty="0" smtClean="0"/>
              <a:t>D-TМA</a:t>
            </a:r>
            <a:endParaRPr lang="ru-RU" b="1"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84264" y="975556"/>
            <a:ext cx="4751832" cy="5608829"/>
          </a:xfrm>
        </p:spPr>
      </p:pic>
      <p:sp>
        <p:nvSpPr>
          <p:cNvPr id="5" name="Прямоугольник 4"/>
          <p:cNvSpPr/>
          <p:nvPr/>
        </p:nvSpPr>
        <p:spPr>
          <a:xfrm>
            <a:off x="502920" y="2775311"/>
            <a:ext cx="5477256" cy="1569660"/>
          </a:xfrm>
          <a:prstGeom prst="rect">
            <a:avLst/>
          </a:prstGeom>
        </p:spPr>
        <p:txBody>
          <a:bodyPr wrap="square">
            <a:spAutoFit/>
          </a:bodyPr>
          <a:lstStyle/>
          <a:p>
            <a:r>
              <a:rPr lang="ru-RU" sz="3200" dirty="0" smtClean="0"/>
              <a:t>3</a:t>
            </a:r>
            <a:r>
              <a:rPr lang="en-US" sz="3200" dirty="0" smtClean="0"/>
              <a:t>D</a:t>
            </a:r>
            <a:r>
              <a:rPr lang="ru-RU" sz="3200" dirty="0" smtClean="0"/>
              <a:t> реконструкция показывает </a:t>
            </a:r>
            <a:r>
              <a:rPr lang="ru-RU" sz="3200" dirty="0"/>
              <a:t>ассоциированную </a:t>
            </a:r>
            <a:r>
              <a:rPr lang="ru-RU" sz="3200" dirty="0" err="1"/>
              <a:t>коарктацию</a:t>
            </a:r>
            <a:r>
              <a:rPr lang="ru-RU" sz="3200" dirty="0"/>
              <a:t> </a:t>
            </a:r>
            <a:r>
              <a:rPr lang="ru-RU" sz="3200" dirty="0" smtClean="0"/>
              <a:t>аорты.</a:t>
            </a:r>
            <a:endParaRPr lang="ru-RU" sz="3200" dirty="0"/>
          </a:p>
        </p:txBody>
      </p:sp>
    </p:spTree>
    <p:extLst>
      <p:ext uri="{BB962C8B-B14F-4D97-AF65-F5344CB8AC3E}">
        <p14:creationId xmlns:p14="http://schemas.microsoft.com/office/powerpoint/2010/main" val="13845164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1168" y="237109"/>
            <a:ext cx="11548872" cy="1325563"/>
          </a:xfrm>
        </p:spPr>
        <p:txBody>
          <a:bodyPr>
            <a:normAutofit/>
          </a:bodyPr>
          <a:lstStyle/>
          <a:p>
            <a:r>
              <a:rPr lang="ru-RU" b="1" dirty="0" smtClean="0"/>
              <a:t>Аксиальное косое изображение КТ-ангиографии сердца у пациента с Д-ТМА</a:t>
            </a:r>
            <a:endParaRPr lang="ru-RU" b="1"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73706" y="1856232"/>
            <a:ext cx="5795790" cy="4785666"/>
          </a:xfrm>
        </p:spPr>
      </p:pic>
      <p:sp>
        <p:nvSpPr>
          <p:cNvPr id="5" name="Прямоугольник 4"/>
          <p:cNvSpPr/>
          <p:nvPr/>
        </p:nvSpPr>
        <p:spPr>
          <a:xfrm>
            <a:off x="239268" y="2941243"/>
            <a:ext cx="5736336" cy="1569660"/>
          </a:xfrm>
          <a:prstGeom prst="rect">
            <a:avLst/>
          </a:prstGeom>
        </p:spPr>
        <p:txBody>
          <a:bodyPr wrap="square">
            <a:spAutoFit/>
          </a:bodyPr>
          <a:lstStyle/>
          <a:p>
            <a:r>
              <a:rPr lang="ru-RU" sz="3200" dirty="0" smtClean="0">
                <a:solidFill>
                  <a:srgbClr val="000000"/>
                </a:solidFill>
              </a:rPr>
              <a:t>ЛЖ </a:t>
            </a:r>
            <a:r>
              <a:rPr lang="ru-RU" sz="3200" dirty="0">
                <a:solidFill>
                  <a:srgbClr val="000000"/>
                </a:solidFill>
              </a:rPr>
              <a:t>соединенный с </a:t>
            </a:r>
            <a:r>
              <a:rPr lang="ru-RU" sz="3200" dirty="0" smtClean="0">
                <a:solidFill>
                  <a:srgbClr val="000000"/>
                </a:solidFill>
              </a:rPr>
              <a:t>легочным стволом </a:t>
            </a:r>
          </a:p>
          <a:p>
            <a:r>
              <a:rPr lang="ru-RU" sz="3200" dirty="0" smtClean="0">
                <a:solidFill>
                  <a:srgbClr val="000000"/>
                </a:solidFill>
              </a:rPr>
              <a:t>ПЖ </a:t>
            </a:r>
            <a:r>
              <a:rPr lang="ru-RU" sz="3200" dirty="0">
                <a:solidFill>
                  <a:srgbClr val="000000"/>
                </a:solidFill>
              </a:rPr>
              <a:t>соединенный с </a:t>
            </a:r>
            <a:r>
              <a:rPr lang="ru-RU" sz="3200" dirty="0" smtClean="0">
                <a:solidFill>
                  <a:srgbClr val="000000"/>
                </a:solidFill>
              </a:rPr>
              <a:t>аортой.</a:t>
            </a:r>
            <a:endParaRPr lang="ru-RU" sz="3200" dirty="0"/>
          </a:p>
        </p:txBody>
      </p:sp>
    </p:spTree>
    <p:extLst>
      <p:ext uri="{BB962C8B-B14F-4D97-AF65-F5344CB8AC3E}">
        <p14:creationId xmlns:p14="http://schemas.microsoft.com/office/powerpoint/2010/main" val="1914226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Классификация</a:t>
            </a:r>
            <a:endParaRPr lang="ru-RU" b="1" dirty="0"/>
          </a:p>
        </p:txBody>
      </p:sp>
      <p:sp>
        <p:nvSpPr>
          <p:cNvPr id="3" name="Объект 2"/>
          <p:cNvSpPr>
            <a:spLocks noGrp="1"/>
          </p:cNvSpPr>
          <p:nvPr>
            <p:ph idx="1"/>
          </p:nvPr>
        </p:nvSpPr>
        <p:spPr>
          <a:xfrm>
            <a:off x="838200" y="2423159"/>
            <a:ext cx="10515600" cy="3753803"/>
          </a:xfrm>
        </p:spPr>
        <p:txBody>
          <a:bodyPr/>
          <a:lstStyle/>
          <a:p>
            <a:r>
              <a:rPr lang="ru-RU" dirty="0" smtClean="0"/>
              <a:t>Врожденно скорректированный порок называемый - корригированная </a:t>
            </a:r>
            <a:r>
              <a:rPr lang="ru-RU" dirty="0"/>
              <a:t>транспозиция магистральных сосудов (КТМС</a:t>
            </a:r>
            <a:r>
              <a:rPr lang="ru-RU" dirty="0" smtClean="0"/>
              <a:t>) или</a:t>
            </a:r>
            <a:r>
              <a:rPr lang="en-US" dirty="0" smtClean="0"/>
              <a:t> L</a:t>
            </a:r>
            <a:r>
              <a:rPr lang="ru-RU" dirty="0" smtClean="0"/>
              <a:t>-ТМА</a:t>
            </a:r>
            <a:r>
              <a:rPr lang="en-US" dirty="0" smtClean="0"/>
              <a:t> c L</a:t>
            </a:r>
            <a:r>
              <a:rPr lang="ru-RU" dirty="0" smtClean="0"/>
              <a:t>-петлей, характеризуется атриовентрикулярной </a:t>
            </a:r>
            <a:r>
              <a:rPr lang="ru-RU" dirty="0" err="1" smtClean="0"/>
              <a:t>дискордантностью</a:t>
            </a:r>
            <a:r>
              <a:rPr lang="ru-RU" dirty="0" smtClean="0"/>
              <a:t> (т.е. ЛП морфологически соединяется с правым желудочком, а ПП соединяется с морфологическим ЛЖ) </a:t>
            </a:r>
            <a:endParaRPr lang="ru-RU" dirty="0"/>
          </a:p>
        </p:txBody>
      </p:sp>
    </p:spTree>
    <p:extLst>
      <p:ext uri="{BB962C8B-B14F-4D97-AF65-F5344CB8AC3E}">
        <p14:creationId xmlns:p14="http://schemas.microsoft.com/office/powerpoint/2010/main" val="1772506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Эмбриология ТМА </a:t>
            </a:r>
            <a:endParaRPr lang="ru-RU" b="1" dirty="0"/>
          </a:p>
        </p:txBody>
      </p:sp>
      <p:sp>
        <p:nvSpPr>
          <p:cNvPr id="3" name="Объект 2"/>
          <p:cNvSpPr>
            <a:spLocks noGrp="1"/>
          </p:cNvSpPr>
          <p:nvPr>
            <p:ph idx="1"/>
          </p:nvPr>
        </p:nvSpPr>
        <p:spPr/>
        <p:txBody>
          <a:bodyPr>
            <a:normAutofit lnSpcReduction="10000"/>
          </a:bodyPr>
          <a:lstStyle/>
          <a:p>
            <a:r>
              <a:rPr lang="ru-RU" dirty="0" smtClean="0"/>
              <a:t>Сердце у эмбриона развивается из трубки с </a:t>
            </a:r>
            <a:r>
              <a:rPr lang="ru-RU" dirty="0"/>
              <a:t>несколькими сегментами, которые в конечном </a:t>
            </a:r>
            <a:r>
              <a:rPr lang="ru-RU" dirty="0" smtClean="0"/>
              <a:t>счете </a:t>
            </a:r>
            <a:r>
              <a:rPr lang="ru-RU" dirty="0"/>
              <a:t>образуют </a:t>
            </a:r>
            <a:r>
              <a:rPr lang="ru-RU" dirty="0" smtClean="0"/>
              <a:t>камеры сердца.</a:t>
            </a:r>
            <a:r>
              <a:rPr lang="ru-RU" dirty="0"/>
              <a:t> На 5-й неделе беременности </a:t>
            </a:r>
            <a:r>
              <a:rPr lang="ru-RU" dirty="0" smtClean="0"/>
              <a:t>эта </a:t>
            </a:r>
            <a:r>
              <a:rPr lang="ru-RU" dirty="0"/>
              <a:t>трубка изгибается, как правило, вправо, образуя ᴅ-петлю</a:t>
            </a:r>
            <a:r>
              <a:rPr lang="ru-RU" dirty="0" smtClean="0"/>
              <a:t>. </a:t>
            </a:r>
            <a:r>
              <a:rPr lang="ru-RU" dirty="0"/>
              <a:t>В результате ЛА закручивается вокруг </a:t>
            </a:r>
            <a:r>
              <a:rPr lang="ru-RU" dirty="0" smtClean="0"/>
              <a:t>аорты</a:t>
            </a:r>
            <a:r>
              <a:rPr lang="ru-RU" dirty="0"/>
              <a:t> и располагается кпереди от нее, что приводит к ее совмещению с ПЖ, а аорте с ЛЖ. </a:t>
            </a:r>
            <a:endParaRPr lang="ru-RU" dirty="0" smtClean="0"/>
          </a:p>
          <a:p>
            <a:r>
              <a:rPr lang="ru-RU" dirty="0" smtClean="0"/>
              <a:t>Д-ТМА </a:t>
            </a:r>
            <a:r>
              <a:rPr lang="ru-RU" dirty="0"/>
              <a:t>возникает в результате нарушения спирального движения аорто-легочной перегородки, что приводит к параллельному выравниванию аорты и ЛА вместо нормальной скрученной конфигурации. В </a:t>
            </a:r>
            <a:r>
              <a:rPr lang="ru-RU" dirty="0" smtClean="0"/>
              <a:t>КТМС </a:t>
            </a:r>
            <a:r>
              <a:rPr lang="ru-RU" dirty="0"/>
              <a:t> </a:t>
            </a:r>
            <a:r>
              <a:rPr lang="ru-RU" i="1" dirty="0"/>
              <a:t>(</a:t>
            </a:r>
            <a:r>
              <a:rPr lang="ru-RU" i="1" dirty="0" smtClean="0"/>
              <a:t>L-ТМА)</a:t>
            </a:r>
            <a:r>
              <a:rPr lang="ru-RU" dirty="0" smtClean="0"/>
              <a:t>, сердечная </a:t>
            </a:r>
            <a:r>
              <a:rPr lang="ru-RU" dirty="0"/>
              <a:t>трубка загибается влево вместо обычной ᴅ-петли. В результате ПЖ располагается слева от ЛЖ, что приводит к соединению аорты с ПЖ и ЛП с ЛЖ.</a:t>
            </a:r>
          </a:p>
        </p:txBody>
      </p:sp>
    </p:spTree>
    <p:extLst>
      <p:ext uri="{BB962C8B-B14F-4D97-AF65-F5344CB8AC3E}">
        <p14:creationId xmlns:p14="http://schemas.microsoft.com/office/powerpoint/2010/main" val="3794651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0"/>
            <a:ext cx="10515600" cy="1325563"/>
          </a:xfrm>
        </p:spPr>
        <p:txBody>
          <a:bodyPr/>
          <a:lstStyle/>
          <a:p>
            <a:r>
              <a:rPr lang="ru-RU" b="1" dirty="0" smtClean="0"/>
              <a:t>Эмбриология ТМА </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80161" y="896112"/>
            <a:ext cx="9286450" cy="5596128"/>
          </a:xfrm>
        </p:spPr>
      </p:pic>
    </p:spTree>
    <p:extLst>
      <p:ext uri="{BB962C8B-B14F-4D97-AF65-F5344CB8AC3E}">
        <p14:creationId xmlns:p14="http://schemas.microsoft.com/office/powerpoint/2010/main" val="1022989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Теория </a:t>
            </a:r>
            <a:r>
              <a:rPr lang="ru-RU" b="1" dirty="0"/>
              <a:t>Ван </a:t>
            </a:r>
            <a:r>
              <a:rPr lang="ru-RU" b="1" dirty="0" err="1" smtClean="0"/>
              <a:t>Праага</a:t>
            </a:r>
            <a:endParaRPr lang="ru-RU" b="1" dirty="0"/>
          </a:p>
        </p:txBody>
      </p:sp>
      <p:sp>
        <p:nvSpPr>
          <p:cNvPr id="3" name="Объект 2"/>
          <p:cNvSpPr>
            <a:spLocks noGrp="1"/>
          </p:cNvSpPr>
          <p:nvPr>
            <p:ph idx="1"/>
          </p:nvPr>
        </p:nvSpPr>
        <p:spPr>
          <a:xfrm>
            <a:off x="838200" y="2575433"/>
            <a:ext cx="10515600" cy="4351338"/>
          </a:xfrm>
        </p:spPr>
        <p:txBody>
          <a:bodyPr/>
          <a:lstStyle/>
          <a:p>
            <a:r>
              <a:rPr lang="ru-RU" dirty="0" smtClean="0"/>
              <a:t>Теория Ван </a:t>
            </a:r>
            <a:r>
              <a:rPr lang="ru-RU" dirty="0" err="1" smtClean="0"/>
              <a:t>Праага</a:t>
            </a:r>
            <a:r>
              <a:rPr lang="ru-RU" dirty="0" smtClean="0"/>
              <a:t> предполагает</a:t>
            </a:r>
            <a:r>
              <a:rPr lang="ru-RU" dirty="0"/>
              <a:t>, что </a:t>
            </a:r>
            <a:r>
              <a:rPr lang="ru-RU" dirty="0" smtClean="0"/>
              <a:t>ТМА </a:t>
            </a:r>
            <a:r>
              <a:rPr lang="ru-RU" dirty="0"/>
              <a:t>возникает из-за дифференциального увеличения </a:t>
            </a:r>
            <a:r>
              <a:rPr lang="ru-RU" dirty="0" err="1"/>
              <a:t>субаортального</a:t>
            </a:r>
            <a:r>
              <a:rPr lang="ru-RU" dirty="0"/>
              <a:t> конуса и резорбции </a:t>
            </a:r>
            <a:r>
              <a:rPr lang="ru-RU" dirty="0" err="1"/>
              <a:t>сублегочного</a:t>
            </a:r>
            <a:r>
              <a:rPr lang="ru-RU" dirty="0"/>
              <a:t> конуса, обратного нормальному процессу, в результате чего аорта располагается впереди и правее легочной артерии</a:t>
            </a:r>
          </a:p>
        </p:txBody>
      </p:sp>
    </p:spTree>
    <p:extLst>
      <p:ext uri="{BB962C8B-B14F-4D97-AF65-F5344CB8AC3E}">
        <p14:creationId xmlns:p14="http://schemas.microsoft.com/office/powerpoint/2010/main" val="3989015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Диагностика</a:t>
            </a:r>
            <a:endParaRPr lang="ru-RU" b="1" dirty="0"/>
          </a:p>
        </p:txBody>
      </p:sp>
      <p:sp>
        <p:nvSpPr>
          <p:cNvPr id="3" name="Объект 2"/>
          <p:cNvSpPr>
            <a:spLocks noGrp="1"/>
          </p:cNvSpPr>
          <p:nvPr>
            <p:ph idx="1"/>
          </p:nvPr>
        </p:nvSpPr>
        <p:spPr>
          <a:xfrm>
            <a:off x="838200" y="2063369"/>
            <a:ext cx="10515600" cy="4351338"/>
          </a:xfrm>
        </p:spPr>
        <p:txBody>
          <a:bodyPr/>
          <a:lstStyle/>
          <a:p>
            <a:r>
              <a:rPr lang="ru-RU" dirty="0" smtClean="0"/>
              <a:t>Инструментальная диагностика играет </a:t>
            </a:r>
            <a:r>
              <a:rPr lang="ru-RU" dirty="0"/>
              <a:t>важную роль в оценке </a:t>
            </a:r>
            <a:r>
              <a:rPr lang="ru-RU" dirty="0" smtClean="0"/>
              <a:t>ТМА, как в дооперационном периоде, так и после него. </a:t>
            </a:r>
            <a:r>
              <a:rPr lang="ru-RU" dirty="0"/>
              <a:t> </a:t>
            </a:r>
            <a:endParaRPr lang="ru-RU" dirty="0" smtClean="0"/>
          </a:p>
          <a:p>
            <a:r>
              <a:rPr lang="ru-RU" dirty="0" smtClean="0"/>
              <a:t>Цель диагностики: установление первичного </a:t>
            </a:r>
            <a:r>
              <a:rPr lang="ru-RU" dirty="0"/>
              <a:t>диагноза, определение </a:t>
            </a:r>
            <a:r>
              <a:rPr lang="ru-RU" dirty="0" smtClean="0"/>
              <a:t>анатомии порока, </a:t>
            </a:r>
            <a:r>
              <a:rPr lang="ru-RU" dirty="0"/>
              <a:t>количественная оценка гемодинамических нарушений, оценка степени смешения между легочным и </a:t>
            </a:r>
            <a:r>
              <a:rPr lang="ru-RU" dirty="0" smtClean="0"/>
              <a:t>артериальным кровотоком.</a:t>
            </a:r>
            <a:r>
              <a:rPr lang="ru-RU" dirty="0"/>
              <a:t> </a:t>
            </a:r>
            <a:endParaRPr lang="ru-RU" dirty="0" smtClean="0"/>
          </a:p>
          <a:p>
            <a:r>
              <a:rPr lang="ru-RU" dirty="0" smtClean="0"/>
              <a:t>Цель послеоперационной визуализации: оценка </a:t>
            </a:r>
            <a:r>
              <a:rPr lang="ru-RU" dirty="0"/>
              <a:t>сердечной функции и </a:t>
            </a:r>
            <a:r>
              <a:rPr lang="ru-RU" dirty="0" smtClean="0"/>
              <a:t>осложнений</a:t>
            </a:r>
            <a:r>
              <a:rPr lang="ru-RU" dirty="0"/>
              <a:t>, если таковые имеются.</a:t>
            </a:r>
          </a:p>
        </p:txBody>
      </p:sp>
    </p:spTree>
    <p:extLst>
      <p:ext uri="{BB962C8B-B14F-4D97-AF65-F5344CB8AC3E}">
        <p14:creationId xmlns:p14="http://schemas.microsoft.com/office/powerpoint/2010/main" val="137458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2752" y="365125"/>
            <a:ext cx="10826496" cy="1325563"/>
          </a:xfrm>
        </p:spPr>
        <p:txBody>
          <a:bodyPr/>
          <a:lstStyle/>
          <a:p>
            <a:r>
              <a:rPr lang="ru-RU" b="1" dirty="0" err="1" smtClean="0"/>
              <a:t>Трансторакальная</a:t>
            </a:r>
            <a:r>
              <a:rPr lang="ru-RU" b="1" dirty="0" smtClean="0"/>
              <a:t> эхокардиография (</a:t>
            </a:r>
            <a:r>
              <a:rPr lang="ru-RU" b="1" dirty="0" err="1" smtClean="0"/>
              <a:t>ТТэхоКГ</a:t>
            </a:r>
            <a:r>
              <a:rPr lang="ru-RU" b="1" dirty="0" smtClean="0"/>
              <a:t>)</a:t>
            </a:r>
            <a:endParaRPr lang="ru-RU" b="1" dirty="0"/>
          </a:p>
        </p:txBody>
      </p:sp>
      <p:sp>
        <p:nvSpPr>
          <p:cNvPr id="3" name="Объект 2"/>
          <p:cNvSpPr>
            <a:spLocks noGrp="1"/>
          </p:cNvSpPr>
          <p:nvPr>
            <p:ph idx="1"/>
          </p:nvPr>
        </p:nvSpPr>
        <p:spPr/>
        <p:txBody>
          <a:bodyPr/>
          <a:lstStyle/>
          <a:p>
            <a:r>
              <a:rPr lang="ru-RU" dirty="0" err="1" smtClean="0"/>
              <a:t>ТТэхоКГ</a:t>
            </a:r>
            <a:r>
              <a:rPr lang="ru-RU" dirty="0" smtClean="0"/>
              <a:t>, является первичным методом диагностики при ТМА</a:t>
            </a:r>
            <a:r>
              <a:rPr lang="ru-RU" dirty="0"/>
              <a:t>, который может предоставить информацию о морфологии, </a:t>
            </a:r>
            <a:r>
              <a:rPr lang="ru-RU" dirty="0" smtClean="0"/>
              <a:t>функции сердца </a:t>
            </a:r>
            <a:r>
              <a:rPr lang="ru-RU" dirty="0"/>
              <a:t>(желудочки и клапаны) и гемодинамике. </a:t>
            </a:r>
            <a:endParaRPr lang="ru-RU" dirty="0" smtClean="0"/>
          </a:p>
          <a:p>
            <a:r>
              <a:rPr lang="ru-RU" dirty="0" smtClean="0"/>
              <a:t>Ограниченное </a:t>
            </a:r>
            <a:r>
              <a:rPr lang="ru-RU" dirty="0"/>
              <a:t>акустическое окно, особенно у взрослых пациентов, и зависимость от оператора являются основными ограничениями </a:t>
            </a:r>
            <a:r>
              <a:rPr lang="ru-RU" dirty="0" err="1" smtClean="0"/>
              <a:t>ТТэхоКГ</a:t>
            </a:r>
            <a:r>
              <a:rPr lang="ru-RU" dirty="0" smtClean="0"/>
              <a:t>.</a:t>
            </a:r>
          </a:p>
          <a:p>
            <a:r>
              <a:rPr lang="ru-RU" dirty="0" err="1" smtClean="0"/>
              <a:t>Чреспищеводная</a:t>
            </a:r>
            <a:r>
              <a:rPr lang="ru-RU" dirty="0" smtClean="0"/>
              <a:t> </a:t>
            </a:r>
            <a:r>
              <a:rPr lang="ru-RU" dirty="0"/>
              <a:t>эхокардиография, </a:t>
            </a:r>
            <a:r>
              <a:rPr lang="ru-RU" dirty="0" err="1"/>
              <a:t>полуинвазивный</a:t>
            </a:r>
            <a:r>
              <a:rPr lang="ru-RU" dirty="0"/>
              <a:t> метод, дает в таких случаях более подробную анатомическую информацию.</a:t>
            </a:r>
          </a:p>
        </p:txBody>
      </p:sp>
    </p:spTree>
    <p:extLst>
      <p:ext uri="{BB962C8B-B14F-4D97-AF65-F5344CB8AC3E}">
        <p14:creationId xmlns:p14="http://schemas.microsoft.com/office/powerpoint/2010/main" val="375555224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3855</TotalTime>
  <Words>1060</Words>
  <Application>Microsoft Office PowerPoint</Application>
  <PresentationFormat>Широкоэкранный</PresentationFormat>
  <Paragraphs>139</Paragraphs>
  <Slides>31</Slides>
  <Notes>1</Notes>
  <HiddenSlides>0</HiddenSlides>
  <MMClips>2</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31</vt:i4>
      </vt:variant>
    </vt:vector>
  </HeadingPairs>
  <TitlesOfParts>
    <vt:vector size="37" baseType="lpstr">
      <vt:lpstr>Arial</vt:lpstr>
      <vt:lpstr>Calibri</vt:lpstr>
      <vt:lpstr>Calibri Light</vt:lpstr>
      <vt:lpstr>Open Sans</vt:lpstr>
      <vt:lpstr>Open Sans Subset</vt:lpstr>
      <vt:lpstr>Тема Office</vt:lpstr>
      <vt:lpstr>  </vt:lpstr>
      <vt:lpstr>Транспозиция магистральных артерий (ТМА)</vt:lpstr>
      <vt:lpstr>Классификация</vt:lpstr>
      <vt:lpstr>Классификация</vt:lpstr>
      <vt:lpstr>Эмбриология ТМА </vt:lpstr>
      <vt:lpstr>Эмбриология ТМА </vt:lpstr>
      <vt:lpstr>Теория Ван Праага</vt:lpstr>
      <vt:lpstr>Диагностика</vt:lpstr>
      <vt:lpstr>Трансторакальная эхокардиография (ТТэхоКГ)</vt:lpstr>
      <vt:lpstr>Сравнение методов диагностики для оценки ТМА</vt:lpstr>
      <vt:lpstr>МРТ</vt:lpstr>
      <vt:lpstr>МРТ</vt:lpstr>
      <vt:lpstr>КТ</vt:lpstr>
      <vt:lpstr>Презентация PowerPoint</vt:lpstr>
      <vt:lpstr>Селективная ангиография</vt:lpstr>
      <vt:lpstr>Этиология Д-ТМА</vt:lpstr>
      <vt:lpstr>Гемодинамика Д-ТМА</vt:lpstr>
      <vt:lpstr>Гемодинамика Д-ТМА</vt:lpstr>
      <vt:lpstr>Эпидемиология </vt:lpstr>
      <vt:lpstr>Клиника</vt:lpstr>
      <vt:lpstr>ЭхоКГ </vt:lpstr>
      <vt:lpstr>ЭхоКГ</vt:lpstr>
      <vt:lpstr>Рентгенография ОГП</vt:lpstr>
      <vt:lpstr>Аксиальное и сагиттальное МРТ изображения</vt:lpstr>
      <vt:lpstr>Сопутствующие патологии</vt:lpstr>
      <vt:lpstr>КТ-ангиографии сердца у пациента с D-TМA</vt:lpstr>
      <vt:lpstr>ДМЖП при Д-ТМА</vt:lpstr>
      <vt:lpstr>Подпульмональный стеноз при Д-ТМА</vt:lpstr>
      <vt:lpstr>Сопутствующие патологии </vt:lpstr>
      <vt:lpstr> КТ-ангиографии сердца у пациента с D-TМA</vt:lpstr>
      <vt:lpstr>Аксиальное косое изображение КТ-ангиографии сердца у пациента с Д-ТМА</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Jasminka Igrec    Division of General Radiological Diagnostics, Department of Radiology, Medical University of Graz, Austria Michael H. Fuchsjäger Division of General Radiological Diagnostics, Department of Radiology, Medical University of Graz, Austria  Rofo 2021; 193(10): 1171-1182 DOI: 10.1055/a-1401-0215 Publication Date: 26 March 2021 (online) © 2021. Thieme. All rights reserved. Georg Thieme Verlag KG Rüdigerstraße 14, 70469 Stuttgart, Germany </dc:title>
  <dc:creator>User</dc:creator>
  <cp:lastModifiedBy>User</cp:lastModifiedBy>
  <cp:revision>91</cp:revision>
  <dcterms:created xsi:type="dcterms:W3CDTF">2022-05-30T15:19:29Z</dcterms:created>
  <dcterms:modified xsi:type="dcterms:W3CDTF">2022-06-06T02:37:10Z</dcterms:modified>
</cp:coreProperties>
</file>