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79" r:id="rId6"/>
    <p:sldId id="261" r:id="rId7"/>
    <p:sldId id="280" r:id="rId8"/>
    <p:sldId id="281" r:id="rId9"/>
    <p:sldId id="273" r:id="rId10"/>
    <p:sldId id="274" r:id="rId11"/>
    <p:sldId id="275" r:id="rId12"/>
    <p:sldId id="283" r:id="rId13"/>
    <p:sldId id="27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829" y="-7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8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9AFCE-9E45-42A1-8992-794F3F477495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E0792-3D61-4B8D-B8ED-A7C30DA50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5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8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5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7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98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49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4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5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4E407A-9676-4DDA-BB65-CA6975ECE419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9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4E407A-9676-4DDA-BB65-CA6975ECE419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09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2" b="13399"/>
          <a:stretch/>
        </p:blipFill>
        <p:spPr>
          <a:xfrm>
            <a:off x="556260" y="226213"/>
            <a:ext cx="1905000" cy="1394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8333" y="0"/>
            <a:ext cx="7748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Войно-Ясенецкого Минздрава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5269266" y="6383143"/>
            <a:ext cx="2080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2020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2049780" y="4688930"/>
            <a:ext cx="9942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ординатор кафедры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лучевой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ИПО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Кангур Оксана Андреевна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556260" y="1620446"/>
            <a:ext cx="11092642" cy="13177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характеристика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легочных образований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цифровом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томосинтезе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грудной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1" y="3216655"/>
            <a:ext cx="5341620" cy="294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9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455" y="273804"/>
            <a:ext cx="4556760" cy="9296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7641" y="1769331"/>
            <a:ext cx="11765280" cy="26776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изображения было оценено как недостаточное двумя или более наблюдателями в 18 из 125 (14,4%) обследований DTS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общей сложности 74 (29,3%)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обнаружены всеми наблюдателями, и 62 (83,8%) из них были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мм и более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55 случаев, в которых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имело размеры не меньше 6 мм 4 специалиста обнаружили 31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(62.0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(48.0%), 25 (50.0%), и 24 (48,0%)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соответственно.</a:t>
            </a:r>
            <a:r>
              <a:rPr lang="ru-RU" sz="2000" dirty="0"/>
              <a:t> </a:t>
            </a:r>
            <a:r>
              <a:rPr kumimoji="0" lang="ru-RU" altLang="ru-RU" sz="195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45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403860"/>
            <a:ext cx="10058400" cy="13351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Заключение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0" y="1845734"/>
            <a:ext cx="11247120" cy="438742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исследование показало, что клиническое применение ДТС приведет к снижению частоты обнаружения и к уменьшению количества образований, рекомендованных для последующего наблюдения, а также к риску неправильного толкования плевральных, периферических и сосудистых структур.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ДТ может быть неоптимальным в клинических задачах, требующих высокой чувствительности и специфичности в отношении обнаружения образований в условии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скрининговых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исследований. </a:t>
            </a:r>
          </a:p>
        </p:txBody>
      </p:sp>
    </p:spTree>
    <p:extLst>
      <p:ext uri="{BB962C8B-B14F-4D97-AF65-F5344CB8AC3E}">
        <p14:creationId xmlns:p14="http://schemas.microsoft.com/office/powerpoint/2010/main" val="315287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403860"/>
            <a:ext cx="10058400" cy="1335194"/>
          </a:xfrm>
        </p:spPr>
        <p:txBody>
          <a:bodyPr>
            <a:normAutofit fontScale="90000"/>
          </a:bodyPr>
          <a:lstStyle/>
          <a:p>
            <a:pPr lvl="8" algn="ctr" rtl="0">
              <a:lnSpc>
                <a:spcPct val="85000"/>
              </a:lnSpc>
              <a:spcBef>
                <a:spcPct val="0"/>
              </a:spcBef>
            </a:pP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8320" y="1143000"/>
            <a:ext cx="6248400" cy="4044398"/>
          </a:xfrm>
        </p:spPr>
        <p:txBody>
          <a:bodyPr>
            <a:noAutofit/>
          </a:bodyPr>
          <a:lstStyle/>
          <a:p>
            <a:pPr marL="814388" lvl="8" indent="-373063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4388" lvl="8" indent="-373063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3920" y="5842718"/>
            <a:ext cx="1074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Published </a:t>
            </a:r>
            <a:r>
              <a:rPr lang="en-US" sz="28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Online:Apr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://doi.org/10.1148/radiol.2018171481</a:t>
            </a:r>
            <a:endParaRPr lang="ru-RU" dirty="0"/>
          </a:p>
        </p:txBody>
      </p:sp>
      <p:pic>
        <p:nvPicPr>
          <p:cNvPr id="1026" name="Picture 2" descr="C:\Users\Оператор2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83" y="1075014"/>
            <a:ext cx="7676517" cy="476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01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403860"/>
            <a:ext cx="10485120" cy="13351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720" y="1964578"/>
            <a:ext cx="5882510" cy="390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50" y="1188720"/>
            <a:ext cx="11788140" cy="54711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грудной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томосинтез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(DTS)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Потное легочное образование может представлять собой однородную сферическую структуру размером 30 мм и менее с четко выраженными краями по отношению к окружающей легочной паренхиме и может указывать на раннюю стадию рака легких или метастатического заболевания.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из-за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перекрытия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анатомическими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структурами чаще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пропускается при диагностическом обследовании.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КТ исследовании пациент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высокую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облучения 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 к неизбежным ограничениям доступности и стоимости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этого было предложено использовать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DTS 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низкодозной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альтернативы КТ для скрининга рака легких, метастатического наблюдения, наблюдения за случайно выявленными образованиями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микобактериальными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заболеваниями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36320" y="198120"/>
            <a:ext cx="10058400" cy="716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0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" y="2834640"/>
            <a:ext cx="11551920" cy="40233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эффективность цифрового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томосинтеза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и характеристики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случайных легочных образований.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7280" y="472440"/>
            <a:ext cx="10058400" cy="792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" y="1295400"/>
            <a:ext cx="11673840" cy="504444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u="sng" dirty="0" smtClean="0">
                <a:solidFill>
                  <a:schemeClr val="tx1"/>
                </a:solidFill>
              </a:rPr>
              <a:t>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человек 50-64 лет.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грудной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томосинтез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компьютерная томография, анкетирование.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набора данных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159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исследование (125 пациентов) в которое были включены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участники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критериев и с установленным лёгочным образованием размером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мм.</a:t>
            </a:r>
          </a:p>
          <a:p>
            <a:pPr marL="105886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исследование (55 пациентов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которое были включены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хотя бы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установленным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лёгочным образованием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 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более;</a:t>
            </a:r>
          </a:p>
          <a:p>
            <a:pPr marL="274638" indent="-2746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Врачебный контроль: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рентгенолога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32-летним/ 9-летним, 28-летним/7-летним, 12-летним/2-летним и 9-летним/3-летним опытом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радиологией/ДТС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соответственно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274638" indent="-2746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 анализ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ROC-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кривая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расчётов специфичности и чувствительности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ru-RU" sz="2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38" indent="-2746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4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7280" y="441960"/>
            <a:ext cx="10058400" cy="853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9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" y="990601"/>
            <a:ext cx="11811000" cy="12192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сходные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демографические и клинические характеристики участников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48" y="1112521"/>
            <a:ext cx="4862901" cy="5628359"/>
          </a:xfrm>
        </p:spPr>
      </p:pic>
      <p:sp>
        <p:nvSpPr>
          <p:cNvPr id="7" name="Прямоугольник 6"/>
          <p:cNvSpPr/>
          <p:nvPr/>
        </p:nvSpPr>
        <p:spPr>
          <a:xfrm>
            <a:off x="228600" y="1958816"/>
            <a:ext cx="63018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из участников (65,6%) были предыдущими или текущими курильщиками и девять участников (7,2%) имели в анамнезе рак.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обследование включало спирометрию, которая была нормальной у 88 участников (70,4%).</a:t>
            </a:r>
          </a:p>
        </p:txBody>
      </p:sp>
    </p:spTree>
    <p:extLst>
      <p:ext uri="{BB962C8B-B14F-4D97-AF65-F5344CB8AC3E}">
        <p14:creationId xmlns:p14="http://schemas.microsoft.com/office/powerpoint/2010/main" val="378949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468" y="-222113"/>
            <a:ext cx="10058400" cy="8686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267" y="4403227"/>
            <a:ext cx="1184509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                                           А.                                                                                                                    В.                                                                   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60-летняя женщина, обследованная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(а)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 и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(Б)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томосинтезе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(стрелка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7-мм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отмеченное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высокой степенью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достоверности.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ДТС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отмечено всеми специалистами.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5" y="460254"/>
            <a:ext cx="4542595" cy="39429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19" y="513033"/>
            <a:ext cx="4420675" cy="389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39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468" y="-222113"/>
            <a:ext cx="10058400" cy="8686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267" y="4403227"/>
            <a:ext cx="1184509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                                           А.                                                                                                                    В.                                                                    </a:t>
            </a:r>
          </a:p>
          <a:p>
            <a:pPr algn="ctr"/>
            <a:r>
              <a:rPr lang="ru-RU" sz="2400" dirty="0"/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59-летняя женщина, обследованная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 и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(Б)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томосинтезе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наблюдателей не отметил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8-мм образование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стрелка) на изображении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DTS, которое считается видимым.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18" y="552689"/>
            <a:ext cx="4280202" cy="376657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53" y="552689"/>
            <a:ext cx="4337765" cy="380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468" y="-222113"/>
            <a:ext cx="10058400" cy="8686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267" y="4403227"/>
            <a:ext cx="1184509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                                           А.                                                                                                                    В.                                                                   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63-летний мужчина, обследованны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(а) КТ и (Б) цифровом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томосинтезе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 рентгенологов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сообщили об этом плевральном поражении (стрелка) как определенно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изображении DTS и рекомендовали дальнейшее наблюдение. 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9" y="535566"/>
            <a:ext cx="3782572" cy="38676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99" y="535566"/>
            <a:ext cx="3716070" cy="379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78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9296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740" y="944880"/>
            <a:ext cx="11841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обнаружения в цифровом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томосинтезе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из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1 и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(Б)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2 в зависимости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 образования.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2270760"/>
            <a:ext cx="5763728" cy="3112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72" y="2164080"/>
            <a:ext cx="5474648" cy="32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11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TM02900769[[fn=Ретро]]</Template>
  <TotalTime>1446</TotalTime>
  <Words>436</Words>
  <Application>Microsoft Office PowerPoint</Application>
  <PresentationFormat>Произвольный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Ретро</vt:lpstr>
      <vt:lpstr>Презентация PowerPoint</vt:lpstr>
      <vt:lpstr>Введение</vt:lpstr>
      <vt:lpstr>Цель исследования</vt:lpstr>
      <vt:lpstr>Материалы и методы</vt:lpstr>
      <vt:lpstr>Материалы и методы (исходные демографические и клинические характеристики участников)</vt:lpstr>
      <vt:lpstr>Примеры</vt:lpstr>
      <vt:lpstr>Примеры</vt:lpstr>
      <vt:lpstr>Примеры</vt:lpstr>
      <vt:lpstr>Результаты</vt:lpstr>
      <vt:lpstr>Результаты</vt:lpstr>
      <vt:lpstr>                         Заключение </vt:lpstr>
      <vt:lpstr>Литература 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Кангур</dc:creator>
  <cp:lastModifiedBy>Оператор2</cp:lastModifiedBy>
  <cp:revision>60</cp:revision>
  <dcterms:created xsi:type="dcterms:W3CDTF">2020-02-06T17:33:23Z</dcterms:created>
  <dcterms:modified xsi:type="dcterms:W3CDTF">2020-04-01T04:19:11Z</dcterms:modified>
</cp:coreProperties>
</file>