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79"/>
  </p:notesMasterIdLst>
  <p:sldIdLst>
    <p:sldId id="256" r:id="rId2"/>
    <p:sldId id="257" r:id="rId3"/>
    <p:sldId id="258" r:id="rId4"/>
    <p:sldId id="259" r:id="rId5"/>
    <p:sldId id="260" r:id="rId6"/>
    <p:sldId id="261" r:id="rId7"/>
    <p:sldId id="262" r:id="rId8"/>
    <p:sldId id="263" r:id="rId9"/>
    <p:sldId id="264" r:id="rId10"/>
    <p:sldId id="308" r:id="rId11"/>
    <p:sldId id="309" r:id="rId12"/>
    <p:sldId id="317" r:id="rId13"/>
    <p:sldId id="318" r:id="rId14"/>
    <p:sldId id="265" r:id="rId15"/>
    <p:sldId id="319" r:id="rId16"/>
    <p:sldId id="266" r:id="rId17"/>
    <p:sldId id="326" r:id="rId18"/>
    <p:sldId id="329" r:id="rId19"/>
    <p:sldId id="267" r:id="rId20"/>
    <p:sldId id="351" r:id="rId21"/>
    <p:sldId id="350" r:id="rId22"/>
    <p:sldId id="268" r:id="rId23"/>
    <p:sldId id="269" r:id="rId24"/>
    <p:sldId id="270" r:id="rId25"/>
    <p:sldId id="271" r:id="rId26"/>
    <p:sldId id="272" r:id="rId27"/>
    <p:sldId id="273" r:id="rId28"/>
    <p:sldId id="274" r:id="rId29"/>
    <p:sldId id="352" r:id="rId30"/>
    <p:sldId id="341" r:id="rId31"/>
    <p:sldId id="275" r:id="rId32"/>
    <p:sldId id="276" r:id="rId33"/>
    <p:sldId id="353" r:id="rId34"/>
    <p:sldId id="343" r:id="rId35"/>
    <p:sldId id="355" r:id="rId36"/>
    <p:sldId id="354" r:id="rId37"/>
    <p:sldId id="344" r:id="rId38"/>
    <p:sldId id="345" r:id="rId39"/>
    <p:sldId id="356" r:id="rId40"/>
    <p:sldId id="357" r:id="rId41"/>
    <p:sldId id="358" r:id="rId42"/>
    <p:sldId id="347" r:id="rId43"/>
    <p:sldId id="348" r:id="rId44"/>
    <p:sldId id="277" r:id="rId45"/>
    <p:sldId id="327" r:id="rId46"/>
    <p:sldId id="278" r:id="rId47"/>
    <p:sldId id="279" r:id="rId48"/>
    <p:sldId id="280" r:id="rId49"/>
    <p:sldId id="281" r:id="rId50"/>
    <p:sldId id="328" r:id="rId51"/>
    <p:sldId id="282" r:id="rId52"/>
    <p:sldId id="283" r:id="rId53"/>
    <p:sldId id="284" r:id="rId54"/>
    <p:sldId id="285" r:id="rId55"/>
    <p:sldId id="286" r:id="rId56"/>
    <p:sldId id="287" r:id="rId57"/>
    <p:sldId id="288" r:id="rId58"/>
    <p:sldId id="293" r:id="rId59"/>
    <p:sldId id="289" r:id="rId60"/>
    <p:sldId id="290" r:id="rId61"/>
    <p:sldId id="291" r:id="rId62"/>
    <p:sldId id="292" r:id="rId63"/>
    <p:sldId id="294" r:id="rId64"/>
    <p:sldId id="295" r:id="rId65"/>
    <p:sldId id="296" r:id="rId66"/>
    <p:sldId id="297" r:id="rId67"/>
    <p:sldId id="298" r:id="rId68"/>
    <p:sldId id="330" r:id="rId69"/>
    <p:sldId id="331" r:id="rId70"/>
    <p:sldId id="332" r:id="rId71"/>
    <p:sldId id="336" r:id="rId72"/>
    <p:sldId id="299" r:id="rId73"/>
    <p:sldId id="333" r:id="rId74"/>
    <p:sldId id="334" r:id="rId75"/>
    <p:sldId id="335" r:id="rId76"/>
    <p:sldId id="301" r:id="rId77"/>
    <p:sldId id="300" r:id="rId7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65" autoAdjust="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98053-FBE1-494A-B50A-765FFE906A86}"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ru-RU"/>
        </a:p>
      </dgm:t>
    </dgm:pt>
    <dgm:pt modelId="{46949BB3-1C1F-4D59-B03E-DA621B5E8584}">
      <dgm:prSet phldrT="[Текст]"/>
      <dgm:spPr/>
      <dgm:t>
        <a:bodyPr/>
        <a:lstStyle/>
        <a:p>
          <a:r>
            <a:rPr lang="ru-RU" dirty="0"/>
            <a:t>ВЗПО</a:t>
          </a:r>
        </a:p>
      </dgm:t>
    </dgm:pt>
    <dgm:pt modelId="{2798C446-9C29-4EF4-840B-437244C7798A}" type="parTrans" cxnId="{3A41B872-225D-4748-9A2D-A36E33008C16}">
      <dgm:prSet/>
      <dgm:spPr/>
      <dgm:t>
        <a:bodyPr/>
        <a:lstStyle/>
        <a:p>
          <a:endParaRPr lang="ru-RU"/>
        </a:p>
      </dgm:t>
    </dgm:pt>
    <dgm:pt modelId="{D6C1F6ED-5264-414B-9AAA-63E9FAB07FD9}" type="sibTrans" cxnId="{3A41B872-225D-4748-9A2D-A36E33008C16}">
      <dgm:prSet/>
      <dgm:spPr/>
      <dgm:t>
        <a:bodyPr/>
        <a:lstStyle/>
        <a:p>
          <a:endParaRPr lang="ru-RU"/>
        </a:p>
      </dgm:t>
    </dgm:pt>
    <dgm:pt modelId="{C15C444C-7082-45B4-90C5-3DEA8776CD87}">
      <dgm:prSet phldrT="[Текст]" custT="1"/>
      <dgm:spPr/>
      <dgm:t>
        <a:bodyPr/>
        <a:lstStyle/>
        <a:p>
          <a:r>
            <a:rPr lang="ru-RU" sz="1600" dirty="0">
              <a:latin typeface="Times New Roman" panose="02020603050405020304" pitchFamily="18" charset="0"/>
              <a:cs typeface="Times New Roman" panose="02020603050405020304" pitchFamily="18" charset="0"/>
            </a:rPr>
            <a:t>Количество половых партнеров</a:t>
          </a:r>
        </a:p>
      </dgm:t>
    </dgm:pt>
    <dgm:pt modelId="{20DBBD59-38CE-491E-B6E6-C84816B5FF3B}" type="parTrans" cxnId="{3BD5924B-53AC-415F-A5C7-AF28363F1F17}">
      <dgm:prSet/>
      <dgm:spPr/>
      <dgm:t>
        <a:bodyPr/>
        <a:lstStyle/>
        <a:p>
          <a:endParaRPr lang="ru-RU"/>
        </a:p>
      </dgm:t>
    </dgm:pt>
    <dgm:pt modelId="{2D2E9A09-CE82-4E40-82A9-58EE5FFC6CDB}" type="sibTrans" cxnId="{3BD5924B-53AC-415F-A5C7-AF28363F1F17}">
      <dgm:prSet/>
      <dgm:spPr/>
      <dgm:t>
        <a:bodyPr/>
        <a:lstStyle/>
        <a:p>
          <a:endParaRPr lang="ru-RU"/>
        </a:p>
      </dgm:t>
    </dgm:pt>
    <dgm:pt modelId="{F89A0B2C-DCB4-4935-90CD-97D6BBB3B521}">
      <dgm:prSet phldrT="[Текст]" custT="1"/>
      <dgm:spPr/>
      <dgm:t>
        <a:bodyPr/>
        <a:lstStyle/>
        <a:p>
          <a:r>
            <a:rPr lang="ru-RU" sz="1600" dirty="0">
              <a:latin typeface="Times New Roman" panose="02020603050405020304" pitchFamily="18" charset="0"/>
              <a:cs typeface="Times New Roman" panose="02020603050405020304" pitchFamily="18" charset="0"/>
            </a:rPr>
            <a:t>Раннее начало половой жизни</a:t>
          </a:r>
        </a:p>
      </dgm:t>
    </dgm:pt>
    <dgm:pt modelId="{02D258D0-7437-451D-8BF1-3000DC7C046D}" type="parTrans" cxnId="{DAFF9133-4C09-48B1-A2AE-415FBD7E6048}">
      <dgm:prSet/>
      <dgm:spPr/>
      <dgm:t>
        <a:bodyPr/>
        <a:lstStyle/>
        <a:p>
          <a:endParaRPr lang="ru-RU"/>
        </a:p>
      </dgm:t>
    </dgm:pt>
    <dgm:pt modelId="{8D5CFEFC-8A01-4774-A1DB-7935E6504CFD}" type="sibTrans" cxnId="{DAFF9133-4C09-48B1-A2AE-415FBD7E6048}">
      <dgm:prSet/>
      <dgm:spPr/>
      <dgm:t>
        <a:bodyPr/>
        <a:lstStyle/>
        <a:p>
          <a:endParaRPr lang="ru-RU"/>
        </a:p>
      </dgm:t>
    </dgm:pt>
    <dgm:pt modelId="{A4F8C20F-4532-4130-8D52-B0DB576087F7}">
      <dgm:prSet phldrT="[Текст]" custT="1"/>
      <dgm:spPr/>
      <dgm:t>
        <a:bodyPr/>
        <a:lstStyle/>
        <a:p>
          <a:r>
            <a:rPr lang="ru-RU" sz="1800" dirty="0">
              <a:latin typeface="Times New Roman" panose="02020603050405020304" pitchFamily="18" charset="0"/>
              <a:cs typeface="Times New Roman" panose="02020603050405020304" pitchFamily="18" charset="0"/>
            </a:rPr>
            <a:t>Незащищенный секс</a:t>
          </a:r>
        </a:p>
      </dgm:t>
    </dgm:pt>
    <dgm:pt modelId="{90FA8025-89C1-44CA-9357-0919D548C276}" type="parTrans" cxnId="{F5A220BB-7A6F-43C8-B84B-57C1DE45CFC3}">
      <dgm:prSet/>
      <dgm:spPr/>
      <dgm:t>
        <a:bodyPr/>
        <a:lstStyle/>
        <a:p>
          <a:endParaRPr lang="ru-RU"/>
        </a:p>
      </dgm:t>
    </dgm:pt>
    <dgm:pt modelId="{D2561342-DF8B-4705-AC71-964740F716E4}" type="sibTrans" cxnId="{F5A220BB-7A6F-43C8-B84B-57C1DE45CFC3}">
      <dgm:prSet/>
      <dgm:spPr/>
      <dgm:t>
        <a:bodyPr/>
        <a:lstStyle/>
        <a:p>
          <a:endParaRPr lang="ru-RU"/>
        </a:p>
      </dgm:t>
    </dgm:pt>
    <dgm:pt modelId="{FB8614FF-B4C2-4143-8DF6-A31C3C5DB966}">
      <dgm:prSet custT="1"/>
      <dgm:spPr/>
      <dgm:t>
        <a:bodyPr/>
        <a:lstStyle/>
        <a:p>
          <a:r>
            <a:rPr lang="ru-RU" sz="1800" dirty="0">
              <a:latin typeface="Times New Roman" panose="02020603050405020304" pitchFamily="18" charset="0"/>
              <a:cs typeface="Times New Roman" panose="02020603050405020304" pitchFamily="18" charset="0"/>
            </a:rPr>
            <a:t>ИППП в анамнезе</a:t>
          </a:r>
        </a:p>
      </dgm:t>
    </dgm:pt>
    <dgm:pt modelId="{8301ECDC-88CB-4F6D-A26C-978F049D59AF}" type="parTrans" cxnId="{83CEB256-2D78-4A81-BA01-AFEE2BB6C7BA}">
      <dgm:prSet/>
      <dgm:spPr/>
      <dgm:t>
        <a:bodyPr/>
        <a:lstStyle/>
        <a:p>
          <a:endParaRPr lang="ru-RU"/>
        </a:p>
      </dgm:t>
    </dgm:pt>
    <dgm:pt modelId="{DF3AAC13-1499-4FAC-A6B8-867A8EF4FA48}" type="sibTrans" cxnId="{83CEB256-2D78-4A81-BA01-AFEE2BB6C7BA}">
      <dgm:prSet/>
      <dgm:spPr/>
      <dgm:t>
        <a:bodyPr/>
        <a:lstStyle/>
        <a:p>
          <a:endParaRPr lang="ru-RU"/>
        </a:p>
      </dgm:t>
    </dgm:pt>
    <dgm:pt modelId="{E8C61CEF-BBDB-4722-A786-0AACB4E2B215}">
      <dgm:prSet custT="1"/>
      <dgm:spPr/>
      <dgm:t>
        <a:bodyPr/>
        <a:lstStyle/>
        <a:p>
          <a:r>
            <a:rPr lang="ru-RU" sz="1600" baseline="0" dirty="0">
              <a:latin typeface="Times New Roman" panose="02020603050405020304" pitchFamily="18" charset="0"/>
              <a:cs typeface="Times New Roman" panose="02020603050405020304" pitchFamily="18" charset="0"/>
            </a:rPr>
            <a:t>ЭКО</a:t>
          </a:r>
        </a:p>
      </dgm:t>
    </dgm:pt>
    <dgm:pt modelId="{9A59162E-068C-4B10-AE86-3CBAD6C66495}" type="parTrans" cxnId="{E5C4950D-5C5C-479E-8E22-EE99121FED05}">
      <dgm:prSet/>
      <dgm:spPr/>
      <dgm:t>
        <a:bodyPr/>
        <a:lstStyle/>
        <a:p>
          <a:endParaRPr lang="ru-RU"/>
        </a:p>
      </dgm:t>
    </dgm:pt>
    <dgm:pt modelId="{132DF6EE-E746-4838-8BE2-7736F598508D}" type="sibTrans" cxnId="{E5C4950D-5C5C-479E-8E22-EE99121FED05}">
      <dgm:prSet/>
      <dgm:spPr/>
      <dgm:t>
        <a:bodyPr/>
        <a:lstStyle/>
        <a:p>
          <a:endParaRPr lang="ru-RU"/>
        </a:p>
      </dgm:t>
    </dgm:pt>
    <dgm:pt modelId="{DC52605E-4EA0-4933-BB4C-F66BBD02D19F}">
      <dgm:prSet custT="1"/>
      <dgm:spPr/>
      <dgm:t>
        <a:bodyPr/>
        <a:lstStyle/>
        <a:p>
          <a:r>
            <a:rPr lang="ru-RU" sz="1100" dirty="0">
              <a:latin typeface="Times New Roman" panose="02020603050405020304" pitchFamily="18" charset="0"/>
              <a:cs typeface="Times New Roman" panose="02020603050405020304" pitchFamily="18" charset="0"/>
            </a:rPr>
            <a:t>Отсутствие рациональной профилактики при хирургических вмешательствах</a:t>
          </a:r>
        </a:p>
      </dgm:t>
    </dgm:pt>
    <dgm:pt modelId="{3FAB576F-2E57-4718-93C0-CDFE04AB0814}" type="parTrans" cxnId="{A8D01EDD-F104-422C-BD31-8C05B37DEEAF}">
      <dgm:prSet/>
      <dgm:spPr/>
      <dgm:t>
        <a:bodyPr/>
        <a:lstStyle/>
        <a:p>
          <a:endParaRPr lang="ru-RU"/>
        </a:p>
      </dgm:t>
    </dgm:pt>
    <dgm:pt modelId="{471D33A4-1BE5-4C4A-9B6E-77F210D517AC}" type="sibTrans" cxnId="{A8D01EDD-F104-422C-BD31-8C05B37DEEAF}">
      <dgm:prSet/>
      <dgm:spPr/>
      <dgm:t>
        <a:bodyPr/>
        <a:lstStyle/>
        <a:p>
          <a:endParaRPr lang="ru-RU"/>
        </a:p>
      </dgm:t>
    </dgm:pt>
    <dgm:pt modelId="{103E13FC-CADA-4E2D-A39A-8AA7D2A2873B}">
      <dgm:prSet custT="1"/>
      <dgm:spPr/>
      <dgm:t>
        <a:bodyPr/>
        <a:lstStyle/>
        <a:p>
          <a:r>
            <a:rPr lang="ru-RU" sz="1800" dirty="0">
              <a:latin typeface="Times New Roman" panose="02020603050405020304" pitchFamily="18" charset="0"/>
              <a:cs typeface="Times New Roman" panose="02020603050405020304" pitchFamily="18" charset="0"/>
            </a:rPr>
            <a:t>Внутриматочные манипуляции</a:t>
          </a:r>
        </a:p>
      </dgm:t>
    </dgm:pt>
    <dgm:pt modelId="{84EA3843-47A0-4C3E-8D74-8868F7D73140}" type="parTrans" cxnId="{CE9E7983-1698-4EB2-9ACC-6A8EA8FC5F95}">
      <dgm:prSet/>
      <dgm:spPr/>
      <dgm:t>
        <a:bodyPr/>
        <a:lstStyle/>
        <a:p>
          <a:endParaRPr lang="ru-RU"/>
        </a:p>
      </dgm:t>
    </dgm:pt>
    <dgm:pt modelId="{15FB4664-F349-4657-A706-8018E935E612}" type="sibTrans" cxnId="{CE9E7983-1698-4EB2-9ACC-6A8EA8FC5F95}">
      <dgm:prSet/>
      <dgm:spPr/>
      <dgm:t>
        <a:bodyPr/>
        <a:lstStyle/>
        <a:p>
          <a:endParaRPr lang="ru-RU"/>
        </a:p>
      </dgm:t>
    </dgm:pt>
    <dgm:pt modelId="{6E5C6F10-58D6-453E-8054-A9DE7623A129}" type="pres">
      <dgm:prSet presAssocID="{38098053-FBE1-494A-B50A-765FFE906A86}" presName="cycle" presStyleCnt="0">
        <dgm:presLayoutVars>
          <dgm:chMax val="1"/>
          <dgm:dir/>
          <dgm:animLvl val="ctr"/>
          <dgm:resizeHandles val="exact"/>
        </dgm:presLayoutVars>
      </dgm:prSet>
      <dgm:spPr/>
    </dgm:pt>
    <dgm:pt modelId="{0BE52369-94A7-4574-BFF6-16339922064F}" type="pres">
      <dgm:prSet presAssocID="{46949BB3-1C1F-4D59-B03E-DA621B5E8584}" presName="centerShape" presStyleLbl="node0" presStyleIdx="0" presStyleCnt="1"/>
      <dgm:spPr/>
    </dgm:pt>
    <dgm:pt modelId="{B9502DA2-1231-4E01-B575-8E7EB427BE73}" type="pres">
      <dgm:prSet presAssocID="{20DBBD59-38CE-491E-B6E6-C84816B5FF3B}" presName="Name9" presStyleLbl="parChTrans1D2" presStyleIdx="0" presStyleCnt="7"/>
      <dgm:spPr/>
    </dgm:pt>
    <dgm:pt modelId="{D27ABD51-684D-4990-8B20-D80D078A3593}" type="pres">
      <dgm:prSet presAssocID="{20DBBD59-38CE-491E-B6E6-C84816B5FF3B}" presName="connTx" presStyleLbl="parChTrans1D2" presStyleIdx="0" presStyleCnt="7"/>
      <dgm:spPr/>
    </dgm:pt>
    <dgm:pt modelId="{F35723E4-F6D3-452E-A42E-CFC53D5B36D7}" type="pres">
      <dgm:prSet presAssocID="{C15C444C-7082-45B4-90C5-3DEA8776CD87}" presName="node" presStyleLbl="node1" presStyleIdx="0" presStyleCnt="7" custScaleX="98379" custScaleY="95318" custRadScaleRad="100024" custRadScaleInc="-4926">
        <dgm:presLayoutVars>
          <dgm:bulletEnabled val="1"/>
        </dgm:presLayoutVars>
      </dgm:prSet>
      <dgm:spPr/>
    </dgm:pt>
    <dgm:pt modelId="{8F3B1C3E-A494-4EF2-867A-082C1943D9ED}" type="pres">
      <dgm:prSet presAssocID="{02D258D0-7437-451D-8BF1-3000DC7C046D}" presName="Name9" presStyleLbl="parChTrans1D2" presStyleIdx="1" presStyleCnt="7"/>
      <dgm:spPr/>
    </dgm:pt>
    <dgm:pt modelId="{4C6130D6-DF50-4810-9150-A4944AB30886}" type="pres">
      <dgm:prSet presAssocID="{02D258D0-7437-451D-8BF1-3000DC7C046D}" presName="connTx" presStyleLbl="parChTrans1D2" presStyleIdx="1" presStyleCnt="7"/>
      <dgm:spPr/>
    </dgm:pt>
    <dgm:pt modelId="{7932E366-E820-4CC0-BF1A-64C3F90B3298}" type="pres">
      <dgm:prSet presAssocID="{F89A0B2C-DCB4-4935-90CD-97D6BBB3B521}" presName="node" presStyleLbl="node1" presStyleIdx="1" presStyleCnt="7" custScaleX="98238" custScaleY="91512">
        <dgm:presLayoutVars>
          <dgm:bulletEnabled val="1"/>
        </dgm:presLayoutVars>
      </dgm:prSet>
      <dgm:spPr/>
    </dgm:pt>
    <dgm:pt modelId="{C445CA75-B006-4D2C-9C13-91B8A5FE6130}" type="pres">
      <dgm:prSet presAssocID="{90FA8025-89C1-44CA-9357-0919D548C276}" presName="Name9" presStyleLbl="parChTrans1D2" presStyleIdx="2" presStyleCnt="7"/>
      <dgm:spPr/>
    </dgm:pt>
    <dgm:pt modelId="{715C8DC6-8EE6-4AAF-AABD-0775797A233B}" type="pres">
      <dgm:prSet presAssocID="{90FA8025-89C1-44CA-9357-0919D548C276}" presName="connTx" presStyleLbl="parChTrans1D2" presStyleIdx="2" presStyleCnt="7"/>
      <dgm:spPr/>
    </dgm:pt>
    <dgm:pt modelId="{6659039B-2521-4792-9EFB-31877CE0CC9B}" type="pres">
      <dgm:prSet presAssocID="{A4F8C20F-4532-4130-8D52-B0DB576087F7}" presName="node" presStyleLbl="node1" presStyleIdx="2" presStyleCnt="7" custScaleX="91433" custScaleY="95674" custRadScaleRad="99758" custRadScaleInc="-2424">
        <dgm:presLayoutVars>
          <dgm:bulletEnabled val="1"/>
        </dgm:presLayoutVars>
      </dgm:prSet>
      <dgm:spPr/>
    </dgm:pt>
    <dgm:pt modelId="{78036972-DB50-4944-A955-C2E26F7CF19B}" type="pres">
      <dgm:prSet presAssocID="{84EA3843-47A0-4C3E-8D74-8868F7D73140}" presName="Name9" presStyleLbl="parChTrans1D2" presStyleIdx="3" presStyleCnt="7"/>
      <dgm:spPr/>
    </dgm:pt>
    <dgm:pt modelId="{A5BC05AE-F6CE-4575-B3C4-BD236FAE4F0B}" type="pres">
      <dgm:prSet presAssocID="{84EA3843-47A0-4C3E-8D74-8868F7D73140}" presName="connTx" presStyleLbl="parChTrans1D2" presStyleIdx="3" presStyleCnt="7"/>
      <dgm:spPr/>
    </dgm:pt>
    <dgm:pt modelId="{F27D4AAF-B124-42F3-BE06-1364D20A0996}" type="pres">
      <dgm:prSet presAssocID="{103E13FC-CADA-4E2D-A39A-8AA7D2A2873B}" presName="node" presStyleLbl="node1" presStyleIdx="3" presStyleCnt="7" custScaleY="100707">
        <dgm:presLayoutVars>
          <dgm:bulletEnabled val="1"/>
        </dgm:presLayoutVars>
      </dgm:prSet>
      <dgm:spPr/>
    </dgm:pt>
    <dgm:pt modelId="{FD62AA85-B307-46ED-9105-A32D6E71D763}" type="pres">
      <dgm:prSet presAssocID="{8301ECDC-88CB-4F6D-A26C-978F049D59AF}" presName="Name9" presStyleLbl="parChTrans1D2" presStyleIdx="4" presStyleCnt="7"/>
      <dgm:spPr/>
    </dgm:pt>
    <dgm:pt modelId="{26394CF2-D4EC-4382-AFEA-5BC4DED0D19C}" type="pres">
      <dgm:prSet presAssocID="{8301ECDC-88CB-4F6D-A26C-978F049D59AF}" presName="connTx" presStyleLbl="parChTrans1D2" presStyleIdx="4" presStyleCnt="7"/>
      <dgm:spPr/>
    </dgm:pt>
    <dgm:pt modelId="{C19A1C8A-5039-412D-9811-D2C35BEC1A3E}" type="pres">
      <dgm:prSet presAssocID="{FB8614FF-B4C2-4143-8DF6-A31C3C5DB966}" presName="node" presStyleLbl="node1" presStyleIdx="4" presStyleCnt="7">
        <dgm:presLayoutVars>
          <dgm:bulletEnabled val="1"/>
        </dgm:presLayoutVars>
      </dgm:prSet>
      <dgm:spPr/>
    </dgm:pt>
    <dgm:pt modelId="{86128CDE-547B-49DA-A2FC-8F6762BC5F90}" type="pres">
      <dgm:prSet presAssocID="{9A59162E-068C-4B10-AE86-3CBAD6C66495}" presName="Name9" presStyleLbl="parChTrans1D2" presStyleIdx="5" presStyleCnt="7"/>
      <dgm:spPr/>
    </dgm:pt>
    <dgm:pt modelId="{64720DEF-BAF3-412D-866A-A5B98DC6263F}" type="pres">
      <dgm:prSet presAssocID="{9A59162E-068C-4B10-AE86-3CBAD6C66495}" presName="connTx" presStyleLbl="parChTrans1D2" presStyleIdx="5" presStyleCnt="7"/>
      <dgm:spPr/>
    </dgm:pt>
    <dgm:pt modelId="{B4E328E7-2A87-4787-B5D6-E8182DF86384}" type="pres">
      <dgm:prSet presAssocID="{E8C61CEF-BBDB-4722-A786-0AACB4E2B215}" presName="node" presStyleLbl="node1" presStyleIdx="5" presStyleCnt="7" custRadScaleRad="102052" custRadScaleInc="2266">
        <dgm:presLayoutVars>
          <dgm:bulletEnabled val="1"/>
        </dgm:presLayoutVars>
      </dgm:prSet>
      <dgm:spPr/>
    </dgm:pt>
    <dgm:pt modelId="{F312BD1F-33E6-4892-93F9-137715E5E404}" type="pres">
      <dgm:prSet presAssocID="{3FAB576F-2E57-4718-93C0-CDFE04AB0814}" presName="Name9" presStyleLbl="parChTrans1D2" presStyleIdx="6" presStyleCnt="7"/>
      <dgm:spPr/>
    </dgm:pt>
    <dgm:pt modelId="{774510DA-4E19-4712-AD95-6C3D9F505325}" type="pres">
      <dgm:prSet presAssocID="{3FAB576F-2E57-4718-93C0-CDFE04AB0814}" presName="connTx" presStyleLbl="parChTrans1D2" presStyleIdx="6" presStyleCnt="7"/>
      <dgm:spPr/>
    </dgm:pt>
    <dgm:pt modelId="{0E3B4378-8E4A-4352-9459-F422CCDA9911}" type="pres">
      <dgm:prSet presAssocID="{DC52605E-4EA0-4933-BB4C-F66BBD02D19F}" presName="node" presStyleLbl="node1" presStyleIdx="6" presStyleCnt="7" custScaleX="93910" custScaleY="94683">
        <dgm:presLayoutVars>
          <dgm:bulletEnabled val="1"/>
        </dgm:presLayoutVars>
      </dgm:prSet>
      <dgm:spPr/>
    </dgm:pt>
  </dgm:ptLst>
  <dgm:cxnLst>
    <dgm:cxn modelId="{386E740C-3813-47CF-A65C-2CBE815FDBDE}" type="presOf" srcId="{90FA8025-89C1-44CA-9357-0919D548C276}" destId="{C445CA75-B006-4D2C-9C13-91B8A5FE6130}" srcOrd="0" destOrd="0" presId="urn:microsoft.com/office/officeart/2005/8/layout/radial1"/>
    <dgm:cxn modelId="{E5C4950D-5C5C-479E-8E22-EE99121FED05}" srcId="{46949BB3-1C1F-4D59-B03E-DA621B5E8584}" destId="{E8C61CEF-BBDB-4722-A786-0AACB4E2B215}" srcOrd="5" destOrd="0" parTransId="{9A59162E-068C-4B10-AE86-3CBAD6C66495}" sibTransId="{132DF6EE-E746-4838-8BE2-7736F598508D}"/>
    <dgm:cxn modelId="{FAB50C16-FAAA-4124-9DF9-55B174A24334}" type="presOf" srcId="{8301ECDC-88CB-4F6D-A26C-978F049D59AF}" destId="{FD62AA85-B307-46ED-9105-A32D6E71D763}" srcOrd="0" destOrd="0" presId="urn:microsoft.com/office/officeart/2005/8/layout/radial1"/>
    <dgm:cxn modelId="{42EE7C21-20F4-4371-807D-82F79FBCD814}" type="presOf" srcId="{38098053-FBE1-494A-B50A-765FFE906A86}" destId="{6E5C6F10-58D6-453E-8054-A9DE7623A129}" srcOrd="0" destOrd="0" presId="urn:microsoft.com/office/officeart/2005/8/layout/radial1"/>
    <dgm:cxn modelId="{AF2C1627-3DD0-45E3-B816-133215E91A57}" type="presOf" srcId="{DC52605E-4EA0-4933-BB4C-F66BBD02D19F}" destId="{0E3B4378-8E4A-4352-9459-F422CCDA9911}" srcOrd="0" destOrd="0" presId="urn:microsoft.com/office/officeart/2005/8/layout/radial1"/>
    <dgm:cxn modelId="{41D5642C-E2CE-4578-8AAC-DD17D8230A6D}" type="presOf" srcId="{3FAB576F-2E57-4718-93C0-CDFE04AB0814}" destId="{774510DA-4E19-4712-AD95-6C3D9F505325}" srcOrd="1" destOrd="0" presId="urn:microsoft.com/office/officeart/2005/8/layout/radial1"/>
    <dgm:cxn modelId="{CF18B430-7CF6-43DF-9C37-0719F2DF4ACE}" type="presOf" srcId="{9A59162E-068C-4B10-AE86-3CBAD6C66495}" destId="{86128CDE-547B-49DA-A2FC-8F6762BC5F90}" srcOrd="0" destOrd="0" presId="urn:microsoft.com/office/officeart/2005/8/layout/radial1"/>
    <dgm:cxn modelId="{DAFF9133-4C09-48B1-A2AE-415FBD7E6048}" srcId="{46949BB3-1C1F-4D59-B03E-DA621B5E8584}" destId="{F89A0B2C-DCB4-4935-90CD-97D6BBB3B521}" srcOrd="1" destOrd="0" parTransId="{02D258D0-7437-451D-8BF1-3000DC7C046D}" sibTransId="{8D5CFEFC-8A01-4774-A1DB-7935E6504CFD}"/>
    <dgm:cxn modelId="{7B43CE60-6887-4805-966D-B4668B5ECAAA}" type="presOf" srcId="{20DBBD59-38CE-491E-B6E6-C84816B5FF3B}" destId="{D27ABD51-684D-4990-8B20-D80D078A3593}" srcOrd="1" destOrd="0" presId="urn:microsoft.com/office/officeart/2005/8/layout/radial1"/>
    <dgm:cxn modelId="{3BD5924B-53AC-415F-A5C7-AF28363F1F17}" srcId="{46949BB3-1C1F-4D59-B03E-DA621B5E8584}" destId="{C15C444C-7082-45B4-90C5-3DEA8776CD87}" srcOrd="0" destOrd="0" parTransId="{20DBBD59-38CE-491E-B6E6-C84816B5FF3B}" sibTransId="{2D2E9A09-CE82-4E40-82A9-58EE5FFC6CDB}"/>
    <dgm:cxn modelId="{3A41B872-225D-4748-9A2D-A36E33008C16}" srcId="{38098053-FBE1-494A-B50A-765FFE906A86}" destId="{46949BB3-1C1F-4D59-B03E-DA621B5E8584}" srcOrd="0" destOrd="0" parTransId="{2798C446-9C29-4EF4-840B-437244C7798A}" sibTransId="{D6C1F6ED-5264-414B-9AAA-63E9FAB07FD9}"/>
    <dgm:cxn modelId="{6A55A173-72E0-4C4E-8E7F-CD88C35584FA}" type="presOf" srcId="{103E13FC-CADA-4E2D-A39A-8AA7D2A2873B}" destId="{F27D4AAF-B124-42F3-BE06-1364D20A0996}" srcOrd="0" destOrd="0" presId="urn:microsoft.com/office/officeart/2005/8/layout/radial1"/>
    <dgm:cxn modelId="{9224D654-58D0-4643-8104-F15C1F6A6BED}" type="presOf" srcId="{A4F8C20F-4532-4130-8D52-B0DB576087F7}" destId="{6659039B-2521-4792-9EFB-31877CE0CC9B}" srcOrd="0" destOrd="0" presId="urn:microsoft.com/office/officeart/2005/8/layout/radial1"/>
    <dgm:cxn modelId="{83CEB256-2D78-4A81-BA01-AFEE2BB6C7BA}" srcId="{46949BB3-1C1F-4D59-B03E-DA621B5E8584}" destId="{FB8614FF-B4C2-4143-8DF6-A31C3C5DB966}" srcOrd="4" destOrd="0" parTransId="{8301ECDC-88CB-4F6D-A26C-978F049D59AF}" sibTransId="{DF3AAC13-1499-4FAC-A6B8-867A8EF4FA48}"/>
    <dgm:cxn modelId="{0C6EEC57-6B8F-4BCA-9D02-D7D047EC7302}" type="presOf" srcId="{C15C444C-7082-45B4-90C5-3DEA8776CD87}" destId="{F35723E4-F6D3-452E-A42E-CFC53D5B36D7}" srcOrd="0" destOrd="0" presId="urn:microsoft.com/office/officeart/2005/8/layout/radial1"/>
    <dgm:cxn modelId="{D1FE9458-1AD2-49A9-881D-A8DDB202F05E}" type="presOf" srcId="{F89A0B2C-DCB4-4935-90CD-97D6BBB3B521}" destId="{7932E366-E820-4CC0-BF1A-64C3F90B3298}" srcOrd="0" destOrd="0" presId="urn:microsoft.com/office/officeart/2005/8/layout/radial1"/>
    <dgm:cxn modelId="{CE9E7983-1698-4EB2-9ACC-6A8EA8FC5F95}" srcId="{46949BB3-1C1F-4D59-B03E-DA621B5E8584}" destId="{103E13FC-CADA-4E2D-A39A-8AA7D2A2873B}" srcOrd="3" destOrd="0" parTransId="{84EA3843-47A0-4C3E-8D74-8868F7D73140}" sibTransId="{15FB4664-F349-4657-A706-8018E935E612}"/>
    <dgm:cxn modelId="{3CF70491-97AB-46A6-956E-1586616279CC}" type="presOf" srcId="{90FA8025-89C1-44CA-9357-0919D548C276}" destId="{715C8DC6-8EE6-4AAF-AABD-0775797A233B}" srcOrd="1" destOrd="0" presId="urn:microsoft.com/office/officeart/2005/8/layout/radial1"/>
    <dgm:cxn modelId="{2110AFA6-DDE8-45F4-B4EF-B301377EEB5B}" type="presOf" srcId="{FB8614FF-B4C2-4143-8DF6-A31C3C5DB966}" destId="{C19A1C8A-5039-412D-9811-D2C35BEC1A3E}" srcOrd="0" destOrd="0" presId="urn:microsoft.com/office/officeart/2005/8/layout/radial1"/>
    <dgm:cxn modelId="{F38046AF-573A-47B4-AC76-DC91185831B0}" type="presOf" srcId="{02D258D0-7437-451D-8BF1-3000DC7C046D}" destId="{4C6130D6-DF50-4810-9150-A4944AB30886}" srcOrd="1" destOrd="0" presId="urn:microsoft.com/office/officeart/2005/8/layout/radial1"/>
    <dgm:cxn modelId="{6DB97CB0-1C49-4597-A6E5-5467C8D1EC94}" type="presOf" srcId="{20DBBD59-38CE-491E-B6E6-C84816B5FF3B}" destId="{B9502DA2-1231-4E01-B575-8E7EB427BE73}" srcOrd="0" destOrd="0" presId="urn:microsoft.com/office/officeart/2005/8/layout/radial1"/>
    <dgm:cxn modelId="{F345C3B0-2EE2-4096-B533-5985E907A247}" type="presOf" srcId="{02D258D0-7437-451D-8BF1-3000DC7C046D}" destId="{8F3B1C3E-A494-4EF2-867A-082C1943D9ED}" srcOrd="0" destOrd="0" presId="urn:microsoft.com/office/officeart/2005/8/layout/radial1"/>
    <dgm:cxn modelId="{F5A220BB-7A6F-43C8-B84B-57C1DE45CFC3}" srcId="{46949BB3-1C1F-4D59-B03E-DA621B5E8584}" destId="{A4F8C20F-4532-4130-8D52-B0DB576087F7}" srcOrd="2" destOrd="0" parTransId="{90FA8025-89C1-44CA-9357-0919D548C276}" sibTransId="{D2561342-DF8B-4705-AC71-964740F716E4}"/>
    <dgm:cxn modelId="{ACF4FCC3-5196-49D1-8D9A-B7B9365E15D3}" type="presOf" srcId="{46949BB3-1C1F-4D59-B03E-DA621B5E8584}" destId="{0BE52369-94A7-4574-BFF6-16339922064F}" srcOrd="0" destOrd="0" presId="urn:microsoft.com/office/officeart/2005/8/layout/radial1"/>
    <dgm:cxn modelId="{96501BD3-0C35-483A-9947-9C15BF0A2164}" type="presOf" srcId="{9A59162E-068C-4B10-AE86-3CBAD6C66495}" destId="{64720DEF-BAF3-412D-866A-A5B98DC6263F}" srcOrd="1" destOrd="0" presId="urn:microsoft.com/office/officeart/2005/8/layout/radial1"/>
    <dgm:cxn modelId="{9ABDA4D4-AD72-477D-9C7C-651F4569C681}" type="presOf" srcId="{8301ECDC-88CB-4F6D-A26C-978F049D59AF}" destId="{26394CF2-D4EC-4382-AFEA-5BC4DED0D19C}" srcOrd="1" destOrd="0" presId="urn:microsoft.com/office/officeart/2005/8/layout/radial1"/>
    <dgm:cxn modelId="{A8D01EDD-F104-422C-BD31-8C05B37DEEAF}" srcId="{46949BB3-1C1F-4D59-B03E-DA621B5E8584}" destId="{DC52605E-4EA0-4933-BB4C-F66BBD02D19F}" srcOrd="6" destOrd="0" parTransId="{3FAB576F-2E57-4718-93C0-CDFE04AB0814}" sibTransId="{471D33A4-1BE5-4C4A-9B6E-77F210D517AC}"/>
    <dgm:cxn modelId="{C9637EE9-7965-4C85-95E3-C27E50D8FEB1}" type="presOf" srcId="{3FAB576F-2E57-4718-93C0-CDFE04AB0814}" destId="{F312BD1F-33E6-4892-93F9-137715E5E404}" srcOrd="0" destOrd="0" presId="urn:microsoft.com/office/officeart/2005/8/layout/radial1"/>
    <dgm:cxn modelId="{93E4ECED-38E3-404D-A74F-B49D386D78A2}" type="presOf" srcId="{84EA3843-47A0-4C3E-8D74-8868F7D73140}" destId="{78036972-DB50-4944-A955-C2E26F7CF19B}" srcOrd="0" destOrd="0" presId="urn:microsoft.com/office/officeart/2005/8/layout/radial1"/>
    <dgm:cxn modelId="{6A47D2F6-745B-43F6-83FE-CAA86FE42187}" type="presOf" srcId="{84EA3843-47A0-4C3E-8D74-8868F7D73140}" destId="{A5BC05AE-F6CE-4575-B3C4-BD236FAE4F0B}" srcOrd="1" destOrd="0" presId="urn:microsoft.com/office/officeart/2005/8/layout/radial1"/>
    <dgm:cxn modelId="{B7D3AFFB-BAE4-4132-88D2-2A7E193419D0}" type="presOf" srcId="{E8C61CEF-BBDB-4722-A786-0AACB4E2B215}" destId="{B4E328E7-2A87-4787-B5D6-E8182DF86384}" srcOrd="0" destOrd="0" presId="urn:microsoft.com/office/officeart/2005/8/layout/radial1"/>
    <dgm:cxn modelId="{3DB17EE9-8BFD-401E-A249-44772B31573C}" type="presParOf" srcId="{6E5C6F10-58D6-453E-8054-A9DE7623A129}" destId="{0BE52369-94A7-4574-BFF6-16339922064F}" srcOrd="0" destOrd="0" presId="urn:microsoft.com/office/officeart/2005/8/layout/radial1"/>
    <dgm:cxn modelId="{E2347804-0078-41A5-9AFD-71AD48534377}" type="presParOf" srcId="{6E5C6F10-58D6-453E-8054-A9DE7623A129}" destId="{B9502DA2-1231-4E01-B575-8E7EB427BE73}" srcOrd="1" destOrd="0" presId="urn:microsoft.com/office/officeart/2005/8/layout/radial1"/>
    <dgm:cxn modelId="{F4493991-4AB3-4A03-8322-F13958FE40B4}" type="presParOf" srcId="{B9502DA2-1231-4E01-B575-8E7EB427BE73}" destId="{D27ABD51-684D-4990-8B20-D80D078A3593}" srcOrd="0" destOrd="0" presId="urn:microsoft.com/office/officeart/2005/8/layout/radial1"/>
    <dgm:cxn modelId="{1B35C6FC-708D-4B69-8359-170597F8494D}" type="presParOf" srcId="{6E5C6F10-58D6-453E-8054-A9DE7623A129}" destId="{F35723E4-F6D3-452E-A42E-CFC53D5B36D7}" srcOrd="2" destOrd="0" presId="urn:microsoft.com/office/officeart/2005/8/layout/radial1"/>
    <dgm:cxn modelId="{38C6B507-2C11-488F-80E5-58CCF23A9388}" type="presParOf" srcId="{6E5C6F10-58D6-453E-8054-A9DE7623A129}" destId="{8F3B1C3E-A494-4EF2-867A-082C1943D9ED}" srcOrd="3" destOrd="0" presId="urn:microsoft.com/office/officeart/2005/8/layout/radial1"/>
    <dgm:cxn modelId="{89C891EF-F0AB-4BF2-B694-0E53A5D97C5B}" type="presParOf" srcId="{8F3B1C3E-A494-4EF2-867A-082C1943D9ED}" destId="{4C6130D6-DF50-4810-9150-A4944AB30886}" srcOrd="0" destOrd="0" presId="urn:microsoft.com/office/officeart/2005/8/layout/radial1"/>
    <dgm:cxn modelId="{FE0657E1-2A3A-4D33-80EB-FC0DA283D6BB}" type="presParOf" srcId="{6E5C6F10-58D6-453E-8054-A9DE7623A129}" destId="{7932E366-E820-4CC0-BF1A-64C3F90B3298}" srcOrd="4" destOrd="0" presId="urn:microsoft.com/office/officeart/2005/8/layout/radial1"/>
    <dgm:cxn modelId="{4C260D91-743D-402E-B67A-ADA096BBE458}" type="presParOf" srcId="{6E5C6F10-58D6-453E-8054-A9DE7623A129}" destId="{C445CA75-B006-4D2C-9C13-91B8A5FE6130}" srcOrd="5" destOrd="0" presId="urn:microsoft.com/office/officeart/2005/8/layout/radial1"/>
    <dgm:cxn modelId="{78C48E18-9C7E-42A2-902B-D92034DC2FD8}" type="presParOf" srcId="{C445CA75-B006-4D2C-9C13-91B8A5FE6130}" destId="{715C8DC6-8EE6-4AAF-AABD-0775797A233B}" srcOrd="0" destOrd="0" presId="urn:microsoft.com/office/officeart/2005/8/layout/radial1"/>
    <dgm:cxn modelId="{36974806-B4C4-451F-9F52-548A4B7FF3FC}" type="presParOf" srcId="{6E5C6F10-58D6-453E-8054-A9DE7623A129}" destId="{6659039B-2521-4792-9EFB-31877CE0CC9B}" srcOrd="6" destOrd="0" presId="urn:microsoft.com/office/officeart/2005/8/layout/radial1"/>
    <dgm:cxn modelId="{24E29EBD-C40C-467E-9563-4363BD6C0EB6}" type="presParOf" srcId="{6E5C6F10-58D6-453E-8054-A9DE7623A129}" destId="{78036972-DB50-4944-A955-C2E26F7CF19B}" srcOrd="7" destOrd="0" presId="urn:microsoft.com/office/officeart/2005/8/layout/radial1"/>
    <dgm:cxn modelId="{DDDB5FAA-2668-4298-A0F7-F1ECF3B283D1}" type="presParOf" srcId="{78036972-DB50-4944-A955-C2E26F7CF19B}" destId="{A5BC05AE-F6CE-4575-B3C4-BD236FAE4F0B}" srcOrd="0" destOrd="0" presId="urn:microsoft.com/office/officeart/2005/8/layout/radial1"/>
    <dgm:cxn modelId="{5AE4523E-BEBF-4422-972D-D289A3D7BCA4}" type="presParOf" srcId="{6E5C6F10-58D6-453E-8054-A9DE7623A129}" destId="{F27D4AAF-B124-42F3-BE06-1364D20A0996}" srcOrd="8" destOrd="0" presId="urn:microsoft.com/office/officeart/2005/8/layout/radial1"/>
    <dgm:cxn modelId="{4661F627-6CE8-42F7-A632-93D34CA3BA55}" type="presParOf" srcId="{6E5C6F10-58D6-453E-8054-A9DE7623A129}" destId="{FD62AA85-B307-46ED-9105-A32D6E71D763}" srcOrd="9" destOrd="0" presId="urn:microsoft.com/office/officeart/2005/8/layout/radial1"/>
    <dgm:cxn modelId="{EFDB8AB8-049C-4B25-AB6B-81B7ECFD5EC2}" type="presParOf" srcId="{FD62AA85-B307-46ED-9105-A32D6E71D763}" destId="{26394CF2-D4EC-4382-AFEA-5BC4DED0D19C}" srcOrd="0" destOrd="0" presId="urn:microsoft.com/office/officeart/2005/8/layout/radial1"/>
    <dgm:cxn modelId="{565991AA-4351-4E47-BAFB-80A2E2F5175A}" type="presParOf" srcId="{6E5C6F10-58D6-453E-8054-A9DE7623A129}" destId="{C19A1C8A-5039-412D-9811-D2C35BEC1A3E}" srcOrd="10" destOrd="0" presId="urn:microsoft.com/office/officeart/2005/8/layout/radial1"/>
    <dgm:cxn modelId="{7DB9A92C-ABEB-4476-A949-9EBE48E8977F}" type="presParOf" srcId="{6E5C6F10-58D6-453E-8054-A9DE7623A129}" destId="{86128CDE-547B-49DA-A2FC-8F6762BC5F90}" srcOrd="11" destOrd="0" presId="urn:microsoft.com/office/officeart/2005/8/layout/radial1"/>
    <dgm:cxn modelId="{CAF76B91-AE95-4549-B641-AFA157094497}" type="presParOf" srcId="{86128CDE-547B-49DA-A2FC-8F6762BC5F90}" destId="{64720DEF-BAF3-412D-866A-A5B98DC6263F}" srcOrd="0" destOrd="0" presId="urn:microsoft.com/office/officeart/2005/8/layout/radial1"/>
    <dgm:cxn modelId="{0AA60E60-7060-4865-8942-AD2325A9DF0D}" type="presParOf" srcId="{6E5C6F10-58D6-453E-8054-A9DE7623A129}" destId="{B4E328E7-2A87-4787-B5D6-E8182DF86384}" srcOrd="12" destOrd="0" presId="urn:microsoft.com/office/officeart/2005/8/layout/radial1"/>
    <dgm:cxn modelId="{57EAEDAE-9411-49DE-9E32-7A1567D8CBE8}" type="presParOf" srcId="{6E5C6F10-58D6-453E-8054-A9DE7623A129}" destId="{F312BD1F-33E6-4892-93F9-137715E5E404}" srcOrd="13" destOrd="0" presId="urn:microsoft.com/office/officeart/2005/8/layout/radial1"/>
    <dgm:cxn modelId="{37B43666-ECD1-493D-8205-D2E967921932}" type="presParOf" srcId="{F312BD1F-33E6-4892-93F9-137715E5E404}" destId="{774510DA-4E19-4712-AD95-6C3D9F505325}" srcOrd="0" destOrd="0" presId="urn:microsoft.com/office/officeart/2005/8/layout/radial1"/>
    <dgm:cxn modelId="{CF0060D9-3D98-45E8-B081-9F65F473329E}" type="presParOf" srcId="{6E5C6F10-58D6-453E-8054-A9DE7623A129}" destId="{0E3B4378-8E4A-4352-9459-F422CCDA9911}"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6BB3A2-51B1-4D92-8EDC-29327168083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ru-RU"/>
        </a:p>
      </dgm:t>
    </dgm:pt>
    <dgm:pt modelId="{9768C6FB-4899-4C0A-B677-1C77BAB7AD2F}">
      <dgm:prSet phldrT="[Текст]"/>
      <dgm:spPr/>
      <dgm:t>
        <a:bodyPr/>
        <a:lstStyle/>
        <a:p>
          <a:r>
            <a:rPr lang="ru-RU" dirty="0"/>
            <a:t>Вероятные симптомы </a:t>
          </a:r>
        </a:p>
      </dgm:t>
    </dgm:pt>
    <dgm:pt modelId="{D1AE7821-57A5-4BB8-B68D-60124F144B32}" type="parTrans" cxnId="{FCF6FED6-AF45-40C8-8C3C-BCC73302E985}">
      <dgm:prSet/>
      <dgm:spPr/>
      <dgm:t>
        <a:bodyPr/>
        <a:lstStyle/>
        <a:p>
          <a:endParaRPr lang="ru-RU"/>
        </a:p>
      </dgm:t>
    </dgm:pt>
    <dgm:pt modelId="{BE0B0555-A5E4-4E26-9D3D-9E15A979D3E1}" type="sibTrans" cxnId="{FCF6FED6-AF45-40C8-8C3C-BCC73302E985}">
      <dgm:prSet/>
      <dgm:spPr/>
      <dgm:t>
        <a:bodyPr/>
        <a:lstStyle/>
        <a:p>
          <a:endParaRPr lang="ru-RU"/>
        </a:p>
      </dgm:t>
    </dgm:pt>
    <dgm:pt modelId="{B5D3D6BA-C6D0-4A3B-AF97-FC48B57459BC}">
      <dgm:prSet phldrT="[Текст]" custT="1"/>
      <dgm:spPr/>
      <dgm:t>
        <a:bodyPr/>
        <a:lstStyle/>
        <a:p>
          <a:endParaRPr lang="ru-RU" sz="1500" dirty="0">
            <a:latin typeface="Times New Roman" panose="02020603050405020304" pitchFamily="18" charset="0"/>
            <a:cs typeface="Times New Roman" panose="02020603050405020304" pitchFamily="18" charset="0"/>
          </a:endParaRPr>
        </a:p>
        <a:p>
          <a:endParaRPr lang="ru-RU" sz="1500" dirty="0">
            <a:latin typeface="Times New Roman" panose="02020603050405020304" pitchFamily="18" charset="0"/>
            <a:cs typeface="Times New Roman" panose="02020603050405020304" pitchFamily="18" charset="0"/>
          </a:endParaRPr>
        </a:p>
        <a:p>
          <a:r>
            <a:rPr lang="ru-RU" sz="1800" b="1" dirty="0">
              <a:latin typeface="Times New Roman" panose="02020603050405020304" pitchFamily="18" charset="0"/>
              <a:cs typeface="Times New Roman" panose="02020603050405020304" pitchFamily="18" charset="0"/>
            </a:rPr>
            <a:t>- Боли внизу живота (65-70%)</a:t>
          </a:r>
        </a:p>
        <a:p>
          <a:r>
            <a:rPr lang="ru-RU" sz="1800" b="1" dirty="0">
              <a:latin typeface="Times New Roman" panose="02020603050405020304" pitchFamily="18" charset="0"/>
              <a:cs typeface="Times New Roman" panose="02020603050405020304" pitchFamily="18" charset="0"/>
            </a:rPr>
            <a:t>- Патологические вагинальные (цервикальные) выделения (55-65%)</a:t>
          </a:r>
        </a:p>
        <a:p>
          <a:r>
            <a:rPr lang="ru-RU" sz="1800" b="1" dirty="0">
              <a:latin typeface="Times New Roman" panose="02020603050405020304" pitchFamily="18" charset="0"/>
              <a:cs typeface="Times New Roman" panose="02020603050405020304" pitchFamily="18" charset="0"/>
            </a:rPr>
            <a:t>-</a:t>
          </a:r>
          <a:r>
            <a:rPr lang="ru-RU" sz="1800" b="1" dirty="0" err="1">
              <a:latin typeface="Times New Roman" panose="02020603050405020304" pitchFamily="18" charset="0"/>
              <a:cs typeface="Times New Roman" panose="02020603050405020304" pitchFamily="18" charset="0"/>
            </a:rPr>
            <a:t>Межменструальные</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посткоитальные</a:t>
          </a:r>
          <a:r>
            <a:rPr lang="ru-RU" sz="1800" b="1" dirty="0">
              <a:latin typeface="Times New Roman" panose="02020603050405020304" pitchFamily="18" charset="0"/>
              <a:cs typeface="Times New Roman" panose="02020603050405020304" pitchFamily="18" charset="0"/>
            </a:rPr>
            <a:t> выделения</a:t>
          </a:r>
        </a:p>
        <a:p>
          <a:r>
            <a:rPr lang="ru-RU" sz="1800" b="1" dirty="0">
              <a:latin typeface="Times New Roman" panose="02020603050405020304" pitchFamily="18" charset="0"/>
              <a:cs typeface="Times New Roman" panose="02020603050405020304" pitchFamily="18" charset="0"/>
            </a:rPr>
            <a:t>-</a:t>
          </a:r>
          <a:r>
            <a:rPr lang="ru-RU" sz="1800" b="1" dirty="0" err="1">
              <a:latin typeface="Times New Roman" panose="02020603050405020304" pitchFamily="18" charset="0"/>
              <a:cs typeface="Times New Roman" panose="02020603050405020304" pitchFamily="18" charset="0"/>
            </a:rPr>
            <a:t>Диспареуния</a:t>
          </a:r>
          <a:r>
            <a:rPr lang="ru-RU" sz="1800" b="1" dirty="0">
              <a:latin typeface="Times New Roman" panose="02020603050405020304" pitchFamily="18" charset="0"/>
              <a:cs typeface="Times New Roman" panose="02020603050405020304" pitchFamily="18" charset="0"/>
            </a:rPr>
            <a:t> (50-70%)</a:t>
          </a:r>
        </a:p>
        <a:p>
          <a:endParaRPr lang="ru-RU" sz="1500" dirty="0"/>
        </a:p>
      </dgm:t>
    </dgm:pt>
    <dgm:pt modelId="{301C3AAC-033C-4104-B050-E479D078A15B}" type="parTrans" cxnId="{4D219F42-1B58-4005-AC4A-740E163D6792}">
      <dgm:prSet/>
      <dgm:spPr/>
      <dgm:t>
        <a:bodyPr/>
        <a:lstStyle/>
        <a:p>
          <a:endParaRPr lang="ru-RU"/>
        </a:p>
      </dgm:t>
    </dgm:pt>
    <dgm:pt modelId="{B7D6E038-A39A-4215-96CC-494149509DBD}" type="sibTrans" cxnId="{4D219F42-1B58-4005-AC4A-740E163D6792}">
      <dgm:prSet/>
      <dgm:spPr/>
      <dgm:t>
        <a:bodyPr/>
        <a:lstStyle/>
        <a:p>
          <a:endParaRPr lang="ru-RU"/>
        </a:p>
      </dgm:t>
    </dgm:pt>
    <dgm:pt modelId="{DD08D3B4-5776-42A2-AF63-22136E144CBF}">
      <dgm:prSet phldrT="[Текст]"/>
      <dgm:spPr/>
      <dgm:t>
        <a:bodyPr/>
        <a:lstStyle/>
        <a:p>
          <a:r>
            <a:rPr lang="ru-RU" dirty="0"/>
            <a:t>Достоверные симптомы</a:t>
          </a:r>
        </a:p>
      </dgm:t>
    </dgm:pt>
    <dgm:pt modelId="{712B99A2-0475-41D6-A973-1240476D942D}" type="parTrans" cxnId="{D3D904B5-711D-4D6E-A80D-ED5C99A0B3F1}">
      <dgm:prSet/>
      <dgm:spPr/>
      <dgm:t>
        <a:bodyPr/>
        <a:lstStyle/>
        <a:p>
          <a:endParaRPr lang="ru-RU"/>
        </a:p>
      </dgm:t>
    </dgm:pt>
    <dgm:pt modelId="{83D20257-E47F-4084-BA35-E75960F12CCD}" type="sibTrans" cxnId="{D3D904B5-711D-4D6E-A80D-ED5C99A0B3F1}">
      <dgm:prSet/>
      <dgm:spPr/>
      <dgm:t>
        <a:bodyPr/>
        <a:lstStyle/>
        <a:p>
          <a:endParaRPr lang="ru-RU"/>
        </a:p>
      </dgm:t>
    </dgm:pt>
    <dgm:pt modelId="{DCA87534-4EC7-47D3-BA32-D3CC6C491E96}">
      <dgm:prSet phldrT="[Текст]"/>
      <dgm:spPr/>
      <dgm:t>
        <a:bodyPr/>
        <a:lstStyle/>
        <a:p>
          <a:r>
            <a:rPr lang="ru-RU" b="1" dirty="0">
              <a:latin typeface="Times New Roman" panose="02020603050405020304" pitchFamily="18" charset="0"/>
              <a:cs typeface="Times New Roman" panose="02020603050405020304" pitchFamily="18" charset="0"/>
            </a:rPr>
            <a:t>- Билатеральная </a:t>
          </a:r>
          <a:r>
            <a:rPr lang="ru-RU" b="1" dirty="0" err="1">
              <a:latin typeface="Times New Roman" panose="02020603050405020304" pitchFamily="18" charset="0"/>
              <a:cs typeface="Times New Roman" panose="02020603050405020304" pitchFamily="18" charset="0"/>
            </a:rPr>
            <a:t>болезненностьв</a:t>
          </a:r>
          <a:r>
            <a:rPr lang="ru-RU" b="1" dirty="0">
              <a:latin typeface="Times New Roman" panose="02020603050405020304" pitchFamily="18" charset="0"/>
              <a:cs typeface="Times New Roman" panose="02020603050405020304" pitchFamily="18" charset="0"/>
            </a:rPr>
            <a:t> нижних отделах живота</a:t>
          </a:r>
        </a:p>
        <a:p>
          <a:r>
            <a:rPr lang="ru-RU" b="1" dirty="0">
              <a:latin typeface="Times New Roman" panose="02020603050405020304" pitchFamily="18" charset="0"/>
              <a:cs typeface="Times New Roman" panose="02020603050405020304" pitchFamily="18" charset="0"/>
            </a:rPr>
            <a:t>-Болезненность в области придатков матки при </a:t>
          </a:r>
          <a:r>
            <a:rPr lang="ru-RU" b="1" dirty="0" err="1">
              <a:latin typeface="Times New Roman" panose="02020603050405020304" pitchFamily="18" charset="0"/>
              <a:cs typeface="Times New Roman" panose="02020603050405020304" pitchFamily="18" charset="0"/>
            </a:rPr>
            <a:t>бимануальном</a:t>
          </a:r>
          <a:r>
            <a:rPr lang="ru-RU" b="1" dirty="0">
              <a:latin typeface="Times New Roman" panose="02020603050405020304" pitchFamily="18" charset="0"/>
              <a:cs typeface="Times New Roman" panose="02020603050405020304" pitchFamily="18" charset="0"/>
            </a:rPr>
            <a:t> исследовании</a:t>
          </a:r>
        </a:p>
        <a:p>
          <a:r>
            <a:rPr lang="ru-RU" b="1" dirty="0">
              <a:latin typeface="Times New Roman" panose="02020603050405020304" pitchFamily="18" charset="0"/>
              <a:cs typeface="Times New Roman" panose="02020603050405020304" pitchFamily="18" charset="0"/>
            </a:rPr>
            <a:t>-Болезненные </a:t>
          </a:r>
          <a:r>
            <a:rPr lang="ru-RU" b="1" dirty="0" err="1">
              <a:latin typeface="Times New Roman" panose="02020603050405020304" pitchFamily="18" charset="0"/>
              <a:cs typeface="Times New Roman" panose="02020603050405020304" pitchFamily="18" charset="0"/>
            </a:rPr>
            <a:t>тракции</a:t>
          </a:r>
          <a:r>
            <a:rPr lang="ru-RU" b="1" dirty="0">
              <a:latin typeface="Times New Roman" panose="02020603050405020304" pitchFamily="18" charset="0"/>
              <a:cs typeface="Times New Roman" panose="02020603050405020304" pitchFamily="18" charset="0"/>
            </a:rPr>
            <a:t> за шейку матки</a:t>
          </a:r>
        </a:p>
      </dgm:t>
    </dgm:pt>
    <dgm:pt modelId="{E5E17C60-EFC4-4421-ADA1-EAAE1B3CA913}" type="parTrans" cxnId="{57FD2E5D-6036-491F-A37F-1F6611E999AF}">
      <dgm:prSet/>
      <dgm:spPr/>
      <dgm:t>
        <a:bodyPr/>
        <a:lstStyle/>
        <a:p>
          <a:endParaRPr lang="ru-RU"/>
        </a:p>
      </dgm:t>
    </dgm:pt>
    <dgm:pt modelId="{1F43037E-C715-4477-963F-E9F463D0C303}" type="sibTrans" cxnId="{57FD2E5D-6036-491F-A37F-1F6611E999AF}">
      <dgm:prSet/>
      <dgm:spPr/>
      <dgm:t>
        <a:bodyPr/>
        <a:lstStyle/>
        <a:p>
          <a:endParaRPr lang="ru-RU"/>
        </a:p>
      </dgm:t>
    </dgm:pt>
    <dgm:pt modelId="{02B28EC4-BC16-4FE4-B7CE-5146793380C6}" type="pres">
      <dgm:prSet presAssocID="{D36BB3A2-51B1-4D92-8EDC-293271680839}" presName="list" presStyleCnt="0">
        <dgm:presLayoutVars>
          <dgm:dir/>
          <dgm:animLvl val="lvl"/>
        </dgm:presLayoutVars>
      </dgm:prSet>
      <dgm:spPr/>
    </dgm:pt>
    <dgm:pt modelId="{4759EEBC-976A-4083-A02E-2A64C77B2E3C}" type="pres">
      <dgm:prSet presAssocID="{9768C6FB-4899-4C0A-B677-1C77BAB7AD2F}" presName="posSpace" presStyleCnt="0"/>
      <dgm:spPr/>
    </dgm:pt>
    <dgm:pt modelId="{A5CCBB8E-2392-4AC8-94D2-362545748C09}" type="pres">
      <dgm:prSet presAssocID="{9768C6FB-4899-4C0A-B677-1C77BAB7AD2F}" presName="vertFlow" presStyleCnt="0"/>
      <dgm:spPr/>
    </dgm:pt>
    <dgm:pt modelId="{9E454214-899F-4595-AF6B-0605290260F3}" type="pres">
      <dgm:prSet presAssocID="{9768C6FB-4899-4C0A-B677-1C77BAB7AD2F}" presName="topSpace" presStyleCnt="0"/>
      <dgm:spPr/>
    </dgm:pt>
    <dgm:pt modelId="{6C135C5E-7C38-4450-905B-8A2423FF0997}" type="pres">
      <dgm:prSet presAssocID="{9768C6FB-4899-4C0A-B677-1C77BAB7AD2F}" presName="firstComp" presStyleCnt="0"/>
      <dgm:spPr/>
    </dgm:pt>
    <dgm:pt modelId="{74247B88-5708-4AEB-B113-DC6E317BA8FD}" type="pres">
      <dgm:prSet presAssocID="{9768C6FB-4899-4C0A-B677-1C77BAB7AD2F}" presName="firstChild" presStyleLbl="bgAccFollowNode1" presStyleIdx="0" presStyleCnt="2" custScaleY="147115" custLinFactNeighborX="1641" custLinFactNeighborY="1230"/>
      <dgm:spPr/>
    </dgm:pt>
    <dgm:pt modelId="{69E04E39-4519-4E5F-8756-FE93AFE937E4}" type="pres">
      <dgm:prSet presAssocID="{9768C6FB-4899-4C0A-B677-1C77BAB7AD2F}" presName="firstChildTx" presStyleLbl="bgAccFollowNode1" presStyleIdx="0" presStyleCnt="2">
        <dgm:presLayoutVars>
          <dgm:bulletEnabled val="1"/>
        </dgm:presLayoutVars>
      </dgm:prSet>
      <dgm:spPr/>
    </dgm:pt>
    <dgm:pt modelId="{78445B7F-7821-418D-A5BD-3110CFC60611}" type="pres">
      <dgm:prSet presAssocID="{9768C6FB-4899-4C0A-B677-1C77BAB7AD2F}" presName="negSpace" presStyleCnt="0"/>
      <dgm:spPr/>
    </dgm:pt>
    <dgm:pt modelId="{C557C76B-A357-427C-B58D-F976D0DDA390}" type="pres">
      <dgm:prSet presAssocID="{9768C6FB-4899-4C0A-B677-1C77BAB7AD2F}" presName="circle" presStyleLbl="node1" presStyleIdx="0" presStyleCnt="2"/>
      <dgm:spPr/>
    </dgm:pt>
    <dgm:pt modelId="{0AEAA1F5-764F-4F39-86CB-60B90DF41A77}" type="pres">
      <dgm:prSet presAssocID="{BE0B0555-A5E4-4E26-9D3D-9E15A979D3E1}" presName="transSpace" presStyleCnt="0"/>
      <dgm:spPr/>
    </dgm:pt>
    <dgm:pt modelId="{07D3E582-47CC-487F-AD65-C7D43CFF2E87}" type="pres">
      <dgm:prSet presAssocID="{DD08D3B4-5776-42A2-AF63-22136E144CBF}" presName="posSpace" presStyleCnt="0"/>
      <dgm:spPr/>
    </dgm:pt>
    <dgm:pt modelId="{C74E43AE-7F63-459C-9FBB-8455682622AB}" type="pres">
      <dgm:prSet presAssocID="{DD08D3B4-5776-42A2-AF63-22136E144CBF}" presName="vertFlow" presStyleCnt="0"/>
      <dgm:spPr/>
    </dgm:pt>
    <dgm:pt modelId="{898145D2-B4B7-4E3E-98FE-2A81E15F1738}" type="pres">
      <dgm:prSet presAssocID="{DD08D3B4-5776-42A2-AF63-22136E144CBF}" presName="topSpace" presStyleCnt="0"/>
      <dgm:spPr/>
    </dgm:pt>
    <dgm:pt modelId="{54A568D0-BEDB-4BC7-9009-064745B72EA6}" type="pres">
      <dgm:prSet presAssocID="{DD08D3B4-5776-42A2-AF63-22136E144CBF}" presName="firstComp" presStyleCnt="0"/>
      <dgm:spPr/>
    </dgm:pt>
    <dgm:pt modelId="{A8D7120B-2214-44C8-B256-32726D9A685C}" type="pres">
      <dgm:prSet presAssocID="{DD08D3B4-5776-42A2-AF63-22136E144CBF}" presName="firstChild" presStyleLbl="bgAccFollowNode1" presStyleIdx="1" presStyleCnt="2" custScaleY="148266" custLinFactNeighborX="-3454" custLinFactNeighborY="1726"/>
      <dgm:spPr/>
    </dgm:pt>
    <dgm:pt modelId="{26A6BCF9-984D-4119-B7CD-4A80D27F9CEC}" type="pres">
      <dgm:prSet presAssocID="{DD08D3B4-5776-42A2-AF63-22136E144CBF}" presName="firstChildTx" presStyleLbl="bgAccFollowNode1" presStyleIdx="1" presStyleCnt="2">
        <dgm:presLayoutVars>
          <dgm:bulletEnabled val="1"/>
        </dgm:presLayoutVars>
      </dgm:prSet>
      <dgm:spPr/>
    </dgm:pt>
    <dgm:pt modelId="{FD882CB2-D286-4B50-8387-8BD86E88BBAD}" type="pres">
      <dgm:prSet presAssocID="{DD08D3B4-5776-42A2-AF63-22136E144CBF}" presName="negSpace" presStyleCnt="0"/>
      <dgm:spPr/>
    </dgm:pt>
    <dgm:pt modelId="{7AABC578-0658-450F-AF7B-0DB74A2BCD27}" type="pres">
      <dgm:prSet presAssocID="{DD08D3B4-5776-42A2-AF63-22136E144CBF}" presName="circle" presStyleLbl="node1" presStyleIdx="1" presStyleCnt="2" custScaleX="104106" custLinFactNeighborX="-4755"/>
      <dgm:spPr/>
    </dgm:pt>
  </dgm:ptLst>
  <dgm:cxnLst>
    <dgm:cxn modelId="{6454C02A-59CC-4879-8547-93894F65DF37}" type="presOf" srcId="{9768C6FB-4899-4C0A-B677-1C77BAB7AD2F}" destId="{C557C76B-A357-427C-B58D-F976D0DDA390}" srcOrd="0" destOrd="0" presId="urn:microsoft.com/office/officeart/2005/8/layout/hList9"/>
    <dgm:cxn modelId="{57FD2E5D-6036-491F-A37F-1F6611E999AF}" srcId="{DD08D3B4-5776-42A2-AF63-22136E144CBF}" destId="{DCA87534-4EC7-47D3-BA32-D3CC6C491E96}" srcOrd="0" destOrd="0" parTransId="{E5E17C60-EFC4-4421-ADA1-EAAE1B3CA913}" sibTransId="{1F43037E-C715-4477-963F-E9F463D0C303}"/>
    <dgm:cxn modelId="{4D219F42-1B58-4005-AC4A-740E163D6792}" srcId="{9768C6FB-4899-4C0A-B677-1C77BAB7AD2F}" destId="{B5D3D6BA-C6D0-4A3B-AF97-FC48B57459BC}" srcOrd="0" destOrd="0" parTransId="{301C3AAC-033C-4104-B050-E479D078A15B}" sibTransId="{B7D6E038-A39A-4215-96CC-494149509DBD}"/>
    <dgm:cxn modelId="{3E4D2C4A-33B5-44DC-8B5D-228ED94B4D67}" type="presOf" srcId="{DCA87534-4EC7-47D3-BA32-D3CC6C491E96}" destId="{26A6BCF9-984D-4119-B7CD-4A80D27F9CEC}" srcOrd="1" destOrd="0" presId="urn:microsoft.com/office/officeart/2005/8/layout/hList9"/>
    <dgm:cxn modelId="{D5FFD05A-8EEB-4A8A-A2F8-AB33DA9E6B45}" type="presOf" srcId="{DD08D3B4-5776-42A2-AF63-22136E144CBF}" destId="{7AABC578-0658-450F-AF7B-0DB74A2BCD27}" srcOrd="0" destOrd="0" presId="urn:microsoft.com/office/officeart/2005/8/layout/hList9"/>
    <dgm:cxn modelId="{62F93B83-EB22-4C55-BC9A-BE55B3053562}" type="presOf" srcId="{DCA87534-4EC7-47D3-BA32-D3CC6C491E96}" destId="{A8D7120B-2214-44C8-B256-32726D9A685C}" srcOrd="0" destOrd="0" presId="urn:microsoft.com/office/officeart/2005/8/layout/hList9"/>
    <dgm:cxn modelId="{38F054B0-4E11-49BE-A951-C9E8AC93B6CC}" type="presOf" srcId="{B5D3D6BA-C6D0-4A3B-AF97-FC48B57459BC}" destId="{74247B88-5708-4AEB-B113-DC6E317BA8FD}" srcOrd="0" destOrd="0" presId="urn:microsoft.com/office/officeart/2005/8/layout/hList9"/>
    <dgm:cxn modelId="{D3D904B5-711D-4D6E-A80D-ED5C99A0B3F1}" srcId="{D36BB3A2-51B1-4D92-8EDC-293271680839}" destId="{DD08D3B4-5776-42A2-AF63-22136E144CBF}" srcOrd="1" destOrd="0" parTransId="{712B99A2-0475-41D6-A973-1240476D942D}" sibTransId="{83D20257-E47F-4084-BA35-E75960F12CCD}"/>
    <dgm:cxn modelId="{FCF6FED6-AF45-40C8-8C3C-BCC73302E985}" srcId="{D36BB3A2-51B1-4D92-8EDC-293271680839}" destId="{9768C6FB-4899-4C0A-B677-1C77BAB7AD2F}" srcOrd="0" destOrd="0" parTransId="{D1AE7821-57A5-4BB8-B68D-60124F144B32}" sibTransId="{BE0B0555-A5E4-4E26-9D3D-9E15A979D3E1}"/>
    <dgm:cxn modelId="{3DC6BCF4-0AE7-4D37-B9EE-1A4BC2E61BE8}" type="presOf" srcId="{D36BB3A2-51B1-4D92-8EDC-293271680839}" destId="{02B28EC4-BC16-4FE4-B7CE-5146793380C6}" srcOrd="0" destOrd="0" presId="urn:microsoft.com/office/officeart/2005/8/layout/hList9"/>
    <dgm:cxn modelId="{1CAA2DFB-B177-452A-8C04-72803F2D2739}" type="presOf" srcId="{B5D3D6BA-C6D0-4A3B-AF97-FC48B57459BC}" destId="{69E04E39-4519-4E5F-8756-FE93AFE937E4}" srcOrd="1" destOrd="0" presId="urn:microsoft.com/office/officeart/2005/8/layout/hList9"/>
    <dgm:cxn modelId="{7EC06C76-D927-43FF-8232-53B64CC9A92D}" type="presParOf" srcId="{02B28EC4-BC16-4FE4-B7CE-5146793380C6}" destId="{4759EEBC-976A-4083-A02E-2A64C77B2E3C}" srcOrd="0" destOrd="0" presId="urn:microsoft.com/office/officeart/2005/8/layout/hList9"/>
    <dgm:cxn modelId="{993A4691-4062-4BA3-9EEE-B004D511B699}" type="presParOf" srcId="{02B28EC4-BC16-4FE4-B7CE-5146793380C6}" destId="{A5CCBB8E-2392-4AC8-94D2-362545748C09}" srcOrd="1" destOrd="0" presId="urn:microsoft.com/office/officeart/2005/8/layout/hList9"/>
    <dgm:cxn modelId="{99A01D33-138D-47CE-A329-ED8C999D36BC}" type="presParOf" srcId="{A5CCBB8E-2392-4AC8-94D2-362545748C09}" destId="{9E454214-899F-4595-AF6B-0605290260F3}" srcOrd="0" destOrd="0" presId="urn:microsoft.com/office/officeart/2005/8/layout/hList9"/>
    <dgm:cxn modelId="{040FA49D-B858-4263-801A-BD1BF9BF3A96}" type="presParOf" srcId="{A5CCBB8E-2392-4AC8-94D2-362545748C09}" destId="{6C135C5E-7C38-4450-905B-8A2423FF0997}" srcOrd="1" destOrd="0" presId="urn:microsoft.com/office/officeart/2005/8/layout/hList9"/>
    <dgm:cxn modelId="{E52CCE4D-DE9E-48E5-B894-8EE513A6C6CA}" type="presParOf" srcId="{6C135C5E-7C38-4450-905B-8A2423FF0997}" destId="{74247B88-5708-4AEB-B113-DC6E317BA8FD}" srcOrd="0" destOrd="0" presId="urn:microsoft.com/office/officeart/2005/8/layout/hList9"/>
    <dgm:cxn modelId="{FCBAC98B-E72F-4D8F-BFC3-3507854841F3}" type="presParOf" srcId="{6C135C5E-7C38-4450-905B-8A2423FF0997}" destId="{69E04E39-4519-4E5F-8756-FE93AFE937E4}" srcOrd="1" destOrd="0" presId="urn:microsoft.com/office/officeart/2005/8/layout/hList9"/>
    <dgm:cxn modelId="{1E72705F-B162-4048-80E0-73BC556B3521}" type="presParOf" srcId="{02B28EC4-BC16-4FE4-B7CE-5146793380C6}" destId="{78445B7F-7821-418D-A5BD-3110CFC60611}" srcOrd="2" destOrd="0" presId="urn:microsoft.com/office/officeart/2005/8/layout/hList9"/>
    <dgm:cxn modelId="{42117B7C-6F04-47A0-A6CD-E815F6C334B7}" type="presParOf" srcId="{02B28EC4-BC16-4FE4-B7CE-5146793380C6}" destId="{C557C76B-A357-427C-B58D-F976D0DDA390}" srcOrd="3" destOrd="0" presId="urn:microsoft.com/office/officeart/2005/8/layout/hList9"/>
    <dgm:cxn modelId="{BCFBD42F-B5CA-4DED-9A3D-E1D34BE1AC58}" type="presParOf" srcId="{02B28EC4-BC16-4FE4-B7CE-5146793380C6}" destId="{0AEAA1F5-764F-4F39-86CB-60B90DF41A77}" srcOrd="4" destOrd="0" presId="urn:microsoft.com/office/officeart/2005/8/layout/hList9"/>
    <dgm:cxn modelId="{657B232A-424D-43A7-B74B-2CB5F0FB20A4}" type="presParOf" srcId="{02B28EC4-BC16-4FE4-B7CE-5146793380C6}" destId="{07D3E582-47CC-487F-AD65-C7D43CFF2E87}" srcOrd="5" destOrd="0" presId="urn:microsoft.com/office/officeart/2005/8/layout/hList9"/>
    <dgm:cxn modelId="{380102D3-7596-4FC5-84E9-084DB489C596}" type="presParOf" srcId="{02B28EC4-BC16-4FE4-B7CE-5146793380C6}" destId="{C74E43AE-7F63-459C-9FBB-8455682622AB}" srcOrd="6" destOrd="0" presId="urn:microsoft.com/office/officeart/2005/8/layout/hList9"/>
    <dgm:cxn modelId="{F3BBA91A-F36F-4C73-8C49-18D7C851E159}" type="presParOf" srcId="{C74E43AE-7F63-459C-9FBB-8455682622AB}" destId="{898145D2-B4B7-4E3E-98FE-2A81E15F1738}" srcOrd="0" destOrd="0" presId="urn:microsoft.com/office/officeart/2005/8/layout/hList9"/>
    <dgm:cxn modelId="{334CD4DF-1F03-46DE-834D-35E9F84A0433}" type="presParOf" srcId="{C74E43AE-7F63-459C-9FBB-8455682622AB}" destId="{54A568D0-BEDB-4BC7-9009-064745B72EA6}" srcOrd="1" destOrd="0" presId="urn:microsoft.com/office/officeart/2005/8/layout/hList9"/>
    <dgm:cxn modelId="{485D9B0A-ABE1-4C12-82B8-A5A770C5C96B}" type="presParOf" srcId="{54A568D0-BEDB-4BC7-9009-064745B72EA6}" destId="{A8D7120B-2214-44C8-B256-32726D9A685C}" srcOrd="0" destOrd="0" presId="urn:microsoft.com/office/officeart/2005/8/layout/hList9"/>
    <dgm:cxn modelId="{F4F475C9-9464-48C3-AFB9-C24522D15D59}" type="presParOf" srcId="{54A568D0-BEDB-4BC7-9009-064745B72EA6}" destId="{26A6BCF9-984D-4119-B7CD-4A80D27F9CEC}" srcOrd="1" destOrd="0" presId="urn:microsoft.com/office/officeart/2005/8/layout/hList9"/>
    <dgm:cxn modelId="{073A8010-A4F6-4243-80E6-7079DAA26C4B}" type="presParOf" srcId="{02B28EC4-BC16-4FE4-B7CE-5146793380C6}" destId="{FD882CB2-D286-4B50-8387-8BD86E88BBAD}" srcOrd="7" destOrd="0" presId="urn:microsoft.com/office/officeart/2005/8/layout/hList9"/>
    <dgm:cxn modelId="{4D3C7620-AB52-432D-B766-CB0D1EC9AE67}" type="presParOf" srcId="{02B28EC4-BC16-4FE4-B7CE-5146793380C6}" destId="{7AABC578-0658-450F-AF7B-0DB74A2BCD27}"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6412B6-D114-4561-ADB4-8549D397B19C}"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ru-RU"/>
        </a:p>
      </dgm:t>
    </dgm:pt>
    <dgm:pt modelId="{BF5C52BA-F1BB-41B4-9A0E-52DF84698A08}">
      <dgm:prSet phldrT="[Текст]"/>
      <dgm:spPr/>
      <dgm:t>
        <a:bodyPr/>
        <a:lstStyle/>
        <a:p>
          <a:r>
            <a:rPr lang="ru-RU" dirty="0" err="1"/>
            <a:t>Вульвит</a:t>
          </a:r>
          <a:endParaRPr lang="ru-RU" dirty="0"/>
        </a:p>
      </dgm:t>
    </dgm:pt>
    <dgm:pt modelId="{926FFBDE-5B97-402D-9E49-8532D6FC4047}" type="parTrans" cxnId="{0F9F7ECB-F211-466D-A3B5-F6CF4BB952D9}">
      <dgm:prSet/>
      <dgm:spPr/>
      <dgm:t>
        <a:bodyPr/>
        <a:lstStyle/>
        <a:p>
          <a:endParaRPr lang="ru-RU"/>
        </a:p>
      </dgm:t>
    </dgm:pt>
    <dgm:pt modelId="{13929E57-E3EC-4312-A9CC-AD7F4DAA51F2}" type="sibTrans" cxnId="{0F9F7ECB-F211-466D-A3B5-F6CF4BB952D9}">
      <dgm:prSet/>
      <dgm:spPr/>
      <dgm:t>
        <a:bodyPr/>
        <a:lstStyle/>
        <a:p>
          <a:endParaRPr lang="ru-RU"/>
        </a:p>
      </dgm:t>
    </dgm:pt>
    <dgm:pt modelId="{BC4C879D-5FD7-4A44-97DA-88ED76B08710}">
      <dgm:prSet phldrT="[Текст]" custT="1"/>
      <dgm:spPr/>
      <dgm:t>
        <a:bodyPr/>
        <a:lstStyle/>
        <a:p>
          <a:r>
            <a:rPr lang="ru-RU" sz="1600" b="1" dirty="0">
              <a:latin typeface="Times New Roman" panose="02020603050405020304" pitchFamily="18" charset="0"/>
              <a:cs typeface="Times New Roman" panose="02020603050405020304" pitchFamily="18" charset="0"/>
            </a:rPr>
            <a:t>- Несоблюдение гигиены наружных половых органов</a:t>
          </a:r>
        </a:p>
        <a:p>
          <a:r>
            <a:rPr lang="ru-RU" sz="1600" b="1" dirty="0">
              <a:latin typeface="Times New Roman" panose="02020603050405020304" pitchFamily="18" charset="0"/>
              <a:cs typeface="Times New Roman" panose="02020603050405020304" pitchFamily="18" charset="0"/>
            </a:rPr>
            <a:t>-опрелости при ожирении</a:t>
          </a:r>
        </a:p>
        <a:p>
          <a:r>
            <a:rPr lang="ru-RU" sz="1600" b="1" dirty="0">
              <a:latin typeface="Times New Roman" panose="02020603050405020304" pitchFamily="18" charset="0"/>
              <a:cs typeface="Times New Roman" panose="02020603050405020304" pitchFamily="18" charset="0"/>
            </a:rPr>
            <a:t>-Химические, термические или механические воздействия (расчесы, ссадины и др.)</a:t>
          </a:r>
        </a:p>
        <a:p>
          <a:r>
            <a:rPr lang="ru-RU" sz="1600" b="1" dirty="0">
              <a:latin typeface="Times New Roman" panose="02020603050405020304" pitchFamily="18" charset="0"/>
              <a:cs typeface="Times New Roman" panose="02020603050405020304" pitchFamily="18" charset="0"/>
            </a:rPr>
            <a:t>-Эндокринные заболевания (СД)</a:t>
          </a:r>
        </a:p>
        <a:p>
          <a:r>
            <a:rPr lang="ru-RU" sz="1600" b="1" dirty="0">
              <a:latin typeface="Times New Roman" panose="02020603050405020304" pitchFamily="18" charset="0"/>
              <a:cs typeface="Times New Roman" panose="02020603050405020304" pitchFamily="18" charset="0"/>
            </a:rPr>
            <a:t>-Псориаз, экзема</a:t>
          </a:r>
        </a:p>
        <a:p>
          <a:r>
            <a:rPr lang="ru-RU" sz="1600" b="1" dirty="0">
              <a:latin typeface="Times New Roman" panose="02020603050405020304" pitchFamily="18" charset="0"/>
              <a:cs typeface="Times New Roman" panose="02020603050405020304" pitchFamily="18" charset="0"/>
            </a:rPr>
            <a:t>-Опущение и выпадение внутренних половых органов</a:t>
          </a:r>
        </a:p>
        <a:p>
          <a:r>
            <a:rPr lang="ru-RU" sz="1600" b="1" dirty="0">
              <a:latin typeface="Times New Roman" panose="02020603050405020304" pitchFamily="18" charset="0"/>
              <a:cs typeface="Times New Roman" panose="02020603050405020304" pitchFamily="18" charset="0"/>
            </a:rPr>
            <a:t>-Геморрой</a:t>
          </a:r>
        </a:p>
      </dgm:t>
    </dgm:pt>
    <dgm:pt modelId="{2DE3AA3C-4B9B-418B-8642-091D79C8BFBF}" type="parTrans" cxnId="{0A5A3B67-B2CE-4861-AF1B-982CD5F1D254}">
      <dgm:prSet/>
      <dgm:spPr/>
      <dgm:t>
        <a:bodyPr/>
        <a:lstStyle/>
        <a:p>
          <a:endParaRPr lang="ru-RU"/>
        </a:p>
      </dgm:t>
    </dgm:pt>
    <dgm:pt modelId="{E5BA430A-A1AB-4FD4-9FE7-8209F0DA3DB4}" type="sibTrans" cxnId="{0A5A3B67-B2CE-4861-AF1B-982CD5F1D254}">
      <dgm:prSet/>
      <dgm:spPr/>
      <dgm:t>
        <a:bodyPr/>
        <a:lstStyle/>
        <a:p>
          <a:endParaRPr lang="ru-RU"/>
        </a:p>
      </dgm:t>
    </dgm:pt>
    <dgm:pt modelId="{D352232C-3CDB-4FB6-ACFA-F4BA383ECCB1}">
      <dgm:prSet phldrT="[Текст]"/>
      <dgm:spPr/>
      <dgm:t>
        <a:bodyPr/>
        <a:lstStyle/>
        <a:p>
          <a:r>
            <a:rPr lang="ru-RU" dirty="0" err="1"/>
            <a:t>Вульвовагинит</a:t>
          </a:r>
          <a:r>
            <a:rPr lang="ru-RU" dirty="0"/>
            <a:t> </a:t>
          </a:r>
        </a:p>
      </dgm:t>
    </dgm:pt>
    <dgm:pt modelId="{CE14581D-566E-4C89-8B1A-5AD081614658}" type="parTrans" cxnId="{678FB402-0104-4217-B74C-03B4AEB569BC}">
      <dgm:prSet/>
      <dgm:spPr/>
      <dgm:t>
        <a:bodyPr/>
        <a:lstStyle/>
        <a:p>
          <a:endParaRPr lang="ru-RU"/>
        </a:p>
      </dgm:t>
    </dgm:pt>
    <dgm:pt modelId="{89041518-126A-4DDE-985D-EAB6CD42E3C2}" type="sibTrans" cxnId="{678FB402-0104-4217-B74C-03B4AEB569BC}">
      <dgm:prSet/>
      <dgm:spPr/>
      <dgm:t>
        <a:bodyPr/>
        <a:lstStyle/>
        <a:p>
          <a:endParaRPr lang="ru-RU"/>
        </a:p>
      </dgm:t>
    </dgm:pt>
    <dgm:pt modelId="{926DFD8D-466C-47E2-89AF-DEA006684D61}">
      <dgm:prSet phldrT="[Текст]" custT="1"/>
      <dgm:spPr/>
      <dgm:t>
        <a:bodyPr/>
        <a:lstStyle/>
        <a:p>
          <a:r>
            <a:rPr lang="ru-RU" sz="1600" b="1" dirty="0">
              <a:latin typeface="Times New Roman" panose="02020603050405020304" pitchFamily="18" charset="0"/>
              <a:cs typeface="Times New Roman" panose="02020603050405020304" pitchFamily="18" charset="0"/>
            </a:rPr>
            <a:t>-Длительный и/или бессистемный прием антибиотиков</a:t>
          </a:r>
        </a:p>
        <a:p>
          <a:r>
            <a:rPr lang="ru-RU" sz="1600" b="1" dirty="0">
              <a:latin typeface="Times New Roman" panose="02020603050405020304" pitchFamily="18" charset="0"/>
              <a:cs typeface="Times New Roman" panose="02020603050405020304" pitchFamily="18" charset="0"/>
            </a:rPr>
            <a:t>-Беременность</a:t>
          </a:r>
        </a:p>
        <a:p>
          <a:r>
            <a:rPr lang="ru-RU" sz="1600" b="1" dirty="0">
              <a:latin typeface="Times New Roman" panose="02020603050405020304" pitchFamily="18" charset="0"/>
              <a:cs typeface="Times New Roman" panose="02020603050405020304" pitchFamily="18" charset="0"/>
            </a:rPr>
            <a:t>-Использование КОК</a:t>
          </a:r>
        </a:p>
        <a:p>
          <a:r>
            <a:rPr lang="ru-RU" sz="1600" b="1" dirty="0">
              <a:latin typeface="Times New Roman" panose="02020603050405020304" pitchFamily="18" charset="0"/>
              <a:cs typeface="Times New Roman" panose="02020603050405020304" pitchFamily="18" charset="0"/>
            </a:rPr>
            <a:t>-Применение </a:t>
          </a:r>
          <a:r>
            <a:rPr lang="ru-RU" sz="1600" b="1" dirty="0" err="1">
              <a:latin typeface="Times New Roman" panose="02020603050405020304" pitchFamily="18" charset="0"/>
              <a:cs typeface="Times New Roman" panose="02020603050405020304" pitchFamily="18" charset="0"/>
            </a:rPr>
            <a:t>цитостатиков</a:t>
          </a:r>
          <a:endParaRPr lang="ru-RU" sz="1600" b="1" dirty="0">
            <a:latin typeface="Times New Roman" panose="02020603050405020304" pitchFamily="18" charset="0"/>
            <a:cs typeface="Times New Roman" panose="02020603050405020304" pitchFamily="18" charset="0"/>
          </a:endParaRPr>
        </a:p>
        <a:p>
          <a:r>
            <a:rPr lang="ru-RU" sz="1600" b="1" dirty="0">
              <a:latin typeface="Times New Roman" panose="02020603050405020304" pitchFamily="18" charset="0"/>
              <a:cs typeface="Times New Roman" panose="02020603050405020304" pitchFamily="18" charset="0"/>
            </a:rPr>
            <a:t>-Лучевая терапия</a:t>
          </a:r>
        </a:p>
        <a:p>
          <a:r>
            <a:rPr lang="ru-RU" sz="1600" b="1" dirty="0">
              <a:latin typeface="Times New Roman" panose="02020603050405020304" pitchFamily="18" charset="0"/>
              <a:cs typeface="Times New Roman" panose="02020603050405020304" pitchFamily="18" charset="0"/>
            </a:rPr>
            <a:t>-Прием </a:t>
          </a:r>
          <a:r>
            <a:rPr lang="ru-RU" sz="1600" b="1" dirty="0" err="1">
              <a:latin typeface="Times New Roman" panose="02020603050405020304" pitchFamily="18" charset="0"/>
              <a:cs typeface="Times New Roman" panose="02020603050405020304" pitchFamily="18" charset="0"/>
            </a:rPr>
            <a:t>глюкокортикоидов</a:t>
          </a:r>
          <a:r>
            <a:rPr lang="ru-RU" sz="1600" b="1" dirty="0">
              <a:latin typeface="Times New Roman" panose="02020603050405020304" pitchFamily="18" charset="0"/>
              <a:cs typeface="Times New Roman" panose="02020603050405020304" pitchFamily="18" charset="0"/>
            </a:rPr>
            <a:t> </a:t>
          </a:r>
        </a:p>
        <a:p>
          <a:r>
            <a:rPr lang="ru-RU" sz="1600" b="1" dirty="0">
              <a:latin typeface="Times New Roman" panose="02020603050405020304" pitchFamily="18" charset="0"/>
              <a:cs typeface="Times New Roman" panose="02020603050405020304" pitchFamily="18" charset="0"/>
            </a:rPr>
            <a:t>-Дисфункция яичников</a:t>
          </a:r>
        </a:p>
        <a:p>
          <a:r>
            <a:rPr lang="ru-RU" sz="1600" b="1" dirty="0">
              <a:latin typeface="Times New Roman" panose="02020603050405020304" pitchFamily="18" charset="0"/>
              <a:cs typeface="Times New Roman" panose="02020603050405020304" pitchFamily="18" charset="0"/>
            </a:rPr>
            <a:t>-Иммунодефицит, связанный с тяжелыми заболеваниями, травмами</a:t>
          </a:r>
        </a:p>
      </dgm:t>
    </dgm:pt>
    <dgm:pt modelId="{F5416E9F-0FA4-4CDD-A8FD-542BE66E5847}" type="parTrans" cxnId="{D946D6D8-702E-4359-9068-1336FD358FED}">
      <dgm:prSet/>
      <dgm:spPr/>
      <dgm:t>
        <a:bodyPr/>
        <a:lstStyle/>
        <a:p>
          <a:endParaRPr lang="ru-RU"/>
        </a:p>
      </dgm:t>
    </dgm:pt>
    <dgm:pt modelId="{D1AB030A-E725-4BB3-A496-B2E774DEE043}" type="sibTrans" cxnId="{D946D6D8-702E-4359-9068-1336FD358FED}">
      <dgm:prSet/>
      <dgm:spPr/>
      <dgm:t>
        <a:bodyPr/>
        <a:lstStyle/>
        <a:p>
          <a:endParaRPr lang="ru-RU"/>
        </a:p>
      </dgm:t>
    </dgm:pt>
    <dgm:pt modelId="{5AF57DAB-4AB5-4D3F-8C19-7DEEB177AE69}" type="pres">
      <dgm:prSet presAssocID="{CE6412B6-D114-4561-ADB4-8549D397B19C}" presName="list" presStyleCnt="0">
        <dgm:presLayoutVars>
          <dgm:dir/>
          <dgm:animLvl val="lvl"/>
        </dgm:presLayoutVars>
      </dgm:prSet>
      <dgm:spPr/>
    </dgm:pt>
    <dgm:pt modelId="{730AB468-0F84-4DD1-87E1-6C4446CDF995}" type="pres">
      <dgm:prSet presAssocID="{BF5C52BA-F1BB-41B4-9A0E-52DF84698A08}" presName="posSpace" presStyleCnt="0"/>
      <dgm:spPr/>
    </dgm:pt>
    <dgm:pt modelId="{EE7B1078-2DEB-4D60-AA7C-131200CBD673}" type="pres">
      <dgm:prSet presAssocID="{BF5C52BA-F1BB-41B4-9A0E-52DF84698A08}" presName="vertFlow" presStyleCnt="0"/>
      <dgm:spPr/>
    </dgm:pt>
    <dgm:pt modelId="{E9B9E2DB-CD6E-408C-A3FA-2EAF0A64F814}" type="pres">
      <dgm:prSet presAssocID="{BF5C52BA-F1BB-41B4-9A0E-52DF84698A08}" presName="topSpace" presStyleCnt="0"/>
      <dgm:spPr/>
    </dgm:pt>
    <dgm:pt modelId="{714DBC5F-CF74-4CE3-8C80-1177040368CF}" type="pres">
      <dgm:prSet presAssocID="{BF5C52BA-F1BB-41B4-9A0E-52DF84698A08}" presName="firstComp" presStyleCnt="0"/>
      <dgm:spPr/>
    </dgm:pt>
    <dgm:pt modelId="{70999433-5A16-4EEC-B2C8-5D5F36EF5ABC}" type="pres">
      <dgm:prSet presAssocID="{BF5C52BA-F1BB-41B4-9A0E-52DF84698A08}" presName="firstChild" presStyleLbl="bgAccFollowNode1" presStyleIdx="0" presStyleCnt="2" custScaleX="102951" custScaleY="207619"/>
      <dgm:spPr/>
    </dgm:pt>
    <dgm:pt modelId="{6C1751D3-B9CA-410B-9616-AE64C4746919}" type="pres">
      <dgm:prSet presAssocID="{BF5C52BA-F1BB-41B4-9A0E-52DF84698A08}" presName="firstChildTx" presStyleLbl="bgAccFollowNode1" presStyleIdx="0" presStyleCnt="2">
        <dgm:presLayoutVars>
          <dgm:bulletEnabled val="1"/>
        </dgm:presLayoutVars>
      </dgm:prSet>
      <dgm:spPr/>
    </dgm:pt>
    <dgm:pt modelId="{283E96BC-5876-45D1-94F1-03B53AC0209D}" type="pres">
      <dgm:prSet presAssocID="{BF5C52BA-F1BB-41B4-9A0E-52DF84698A08}" presName="negSpace" presStyleCnt="0"/>
      <dgm:spPr/>
    </dgm:pt>
    <dgm:pt modelId="{F9DC636E-FE10-4498-A7FE-D86258AEB5A6}" type="pres">
      <dgm:prSet presAssocID="{BF5C52BA-F1BB-41B4-9A0E-52DF84698A08}" presName="circle" presStyleLbl="node1" presStyleIdx="0" presStyleCnt="2" custScaleY="97062" custLinFactNeighborX="-22954" custLinFactNeighborY="-10834"/>
      <dgm:spPr/>
    </dgm:pt>
    <dgm:pt modelId="{98AE75B1-3FB3-42C8-95F7-60C576DD0ABF}" type="pres">
      <dgm:prSet presAssocID="{13929E57-E3EC-4312-A9CC-AD7F4DAA51F2}" presName="transSpace" presStyleCnt="0"/>
      <dgm:spPr/>
    </dgm:pt>
    <dgm:pt modelId="{5399CED8-8DB3-44F8-9875-86E667CE1847}" type="pres">
      <dgm:prSet presAssocID="{D352232C-3CDB-4FB6-ACFA-F4BA383ECCB1}" presName="posSpace" presStyleCnt="0"/>
      <dgm:spPr/>
    </dgm:pt>
    <dgm:pt modelId="{FD9611F7-403B-4605-88F0-622FBDB50039}" type="pres">
      <dgm:prSet presAssocID="{D352232C-3CDB-4FB6-ACFA-F4BA383ECCB1}" presName="vertFlow" presStyleCnt="0"/>
      <dgm:spPr/>
    </dgm:pt>
    <dgm:pt modelId="{80301539-5CE8-4794-8B01-F9665EAF6D67}" type="pres">
      <dgm:prSet presAssocID="{D352232C-3CDB-4FB6-ACFA-F4BA383ECCB1}" presName="topSpace" presStyleCnt="0"/>
      <dgm:spPr/>
    </dgm:pt>
    <dgm:pt modelId="{D789429C-A49F-4AED-A12E-A0CAD04FE312}" type="pres">
      <dgm:prSet presAssocID="{D352232C-3CDB-4FB6-ACFA-F4BA383ECCB1}" presName="firstComp" presStyleCnt="0"/>
      <dgm:spPr/>
    </dgm:pt>
    <dgm:pt modelId="{59C79070-4EAD-45A2-B196-71E78ECAABAC}" type="pres">
      <dgm:prSet presAssocID="{D352232C-3CDB-4FB6-ACFA-F4BA383ECCB1}" presName="firstChild" presStyleLbl="bgAccFollowNode1" presStyleIdx="1" presStyleCnt="2" custScaleY="208386" custLinFactNeighborX="-9085" custLinFactNeighborY="7455"/>
      <dgm:spPr/>
    </dgm:pt>
    <dgm:pt modelId="{680C7153-092A-4DD3-933B-A30694D8FF9F}" type="pres">
      <dgm:prSet presAssocID="{D352232C-3CDB-4FB6-ACFA-F4BA383ECCB1}" presName="firstChildTx" presStyleLbl="bgAccFollowNode1" presStyleIdx="1" presStyleCnt="2">
        <dgm:presLayoutVars>
          <dgm:bulletEnabled val="1"/>
        </dgm:presLayoutVars>
      </dgm:prSet>
      <dgm:spPr/>
    </dgm:pt>
    <dgm:pt modelId="{AAC801CE-9E3C-4109-9259-5A61BF0D24AB}" type="pres">
      <dgm:prSet presAssocID="{D352232C-3CDB-4FB6-ACFA-F4BA383ECCB1}" presName="negSpace" presStyleCnt="0"/>
      <dgm:spPr/>
    </dgm:pt>
    <dgm:pt modelId="{5604F391-C8AE-4C77-9AF7-16309CAAEB6C}" type="pres">
      <dgm:prSet presAssocID="{D352232C-3CDB-4FB6-ACFA-F4BA383ECCB1}" presName="circle" presStyleLbl="node1" presStyleIdx="1" presStyleCnt="2" custLinFactNeighborX="-7986" custLinFactNeighborY="592"/>
      <dgm:spPr/>
    </dgm:pt>
  </dgm:ptLst>
  <dgm:cxnLst>
    <dgm:cxn modelId="{678FB402-0104-4217-B74C-03B4AEB569BC}" srcId="{CE6412B6-D114-4561-ADB4-8549D397B19C}" destId="{D352232C-3CDB-4FB6-ACFA-F4BA383ECCB1}" srcOrd="1" destOrd="0" parTransId="{CE14581D-566E-4C89-8B1A-5AD081614658}" sibTransId="{89041518-126A-4DDE-985D-EAB6CD42E3C2}"/>
    <dgm:cxn modelId="{0CC00A08-4815-4301-95D6-513295B5F251}" type="presOf" srcId="{BF5C52BA-F1BB-41B4-9A0E-52DF84698A08}" destId="{F9DC636E-FE10-4498-A7FE-D86258AEB5A6}" srcOrd="0" destOrd="0" presId="urn:microsoft.com/office/officeart/2005/8/layout/hList9"/>
    <dgm:cxn modelId="{AD24B309-802E-4A4A-90FB-A23975918949}" type="presOf" srcId="{D352232C-3CDB-4FB6-ACFA-F4BA383ECCB1}" destId="{5604F391-C8AE-4C77-9AF7-16309CAAEB6C}" srcOrd="0" destOrd="0" presId="urn:microsoft.com/office/officeart/2005/8/layout/hList9"/>
    <dgm:cxn modelId="{99C29636-F8D0-4058-B57A-FCF4AF5C632A}" type="presOf" srcId="{CE6412B6-D114-4561-ADB4-8549D397B19C}" destId="{5AF57DAB-4AB5-4D3F-8C19-7DEEB177AE69}" srcOrd="0" destOrd="0" presId="urn:microsoft.com/office/officeart/2005/8/layout/hList9"/>
    <dgm:cxn modelId="{0A5A3B67-B2CE-4861-AF1B-982CD5F1D254}" srcId="{BF5C52BA-F1BB-41B4-9A0E-52DF84698A08}" destId="{BC4C879D-5FD7-4A44-97DA-88ED76B08710}" srcOrd="0" destOrd="0" parTransId="{2DE3AA3C-4B9B-418B-8642-091D79C8BFBF}" sibTransId="{E5BA430A-A1AB-4FD4-9FE7-8209F0DA3DB4}"/>
    <dgm:cxn modelId="{7B958B89-8F45-4305-9B42-EBB31E678505}" type="presOf" srcId="{BC4C879D-5FD7-4A44-97DA-88ED76B08710}" destId="{6C1751D3-B9CA-410B-9616-AE64C4746919}" srcOrd="1" destOrd="0" presId="urn:microsoft.com/office/officeart/2005/8/layout/hList9"/>
    <dgm:cxn modelId="{2D926DC8-970F-4351-AF43-FF84BEC3C351}" type="presOf" srcId="{BC4C879D-5FD7-4A44-97DA-88ED76B08710}" destId="{70999433-5A16-4EEC-B2C8-5D5F36EF5ABC}" srcOrd="0" destOrd="0" presId="urn:microsoft.com/office/officeart/2005/8/layout/hList9"/>
    <dgm:cxn modelId="{0F9F7ECB-F211-466D-A3B5-F6CF4BB952D9}" srcId="{CE6412B6-D114-4561-ADB4-8549D397B19C}" destId="{BF5C52BA-F1BB-41B4-9A0E-52DF84698A08}" srcOrd="0" destOrd="0" parTransId="{926FFBDE-5B97-402D-9E49-8532D6FC4047}" sibTransId="{13929E57-E3EC-4312-A9CC-AD7F4DAA51F2}"/>
    <dgm:cxn modelId="{D946D6D8-702E-4359-9068-1336FD358FED}" srcId="{D352232C-3CDB-4FB6-ACFA-F4BA383ECCB1}" destId="{926DFD8D-466C-47E2-89AF-DEA006684D61}" srcOrd="0" destOrd="0" parTransId="{F5416E9F-0FA4-4CDD-A8FD-542BE66E5847}" sibTransId="{D1AB030A-E725-4BB3-A496-B2E774DEE043}"/>
    <dgm:cxn modelId="{FD08E6DA-CE69-41F0-8F8E-7B50A4DB8B0B}" type="presOf" srcId="{926DFD8D-466C-47E2-89AF-DEA006684D61}" destId="{59C79070-4EAD-45A2-B196-71E78ECAABAC}" srcOrd="0" destOrd="0" presId="urn:microsoft.com/office/officeart/2005/8/layout/hList9"/>
    <dgm:cxn modelId="{415760EC-978A-4D3E-AF40-6664B7172348}" type="presOf" srcId="{926DFD8D-466C-47E2-89AF-DEA006684D61}" destId="{680C7153-092A-4DD3-933B-A30694D8FF9F}" srcOrd="1" destOrd="0" presId="urn:microsoft.com/office/officeart/2005/8/layout/hList9"/>
    <dgm:cxn modelId="{8D361ED5-49F9-41DF-971C-EC54D30A303E}" type="presParOf" srcId="{5AF57DAB-4AB5-4D3F-8C19-7DEEB177AE69}" destId="{730AB468-0F84-4DD1-87E1-6C4446CDF995}" srcOrd="0" destOrd="0" presId="urn:microsoft.com/office/officeart/2005/8/layout/hList9"/>
    <dgm:cxn modelId="{C742574F-1118-452C-8A01-5FD10A223E60}" type="presParOf" srcId="{5AF57DAB-4AB5-4D3F-8C19-7DEEB177AE69}" destId="{EE7B1078-2DEB-4D60-AA7C-131200CBD673}" srcOrd="1" destOrd="0" presId="urn:microsoft.com/office/officeart/2005/8/layout/hList9"/>
    <dgm:cxn modelId="{E8252991-25C0-4A59-8452-0704D4BA4DF1}" type="presParOf" srcId="{EE7B1078-2DEB-4D60-AA7C-131200CBD673}" destId="{E9B9E2DB-CD6E-408C-A3FA-2EAF0A64F814}" srcOrd="0" destOrd="0" presId="urn:microsoft.com/office/officeart/2005/8/layout/hList9"/>
    <dgm:cxn modelId="{B124E620-0487-46D0-AD4F-FDC037454CD0}" type="presParOf" srcId="{EE7B1078-2DEB-4D60-AA7C-131200CBD673}" destId="{714DBC5F-CF74-4CE3-8C80-1177040368CF}" srcOrd="1" destOrd="0" presId="urn:microsoft.com/office/officeart/2005/8/layout/hList9"/>
    <dgm:cxn modelId="{38041C58-C5BE-405E-8DC3-04BCE9F384EC}" type="presParOf" srcId="{714DBC5F-CF74-4CE3-8C80-1177040368CF}" destId="{70999433-5A16-4EEC-B2C8-5D5F36EF5ABC}" srcOrd="0" destOrd="0" presId="urn:microsoft.com/office/officeart/2005/8/layout/hList9"/>
    <dgm:cxn modelId="{AA6934A1-73CC-4E7C-A491-E22852FF23DF}" type="presParOf" srcId="{714DBC5F-CF74-4CE3-8C80-1177040368CF}" destId="{6C1751D3-B9CA-410B-9616-AE64C4746919}" srcOrd="1" destOrd="0" presId="urn:microsoft.com/office/officeart/2005/8/layout/hList9"/>
    <dgm:cxn modelId="{A4AB8AE4-D4A9-4476-94FC-051F51C375C3}" type="presParOf" srcId="{5AF57DAB-4AB5-4D3F-8C19-7DEEB177AE69}" destId="{283E96BC-5876-45D1-94F1-03B53AC0209D}" srcOrd="2" destOrd="0" presId="urn:microsoft.com/office/officeart/2005/8/layout/hList9"/>
    <dgm:cxn modelId="{FA75CF6D-FE4F-4196-A791-00A1E00CB9B2}" type="presParOf" srcId="{5AF57DAB-4AB5-4D3F-8C19-7DEEB177AE69}" destId="{F9DC636E-FE10-4498-A7FE-D86258AEB5A6}" srcOrd="3" destOrd="0" presId="urn:microsoft.com/office/officeart/2005/8/layout/hList9"/>
    <dgm:cxn modelId="{07C3AEBE-BDD0-4403-965B-2AB429C13267}" type="presParOf" srcId="{5AF57DAB-4AB5-4D3F-8C19-7DEEB177AE69}" destId="{98AE75B1-3FB3-42C8-95F7-60C576DD0ABF}" srcOrd="4" destOrd="0" presId="urn:microsoft.com/office/officeart/2005/8/layout/hList9"/>
    <dgm:cxn modelId="{E7104D88-E8D1-4F74-BBB5-40C04C8E6558}" type="presParOf" srcId="{5AF57DAB-4AB5-4D3F-8C19-7DEEB177AE69}" destId="{5399CED8-8DB3-44F8-9875-86E667CE1847}" srcOrd="5" destOrd="0" presId="urn:microsoft.com/office/officeart/2005/8/layout/hList9"/>
    <dgm:cxn modelId="{9565ABFA-2850-49FB-A499-7D787FA1E3D2}" type="presParOf" srcId="{5AF57DAB-4AB5-4D3F-8C19-7DEEB177AE69}" destId="{FD9611F7-403B-4605-88F0-622FBDB50039}" srcOrd="6" destOrd="0" presId="urn:microsoft.com/office/officeart/2005/8/layout/hList9"/>
    <dgm:cxn modelId="{DF102EAD-25AF-4321-A6A3-E704EEF7B372}" type="presParOf" srcId="{FD9611F7-403B-4605-88F0-622FBDB50039}" destId="{80301539-5CE8-4794-8B01-F9665EAF6D67}" srcOrd="0" destOrd="0" presId="urn:microsoft.com/office/officeart/2005/8/layout/hList9"/>
    <dgm:cxn modelId="{BC76777D-CB77-493C-BE5C-EA2EEA0DCBD3}" type="presParOf" srcId="{FD9611F7-403B-4605-88F0-622FBDB50039}" destId="{D789429C-A49F-4AED-A12E-A0CAD04FE312}" srcOrd="1" destOrd="0" presId="urn:microsoft.com/office/officeart/2005/8/layout/hList9"/>
    <dgm:cxn modelId="{B01EE7E8-16EC-4D87-A084-AFF75B91C81B}" type="presParOf" srcId="{D789429C-A49F-4AED-A12E-A0CAD04FE312}" destId="{59C79070-4EAD-45A2-B196-71E78ECAABAC}" srcOrd="0" destOrd="0" presId="urn:microsoft.com/office/officeart/2005/8/layout/hList9"/>
    <dgm:cxn modelId="{A527750D-51F7-4953-984E-1C64FFCBB0F9}" type="presParOf" srcId="{D789429C-A49F-4AED-A12E-A0CAD04FE312}" destId="{680C7153-092A-4DD3-933B-A30694D8FF9F}" srcOrd="1" destOrd="0" presId="urn:microsoft.com/office/officeart/2005/8/layout/hList9"/>
    <dgm:cxn modelId="{98DE0447-29E5-404B-A975-3534875896F2}" type="presParOf" srcId="{5AF57DAB-4AB5-4D3F-8C19-7DEEB177AE69}" destId="{AAC801CE-9E3C-4109-9259-5A61BF0D24AB}" srcOrd="7" destOrd="0" presId="urn:microsoft.com/office/officeart/2005/8/layout/hList9"/>
    <dgm:cxn modelId="{B3F54233-D623-4A77-A990-0F1A0D4B71EF}" type="presParOf" srcId="{5AF57DAB-4AB5-4D3F-8C19-7DEEB177AE69}" destId="{5604F391-C8AE-4C77-9AF7-16309CAAEB6C}"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52369-94A7-4574-BFF6-16339922064F}">
      <dsp:nvSpPr>
        <dsp:cNvPr id="0" name=""/>
        <dsp:cNvSpPr/>
      </dsp:nvSpPr>
      <dsp:spPr>
        <a:xfrm>
          <a:off x="3684147" y="2222666"/>
          <a:ext cx="1478756" cy="147875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ru-RU" sz="3200" kern="1200" dirty="0"/>
            <a:t>ВЗПО</a:t>
          </a:r>
        </a:p>
      </dsp:txBody>
      <dsp:txXfrm>
        <a:off x="3900706" y="2439225"/>
        <a:ext cx="1045638" cy="1045638"/>
      </dsp:txXfrm>
    </dsp:sp>
    <dsp:sp modelId="{B9502DA2-1231-4E01-B575-8E7EB427BE73}">
      <dsp:nvSpPr>
        <dsp:cNvPr id="0" name=""/>
        <dsp:cNvSpPr/>
      </dsp:nvSpPr>
      <dsp:spPr>
        <a:xfrm rot="16123999">
          <a:off x="4011553" y="1820719"/>
          <a:ext cx="774141" cy="30303"/>
        </a:xfrm>
        <a:custGeom>
          <a:avLst/>
          <a:gdLst/>
          <a:ahLst/>
          <a:cxnLst/>
          <a:rect l="0" t="0" r="0" b="0"/>
          <a:pathLst>
            <a:path>
              <a:moveTo>
                <a:pt x="0" y="15151"/>
              </a:moveTo>
              <a:lnTo>
                <a:pt x="774141" y="1515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rot="10800000">
        <a:off x="4379270" y="1816517"/>
        <a:ext cx="38707" cy="38707"/>
      </dsp:txXfrm>
    </dsp:sp>
    <dsp:sp modelId="{F35723E4-F6D3-452E-A42E-CFC53D5B36D7}">
      <dsp:nvSpPr>
        <dsp:cNvPr id="0" name=""/>
        <dsp:cNvSpPr/>
      </dsp:nvSpPr>
      <dsp:spPr>
        <a:xfrm>
          <a:off x="3647095" y="39535"/>
          <a:ext cx="1454785" cy="140952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Times New Roman" panose="02020603050405020304" pitchFamily="18" charset="0"/>
              <a:cs typeface="Times New Roman" panose="02020603050405020304" pitchFamily="18" charset="0"/>
            </a:rPr>
            <a:t>Количество половых партнеров</a:t>
          </a:r>
        </a:p>
      </dsp:txBody>
      <dsp:txXfrm>
        <a:off x="3860143" y="245954"/>
        <a:ext cx="1028689" cy="996682"/>
      </dsp:txXfrm>
    </dsp:sp>
    <dsp:sp modelId="{8F3B1C3E-A494-4EF2-867A-082C1943D9ED}">
      <dsp:nvSpPr>
        <dsp:cNvPr id="0" name=""/>
        <dsp:cNvSpPr/>
      </dsp:nvSpPr>
      <dsp:spPr>
        <a:xfrm rot="19285714">
          <a:off x="4917312" y="2245033"/>
          <a:ext cx="772634" cy="30303"/>
        </a:xfrm>
        <a:custGeom>
          <a:avLst/>
          <a:gdLst/>
          <a:ahLst/>
          <a:cxnLst/>
          <a:rect l="0" t="0" r="0" b="0"/>
          <a:pathLst>
            <a:path>
              <a:moveTo>
                <a:pt x="0" y="15151"/>
              </a:moveTo>
              <a:lnTo>
                <a:pt x="772634" y="1515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284313" y="2240869"/>
        <a:ext cx="38631" cy="38631"/>
      </dsp:txXfrm>
    </dsp:sp>
    <dsp:sp modelId="{7932E366-E820-4CC0-BF1A-64C3F90B3298}">
      <dsp:nvSpPr>
        <dsp:cNvPr id="0" name=""/>
        <dsp:cNvSpPr/>
      </dsp:nvSpPr>
      <dsp:spPr>
        <a:xfrm>
          <a:off x="5431088" y="902675"/>
          <a:ext cx="1452700" cy="135323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Times New Roman" panose="02020603050405020304" pitchFamily="18" charset="0"/>
              <a:cs typeface="Times New Roman" panose="02020603050405020304" pitchFamily="18" charset="0"/>
            </a:rPr>
            <a:t>Раннее начало половой жизни</a:t>
          </a:r>
        </a:p>
      </dsp:txBody>
      <dsp:txXfrm>
        <a:off x="5643831" y="1100852"/>
        <a:ext cx="1027214" cy="956885"/>
      </dsp:txXfrm>
    </dsp:sp>
    <dsp:sp modelId="{C445CA75-B006-4D2C-9C13-91B8A5FE6130}">
      <dsp:nvSpPr>
        <dsp:cNvPr id="0" name=""/>
        <dsp:cNvSpPr/>
      </dsp:nvSpPr>
      <dsp:spPr>
        <a:xfrm rot="734030">
          <a:off x="5137078" y="3187869"/>
          <a:ext cx="795658" cy="30303"/>
        </a:xfrm>
        <a:custGeom>
          <a:avLst/>
          <a:gdLst/>
          <a:ahLst/>
          <a:cxnLst/>
          <a:rect l="0" t="0" r="0" b="0"/>
          <a:pathLst>
            <a:path>
              <a:moveTo>
                <a:pt x="0" y="15151"/>
              </a:moveTo>
              <a:lnTo>
                <a:pt x="795658" y="1515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515016" y="3183129"/>
        <a:ext cx="39782" cy="39782"/>
      </dsp:txXfrm>
    </dsp:sp>
    <dsp:sp modelId="{6659039B-2521-4792-9EFB-31877CE0CC9B}">
      <dsp:nvSpPr>
        <dsp:cNvPr id="0" name=""/>
        <dsp:cNvSpPr/>
      </dsp:nvSpPr>
      <dsp:spPr>
        <a:xfrm>
          <a:off x="5909640" y="2723461"/>
          <a:ext cx="1352071" cy="141478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dirty="0">
              <a:latin typeface="Times New Roman" panose="02020603050405020304" pitchFamily="18" charset="0"/>
              <a:cs typeface="Times New Roman" panose="02020603050405020304" pitchFamily="18" charset="0"/>
            </a:rPr>
            <a:t>Незащищенный секс</a:t>
          </a:r>
        </a:p>
      </dsp:txBody>
      <dsp:txXfrm>
        <a:off x="6107646" y="2930651"/>
        <a:ext cx="956059" cy="1000405"/>
      </dsp:txXfrm>
    </dsp:sp>
    <dsp:sp modelId="{78036972-DB50-4944-A955-C2E26F7CF19B}">
      <dsp:nvSpPr>
        <dsp:cNvPr id="0" name=""/>
        <dsp:cNvSpPr/>
      </dsp:nvSpPr>
      <dsp:spPr>
        <a:xfrm rot="3857143">
          <a:off x="4536347" y="3944050"/>
          <a:ext cx="734767" cy="30303"/>
        </a:xfrm>
        <a:custGeom>
          <a:avLst/>
          <a:gdLst/>
          <a:ahLst/>
          <a:cxnLst/>
          <a:rect l="0" t="0" r="0" b="0"/>
          <a:pathLst>
            <a:path>
              <a:moveTo>
                <a:pt x="0" y="15151"/>
              </a:moveTo>
              <a:lnTo>
                <a:pt x="734767" y="1515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885362" y="3940833"/>
        <a:ext cx="36738" cy="36738"/>
      </dsp:txXfrm>
    </dsp:sp>
    <dsp:sp modelId="{F27D4AAF-B124-42F3-BE06-1364D20A0996}">
      <dsp:nvSpPr>
        <dsp:cNvPr id="0" name=""/>
        <dsp:cNvSpPr/>
      </dsp:nvSpPr>
      <dsp:spPr>
        <a:xfrm>
          <a:off x="4646396" y="4215570"/>
          <a:ext cx="1478756" cy="148921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dirty="0">
              <a:latin typeface="Times New Roman" panose="02020603050405020304" pitchFamily="18" charset="0"/>
              <a:cs typeface="Times New Roman" panose="02020603050405020304" pitchFamily="18" charset="0"/>
            </a:rPr>
            <a:t>Внутриматочные манипуляции</a:t>
          </a:r>
        </a:p>
      </dsp:txBody>
      <dsp:txXfrm>
        <a:off x="4862955" y="4433660"/>
        <a:ext cx="1045638" cy="1053030"/>
      </dsp:txXfrm>
    </dsp:sp>
    <dsp:sp modelId="{FD62AA85-B307-46ED-9105-A32D6E71D763}">
      <dsp:nvSpPr>
        <dsp:cNvPr id="0" name=""/>
        <dsp:cNvSpPr/>
      </dsp:nvSpPr>
      <dsp:spPr>
        <a:xfrm rot="6942857">
          <a:off x="3572900" y="3945958"/>
          <a:ext cx="739002" cy="30303"/>
        </a:xfrm>
        <a:custGeom>
          <a:avLst/>
          <a:gdLst/>
          <a:ahLst/>
          <a:cxnLst/>
          <a:rect l="0" t="0" r="0" b="0"/>
          <a:pathLst>
            <a:path>
              <a:moveTo>
                <a:pt x="0" y="15151"/>
              </a:moveTo>
              <a:lnTo>
                <a:pt x="739002" y="1515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rot="10800000">
        <a:off x="3923926" y="3942635"/>
        <a:ext cx="36950" cy="36950"/>
      </dsp:txXfrm>
    </dsp:sp>
    <dsp:sp modelId="{C19A1C8A-5039-412D-9811-D2C35BEC1A3E}">
      <dsp:nvSpPr>
        <dsp:cNvPr id="0" name=""/>
        <dsp:cNvSpPr/>
      </dsp:nvSpPr>
      <dsp:spPr>
        <a:xfrm>
          <a:off x="2721898" y="4220797"/>
          <a:ext cx="1478756" cy="147875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dirty="0">
              <a:latin typeface="Times New Roman" panose="02020603050405020304" pitchFamily="18" charset="0"/>
              <a:cs typeface="Times New Roman" panose="02020603050405020304" pitchFamily="18" charset="0"/>
            </a:rPr>
            <a:t>ИППП в анамнезе</a:t>
          </a:r>
        </a:p>
      </dsp:txBody>
      <dsp:txXfrm>
        <a:off x="2938457" y="4437356"/>
        <a:ext cx="1045638" cy="1045638"/>
      </dsp:txXfrm>
    </dsp:sp>
    <dsp:sp modelId="{86128CDE-547B-49DA-A2FC-8F6762BC5F90}">
      <dsp:nvSpPr>
        <dsp:cNvPr id="0" name=""/>
        <dsp:cNvSpPr/>
      </dsp:nvSpPr>
      <dsp:spPr>
        <a:xfrm rot="10063533">
          <a:off x="2925505" y="3187472"/>
          <a:ext cx="784510" cy="30303"/>
        </a:xfrm>
        <a:custGeom>
          <a:avLst/>
          <a:gdLst/>
          <a:ahLst/>
          <a:cxnLst/>
          <a:rect l="0" t="0" r="0" b="0"/>
          <a:pathLst>
            <a:path>
              <a:moveTo>
                <a:pt x="0" y="15151"/>
              </a:moveTo>
              <a:lnTo>
                <a:pt x="784510" y="1515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rot="10800000">
        <a:off x="3298148" y="3183011"/>
        <a:ext cx="39225" cy="39225"/>
      </dsp:txXfrm>
    </dsp:sp>
    <dsp:sp modelId="{B4E328E7-2A87-4787-B5D6-E8182DF86384}">
      <dsp:nvSpPr>
        <dsp:cNvPr id="0" name=""/>
        <dsp:cNvSpPr/>
      </dsp:nvSpPr>
      <dsp:spPr>
        <a:xfrm>
          <a:off x="1472618" y="2703825"/>
          <a:ext cx="1478756" cy="147875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ru-RU" sz="1600" kern="1200" baseline="0" dirty="0">
              <a:latin typeface="Times New Roman" panose="02020603050405020304" pitchFamily="18" charset="0"/>
              <a:cs typeface="Times New Roman" panose="02020603050405020304" pitchFamily="18" charset="0"/>
            </a:rPr>
            <a:t>ЭКО</a:t>
          </a:r>
        </a:p>
      </dsp:txBody>
      <dsp:txXfrm>
        <a:off x="1689177" y="2920384"/>
        <a:ext cx="1045638" cy="1045638"/>
      </dsp:txXfrm>
    </dsp:sp>
    <dsp:sp modelId="{F312BD1F-33E6-4892-93F9-137715E5E404}">
      <dsp:nvSpPr>
        <dsp:cNvPr id="0" name=""/>
        <dsp:cNvSpPr/>
      </dsp:nvSpPr>
      <dsp:spPr>
        <a:xfrm rot="13114286">
          <a:off x="3148916" y="2242168"/>
          <a:ext cx="781825" cy="30303"/>
        </a:xfrm>
        <a:custGeom>
          <a:avLst/>
          <a:gdLst/>
          <a:ahLst/>
          <a:cxnLst/>
          <a:rect l="0" t="0" r="0" b="0"/>
          <a:pathLst>
            <a:path>
              <a:moveTo>
                <a:pt x="0" y="15151"/>
              </a:moveTo>
              <a:lnTo>
                <a:pt x="781825" y="1515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rot="10800000">
        <a:off x="3520283" y="2237774"/>
        <a:ext cx="39091" cy="39091"/>
      </dsp:txXfrm>
    </dsp:sp>
    <dsp:sp modelId="{0E3B4378-8E4A-4352-9459-F422CCDA9911}">
      <dsp:nvSpPr>
        <dsp:cNvPr id="0" name=""/>
        <dsp:cNvSpPr/>
      </dsp:nvSpPr>
      <dsp:spPr>
        <a:xfrm>
          <a:off x="1995262" y="879229"/>
          <a:ext cx="1388699" cy="140013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kern="1200" dirty="0">
              <a:latin typeface="Times New Roman" panose="02020603050405020304" pitchFamily="18" charset="0"/>
              <a:cs typeface="Times New Roman" panose="02020603050405020304" pitchFamily="18" charset="0"/>
            </a:rPr>
            <a:t>Отсутствие рациональной профилактики при хирургических вмешательствах</a:t>
          </a:r>
        </a:p>
      </dsp:txBody>
      <dsp:txXfrm>
        <a:off x="2198632" y="1084273"/>
        <a:ext cx="981959" cy="990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47B88-5708-4AEB-B113-DC6E317BA8FD}">
      <dsp:nvSpPr>
        <dsp:cNvPr id="0" name=""/>
        <dsp:cNvSpPr/>
      </dsp:nvSpPr>
      <dsp:spPr>
        <a:xfrm>
          <a:off x="1681255" y="1210257"/>
          <a:ext cx="3054781" cy="299752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endParaRPr lang="ru-RU" sz="1500" kern="1200" dirty="0">
            <a:latin typeface="Times New Roman" panose="02020603050405020304" pitchFamily="18" charset="0"/>
            <a:cs typeface="Times New Roman" panose="02020603050405020304" pitchFamily="18" charset="0"/>
          </a:endParaRPr>
        </a:p>
        <a:p>
          <a:pPr marL="0" lvl="0" indent="0" algn="l" defTabSz="666750">
            <a:lnSpc>
              <a:spcPct val="90000"/>
            </a:lnSpc>
            <a:spcBef>
              <a:spcPct val="0"/>
            </a:spcBef>
            <a:spcAft>
              <a:spcPct val="35000"/>
            </a:spcAft>
            <a:buNone/>
          </a:pPr>
          <a:endParaRPr lang="ru-RU" sz="1500" kern="1200" dirty="0">
            <a:latin typeface="Times New Roman" panose="02020603050405020304" pitchFamily="18" charset="0"/>
            <a:cs typeface="Times New Roman" panose="02020603050405020304" pitchFamily="18" charset="0"/>
          </a:endParaRPr>
        </a:p>
        <a:p>
          <a:pPr marL="0" lvl="0" indent="0" algn="l" defTabSz="666750">
            <a:lnSpc>
              <a:spcPct val="90000"/>
            </a:lnSpc>
            <a:spcBef>
              <a:spcPct val="0"/>
            </a:spcBef>
            <a:spcAft>
              <a:spcPct val="35000"/>
            </a:spcAft>
            <a:buNone/>
          </a:pPr>
          <a:r>
            <a:rPr lang="ru-RU" sz="1800" b="1" kern="1200" dirty="0">
              <a:latin typeface="Times New Roman" panose="02020603050405020304" pitchFamily="18" charset="0"/>
              <a:cs typeface="Times New Roman" panose="02020603050405020304" pitchFamily="18" charset="0"/>
            </a:rPr>
            <a:t>- Боли внизу живота (65-70%)</a:t>
          </a:r>
        </a:p>
        <a:p>
          <a:pPr marL="0" lvl="0" indent="0" algn="l" defTabSz="666750">
            <a:lnSpc>
              <a:spcPct val="90000"/>
            </a:lnSpc>
            <a:spcBef>
              <a:spcPct val="0"/>
            </a:spcBef>
            <a:spcAft>
              <a:spcPct val="35000"/>
            </a:spcAft>
            <a:buNone/>
          </a:pPr>
          <a:r>
            <a:rPr lang="ru-RU" sz="1800" b="1" kern="1200" dirty="0">
              <a:latin typeface="Times New Roman" panose="02020603050405020304" pitchFamily="18" charset="0"/>
              <a:cs typeface="Times New Roman" panose="02020603050405020304" pitchFamily="18" charset="0"/>
            </a:rPr>
            <a:t>- Патологические вагинальные (цервикальные) выделения (55-65%)</a:t>
          </a:r>
        </a:p>
        <a:p>
          <a:pPr marL="0" lvl="0" indent="0" algn="l" defTabSz="666750">
            <a:lnSpc>
              <a:spcPct val="90000"/>
            </a:lnSpc>
            <a:spcBef>
              <a:spcPct val="0"/>
            </a:spcBef>
            <a:spcAft>
              <a:spcPct val="35000"/>
            </a:spcAft>
            <a:buNone/>
          </a:pPr>
          <a:r>
            <a:rPr lang="ru-RU" sz="1800" b="1" kern="1200" dirty="0">
              <a:latin typeface="Times New Roman" panose="02020603050405020304" pitchFamily="18" charset="0"/>
              <a:cs typeface="Times New Roman" panose="02020603050405020304" pitchFamily="18" charset="0"/>
            </a:rPr>
            <a:t>-</a:t>
          </a:r>
          <a:r>
            <a:rPr lang="ru-RU" sz="1800" b="1" kern="1200" dirty="0" err="1">
              <a:latin typeface="Times New Roman" panose="02020603050405020304" pitchFamily="18" charset="0"/>
              <a:cs typeface="Times New Roman" panose="02020603050405020304" pitchFamily="18" charset="0"/>
            </a:rPr>
            <a:t>Межменструальные</a:t>
          </a:r>
          <a:r>
            <a:rPr lang="ru-RU" sz="1800" b="1" kern="1200" dirty="0">
              <a:latin typeface="Times New Roman" panose="02020603050405020304" pitchFamily="18" charset="0"/>
              <a:cs typeface="Times New Roman" panose="02020603050405020304" pitchFamily="18" charset="0"/>
            </a:rPr>
            <a:t>, </a:t>
          </a:r>
          <a:r>
            <a:rPr lang="ru-RU" sz="1800" b="1" kern="1200" dirty="0" err="1">
              <a:latin typeface="Times New Roman" panose="02020603050405020304" pitchFamily="18" charset="0"/>
              <a:cs typeface="Times New Roman" panose="02020603050405020304" pitchFamily="18" charset="0"/>
            </a:rPr>
            <a:t>посткоитальные</a:t>
          </a:r>
          <a:r>
            <a:rPr lang="ru-RU" sz="1800" b="1" kern="1200" dirty="0">
              <a:latin typeface="Times New Roman" panose="02020603050405020304" pitchFamily="18" charset="0"/>
              <a:cs typeface="Times New Roman" panose="02020603050405020304" pitchFamily="18" charset="0"/>
            </a:rPr>
            <a:t> выделения</a:t>
          </a:r>
        </a:p>
        <a:p>
          <a:pPr marL="0" lvl="0" indent="0" algn="l" defTabSz="666750">
            <a:lnSpc>
              <a:spcPct val="90000"/>
            </a:lnSpc>
            <a:spcBef>
              <a:spcPct val="0"/>
            </a:spcBef>
            <a:spcAft>
              <a:spcPct val="35000"/>
            </a:spcAft>
            <a:buNone/>
          </a:pPr>
          <a:r>
            <a:rPr lang="ru-RU" sz="1800" b="1" kern="1200" dirty="0">
              <a:latin typeface="Times New Roman" panose="02020603050405020304" pitchFamily="18" charset="0"/>
              <a:cs typeface="Times New Roman" panose="02020603050405020304" pitchFamily="18" charset="0"/>
            </a:rPr>
            <a:t>-</a:t>
          </a:r>
          <a:r>
            <a:rPr lang="ru-RU" sz="1800" b="1" kern="1200" dirty="0" err="1">
              <a:latin typeface="Times New Roman" panose="02020603050405020304" pitchFamily="18" charset="0"/>
              <a:cs typeface="Times New Roman" panose="02020603050405020304" pitchFamily="18" charset="0"/>
            </a:rPr>
            <a:t>Диспареуния</a:t>
          </a:r>
          <a:r>
            <a:rPr lang="ru-RU" sz="1800" b="1" kern="1200" dirty="0">
              <a:latin typeface="Times New Roman" panose="02020603050405020304" pitchFamily="18" charset="0"/>
              <a:cs typeface="Times New Roman" panose="02020603050405020304" pitchFamily="18" charset="0"/>
            </a:rPr>
            <a:t> (50-70%)</a:t>
          </a:r>
        </a:p>
        <a:p>
          <a:pPr marL="0" lvl="0" indent="0" algn="l" defTabSz="666750">
            <a:lnSpc>
              <a:spcPct val="90000"/>
            </a:lnSpc>
            <a:spcBef>
              <a:spcPct val="0"/>
            </a:spcBef>
            <a:spcAft>
              <a:spcPct val="35000"/>
            </a:spcAft>
            <a:buNone/>
          </a:pPr>
          <a:endParaRPr lang="ru-RU" sz="1500" kern="1200" dirty="0"/>
        </a:p>
      </dsp:txBody>
      <dsp:txXfrm>
        <a:off x="2170021" y="1210257"/>
        <a:ext cx="2566016" cy="2997526"/>
      </dsp:txXfrm>
    </dsp:sp>
    <dsp:sp modelId="{C557C76B-A357-427C-B58D-F976D0DDA390}">
      <dsp:nvSpPr>
        <dsp:cNvPr id="0" name=""/>
        <dsp:cNvSpPr/>
      </dsp:nvSpPr>
      <dsp:spPr>
        <a:xfrm>
          <a:off x="1909" y="370587"/>
          <a:ext cx="2036521" cy="203652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ru-RU" sz="1900" kern="1200" dirty="0"/>
            <a:t>Вероятные симптомы </a:t>
          </a:r>
        </a:p>
      </dsp:txBody>
      <dsp:txXfrm>
        <a:off x="300151" y="668829"/>
        <a:ext cx="1440037" cy="1440037"/>
      </dsp:txXfrm>
    </dsp:sp>
    <dsp:sp modelId="{A8D7120B-2214-44C8-B256-32726D9A685C}">
      <dsp:nvSpPr>
        <dsp:cNvPr id="0" name=""/>
        <dsp:cNvSpPr/>
      </dsp:nvSpPr>
      <dsp:spPr>
        <a:xfrm>
          <a:off x="6616917" y="1220364"/>
          <a:ext cx="3054781" cy="3020978"/>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ru-RU" sz="1700" b="1" kern="1200" dirty="0">
              <a:latin typeface="Times New Roman" panose="02020603050405020304" pitchFamily="18" charset="0"/>
              <a:cs typeface="Times New Roman" panose="02020603050405020304" pitchFamily="18" charset="0"/>
            </a:rPr>
            <a:t>- Билатеральная </a:t>
          </a:r>
          <a:r>
            <a:rPr lang="ru-RU" sz="1700" b="1" kern="1200" dirty="0" err="1">
              <a:latin typeface="Times New Roman" panose="02020603050405020304" pitchFamily="18" charset="0"/>
              <a:cs typeface="Times New Roman" panose="02020603050405020304" pitchFamily="18" charset="0"/>
            </a:rPr>
            <a:t>болезненностьв</a:t>
          </a:r>
          <a:r>
            <a:rPr lang="ru-RU" sz="1700" b="1" kern="1200" dirty="0">
              <a:latin typeface="Times New Roman" panose="02020603050405020304" pitchFamily="18" charset="0"/>
              <a:cs typeface="Times New Roman" panose="02020603050405020304" pitchFamily="18" charset="0"/>
            </a:rPr>
            <a:t> нижних отделах живота</a:t>
          </a:r>
        </a:p>
        <a:p>
          <a:pPr marL="0" lvl="0" indent="0" algn="l" defTabSz="755650">
            <a:lnSpc>
              <a:spcPct val="90000"/>
            </a:lnSpc>
            <a:spcBef>
              <a:spcPct val="0"/>
            </a:spcBef>
            <a:spcAft>
              <a:spcPct val="35000"/>
            </a:spcAft>
            <a:buNone/>
          </a:pPr>
          <a:r>
            <a:rPr lang="ru-RU" sz="1700" b="1" kern="1200" dirty="0">
              <a:latin typeface="Times New Roman" panose="02020603050405020304" pitchFamily="18" charset="0"/>
              <a:cs typeface="Times New Roman" panose="02020603050405020304" pitchFamily="18" charset="0"/>
            </a:rPr>
            <a:t>-Болезненность в области придатков матки при </a:t>
          </a:r>
          <a:r>
            <a:rPr lang="ru-RU" sz="1700" b="1" kern="1200" dirty="0" err="1">
              <a:latin typeface="Times New Roman" panose="02020603050405020304" pitchFamily="18" charset="0"/>
              <a:cs typeface="Times New Roman" panose="02020603050405020304" pitchFamily="18" charset="0"/>
            </a:rPr>
            <a:t>бимануальном</a:t>
          </a:r>
          <a:r>
            <a:rPr lang="ru-RU" sz="1700" b="1" kern="1200" dirty="0">
              <a:latin typeface="Times New Roman" panose="02020603050405020304" pitchFamily="18" charset="0"/>
              <a:cs typeface="Times New Roman" panose="02020603050405020304" pitchFamily="18" charset="0"/>
            </a:rPr>
            <a:t> исследовании</a:t>
          </a:r>
        </a:p>
        <a:p>
          <a:pPr marL="0" lvl="0" indent="0" algn="l" defTabSz="755650">
            <a:lnSpc>
              <a:spcPct val="90000"/>
            </a:lnSpc>
            <a:spcBef>
              <a:spcPct val="0"/>
            </a:spcBef>
            <a:spcAft>
              <a:spcPct val="35000"/>
            </a:spcAft>
            <a:buNone/>
          </a:pPr>
          <a:r>
            <a:rPr lang="ru-RU" sz="1700" b="1" kern="1200" dirty="0">
              <a:latin typeface="Times New Roman" panose="02020603050405020304" pitchFamily="18" charset="0"/>
              <a:cs typeface="Times New Roman" panose="02020603050405020304" pitchFamily="18" charset="0"/>
            </a:rPr>
            <a:t>-Болезненные </a:t>
          </a:r>
          <a:r>
            <a:rPr lang="ru-RU" sz="1700" b="1" kern="1200" dirty="0" err="1">
              <a:latin typeface="Times New Roman" panose="02020603050405020304" pitchFamily="18" charset="0"/>
              <a:cs typeface="Times New Roman" panose="02020603050405020304" pitchFamily="18" charset="0"/>
            </a:rPr>
            <a:t>тракции</a:t>
          </a:r>
          <a:r>
            <a:rPr lang="ru-RU" sz="1700" b="1" kern="1200" dirty="0">
              <a:latin typeface="Times New Roman" panose="02020603050405020304" pitchFamily="18" charset="0"/>
              <a:cs typeface="Times New Roman" panose="02020603050405020304" pitchFamily="18" charset="0"/>
            </a:rPr>
            <a:t> за шейку матки</a:t>
          </a:r>
        </a:p>
      </dsp:txBody>
      <dsp:txXfrm>
        <a:off x="7105683" y="1220364"/>
        <a:ext cx="2566016" cy="3020978"/>
      </dsp:txXfrm>
    </dsp:sp>
    <dsp:sp modelId="{7AABC578-0658-450F-AF7B-0DB74A2BCD27}">
      <dsp:nvSpPr>
        <dsp:cNvPr id="0" name=""/>
        <dsp:cNvSpPr/>
      </dsp:nvSpPr>
      <dsp:spPr>
        <a:xfrm>
          <a:off x="4870488" y="370587"/>
          <a:ext cx="2120140" cy="203652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ru-RU" sz="1900" kern="1200" dirty="0"/>
            <a:t>Достоверные симптомы</a:t>
          </a:r>
        </a:p>
      </dsp:txBody>
      <dsp:txXfrm>
        <a:off x="5180975" y="668829"/>
        <a:ext cx="1499166" cy="14400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99433-5A16-4EEC-B2C8-5D5F36EF5ABC}">
      <dsp:nvSpPr>
        <dsp:cNvPr id="0" name=""/>
        <dsp:cNvSpPr/>
      </dsp:nvSpPr>
      <dsp:spPr>
        <a:xfrm>
          <a:off x="1765844" y="751881"/>
          <a:ext cx="2983614" cy="389829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 Несоблюдение гигиены наружных половых органов</a:t>
          </a:r>
        </a:p>
        <a:p>
          <a:pPr marL="0" lvl="0" indent="0" algn="l"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-опрелости при ожирении</a:t>
          </a:r>
        </a:p>
        <a:p>
          <a:pPr marL="0" lvl="0" indent="0" algn="l"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-Химические, термические или механические воздействия (расчесы, ссадины и др.)</a:t>
          </a:r>
        </a:p>
        <a:p>
          <a:pPr marL="0" lvl="0" indent="0" algn="l"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-Эндокринные заболевания (СД)</a:t>
          </a:r>
        </a:p>
        <a:p>
          <a:pPr marL="0" lvl="0" indent="0" algn="l"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-Псориаз, экзема</a:t>
          </a:r>
        </a:p>
        <a:p>
          <a:pPr marL="0" lvl="0" indent="0" algn="l"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-Опущение и выпадение внутренних половых органов</a:t>
          </a:r>
        </a:p>
        <a:p>
          <a:pPr marL="0" lvl="0" indent="0" algn="l"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-Геморрой</a:t>
          </a:r>
        </a:p>
      </dsp:txBody>
      <dsp:txXfrm>
        <a:off x="2243222" y="751881"/>
        <a:ext cx="2506236" cy="3898293"/>
      </dsp:txXfrm>
    </dsp:sp>
    <dsp:sp modelId="{F9DC636E-FE10-4498-A7FE-D86258AEB5A6}">
      <dsp:nvSpPr>
        <dsp:cNvPr id="0" name=""/>
        <dsp:cNvSpPr/>
      </dsp:nvSpPr>
      <dsp:spPr>
        <a:xfrm>
          <a:off x="0" y="0"/>
          <a:ext cx="1876680" cy="182154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ru-RU" sz="1500" kern="1200" dirty="0" err="1"/>
            <a:t>Вульвит</a:t>
          </a:r>
          <a:endParaRPr lang="ru-RU" sz="1500" kern="1200" dirty="0"/>
        </a:p>
      </dsp:txBody>
      <dsp:txXfrm>
        <a:off x="274833" y="266759"/>
        <a:ext cx="1327014" cy="1288025"/>
      </dsp:txXfrm>
    </dsp:sp>
    <dsp:sp modelId="{59C79070-4EAD-45A2-B196-71E78ECAABAC}">
      <dsp:nvSpPr>
        <dsp:cNvPr id="0" name=""/>
        <dsp:cNvSpPr/>
      </dsp:nvSpPr>
      <dsp:spPr>
        <a:xfrm>
          <a:off x="6370394" y="753090"/>
          <a:ext cx="2815020" cy="391269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-Длительный и/или бессистемный прием антибиотиков</a:t>
          </a:r>
        </a:p>
        <a:p>
          <a:pPr marL="0" lvl="0" indent="0" algn="l"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-Беременность</a:t>
          </a:r>
        </a:p>
        <a:p>
          <a:pPr marL="0" lvl="0" indent="0" algn="l"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-Использование КОК</a:t>
          </a:r>
        </a:p>
        <a:p>
          <a:pPr marL="0" lvl="0" indent="0" algn="l"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-Применение </a:t>
          </a:r>
          <a:r>
            <a:rPr lang="ru-RU" sz="1600" b="1" kern="1200" dirty="0" err="1">
              <a:latin typeface="Times New Roman" panose="02020603050405020304" pitchFamily="18" charset="0"/>
              <a:cs typeface="Times New Roman" panose="02020603050405020304" pitchFamily="18" charset="0"/>
            </a:rPr>
            <a:t>цитостатиков</a:t>
          </a:r>
          <a:endParaRPr lang="ru-RU" sz="1600" b="1" kern="1200" dirty="0">
            <a:latin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-Лучевая терапия</a:t>
          </a:r>
        </a:p>
        <a:p>
          <a:pPr marL="0" lvl="0" indent="0" algn="l"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-Прием </a:t>
          </a:r>
          <a:r>
            <a:rPr lang="ru-RU" sz="1600" b="1" kern="1200" dirty="0" err="1">
              <a:latin typeface="Times New Roman" panose="02020603050405020304" pitchFamily="18" charset="0"/>
              <a:cs typeface="Times New Roman" panose="02020603050405020304" pitchFamily="18" charset="0"/>
            </a:rPr>
            <a:t>глюкокортикоидов</a:t>
          </a:r>
          <a:r>
            <a:rPr lang="ru-RU" sz="1600" b="1" kern="1200" dirty="0">
              <a:latin typeface="Times New Roman" panose="02020603050405020304" pitchFamily="18" charset="0"/>
              <a:cs typeface="Times New Roman" panose="02020603050405020304" pitchFamily="18" charset="0"/>
            </a:rPr>
            <a:t> </a:t>
          </a:r>
        </a:p>
        <a:p>
          <a:pPr marL="0" lvl="0" indent="0" algn="l"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-Дисфункция яичников</a:t>
          </a:r>
        </a:p>
        <a:p>
          <a:pPr marL="0" lvl="0" indent="0" algn="l" defTabSz="711200">
            <a:lnSpc>
              <a:spcPct val="90000"/>
            </a:lnSpc>
            <a:spcBef>
              <a:spcPct val="0"/>
            </a:spcBef>
            <a:spcAft>
              <a:spcPct val="35000"/>
            </a:spcAft>
            <a:buNone/>
          </a:pPr>
          <a:r>
            <a:rPr lang="ru-RU" sz="1600" b="1" kern="1200" dirty="0">
              <a:latin typeface="Times New Roman" panose="02020603050405020304" pitchFamily="18" charset="0"/>
              <a:cs typeface="Times New Roman" panose="02020603050405020304" pitchFamily="18" charset="0"/>
            </a:rPr>
            <a:t>-Иммунодефицит, связанный с тяжелыми заболеваниями, травмами</a:t>
          </a:r>
        </a:p>
      </dsp:txBody>
      <dsp:txXfrm>
        <a:off x="6820797" y="753090"/>
        <a:ext cx="2364617" cy="3912694"/>
      </dsp:txXfrm>
    </dsp:sp>
    <dsp:sp modelId="{5604F391-C8AE-4C77-9AF7-16309CAAEB6C}">
      <dsp:nvSpPr>
        <dsp:cNvPr id="0" name=""/>
        <dsp:cNvSpPr/>
      </dsp:nvSpPr>
      <dsp:spPr>
        <a:xfrm>
          <a:off x="4780090" y="12319"/>
          <a:ext cx="1876680" cy="187668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ru-RU" sz="1500" kern="1200" dirty="0" err="1"/>
            <a:t>Вульвовагинит</a:t>
          </a:r>
          <a:r>
            <a:rPr lang="ru-RU" sz="1500" kern="1200" dirty="0"/>
            <a:t> </a:t>
          </a:r>
        </a:p>
      </dsp:txBody>
      <dsp:txXfrm>
        <a:off x="5054923" y="287152"/>
        <a:ext cx="1327014" cy="132701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CF208-C877-4620-9DE1-5D6CCC0767F1}" type="datetimeFigureOut">
              <a:rPr lang="ru-RU" smtClean="0"/>
              <a:t>21.01.2023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AA378-2ABE-44E4-AB53-F0561405B734}" type="slidenum">
              <a:rPr lang="ru-RU" smtClean="0"/>
              <a:t>‹#›</a:t>
            </a:fld>
            <a:endParaRPr lang="ru-RU"/>
          </a:p>
        </p:txBody>
      </p:sp>
    </p:spTree>
    <p:extLst>
      <p:ext uri="{BB962C8B-B14F-4D97-AF65-F5344CB8AC3E}">
        <p14:creationId xmlns:p14="http://schemas.microsoft.com/office/powerpoint/2010/main" val="1811392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5AA378-2ABE-44E4-AB53-F0561405B734}" type="slidenum">
              <a:rPr lang="ru-RU" smtClean="0"/>
              <a:t>8</a:t>
            </a:fld>
            <a:endParaRPr lang="ru-RU"/>
          </a:p>
        </p:txBody>
      </p:sp>
    </p:spTree>
    <p:extLst>
      <p:ext uri="{BB962C8B-B14F-4D97-AF65-F5344CB8AC3E}">
        <p14:creationId xmlns:p14="http://schemas.microsoft.com/office/powerpoint/2010/main" val="368063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5AA378-2ABE-44E4-AB53-F0561405B734}" type="slidenum">
              <a:rPr lang="ru-RU" smtClean="0"/>
              <a:t>16</a:t>
            </a:fld>
            <a:endParaRPr lang="ru-RU"/>
          </a:p>
        </p:txBody>
      </p:sp>
    </p:spTree>
    <p:extLst>
      <p:ext uri="{BB962C8B-B14F-4D97-AF65-F5344CB8AC3E}">
        <p14:creationId xmlns:p14="http://schemas.microsoft.com/office/powerpoint/2010/main" val="427096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0B03FDF6-8946-3F37-11EE-AD4DC3DA0D21}"/>
              </a:ext>
            </a:extLst>
          </p:cNvPr>
          <p:cNvSpPr txBox="1">
            <a:spLocks noGrp="1" noChangeArrowheads="1"/>
          </p:cNvSpPr>
          <p:nvPr/>
        </p:nvSpPr>
        <p:spPr bwMode="auto">
          <a:xfrm>
            <a:off x="3886200" y="868521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427" tIns="44213" rIns="88427" bIns="44213" anchor="b"/>
          <a:lstStyle>
            <a:lvl1pPr defTabSz="884238">
              <a:defRPr>
                <a:solidFill>
                  <a:schemeClr val="tx1"/>
                </a:solidFill>
                <a:latin typeface="Arial" panose="020B0604020202020204" pitchFamily="34" charset="0"/>
                <a:cs typeface="Arial" panose="020B0604020202020204" pitchFamily="34" charset="0"/>
              </a:defRPr>
            </a:lvl1pPr>
            <a:lvl2pPr marL="685800" indent="-263525" defTabSz="884238">
              <a:defRPr>
                <a:solidFill>
                  <a:schemeClr val="tx1"/>
                </a:solidFill>
                <a:latin typeface="Arial" panose="020B0604020202020204" pitchFamily="34" charset="0"/>
                <a:cs typeface="Arial" panose="020B0604020202020204" pitchFamily="34" charset="0"/>
              </a:defRPr>
            </a:lvl2pPr>
            <a:lvl3pPr marL="1055688" indent="-211138" defTabSz="884238">
              <a:defRPr>
                <a:solidFill>
                  <a:schemeClr val="tx1"/>
                </a:solidFill>
                <a:latin typeface="Arial" panose="020B0604020202020204" pitchFamily="34" charset="0"/>
                <a:cs typeface="Arial" panose="020B0604020202020204" pitchFamily="34" charset="0"/>
              </a:defRPr>
            </a:lvl3pPr>
            <a:lvl4pPr marL="1476375" indent="-209550" defTabSz="884238">
              <a:defRPr>
                <a:solidFill>
                  <a:schemeClr val="tx1"/>
                </a:solidFill>
                <a:latin typeface="Arial" panose="020B0604020202020204" pitchFamily="34" charset="0"/>
                <a:cs typeface="Arial" panose="020B0604020202020204" pitchFamily="34" charset="0"/>
              </a:defRPr>
            </a:lvl4pPr>
            <a:lvl5pPr marL="1898650" indent="-211138" defTabSz="884238">
              <a:defRPr>
                <a:solidFill>
                  <a:schemeClr val="tx1"/>
                </a:solidFill>
                <a:latin typeface="Arial" panose="020B0604020202020204" pitchFamily="34" charset="0"/>
                <a:cs typeface="Arial" panose="020B0604020202020204" pitchFamily="34" charset="0"/>
              </a:defRPr>
            </a:lvl5pPr>
            <a:lvl6pPr marL="2355850" indent="-211138" defTabSz="8842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13050" indent="-211138" defTabSz="8842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270250" indent="-211138" defTabSz="8842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27450" indent="-211138" defTabSz="8842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C077ECA8-B2EA-4352-9A06-EE1BEB0D67DA}" type="slidenum">
              <a:rPr lang="de-DE" altLang="ru-RU" sz="1200">
                <a:latin typeface="Times" panose="02020603050405020304" pitchFamily="18" charset="0"/>
              </a:rPr>
              <a:pPr algn="r"/>
              <a:t>74</a:t>
            </a:fld>
            <a:endParaRPr lang="de-DE" altLang="ru-RU" sz="1200">
              <a:latin typeface="Times" panose="02020603050405020304" pitchFamily="18" charset="0"/>
            </a:endParaRPr>
          </a:p>
        </p:txBody>
      </p:sp>
      <p:sp>
        <p:nvSpPr>
          <p:cNvPr id="40963" name="Rectangle 7">
            <a:extLst>
              <a:ext uri="{FF2B5EF4-FFF2-40B4-BE49-F238E27FC236}">
                <a16:creationId xmlns:a16="http://schemas.microsoft.com/office/drawing/2014/main" id="{AFFE97EF-562C-B9DC-86E4-1114401DCD20}"/>
              </a:ext>
            </a:extLst>
          </p:cNvPr>
          <p:cNvSpPr txBox="1">
            <a:spLocks noGrp="1" noChangeArrowheads="1"/>
          </p:cNvSpPr>
          <p:nvPr/>
        </p:nvSpPr>
        <p:spPr bwMode="auto">
          <a:xfrm>
            <a:off x="3884613" y="8697913"/>
            <a:ext cx="29527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27" tIns="44213" rIns="88427" bIns="44213" anchor="b"/>
          <a:lstStyle>
            <a:lvl1pPr defTabSz="884238">
              <a:defRPr>
                <a:solidFill>
                  <a:schemeClr val="tx1"/>
                </a:solidFill>
                <a:latin typeface="Arial" panose="020B0604020202020204" pitchFamily="34" charset="0"/>
                <a:cs typeface="Arial" panose="020B0604020202020204" pitchFamily="34" charset="0"/>
              </a:defRPr>
            </a:lvl1pPr>
            <a:lvl2pPr marL="685800" indent="-263525" defTabSz="884238">
              <a:defRPr>
                <a:solidFill>
                  <a:schemeClr val="tx1"/>
                </a:solidFill>
                <a:latin typeface="Arial" panose="020B0604020202020204" pitchFamily="34" charset="0"/>
                <a:cs typeface="Arial" panose="020B0604020202020204" pitchFamily="34" charset="0"/>
              </a:defRPr>
            </a:lvl2pPr>
            <a:lvl3pPr marL="1055688" indent="-211138" defTabSz="884238">
              <a:defRPr>
                <a:solidFill>
                  <a:schemeClr val="tx1"/>
                </a:solidFill>
                <a:latin typeface="Arial" panose="020B0604020202020204" pitchFamily="34" charset="0"/>
                <a:cs typeface="Arial" panose="020B0604020202020204" pitchFamily="34" charset="0"/>
              </a:defRPr>
            </a:lvl3pPr>
            <a:lvl4pPr marL="1476375" indent="-209550" defTabSz="884238">
              <a:defRPr>
                <a:solidFill>
                  <a:schemeClr val="tx1"/>
                </a:solidFill>
                <a:latin typeface="Arial" panose="020B0604020202020204" pitchFamily="34" charset="0"/>
                <a:cs typeface="Arial" panose="020B0604020202020204" pitchFamily="34" charset="0"/>
              </a:defRPr>
            </a:lvl4pPr>
            <a:lvl5pPr marL="1898650" indent="-211138" defTabSz="884238">
              <a:defRPr>
                <a:solidFill>
                  <a:schemeClr val="tx1"/>
                </a:solidFill>
                <a:latin typeface="Arial" panose="020B0604020202020204" pitchFamily="34" charset="0"/>
                <a:cs typeface="Arial" panose="020B0604020202020204" pitchFamily="34" charset="0"/>
              </a:defRPr>
            </a:lvl5pPr>
            <a:lvl6pPr marL="2355850" indent="-211138" defTabSz="8842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13050" indent="-211138" defTabSz="8842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270250" indent="-211138" defTabSz="8842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27450" indent="-211138" defTabSz="8842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2DA9FBD9-F5D9-4D23-81C9-1426C4D68BE9}" type="slidenum">
              <a:rPr lang="en-US" altLang="ru-RU" sz="1200">
                <a:latin typeface="Pragmatica"/>
              </a:rPr>
              <a:pPr algn="r"/>
              <a:t>74</a:t>
            </a:fld>
            <a:endParaRPr lang="en-US" altLang="ru-RU" sz="1200">
              <a:latin typeface="Pragmatica"/>
            </a:endParaRPr>
          </a:p>
        </p:txBody>
      </p:sp>
      <p:sp>
        <p:nvSpPr>
          <p:cNvPr id="40964" name="Rectangle 2">
            <a:extLst>
              <a:ext uri="{FF2B5EF4-FFF2-40B4-BE49-F238E27FC236}">
                <a16:creationId xmlns:a16="http://schemas.microsoft.com/office/drawing/2014/main" id="{A168E5F1-5605-24D6-D416-67A6B00E46EE}"/>
              </a:ext>
            </a:extLst>
          </p:cNvPr>
          <p:cNvSpPr>
            <a:spLocks noGrp="1" noRot="1" noChangeAspect="1" noChangeArrowheads="1" noTextEdit="1"/>
          </p:cNvSpPr>
          <p:nvPr>
            <p:ph type="sldImg"/>
          </p:nvPr>
        </p:nvSpPr>
        <p:spPr bwMode="auto">
          <a:xfrm>
            <a:off x="1295400" y="801688"/>
            <a:ext cx="4267200" cy="32004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3">
            <a:extLst>
              <a:ext uri="{FF2B5EF4-FFF2-40B4-BE49-F238E27FC236}">
                <a16:creationId xmlns:a16="http://schemas.microsoft.com/office/drawing/2014/main" id="{C8357A34-341C-BC6B-ABC2-013381EBA43A}"/>
              </a:ext>
            </a:extLst>
          </p:cNvPr>
          <p:cNvSpPr>
            <a:spLocks noGrp="1" noChangeArrowheads="1"/>
          </p:cNvSpPr>
          <p:nvPr>
            <p:ph type="body" idx="1"/>
          </p:nvPr>
        </p:nvSpPr>
        <p:spPr bwMode="auto">
          <a:xfrm>
            <a:off x="915988" y="4348163"/>
            <a:ext cx="5024437" cy="3848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71" tIns="41487" rIns="84571" bIns="41487" numCol="1" anchor="t" anchorCtr="0" compatLnSpc="1">
            <a:prstTxWarp prst="textNoShape">
              <a:avLst/>
            </a:prstTxWarp>
          </a:bodyPr>
          <a:lstStyle/>
          <a:p>
            <a:pPr eaLnBrk="1" hangingPunct="1">
              <a:spcBef>
                <a:spcPct val="0"/>
              </a:spcBef>
            </a:pPr>
            <a:endParaRPr lang="ru-RU" altLang="ru-RU">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C796CF6-3B5D-4B20-A609-018F0305EF5A}" type="datetimeFigureOut">
              <a:rPr lang="ru-RU" smtClean="0"/>
              <a:t>21.01.2023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FF75FD-6B42-4326-8C25-91CEC3C1C501}" type="slidenum">
              <a:rPr lang="ru-RU" smtClean="0"/>
              <a:t>‹#›</a:t>
            </a:fld>
            <a:endParaRPr lang="ru-RU"/>
          </a:p>
        </p:txBody>
      </p:sp>
    </p:spTree>
    <p:extLst>
      <p:ext uri="{BB962C8B-B14F-4D97-AF65-F5344CB8AC3E}">
        <p14:creationId xmlns:p14="http://schemas.microsoft.com/office/powerpoint/2010/main" val="265409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C796CF6-3B5D-4B20-A609-018F0305EF5A}" type="datetimeFigureOut">
              <a:rPr lang="ru-RU" smtClean="0"/>
              <a:t>21.01.2023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FF75FD-6B42-4326-8C25-91CEC3C1C501}" type="slidenum">
              <a:rPr lang="ru-RU" smtClean="0"/>
              <a:t>‹#›</a:t>
            </a:fld>
            <a:endParaRPr lang="ru-RU"/>
          </a:p>
        </p:txBody>
      </p:sp>
    </p:spTree>
    <p:extLst>
      <p:ext uri="{BB962C8B-B14F-4D97-AF65-F5344CB8AC3E}">
        <p14:creationId xmlns:p14="http://schemas.microsoft.com/office/powerpoint/2010/main" val="3546447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C796CF6-3B5D-4B20-A609-018F0305EF5A}" type="datetimeFigureOut">
              <a:rPr lang="ru-RU" smtClean="0"/>
              <a:t>21.01.2023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FF75FD-6B42-4326-8C25-91CEC3C1C501}"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47579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C796CF6-3B5D-4B20-A609-018F0305EF5A}" type="datetimeFigureOut">
              <a:rPr lang="ru-RU" smtClean="0"/>
              <a:t>21.01.2023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FF75FD-6B42-4326-8C25-91CEC3C1C501}" type="slidenum">
              <a:rPr lang="ru-RU" smtClean="0"/>
              <a:t>‹#›</a:t>
            </a:fld>
            <a:endParaRPr lang="ru-RU"/>
          </a:p>
        </p:txBody>
      </p:sp>
    </p:spTree>
    <p:extLst>
      <p:ext uri="{BB962C8B-B14F-4D97-AF65-F5344CB8AC3E}">
        <p14:creationId xmlns:p14="http://schemas.microsoft.com/office/powerpoint/2010/main" val="2004557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C796CF6-3B5D-4B20-A609-018F0305EF5A}" type="datetimeFigureOut">
              <a:rPr lang="ru-RU" smtClean="0"/>
              <a:t>21.01.2023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FF75FD-6B42-4326-8C25-91CEC3C1C501}"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74577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C796CF6-3B5D-4B20-A609-018F0305EF5A}" type="datetimeFigureOut">
              <a:rPr lang="ru-RU" smtClean="0"/>
              <a:t>21.01.2023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FF75FD-6B42-4326-8C25-91CEC3C1C501}" type="slidenum">
              <a:rPr lang="ru-RU" smtClean="0"/>
              <a:t>‹#›</a:t>
            </a:fld>
            <a:endParaRPr lang="ru-RU"/>
          </a:p>
        </p:txBody>
      </p:sp>
    </p:spTree>
    <p:extLst>
      <p:ext uri="{BB962C8B-B14F-4D97-AF65-F5344CB8AC3E}">
        <p14:creationId xmlns:p14="http://schemas.microsoft.com/office/powerpoint/2010/main" val="4104084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C796CF6-3B5D-4B20-A609-018F0305EF5A}" type="datetimeFigureOut">
              <a:rPr lang="ru-RU" smtClean="0"/>
              <a:t>21.01.2023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FF75FD-6B42-4326-8C25-91CEC3C1C501}" type="slidenum">
              <a:rPr lang="ru-RU" smtClean="0"/>
              <a:t>‹#›</a:t>
            </a:fld>
            <a:endParaRPr lang="ru-RU"/>
          </a:p>
        </p:txBody>
      </p:sp>
    </p:spTree>
    <p:extLst>
      <p:ext uri="{BB962C8B-B14F-4D97-AF65-F5344CB8AC3E}">
        <p14:creationId xmlns:p14="http://schemas.microsoft.com/office/powerpoint/2010/main" val="1033680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C796CF6-3B5D-4B20-A609-018F0305EF5A}" type="datetimeFigureOut">
              <a:rPr lang="ru-RU" smtClean="0"/>
              <a:t>21.01.2023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FF75FD-6B42-4326-8C25-91CEC3C1C501}" type="slidenum">
              <a:rPr lang="ru-RU" smtClean="0"/>
              <a:t>‹#›</a:t>
            </a:fld>
            <a:endParaRPr lang="ru-RU"/>
          </a:p>
        </p:txBody>
      </p:sp>
    </p:spTree>
    <p:extLst>
      <p:ext uri="{BB962C8B-B14F-4D97-AF65-F5344CB8AC3E}">
        <p14:creationId xmlns:p14="http://schemas.microsoft.com/office/powerpoint/2010/main" val="108468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9667" y="173041"/>
            <a:ext cx="10754784" cy="427037"/>
          </a:xfrm>
        </p:spPr>
        <p:txBody>
          <a:bodyPr/>
          <a:lstStyle/>
          <a:p>
            <a:r>
              <a:rPr lang="ru-RU"/>
              <a:t>Образец заголовка</a:t>
            </a:r>
            <a:endParaRPr lang="en-GB"/>
          </a:p>
        </p:txBody>
      </p:sp>
      <p:sp>
        <p:nvSpPr>
          <p:cNvPr id="3" name="Текст 2"/>
          <p:cNvSpPr>
            <a:spLocks noGrp="1"/>
          </p:cNvSpPr>
          <p:nvPr>
            <p:ph type="body" sz="half" idx="1"/>
          </p:nvPr>
        </p:nvSpPr>
        <p:spPr>
          <a:xfrm>
            <a:off x="719669" y="1628775"/>
            <a:ext cx="5272617" cy="41846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Содержимое 3"/>
          <p:cNvSpPr>
            <a:spLocks noGrp="1"/>
          </p:cNvSpPr>
          <p:nvPr>
            <p:ph sz="quarter" idx="2"/>
          </p:nvPr>
        </p:nvSpPr>
        <p:spPr>
          <a:xfrm>
            <a:off x="6195484" y="1628778"/>
            <a:ext cx="5274733" cy="2016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5" name="Содержимое 4"/>
          <p:cNvSpPr>
            <a:spLocks noGrp="1"/>
          </p:cNvSpPr>
          <p:nvPr>
            <p:ph sz="quarter" idx="3"/>
          </p:nvPr>
        </p:nvSpPr>
        <p:spPr>
          <a:xfrm>
            <a:off x="6195484" y="3797303"/>
            <a:ext cx="5274733" cy="2016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6" name="Rectangle 6">
            <a:extLst>
              <a:ext uri="{FF2B5EF4-FFF2-40B4-BE49-F238E27FC236}">
                <a16:creationId xmlns:a16="http://schemas.microsoft.com/office/drawing/2014/main" id="{A2CFC464-BE19-056C-78AC-BDC88E4C8804}"/>
              </a:ext>
            </a:extLst>
          </p:cNvPr>
          <p:cNvSpPr>
            <a:spLocks noGrp="1" noChangeArrowheads="1"/>
          </p:cNvSpPr>
          <p:nvPr>
            <p:ph type="sldNum" sz="quarter" idx="10"/>
          </p:nvPr>
        </p:nvSpPr>
        <p:spPr/>
        <p:txBody>
          <a:bodyPr/>
          <a:lstStyle>
            <a:lvl1pPr>
              <a:defRPr/>
            </a:lvl1pPr>
          </a:lstStyle>
          <a:p>
            <a:fld id="{7F72452A-47C7-4C77-A800-D50B1395AD0C}" type="slidenum">
              <a:rPr lang="en-GB" altLang="ru-RU"/>
              <a:pPr/>
              <a:t>‹#›</a:t>
            </a:fld>
            <a:endParaRPr lang="en-GB" altLang="ru-RU"/>
          </a:p>
        </p:txBody>
      </p:sp>
    </p:spTree>
    <p:extLst>
      <p:ext uri="{BB962C8B-B14F-4D97-AF65-F5344CB8AC3E}">
        <p14:creationId xmlns:p14="http://schemas.microsoft.com/office/powerpoint/2010/main" val="1281951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C796CF6-3B5D-4B20-A609-018F0305EF5A}" type="datetimeFigureOut">
              <a:rPr lang="ru-RU" smtClean="0"/>
              <a:t>21.01.2023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FF75FD-6B42-4326-8C25-91CEC3C1C501}" type="slidenum">
              <a:rPr lang="ru-RU" smtClean="0"/>
              <a:t>‹#›</a:t>
            </a:fld>
            <a:endParaRPr lang="ru-RU"/>
          </a:p>
        </p:txBody>
      </p:sp>
    </p:spTree>
    <p:extLst>
      <p:ext uri="{BB962C8B-B14F-4D97-AF65-F5344CB8AC3E}">
        <p14:creationId xmlns:p14="http://schemas.microsoft.com/office/powerpoint/2010/main" val="313668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C796CF6-3B5D-4B20-A609-018F0305EF5A}" type="datetimeFigureOut">
              <a:rPr lang="ru-RU" smtClean="0"/>
              <a:t>21.01.2023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FF75FD-6B42-4326-8C25-91CEC3C1C501}" type="slidenum">
              <a:rPr lang="ru-RU" smtClean="0"/>
              <a:t>‹#›</a:t>
            </a:fld>
            <a:endParaRPr lang="ru-RU"/>
          </a:p>
        </p:txBody>
      </p:sp>
    </p:spTree>
    <p:extLst>
      <p:ext uri="{BB962C8B-B14F-4D97-AF65-F5344CB8AC3E}">
        <p14:creationId xmlns:p14="http://schemas.microsoft.com/office/powerpoint/2010/main" val="342385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C796CF6-3B5D-4B20-A609-018F0305EF5A}" type="datetimeFigureOut">
              <a:rPr lang="ru-RU" smtClean="0"/>
              <a:t>21.01.2023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FF75FD-6B42-4326-8C25-91CEC3C1C501}" type="slidenum">
              <a:rPr lang="ru-RU" smtClean="0"/>
              <a:t>‹#›</a:t>
            </a:fld>
            <a:endParaRPr lang="ru-RU"/>
          </a:p>
        </p:txBody>
      </p:sp>
    </p:spTree>
    <p:extLst>
      <p:ext uri="{BB962C8B-B14F-4D97-AF65-F5344CB8AC3E}">
        <p14:creationId xmlns:p14="http://schemas.microsoft.com/office/powerpoint/2010/main" val="196818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C796CF6-3B5D-4B20-A609-018F0305EF5A}" type="datetimeFigureOut">
              <a:rPr lang="ru-RU" smtClean="0"/>
              <a:t>21.01.2023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8FF75FD-6B42-4326-8C25-91CEC3C1C501}" type="slidenum">
              <a:rPr lang="ru-RU" smtClean="0"/>
              <a:t>‹#›</a:t>
            </a:fld>
            <a:endParaRPr lang="ru-RU"/>
          </a:p>
        </p:txBody>
      </p:sp>
    </p:spTree>
    <p:extLst>
      <p:ext uri="{BB962C8B-B14F-4D97-AF65-F5344CB8AC3E}">
        <p14:creationId xmlns:p14="http://schemas.microsoft.com/office/powerpoint/2010/main" val="2577115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C796CF6-3B5D-4B20-A609-018F0305EF5A}" type="datetimeFigureOut">
              <a:rPr lang="ru-RU" smtClean="0"/>
              <a:t>21.01.2023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8FF75FD-6B42-4326-8C25-91CEC3C1C501}" type="slidenum">
              <a:rPr lang="ru-RU" smtClean="0"/>
              <a:t>‹#›</a:t>
            </a:fld>
            <a:endParaRPr lang="ru-RU"/>
          </a:p>
        </p:txBody>
      </p:sp>
    </p:spTree>
    <p:extLst>
      <p:ext uri="{BB962C8B-B14F-4D97-AF65-F5344CB8AC3E}">
        <p14:creationId xmlns:p14="http://schemas.microsoft.com/office/powerpoint/2010/main" val="1756441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96CF6-3B5D-4B20-A609-018F0305EF5A}" type="datetimeFigureOut">
              <a:rPr lang="ru-RU" smtClean="0"/>
              <a:t>21.01.2023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8FF75FD-6B42-4326-8C25-91CEC3C1C501}" type="slidenum">
              <a:rPr lang="ru-RU" smtClean="0"/>
              <a:t>‹#›</a:t>
            </a:fld>
            <a:endParaRPr lang="ru-RU"/>
          </a:p>
        </p:txBody>
      </p:sp>
    </p:spTree>
    <p:extLst>
      <p:ext uri="{BB962C8B-B14F-4D97-AF65-F5344CB8AC3E}">
        <p14:creationId xmlns:p14="http://schemas.microsoft.com/office/powerpoint/2010/main" val="136428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C796CF6-3B5D-4B20-A609-018F0305EF5A}" type="datetimeFigureOut">
              <a:rPr lang="ru-RU" smtClean="0"/>
              <a:t>21.01.2023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FF75FD-6B42-4326-8C25-91CEC3C1C501}" type="slidenum">
              <a:rPr lang="ru-RU" smtClean="0"/>
              <a:t>‹#›</a:t>
            </a:fld>
            <a:endParaRPr lang="ru-RU"/>
          </a:p>
        </p:txBody>
      </p:sp>
    </p:spTree>
    <p:extLst>
      <p:ext uri="{BB962C8B-B14F-4D97-AF65-F5344CB8AC3E}">
        <p14:creationId xmlns:p14="http://schemas.microsoft.com/office/powerpoint/2010/main" val="3340708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C796CF6-3B5D-4B20-A609-018F0305EF5A}" type="datetimeFigureOut">
              <a:rPr lang="ru-RU" smtClean="0"/>
              <a:t>21.01.2023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FF75FD-6B42-4326-8C25-91CEC3C1C501}" type="slidenum">
              <a:rPr lang="ru-RU" smtClean="0"/>
              <a:t>‹#›</a:t>
            </a:fld>
            <a:endParaRPr lang="ru-RU"/>
          </a:p>
        </p:txBody>
      </p:sp>
    </p:spTree>
    <p:extLst>
      <p:ext uri="{BB962C8B-B14F-4D97-AF65-F5344CB8AC3E}">
        <p14:creationId xmlns:p14="http://schemas.microsoft.com/office/powerpoint/2010/main" val="102656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796CF6-3B5D-4B20-A609-018F0305EF5A}" type="datetimeFigureOut">
              <a:rPr lang="ru-RU" smtClean="0"/>
              <a:t>21.01.2023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8FF75FD-6B42-4326-8C25-91CEC3C1C501}" type="slidenum">
              <a:rPr lang="ru-RU" smtClean="0"/>
              <a:t>‹#›</a:t>
            </a:fld>
            <a:endParaRPr lang="ru-RU"/>
          </a:p>
        </p:txBody>
      </p:sp>
    </p:spTree>
    <p:extLst>
      <p:ext uri="{BB962C8B-B14F-4D97-AF65-F5344CB8AC3E}">
        <p14:creationId xmlns:p14="http://schemas.microsoft.com/office/powerpoint/2010/main" val="132827231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lsgeotar.ru/pharma_mnn/1272.html?XFrom=www.studmedlib.ru" TargetMode="External"/><Relationship Id="rId2" Type="http://schemas.openxmlformats.org/officeDocument/2006/relationships/hyperlink" Target="http://www.lsgeotar.ru/pharma_mnn/1560.html?XFrom=www.studmedlib.ru" TargetMode="External"/><Relationship Id="rId1" Type="http://schemas.openxmlformats.org/officeDocument/2006/relationships/slideLayout" Target="../slideLayouts/slideLayout2.xml"/><Relationship Id="rId4" Type="http://schemas.openxmlformats.org/officeDocument/2006/relationships/hyperlink" Target="http://www.lsgeotar.ru/pharma_mnn/1123.html?XFrom=www.studmedlib.ru"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225"/>
            <a:ext cx="12192000" cy="6858000"/>
          </a:xfrm>
          <a:prstGeom prst="rect">
            <a:avLst/>
          </a:prstGeom>
        </p:spPr>
      </p:pic>
      <p:sp>
        <p:nvSpPr>
          <p:cNvPr id="5" name="TextBox 4"/>
          <p:cNvSpPr txBox="1"/>
          <p:nvPr/>
        </p:nvSpPr>
        <p:spPr>
          <a:xfrm>
            <a:off x="1493321" y="98225"/>
            <a:ext cx="10457895" cy="1169551"/>
          </a:xfrm>
          <a:prstGeom prst="rect">
            <a:avLst/>
          </a:prstGeom>
          <a:noFill/>
        </p:spPr>
        <p:txBody>
          <a:bodyPr wrap="square" rtlCol="0">
            <a:spAutoFit/>
          </a:bodyPr>
          <a:lstStyle/>
          <a:p>
            <a:pPr algn="ctr"/>
            <a:r>
              <a:rPr lang="ru-RU" altLang="ru-RU" sz="1400" b="1" dirty="0">
                <a:latin typeface="Times New Roman" pitchFamily="18" charset="0"/>
                <a:cs typeface="Times New Roman" pitchFamily="18" charset="0"/>
              </a:rPr>
              <a:t>ФЕДЕРАЛЬНОЕ ГОСУДАРСТВЕННОЕ БЮДЖЕТНОЕ  ОБРАЗОВАТЕЛЬНОЕ УЧРЕЖДЕНИЕ ВЫСШЕГО ОБРАЗОВАНИЯ</a:t>
            </a:r>
            <a:endParaRPr lang="ru-RU" altLang="ru-RU" sz="1400" dirty="0">
              <a:latin typeface="Times New Roman" pitchFamily="18" charset="0"/>
              <a:cs typeface="Times New Roman" pitchFamily="18" charset="0"/>
            </a:endParaRPr>
          </a:p>
          <a:p>
            <a:pPr algn="ctr"/>
            <a:r>
              <a:rPr lang="ru-RU" altLang="ru-RU" sz="1400" b="1" dirty="0">
                <a:latin typeface="Times New Roman" pitchFamily="18" charset="0"/>
                <a:cs typeface="Times New Roman" pitchFamily="18" charset="0"/>
              </a:rPr>
              <a:t>«КРАСНОЯРСКИЙ ГОСУДАРСТВЕННЫЙ МЕДИЦИНСКИЙ УНИВЕРСИТЕТ </a:t>
            </a:r>
            <a:br>
              <a:rPr lang="ru-RU" altLang="ru-RU" sz="1400" b="1" dirty="0">
                <a:latin typeface="Times New Roman" pitchFamily="18" charset="0"/>
                <a:cs typeface="Times New Roman" pitchFamily="18" charset="0"/>
              </a:rPr>
            </a:br>
            <a:r>
              <a:rPr lang="ru-RU" altLang="ru-RU" sz="1400" b="1" dirty="0">
                <a:latin typeface="Times New Roman" pitchFamily="18" charset="0"/>
                <a:cs typeface="Times New Roman" pitchFamily="18" charset="0"/>
              </a:rPr>
              <a:t>ИМЕНИ ПРОФЕССОРА В.Ф. ВОЙНО-ЯСЕНЕЦКОГО» </a:t>
            </a:r>
            <a:endParaRPr lang="ru-RU" altLang="ru-RU" sz="1400" dirty="0">
              <a:latin typeface="Times New Roman" pitchFamily="18" charset="0"/>
              <a:cs typeface="Times New Roman" pitchFamily="18" charset="0"/>
            </a:endParaRPr>
          </a:p>
          <a:p>
            <a:pPr algn="ctr"/>
            <a:r>
              <a:rPr lang="ru-RU" altLang="ru-RU" sz="1400" b="1" dirty="0">
                <a:latin typeface="Times New Roman" pitchFamily="18" charset="0"/>
                <a:cs typeface="Times New Roman" pitchFamily="18" charset="0"/>
              </a:rPr>
              <a:t>МИНИСТЕРСТВА  ЗДРАВООХРАНЕНИЯ РОССИЙСКОЙ ФЕДЕРАЦИИ</a:t>
            </a:r>
            <a:endParaRPr lang="ru-RU" altLang="ru-RU" sz="1400" dirty="0">
              <a:latin typeface="Times New Roman" pitchFamily="18" charset="0"/>
              <a:cs typeface="Times New Roman" pitchFamily="18" charset="0"/>
            </a:endParaRPr>
          </a:p>
          <a:p>
            <a:pPr algn="ctr"/>
            <a:r>
              <a:rPr lang="ru-RU" altLang="ru-RU" sz="1400" b="1" dirty="0">
                <a:latin typeface="Times New Roman" pitchFamily="18" charset="0"/>
                <a:cs typeface="Times New Roman" pitchFamily="18" charset="0"/>
              </a:rPr>
              <a:t>ФАРМАЦЕВТИЧЕСКИЙ КОЛЛЕДЖ</a:t>
            </a:r>
            <a:endParaRPr lang="ru-RU" sz="1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113692" y="2596498"/>
            <a:ext cx="9226062" cy="1077218"/>
          </a:xfrm>
          <a:prstGeom prst="rect">
            <a:avLst/>
          </a:prstGeom>
          <a:noFill/>
        </p:spPr>
        <p:txBody>
          <a:bodyPr wrap="square" rtlCol="0">
            <a:spAutoFit/>
          </a:bodyPr>
          <a:lstStyle/>
          <a:p>
            <a:pPr algn="ctr"/>
            <a:r>
              <a:rPr lang="ru-RU" sz="2800" b="1" dirty="0">
                <a:latin typeface="Times New Roman" panose="02020603050405020304" pitchFamily="18" charset="0"/>
                <a:cs typeface="Times New Roman" panose="02020603050405020304" pitchFamily="18" charset="0"/>
              </a:rPr>
              <a:t>Тема: «</a:t>
            </a:r>
            <a:r>
              <a:rPr lang="ru-RU" sz="3200" b="1" dirty="0">
                <a:solidFill>
                  <a:srgbClr val="000000"/>
                </a:solidFill>
                <a:effectLst/>
                <a:latin typeface="Times New Roman" panose="02020603050405020304" pitchFamily="18" charset="0"/>
                <a:ea typeface="Times New Roman" panose="02020603050405020304" pitchFamily="18" charset="0"/>
              </a:rPr>
              <a:t>Воспалительные заболевания женских половых органов</a:t>
            </a:r>
            <a:r>
              <a:rPr lang="ru-RU" sz="2800" b="1" dirty="0">
                <a:latin typeface="Times New Roman" panose="02020603050405020304" pitchFamily="18" charset="0"/>
                <a:cs typeface="Times New Roman" panose="02020603050405020304" pitchFamily="18" charset="0"/>
              </a:rPr>
              <a:t>» </a:t>
            </a:r>
          </a:p>
        </p:txBody>
      </p:sp>
      <p:pic>
        <p:nvPicPr>
          <p:cNvPr id="2" name="Рисунок 1">
            <a:extLst>
              <a:ext uri="{FF2B5EF4-FFF2-40B4-BE49-F238E27FC236}">
                <a16:creationId xmlns:a16="http://schemas.microsoft.com/office/drawing/2014/main" id="{077E25DC-F685-EF64-48E3-CAEE602CB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01"/>
            <a:ext cx="1252537"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540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40030E-E48A-41CF-BAFC-1017CA3FFD29}"/>
              </a:ext>
            </a:extLst>
          </p:cNvPr>
          <p:cNvSpPr>
            <a:spLocks noGrp="1" noRot="1" noChangeArrowheads="1"/>
          </p:cNvSpPr>
          <p:nvPr>
            <p:ph type="title"/>
          </p:nvPr>
        </p:nvSpPr>
        <p:spPr>
          <a:xfrm>
            <a:off x="738489" y="2424112"/>
            <a:ext cx="7886700" cy="1325563"/>
          </a:xfrm>
        </p:spPr>
        <p:txBody>
          <a:bodyPr rtlCol="0">
            <a:normAutofit/>
          </a:bodyPr>
          <a:lstStyle/>
          <a:p>
            <a:pPr algn="ctr">
              <a:defRPr/>
            </a:pPr>
            <a:r>
              <a:rPr lang="ru-RU" altLang="ru-RU" b="1" dirty="0">
                <a:solidFill>
                  <a:schemeClr val="accent5"/>
                </a:solidFill>
              </a:rPr>
              <a:t>Основные пути распространения инфекции</a:t>
            </a:r>
          </a:p>
        </p:txBody>
      </p:sp>
      <p:sp>
        <p:nvSpPr>
          <p:cNvPr id="15363" name="Rectangle 3">
            <a:extLst>
              <a:ext uri="{FF2B5EF4-FFF2-40B4-BE49-F238E27FC236}">
                <a16:creationId xmlns:a16="http://schemas.microsoft.com/office/drawing/2014/main" id="{B0CED8DD-EF7B-5971-1D47-98A3469F1282}"/>
              </a:ext>
            </a:extLst>
          </p:cNvPr>
          <p:cNvSpPr>
            <a:spLocks noGrp="1" noRot="1"/>
          </p:cNvSpPr>
          <p:nvPr>
            <p:ph idx="1"/>
          </p:nvPr>
        </p:nvSpPr>
        <p:spPr>
          <a:xfrm>
            <a:off x="837708" y="3863220"/>
            <a:ext cx="8007350" cy="2519362"/>
          </a:xfrm>
        </p:spPr>
        <p:txBody>
          <a:bodyPr/>
          <a:lstStyle/>
          <a:p>
            <a:pPr eaLnBrk="1" hangingPunct="1">
              <a:buFont typeface="Wingdings" panose="05000000000000000000" pitchFamily="2" charset="2"/>
              <a:buChar char="Ø"/>
            </a:pPr>
            <a:r>
              <a:rPr lang="ru-RU" altLang="ru-RU" sz="2800" dirty="0" err="1">
                <a:solidFill>
                  <a:srgbClr val="FF0000"/>
                </a:solidFill>
              </a:rPr>
              <a:t>Каналикулярный</a:t>
            </a:r>
            <a:r>
              <a:rPr lang="ru-RU" altLang="ru-RU" sz="2800" dirty="0">
                <a:solidFill>
                  <a:srgbClr val="FF0000"/>
                </a:solidFill>
              </a:rPr>
              <a:t> (восходящий) – основной механизм </a:t>
            </a:r>
            <a:r>
              <a:rPr lang="ru-RU" altLang="ru-RU" sz="2800" dirty="0" err="1">
                <a:solidFill>
                  <a:srgbClr val="FF0000"/>
                </a:solidFill>
              </a:rPr>
              <a:t>распротранения</a:t>
            </a:r>
            <a:r>
              <a:rPr lang="ru-RU" altLang="ru-RU" sz="2800" dirty="0">
                <a:solidFill>
                  <a:srgbClr val="FF0000"/>
                </a:solidFill>
              </a:rPr>
              <a:t> инфекции из нижних отделов полового тракта в верхние</a:t>
            </a:r>
          </a:p>
          <a:p>
            <a:pPr eaLnBrk="1" hangingPunct="1">
              <a:buFont typeface="Wingdings" panose="05000000000000000000" pitchFamily="2" charset="2"/>
              <a:buChar char="Ø"/>
            </a:pPr>
            <a:r>
              <a:rPr lang="ru-RU" altLang="ru-RU" sz="2800" dirty="0"/>
              <a:t>Гематогенный</a:t>
            </a:r>
          </a:p>
          <a:p>
            <a:pPr eaLnBrk="1" hangingPunct="1">
              <a:buFont typeface="Wingdings" panose="05000000000000000000" pitchFamily="2" charset="2"/>
              <a:buChar char="Ø"/>
            </a:pPr>
            <a:r>
              <a:rPr lang="ru-RU" altLang="ru-RU" sz="2800" dirty="0" err="1"/>
              <a:t>Лимфогенный</a:t>
            </a:r>
            <a:endParaRPr lang="ru-RU" altLang="ru-RU" sz="2800" dirty="0"/>
          </a:p>
          <a:p>
            <a:pPr eaLnBrk="1" hangingPunct="1">
              <a:buFont typeface="Wingdings" panose="05000000000000000000" pitchFamily="2" charset="2"/>
              <a:buNone/>
            </a:pPr>
            <a:endParaRPr lang="ru-RU" altLang="ru-RU" dirty="0"/>
          </a:p>
        </p:txBody>
      </p:sp>
      <p:pic>
        <p:nvPicPr>
          <p:cNvPr id="15364" name="Рисунок 1">
            <a:extLst>
              <a:ext uri="{FF2B5EF4-FFF2-40B4-BE49-F238E27FC236}">
                <a16:creationId xmlns:a16="http://schemas.microsoft.com/office/drawing/2014/main" id="{85AC6A29-587A-9A49-3BE5-6F0962A35C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621" y="333375"/>
            <a:ext cx="8326437"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82E1ACD-B421-4052-A89A-36DF0D5227D9}"/>
              </a:ext>
            </a:extLst>
          </p:cNvPr>
          <p:cNvSpPr>
            <a:spLocks noGrp="1" noRot="1" noChangeArrowheads="1"/>
          </p:cNvSpPr>
          <p:nvPr>
            <p:ph type="title"/>
          </p:nvPr>
        </p:nvSpPr>
        <p:spPr/>
        <p:txBody>
          <a:bodyPr rtlCol="0">
            <a:normAutofit/>
          </a:bodyPr>
          <a:lstStyle/>
          <a:p>
            <a:pPr algn="ctr">
              <a:defRPr/>
            </a:pPr>
            <a:r>
              <a:rPr lang="ru-RU" altLang="ru-RU" b="1" dirty="0">
                <a:solidFill>
                  <a:schemeClr val="accent5"/>
                </a:solidFill>
              </a:rPr>
              <a:t>Восходящий путь инфицирования</a:t>
            </a:r>
          </a:p>
        </p:txBody>
      </p:sp>
      <p:pic>
        <p:nvPicPr>
          <p:cNvPr id="16387" name="Picture 4">
            <a:extLst>
              <a:ext uri="{FF2B5EF4-FFF2-40B4-BE49-F238E27FC236}">
                <a16:creationId xmlns:a16="http://schemas.microsoft.com/office/drawing/2014/main" id="{5165588F-D60E-A380-D535-5682051B85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14080" y="1639194"/>
            <a:ext cx="6438900" cy="4351338"/>
          </a:xfrm>
          <a:noFill/>
        </p:spPr>
      </p:pic>
      <p:sp>
        <p:nvSpPr>
          <p:cNvPr id="16388" name="Text Box 5">
            <a:extLst>
              <a:ext uri="{FF2B5EF4-FFF2-40B4-BE49-F238E27FC236}">
                <a16:creationId xmlns:a16="http://schemas.microsoft.com/office/drawing/2014/main" id="{3C5BA158-5089-2CA1-53F1-215A62D9CB4D}"/>
              </a:ext>
            </a:extLst>
          </p:cNvPr>
          <p:cNvSpPr txBox="1">
            <a:spLocks noChangeArrowheads="1"/>
          </p:cNvSpPr>
          <p:nvPr/>
        </p:nvSpPr>
        <p:spPr bwMode="auto">
          <a:xfrm>
            <a:off x="1014855" y="6148927"/>
            <a:ext cx="7921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ru-RU" altLang="ru-RU" sz="1600" b="1" dirty="0" err="1"/>
              <a:t>Copeland</a:t>
            </a:r>
            <a:r>
              <a:rPr lang="ru-RU" altLang="ru-RU" sz="1600" b="1" dirty="0"/>
              <a:t> LJ</a:t>
            </a:r>
            <a:r>
              <a:rPr lang="ru-RU" altLang="ru-RU" sz="1600" dirty="0"/>
              <a:t>, </a:t>
            </a:r>
            <a:r>
              <a:rPr lang="ru-RU" altLang="ru-RU" sz="1600" dirty="0" err="1"/>
              <a:t>ed</a:t>
            </a:r>
            <a:r>
              <a:rPr lang="ru-RU" altLang="ru-RU" sz="1600" dirty="0"/>
              <a:t>. </a:t>
            </a:r>
            <a:r>
              <a:rPr lang="ru-RU" altLang="ru-RU" sz="1600" i="1" dirty="0" err="1"/>
              <a:t>Textbook</a:t>
            </a:r>
            <a:r>
              <a:rPr lang="ru-RU" altLang="ru-RU" sz="1600" i="1" dirty="0"/>
              <a:t> </a:t>
            </a:r>
            <a:r>
              <a:rPr lang="ru-RU" altLang="ru-RU" sz="1600" i="1" dirty="0" err="1"/>
              <a:t>of</a:t>
            </a:r>
            <a:r>
              <a:rPr lang="ru-RU" altLang="ru-RU" sz="1600" i="1" dirty="0"/>
              <a:t> </a:t>
            </a:r>
            <a:r>
              <a:rPr lang="ru-RU" altLang="ru-RU" sz="1600" i="1" dirty="0" err="1"/>
              <a:t>gynecology</a:t>
            </a:r>
            <a:r>
              <a:rPr lang="ru-RU" altLang="ru-RU" sz="1600" i="1" dirty="0"/>
              <a:t>. </a:t>
            </a:r>
            <a:r>
              <a:rPr lang="ru-RU" altLang="ru-RU" sz="1600" dirty="0"/>
              <a:t>Philadelphia, PA: WB </a:t>
            </a:r>
            <a:r>
              <a:rPr lang="ru-RU" altLang="ru-RU" sz="1600" dirty="0" err="1"/>
              <a:t>Saunders</a:t>
            </a:r>
            <a:r>
              <a:rPr lang="ru-RU" altLang="ru-RU" sz="1600" dirty="0"/>
              <a:t>, 1993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1EC02-FA5C-4017-81D6-6CE211C19B51}"/>
              </a:ext>
            </a:extLst>
          </p:cNvPr>
          <p:cNvSpPr>
            <a:spLocks noGrp="1"/>
          </p:cNvSpPr>
          <p:nvPr>
            <p:ph type="title"/>
          </p:nvPr>
        </p:nvSpPr>
        <p:spPr/>
        <p:txBody>
          <a:bodyPr/>
          <a:lstStyle/>
          <a:p>
            <a:pPr algn="ctr" eaLnBrk="1" hangingPunct="1">
              <a:defRPr/>
            </a:pPr>
            <a:r>
              <a:rPr lang="ru-RU" b="1" dirty="0">
                <a:solidFill>
                  <a:schemeClr val="accent5"/>
                </a:solidFill>
              </a:rPr>
              <a:t>Осложнения ВЗОМТ</a:t>
            </a:r>
          </a:p>
        </p:txBody>
      </p:sp>
      <p:sp>
        <p:nvSpPr>
          <p:cNvPr id="3" name="Объект 2">
            <a:extLst>
              <a:ext uri="{FF2B5EF4-FFF2-40B4-BE49-F238E27FC236}">
                <a16:creationId xmlns:a16="http://schemas.microsoft.com/office/drawing/2014/main" id="{92302238-FAFA-422D-B35C-78B63BF7DC65}"/>
              </a:ext>
            </a:extLst>
          </p:cNvPr>
          <p:cNvSpPr>
            <a:spLocks noGrp="1"/>
          </p:cNvSpPr>
          <p:nvPr>
            <p:ph idx="1"/>
          </p:nvPr>
        </p:nvSpPr>
        <p:spPr>
          <a:xfrm>
            <a:off x="677334" y="1441929"/>
            <a:ext cx="8496300" cy="5111750"/>
          </a:xfrm>
        </p:spPr>
        <p:txBody>
          <a:bodyPr rtlCol="0">
            <a:normAutofit fontScale="92500" lnSpcReduction="20000"/>
          </a:bodyPr>
          <a:lstStyle/>
          <a:p>
            <a:pPr eaLnBrk="1" hangingPunct="1">
              <a:buFont typeface="Wingdings" panose="05000000000000000000" pitchFamily="2" charset="2"/>
              <a:buChar char="Ø"/>
              <a:defRPr/>
            </a:pPr>
            <a:r>
              <a:rPr lang="ru-RU" sz="3000" b="1" dirty="0"/>
              <a:t>параметрит </a:t>
            </a:r>
            <a:r>
              <a:rPr lang="ru-RU" sz="3000" i="1" dirty="0"/>
              <a:t> - </a:t>
            </a:r>
            <a:r>
              <a:rPr lang="ru-RU" sz="3000" dirty="0"/>
              <a:t>воспаление </a:t>
            </a:r>
            <a:r>
              <a:rPr lang="ru-RU" sz="3000" dirty="0" err="1"/>
              <a:t>околоматочной</a:t>
            </a:r>
            <a:r>
              <a:rPr lang="ru-RU" sz="3000" dirty="0"/>
              <a:t> клетчатки</a:t>
            </a:r>
          </a:p>
          <a:p>
            <a:pPr eaLnBrk="1" hangingPunct="1">
              <a:buFont typeface="Wingdings" panose="05000000000000000000" pitchFamily="2" charset="2"/>
              <a:buChar char="Ø"/>
              <a:defRPr/>
            </a:pPr>
            <a:r>
              <a:rPr lang="ru-RU" sz="3000" b="1" dirty="0" err="1"/>
              <a:t>гидросальпинкс</a:t>
            </a:r>
            <a:r>
              <a:rPr lang="ru-RU" sz="3000" b="1" dirty="0"/>
              <a:t> </a:t>
            </a:r>
            <a:r>
              <a:rPr lang="ru-RU" sz="3000" dirty="0"/>
              <a:t>- скопление серозного экссудата в просвете маточной трубы</a:t>
            </a:r>
          </a:p>
          <a:p>
            <a:pPr eaLnBrk="1" hangingPunct="1">
              <a:buFont typeface="Wingdings" panose="05000000000000000000" pitchFamily="2" charset="2"/>
              <a:buChar char="Ø"/>
              <a:defRPr/>
            </a:pPr>
            <a:r>
              <a:rPr lang="ru-RU" sz="3000" b="1" dirty="0"/>
              <a:t>пиосальпинкс </a:t>
            </a:r>
            <a:r>
              <a:rPr lang="ru-RU" sz="3000" dirty="0"/>
              <a:t>скопление гнойного экссудата в просвете маточной трубы</a:t>
            </a:r>
          </a:p>
          <a:p>
            <a:pPr eaLnBrk="1" hangingPunct="1">
              <a:buFont typeface="Wingdings" panose="05000000000000000000" pitchFamily="2" charset="2"/>
              <a:buChar char="Ø"/>
              <a:defRPr/>
            </a:pPr>
            <a:r>
              <a:rPr lang="ru-RU" sz="3000" b="1" dirty="0" err="1"/>
              <a:t>пиовар</a:t>
            </a:r>
            <a:r>
              <a:rPr lang="ru-RU" sz="3000" b="1" dirty="0"/>
              <a:t> </a:t>
            </a:r>
            <a:r>
              <a:rPr lang="ru-RU" sz="3000" dirty="0"/>
              <a:t>- абсцесс яичника, характеризующийся образованием полости с гнойным содержимым;</a:t>
            </a:r>
          </a:p>
          <a:p>
            <a:pPr eaLnBrk="1" hangingPunct="1">
              <a:buFont typeface="Wingdings" panose="05000000000000000000" pitchFamily="2" charset="2"/>
              <a:buChar char="Ø"/>
              <a:defRPr/>
            </a:pPr>
            <a:r>
              <a:rPr lang="ru-RU" sz="3000" b="1" dirty="0" err="1"/>
              <a:t>пельвиоперитонит</a:t>
            </a:r>
            <a:r>
              <a:rPr lang="ru-RU" sz="3000" i="1" dirty="0"/>
              <a:t> </a:t>
            </a:r>
            <a:r>
              <a:rPr lang="ru-RU" sz="3000" dirty="0"/>
              <a:t>- воспаление брюшины малого таза</a:t>
            </a:r>
          </a:p>
          <a:p>
            <a:pPr eaLnBrk="1" hangingPunct="1">
              <a:buFont typeface="Wingdings" panose="05000000000000000000" pitchFamily="2" charset="2"/>
              <a:buChar char="Ø"/>
              <a:defRPr/>
            </a:pPr>
            <a:r>
              <a:rPr lang="ru-RU" sz="3000" b="1" dirty="0"/>
              <a:t>перитонит - </a:t>
            </a:r>
            <a:r>
              <a:rPr lang="ru-RU" sz="3000" dirty="0"/>
              <a:t>воспаление брюшины, выходящее за пределы малого таза</a:t>
            </a:r>
          </a:p>
          <a:p>
            <a:pPr eaLnBrk="1" hangingPunct="1">
              <a:defRPr/>
            </a:pP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AE16F65-07E2-4263-AABB-D626CB298CC8}"/>
              </a:ext>
            </a:extLst>
          </p:cNvPr>
          <p:cNvSpPr>
            <a:spLocks noGrp="1" noRot="1" noChangeArrowheads="1"/>
          </p:cNvSpPr>
          <p:nvPr>
            <p:ph type="title"/>
          </p:nvPr>
        </p:nvSpPr>
        <p:spPr/>
        <p:txBody>
          <a:bodyPr/>
          <a:lstStyle/>
          <a:p>
            <a:pPr algn="ctr" eaLnBrk="1" hangingPunct="1">
              <a:defRPr/>
            </a:pPr>
            <a:r>
              <a:rPr lang="ru-RU" altLang="ru-RU" b="1" dirty="0">
                <a:solidFill>
                  <a:schemeClr val="accent5"/>
                </a:solidFill>
              </a:rPr>
              <a:t>Воспалительные заболевания нижнего отдела полового тракта</a:t>
            </a:r>
            <a:endParaRPr lang="ru-RU" altLang="ru-RU" dirty="0"/>
          </a:p>
        </p:txBody>
      </p:sp>
      <p:sp>
        <p:nvSpPr>
          <p:cNvPr id="23555" name="Rectangle 3">
            <a:extLst>
              <a:ext uri="{FF2B5EF4-FFF2-40B4-BE49-F238E27FC236}">
                <a16:creationId xmlns:a16="http://schemas.microsoft.com/office/drawing/2014/main" id="{09F22244-1220-4173-958E-271494DA1B3C}"/>
              </a:ext>
            </a:extLst>
          </p:cNvPr>
          <p:cNvSpPr>
            <a:spLocks noGrp="1" noRot="1" noChangeArrowheads="1"/>
          </p:cNvSpPr>
          <p:nvPr>
            <p:ph idx="1"/>
          </p:nvPr>
        </p:nvSpPr>
        <p:spPr/>
        <p:txBody>
          <a:bodyPr rtlCol="0">
            <a:normAutofit/>
          </a:bodyPr>
          <a:lstStyle/>
          <a:p>
            <a:pPr eaLnBrk="1" hangingPunct="1">
              <a:buFont typeface="Wingdings" panose="05000000000000000000" pitchFamily="2" charset="2"/>
              <a:buNone/>
              <a:defRPr/>
            </a:pPr>
            <a:r>
              <a:rPr lang="ru-RU" altLang="ru-RU" sz="3200" b="1" i="1" dirty="0">
                <a:solidFill>
                  <a:schemeClr val="accent5">
                    <a:lumMod val="75000"/>
                  </a:schemeClr>
                </a:solidFill>
              </a:rPr>
              <a:t>Клинические проявления</a:t>
            </a:r>
          </a:p>
          <a:p>
            <a:pPr eaLnBrk="1" hangingPunct="1">
              <a:buFont typeface="Wingdings" panose="05000000000000000000" pitchFamily="2" charset="2"/>
              <a:buNone/>
              <a:defRPr/>
            </a:pPr>
            <a:r>
              <a:rPr lang="ru-RU" altLang="ru-RU" sz="2800" dirty="0"/>
              <a:t>Преобладают локальные симптомы:</a:t>
            </a:r>
          </a:p>
          <a:p>
            <a:pPr eaLnBrk="1" hangingPunct="1">
              <a:buFont typeface="Wingdings" panose="05000000000000000000" pitchFamily="2" charset="2"/>
              <a:buChar char="Ø"/>
              <a:defRPr/>
            </a:pPr>
            <a:r>
              <a:rPr lang="ru-RU" altLang="ru-RU" sz="2800" dirty="0"/>
              <a:t>Жжение, зуд</a:t>
            </a:r>
          </a:p>
          <a:p>
            <a:pPr eaLnBrk="1" hangingPunct="1">
              <a:buFont typeface="Wingdings" panose="05000000000000000000" pitchFamily="2" charset="2"/>
              <a:buChar char="Ø"/>
              <a:defRPr/>
            </a:pPr>
            <a:r>
              <a:rPr lang="ru-RU" altLang="ru-RU" sz="2800" dirty="0"/>
              <a:t>Жжение при мочеиспускании</a:t>
            </a:r>
          </a:p>
          <a:p>
            <a:pPr eaLnBrk="1" hangingPunct="1">
              <a:buFont typeface="Wingdings" panose="05000000000000000000" pitchFamily="2" charset="2"/>
              <a:buChar char="Ø"/>
              <a:defRPr/>
            </a:pPr>
            <a:r>
              <a:rPr lang="ru-RU" altLang="ru-RU" sz="2800" dirty="0"/>
              <a:t>Бели различного характера (пенистые гнойные, водянистые, творожистые и т.д.)</a:t>
            </a:r>
          </a:p>
          <a:p>
            <a:pPr eaLnBrk="1" hangingPunct="1">
              <a:buFont typeface="Wingdings" panose="05000000000000000000" pitchFamily="2" charset="2"/>
              <a:buChar char="Ø"/>
              <a:defRPr/>
            </a:pPr>
            <a:r>
              <a:rPr lang="ru-RU" altLang="ru-RU" sz="2800" dirty="0"/>
              <a:t>Тянущие боли внизу живота (не всегда)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2646" y="609600"/>
            <a:ext cx="8031356" cy="726831"/>
          </a:xfrm>
        </p:spPr>
        <p:txBody>
          <a:bodyPr/>
          <a:lstStyle/>
          <a:p>
            <a:r>
              <a:rPr lang="ru-RU" dirty="0"/>
              <a:t>Симптомы ассоциированные с ВЗПО</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253753384"/>
              </p:ext>
            </p:extLst>
          </p:nvPr>
        </p:nvGraphicFramePr>
        <p:xfrm>
          <a:off x="91936" y="1336431"/>
          <a:ext cx="9779122" cy="4576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1224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8314139-CDDA-4E73-A7F5-E9F8D37A06DD}"/>
              </a:ext>
            </a:extLst>
          </p:cNvPr>
          <p:cNvSpPr>
            <a:spLocks noGrp="1" noRot="1" noChangeArrowheads="1"/>
          </p:cNvSpPr>
          <p:nvPr>
            <p:ph type="title"/>
          </p:nvPr>
        </p:nvSpPr>
        <p:spPr/>
        <p:txBody>
          <a:bodyPr>
            <a:normAutofit fontScale="90000"/>
          </a:bodyPr>
          <a:lstStyle/>
          <a:p>
            <a:pPr algn="ctr" eaLnBrk="1" hangingPunct="1">
              <a:defRPr/>
            </a:pPr>
            <a:r>
              <a:rPr lang="ru-RU" altLang="ru-RU" b="1" dirty="0">
                <a:solidFill>
                  <a:schemeClr val="accent5"/>
                </a:solidFill>
              </a:rPr>
              <a:t>Воспалительные заболевания нижнего отдела полового тракта. Диагностика</a:t>
            </a:r>
          </a:p>
        </p:txBody>
      </p:sp>
      <p:sp>
        <p:nvSpPr>
          <p:cNvPr id="24579" name="Rectangle 3">
            <a:extLst>
              <a:ext uri="{FF2B5EF4-FFF2-40B4-BE49-F238E27FC236}">
                <a16:creationId xmlns:a16="http://schemas.microsoft.com/office/drawing/2014/main" id="{616D673F-6455-49A6-A78C-3AA047B0535E}"/>
              </a:ext>
            </a:extLst>
          </p:cNvPr>
          <p:cNvSpPr>
            <a:spLocks noGrp="1" noRot="1" noChangeArrowheads="1"/>
          </p:cNvSpPr>
          <p:nvPr>
            <p:ph idx="1"/>
          </p:nvPr>
        </p:nvSpPr>
        <p:spPr>
          <a:xfrm>
            <a:off x="560033" y="1930400"/>
            <a:ext cx="8007350" cy="4619625"/>
          </a:xfrm>
        </p:spPr>
        <p:txBody>
          <a:bodyPr rtlCol="0">
            <a:noAutofit/>
          </a:bodyPr>
          <a:lstStyle/>
          <a:p>
            <a:pPr marL="514350" indent="-514350">
              <a:buFont typeface="+mj-lt"/>
              <a:buAutoNum type="arabicPeriod"/>
              <a:defRPr/>
            </a:pPr>
            <a:r>
              <a:rPr lang="ru-RU" altLang="ru-RU" sz="2800" dirty="0"/>
              <a:t>Анамнез</a:t>
            </a:r>
          </a:p>
          <a:p>
            <a:pPr marL="514350" indent="-514350">
              <a:buFont typeface="+mj-lt"/>
              <a:buAutoNum type="arabicPeriod"/>
              <a:defRPr/>
            </a:pPr>
            <a:r>
              <a:rPr lang="ru-RU" altLang="ru-RU" sz="2800" dirty="0"/>
              <a:t>Гинекологический осмотр: </a:t>
            </a:r>
          </a:p>
          <a:p>
            <a:pPr eaLnBrk="1" hangingPunct="1">
              <a:buFont typeface="Wingdings" panose="05000000000000000000" pitchFamily="2" charset="2"/>
              <a:buChar char="Ø"/>
              <a:defRPr/>
            </a:pPr>
            <a:r>
              <a:rPr lang="ru-RU" altLang="ru-RU" sz="2800" dirty="0"/>
              <a:t>налет, выделения различного характера</a:t>
            </a:r>
          </a:p>
          <a:p>
            <a:pPr eaLnBrk="1" hangingPunct="1">
              <a:buFont typeface="Wingdings" panose="05000000000000000000" pitchFamily="2" charset="2"/>
              <a:buChar char="Ø"/>
              <a:defRPr/>
            </a:pPr>
            <a:r>
              <a:rPr lang="ru-RU" altLang="ru-RU" sz="2800" dirty="0"/>
              <a:t>при </a:t>
            </a:r>
            <a:r>
              <a:rPr lang="ru-RU" altLang="ru-RU" sz="2800" dirty="0" err="1"/>
              <a:t>бартолините</a:t>
            </a:r>
            <a:r>
              <a:rPr lang="ru-RU" altLang="ru-RU" sz="2800" dirty="0"/>
              <a:t> – припухлость </a:t>
            </a:r>
            <a:r>
              <a:rPr lang="ru-RU" altLang="ru-RU" sz="2800" dirty="0" err="1"/>
              <a:t>овоидной</a:t>
            </a:r>
            <a:r>
              <a:rPr lang="ru-RU" altLang="ru-RU" sz="2800" dirty="0"/>
              <a:t> формы в нижней трети большой половой губы, гиперемия, </a:t>
            </a:r>
            <a:r>
              <a:rPr lang="ru-RU" altLang="ru-RU" sz="2800" dirty="0" err="1"/>
              <a:t>синюшность</a:t>
            </a:r>
            <a:endParaRPr lang="ru-RU" altLang="ru-RU" sz="2800" dirty="0"/>
          </a:p>
          <a:p>
            <a:pPr eaLnBrk="1" hangingPunct="1">
              <a:buFont typeface="Wingdings" panose="05000000000000000000" pitchFamily="2" charset="2"/>
              <a:buChar char="Ø"/>
              <a:defRPr/>
            </a:pPr>
            <a:r>
              <a:rPr lang="ru-RU" altLang="ru-RU" sz="2800" dirty="0"/>
              <a:t>при осмотре в зеркалах – гиперемия, отечность слизистой влагалища</a:t>
            </a:r>
          </a:p>
          <a:p>
            <a:pPr marL="0" indent="0">
              <a:buNone/>
              <a:defRPr/>
            </a:pPr>
            <a:r>
              <a:rPr lang="ru-RU" altLang="ru-RU" sz="2800" dirty="0"/>
              <a:t>3. Бактериоскопия, бактериологический метод</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8215" y="117231"/>
            <a:ext cx="8605787" cy="562708"/>
          </a:xfrm>
        </p:spPr>
        <p:txBody>
          <a:bodyPr>
            <a:normAutofit fontScale="90000"/>
          </a:bodyPr>
          <a:lstStyle/>
          <a:p>
            <a:r>
              <a:rPr lang="ru-RU" dirty="0"/>
              <a:t>                  </a:t>
            </a:r>
            <a:r>
              <a:rPr lang="ru-RU" dirty="0" err="1"/>
              <a:t>Вульвовагиниты</a:t>
            </a:r>
            <a:r>
              <a:rPr lang="ru-RU" dirty="0"/>
              <a:t> </a:t>
            </a:r>
          </a:p>
        </p:txBody>
      </p:sp>
      <p:sp>
        <p:nvSpPr>
          <p:cNvPr id="3" name="Объект 2"/>
          <p:cNvSpPr>
            <a:spLocks noGrp="1"/>
          </p:cNvSpPr>
          <p:nvPr>
            <p:ph idx="1"/>
          </p:nvPr>
        </p:nvSpPr>
        <p:spPr>
          <a:xfrm>
            <a:off x="445477" y="679939"/>
            <a:ext cx="9168494" cy="6072553"/>
          </a:xfrm>
        </p:spPr>
        <p:txBody>
          <a:bodyPr/>
          <a:lstStyle/>
          <a:p>
            <a:r>
              <a:rPr lang="ru-RU" b="1" dirty="0">
                <a:solidFill>
                  <a:schemeClr val="accent1"/>
                </a:solidFill>
              </a:rPr>
              <a:t>Определение. </a:t>
            </a:r>
            <a:r>
              <a:rPr lang="ru-RU" dirty="0" err="1"/>
              <a:t>Вульвит</a:t>
            </a:r>
            <a:r>
              <a:rPr lang="ru-RU" dirty="0"/>
              <a:t>-воспаление слизистой оболочки малых половых губ, преддверия влагалища. Если процесс распространяется на слизистую оболочку влагалища, заболевание называется </a:t>
            </a:r>
            <a:r>
              <a:rPr lang="ru-RU" dirty="0" err="1"/>
              <a:t>вульвовагинитом</a:t>
            </a:r>
            <a:r>
              <a:rPr lang="ru-RU" dirty="0"/>
              <a:t>.</a:t>
            </a:r>
          </a:p>
          <a:p>
            <a:r>
              <a:rPr lang="ru-RU" dirty="0">
                <a:solidFill>
                  <a:schemeClr val="accent1"/>
                </a:solidFill>
              </a:rPr>
              <a:t>Факторы риска </a:t>
            </a:r>
          </a:p>
        </p:txBody>
      </p:sp>
      <p:graphicFrame>
        <p:nvGraphicFramePr>
          <p:cNvPr id="4" name="Схема 3"/>
          <p:cNvGraphicFramePr/>
          <p:nvPr>
            <p:extLst>
              <p:ext uri="{D42A27DB-BD31-4B8C-83A1-F6EECF244321}">
                <p14:modId xmlns:p14="http://schemas.microsoft.com/office/powerpoint/2010/main" val="2619816810"/>
              </p:ext>
            </p:extLst>
          </p:nvPr>
        </p:nvGraphicFramePr>
        <p:xfrm>
          <a:off x="622371" y="2086707"/>
          <a:ext cx="9705660" cy="4665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8722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656602-0C1F-46E5-92AB-CE2FE23BE0B3}"/>
              </a:ext>
            </a:extLst>
          </p:cNvPr>
          <p:cNvSpPr>
            <a:spLocks noGrp="1"/>
          </p:cNvSpPr>
          <p:nvPr>
            <p:ph type="title"/>
          </p:nvPr>
        </p:nvSpPr>
        <p:spPr/>
        <p:txBody>
          <a:bodyPr/>
          <a:lstStyle/>
          <a:p>
            <a:pPr algn="ctr" eaLnBrk="1" hangingPunct="1">
              <a:defRPr/>
            </a:pPr>
            <a:r>
              <a:rPr lang="ru-RU" b="1" dirty="0">
                <a:solidFill>
                  <a:schemeClr val="accent5"/>
                </a:solidFill>
              </a:rPr>
              <a:t>Острый вагинит</a:t>
            </a:r>
          </a:p>
        </p:txBody>
      </p:sp>
      <p:pic>
        <p:nvPicPr>
          <p:cNvPr id="24579" name="Picture 2" descr="http://www.studmedlib.ru/cgi-bin/mb4?usr_data=gd-image(doc,ISBN9785970427583-0010,pic_0235.jpg,-1,,00000000,)&amp;hide_Cookie=yes">
            <a:extLst>
              <a:ext uri="{FF2B5EF4-FFF2-40B4-BE49-F238E27FC236}">
                <a16:creationId xmlns:a16="http://schemas.microsoft.com/office/drawing/2014/main" id="{B523EB82-4DF6-4086-24C7-97C2E683F4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80930" y="1590845"/>
            <a:ext cx="5688013" cy="5014912"/>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E7F7D9-41B4-42A1-AD24-A9B5194D4DAA}"/>
              </a:ext>
            </a:extLst>
          </p:cNvPr>
          <p:cNvSpPr>
            <a:spLocks noGrp="1"/>
          </p:cNvSpPr>
          <p:nvPr>
            <p:ph type="title"/>
          </p:nvPr>
        </p:nvSpPr>
        <p:spPr/>
        <p:txBody>
          <a:bodyPr>
            <a:normAutofit fontScale="90000"/>
          </a:bodyPr>
          <a:lstStyle/>
          <a:p>
            <a:pPr algn="ctr" eaLnBrk="1" hangingPunct="1">
              <a:defRPr/>
            </a:pPr>
            <a:r>
              <a:rPr lang="ru-RU" altLang="ru-RU" b="1" dirty="0">
                <a:solidFill>
                  <a:schemeClr val="accent5"/>
                </a:solidFill>
              </a:rPr>
              <a:t>Воспалительные заболевания нижнего отдела полового тракта. Лечение</a:t>
            </a:r>
            <a:endParaRPr lang="ru-RU" dirty="0"/>
          </a:p>
        </p:txBody>
      </p:sp>
      <p:sp>
        <p:nvSpPr>
          <p:cNvPr id="3" name="Объект 2">
            <a:extLst>
              <a:ext uri="{FF2B5EF4-FFF2-40B4-BE49-F238E27FC236}">
                <a16:creationId xmlns:a16="http://schemas.microsoft.com/office/drawing/2014/main" id="{E238B064-CDF8-4455-ACE4-7586361DAA9B}"/>
              </a:ext>
            </a:extLst>
          </p:cNvPr>
          <p:cNvSpPr>
            <a:spLocks noGrp="1"/>
          </p:cNvSpPr>
          <p:nvPr>
            <p:ph idx="1"/>
          </p:nvPr>
        </p:nvSpPr>
        <p:spPr>
          <a:xfrm>
            <a:off x="777702" y="1798993"/>
            <a:ext cx="8496300" cy="4772025"/>
          </a:xfrm>
        </p:spPr>
        <p:txBody>
          <a:bodyPr rtlCol="0">
            <a:normAutofit fontScale="77500" lnSpcReduction="20000"/>
          </a:bodyPr>
          <a:lstStyle/>
          <a:p>
            <a:pPr marL="0" indent="0">
              <a:buNone/>
              <a:defRPr/>
            </a:pPr>
            <a:r>
              <a:rPr lang="en-US" sz="3300" b="1" i="1" dirty="0">
                <a:solidFill>
                  <a:schemeClr val="accent5">
                    <a:lumMod val="75000"/>
                  </a:schemeClr>
                </a:solidFill>
              </a:rPr>
              <a:t>I </a:t>
            </a:r>
            <a:r>
              <a:rPr lang="ru-RU" sz="3300" b="1" i="1" dirty="0">
                <a:solidFill>
                  <a:schemeClr val="accent5">
                    <a:lumMod val="75000"/>
                  </a:schemeClr>
                </a:solidFill>
              </a:rPr>
              <a:t>этап лечения - с учетом этиологического фактора:</a:t>
            </a:r>
          </a:p>
          <a:p>
            <a:pPr eaLnBrk="1" hangingPunct="1">
              <a:buFont typeface="Wingdings" panose="05000000000000000000" pitchFamily="2" charset="2"/>
              <a:buChar char="Ø"/>
              <a:defRPr/>
            </a:pPr>
            <a:r>
              <a:rPr lang="ru-RU" sz="2800" dirty="0"/>
              <a:t>при бактериальных возбудителях </a:t>
            </a:r>
            <a:r>
              <a:rPr lang="ru-RU" sz="2800" i="1" dirty="0"/>
              <a:t> </a:t>
            </a:r>
            <a:r>
              <a:rPr lang="ru-RU" sz="2800" dirty="0"/>
              <a:t>- </a:t>
            </a:r>
            <a:r>
              <a:rPr lang="ru-RU" sz="2800" u="sng" dirty="0" err="1">
                <a:hlinkClick r:id="rId2"/>
              </a:rPr>
              <a:t>метронидазол</a:t>
            </a:r>
            <a:r>
              <a:rPr lang="ru-RU" sz="2800" dirty="0"/>
              <a:t> по одной влагалищной таблетке перед сном, длительность лечения 10 дней; </a:t>
            </a:r>
            <a:r>
              <a:rPr lang="ru-RU" sz="2800" u="sng" dirty="0" err="1">
                <a:solidFill>
                  <a:schemeClr val="accent5"/>
                </a:solidFill>
              </a:rPr>
              <a:t>клиндамицин</a:t>
            </a:r>
            <a:r>
              <a:rPr lang="ru-RU" sz="2800" dirty="0"/>
              <a:t> – свечи № 3 во влагалище. Возможно применение комплексных препаратов (</a:t>
            </a:r>
            <a:r>
              <a:rPr lang="ru-RU" sz="2800" dirty="0" err="1"/>
              <a:t>Полижинакс</a:t>
            </a:r>
            <a:r>
              <a:rPr lang="ru-RU" sz="2800" dirty="0"/>
              <a:t>, Нео-</a:t>
            </a:r>
            <a:r>
              <a:rPr lang="ru-RU" sz="2800" dirty="0" err="1"/>
              <a:t>пенотран</a:t>
            </a:r>
            <a:r>
              <a:rPr lang="ru-RU" sz="2800" dirty="0"/>
              <a:t>). В случае трихомониаза обязательно системное применение </a:t>
            </a:r>
            <a:r>
              <a:rPr lang="ru-RU" sz="2800" dirty="0" err="1"/>
              <a:t>метронидазола</a:t>
            </a:r>
            <a:r>
              <a:rPr lang="ru-RU" sz="2800" dirty="0"/>
              <a:t> </a:t>
            </a:r>
          </a:p>
          <a:p>
            <a:pPr eaLnBrk="1" hangingPunct="1">
              <a:buFont typeface="Wingdings" panose="05000000000000000000" pitchFamily="2" charset="2"/>
              <a:buChar char="Ø"/>
              <a:defRPr/>
            </a:pPr>
            <a:r>
              <a:rPr lang="ru-RU" sz="2800" dirty="0"/>
              <a:t>при грибковых заболеваниях (грибы рода </a:t>
            </a:r>
            <a:r>
              <a:rPr lang="ru-RU" sz="2800" i="1" dirty="0" err="1"/>
              <a:t>Candida</a:t>
            </a:r>
            <a:r>
              <a:rPr lang="ru-RU" sz="2800" i="1" dirty="0"/>
              <a:t>) </a:t>
            </a:r>
            <a:r>
              <a:rPr lang="ru-RU" sz="2800" dirty="0"/>
              <a:t>- свечи на основе </a:t>
            </a:r>
            <a:r>
              <a:rPr lang="ru-RU" sz="2800" dirty="0" err="1"/>
              <a:t>антимикотиков</a:t>
            </a:r>
            <a:r>
              <a:rPr lang="ru-RU" sz="2800" dirty="0"/>
              <a:t>. Действующее вещество препарата (</a:t>
            </a:r>
            <a:r>
              <a:rPr lang="ru-RU" sz="2800" u="sng" dirty="0" err="1">
                <a:solidFill>
                  <a:schemeClr val="accent5"/>
                </a:solidFill>
              </a:rPr>
              <a:t>натамицин</a:t>
            </a:r>
            <a:r>
              <a:rPr lang="ru-RU" sz="2800" u="sng" dirty="0">
                <a:solidFill>
                  <a:schemeClr val="accent5"/>
                </a:solidFill>
              </a:rPr>
              <a:t>, </a:t>
            </a:r>
            <a:r>
              <a:rPr lang="ru-RU" sz="2800" u="sng" dirty="0" err="1">
                <a:hlinkClick r:id="rId3"/>
              </a:rPr>
              <a:t>клотримазол</a:t>
            </a:r>
            <a:r>
              <a:rPr lang="ru-RU" sz="2800" dirty="0"/>
              <a:t>, </a:t>
            </a:r>
            <a:r>
              <a:rPr lang="ru-RU" sz="2800" u="sng" dirty="0" err="1">
                <a:hlinkClick r:id="rId4"/>
              </a:rPr>
              <a:t>итраконазол</a:t>
            </a:r>
            <a:r>
              <a:rPr lang="ru-RU" sz="2800" dirty="0"/>
              <a:t> и др.). Возможно системное применение </a:t>
            </a:r>
            <a:r>
              <a:rPr lang="ru-RU" sz="2800" dirty="0" err="1"/>
              <a:t>анттимикотиков</a:t>
            </a:r>
            <a:r>
              <a:rPr lang="ru-RU" sz="2800" dirty="0"/>
              <a:t>.</a:t>
            </a:r>
          </a:p>
          <a:p>
            <a:pPr marL="0" indent="0">
              <a:buNone/>
              <a:defRPr/>
            </a:pPr>
            <a:r>
              <a:rPr lang="en-US" sz="3300" b="1" i="1" dirty="0">
                <a:solidFill>
                  <a:schemeClr val="accent5">
                    <a:lumMod val="75000"/>
                  </a:schemeClr>
                </a:solidFill>
              </a:rPr>
              <a:t>II</a:t>
            </a:r>
            <a:r>
              <a:rPr lang="ru-RU" sz="3300" b="1" i="1" dirty="0">
                <a:solidFill>
                  <a:schemeClr val="accent5">
                    <a:lumMod val="75000"/>
                  </a:schemeClr>
                </a:solidFill>
              </a:rPr>
              <a:t> этап лечения – восстановление </a:t>
            </a:r>
            <a:r>
              <a:rPr lang="ru-RU" sz="3300" b="1" i="1" dirty="0" err="1">
                <a:solidFill>
                  <a:schemeClr val="accent5">
                    <a:lumMod val="75000"/>
                  </a:schemeClr>
                </a:solidFill>
              </a:rPr>
              <a:t>микробиоценоза</a:t>
            </a:r>
            <a:r>
              <a:rPr lang="ru-RU" sz="3300" b="1" i="1" dirty="0">
                <a:solidFill>
                  <a:schemeClr val="accent5">
                    <a:lumMod val="75000"/>
                  </a:schemeClr>
                </a:solidFill>
              </a:rPr>
              <a:t> влагалища</a:t>
            </a:r>
            <a:r>
              <a:rPr lang="ru-RU" sz="2800" dirty="0"/>
              <a:t> с применением </a:t>
            </a:r>
            <a:r>
              <a:rPr lang="ru-RU" sz="2800" dirty="0" err="1"/>
              <a:t>эубиотиков</a:t>
            </a:r>
            <a:r>
              <a:rPr lang="ru-RU" sz="2800" dirty="0"/>
              <a:t> и </a:t>
            </a:r>
            <a:r>
              <a:rPr lang="ru-RU" sz="2800" dirty="0" err="1"/>
              <a:t>пробиотиков</a:t>
            </a:r>
            <a:r>
              <a:rPr lang="ru-RU" sz="2800" dirty="0"/>
              <a:t> (</a:t>
            </a:r>
            <a:r>
              <a:rPr lang="ru-RU" sz="2800" dirty="0" err="1"/>
              <a:t>лактобактерии</a:t>
            </a:r>
            <a:r>
              <a:rPr lang="ru-RU" sz="2800" dirty="0"/>
              <a:t>, </a:t>
            </a:r>
            <a:r>
              <a:rPr lang="ru-RU" sz="2800" dirty="0" err="1"/>
              <a:t>аскорбинованя</a:t>
            </a:r>
            <a:r>
              <a:rPr lang="ru-RU" sz="2800" dirty="0"/>
              <a:t> кислота)</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68215"/>
          </a:xfrm>
        </p:spPr>
        <p:txBody>
          <a:bodyPr/>
          <a:lstStyle/>
          <a:p>
            <a:r>
              <a:rPr lang="ru-RU" dirty="0"/>
              <a:t>      </a:t>
            </a:r>
            <a:r>
              <a:rPr lang="ru-RU" dirty="0" err="1"/>
              <a:t>Вульвовагинальный</a:t>
            </a:r>
            <a:r>
              <a:rPr lang="ru-RU" dirty="0"/>
              <a:t> кандидоз</a:t>
            </a:r>
          </a:p>
        </p:txBody>
      </p:sp>
      <p:sp>
        <p:nvSpPr>
          <p:cNvPr id="3" name="Объект 2"/>
          <p:cNvSpPr>
            <a:spLocks noGrp="1"/>
          </p:cNvSpPr>
          <p:nvPr>
            <p:ph idx="1"/>
          </p:nvPr>
        </p:nvSpPr>
        <p:spPr>
          <a:xfrm>
            <a:off x="677334" y="1430215"/>
            <a:ext cx="8596668" cy="5162132"/>
          </a:xfrm>
        </p:spPr>
        <p:txBody>
          <a:bodyPr>
            <a:normAutofit/>
          </a:bodyPr>
          <a:lstStyle/>
          <a:p>
            <a:r>
              <a:rPr lang="ru-RU" sz="2000" dirty="0">
                <a:solidFill>
                  <a:schemeClr val="accent1"/>
                </a:solidFill>
                <a:latin typeface="Times New Roman" panose="02020603050405020304" pitchFamily="18" charset="0"/>
                <a:cs typeface="Times New Roman" panose="02020603050405020304" pitchFamily="18" charset="0"/>
              </a:rPr>
              <a:t>ВВК</a:t>
            </a:r>
            <a:r>
              <a:rPr lang="ru-RU" sz="2000" dirty="0">
                <a:latin typeface="Times New Roman" panose="02020603050405020304" pitchFamily="18" charset="0"/>
                <a:cs typeface="Times New Roman" panose="02020603050405020304" pitchFamily="18" charset="0"/>
              </a:rPr>
              <a:t>- воспаление слизистой оболочки вульвы, влагалища, уретры, промежности, вызванное грибами рода </a:t>
            </a:r>
            <a:r>
              <a:rPr lang="en-US" sz="2000" dirty="0">
                <a:latin typeface="Times New Roman" panose="02020603050405020304" pitchFamily="18" charset="0"/>
                <a:cs typeface="Times New Roman" panose="02020603050405020304" pitchFamily="18" charset="0"/>
              </a:rPr>
              <a:t>Candida.</a:t>
            </a:r>
            <a:endParaRPr lang="ru-RU" sz="2000" dirty="0">
              <a:latin typeface="Times New Roman" panose="02020603050405020304" pitchFamily="18" charset="0"/>
              <a:cs typeface="Times New Roman" panose="02020603050405020304" pitchFamily="18" charset="0"/>
            </a:endParaRPr>
          </a:p>
          <a:p>
            <a:r>
              <a:rPr lang="ru-RU" sz="2000" dirty="0">
                <a:solidFill>
                  <a:schemeClr val="accent1"/>
                </a:solidFill>
                <a:latin typeface="Times New Roman" panose="02020603050405020304" pitchFamily="18" charset="0"/>
                <a:cs typeface="Times New Roman" panose="02020603050405020304" pitchFamily="18" charset="0"/>
              </a:rPr>
              <a:t>Классификация</a:t>
            </a:r>
            <a:r>
              <a:rPr lang="ru-RU" sz="2000" dirty="0">
                <a:latin typeface="Times New Roman" panose="02020603050405020304" pitchFamily="18" charset="0"/>
                <a:cs typeface="Times New Roman" panose="02020603050405020304" pitchFamily="18" charset="0"/>
              </a:rPr>
              <a:t>. Острый и </a:t>
            </a:r>
            <a:r>
              <a:rPr lang="ru-RU" sz="2000" dirty="0" err="1">
                <a:latin typeface="Times New Roman" panose="02020603050405020304" pitchFamily="18" charset="0"/>
                <a:cs typeface="Times New Roman" panose="02020603050405020304" pitchFamily="18" charset="0"/>
              </a:rPr>
              <a:t>рецедивирующий</a:t>
            </a:r>
            <a:r>
              <a:rPr lang="ru-RU" sz="2000" dirty="0">
                <a:latin typeface="Times New Roman" panose="02020603050405020304" pitchFamily="18" charset="0"/>
                <a:cs typeface="Times New Roman" panose="02020603050405020304" pitchFamily="18" charset="0"/>
              </a:rPr>
              <a:t> (хронический) ВВК. </a:t>
            </a:r>
            <a:r>
              <a:rPr lang="ru-RU" sz="2000" dirty="0" err="1">
                <a:latin typeface="Times New Roman" panose="02020603050405020304" pitchFamily="18" charset="0"/>
                <a:cs typeface="Times New Roman" panose="02020603050405020304" pitchFamily="18" charset="0"/>
              </a:rPr>
              <a:t>Кандидодоносительство</a:t>
            </a:r>
            <a:r>
              <a:rPr lang="ru-RU" sz="2000" dirty="0">
                <a:latin typeface="Times New Roman" panose="02020603050405020304" pitchFamily="18" charset="0"/>
                <a:cs typeface="Times New Roman" panose="02020603050405020304" pitchFamily="18" charset="0"/>
              </a:rPr>
              <a:t> не расценивают как патологию.</a:t>
            </a:r>
          </a:p>
          <a:p>
            <a:r>
              <a:rPr lang="ru-RU" sz="2000" b="1" dirty="0">
                <a:latin typeface="Times New Roman" panose="02020603050405020304" pitchFamily="18" charset="0"/>
                <a:cs typeface="Times New Roman" panose="02020603050405020304" pitchFamily="18" charset="0"/>
              </a:rPr>
              <a:t>ВВК половым путем не передается!</a:t>
            </a:r>
          </a:p>
          <a:p>
            <a:r>
              <a:rPr lang="ru-RU" sz="2000" dirty="0">
                <a:solidFill>
                  <a:schemeClr val="accent1"/>
                </a:solidFill>
                <a:latin typeface="Times New Roman" panose="02020603050405020304" pitchFamily="18" charset="0"/>
                <a:cs typeface="Times New Roman" panose="02020603050405020304" pitchFamily="18" charset="0"/>
              </a:rPr>
              <a:t>Клиническая картина. </a:t>
            </a:r>
          </a:p>
          <a:p>
            <a:pPr marL="0" indent="0">
              <a:buNone/>
            </a:pPr>
            <a:r>
              <a:rPr lang="ru-RU" sz="2000" dirty="0">
                <a:solidFill>
                  <a:schemeClr val="tx1"/>
                </a:solidFill>
                <a:latin typeface="Times New Roman" panose="02020603050405020304" pitchFamily="18" charset="0"/>
                <a:cs typeface="Times New Roman" panose="02020603050405020304" pitchFamily="18" charset="0"/>
              </a:rPr>
              <a:t>-Обильные или умеренные творожистые выделения из влагалища.</a:t>
            </a:r>
          </a:p>
          <a:p>
            <a:pPr marL="0" indent="0">
              <a:buNone/>
            </a:pPr>
            <a:r>
              <a:rPr lang="ru-RU" sz="2000" dirty="0">
                <a:solidFill>
                  <a:schemeClr val="tx1"/>
                </a:solidFill>
                <a:latin typeface="Times New Roman" panose="02020603050405020304" pitchFamily="18" charset="0"/>
                <a:cs typeface="Times New Roman" panose="02020603050405020304" pitchFamily="18" charset="0"/>
              </a:rPr>
              <a:t>-Зуд, жжение в области наружных половых органов. Зуд усиливается                          во второй половине дня, во время сна, полового контакта, длительной                           ходьбы, во время менструации</a:t>
            </a:r>
          </a:p>
          <a:p>
            <a:pPr marL="0" indent="0">
              <a:buNone/>
            </a:pPr>
            <a:r>
              <a:rPr lang="ru-RU" sz="2000" dirty="0">
                <a:solidFill>
                  <a:schemeClr val="tx1"/>
                </a:solidFill>
                <a:latin typeface="Times New Roman" panose="02020603050405020304" pitchFamily="18" charset="0"/>
                <a:cs typeface="Times New Roman" panose="02020603050405020304" pitchFamily="18" charset="0"/>
              </a:rPr>
              <a:t>-</a:t>
            </a:r>
            <a:r>
              <a:rPr lang="ru-RU" sz="2000" dirty="0" err="1">
                <a:solidFill>
                  <a:schemeClr val="tx1"/>
                </a:solidFill>
                <a:latin typeface="Times New Roman" panose="02020603050405020304" pitchFamily="18" charset="0"/>
                <a:cs typeface="Times New Roman" panose="02020603050405020304" pitchFamily="18" charset="0"/>
              </a:rPr>
              <a:t>Диспареуния</a:t>
            </a:r>
            <a:endParaRPr lang="ru-RU" sz="2000" dirty="0">
              <a:solidFill>
                <a:schemeClr val="tx1"/>
              </a:solidFill>
              <a:latin typeface="Times New Roman" panose="02020603050405020304" pitchFamily="18" charset="0"/>
              <a:cs typeface="Times New Roman" panose="02020603050405020304" pitchFamily="18" charset="0"/>
            </a:endParaRPr>
          </a:p>
          <a:p>
            <a:pPr marL="0" indent="0">
              <a:buNone/>
            </a:pPr>
            <a:r>
              <a:rPr lang="ru-RU" sz="2000" dirty="0">
                <a:solidFill>
                  <a:schemeClr val="tx1"/>
                </a:solidFill>
                <a:latin typeface="Times New Roman" panose="02020603050405020304" pitchFamily="18" charset="0"/>
                <a:cs typeface="Times New Roman" panose="02020603050405020304" pitchFamily="18" charset="0"/>
              </a:rPr>
              <a:t>-Дизурия</a:t>
            </a:r>
          </a:p>
          <a:p>
            <a:pPr marL="0" indent="0">
              <a:buNone/>
            </a:pPr>
            <a:endParaRPr lang="ru-RU"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723" y="2836985"/>
            <a:ext cx="4427974" cy="3899388"/>
          </a:xfrm>
          <a:prstGeom prst="rect">
            <a:avLst/>
          </a:prstGeom>
        </p:spPr>
      </p:pic>
    </p:spTree>
    <p:extLst>
      <p:ext uri="{BB962C8B-B14F-4D97-AF65-F5344CB8AC3E}">
        <p14:creationId xmlns:p14="http://schemas.microsoft.com/office/powerpoint/2010/main" val="1474840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51692"/>
            <a:ext cx="8596668" cy="609600"/>
          </a:xfrm>
        </p:spPr>
        <p:txBody>
          <a:bodyPr>
            <a:normAutofit fontScale="90000"/>
          </a:bodyPr>
          <a:lstStyle/>
          <a:p>
            <a:r>
              <a:rPr lang="ru-RU" dirty="0"/>
              <a:t>                  Актуальность </a:t>
            </a:r>
          </a:p>
        </p:txBody>
      </p:sp>
      <p:sp>
        <p:nvSpPr>
          <p:cNvPr id="3" name="Объект 2"/>
          <p:cNvSpPr>
            <a:spLocks noGrp="1"/>
          </p:cNvSpPr>
          <p:nvPr>
            <p:ph idx="1"/>
          </p:nvPr>
        </p:nvSpPr>
        <p:spPr>
          <a:xfrm>
            <a:off x="433755" y="961291"/>
            <a:ext cx="8956430" cy="5673971"/>
          </a:xfrm>
        </p:spPr>
        <p:txBody>
          <a:bodyPr>
            <a:normAutofit lnSpcReduction="10000"/>
          </a:bodyPr>
          <a:lstStyle/>
          <a:p>
            <a:r>
              <a:rPr lang="ru-RU" sz="2000" b="1" dirty="0">
                <a:latin typeface="Times New Roman" panose="02020603050405020304" pitchFamily="18" charset="0"/>
                <a:cs typeface="Times New Roman" panose="02020603050405020304" pitchFamily="18" charset="0"/>
              </a:rPr>
              <a:t>Актуальность проблемы изучения воспалительных заболеваний женских половых органов определяется неблагополучной эпидемиологической ситуацией в связи с возрастанием ИППП. </a:t>
            </a:r>
          </a:p>
          <a:p>
            <a:r>
              <a:rPr lang="ru-RU" sz="2000" b="1" dirty="0">
                <a:latin typeface="Times New Roman" panose="02020603050405020304" pitchFamily="18" charset="0"/>
                <a:cs typeface="Times New Roman" panose="02020603050405020304" pitchFamily="18" charset="0"/>
              </a:rPr>
              <a:t>Спектр возбудителей воспалительных заболеваний женских половых органов, составляющих 60-70% гинекологических больных. </a:t>
            </a:r>
          </a:p>
          <a:p>
            <a:r>
              <a:rPr lang="ru-RU" sz="2000" b="1" dirty="0">
                <a:latin typeface="Times New Roman" panose="02020603050405020304" pitchFamily="18" charset="0"/>
                <a:cs typeface="Times New Roman" panose="02020603050405020304" pitchFamily="18" charset="0"/>
              </a:rPr>
              <a:t>Уменьшилась частота бактериальных инфекций и значительно увеличился уровень </a:t>
            </a:r>
            <a:r>
              <a:rPr lang="ru-RU" sz="2000" b="1" dirty="0" err="1">
                <a:latin typeface="Times New Roman" panose="02020603050405020304" pitchFamily="18" charset="0"/>
                <a:cs typeface="Times New Roman" panose="02020603050405020304" pitchFamily="18" charset="0"/>
              </a:rPr>
              <a:t>хламидийной</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микоплазменной</a:t>
            </a:r>
            <a:r>
              <a:rPr lang="ru-RU" sz="2000" b="1" dirty="0">
                <a:latin typeface="Times New Roman" panose="02020603050405020304" pitchFamily="18" charset="0"/>
                <a:cs typeface="Times New Roman" panose="02020603050405020304" pitchFamily="18" charset="0"/>
              </a:rPr>
              <a:t> и вирусной инвазий.</a:t>
            </a:r>
          </a:p>
          <a:p>
            <a:r>
              <a:rPr lang="ru-RU" sz="2000" b="1" dirty="0">
                <a:latin typeface="Times New Roman" panose="02020603050405020304" pitchFamily="18" charset="0"/>
                <a:cs typeface="Times New Roman" panose="02020603050405020304" pitchFamily="18" charset="0"/>
              </a:rPr>
              <a:t> Сексуальная </a:t>
            </a:r>
            <a:r>
              <a:rPr lang="ru-RU" sz="2000" b="1" dirty="0" err="1">
                <a:latin typeface="Times New Roman" panose="02020603050405020304" pitchFamily="18" charset="0"/>
                <a:cs typeface="Times New Roman" panose="02020603050405020304" pitchFamily="18" charset="0"/>
              </a:rPr>
              <a:t>раскрепощенность</a:t>
            </a:r>
            <a:r>
              <a:rPr lang="ru-RU" sz="2000" b="1" dirty="0">
                <a:latin typeface="Times New Roman" panose="02020603050405020304" pitchFamily="18" charset="0"/>
                <a:cs typeface="Times New Roman" panose="02020603050405020304" pitchFamily="18" charset="0"/>
              </a:rPr>
              <a:t>, изменение полового поведения способствовали тому, что 25% воспалительных заболеваний составляют вирусные инфекции, а на хламидиоз и микоплазмоз приходится более половины всей инфекционной патологии гениталий.</a:t>
            </a:r>
          </a:p>
          <a:p>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Микстинфекция</a:t>
            </a:r>
            <a:r>
              <a:rPr lang="ru-RU" sz="2000" b="1" dirty="0">
                <a:latin typeface="Times New Roman" panose="02020603050405020304" pitchFamily="18" charset="0"/>
                <a:cs typeface="Times New Roman" panose="02020603050405020304" pitchFamily="18" charset="0"/>
              </a:rPr>
              <a:t>, в виде различных сочетаний хламидий, микоплазм, гонококков, трихомонад, дрожжеподобных грибов </a:t>
            </a:r>
            <a:r>
              <a:rPr lang="ru-RU" sz="2000" b="1" dirty="0" err="1">
                <a:latin typeface="Times New Roman" panose="02020603050405020304" pitchFamily="18" charset="0"/>
                <a:cs typeface="Times New Roman" panose="02020603050405020304" pitchFamily="18" charset="0"/>
              </a:rPr>
              <a:t>Candida</a:t>
            </a:r>
            <a:r>
              <a:rPr lang="ru-RU" sz="2000" b="1" dirty="0">
                <a:latin typeface="Times New Roman" panose="02020603050405020304" pitchFamily="18" charset="0"/>
                <a:cs typeface="Times New Roman" panose="02020603050405020304" pitchFamily="18" charset="0"/>
              </a:rPr>
              <a:t>, стала наиболее частой причиной воспалительных заболеваний. </a:t>
            </a:r>
          </a:p>
          <a:p>
            <a:r>
              <a:rPr lang="ru-RU" sz="2000" b="1" dirty="0">
                <a:latin typeface="Times New Roman" panose="02020603050405020304" pitchFamily="18" charset="0"/>
                <a:cs typeface="Times New Roman" panose="02020603050405020304" pitchFamily="18" charset="0"/>
              </a:rPr>
              <a:t>Инфекционные заболевания урогенитального тракта обычно осложняются внутриутробным инфицированием плода.</a:t>
            </a:r>
            <a:br>
              <a:rPr lang="ru-RU" dirty="0"/>
            </a:br>
            <a:endParaRPr lang="ru-RU" dirty="0"/>
          </a:p>
        </p:txBody>
      </p:sp>
    </p:spTree>
    <p:extLst>
      <p:ext uri="{BB962C8B-B14F-4D97-AF65-F5344CB8AC3E}">
        <p14:creationId xmlns:p14="http://schemas.microsoft.com/office/powerpoint/2010/main" val="337930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7116C4E-F7F0-4894-AFB6-95752348FD14}"/>
              </a:ext>
            </a:extLst>
          </p:cNvPr>
          <p:cNvSpPr>
            <a:spLocks noGrp="1" noChangeArrowheads="1"/>
          </p:cNvSpPr>
          <p:nvPr>
            <p:ph type="title"/>
          </p:nvPr>
        </p:nvSpPr>
        <p:spPr>
          <a:xfrm>
            <a:off x="2838450" y="1085850"/>
            <a:ext cx="6515100" cy="649288"/>
          </a:xfrm>
        </p:spPr>
        <p:txBody>
          <a:bodyPr>
            <a:noAutofit/>
          </a:bodyPr>
          <a:lstStyle/>
          <a:p>
            <a:pPr algn="ctr">
              <a:defRPr/>
            </a:pPr>
            <a:r>
              <a:rPr lang="ru-RU" b="1" dirty="0">
                <a:solidFill>
                  <a:schemeClr val="accent5"/>
                </a:solidFill>
              </a:rPr>
              <a:t>У БОЛЬШИНСТВА ПРЕДСТАВИТЕЛЕЙ </a:t>
            </a:r>
            <a:r>
              <a:rPr lang="ru-RU" b="1" i="1" dirty="0">
                <a:solidFill>
                  <a:schemeClr val="accent5"/>
                </a:solidFill>
              </a:rPr>
              <a:t>CANDIDA</a:t>
            </a:r>
            <a:r>
              <a:rPr lang="ru-RU" b="1" dirty="0">
                <a:solidFill>
                  <a:schemeClr val="accent5"/>
                </a:solidFill>
              </a:rPr>
              <a:t> SPP. СУЩЕСТВУЕТ 2 ФАЗЫ:</a:t>
            </a:r>
          </a:p>
        </p:txBody>
      </p:sp>
      <p:sp>
        <p:nvSpPr>
          <p:cNvPr id="51203" name="Rectangle 3">
            <a:extLst>
              <a:ext uri="{FF2B5EF4-FFF2-40B4-BE49-F238E27FC236}">
                <a16:creationId xmlns:a16="http://schemas.microsoft.com/office/drawing/2014/main" id="{FB1B8043-6374-3B54-D4BC-4F5E04E0394E}"/>
              </a:ext>
            </a:extLst>
          </p:cNvPr>
          <p:cNvSpPr>
            <a:spLocks noGrp="1"/>
          </p:cNvSpPr>
          <p:nvPr>
            <p:ph type="body" sz="half" idx="1"/>
          </p:nvPr>
        </p:nvSpPr>
        <p:spPr>
          <a:xfrm>
            <a:off x="6724651" y="4972050"/>
            <a:ext cx="2684463" cy="1265238"/>
          </a:xfrm>
        </p:spPr>
        <p:txBody>
          <a:bodyPr>
            <a:normAutofit fontScale="92500"/>
          </a:bodyPr>
          <a:lstStyle/>
          <a:p>
            <a:pPr marL="215900" indent="-215900">
              <a:buClr>
                <a:schemeClr val="tx1"/>
              </a:buClr>
              <a:buNone/>
            </a:pPr>
            <a:r>
              <a:rPr lang="ru-RU" altLang="ru-RU" sz="2000">
                <a:solidFill>
                  <a:srgbClr val="CC3300"/>
                </a:solidFill>
              </a:rPr>
              <a:t>– </a:t>
            </a:r>
            <a:r>
              <a:rPr lang="ru-RU" altLang="ru-RU" sz="2800">
                <a:solidFill>
                  <a:srgbClr val="CC3300"/>
                </a:solidFill>
              </a:rPr>
              <a:t>мицелиальная</a:t>
            </a:r>
            <a:r>
              <a:rPr lang="ru-RU" altLang="ru-RU" sz="3200"/>
              <a:t> </a:t>
            </a:r>
            <a:r>
              <a:rPr lang="ru-RU" altLang="ru-RU">
                <a:solidFill>
                  <a:srgbClr val="CC3300"/>
                </a:solidFill>
              </a:rPr>
              <a:t>ассоциирована</a:t>
            </a:r>
            <a:br>
              <a:rPr lang="en-US" altLang="ru-RU">
                <a:solidFill>
                  <a:srgbClr val="CC3300"/>
                </a:solidFill>
              </a:rPr>
            </a:br>
            <a:r>
              <a:rPr lang="ru-RU" altLang="ru-RU">
                <a:solidFill>
                  <a:srgbClr val="CC3300"/>
                </a:solidFill>
              </a:rPr>
              <a:t>с патогенностью</a:t>
            </a:r>
          </a:p>
        </p:txBody>
      </p:sp>
      <p:pic>
        <p:nvPicPr>
          <p:cNvPr id="51204" name="Picture 4" descr="f022027">
            <a:extLst>
              <a:ext uri="{FF2B5EF4-FFF2-40B4-BE49-F238E27FC236}">
                <a16:creationId xmlns:a16="http://schemas.microsoft.com/office/drawing/2014/main" id="{C4737E6E-9E21-0BC1-E4E2-8D23281E3EE7}"/>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461126" y="2276475"/>
            <a:ext cx="2227263" cy="2560638"/>
          </a:xfrm>
          <a:ln>
            <a:solidFill>
              <a:schemeClr val="tx1"/>
            </a:solidFill>
            <a:miter lim="800000"/>
            <a:headEnd/>
            <a:tailEnd/>
          </a:ln>
        </p:spPr>
      </p:pic>
      <p:pic>
        <p:nvPicPr>
          <p:cNvPr id="51205" name="Picture 5">
            <a:extLst>
              <a:ext uri="{FF2B5EF4-FFF2-40B4-BE49-F238E27FC236}">
                <a16:creationId xmlns:a16="http://schemas.microsoft.com/office/drawing/2014/main" id="{8EAD13A8-BD31-54BD-7E9D-E26845DB9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13" y="2335214"/>
            <a:ext cx="2298700" cy="2516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2" name="Rectangle 6">
            <a:extLst>
              <a:ext uri="{FF2B5EF4-FFF2-40B4-BE49-F238E27FC236}">
                <a16:creationId xmlns:a16="http://schemas.microsoft.com/office/drawing/2014/main" id="{9B5938D6-7559-44F1-922C-8245317DDEEB}"/>
              </a:ext>
            </a:extLst>
          </p:cNvPr>
          <p:cNvSpPr>
            <a:spLocks noChangeArrowheads="1"/>
          </p:cNvSpPr>
          <p:nvPr/>
        </p:nvSpPr>
        <p:spPr bwMode="auto">
          <a:xfrm>
            <a:off x="3810001" y="4972051"/>
            <a:ext cx="2571217" cy="954107"/>
          </a:xfrm>
          <a:prstGeom prst="rect">
            <a:avLst/>
          </a:prstGeom>
          <a:noFill/>
          <a:ln w="9525">
            <a:noFill/>
            <a:miter lim="800000"/>
            <a:headEnd/>
            <a:tailEnd/>
          </a:ln>
        </p:spPr>
        <p:txBody>
          <a:bodyPr wrap="none">
            <a:spAutoFit/>
          </a:bodyPr>
          <a:lstStyle/>
          <a:p>
            <a:pPr marL="144066" indent="-144066">
              <a:spcBef>
                <a:spcPct val="20000"/>
              </a:spcBef>
              <a:buClr>
                <a:schemeClr val="tx1"/>
              </a:buClr>
              <a:buSzPct val="120000"/>
              <a:defRPr/>
            </a:pPr>
            <a:r>
              <a:rPr lang="ru-RU" sz="2400" dirty="0">
                <a:solidFill>
                  <a:srgbClr val="CC3300"/>
                </a:solidFill>
              </a:rPr>
              <a:t>–</a:t>
            </a:r>
            <a:r>
              <a:rPr lang="en-US" sz="2400" dirty="0">
                <a:solidFill>
                  <a:srgbClr val="CC3300"/>
                </a:solidFill>
              </a:rPr>
              <a:t> </a:t>
            </a:r>
            <a:r>
              <a:rPr lang="ru-RU" sz="2800" dirty="0">
                <a:solidFill>
                  <a:srgbClr val="CC3300"/>
                </a:solidFill>
              </a:rPr>
              <a:t>дрожжевая</a:t>
            </a:r>
            <a:br>
              <a:rPr lang="en-US" sz="2800" dirty="0">
                <a:solidFill>
                  <a:srgbClr val="CC3300"/>
                </a:solidFill>
              </a:rPr>
            </a:br>
            <a:r>
              <a:rPr lang="en-US" sz="2800" dirty="0">
                <a:solidFill>
                  <a:srgbClr val="CC3300"/>
                </a:solidFill>
              </a:rPr>
              <a:t> </a:t>
            </a:r>
            <a:r>
              <a:rPr lang="ru-RU" sz="2800" dirty="0">
                <a:solidFill>
                  <a:srgbClr val="CC3300"/>
                </a:solidFill>
              </a:rPr>
              <a:t>малоактивна</a:t>
            </a:r>
          </a:p>
        </p:txBody>
      </p:sp>
      <p:pic>
        <p:nvPicPr>
          <p:cNvPr id="51207" name="Picture 7" descr="k_pic_01">
            <a:extLst>
              <a:ext uri="{FF2B5EF4-FFF2-40B4-BE49-F238E27FC236}">
                <a16:creationId xmlns:a16="http://schemas.microsoft.com/office/drawing/2014/main" id="{1BC4327D-D911-4763-53DE-9A4927353B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250" y="5029201"/>
            <a:ext cx="2476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8" descr="k_pic_02">
            <a:extLst>
              <a:ext uri="{FF2B5EF4-FFF2-40B4-BE49-F238E27FC236}">
                <a16:creationId xmlns:a16="http://schemas.microsoft.com/office/drawing/2014/main" id="{7D500766-E7C2-0087-14DC-98727D48A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4450" y="5029200"/>
            <a:ext cx="33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389AA3-9851-4F6A-8EB4-8998E6FE8EE3}"/>
              </a:ext>
            </a:extLst>
          </p:cNvPr>
          <p:cNvSpPr>
            <a:spLocks noGrp="1"/>
          </p:cNvSpPr>
          <p:nvPr>
            <p:ph type="title"/>
          </p:nvPr>
        </p:nvSpPr>
        <p:spPr/>
        <p:txBody>
          <a:bodyPr/>
          <a:lstStyle/>
          <a:p>
            <a:pPr algn="ctr">
              <a:defRPr/>
            </a:pPr>
            <a:r>
              <a:rPr lang="ru-RU" b="1" dirty="0">
                <a:solidFill>
                  <a:schemeClr val="accent5"/>
                </a:solidFill>
              </a:rPr>
              <a:t>Урогенитальный кандидоз</a:t>
            </a:r>
            <a:endParaRPr lang="ru-RU" dirty="0"/>
          </a:p>
        </p:txBody>
      </p:sp>
      <p:sp>
        <p:nvSpPr>
          <p:cNvPr id="3" name="Объект 2">
            <a:extLst>
              <a:ext uri="{FF2B5EF4-FFF2-40B4-BE49-F238E27FC236}">
                <a16:creationId xmlns:a16="http://schemas.microsoft.com/office/drawing/2014/main" id="{22C12E7A-9BCC-40B0-B8A1-847CFD8D97A2}"/>
              </a:ext>
            </a:extLst>
          </p:cNvPr>
          <p:cNvSpPr>
            <a:spLocks noGrp="1"/>
          </p:cNvSpPr>
          <p:nvPr>
            <p:ph idx="1"/>
          </p:nvPr>
        </p:nvSpPr>
        <p:spPr>
          <a:xfrm>
            <a:off x="1919289" y="1484313"/>
            <a:ext cx="4968875" cy="4692650"/>
          </a:xfrm>
        </p:spPr>
        <p:txBody>
          <a:bodyPr>
            <a:normAutofit fontScale="92500" lnSpcReduction="20000"/>
          </a:bodyPr>
          <a:lstStyle/>
          <a:p>
            <a:pPr marL="0" indent="0">
              <a:buNone/>
              <a:defRPr/>
            </a:pPr>
            <a:r>
              <a:rPr lang="ru-RU" sz="2800" b="1" i="1" dirty="0">
                <a:solidFill>
                  <a:schemeClr val="accent5">
                    <a:lumMod val="75000"/>
                  </a:schemeClr>
                </a:solidFill>
              </a:rPr>
              <a:t>Клиническая картина</a:t>
            </a:r>
          </a:p>
          <a:p>
            <a:pPr>
              <a:buFont typeface="Wingdings" panose="05000000000000000000" pitchFamily="2" charset="2"/>
              <a:buChar char="Ø"/>
              <a:defRPr/>
            </a:pPr>
            <a:r>
              <a:rPr lang="ru-RU" sz="2400" dirty="0"/>
              <a:t>творожистые бели, </a:t>
            </a:r>
          </a:p>
          <a:p>
            <a:pPr>
              <a:buFont typeface="Wingdings" panose="05000000000000000000" pitchFamily="2" charset="2"/>
              <a:buChar char="Ø"/>
              <a:defRPr/>
            </a:pPr>
            <a:r>
              <a:rPr lang="ru-RU" sz="2400" dirty="0"/>
              <a:t>выраженный зуд, </a:t>
            </a:r>
          </a:p>
          <a:p>
            <a:pPr>
              <a:buFont typeface="Wingdings" panose="05000000000000000000" pitchFamily="2" charset="2"/>
              <a:buChar char="Ø"/>
              <a:defRPr/>
            </a:pPr>
            <a:r>
              <a:rPr lang="ru-RU" sz="2400" dirty="0"/>
              <a:t>гиперемия </a:t>
            </a:r>
          </a:p>
          <a:p>
            <a:pPr marL="0" indent="0">
              <a:buNone/>
              <a:defRPr/>
            </a:pPr>
            <a:endParaRPr lang="ru-RU" sz="2400" dirty="0"/>
          </a:p>
          <a:p>
            <a:pPr marL="0" indent="0">
              <a:buNone/>
              <a:defRPr/>
            </a:pPr>
            <a:r>
              <a:rPr lang="ru-RU" sz="2800" b="1" i="1" dirty="0">
                <a:solidFill>
                  <a:schemeClr val="accent5">
                    <a:lumMod val="75000"/>
                  </a:schemeClr>
                </a:solidFill>
              </a:rPr>
              <a:t>Диагноз </a:t>
            </a:r>
            <a:r>
              <a:rPr lang="ru-RU" sz="2400" dirty="0"/>
              <a:t>на основании клинической картины и микробиологического исследования. </a:t>
            </a:r>
          </a:p>
          <a:p>
            <a:pPr>
              <a:defRPr/>
            </a:pPr>
            <a:endParaRPr lang="ru-RU" sz="2400" dirty="0"/>
          </a:p>
          <a:p>
            <a:pPr marL="0" indent="0">
              <a:buNone/>
              <a:defRPr/>
            </a:pPr>
            <a:r>
              <a:rPr lang="ru-RU" sz="2800" b="1" i="1" dirty="0">
                <a:solidFill>
                  <a:schemeClr val="accent5">
                    <a:lumMod val="75000"/>
                  </a:schemeClr>
                </a:solidFill>
              </a:rPr>
              <a:t>Лечение</a:t>
            </a:r>
            <a:r>
              <a:rPr lang="ru-RU" sz="2400" dirty="0"/>
              <a:t>  </a:t>
            </a:r>
          </a:p>
          <a:p>
            <a:pPr marL="0" indent="0">
              <a:buNone/>
              <a:defRPr/>
            </a:pPr>
            <a:r>
              <a:rPr lang="ru-RU" sz="2400" dirty="0" err="1"/>
              <a:t>антимикотики</a:t>
            </a:r>
            <a:r>
              <a:rPr lang="ru-RU" sz="2400" dirty="0"/>
              <a:t> (</a:t>
            </a:r>
            <a:r>
              <a:rPr lang="ru-RU" sz="2400" dirty="0" err="1"/>
              <a:t>местно</a:t>
            </a:r>
            <a:r>
              <a:rPr lang="ru-RU" sz="2400" dirty="0"/>
              <a:t>, системно)</a:t>
            </a:r>
            <a:endParaRPr lang="ru-RU" dirty="0"/>
          </a:p>
        </p:txBody>
      </p:sp>
      <p:pic>
        <p:nvPicPr>
          <p:cNvPr id="52228" name="Объект 4">
            <a:extLst>
              <a:ext uri="{FF2B5EF4-FFF2-40B4-BE49-F238E27FC236}">
                <a16:creationId xmlns:a16="http://schemas.microsoft.com/office/drawing/2014/main" id="{82357524-2379-70B4-3E1A-F2E696A6952A}"/>
              </a:ext>
            </a:extLst>
          </p:cNvPr>
          <p:cNvPicPr>
            <a:picLocks noChangeAspect="1"/>
          </p:cNvPicPr>
          <p:nvPr/>
        </p:nvPicPr>
        <p:blipFill>
          <a:blip r:embed="rId2">
            <a:extLst>
              <a:ext uri="{28A0092B-C50C-407E-A947-70E740481C1C}">
                <a14:useLocalDpi xmlns:a14="http://schemas.microsoft.com/office/drawing/2010/main" val="0"/>
              </a:ext>
            </a:extLst>
          </a:blip>
          <a:srcRect r="17101" b="27631"/>
          <a:stretch>
            <a:fillRect/>
          </a:stretch>
        </p:blipFill>
        <p:spPr bwMode="auto">
          <a:xfrm>
            <a:off x="6456363" y="1557338"/>
            <a:ext cx="377666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128954"/>
            <a:ext cx="8197035" cy="6729045"/>
          </a:xfrm>
        </p:spPr>
        <p:txBody>
          <a:bodyPr>
            <a:normAutofit fontScale="77500" lnSpcReduction="20000"/>
          </a:bodyPr>
          <a:lstStyle/>
          <a:p>
            <a:r>
              <a:rPr lang="ru-RU" sz="2300" dirty="0">
                <a:solidFill>
                  <a:schemeClr val="accent1"/>
                </a:solidFill>
                <a:latin typeface="Times New Roman" panose="02020603050405020304" pitchFamily="18" charset="0"/>
                <a:cs typeface="Times New Roman" panose="02020603050405020304" pitchFamily="18" charset="0"/>
              </a:rPr>
              <a:t>Диагностика. </a:t>
            </a:r>
            <a:r>
              <a:rPr lang="ru-RU" sz="2300" dirty="0">
                <a:latin typeface="Times New Roman" panose="02020603050405020304" pitchFamily="18" charset="0"/>
                <a:cs typeface="Times New Roman" panose="02020603050405020304" pitchFamily="18" charset="0"/>
              </a:rPr>
              <a:t>Помимо анамнеза, осмотра и анализа жалоб пациентов, врач обязательно применяет экспресс-методы исследования. К их числу относятся:  </a:t>
            </a:r>
          </a:p>
          <a:p>
            <a:pPr marL="0" indent="0">
              <a:buNone/>
            </a:pPr>
            <a:r>
              <a:rPr lang="ru-RU" sz="2300" dirty="0">
                <a:latin typeface="Times New Roman" panose="02020603050405020304" pitchFamily="18" charset="0"/>
                <a:cs typeface="Times New Roman" panose="02020603050405020304" pitchFamily="18" charset="0"/>
              </a:rPr>
              <a:t>-Микроскопия грамм-мазков на основе окрашенного биоматериала;                        -Люминесцентная микроскопия;                                                                                      -Световая микроскопия (ее проводят с использованием </a:t>
            </a:r>
            <a:r>
              <a:rPr lang="ru-RU" sz="2300" dirty="0" err="1">
                <a:latin typeface="Times New Roman" panose="02020603050405020304" pitchFamily="18" charset="0"/>
                <a:cs typeface="Times New Roman" panose="02020603050405020304" pitchFamily="18" charset="0"/>
              </a:rPr>
              <a:t>нативных</a:t>
            </a:r>
            <a:r>
              <a:rPr lang="ru-RU" sz="2300" dirty="0">
                <a:latin typeface="Times New Roman" panose="02020603050405020304" pitchFamily="18" charset="0"/>
                <a:cs typeface="Times New Roman" panose="02020603050405020304" pitchFamily="18" charset="0"/>
              </a:rPr>
              <a:t> препаратов).</a:t>
            </a:r>
          </a:p>
          <a:p>
            <a:pPr marL="0" indent="0">
              <a:buNone/>
            </a:pPr>
            <a:r>
              <a:rPr lang="ru-RU" sz="2300" dirty="0">
                <a:latin typeface="Times New Roman" panose="02020603050405020304" pitchFamily="18" charset="0"/>
                <a:cs typeface="Times New Roman" panose="02020603050405020304" pitchFamily="18" charset="0"/>
              </a:rPr>
              <a:t>]Также в диагностику </a:t>
            </a:r>
            <a:r>
              <a:rPr lang="ru-RU" sz="2300" dirty="0" err="1">
                <a:latin typeface="Times New Roman" panose="02020603050405020304" pitchFamily="18" charset="0"/>
                <a:cs typeface="Times New Roman" panose="02020603050405020304" pitchFamily="18" charset="0"/>
              </a:rPr>
              <a:t>вульвовагинального</a:t>
            </a:r>
            <a:r>
              <a:rPr lang="ru-RU" sz="2300" dirty="0">
                <a:latin typeface="Times New Roman" panose="02020603050405020304" pitchFamily="18" charset="0"/>
                <a:cs typeface="Times New Roman" panose="02020603050405020304" pitchFamily="18" charset="0"/>
              </a:rPr>
              <a:t> кандидоза включают </a:t>
            </a:r>
            <a:r>
              <a:rPr lang="ru-RU" sz="2300" dirty="0" err="1">
                <a:latin typeface="Times New Roman" panose="02020603050405020304" pitchFamily="18" charset="0"/>
                <a:cs typeface="Times New Roman" panose="02020603050405020304" pitchFamily="18" charset="0"/>
              </a:rPr>
              <a:t>культуральные</a:t>
            </a:r>
            <a:r>
              <a:rPr lang="ru-RU" sz="2300" dirty="0">
                <a:latin typeface="Times New Roman" panose="02020603050405020304" pitchFamily="18" charset="0"/>
                <a:cs typeface="Times New Roman" panose="02020603050405020304" pitchFamily="18" charset="0"/>
              </a:rPr>
              <a:t> и </a:t>
            </a:r>
            <a:r>
              <a:rPr lang="ru-RU" sz="2300" dirty="0" err="1">
                <a:latin typeface="Times New Roman" panose="02020603050405020304" pitchFamily="18" charset="0"/>
                <a:cs typeface="Times New Roman" panose="02020603050405020304" pitchFamily="18" charset="0"/>
              </a:rPr>
              <a:t>иммунофлюоресцентные</a:t>
            </a:r>
            <a:r>
              <a:rPr lang="ru-RU" sz="2300" dirty="0">
                <a:latin typeface="Times New Roman" panose="02020603050405020304" pitchFamily="18" charset="0"/>
                <a:cs typeface="Times New Roman" panose="02020603050405020304" pitchFamily="18" charset="0"/>
              </a:rPr>
              <a:t>, серологические методы.</a:t>
            </a:r>
          </a:p>
          <a:p>
            <a:pPr marL="0" indent="0">
              <a:buNone/>
            </a:pPr>
            <a:r>
              <a:rPr lang="ru-RU" sz="2300" dirty="0">
                <a:latin typeface="Times New Roman" panose="02020603050405020304" pitchFamily="18" charset="0"/>
                <a:cs typeface="Times New Roman" panose="02020603050405020304" pitchFamily="18" charset="0"/>
              </a:rPr>
              <a:t>Выделяют такие основные критерии диагностики:</a:t>
            </a:r>
          </a:p>
          <a:p>
            <a:pPr marL="0" indent="0">
              <a:buNone/>
            </a:pPr>
            <a:r>
              <a:rPr lang="ru-RU" sz="2300" dirty="0">
                <a:latin typeface="Times New Roman" panose="02020603050405020304" pitchFamily="18" charset="0"/>
                <a:cs typeface="Times New Roman" panose="02020603050405020304" pitchFamily="18" charset="0"/>
              </a:rPr>
              <a:t>     Кислотность влагалища (уровень </a:t>
            </a:r>
            <a:r>
              <a:rPr lang="ru-RU" sz="2300" dirty="0" err="1">
                <a:latin typeface="Times New Roman" panose="02020603050405020304" pitchFamily="18" charset="0"/>
                <a:cs typeface="Times New Roman" panose="02020603050405020304" pitchFamily="18" charset="0"/>
              </a:rPr>
              <a:t>pH</a:t>
            </a:r>
            <a:r>
              <a:rPr lang="ru-RU" sz="2300" dirty="0">
                <a:latin typeface="Times New Roman" panose="02020603050405020304" pitchFamily="18" charset="0"/>
                <a:cs typeface="Times New Roman" panose="02020603050405020304" pitchFamily="18" charset="0"/>
              </a:rPr>
              <a:t>) – 4,0-4,5;</a:t>
            </a:r>
          </a:p>
          <a:p>
            <a:pPr marL="0" indent="0">
              <a:buNone/>
            </a:pPr>
            <a:r>
              <a:rPr lang="ru-RU" sz="2300" dirty="0">
                <a:latin typeface="Times New Roman" panose="02020603050405020304" pitchFamily="18" charset="0"/>
                <a:cs typeface="Times New Roman" panose="02020603050405020304" pitchFamily="18" charset="0"/>
              </a:rPr>
              <a:t>     Отсутствие запаха (проводят тест на запах и </a:t>
            </a:r>
            <a:r>
              <a:rPr lang="ru-RU" sz="2300" dirty="0" err="1">
                <a:latin typeface="Times New Roman" panose="02020603050405020304" pitchFamily="18" charset="0"/>
                <a:cs typeface="Times New Roman" panose="02020603050405020304" pitchFamily="18" charset="0"/>
              </a:rPr>
              <a:t>аминотест</a:t>
            </a:r>
            <a:r>
              <a:rPr lang="ru-RU" sz="2300" dirty="0">
                <a:latin typeface="Times New Roman" panose="02020603050405020304" pitchFamily="18" charset="0"/>
                <a:cs typeface="Times New Roman" panose="02020603050405020304" pitchFamily="18" charset="0"/>
              </a:rPr>
              <a:t>);</a:t>
            </a:r>
          </a:p>
          <a:p>
            <a:pPr marL="0" indent="0">
              <a:buNone/>
            </a:pPr>
            <a:r>
              <a:rPr lang="ru-RU" sz="2300" dirty="0">
                <a:latin typeface="Times New Roman" panose="02020603050405020304" pitchFamily="18" charset="0"/>
                <a:cs typeface="Times New Roman" panose="02020603050405020304" pitchFamily="18" charset="0"/>
              </a:rPr>
              <a:t>     Наличие активных дрожжеподобных грибков в выделениях – более 60%;</a:t>
            </a:r>
          </a:p>
          <a:p>
            <a:pPr marL="0" indent="0">
              <a:buNone/>
            </a:pPr>
            <a:r>
              <a:rPr lang="ru-RU" sz="2300" dirty="0">
                <a:latin typeface="Times New Roman" panose="02020603050405020304" pitchFamily="18" charset="0"/>
                <a:cs typeface="Times New Roman" panose="02020603050405020304" pitchFamily="18" charset="0"/>
              </a:rPr>
              <a:t>     Наличие в мазке по Грамму </a:t>
            </a:r>
            <a:r>
              <a:rPr lang="ru-RU" sz="2300" dirty="0" err="1">
                <a:latin typeface="Times New Roman" panose="02020603050405020304" pitchFamily="18" charset="0"/>
                <a:cs typeface="Times New Roman" panose="02020603050405020304" pitchFamily="18" charset="0"/>
              </a:rPr>
              <a:t>кандид</a:t>
            </a:r>
            <a:r>
              <a:rPr lang="ru-RU" sz="2300" dirty="0">
                <a:latin typeface="Times New Roman" panose="02020603050405020304" pitchFamily="18" charset="0"/>
                <a:cs typeface="Times New Roman" panose="02020603050405020304" pitchFamily="18" charset="0"/>
              </a:rPr>
              <a:t>.</a:t>
            </a:r>
          </a:p>
          <a:p>
            <a:r>
              <a:rPr lang="ru-RU" sz="2300" dirty="0">
                <a:solidFill>
                  <a:schemeClr val="accent1"/>
                </a:solidFill>
                <a:latin typeface="Times New Roman" panose="02020603050405020304" pitchFamily="18" charset="0"/>
                <a:cs typeface="Times New Roman" panose="02020603050405020304" pitchFamily="18" charset="0"/>
              </a:rPr>
              <a:t>Лечение.  </a:t>
            </a:r>
            <a:r>
              <a:rPr lang="ru-RU" sz="2300" dirty="0">
                <a:latin typeface="Times New Roman" panose="02020603050405020304" pitchFamily="18" charset="0"/>
                <a:cs typeface="Times New Roman" panose="02020603050405020304" pitchFamily="18" charset="0"/>
              </a:rPr>
              <a:t>В основе эффективности противогрибковой терапии лежит выполнение ряда условий:</a:t>
            </a:r>
          </a:p>
          <a:p>
            <a:pPr marL="0" indent="0">
              <a:buNone/>
            </a:pPr>
            <a:r>
              <a:rPr lang="ru-RU" sz="2300" dirty="0">
                <a:latin typeface="Times New Roman" panose="02020603050405020304" pitchFamily="18" charset="0"/>
                <a:cs typeface="Times New Roman" panose="02020603050405020304" pitchFamily="18" charset="0"/>
              </a:rPr>
              <a:t>       -Отмена (по возможности) ряда препаратов – </a:t>
            </a:r>
            <a:r>
              <a:rPr lang="ru-RU" sz="2300" dirty="0" err="1">
                <a:latin typeface="Times New Roman" panose="02020603050405020304" pitchFamily="18" charset="0"/>
                <a:cs typeface="Times New Roman" panose="02020603050405020304" pitchFamily="18" charset="0"/>
              </a:rPr>
              <a:t>эстрогенгестагенного</a:t>
            </a:r>
            <a:r>
              <a:rPr lang="ru-RU" sz="2300" dirty="0">
                <a:latin typeface="Times New Roman" panose="02020603050405020304" pitchFamily="18" charset="0"/>
                <a:cs typeface="Times New Roman" panose="02020603050405020304" pitchFamily="18" charset="0"/>
              </a:rPr>
              <a:t>, антибактериального, </a:t>
            </a:r>
            <a:r>
              <a:rPr lang="ru-RU" sz="2300" dirty="0" err="1">
                <a:latin typeface="Times New Roman" panose="02020603050405020304" pitchFamily="18" charset="0"/>
                <a:cs typeface="Times New Roman" panose="02020603050405020304" pitchFamily="18" charset="0"/>
              </a:rPr>
              <a:t>глюкокортикостероидного</a:t>
            </a:r>
            <a:r>
              <a:rPr lang="ru-RU" sz="2300" dirty="0">
                <a:latin typeface="Times New Roman" panose="02020603050405020304" pitchFamily="18" charset="0"/>
                <a:cs typeface="Times New Roman" panose="02020603050405020304" pitchFamily="18" charset="0"/>
              </a:rPr>
              <a:t> типа;</a:t>
            </a:r>
          </a:p>
          <a:p>
            <a:pPr marL="0" indent="0">
              <a:buNone/>
            </a:pPr>
            <a:r>
              <a:rPr lang="ru-RU" sz="2300" dirty="0">
                <a:latin typeface="Times New Roman" panose="02020603050405020304" pitchFamily="18" charset="0"/>
                <a:cs typeface="Times New Roman" panose="02020603050405020304" pitchFamily="18" charset="0"/>
              </a:rPr>
              <a:t>        -Отказ от вредных привычек;</a:t>
            </a:r>
          </a:p>
          <a:p>
            <a:pPr marL="0" indent="0">
              <a:buNone/>
            </a:pPr>
            <a:r>
              <a:rPr lang="ru-RU" sz="2300" dirty="0">
                <a:latin typeface="Times New Roman" panose="02020603050405020304" pitchFamily="18" charset="0"/>
                <a:cs typeface="Times New Roman" panose="02020603050405020304" pitchFamily="18" charset="0"/>
              </a:rPr>
              <a:t>        -Исключение углеводов;</a:t>
            </a:r>
          </a:p>
          <a:p>
            <a:pPr marL="0" indent="0">
              <a:buNone/>
            </a:pPr>
            <a:r>
              <a:rPr lang="ru-RU" sz="2300" dirty="0">
                <a:latin typeface="Times New Roman" panose="02020603050405020304" pitchFamily="18" charset="0"/>
                <a:cs typeface="Times New Roman" panose="02020603050405020304" pitchFamily="18" charset="0"/>
              </a:rPr>
              <a:t>        -Укрепление иммунитета;</a:t>
            </a:r>
          </a:p>
          <a:p>
            <a:pPr marL="0" indent="0">
              <a:buNone/>
            </a:pPr>
            <a:r>
              <a:rPr lang="ru-RU" sz="2300" dirty="0">
                <a:latin typeface="Times New Roman" panose="02020603050405020304" pitchFamily="18" charset="0"/>
                <a:cs typeface="Times New Roman" panose="02020603050405020304" pitchFamily="18" charset="0"/>
              </a:rPr>
              <a:t>        -Соблюдение гигиенических норм.</a:t>
            </a:r>
          </a:p>
          <a:p>
            <a:endParaRPr lang="ru-RU"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6120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196605926"/>
              </p:ext>
            </p:extLst>
          </p:nvPr>
        </p:nvGraphicFramePr>
        <p:xfrm>
          <a:off x="199293" y="492368"/>
          <a:ext cx="11723078" cy="6013939"/>
        </p:xfrm>
        <a:graphic>
          <a:graphicData uri="http://schemas.openxmlformats.org/drawingml/2006/table">
            <a:tbl>
              <a:tblPr/>
              <a:tblGrid>
                <a:gridCol w="4682046">
                  <a:extLst>
                    <a:ext uri="{9D8B030D-6E8A-4147-A177-3AD203B41FA5}">
                      <a16:colId xmlns:a16="http://schemas.microsoft.com/office/drawing/2014/main" val="20000"/>
                    </a:ext>
                  </a:extLst>
                </a:gridCol>
                <a:gridCol w="3616312">
                  <a:extLst>
                    <a:ext uri="{9D8B030D-6E8A-4147-A177-3AD203B41FA5}">
                      <a16:colId xmlns:a16="http://schemas.microsoft.com/office/drawing/2014/main" val="20001"/>
                    </a:ext>
                  </a:extLst>
                </a:gridCol>
                <a:gridCol w="3424720">
                  <a:extLst>
                    <a:ext uri="{9D8B030D-6E8A-4147-A177-3AD203B41FA5}">
                      <a16:colId xmlns:a16="http://schemas.microsoft.com/office/drawing/2014/main" val="20002"/>
                    </a:ext>
                  </a:extLst>
                </a:gridCol>
              </a:tblGrid>
              <a:tr h="1251237">
                <a:tc>
                  <a:txBody>
                    <a:bodyPr/>
                    <a:lstStyle/>
                    <a:p>
                      <a:pPr algn="ctr"/>
                      <a:r>
                        <a:rPr lang="ru-RU" dirty="0">
                          <a:solidFill>
                            <a:schemeClr val="bg1"/>
                          </a:solidFill>
                          <a:effectLst/>
                        </a:rPr>
                        <a:t>Острый </a:t>
                      </a:r>
                      <a:r>
                        <a:rPr lang="ru-RU" dirty="0" err="1">
                          <a:solidFill>
                            <a:schemeClr val="bg1"/>
                          </a:solidFill>
                          <a:effectLst/>
                        </a:rPr>
                        <a:t>вульвовагинальный</a:t>
                      </a:r>
                      <a:r>
                        <a:rPr lang="ru-RU" dirty="0">
                          <a:solidFill>
                            <a:schemeClr val="bg1"/>
                          </a:solidFill>
                          <a:effectLst/>
                        </a:rPr>
                        <a:t> кандидоз</a:t>
                      </a:r>
                    </a:p>
                  </a:txBody>
                  <a:tcPr anchor="ctr">
                    <a:lnL>
                      <a:noFill/>
                    </a:lnL>
                    <a:lnR>
                      <a:noFill/>
                    </a:lnR>
                    <a:lnT>
                      <a:noFill/>
                    </a:lnT>
                    <a:lnB>
                      <a:noFill/>
                    </a:lnB>
                    <a:solidFill>
                      <a:schemeClr val="accent2"/>
                    </a:solidFill>
                  </a:tcPr>
                </a:tc>
                <a:tc>
                  <a:txBody>
                    <a:bodyPr/>
                    <a:lstStyle/>
                    <a:p>
                      <a:pPr algn="ctr"/>
                      <a:r>
                        <a:rPr lang="ru-RU" dirty="0">
                          <a:solidFill>
                            <a:schemeClr val="bg1"/>
                          </a:solidFill>
                          <a:effectLst/>
                        </a:rPr>
                        <a:t>Хронический </a:t>
                      </a:r>
                      <a:r>
                        <a:rPr lang="ru-RU" dirty="0" err="1">
                          <a:solidFill>
                            <a:schemeClr val="bg1"/>
                          </a:solidFill>
                          <a:effectLst/>
                        </a:rPr>
                        <a:t>вульвовагинальный</a:t>
                      </a:r>
                      <a:r>
                        <a:rPr lang="ru-RU" dirty="0">
                          <a:solidFill>
                            <a:schemeClr val="bg1"/>
                          </a:solidFill>
                          <a:effectLst/>
                        </a:rPr>
                        <a:t> кандидоз</a:t>
                      </a:r>
                    </a:p>
                  </a:txBody>
                  <a:tcPr anchor="ctr">
                    <a:lnL>
                      <a:noFill/>
                    </a:lnL>
                    <a:lnR>
                      <a:noFill/>
                    </a:lnR>
                    <a:lnT>
                      <a:noFill/>
                    </a:lnT>
                    <a:lnB>
                      <a:noFill/>
                    </a:lnB>
                    <a:solidFill>
                      <a:schemeClr val="accent2"/>
                    </a:solidFill>
                  </a:tcPr>
                </a:tc>
                <a:tc>
                  <a:txBody>
                    <a:bodyPr/>
                    <a:lstStyle/>
                    <a:p>
                      <a:pPr algn="ctr"/>
                      <a:r>
                        <a:rPr lang="ru-RU" dirty="0">
                          <a:solidFill>
                            <a:schemeClr val="bg1"/>
                          </a:solidFill>
                          <a:effectLst/>
                        </a:rPr>
                        <a:t>Профилактика </a:t>
                      </a:r>
                      <a:r>
                        <a:rPr lang="ru-RU" dirty="0" err="1">
                          <a:solidFill>
                            <a:schemeClr val="bg1"/>
                          </a:solidFill>
                          <a:effectLst/>
                        </a:rPr>
                        <a:t>вульвовагинального</a:t>
                      </a:r>
                      <a:r>
                        <a:rPr lang="ru-RU" dirty="0">
                          <a:solidFill>
                            <a:schemeClr val="bg1"/>
                          </a:solidFill>
                          <a:effectLst/>
                        </a:rPr>
                        <a:t> кандидоза</a:t>
                      </a:r>
                    </a:p>
                  </a:txBody>
                  <a:tcPr anchor="ctr">
                    <a:lnL>
                      <a:noFill/>
                    </a:lnL>
                    <a:lnR>
                      <a:noFill/>
                    </a:lnR>
                    <a:lnT>
                      <a:noFill/>
                    </a:lnT>
                    <a:lnB>
                      <a:noFill/>
                    </a:lnB>
                    <a:solidFill>
                      <a:schemeClr val="accent2"/>
                    </a:solidFill>
                  </a:tcPr>
                </a:tc>
                <a:extLst>
                  <a:ext uri="{0D108BD9-81ED-4DB2-BD59-A6C34878D82A}">
                    <a16:rowId xmlns:a16="http://schemas.microsoft.com/office/drawing/2014/main" val="10000"/>
                  </a:ext>
                </a:extLst>
              </a:tr>
              <a:tr h="4762702">
                <a:tc>
                  <a:txBody>
                    <a:bodyPr/>
                    <a:lstStyle/>
                    <a:p>
                      <a:pPr algn="ctr">
                        <a:buFont typeface="Arial" panose="020B0604020202020204" pitchFamily="34" charset="0"/>
                        <a:buChar char="•"/>
                      </a:pPr>
                      <a:r>
                        <a:rPr lang="ru-RU" dirty="0" err="1">
                          <a:effectLst/>
                        </a:rPr>
                        <a:t>Бутоконазол</a:t>
                      </a:r>
                      <a:r>
                        <a:rPr lang="ru-RU" dirty="0">
                          <a:effectLst/>
                        </a:rPr>
                        <a:t>,</a:t>
                      </a:r>
                      <a:r>
                        <a:rPr lang="ru-RU" baseline="0" dirty="0">
                          <a:effectLst/>
                        </a:rPr>
                        <a:t> 2%</a:t>
                      </a:r>
                      <a:r>
                        <a:rPr lang="ru-RU" dirty="0">
                          <a:effectLst/>
                        </a:rPr>
                        <a:t> (влагалищный крем) по 5 г однократно;</a:t>
                      </a:r>
                    </a:p>
                    <a:p>
                      <a:pPr algn="ctr">
                        <a:buFont typeface="Arial" panose="020B0604020202020204" pitchFamily="34" charset="0"/>
                        <a:buChar char="•"/>
                      </a:pPr>
                      <a:r>
                        <a:rPr lang="ru-RU" dirty="0" err="1">
                          <a:effectLst/>
                        </a:rPr>
                        <a:t>Кетоконазол</a:t>
                      </a:r>
                      <a:r>
                        <a:rPr lang="ru-RU" dirty="0">
                          <a:effectLst/>
                        </a:rPr>
                        <a:t> (свечи) по 1 в</a:t>
                      </a:r>
                      <a:r>
                        <a:rPr lang="ru-RU" baseline="0" dirty="0">
                          <a:effectLst/>
                        </a:rPr>
                        <a:t> сутки 3-5 дней</a:t>
                      </a:r>
                      <a:r>
                        <a:rPr lang="ru-RU" dirty="0">
                          <a:effectLst/>
                        </a:rPr>
                        <a:t>;</a:t>
                      </a:r>
                    </a:p>
                    <a:p>
                      <a:pPr algn="ctr">
                        <a:buFont typeface="Arial" panose="020B0604020202020204" pitchFamily="34" charset="0"/>
                        <a:buChar char="•"/>
                      </a:pPr>
                      <a:r>
                        <a:rPr lang="ru-RU" dirty="0" err="1">
                          <a:effectLst/>
                        </a:rPr>
                        <a:t>Флуконазол</a:t>
                      </a:r>
                      <a:r>
                        <a:rPr lang="ru-RU" dirty="0">
                          <a:effectLst/>
                        </a:rPr>
                        <a:t> (таблетки) 150 г внутрь однократно;</a:t>
                      </a:r>
                    </a:p>
                    <a:p>
                      <a:pPr algn="ctr">
                        <a:buFont typeface="Arial" panose="020B0604020202020204" pitchFamily="34" charset="0"/>
                        <a:buChar char="•"/>
                      </a:pPr>
                      <a:r>
                        <a:rPr lang="ru-RU" dirty="0" err="1">
                          <a:effectLst/>
                        </a:rPr>
                        <a:t>Итраконазол</a:t>
                      </a:r>
                      <a:r>
                        <a:rPr lang="ru-RU" dirty="0">
                          <a:effectLst/>
                        </a:rPr>
                        <a:t> (таблетки) внутрь по</a:t>
                      </a:r>
                      <a:r>
                        <a:rPr lang="ru-RU" baseline="0" dirty="0">
                          <a:effectLst/>
                        </a:rPr>
                        <a:t> 200 мг 2 раза в сутки 3 дня</a:t>
                      </a:r>
                      <a:r>
                        <a:rPr lang="ru-RU" dirty="0">
                          <a:effectLst/>
                        </a:rPr>
                        <a:t>;</a:t>
                      </a:r>
                    </a:p>
                    <a:p>
                      <a:pPr algn="ctr">
                        <a:buFont typeface="Arial" panose="020B0604020202020204" pitchFamily="34" charset="0"/>
                        <a:buChar char="•"/>
                      </a:pPr>
                      <a:r>
                        <a:rPr lang="ru-RU" dirty="0" err="1">
                          <a:effectLst/>
                        </a:rPr>
                        <a:t>Сертаконазол</a:t>
                      </a:r>
                      <a:r>
                        <a:rPr lang="ru-RU" dirty="0">
                          <a:effectLst/>
                        </a:rPr>
                        <a:t> (свечи) однократно.</a:t>
                      </a:r>
                    </a:p>
                    <a:p>
                      <a:pPr algn="ctr">
                        <a:buFont typeface="Arial" panose="020B0604020202020204" pitchFamily="34" charset="0"/>
                        <a:buChar char="•"/>
                      </a:pPr>
                      <a:r>
                        <a:rPr lang="ru-RU" dirty="0" err="1">
                          <a:effectLst/>
                        </a:rPr>
                        <a:t>Клотримазол</a:t>
                      </a:r>
                      <a:r>
                        <a:rPr lang="ru-RU" baseline="0" dirty="0">
                          <a:effectLst/>
                        </a:rPr>
                        <a:t> (влагалищные таблетки) по 100 мг в сутки 7 дней/ 1% крем по 5 г в сутки 7-14 дней </a:t>
                      </a:r>
                    </a:p>
                    <a:p>
                      <a:pPr algn="ctr">
                        <a:buFont typeface="Arial" panose="020B0604020202020204" pitchFamily="34" charset="0"/>
                        <a:buChar char="•"/>
                      </a:pPr>
                      <a:r>
                        <a:rPr lang="ru-RU" baseline="0" dirty="0" err="1">
                          <a:effectLst/>
                        </a:rPr>
                        <a:t>Нистатин</a:t>
                      </a:r>
                      <a:r>
                        <a:rPr lang="ru-RU" baseline="0" dirty="0">
                          <a:effectLst/>
                        </a:rPr>
                        <a:t>, влагалищные таблетки по 100000 ЕД в сутки 14 дней </a:t>
                      </a:r>
                      <a:endParaRPr lang="ru-RU" dirty="0">
                        <a:effectLst/>
                      </a:endParaRPr>
                    </a:p>
                  </a:txBody>
                  <a:tcPr anchor="ctr">
                    <a:lnL>
                      <a:noFill/>
                    </a:lnL>
                    <a:lnR>
                      <a:noFill/>
                    </a:lnR>
                    <a:lnT>
                      <a:noFill/>
                    </a:lnT>
                    <a:lnB>
                      <a:noFill/>
                    </a:lnB>
                    <a:solidFill>
                      <a:schemeClr val="accent2">
                        <a:lumMod val="20000"/>
                        <a:lumOff val="80000"/>
                      </a:schemeClr>
                    </a:solidFill>
                  </a:tcPr>
                </a:tc>
                <a:tc>
                  <a:txBody>
                    <a:bodyPr/>
                    <a:lstStyle/>
                    <a:p>
                      <a:pPr algn="ctr">
                        <a:buFont typeface="Arial" panose="020B0604020202020204" pitchFamily="34" charset="0"/>
                        <a:buChar char="•"/>
                      </a:pPr>
                      <a:r>
                        <a:rPr lang="ru-RU" dirty="0">
                          <a:effectLst/>
                        </a:rPr>
                        <a:t>Системный</a:t>
                      </a:r>
                      <a:r>
                        <a:rPr lang="ru-RU" baseline="0" dirty="0">
                          <a:effectLst/>
                        </a:rPr>
                        <a:t> </a:t>
                      </a:r>
                      <a:r>
                        <a:rPr lang="ru-RU" baseline="0" dirty="0" err="1">
                          <a:effectLst/>
                        </a:rPr>
                        <a:t>антимикотик</a:t>
                      </a:r>
                      <a:r>
                        <a:rPr lang="ru-RU" baseline="0" dirty="0">
                          <a:effectLst/>
                        </a:rPr>
                        <a:t>: </a:t>
                      </a:r>
                      <a:r>
                        <a:rPr lang="ru-RU" dirty="0" err="1">
                          <a:effectLst/>
                        </a:rPr>
                        <a:t>Итраконазол</a:t>
                      </a:r>
                      <a:r>
                        <a:rPr lang="ru-RU" dirty="0">
                          <a:effectLst/>
                        </a:rPr>
                        <a:t> 200</a:t>
                      </a:r>
                      <a:r>
                        <a:rPr lang="ru-RU" baseline="0" dirty="0">
                          <a:effectLst/>
                        </a:rPr>
                        <a:t> мг внутрь 2 раза в сутки 3 дня / </a:t>
                      </a:r>
                      <a:r>
                        <a:rPr lang="ru-RU" baseline="0" dirty="0" err="1">
                          <a:effectLst/>
                        </a:rPr>
                        <a:t>флуконазол</a:t>
                      </a:r>
                      <a:r>
                        <a:rPr lang="ru-RU" baseline="0" dirty="0">
                          <a:effectLst/>
                        </a:rPr>
                        <a:t> по 150 мг 1 раз в сутки в течение 3 дней</a:t>
                      </a:r>
                      <a:endParaRPr lang="ru-RU" dirty="0">
                        <a:effectLst/>
                      </a:endParaRPr>
                    </a:p>
                    <a:p>
                      <a:pPr algn="ctr">
                        <a:buFont typeface="Arial" panose="020B0604020202020204" pitchFamily="34" charset="0"/>
                        <a:buChar char="•"/>
                      </a:pPr>
                      <a:r>
                        <a:rPr lang="ru-RU" dirty="0">
                          <a:effectLst/>
                        </a:rPr>
                        <a:t>Местная терапия препаратами </a:t>
                      </a:r>
                      <a:r>
                        <a:rPr lang="ru-RU" dirty="0" err="1">
                          <a:effectLst/>
                        </a:rPr>
                        <a:t>азолового</a:t>
                      </a:r>
                      <a:r>
                        <a:rPr lang="ru-RU" dirty="0">
                          <a:effectLst/>
                        </a:rPr>
                        <a:t> ряда</a:t>
                      </a:r>
                      <a:r>
                        <a:rPr lang="ru-RU" baseline="0" dirty="0">
                          <a:effectLst/>
                        </a:rPr>
                        <a:t> обычно в течение 14 дней</a:t>
                      </a:r>
                      <a:r>
                        <a:rPr lang="ru-RU" dirty="0">
                          <a:effectLst/>
                        </a:rPr>
                        <a:t>.</a:t>
                      </a:r>
                    </a:p>
                    <a:p>
                      <a:pPr algn="ctr">
                        <a:buFont typeface="Arial" panose="020B0604020202020204" pitchFamily="34" charset="0"/>
                        <a:buChar char="•"/>
                      </a:pPr>
                      <a:endParaRPr lang="ru-RU" dirty="0">
                        <a:effectLst/>
                      </a:endParaRPr>
                    </a:p>
                  </a:txBody>
                  <a:tcPr anchor="ctr">
                    <a:lnL>
                      <a:noFill/>
                    </a:lnL>
                    <a:lnR>
                      <a:noFill/>
                    </a:lnR>
                    <a:lnT>
                      <a:noFill/>
                    </a:lnT>
                    <a:lnB>
                      <a:noFill/>
                    </a:lnB>
                    <a:solidFill>
                      <a:schemeClr val="accent4">
                        <a:lumMod val="20000"/>
                        <a:lumOff val="80000"/>
                      </a:schemeClr>
                    </a:solidFill>
                  </a:tcPr>
                </a:tc>
                <a:tc>
                  <a:txBody>
                    <a:bodyPr/>
                    <a:lstStyle/>
                    <a:p>
                      <a:pPr algn="ctr">
                        <a:buFont typeface="Arial" panose="020B0604020202020204" pitchFamily="34" charset="0"/>
                        <a:buChar char="•"/>
                      </a:pPr>
                      <a:r>
                        <a:rPr lang="ru-RU" dirty="0">
                          <a:effectLst/>
                        </a:rPr>
                        <a:t>Системный</a:t>
                      </a:r>
                      <a:r>
                        <a:rPr lang="ru-RU" baseline="0" dirty="0">
                          <a:effectLst/>
                        </a:rPr>
                        <a:t> </a:t>
                      </a:r>
                      <a:r>
                        <a:rPr lang="ru-RU" baseline="0" dirty="0" err="1">
                          <a:effectLst/>
                        </a:rPr>
                        <a:t>антимикотик</a:t>
                      </a:r>
                      <a:r>
                        <a:rPr lang="ru-RU" baseline="0" dirty="0">
                          <a:effectLst/>
                        </a:rPr>
                        <a:t>: </a:t>
                      </a:r>
                      <a:r>
                        <a:rPr lang="ru-RU" dirty="0" err="1">
                          <a:effectLst/>
                        </a:rPr>
                        <a:t>Итраконазол</a:t>
                      </a:r>
                      <a:r>
                        <a:rPr lang="ru-RU" dirty="0">
                          <a:effectLst/>
                        </a:rPr>
                        <a:t> 200</a:t>
                      </a:r>
                      <a:r>
                        <a:rPr lang="ru-RU" baseline="0" dirty="0">
                          <a:effectLst/>
                        </a:rPr>
                        <a:t> мг внутрь/ </a:t>
                      </a:r>
                      <a:r>
                        <a:rPr lang="ru-RU" baseline="0" dirty="0" err="1">
                          <a:effectLst/>
                        </a:rPr>
                        <a:t>флуконазол</a:t>
                      </a:r>
                      <a:r>
                        <a:rPr lang="ru-RU" baseline="0" dirty="0">
                          <a:effectLst/>
                        </a:rPr>
                        <a:t> по 150 мг внутрь в 1 день менструации в течении 6 </a:t>
                      </a:r>
                      <a:r>
                        <a:rPr lang="ru-RU" baseline="0" dirty="0" err="1">
                          <a:effectLst/>
                        </a:rPr>
                        <a:t>мес</a:t>
                      </a:r>
                      <a:r>
                        <a:rPr lang="ru-RU" dirty="0">
                          <a:effectLst/>
                        </a:rPr>
                        <a:t>;</a:t>
                      </a:r>
                    </a:p>
                    <a:p>
                      <a:pPr algn="ctr">
                        <a:buFont typeface="Arial" panose="020B0604020202020204" pitchFamily="34" charset="0"/>
                        <a:buNone/>
                      </a:pPr>
                      <a:endParaRPr lang="ru-RU" dirty="0">
                        <a:effectLst/>
                      </a:endParaRPr>
                    </a:p>
                    <a:p>
                      <a:pPr algn="ctr">
                        <a:buFont typeface="Arial" panose="020B0604020202020204" pitchFamily="34" charset="0"/>
                        <a:buChar char="•"/>
                      </a:pPr>
                      <a:r>
                        <a:rPr lang="ru-RU" dirty="0">
                          <a:effectLst/>
                        </a:rPr>
                        <a:t>Местная терапия препаратами </a:t>
                      </a:r>
                      <a:r>
                        <a:rPr lang="ru-RU" dirty="0" err="1">
                          <a:effectLst/>
                        </a:rPr>
                        <a:t>азолового</a:t>
                      </a:r>
                      <a:r>
                        <a:rPr lang="ru-RU" dirty="0">
                          <a:effectLst/>
                        </a:rPr>
                        <a:t> ряда 1 раз в неделю в течении 6 мес.</a:t>
                      </a:r>
                    </a:p>
                    <a:p>
                      <a:pPr algn="ctr">
                        <a:buFont typeface="Arial" panose="020B0604020202020204" pitchFamily="34" charset="0"/>
                        <a:buChar char="•"/>
                      </a:pPr>
                      <a:endParaRPr lang="ru-RU" dirty="0">
                        <a:effectLst/>
                      </a:endParaRPr>
                    </a:p>
                  </a:txBody>
                  <a:tcPr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36079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50985"/>
            <a:ext cx="8596668" cy="5490377"/>
          </a:xfrm>
        </p:spPr>
        <p:txBody>
          <a:bodyPr/>
          <a:lstStyle/>
          <a:p>
            <a:r>
              <a:rPr lang="ru-RU" sz="2000" dirty="0">
                <a:solidFill>
                  <a:schemeClr val="accent1"/>
                </a:solidFill>
              </a:rPr>
              <a:t>Контроль лечения. </a:t>
            </a:r>
          </a:p>
          <a:p>
            <a:pPr marL="0" indent="0">
              <a:buNone/>
            </a:pPr>
            <a:r>
              <a:rPr lang="ru-RU" sz="2000" dirty="0">
                <a:solidFill>
                  <a:schemeClr val="tx1"/>
                </a:solidFill>
                <a:latin typeface="Times New Roman" panose="02020603050405020304" pitchFamily="18" charset="0"/>
                <a:cs typeface="Times New Roman" panose="02020603050405020304" pitchFamily="18" charset="0"/>
              </a:rPr>
              <a:t>При остром ВВК эффективность лечения оценивают через 7 дней после его окончания.</a:t>
            </a:r>
          </a:p>
          <a:p>
            <a:pPr marL="0" indent="0">
              <a:buNone/>
            </a:pPr>
            <a:r>
              <a:rPr lang="ru-RU" sz="2000" dirty="0">
                <a:solidFill>
                  <a:schemeClr val="tx1"/>
                </a:solidFill>
                <a:latin typeface="Times New Roman" panose="02020603050405020304" pitchFamily="18" charset="0"/>
                <a:cs typeface="Times New Roman" panose="02020603050405020304" pitchFamily="18" charset="0"/>
              </a:rPr>
              <a:t>При хроническом ВВК эффективность лечения оценивают в течение трех менструальных циклов в 1 день после окончания менструации.</a:t>
            </a:r>
          </a:p>
          <a:p>
            <a:pPr marL="0" indent="0">
              <a:buNone/>
            </a:pPr>
            <a:r>
              <a:rPr lang="ru-RU" sz="2000" dirty="0">
                <a:latin typeface="Times New Roman" panose="02020603050405020304" pitchFamily="18" charset="0"/>
                <a:cs typeface="Times New Roman" panose="02020603050405020304" pitchFamily="18" charset="0"/>
              </a:rPr>
              <a:t>Для подтверждения результатов нужна микроскопия мазка, а в случае с рецидивирующим кандидозом – еще и посев на питательную среду.</a:t>
            </a:r>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150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1" y="445476"/>
            <a:ext cx="7750002" cy="597878"/>
          </a:xfrm>
        </p:spPr>
        <p:txBody>
          <a:bodyPr>
            <a:normAutofit fontScale="90000"/>
          </a:bodyPr>
          <a:lstStyle/>
          <a:p>
            <a:r>
              <a:rPr lang="ru-RU" dirty="0"/>
              <a:t>         Бактериальный </a:t>
            </a:r>
            <a:r>
              <a:rPr lang="ru-RU" dirty="0" err="1"/>
              <a:t>вагиноз</a:t>
            </a:r>
            <a:endParaRPr lang="ru-RU" dirty="0"/>
          </a:p>
        </p:txBody>
      </p:sp>
      <p:sp>
        <p:nvSpPr>
          <p:cNvPr id="3" name="Объект 2"/>
          <p:cNvSpPr>
            <a:spLocks noGrp="1"/>
          </p:cNvSpPr>
          <p:nvPr>
            <p:ph idx="1"/>
          </p:nvPr>
        </p:nvSpPr>
        <p:spPr>
          <a:xfrm>
            <a:off x="410307" y="1043354"/>
            <a:ext cx="9941169" cy="4998009"/>
          </a:xfrm>
        </p:spPr>
        <p:txBody>
          <a:bodyPr>
            <a:normAutofit/>
          </a:bodyPr>
          <a:lstStyle/>
          <a:p>
            <a:r>
              <a:rPr lang="ru-RU" sz="2000" dirty="0">
                <a:solidFill>
                  <a:schemeClr val="accent1"/>
                </a:solidFill>
                <a:latin typeface="Times New Roman" panose="02020603050405020304" pitchFamily="18" charset="0"/>
                <a:cs typeface="Times New Roman" panose="02020603050405020304" pitchFamily="18" charset="0"/>
              </a:rPr>
              <a:t>БВ</a:t>
            </a:r>
            <a:r>
              <a:rPr lang="ru-RU" sz="2000" dirty="0">
                <a:latin typeface="Times New Roman" panose="02020603050405020304" pitchFamily="18" charset="0"/>
                <a:cs typeface="Times New Roman" panose="02020603050405020304" pitchFamily="18" charset="0"/>
              </a:rPr>
              <a:t>- заболевание, вызванное ассоциацией микроорганизмов, характеризующееся обильными и продолжительными выделениями из влагалища, нередко с неприятным запахом</a:t>
            </a:r>
          </a:p>
          <a:p>
            <a:r>
              <a:rPr lang="ru-RU" sz="2000" dirty="0">
                <a:latin typeface="Times New Roman" panose="02020603050405020304" pitchFamily="18" charset="0"/>
                <a:cs typeface="Times New Roman" panose="02020603050405020304" pitchFamily="18" charset="0"/>
              </a:rPr>
              <a:t>Нет признаков воспаления слизистой оболочки влагалища</a:t>
            </a:r>
          </a:p>
          <a:p>
            <a:r>
              <a:rPr lang="ru-RU" sz="2000" dirty="0">
                <a:latin typeface="Times New Roman" panose="02020603050405020304" pitchFamily="18" charset="0"/>
                <a:cs typeface="Times New Roman" panose="02020603050405020304" pitchFamily="18" charset="0"/>
              </a:rPr>
              <a:t>Не передается половым путем.</a:t>
            </a:r>
          </a:p>
          <a:p>
            <a:r>
              <a:rPr lang="ru-RU" sz="2000" dirty="0">
                <a:solidFill>
                  <a:schemeClr val="accent1"/>
                </a:solidFill>
                <a:latin typeface="Times New Roman" panose="02020603050405020304" pitchFamily="18" charset="0"/>
                <a:cs typeface="Times New Roman" panose="02020603050405020304" pitchFamily="18" charset="0"/>
              </a:rPr>
              <a:t>Классификация. </a:t>
            </a:r>
            <a:r>
              <a:rPr lang="ru-RU" sz="2000" dirty="0">
                <a:latin typeface="Times New Roman" panose="02020603050405020304" pitchFamily="18" charset="0"/>
                <a:cs typeface="Times New Roman" panose="02020603050405020304" pitchFamily="18" charset="0"/>
              </a:rPr>
              <a:t>Компенсированный, </a:t>
            </a:r>
            <a:r>
              <a:rPr lang="ru-RU" sz="2000" dirty="0" err="1">
                <a:latin typeface="Times New Roman" panose="02020603050405020304" pitchFamily="18" charset="0"/>
                <a:cs typeface="Times New Roman" panose="02020603050405020304" pitchFamily="18" charset="0"/>
              </a:rPr>
              <a:t>субкомпенсированный</a:t>
            </a:r>
            <a:r>
              <a:rPr lang="ru-RU" sz="2000" dirty="0">
                <a:latin typeface="Times New Roman" panose="02020603050405020304" pitchFamily="18" charset="0"/>
                <a:cs typeface="Times New Roman" panose="02020603050405020304" pitchFamily="18" charset="0"/>
              </a:rPr>
              <a:t>, декомпенсированный.</a:t>
            </a:r>
          </a:p>
          <a:p>
            <a:r>
              <a:rPr lang="ru-RU" sz="2000" dirty="0">
                <a:solidFill>
                  <a:schemeClr val="accent1"/>
                </a:solidFill>
                <a:latin typeface="Times New Roman" panose="02020603050405020304" pitchFamily="18" charset="0"/>
                <a:cs typeface="Times New Roman" panose="02020603050405020304" pitchFamily="18" charset="0"/>
              </a:rPr>
              <a:t>Клиническая картина. </a:t>
            </a:r>
            <a:r>
              <a:rPr lang="ru-RU" sz="2000" dirty="0">
                <a:latin typeface="Times New Roman" panose="02020603050405020304" pitchFamily="18" charset="0"/>
                <a:cs typeface="Times New Roman" panose="02020603050405020304" pitchFamily="18" charset="0"/>
              </a:rPr>
              <a:t>Обильные гомогенные бели белого                                                цвета с резким, неприятным запахом несвежей рыбы                                                          в течение продолжительного времени. Четверть пациенток                                             отмечают зуд в области наружных половых органов,                                                      жжение, </a:t>
            </a:r>
            <a:r>
              <a:rPr lang="ru-RU" sz="2000" dirty="0" err="1">
                <a:latin typeface="Times New Roman" panose="02020603050405020304" pitchFamily="18" charset="0"/>
                <a:cs typeface="Times New Roman" panose="02020603050405020304" pitchFamily="18" charset="0"/>
              </a:rPr>
              <a:t>диспареунию</a:t>
            </a:r>
            <a:r>
              <a:rPr lang="ru-RU" sz="2000" dirty="0">
                <a:latin typeface="Times New Roman" panose="02020603050405020304" pitchFamily="18" charset="0"/>
                <a:cs typeface="Times New Roman" panose="02020603050405020304" pitchFamily="18" charset="0"/>
              </a:rPr>
              <a:t>. Кроме того, могут беспокоить                                                        дизурия и боли в области влагалища или промежности.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3815" y="3470031"/>
            <a:ext cx="4572000" cy="3170151"/>
          </a:xfrm>
          <a:prstGeom prst="rect">
            <a:avLst/>
          </a:prstGeom>
        </p:spPr>
      </p:pic>
    </p:spTree>
    <p:extLst>
      <p:ext uri="{BB962C8B-B14F-4D97-AF65-F5344CB8AC3E}">
        <p14:creationId xmlns:p14="http://schemas.microsoft.com/office/powerpoint/2010/main" val="3203990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9293" y="187569"/>
            <a:ext cx="10105292" cy="6330462"/>
          </a:xfrm>
        </p:spPr>
        <p:txBody>
          <a:bodyPr>
            <a:normAutofit/>
          </a:bodyPr>
          <a:lstStyle/>
          <a:p>
            <a:r>
              <a:rPr lang="ru-RU" sz="2000" dirty="0">
                <a:solidFill>
                  <a:schemeClr val="accent1"/>
                </a:solidFill>
                <a:latin typeface="Times New Roman" panose="02020603050405020304" pitchFamily="18" charset="0"/>
                <a:cs typeface="Times New Roman" panose="02020603050405020304" pitchFamily="18" charset="0"/>
              </a:rPr>
              <a:t>Диагностика. </a:t>
            </a:r>
            <a:r>
              <a:rPr lang="ru-RU" sz="2000" dirty="0">
                <a:latin typeface="Times New Roman" panose="02020603050405020304" pitchFamily="18" charset="0"/>
                <a:cs typeface="Times New Roman" panose="02020603050405020304" pitchFamily="18" charset="0"/>
              </a:rPr>
              <a:t>Определение </a:t>
            </a:r>
            <a:r>
              <a:rPr lang="en-US" sz="2000" dirty="0">
                <a:latin typeface="Times New Roman" panose="02020603050405020304" pitchFamily="18" charset="0"/>
                <a:cs typeface="Times New Roman" panose="02020603050405020304" pitchFamily="18" charset="0"/>
              </a:rPr>
              <a:t>pH </a:t>
            </a:r>
            <a:r>
              <a:rPr lang="ru-RU" sz="2000" dirty="0">
                <a:latin typeface="Times New Roman" panose="02020603050405020304" pitchFamily="18" charset="0"/>
                <a:cs typeface="Times New Roman" panose="02020603050405020304" pitchFamily="18" charset="0"/>
              </a:rPr>
              <a:t>содержимого влагалища с помощью тест-полосок. Проведение микроскопии влагалищных мазков из области заднего свода. </a:t>
            </a:r>
            <a:r>
              <a:rPr lang="ru-RU" sz="2000" dirty="0" err="1">
                <a:latin typeface="Times New Roman" panose="02020603050405020304" pitchFamily="18" charset="0"/>
                <a:cs typeface="Times New Roman" panose="02020603050405020304" pitchFamily="18" charset="0"/>
              </a:rPr>
              <a:t>Культуральные</a:t>
            </a:r>
            <a:r>
              <a:rPr lang="ru-RU" sz="2000" dirty="0">
                <a:latin typeface="Times New Roman" panose="02020603050405020304" pitchFamily="18" charset="0"/>
                <a:cs typeface="Times New Roman" panose="02020603050405020304" pitchFamily="18" charset="0"/>
              </a:rPr>
              <a:t>, иммуноферментные, серологические исследования.</a:t>
            </a:r>
          </a:p>
          <a:p>
            <a:r>
              <a:rPr lang="ru-RU" sz="2000" dirty="0">
                <a:solidFill>
                  <a:schemeClr val="accent1"/>
                </a:solidFill>
                <a:latin typeface="Times New Roman" panose="02020603050405020304" pitchFamily="18" charset="0"/>
                <a:cs typeface="Times New Roman" panose="02020603050405020304" pitchFamily="18" charset="0"/>
              </a:rPr>
              <a:t>Лечение. </a:t>
            </a:r>
          </a:p>
          <a:p>
            <a:pPr marL="0" indent="0">
              <a:buNone/>
            </a:pPr>
            <a:r>
              <a:rPr lang="ru-RU" sz="2000" u="sng" dirty="0">
                <a:solidFill>
                  <a:schemeClr val="tx1"/>
                </a:solidFill>
                <a:latin typeface="Times New Roman" panose="02020603050405020304" pitchFamily="18" charset="0"/>
                <a:cs typeface="Times New Roman" panose="02020603050405020304" pitchFamily="18" charset="0"/>
              </a:rPr>
              <a:t>Первый этап:</a:t>
            </a:r>
            <a:r>
              <a:rPr lang="ru-RU" sz="2000" dirty="0">
                <a:solidFill>
                  <a:schemeClr val="tx1"/>
                </a:solidFill>
                <a:latin typeface="Times New Roman" panose="02020603050405020304" pitchFamily="18" charset="0"/>
                <a:cs typeface="Times New Roman" panose="02020603050405020304" pitchFamily="18" charset="0"/>
              </a:rPr>
              <a:t> Метронидазол по 500 мг внутрь 3 раза в день в течение 7-10 дней;</a:t>
            </a:r>
          </a:p>
          <a:p>
            <a:pPr marL="0" indent="0">
              <a:buNone/>
            </a:pPr>
            <a:r>
              <a:rPr lang="ru-RU" sz="2000" dirty="0">
                <a:solidFill>
                  <a:schemeClr val="tx1"/>
                </a:solidFill>
                <a:latin typeface="Times New Roman" panose="02020603050405020304" pitchFamily="18" charset="0"/>
                <a:cs typeface="Times New Roman" panose="02020603050405020304" pitchFamily="18" charset="0"/>
              </a:rPr>
              <a:t>                         Метронидазол, 0,75% гель, 1 полный аппликатор (5 г) во влагалище 1-2 раза в день 10 дней</a:t>
            </a:r>
          </a:p>
          <a:p>
            <a:pPr marL="0" indent="0">
              <a:buNone/>
            </a:pP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Клиндамицин</a:t>
            </a:r>
            <a:r>
              <a:rPr lang="ru-RU" sz="2000" dirty="0">
                <a:solidFill>
                  <a:schemeClr val="tx1"/>
                </a:solidFill>
                <a:latin typeface="Times New Roman" panose="02020603050405020304" pitchFamily="18" charset="0"/>
                <a:cs typeface="Times New Roman" panose="02020603050405020304" pitchFamily="18" charset="0"/>
              </a:rPr>
              <a:t>, 2% вагинальный крем, один полный аппликатор (5 г) во влагалище на ночь в течение 10 дней </a:t>
            </a:r>
          </a:p>
          <a:p>
            <a:pPr marL="0" indent="0">
              <a:buNone/>
            </a:pP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Хлоргексидин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гексикон</a:t>
            </a:r>
            <a:r>
              <a:rPr lang="ru-RU" sz="2000" dirty="0">
                <a:solidFill>
                  <a:schemeClr val="tx1"/>
                </a:solidFill>
                <a:latin typeface="Times New Roman" panose="02020603050405020304" pitchFamily="18" charset="0"/>
                <a:cs typeface="Times New Roman" panose="02020603050405020304" pitchFamily="18" charset="0"/>
              </a:rPr>
              <a:t>), по 1 вагинальному суппозиторию 1-2 раза в день 7-10 дней </a:t>
            </a:r>
          </a:p>
          <a:p>
            <a:pPr marL="0" indent="0">
              <a:buNone/>
            </a:pP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Вагинорм</a:t>
            </a:r>
            <a:r>
              <a:rPr lang="ru-RU" sz="2000" dirty="0">
                <a:solidFill>
                  <a:schemeClr val="tx1"/>
                </a:solidFill>
                <a:latin typeface="Times New Roman" panose="02020603050405020304" pitchFamily="18" charset="0"/>
                <a:cs typeface="Times New Roman" panose="02020603050405020304" pitchFamily="18" charset="0"/>
              </a:rPr>
              <a:t>-С (</a:t>
            </a:r>
            <a:r>
              <a:rPr lang="en-US" sz="2000" dirty="0">
                <a:solidFill>
                  <a:schemeClr val="tx1"/>
                </a:solidFill>
                <a:latin typeface="Times New Roman" panose="02020603050405020304" pitchFamily="18" charset="0"/>
                <a:cs typeface="Times New Roman" panose="02020603050405020304" pitchFamily="18" charset="0"/>
              </a:rPr>
              <a:t>L-</a:t>
            </a:r>
            <a:r>
              <a:rPr lang="ru-RU" sz="2000" dirty="0">
                <a:solidFill>
                  <a:schemeClr val="tx1"/>
                </a:solidFill>
                <a:latin typeface="Times New Roman" panose="02020603050405020304" pitchFamily="18" charset="0"/>
                <a:cs typeface="Times New Roman" panose="02020603050405020304" pitchFamily="18" charset="0"/>
              </a:rPr>
              <a:t>аскорбиновая кислота) по 1 таблетке на ночь </a:t>
            </a:r>
            <a:r>
              <a:rPr lang="ru-RU" sz="2000" dirty="0" err="1">
                <a:solidFill>
                  <a:schemeClr val="tx1"/>
                </a:solidFill>
                <a:latin typeface="Times New Roman" panose="02020603050405020304" pitchFamily="18" charset="0"/>
                <a:cs typeface="Times New Roman" panose="02020603050405020304" pitchFamily="18" charset="0"/>
              </a:rPr>
              <a:t>интравагинально</a:t>
            </a:r>
            <a:r>
              <a:rPr lang="ru-RU" sz="2000" dirty="0">
                <a:solidFill>
                  <a:schemeClr val="tx1"/>
                </a:solidFill>
                <a:latin typeface="Times New Roman" panose="02020603050405020304" pitchFamily="18" charset="0"/>
                <a:cs typeface="Times New Roman" panose="02020603050405020304" pitchFamily="18" charset="0"/>
              </a:rPr>
              <a:t> 10 дней</a:t>
            </a:r>
          </a:p>
          <a:p>
            <a:pPr marL="0" indent="0">
              <a:buNone/>
            </a:pPr>
            <a:r>
              <a:rPr lang="ru-RU" sz="2000" u="sng" dirty="0">
                <a:solidFill>
                  <a:schemeClr val="tx1"/>
                </a:solidFill>
                <a:latin typeface="Times New Roman" panose="02020603050405020304" pitchFamily="18" charset="0"/>
                <a:cs typeface="Times New Roman" panose="02020603050405020304" pitchFamily="18" charset="0"/>
              </a:rPr>
              <a:t>Второй этап:</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Лактобактерин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Гинофлор</a:t>
            </a:r>
            <a:r>
              <a:rPr lang="ru-RU" sz="2000" dirty="0">
                <a:solidFill>
                  <a:schemeClr val="tx1"/>
                </a:solidFill>
                <a:latin typeface="Times New Roman" panose="02020603050405020304" pitchFamily="18" charset="0"/>
                <a:cs typeface="Times New Roman" panose="02020603050405020304" pitchFamily="18" charset="0"/>
              </a:rPr>
              <a:t>, Ацилакт. </a:t>
            </a:r>
            <a:r>
              <a:rPr lang="ru-RU" sz="2000" dirty="0" err="1">
                <a:solidFill>
                  <a:schemeClr val="tx1"/>
                </a:solidFill>
                <a:latin typeface="Times New Roman" panose="02020603050405020304" pitchFamily="18" charset="0"/>
                <a:cs typeface="Times New Roman" panose="02020603050405020304" pitchFamily="18" charset="0"/>
              </a:rPr>
              <a:t>Эубиотики</a:t>
            </a:r>
            <a:r>
              <a:rPr lang="ru-RU" sz="2000" dirty="0">
                <a:solidFill>
                  <a:schemeClr val="tx1"/>
                </a:solidFill>
                <a:latin typeface="Times New Roman" panose="02020603050405020304" pitchFamily="18" charset="0"/>
                <a:cs typeface="Times New Roman" panose="02020603050405020304" pitchFamily="18" charset="0"/>
              </a:rPr>
              <a:t> назначают через 2-3 дня после лечения антибиотиками.</a:t>
            </a:r>
          </a:p>
        </p:txBody>
      </p:sp>
    </p:spTree>
    <p:extLst>
      <p:ext uri="{BB962C8B-B14F-4D97-AF65-F5344CB8AC3E}">
        <p14:creationId xmlns:p14="http://schemas.microsoft.com/office/powerpoint/2010/main" val="4054818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04801"/>
            <a:ext cx="8596668" cy="562708"/>
          </a:xfrm>
        </p:spPr>
        <p:txBody>
          <a:bodyPr>
            <a:normAutofit fontScale="90000"/>
          </a:bodyPr>
          <a:lstStyle/>
          <a:p>
            <a:r>
              <a:rPr lang="ru-RU" dirty="0"/>
              <a:t>       </a:t>
            </a:r>
            <a:r>
              <a:rPr lang="ru-RU" dirty="0">
                <a:latin typeface="Times New Roman" panose="02020603050405020304" pitchFamily="18" charset="0"/>
                <a:cs typeface="Times New Roman" panose="02020603050405020304" pitchFamily="18" charset="0"/>
              </a:rPr>
              <a:t>Урогенитальный микоплазмоз</a:t>
            </a:r>
          </a:p>
        </p:txBody>
      </p:sp>
      <p:sp>
        <p:nvSpPr>
          <p:cNvPr id="3" name="Объект 2"/>
          <p:cNvSpPr>
            <a:spLocks noGrp="1"/>
          </p:cNvSpPr>
          <p:nvPr>
            <p:ph idx="1"/>
          </p:nvPr>
        </p:nvSpPr>
        <p:spPr>
          <a:xfrm>
            <a:off x="457200" y="867508"/>
            <a:ext cx="9917723" cy="5990491"/>
          </a:xfrm>
        </p:spPr>
        <p:txBody>
          <a:bodyPr>
            <a:noAutofit/>
          </a:bodyPr>
          <a:lstStyle/>
          <a:p>
            <a:r>
              <a:rPr lang="ru-RU" sz="2000" dirty="0">
                <a:solidFill>
                  <a:schemeClr val="accent1"/>
                </a:solidFill>
                <a:latin typeface="Times New Roman" panose="02020603050405020304" pitchFamily="18" charset="0"/>
                <a:cs typeface="Times New Roman" panose="02020603050405020304" pitchFamily="18" charset="0"/>
              </a:rPr>
              <a:t>УМ</a:t>
            </a:r>
            <a:r>
              <a:rPr lang="ru-RU" sz="2000" dirty="0">
                <a:latin typeface="Times New Roman" panose="02020603050405020304" pitchFamily="18" charset="0"/>
                <a:cs typeface="Times New Roman" panose="02020603050405020304" pitchFamily="18" charset="0"/>
              </a:rPr>
              <a:t>-инфекционное воспалительное заболевание мочеполовых путей, вызываемое микоплазмами. (</a:t>
            </a:r>
            <a:r>
              <a:rPr lang="ru-RU" sz="2000" dirty="0" err="1">
                <a:latin typeface="Times New Roman" panose="02020603050405020304" pitchFamily="18" charset="0"/>
                <a:cs typeface="Times New Roman" panose="02020603050405020304" pitchFamily="18" charset="0"/>
              </a:rPr>
              <a:t>Уреаплазмы</a:t>
            </a:r>
            <a:r>
              <a:rPr lang="ru-RU" sz="2000" dirty="0">
                <a:latin typeface="Times New Roman" panose="02020603050405020304" pitchFamily="18" charset="0"/>
                <a:cs typeface="Times New Roman" panose="02020603050405020304" pitchFamily="18" charset="0"/>
              </a:rPr>
              <a:t>, микоплазмы)</a:t>
            </a:r>
          </a:p>
          <a:p>
            <a:r>
              <a:rPr lang="ru-RU" sz="2000" dirty="0">
                <a:latin typeface="Times New Roman" panose="02020603050405020304" pitchFamily="18" charset="0"/>
                <a:cs typeface="Times New Roman" panose="02020603050405020304" pitchFamily="18" charset="0"/>
              </a:rPr>
              <a:t>Не  относятся к патогенным микроорганизмам.</a:t>
            </a:r>
          </a:p>
          <a:p>
            <a:r>
              <a:rPr lang="ru-RU" sz="2000" dirty="0">
                <a:latin typeface="Times New Roman" panose="02020603050405020304" pitchFamily="18" charset="0"/>
                <a:cs typeface="Times New Roman" panose="02020603050405020304" pitchFamily="18" charset="0"/>
              </a:rPr>
              <a:t>Способный размножаться в половых органах, не вызывая воспаления.</a:t>
            </a:r>
          </a:p>
          <a:p>
            <a:r>
              <a:rPr lang="ru-RU" sz="2000" dirty="0">
                <a:solidFill>
                  <a:schemeClr val="accent1"/>
                </a:solidFill>
                <a:latin typeface="Times New Roman" panose="02020603050405020304" pitchFamily="18" charset="0"/>
                <a:cs typeface="Times New Roman" panose="02020603050405020304" pitchFamily="18" charset="0"/>
              </a:rPr>
              <a:t>Пути распространения: </a:t>
            </a:r>
            <a:r>
              <a:rPr lang="ru-RU" sz="2000" dirty="0">
                <a:latin typeface="Times New Roman" panose="02020603050405020304" pitchFamily="18" charset="0"/>
                <a:cs typeface="Times New Roman" panose="02020603050405020304" pitchFamily="18" charset="0"/>
              </a:rPr>
              <a:t>половой, восходящий, гематогенный, </a:t>
            </a:r>
            <a:r>
              <a:rPr lang="ru-RU" sz="2000" dirty="0" err="1">
                <a:latin typeface="Times New Roman" panose="02020603050405020304" pitchFamily="18" charset="0"/>
                <a:cs typeface="Times New Roman" panose="02020603050405020304" pitchFamily="18" charset="0"/>
              </a:rPr>
              <a:t>транслокационный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трансплацентарный</a:t>
            </a:r>
            <a:r>
              <a:rPr lang="ru-RU" sz="2000" dirty="0">
                <a:latin typeface="Times New Roman" panose="02020603050405020304" pitchFamily="18" charset="0"/>
                <a:cs typeface="Times New Roman" panose="02020603050405020304" pitchFamily="18" charset="0"/>
              </a:rPr>
              <a:t>.</a:t>
            </a:r>
          </a:p>
          <a:p>
            <a:r>
              <a:rPr lang="ru-RU" sz="2000" dirty="0">
                <a:solidFill>
                  <a:schemeClr val="accent1"/>
                </a:solidFill>
                <a:latin typeface="Times New Roman" panose="02020603050405020304" pitchFamily="18" charset="0"/>
                <a:cs typeface="Times New Roman" panose="02020603050405020304" pitchFamily="18" charset="0"/>
              </a:rPr>
              <a:t>Эпидемиология: </a:t>
            </a:r>
            <a:r>
              <a:rPr lang="ru-RU" sz="2000" dirty="0">
                <a:latin typeface="Times New Roman" panose="02020603050405020304" pitchFamily="18" charset="0"/>
                <a:cs typeface="Times New Roman" panose="02020603050405020304" pitchFamily="18" charset="0"/>
              </a:rPr>
              <a:t>У 5-20% здоровых женщин обнаруживают </a:t>
            </a:r>
            <a:r>
              <a:rPr lang="en-US" sz="2000" dirty="0" err="1">
                <a:latin typeface="Times New Roman" panose="02020603050405020304" pitchFamily="18" charset="0"/>
                <a:cs typeface="Times New Roman" panose="02020603050405020304" pitchFamily="18" charset="0"/>
              </a:rPr>
              <a:t>M.homihis</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у 40-50% </a:t>
            </a:r>
            <a:r>
              <a:rPr lang="en-US" sz="2000" dirty="0" err="1">
                <a:latin typeface="Times New Roman" panose="02020603050405020304" pitchFamily="18" charset="0"/>
                <a:cs typeface="Times New Roman" panose="02020603050405020304" pitchFamily="18" charset="0"/>
              </a:rPr>
              <a:t>Ureaplasma</a:t>
            </a:r>
            <a:r>
              <a:rPr lang="en-US" sz="2000" dirty="0">
                <a:latin typeface="Times New Roman" panose="02020603050405020304" pitchFamily="18" charset="0"/>
                <a:cs typeface="Times New Roman" panose="02020603050405020304" pitchFamily="18" charset="0"/>
              </a:rPr>
              <a:t> spp.</a:t>
            </a:r>
            <a:endParaRPr lang="ru-RU" sz="2000" dirty="0">
              <a:latin typeface="Times New Roman" panose="02020603050405020304" pitchFamily="18" charset="0"/>
              <a:cs typeface="Times New Roman" panose="02020603050405020304" pitchFamily="18" charset="0"/>
            </a:endParaRPr>
          </a:p>
          <a:p>
            <a:r>
              <a:rPr lang="ru-RU" sz="2000" dirty="0">
                <a:solidFill>
                  <a:schemeClr val="accent1"/>
                </a:solidFill>
                <a:latin typeface="Times New Roman" panose="02020603050405020304" pitchFamily="18" charset="0"/>
                <a:cs typeface="Times New Roman" panose="02020603050405020304" pitchFamily="18" charset="0"/>
              </a:rPr>
              <a:t>По клиническому течению различают:  </a:t>
            </a:r>
            <a:r>
              <a:rPr lang="ru-RU" sz="2000" dirty="0">
                <a:latin typeface="Times New Roman" panose="02020603050405020304" pitchFamily="18" charset="0"/>
                <a:cs typeface="Times New Roman" panose="02020603050405020304" pitchFamily="18" charset="0"/>
              </a:rPr>
              <a:t>свежий урогенитальный микоплазмоз (острый, подострый, вялотекущий); хронический урогенитальный микоплазмоз; носительство микоплазм</a:t>
            </a:r>
          </a:p>
          <a:p>
            <a:r>
              <a:rPr lang="ru-RU" sz="2000" dirty="0">
                <a:solidFill>
                  <a:schemeClr val="accent1"/>
                </a:solidFill>
                <a:latin typeface="Times New Roman" panose="02020603050405020304" pitchFamily="18" charset="0"/>
                <a:cs typeface="Times New Roman" panose="02020603050405020304" pitchFamily="18" charset="0"/>
              </a:rPr>
              <a:t>Клиническая картина: </a:t>
            </a:r>
            <a:r>
              <a:rPr lang="ru-RU" sz="2000" dirty="0">
                <a:latin typeface="Times New Roman" panose="02020603050405020304" pitchFamily="18" charset="0"/>
                <a:cs typeface="Times New Roman" panose="02020603050405020304" pitchFamily="18" charset="0"/>
              </a:rPr>
              <a:t>патогномоничных симптомов нет. Жалобы на </a:t>
            </a:r>
            <a:r>
              <a:rPr lang="ru-RU" sz="2000" dirty="0" err="1">
                <a:latin typeface="Times New Roman" panose="02020603050405020304" pitchFamily="18" charset="0"/>
                <a:cs typeface="Times New Roman" panose="02020603050405020304" pitchFamily="18" charset="0"/>
              </a:rPr>
              <a:t>переодический</a:t>
            </a:r>
            <a:r>
              <a:rPr lang="ru-RU" sz="2000" dirty="0">
                <a:latin typeface="Times New Roman" panose="02020603050405020304" pitchFamily="18" charset="0"/>
                <a:cs typeface="Times New Roman" panose="02020603050405020304" pitchFamily="18" charset="0"/>
              </a:rPr>
              <a:t> зуд и жжение в области половых органов, выделения из половых путей, </a:t>
            </a:r>
            <a:r>
              <a:rPr lang="ru-RU" sz="2000" dirty="0" err="1">
                <a:latin typeface="Times New Roman" panose="02020603050405020304" pitchFamily="18" charset="0"/>
                <a:cs typeface="Times New Roman" panose="02020603050405020304" pitchFamily="18" charset="0"/>
              </a:rPr>
              <a:t>дизурические</a:t>
            </a:r>
            <a:r>
              <a:rPr lang="ru-RU" sz="2000" dirty="0">
                <a:latin typeface="Times New Roman" panose="02020603050405020304" pitchFamily="18" charset="0"/>
                <a:cs typeface="Times New Roman" panose="02020603050405020304" pitchFamily="18" charset="0"/>
              </a:rPr>
              <a:t> расстройства </a:t>
            </a:r>
          </a:p>
          <a:p>
            <a:r>
              <a:rPr lang="ru-RU" sz="2000" dirty="0">
                <a:solidFill>
                  <a:schemeClr val="accent1"/>
                </a:solidFill>
                <a:latin typeface="Times New Roman" panose="02020603050405020304" pitchFamily="18" charset="0"/>
                <a:cs typeface="Times New Roman" panose="02020603050405020304" pitchFamily="18" charset="0"/>
              </a:rPr>
              <a:t>Диагностика: </a:t>
            </a:r>
            <a:r>
              <a:rPr lang="ru-RU" sz="2000" dirty="0">
                <a:latin typeface="Times New Roman" panose="02020603050405020304" pitchFamily="18" charset="0"/>
                <a:cs typeface="Times New Roman" panose="02020603050405020304" pitchFamily="18" charset="0"/>
              </a:rPr>
              <a:t>Материал берут из уретры, влагалища, цервикального канала.</a:t>
            </a:r>
          </a:p>
          <a:p>
            <a:pPr marL="0" indent="0">
              <a:buNone/>
            </a:pPr>
            <a:r>
              <a:rPr lang="ru-RU" sz="2000" dirty="0" err="1">
                <a:latin typeface="Times New Roman" panose="02020603050405020304" pitchFamily="18" charset="0"/>
                <a:cs typeface="Times New Roman" panose="02020603050405020304" pitchFamily="18" charset="0"/>
              </a:rPr>
              <a:t>Культуральный</a:t>
            </a:r>
            <a:r>
              <a:rPr lang="ru-RU" sz="2000" dirty="0">
                <a:latin typeface="Times New Roman" panose="02020603050405020304" pitchFamily="18" charset="0"/>
                <a:cs typeface="Times New Roman" panose="02020603050405020304" pitchFamily="18" charset="0"/>
              </a:rPr>
              <a:t> метод, ПЦР, Иммунологические методы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825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50985"/>
            <a:ext cx="8596668" cy="5490377"/>
          </a:xfrm>
        </p:spPr>
        <p:txBody>
          <a:bodyPr/>
          <a:lstStyle/>
          <a:p>
            <a:r>
              <a:rPr lang="ru-RU" sz="2000" dirty="0">
                <a:solidFill>
                  <a:schemeClr val="accent1"/>
                </a:solidFill>
                <a:latin typeface="Times New Roman" panose="02020603050405020304" pitchFamily="18" charset="0"/>
                <a:cs typeface="Times New Roman" panose="02020603050405020304" pitchFamily="18" charset="0"/>
              </a:rPr>
              <a:t>Лечение. </a:t>
            </a:r>
          </a:p>
          <a:p>
            <a:pPr marL="0" indent="0">
              <a:buNone/>
            </a:pPr>
            <a:r>
              <a:rPr lang="ru-RU" sz="2000" u="sng" dirty="0">
                <a:latin typeface="Times New Roman" panose="02020603050405020304" pitchFamily="18" charset="0"/>
                <a:cs typeface="Times New Roman" panose="02020603050405020304" pitchFamily="18" charset="0"/>
              </a:rPr>
              <a:t>Медикаментозное лечение:</a:t>
            </a:r>
            <a:r>
              <a:rPr lang="ru-RU" sz="2000" dirty="0">
                <a:latin typeface="Times New Roman" panose="02020603050405020304" pitchFamily="18" charset="0"/>
                <a:cs typeface="Times New Roman" panose="02020603050405020304" pitchFamily="18" charset="0"/>
              </a:rPr>
              <a:t> Антибактериальные препараты 7-14 дней: </a:t>
            </a:r>
            <a:r>
              <a:rPr lang="ru-RU" sz="2000" dirty="0" err="1">
                <a:latin typeface="Times New Roman" panose="02020603050405020304" pitchFamily="18" charset="0"/>
                <a:cs typeface="Times New Roman" panose="02020603050405020304" pitchFamily="18" charset="0"/>
              </a:rPr>
              <a:t>Доксициклин</a:t>
            </a:r>
            <a:r>
              <a:rPr lang="ru-RU" sz="2000" dirty="0">
                <a:latin typeface="Times New Roman" panose="02020603050405020304" pitchFamily="18" charset="0"/>
                <a:cs typeface="Times New Roman" panose="02020603050405020304" pitchFamily="18" charset="0"/>
              </a:rPr>
              <a:t> внутрь по 100 мг 2 раза в сутки; тетрациклин внутрь по 500 мг 4 раза в сутки; азитромицин внутрь по 250 мг 2 раза в сутки; </a:t>
            </a:r>
            <a:r>
              <a:rPr lang="ru-RU" sz="2000" dirty="0" err="1">
                <a:latin typeface="Times New Roman" panose="02020603050405020304" pitchFamily="18" charset="0"/>
                <a:cs typeface="Times New Roman" panose="02020603050405020304" pitchFamily="18" charset="0"/>
              </a:rPr>
              <a:t>офлоксацин</a:t>
            </a:r>
            <a:r>
              <a:rPr lang="ru-RU" sz="2000" dirty="0">
                <a:latin typeface="Times New Roman" panose="02020603050405020304" pitchFamily="18" charset="0"/>
                <a:cs typeface="Times New Roman" panose="02020603050405020304" pitchFamily="18" charset="0"/>
              </a:rPr>
              <a:t> внутрь по 200 мг 2 раза в сутки; </a:t>
            </a:r>
            <a:r>
              <a:rPr lang="ru-RU" sz="2000" dirty="0" err="1">
                <a:latin typeface="Times New Roman" panose="02020603050405020304" pitchFamily="18" charset="0"/>
                <a:cs typeface="Times New Roman" panose="02020603050405020304" pitchFamily="18" charset="0"/>
              </a:rPr>
              <a:t>спирамицин</a:t>
            </a:r>
            <a:r>
              <a:rPr lang="ru-RU" sz="2000" dirty="0">
                <a:latin typeface="Times New Roman" panose="02020603050405020304" pitchFamily="18" charset="0"/>
                <a:cs typeface="Times New Roman" panose="02020603050405020304" pitchFamily="18" charset="0"/>
              </a:rPr>
              <a:t> внутрь по 3 млн МЕ 2-3 раза в сутки  Антимикотические средства: метронидазол. Энзимные препараты: </a:t>
            </a:r>
            <a:r>
              <a:rPr lang="ru-RU" sz="2000" dirty="0" err="1">
                <a:latin typeface="Times New Roman" panose="02020603050405020304" pitchFamily="18" charset="0"/>
                <a:cs typeface="Times New Roman" panose="02020603050405020304" pitchFamily="18" charset="0"/>
              </a:rPr>
              <a:t>Вобэнзим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Флогэнзим</a:t>
            </a:r>
            <a:r>
              <a:rPr lang="ru-RU" sz="2000" dirty="0">
                <a:latin typeface="Times New Roman" panose="02020603050405020304" pitchFamily="18" charset="0"/>
                <a:cs typeface="Times New Roman" panose="02020603050405020304" pitchFamily="18" charset="0"/>
              </a:rPr>
              <a:t>)</a:t>
            </a:r>
          </a:p>
          <a:p>
            <a:pPr marL="0" indent="0">
              <a:buNone/>
            </a:pP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a:t>
            </a:r>
            <a:r>
              <a:rPr lang="ru-RU" sz="2000" dirty="0">
                <a:solidFill>
                  <a:schemeClr val="accent1"/>
                </a:solidFill>
                <a:latin typeface="Times New Roman" panose="02020603050405020304" pitchFamily="18" charset="0"/>
                <a:cs typeface="Times New Roman" panose="02020603050405020304" pitchFamily="18" charset="0"/>
              </a:rPr>
              <a:t>Контроль лечения. </a:t>
            </a:r>
            <a:r>
              <a:rPr lang="ru-RU" sz="2000" dirty="0">
                <a:solidFill>
                  <a:schemeClr val="tx1"/>
                </a:solidFill>
                <a:latin typeface="Times New Roman" panose="02020603050405020304" pitchFamily="18" charset="0"/>
                <a:cs typeface="Times New Roman" panose="02020603050405020304" pitchFamily="18" charset="0"/>
              </a:rPr>
              <a:t>Эффективность лечения оценивают через 10-14 дней по результатам посева и восстановлению </a:t>
            </a:r>
            <a:r>
              <a:rPr lang="ru-RU" sz="2000" dirty="0" err="1">
                <a:solidFill>
                  <a:schemeClr val="tx1"/>
                </a:solidFill>
                <a:latin typeface="Times New Roman" panose="02020603050405020304" pitchFamily="18" charset="0"/>
                <a:cs typeface="Times New Roman" panose="02020603050405020304" pitchFamily="18" charset="0"/>
              </a:rPr>
              <a:t>микробиоциноза</a:t>
            </a:r>
            <a:r>
              <a:rPr lang="ru-RU" sz="2000" dirty="0">
                <a:solidFill>
                  <a:schemeClr val="tx1"/>
                </a:solidFill>
                <a:latin typeface="Times New Roman" panose="02020603050405020304" pitchFamily="18" charset="0"/>
                <a:cs typeface="Times New Roman" panose="02020603050405020304" pitchFamily="18" charset="0"/>
              </a:rPr>
              <a:t> влагалища. А при лечении заболеваний, вызванных </a:t>
            </a:r>
            <a:r>
              <a:rPr lang="en-US" sz="2000" dirty="0" err="1">
                <a:solidFill>
                  <a:schemeClr val="tx1"/>
                </a:solidFill>
                <a:latin typeface="Times New Roman" panose="02020603050405020304" pitchFamily="18" charset="0"/>
                <a:cs typeface="Times New Roman" panose="02020603050405020304" pitchFamily="18" charset="0"/>
              </a:rPr>
              <a:t>M.genitalium</a:t>
            </a:r>
            <a:r>
              <a:rPr lang="ru-RU"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через 4 </a:t>
            </a:r>
            <a:r>
              <a:rPr lang="ru-RU" sz="2000" dirty="0" err="1">
                <a:solidFill>
                  <a:schemeClr val="tx1"/>
                </a:solidFill>
                <a:latin typeface="Times New Roman" panose="02020603050405020304" pitchFamily="18" charset="0"/>
                <a:cs typeface="Times New Roman" panose="02020603050405020304" pitchFamily="18" charset="0"/>
              </a:rPr>
              <a:t>нед</a:t>
            </a:r>
            <a:r>
              <a:rPr lang="ru-RU" sz="2000" dirty="0">
                <a:solidFill>
                  <a:schemeClr val="tx1"/>
                </a:solidFill>
                <a:latin typeface="Times New Roman" panose="02020603050405020304" pitchFamily="18" charset="0"/>
                <a:cs typeface="Times New Roman" panose="02020603050405020304" pitchFamily="18" charset="0"/>
              </a:rPr>
              <a:t> по результатам ПЦР</a:t>
            </a:r>
          </a:p>
          <a:p>
            <a:pPr marL="0" indent="0">
              <a:buNone/>
            </a:pPr>
            <a:endParaRPr lang="ru-RU" dirty="0"/>
          </a:p>
        </p:txBody>
      </p:sp>
    </p:spTree>
    <p:extLst>
      <p:ext uri="{BB962C8B-B14F-4D97-AF65-F5344CB8AC3E}">
        <p14:creationId xmlns:p14="http://schemas.microsoft.com/office/powerpoint/2010/main" val="1481423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FF9587-1D7A-4EE4-8206-65BF92026447}"/>
              </a:ext>
            </a:extLst>
          </p:cNvPr>
          <p:cNvSpPr>
            <a:spLocks noGrp="1"/>
          </p:cNvSpPr>
          <p:nvPr>
            <p:ph type="title"/>
          </p:nvPr>
        </p:nvSpPr>
        <p:spPr/>
        <p:txBody>
          <a:bodyPr/>
          <a:lstStyle/>
          <a:p>
            <a:pPr eaLnBrk="1" hangingPunct="1">
              <a:defRPr/>
            </a:pPr>
            <a:r>
              <a:rPr lang="ru-RU" b="1" dirty="0">
                <a:solidFill>
                  <a:schemeClr val="accent5"/>
                </a:solidFill>
              </a:rPr>
              <a:t>Трихомониаз</a:t>
            </a:r>
          </a:p>
        </p:txBody>
      </p:sp>
      <p:pic>
        <p:nvPicPr>
          <p:cNvPr id="55299" name="Picture 2" descr="http://www.studmedlib.ru/cgi-bin/mb4?usr_data=gd-image(doc,ISBN9785970427583-0010,POPUP-Xz17-pic_0272.jpg,-1,,00000000,)&amp;hide_Cookie=yes">
            <a:extLst>
              <a:ext uri="{FF2B5EF4-FFF2-40B4-BE49-F238E27FC236}">
                <a16:creationId xmlns:a16="http://schemas.microsoft.com/office/drawing/2014/main" id="{039F7BCB-E9CE-E9AC-17BE-C4D115EB27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88163" y="188914"/>
            <a:ext cx="3275012" cy="1995487"/>
          </a:xfrm>
          <a:noFill/>
        </p:spPr>
      </p:pic>
      <p:sp>
        <p:nvSpPr>
          <p:cNvPr id="55300" name="Прямоугольник 3">
            <a:extLst>
              <a:ext uri="{FF2B5EF4-FFF2-40B4-BE49-F238E27FC236}">
                <a16:creationId xmlns:a16="http://schemas.microsoft.com/office/drawing/2014/main" id="{C061D2EF-7C4E-E5A1-EC12-5DA1F4A4BC33}"/>
              </a:ext>
            </a:extLst>
          </p:cNvPr>
          <p:cNvSpPr>
            <a:spLocks noChangeArrowheads="1"/>
          </p:cNvSpPr>
          <p:nvPr/>
        </p:nvSpPr>
        <p:spPr bwMode="auto">
          <a:xfrm>
            <a:off x="677334" y="1577930"/>
            <a:ext cx="792003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2800" b="1" i="1" dirty="0">
                <a:solidFill>
                  <a:srgbClr val="2F5597"/>
                </a:solidFill>
                <a:latin typeface="Calibri" panose="020F0502020204030204" pitchFamily="34" charset="0"/>
                <a:cs typeface="Times New Roman" panose="02020603050405020304" pitchFamily="18" charset="0"/>
              </a:rPr>
              <a:t>ИППП</a:t>
            </a:r>
          </a:p>
          <a:p>
            <a:r>
              <a:rPr lang="ru-RU" altLang="ru-RU" sz="2800" b="1" i="1" dirty="0" err="1">
                <a:solidFill>
                  <a:srgbClr val="2F5597"/>
                </a:solidFill>
                <a:latin typeface="Calibri" panose="020F0502020204030204" pitchFamily="34" charset="0"/>
                <a:cs typeface="Times New Roman" panose="02020603050405020304" pitchFamily="18" charset="0"/>
              </a:rPr>
              <a:t>Trichomonas</a:t>
            </a:r>
            <a:r>
              <a:rPr lang="ru-RU" altLang="ru-RU" sz="2800" b="1" i="1" dirty="0">
                <a:solidFill>
                  <a:srgbClr val="2F5597"/>
                </a:solidFill>
                <a:latin typeface="Calibri" panose="020F0502020204030204" pitchFamily="34" charset="0"/>
                <a:cs typeface="Times New Roman" panose="02020603050405020304" pitchFamily="18" charset="0"/>
              </a:rPr>
              <a:t> </a:t>
            </a:r>
            <a:r>
              <a:rPr lang="ru-RU" altLang="ru-RU" sz="2800" b="1" i="1" dirty="0" err="1">
                <a:solidFill>
                  <a:srgbClr val="2F5597"/>
                </a:solidFill>
                <a:latin typeface="Calibri" panose="020F0502020204030204" pitchFamily="34" charset="0"/>
                <a:cs typeface="Times New Roman" panose="02020603050405020304" pitchFamily="18" charset="0"/>
              </a:rPr>
              <a:t>vaginalis</a:t>
            </a:r>
            <a:r>
              <a:rPr lang="ru-RU" altLang="ru-RU" sz="2800" b="1" i="1" dirty="0">
                <a:solidFill>
                  <a:srgbClr val="2F5597"/>
                </a:solidFill>
                <a:latin typeface="Calibri" panose="020F0502020204030204" pitchFamily="34" charset="0"/>
                <a:cs typeface="Times New Roman" panose="02020603050405020304" pitchFamily="18" charset="0"/>
              </a:rPr>
              <a:t> </a:t>
            </a:r>
            <a:r>
              <a:rPr lang="ru-RU" altLang="ru-RU" sz="2800" dirty="0">
                <a:latin typeface="Calibri" panose="020F0502020204030204" pitchFamily="34" charset="0"/>
                <a:cs typeface="Times New Roman" panose="02020603050405020304" pitchFamily="18" charset="0"/>
              </a:rPr>
              <a:t>- класс жгутиковых паразитов (большие размеры, способность передвигаться, фагоцитоз). </a:t>
            </a:r>
          </a:p>
          <a:p>
            <a:r>
              <a:rPr lang="ru-RU" altLang="ru-RU" sz="2800" dirty="0">
                <a:latin typeface="Calibri" panose="020F0502020204030204" pitchFamily="34" charset="0"/>
                <a:cs typeface="Times New Roman" panose="02020603050405020304" pitchFamily="18" charset="0"/>
              </a:rPr>
              <a:t>Инкубационный период 3-14 суток </a:t>
            </a:r>
          </a:p>
          <a:p>
            <a:r>
              <a:rPr lang="ru-RU" altLang="ru-RU" sz="2800" b="1" i="1" dirty="0">
                <a:solidFill>
                  <a:srgbClr val="2F5597"/>
                </a:solidFill>
                <a:latin typeface="Calibri" panose="020F0502020204030204" pitchFamily="34" charset="0"/>
                <a:cs typeface="Times New Roman" panose="02020603050405020304" pitchFamily="18" charset="0"/>
              </a:rPr>
              <a:t>Формы: </a:t>
            </a:r>
          </a:p>
          <a:p>
            <a:r>
              <a:rPr lang="ru-RU" altLang="ru-RU" sz="2800" dirty="0">
                <a:latin typeface="Calibri" panose="020F0502020204030204" pitchFamily="34" charset="0"/>
                <a:cs typeface="Times New Roman" panose="02020603050405020304" pitchFamily="18" charset="0"/>
              </a:rPr>
              <a:t>свежая (острый, подострый, торпидный трихомониаз) </a:t>
            </a:r>
          </a:p>
          <a:p>
            <a:r>
              <a:rPr lang="ru-RU" altLang="ru-RU" sz="2800" dirty="0">
                <a:latin typeface="Calibri" panose="020F0502020204030204" pitchFamily="34" charset="0"/>
                <a:cs typeface="Times New Roman" panose="02020603050405020304" pitchFamily="18" charset="0"/>
              </a:rPr>
              <a:t>хроническая </a:t>
            </a:r>
          </a:p>
          <a:p>
            <a:r>
              <a:rPr lang="ru-RU" altLang="ru-RU" sz="2800" dirty="0" err="1">
                <a:latin typeface="Calibri" panose="020F0502020204030204" pitchFamily="34" charset="0"/>
                <a:cs typeface="Times New Roman" panose="02020603050405020304" pitchFamily="18" charset="0"/>
              </a:rPr>
              <a:t>трихомонадоносительство</a:t>
            </a:r>
            <a:r>
              <a:rPr lang="ru-RU" altLang="ru-RU" sz="2800" dirty="0">
                <a:latin typeface="Calibri" panose="020F0502020204030204" pitchFamily="34" charset="0"/>
                <a:cs typeface="Times New Roman" panose="02020603050405020304"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Воспаление </a:t>
            </a:r>
          </a:p>
        </p:txBody>
      </p:sp>
      <p:sp>
        <p:nvSpPr>
          <p:cNvPr id="3" name="Объект 2"/>
          <p:cNvSpPr>
            <a:spLocks noGrp="1"/>
          </p:cNvSpPr>
          <p:nvPr>
            <p:ph idx="1"/>
          </p:nvPr>
        </p:nvSpPr>
        <p:spPr>
          <a:xfrm>
            <a:off x="914399" y="1406769"/>
            <a:ext cx="8053755" cy="4634594"/>
          </a:xfrm>
        </p:spPr>
        <p:txBody>
          <a:bodyPr>
            <a:normAutofit/>
          </a:bodyPr>
          <a:lstStyle/>
          <a:p>
            <a:pPr marL="0" indent="0">
              <a:buNone/>
            </a:pPr>
            <a:r>
              <a:rPr lang="ru-RU" sz="2000" b="1" dirty="0">
                <a:latin typeface="Times New Roman" panose="02020603050405020304" pitchFamily="18" charset="0"/>
                <a:cs typeface="Times New Roman" panose="02020603050405020304" pitchFamily="18" charset="0"/>
              </a:rPr>
              <a:t>-это сформировавшаяся в процессе эволюции универсальная защитно-приспособительная генетически-детерминированная реакция организма на повреждение, направленная на локализацию, уничтожение и удаление повреждающего агента и устранение последствий его действия характеризующаяся альтерацией, экссудацией и пролиферацией </a:t>
            </a:r>
          </a:p>
        </p:txBody>
      </p:sp>
    </p:spTree>
    <p:extLst>
      <p:ext uri="{BB962C8B-B14F-4D97-AF65-F5344CB8AC3E}">
        <p14:creationId xmlns:p14="http://schemas.microsoft.com/office/powerpoint/2010/main" val="3128540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C65F5D-DA2D-47F7-A43D-C99E821CA424}"/>
              </a:ext>
            </a:extLst>
          </p:cNvPr>
          <p:cNvSpPr>
            <a:spLocks noGrp="1"/>
          </p:cNvSpPr>
          <p:nvPr>
            <p:ph type="title"/>
          </p:nvPr>
        </p:nvSpPr>
        <p:spPr/>
        <p:txBody>
          <a:bodyPr/>
          <a:lstStyle/>
          <a:p>
            <a:pPr algn="ctr" eaLnBrk="1" hangingPunct="1">
              <a:defRPr/>
            </a:pPr>
            <a:r>
              <a:rPr lang="ru-RU" b="1" dirty="0">
                <a:solidFill>
                  <a:schemeClr val="accent5"/>
                </a:solidFill>
              </a:rPr>
              <a:t>Трихомониаз</a:t>
            </a:r>
          </a:p>
        </p:txBody>
      </p:sp>
      <p:pic>
        <p:nvPicPr>
          <p:cNvPr id="56323" name="Picture 2" descr="http://microbak.ru/wp-content/uploads/2015/12/trixomoniaz-5.jpg">
            <a:extLst>
              <a:ext uri="{FF2B5EF4-FFF2-40B4-BE49-F238E27FC236}">
                <a16:creationId xmlns:a16="http://schemas.microsoft.com/office/drawing/2014/main" id="{2B9BEC31-3533-B1C8-7C75-14460FFE74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16500" y="2636839"/>
            <a:ext cx="5238750" cy="2200275"/>
          </a:xfrm>
          <a:noFill/>
        </p:spPr>
      </p:pic>
      <p:sp>
        <p:nvSpPr>
          <p:cNvPr id="56324" name="Прямоугольник 3">
            <a:extLst>
              <a:ext uri="{FF2B5EF4-FFF2-40B4-BE49-F238E27FC236}">
                <a16:creationId xmlns:a16="http://schemas.microsoft.com/office/drawing/2014/main" id="{C5B8AEEC-2436-E9AD-AC46-CCD37232AC48}"/>
              </a:ext>
            </a:extLst>
          </p:cNvPr>
          <p:cNvSpPr>
            <a:spLocks noChangeArrowheads="1"/>
          </p:cNvSpPr>
          <p:nvPr/>
        </p:nvSpPr>
        <p:spPr bwMode="auto">
          <a:xfrm>
            <a:off x="8720139" y="6519864"/>
            <a:ext cx="19446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ru-RU" sz="1600"/>
              <a:t>http://microbak.ru/</a:t>
            </a:r>
            <a:endParaRPr lang="ru-RU" altLang="ru-RU" sz="1600"/>
          </a:p>
        </p:txBody>
      </p:sp>
      <p:sp>
        <p:nvSpPr>
          <p:cNvPr id="56325" name="Прямоугольник 4">
            <a:extLst>
              <a:ext uri="{FF2B5EF4-FFF2-40B4-BE49-F238E27FC236}">
                <a16:creationId xmlns:a16="http://schemas.microsoft.com/office/drawing/2014/main" id="{421F9EAE-F64A-A191-EE55-757FFCC441AF}"/>
              </a:ext>
            </a:extLst>
          </p:cNvPr>
          <p:cNvSpPr>
            <a:spLocks noChangeArrowheads="1"/>
          </p:cNvSpPr>
          <p:nvPr/>
        </p:nvSpPr>
        <p:spPr bwMode="auto">
          <a:xfrm>
            <a:off x="1774826" y="1773239"/>
            <a:ext cx="83534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2400" b="1" i="1">
                <a:solidFill>
                  <a:srgbClr val="2F5597"/>
                </a:solidFill>
                <a:latin typeface="Calibri" panose="020F0502020204030204" pitchFamily="34" charset="0"/>
                <a:cs typeface="Times New Roman" panose="02020603050405020304" pitchFamily="18" charset="0"/>
              </a:rPr>
              <a:t>Жалобы</a:t>
            </a:r>
          </a:p>
          <a:p>
            <a:r>
              <a:rPr lang="ru-RU" altLang="ru-RU" sz="2400">
                <a:latin typeface="Calibri" panose="020F0502020204030204" pitchFamily="34" charset="0"/>
                <a:cs typeface="Times New Roman" panose="02020603050405020304" pitchFamily="18" charset="0"/>
              </a:rPr>
              <a:t>пенистые гноевидные желто-серые бели. </a:t>
            </a:r>
          </a:p>
          <a:p>
            <a:r>
              <a:rPr lang="ru-RU" altLang="ru-RU" sz="2400" b="1" i="1">
                <a:solidFill>
                  <a:srgbClr val="2F5597"/>
                </a:solidFill>
                <a:latin typeface="Calibri" panose="020F0502020204030204" pitchFamily="34" charset="0"/>
                <a:cs typeface="Times New Roman" panose="02020603050405020304" pitchFamily="18" charset="0"/>
              </a:rPr>
              <a:t>Клиническая картина </a:t>
            </a:r>
          </a:p>
          <a:p>
            <a:pPr>
              <a:buFont typeface="Wingdings" panose="05000000000000000000" pitchFamily="2" charset="2"/>
              <a:buChar char="Ø"/>
            </a:pPr>
            <a:r>
              <a:rPr lang="ru-RU" altLang="ru-RU" sz="2400">
                <a:latin typeface="Calibri" panose="020F0502020204030204" pitchFamily="34" charset="0"/>
                <a:cs typeface="Times New Roman" panose="02020603050405020304" pitchFamily="18" charset="0"/>
              </a:rPr>
              <a:t>цервицит </a:t>
            </a:r>
          </a:p>
          <a:p>
            <a:pPr>
              <a:buFont typeface="Wingdings" panose="05000000000000000000" pitchFamily="2" charset="2"/>
              <a:buChar char="Ø"/>
            </a:pPr>
            <a:r>
              <a:rPr lang="ru-RU" altLang="ru-RU" sz="2400">
                <a:latin typeface="Calibri" panose="020F0502020204030204" pitchFamily="34" charset="0"/>
                <a:cs typeface="Times New Roman" panose="02020603050405020304" pitchFamily="18" charset="0"/>
              </a:rPr>
              <a:t>эндометрит </a:t>
            </a:r>
          </a:p>
          <a:p>
            <a:pPr>
              <a:buFont typeface="Wingdings" panose="05000000000000000000" pitchFamily="2" charset="2"/>
              <a:buChar char="Ø"/>
            </a:pPr>
            <a:r>
              <a:rPr lang="ru-RU" altLang="ru-RU" sz="2400">
                <a:latin typeface="Calibri" panose="020F0502020204030204" pitchFamily="34" charset="0"/>
                <a:cs typeface="Times New Roman" panose="02020603050405020304" pitchFamily="18" charset="0"/>
              </a:rPr>
              <a:t>сальпингоофорит </a:t>
            </a:r>
          </a:p>
          <a:p>
            <a:pPr>
              <a:buFont typeface="Wingdings" panose="05000000000000000000" pitchFamily="2" charset="2"/>
              <a:buChar char="Ø"/>
            </a:pPr>
            <a:r>
              <a:rPr lang="ru-RU" altLang="ru-RU" sz="2400">
                <a:latin typeface="Calibri" panose="020F0502020204030204" pitchFamily="34" charset="0"/>
                <a:cs typeface="Times New Roman" panose="02020603050405020304" pitchFamily="18" charset="0"/>
              </a:rPr>
              <a:t>уретрит </a:t>
            </a:r>
          </a:p>
          <a:p>
            <a:pPr>
              <a:buFont typeface="Wingdings" panose="05000000000000000000" pitchFamily="2" charset="2"/>
              <a:buChar char="Ø"/>
            </a:pPr>
            <a:r>
              <a:rPr lang="ru-RU" altLang="ru-RU" sz="2400">
                <a:latin typeface="Calibri" panose="020F0502020204030204" pitchFamily="34" charset="0"/>
                <a:cs typeface="Times New Roman" panose="02020603050405020304" pitchFamily="18" charset="0"/>
              </a:rPr>
              <a:t>цистит </a:t>
            </a:r>
          </a:p>
          <a:p>
            <a:r>
              <a:rPr lang="ru-RU" altLang="ru-RU" sz="2400" b="1" i="1">
                <a:solidFill>
                  <a:srgbClr val="2F5597"/>
                </a:solidFill>
                <a:latin typeface="Calibri" panose="020F0502020204030204" pitchFamily="34" charset="0"/>
                <a:cs typeface="Times New Roman" panose="02020603050405020304" pitchFamily="18" charset="0"/>
              </a:rPr>
              <a:t>Диагноз </a:t>
            </a:r>
            <a:r>
              <a:rPr lang="ru-RU" altLang="ru-RU" sz="2400">
                <a:latin typeface="Calibri" panose="020F0502020204030204" pitchFamily="34" charset="0"/>
                <a:cs typeface="Times New Roman" panose="02020603050405020304" pitchFamily="18" charset="0"/>
              </a:rPr>
              <a:t>на основании клинической картины, нативного мазка, ПЦР. </a:t>
            </a:r>
          </a:p>
          <a:p>
            <a:r>
              <a:rPr lang="ru-RU" altLang="ru-RU" sz="2400" b="1" i="1">
                <a:solidFill>
                  <a:srgbClr val="2F5597"/>
                </a:solidFill>
                <a:latin typeface="Calibri" panose="020F0502020204030204" pitchFamily="34" charset="0"/>
                <a:cs typeface="Times New Roman" panose="02020603050405020304" pitchFamily="18" charset="0"/>
              </a:rPr>
              <a:t>Лечение: </a:t>
            </a:r>
            <a:r>
              <a:rPr lang="ru-RU" altLang="ru-RU" sz="2400">
                <a:latin typeface="Calibri" panose="020F0502020204030204" pitchFamily="34" charset="0"/>
                <a:cs typeface="Times New Roman" panose="02020603050405020304" pitchFamily="18" charset="0"/>
              </a:rPr>
              <a:t>метронидазол, тинидазол (системная терапия)</a:t>
            </a:r>
            <a:endParaRPr lang="ru-RU" altLang="ru-RU" sz="2400">
              <a:latin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7981" y="105508"/>
            <a:ext cx="7317804" cy="597877"/>
          </a:xfrm>
        </p:spPr>
        <p:txBody>
          <a:bodyPr>
            <a:normAutofit fontScale="90000"/>
          </a:bodyPr>
          <a:lstStyle/>
          <a:p>
            <a:r>
              <a:rPr lang="ru-RU" dirty="0">
                <a:latin typeface="Times New Roman" panose="02020603050405020304" pitchFamily="18" charset="0"/>
                <a:cs typeface="Times New Roman" panose="02020603050405020304" pitchFamily="18" charset="0"/>
              </a:rPr>
              <a:t>Урогенитальный трихомоноз</a:t>
            </a:r>
          </a:p>
        </p:txBody>
      </p:sp>
      <p:sp>
        <p:nvSpPr>
          <p:cNvPr id="3" name="Объект 2"/>
          <p:cNvSpPr>
            <a:spLocks noGrp="1"/>
          </p:cNvSpPr>
          <p:nvPr>
            <p:ph idx="1"/>
          </p:nvPr>
        </p:nvSpPr>
        <p:spPr>
          <a:xfrm>
            <a:off x="398585" y="703385"/>
            <a:ext cx="9917723" cy="6037384"/>
          </a:xfrm>
        </p:spPr>
        <p:txBody>
          <a:bodyPr/>
          <a:lstStyle/>
          <a:p>
            <a:r>
              <a:rPr lang="ru-RU" dirty="0">
                <a:solidFill>
                  <a:schemeClr val="accent1"/>
                </a:solidFill>
                <a:latin typeface="Times New Roman" panose="02020603050405020304" pitchFamily="18" charset="0"/>
                <a:cs typeface="Times New Roman" panose="02020603050405020304" pitchFamily="18" charset="0"/>
              </a:rPr>
              <a:t>Т</a:t>
            </a:r>
            <a:r>
              <a:rPr lang="ru-RU" dirty="0">
                <a:latin typeface="Times New Roman" panose="02020603050405020304" pitchFamily="18" charset="0"/>
                <a:cs typeface="Times New Roman" panose="02020603050405020304" pitchFamily="18" charset="0"/>
              </a:rPr>
              <a:t>- специфическое воспалительное заболевание мочеполового тракта.</a:t>
            </a:r>
          </a:p>
          <a:p>
            <a:r>
              <a:rPr lang="ru-RU" dirty="0">
                <a:latin typeface="Times New Roman" panose="02020603050405020304" pitchFamily="18" charset="0"/>
                <a:cs typeface="Times New Roman" panose="02020603050405020304" pitchFamily="18" charset="0"/>
              </a:rPr>
              <a:t>Заражение происходит от человека к человеку </a:t>
            </a:r>
          </a:p>
          <a:p>
            <a:r>
              <a:rPr lang="ru-RU" dirty="0">
                <a:solidFill>
                  <a:schemeClr val="accent1"/>
                </a:solidFill>
                <a:latin typeface="Times New Roman" panose="02020603050405020304" pitchFamily="18" charset="0"/>
                <a:cs typeface="Times New Roman" panose="02020603050405020304" pitchFamily="18" charset="0"/>
              </a:rPr>
              <a:t>Классификация: </a:t>
            </a:r>
            <a:r>
              <a:rPr lang="ru-RU" dirty="0">
                <a:latin typeface="Times New Roman" panose="02020603050405020304" pitchFamily="18" charset="0"/>
                <a:cs typeface="Times New Roman" panose="02020603050405020304" pitchFamily="18" charset="0"/>
              </a:rPr>
              <a:t>свежий трихомоноз (острого, подострого, торпидного течения), хронический трихомоноз, </a:t>
            </a:r>
            <a:r>
              <a:rPr lang="ru-RU" dirty="0" err="1">
                <a:latin typeface="Times New Roman" panose="02020603050405020304" pitchFamily="18" charset="0"/>
                <a:cs typeface="Times New Roman" panose="02020603050405020304" pitchFamily="18" charset="0"/>
              </a:rPr>
              <a:t>трихомонадоносительство</a:t>
            </a:r>
            <a:r>
              <a:rPr lang="ru-RU" dirty="0">
                <a:latin typeface="Times New Roman" panose="02020603050405020304" pitchFamily="18" charset="0"/>
                <a:cs typeface="Times New Roman" panose="02020603050405020304" pitchFamily="18" charset="0"/>
              </a:rPr>
              <a:t>.</a:t>
            </a:r>
          </a:p>
          <a:p>
            <a:r>
              <a:rPr lang="ru-RU" dirty="0">
                <a:solidFill>
                  <a:schemeClr val="accent1"/>
                </a:solidFill>
                <a:latin typeface="Times New Roman" panose="02020603050405020304" pitchFamily="18" charset="0"/>
                <a:cs typeface="Times New Roman" panose="02020603050405020304" pitchFamily="18" charset="0"/>
              </a:rPr>
              <a:t>Клиническая картина: </a:t>
            </a:r>
            <a:r>
              <a:rPr lang="ru-RU" dirty="0">
                <a:latin typeface="Times New Roman" panose="02020603050405020304" pitchFamily="18" charset="0"/>
                <a:cs typeface="Times New Roman" panose="02020603050405020304" pitchFamily="18" charset="0"/>
              </a:rPr>
              <a:t>ухудшение общего состояния, обильные выделения с неприятным запахом, сильным зудом наружных половых органов, может сопровождаться учащенным и болезненным мочеиспусканием, иногда болями внизу живота.</a:t>
            </a:r>
          </a:p>
          <a:p>
            <a:r>
              <a:rPr lang="ru-RU" dirty="0">
                <a:solidFill>
                  <a:schemeClr val="accent1"/>
                </a:solidFill>
                <a:latin typeface="Times New Roman" panose="02020603050405020304" pitchFamily="18" charset="0"/>
                <a:cs typeface="Times New Roman" panose="02020603050405020304" pitchFamily="18" charset="0"/>
              </a:rPr>
              <a:t>Диагностика. </a:t>
            </a:r>
            <a:r>
              <a:rPr lang="ru-RU" dirty="0">
                <a:latin typeface="Times New Roman" panose="02020603050405020304" pitchFamily="18" charset="0"/>
                <a:cs typeface="Times New Roman" panose="02020603050405020304" pitchFamily="18" charset="0"/>
              </a:rPr>
              <a:t>Мазки берут из влагалища, уретры, прямой кишки. Микроскопия </a:t>
            </a:r>
            <a:r>
              <a:rPr lang="ru-RU" dirty="0" err="1">
                <a:latin typeface="Times New Roman" panose="02020603050405020304" pitchFamily="18" charset="0"/>
                <a:cs typeface="Times New Roman" panose="02020603050405020304" pitchFamily="18" charset="0"/>
              </a:rPr>
              <a:t>нативного</a:t>
            </a:r>
            <a:r>
              <a:rPr lang="ru-RU" dirty="0">
                <a:latin typeface="Times New Roman" panose="02020603050405020304" pitchFamily="18" charset="0"/>
                <a:cs typeface="Times New Roman" panose="02020603050405020304" pitchFamily="18" charset="0"/>
              </a:rPr>
              <a:t> препарата («висячая капля»). Микроскопия окрашенного препарата. </a:t>
            </a:r>
            <a:r>
              <a:rPr lang="ru-RU" dirty="0" err="1">
                <a:latin typeface="Times New Roman" panose="02020603050405020304" pitchFamily="18" charset="0"/>
                <a:cs typeface="Times New Roman" panose="02020603050405020304" pitchFamily="18" charset="0"/>
              </a:rPr>
              <a:t>Культуральное</a:t>
            </a:r>
            <a:r>
              <a:rPr lang="ru-RU" dirty="0">
                <a:latin typeface="Times New Roman" panose="02020603050405020304" pitchFamily="18" charset="0"/>
                <a:cs typeface="Times New Roman" panose="02020603050405020304" pitchFamily="18" charset="0"/>
              </a:rPr>
              <a:t> исследование. Иммунологическое исследование. Метод латекс-агглютинация.</a:t>
            </a:r>
          </a:p>
          <a:p>
            <a:r>
              <a:rPr lang="ru-RU" dirty="0">
                <a:solidFill>
                  <a:schemeClr val="accent1"/>
                </a:solidFill>
                <a:latin typeface="Times New Roman" panose="02020603050405020304" pitchFamily="18" charset="0"/>
                <a:cs typeface="Times New Roman" panose="02020603050405020304" pitchFamily="18" charset="0"/>
              </a:rPr>
              <a:t>Лечение: </a:t>
            </a:r>
            <a:r>
              <a:rPr lang="ru-RU" dirty="0">
                <a:latin typeface="Times New Roman" panose="02020603050405020304" pitchFamily="18" charset="0"/>
                <a:cs typeface="Times New Roman" panose="02020603050405020304" pitchFamily="18" charset="0"/>
              </a:rPr>
              <a:t>1. Проводят обоим партнёрам. 2. Исключить половую жизнь и прием алкоголя  3. Назначается при всех формах заболевания                                                                               </a:t>
            </a:r>
            <a:r>
              <a:rPr lang="ru-RU" dirty="0" err="1">
                <a:latin typeface="Times New Roman" panose="02020603050405020304" pitchFamily="18" charset="0"/>
                <a:cs typeface="Times New Roman" panose="02020603050405020304" pitchFamily="18" charset="0"/>
              </a:rPr>
              <a:t>Метронидазол</a:t>
            </a:r>
            <a:r>
              <a:rPr lang="ru-RU" dirty="0">
                <a:latin typeface="Times New Roman" panose="02020603050405020304" pitchFamily="18" charset="0"/>
                <a:cs typeface="Times New Roman" panose="02020603050405020304" pitchFamily="18" charset="0"/>
              </a:rPr>
              <a:t> внутрь от 5-7,5 г на курс. </a:t>
            </a:r>
            <a:r>
              <a:rPr lang="ru-RU" dirty="0" err="1">
                <a:latin typeface="Times New Roman" panose="02020603050405020304" pitchFamily="18" charset="0"/>
                <a:cs typeface="Times New Roman" panose="02020603050405020304" pitchFamily="18" charset="0"/>
              </a:rPr>
              <a:t>Тенидазол</a:t>
            </a:r>
            <a:r>
              <a:rPr lang="ru-RU" dirty="0">
                <a:latin typeface="Times New Roman" panose="02020603050405020304" pitchFamily="18" charset="0"/>
                <a:cs typeface="Times New Roman" panose="02020603050405020304" pitchFamily="18" charset="0"/>
              </a:rPr>
              <a:t>. Местное лечение: </a:t>
            </a:r>
            <a:r>
              <a:rPr lang="ru-RU" dirty="0" err="1">
                <a:latin typeface="Times New Roman" panose="02020603050405020304" pitchFamily="18" charset="0"/>
                <a:cs typeface="Times New Roman" panose="02020603050405020304" pitchFamily="18" charset="0"/>
              </a:rPr>
              <a:t>КлионД</a:t>
            </a:r>
            <a:r>
              <a:rPr lang="ru-RU" dirty="0">
                <a:latin typeface="Times New Roman" panose="02020603050405020304" pitchFamily="18" charset="0"/>
                <a:cs typeface="Times New Roman" panose="02020603050405020304" pitchFamily="18" charset="0"/>
              </a:rPr>
              <a:t> 100</a:t>
            </a:r>
          </a:p>
          <a:p>
            <a:r>
              <a:rPr lang="ru-RU" dirty="0">
                <a:solidFill>
                  <a:schemeClr val="accent1"/>
                </a:solidFill>
                <a:latin typeface="Times New Roman" panose="02020603050405020304" pitchFamily="18" charset="0"/>
                <a:cs typeface="Times New Roman" panose="02020603050405020304" pitchFamily="18" charset="0"/>
              </a:rPr>
              <a:t>Контроль лечения: </a:t>
            </a:r>
            <a:r>
              <a:rPr lang="ru-RU" dirty="0">
                <a:latin typeface="Times New Roman" panose="02020603050405020304" pitchFamily="18" charset="0"/>
                <a:cs typeface="Times New Roman" panose="02020603050405020304" pitchFamily="18" charset="0"/>
              </a:rPr>
              <a:t>через 1 </a:t>
            </a:r>
            <a:r>
              <a:rPr lang="ru-RU" dirty="0" err="1">
                <a:latin typeface="Times New Roman" panose="02020603050405020304" pitchFamily="18" charset="0"/>
                <a:cs typeface="Times New Roman" panose="02020603050405020304" pitchFamily="18" charset="0"/>
              </a:rPr>
              <a:t>нед</a:t>
            </a:r>
            <a:r>
              <a:rPr lang="ru-RU" dirty="0">
                <a:latin typeface="Times New Roman" panose="02020603050405020304" pitchFamily="18" charset="0"/>
                <a:cs typeface="Times New Roman" panose="02020603050405020304" pitchFamily="18" charset="0"/>
              </a:rPr>
              <a:t> после окончания курса и после менструации. Отсутствие трихомонад, нет клинических проявлений, благоприятные результаты клинического и лабораторного исследований в течение 2-3 менструальных циклов </a:t>
            </a:r>
          </a:p>
          <a:p>
            <a:pPr marL="0" indent="0">
              <a:buNone/>
            </a:pPr>
            <a:endParaRPr lang="ru-RU" dirty="0"/>
          </a:p>
        </p:txBody>
      </p:sp>
    </p:spTree>
    <p:extLst>
      <p:ext uri="{BB962C8B-B14F-4D97-AF65-F5344CB8AC3E}">
        <p14:creationId xmlns:p14="http://schemas.microsoft.com/office/powerpoint/2010/main" val="4072533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9439681" cy="562708"/>
          </a:xfrm>
        </p:spPr>
        <p:txBody>
          <a:bodyPr>
            <a:normAutofit/>
          </a:bodyPr>
          <a:lstStyle/>
          <a:p>
            <a:r>
              <a:rPr lang="ru-RU" sz="2800" dirty="0">
                <a:latin typeface="Times New Roman" panose="02020603050405020304" pitchFamily="18" charset="0"/>
                <a:cs typeface="Times New Roman" panose="02020603050405020304" pitchFamily="18" charset="0"/>
              </a:rPr>
              <a:t>Статистика заболеваемости хламидиозом и гонореей</a:t>
            </a:r>
          </a:p>
        </p:txBody>
      </p:sp>
      <p:sp>
        <p:nvSpPr>
          <p:cNvPr id="3" name="Объект 2"/>
          <p:cNvSpPr>
            <a:spLocks noGrp="1"/>
          </p:cNvSpPr>
          <p:nvPr>
            <p:ph idx="1"/>
          </p:nvPr>
        </p:nvSpPr>
        <p:spPr>
          <a:xfrm>
            <a:off x="677334" y="1840523"/>
            <a:ext cx="8596668" cy="4200839"/>
          </a:xfrm>
        </p:spPr>
        <p:txBody>
          <a:bodyPr>
            <a:normAutofit/>
          </a:bodyPr>
          <a:lstStyle/>
          <a:p>
            <a:r>
              <a:rPr lang="ru-RU" sz="2800" dirty="0">
                <a:latin typeface="Times New Roman" panose="02020603050405020304" pitchFamily="18" charset="0"/>
                <a:cs typeface="Times New Roman" panose="02020603050405020304" pitchFamily="18" charset="0"/>
              </a:rPr>
              <a:t>ВОЗ- ежегодная заболеваемость хламидиозом 105,7 млн новых случаев, гонореей-106,1 млн новых случаев</a:t>
            </a:r>
          </a:p>
          <a:p>
            <a:r>
              <a:rPr lang="ru-RU" sz="2800" dirty="0">
                <a:latin typeface="Times New Roman" panose="02020603050405020304" pitchFamily="18" charset="0"/>
                <a:cs typeface="Times New Roman" panose="02020603050405020304" pitchFamily="18" charset="0"/>
              </a:rPr>
              <a:t>Россия: гонорея- 2013г- 36,3/100000</a:t>
            </a:r>
          </a:p>
          <a:p>
            <a:pPr marL="0" indent="0">
              <a:buNone/>
            </a:pPr>
            <a:r>
              <a:rPr lang="ru-RU" sz="2800" dirty="0">
                <a:latin typeface="Times New Roman" panose="02020603050405020304" pitchFamily="18" charset="0"/>
                <a:cs typeface="Times New Roman" panose="02020603050405020304" pitchFamily="18" charset="0"/>
              </a:rPr>
              <a:t>                  хламидиоз 2013г- 61,4/100000</a:t>
            </a:r>
          </a:p>
        </p:txBody>
      </p:sp>
    </p:spTree>
    <p:extLst>
      <p:ext uri="{BB962C8B-B14F-4D97-AF65-F5344CB8AC3E}">
        <p14:creationId xmlns:p14="http://schemas.microsoft.com/office/powerpoint/2010/main" val="1011839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188640"/>
            <a:ext cx="8229600" cy="576064"/>
          </a:xfrm>
        </p:spPr>
        <p:txBody>
          <a:bodyPr>
            <a:normAutofit/>
          </a:bodyPr>
          <a:lstStyle/>
          <a:p>
            <a:r>
              <a:rPr lang="ru-RU" sz="2400" b="1" dirty="0">
                <a:latin typeface="Times New Roman" pitchFamily="18" charset="0"/>
                <a:cs typeface="Times New Roman" pitchFamily="18" charset="0"/>
              </a:rPr>
              <a:t>ЗППП – заболевания передающиеся половым путем</a:t>
            </a:r>
            <a:endParaRPr lang="ru-RU" sz="2400" dirty="0">
              <a:latin typeface="Times New Roman" pitchFamily="18" charset="0"/>
              <a:cs typeface="Times New Roman" pitchFamily="18" charset="0"/>
            </a:endParaRPr>
          </a:p>
        </p:txBody>
      </p:sp>
      <p:sp>
        <p:nvSpPr>
          <p:cNvPr id="3" name="Содержимое 2"/>
          <p:cNvSpPr>
            <a:spLocks noGrp="1"/>
          </p:cNvSpPr>
          <p:nvPr>
            <p:ph idx="1"/>
          </p:nvPr>
        </p:nvSpPr>
        <p:spPr>
          <a:xfrm>
            <a:off x="1775520" y="764704"/>
            <a:ext cx="8712968" cy="5904656"/>
          </a:xfrm>
        </p:spPr>
        <p:txBody>
          <a:bodyPr>
            <a:normAutofit/>
          </a:bodyPr>
          <a:lstStyle/>
          <a:p>
            <a:pPr algn="ctr">
              <a:buNone/>
            </a:pPr>
            <a:r>
              <a:rPr lang="ru-RU" sz="2400" b="1" i="1" dirty="0" err="1">
                <a:latin typeface="Times New Roman" pitchFamily="18" charset="0"/>
                <a:cs typeface="Times New Roman" pitchFamily="18" charset="0"/>
              </a:rPr>
              <a:t>Хламидиоз</a:t>
            </a:r>
            <a:endParaRPr lang="ru-RU" sz="2400" dirty="0">
              <a:latin typeface="Times New Roman" pitchFamily="18" charset="0"/>
              <a:cs typeface="Times New Roman" pitchFamily="18" charset="0"/>
            </a:endParaRPr>
          </a:p>
          <a:p>
            <a:pPr algn="just">
              <a:buNone/>
            </a:pPr>
            <a:r>
              <a:rPr lang="ru-RU" sz="2400" dirty="0" err="1">
                <a:latin typeface="Times New Roman" pitchFamily="18" charset="0"/>
                <a:cs typeface="Times New Roman" pitchFamily="18" charset="0"/>
              </a:rPr>
              <a:t>Хламидиоз</a:t>
            </a:r>
            <a:r>
              <a:rPr lang="ru-RU" sz="2400" dirty="0">
                <a:latin typeface="Times New Roman" pitchFamily="18" charset="0"/>
                <a:cs typeface="Times New Roman" pitchFamily="18" charset="0"/>
              </a:rPr>
              <a:t> относится к одной из самых распространенных половых инфекций.</a:t>
            </a:r>
            <a:r>
              <a:rPr lang="ru-RU" sz="2400" dirty="0"/>
              <a:t> </a:t>
            </a:r>
            <a:r>
              <a:rPr lang="ru-RU" sz="2400" dirty="0">
                <a:latin typeface="Times New Roman" pitchFamily="18" charset="0"/>
                <a:cs typeface="Times New Roman" pitchFamily="18" charset="0"/>
              </a:rPr>
              <a:t>Это инфекционное заболевание, передающееся половым путём, вызываемое </a:t>
            </a:r>
            <a:r>
              <a:rPr lang="ru-RU" sz="2400" dirty="0" err="1">
                <a:latin typeface="Times New Roman" pitchFamily="18" charset="0"/>
                <a:cs typeface="Times New Roman" pitchFamily="18" charset="0"/>
              </a:rPr>
              <a:t>хламидиями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Chlamydia</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trachomatis</a:t>
            </a:r>
            <a:r>
              <a:rPr lang="ru-RU" sz="2400" dirty="0">
                <a:latin typeface="Times New Roman" pitchFamily="18" charset="0"/>
                <a:cs typeface="Times New Roman" pitchFamily="18" charset="0"/>
              </a:rPr>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1544" y="2852936"/>
            <a:ext cx="3960440" cy="352839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3992" y="2852936"/>
            <a:ext cx="4464496" cy="345638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C0643A0-A7D3-49D7-81D1-72BE90DE8D9E}"/>
              </a:ext>
            </a:extLst>
          </p:cNvPr>
          <p:cNvSpPr>
            <a:spLocks noGrp="1" noRot="1" noChangeArrowheads="1"/>
          </p:cNvSpPr>
          <p:nvPr>
            <p:ph type="title"/>
          </p:nvPr>
        </p:nvSpPr>
        <p:spPr/>
        <p:txBody>
          <a:bodyPr/>
          <a:lstStyle/>
          <a:p>
            <a:pPr algn="ctr" eaLnBrk="1" hangingPunct="1">
              <a:defRPr/>
            </a:pPr>
            <a:r>
              <a:rPr lang="ru-RU" altLang="ru-RU" b="1" dirty="0">
                <a:solidFill>
                  <a:schemeClr val="accent5"/>
                </a:solidFill>
              </a:rPr>
              <a:t>Урогенитальная </a:t>
            </a:r>
            <a:r>
              <a:rPr lang="ru-RU" altLang="ru-RU" b="1" dirty="0" err="1">
                <a:solidFill>
                  <a:schemeClr val="accent5"/>
                </a:solidFill>
              </a:rPr>
              <a:t>хламидийная</a:t>
            </a:r>
            <a:r>
              <a:rPr lang="ru-RU" altLang="ru-RU" b="1" dirty="0">
                <a:solidFill>
                  <a:schemeClr val="accent5"/>
                </a:solidFill>
              </a:rPr>
              <a:t> инфекция</a:t>
            </a:r>
          </a:p>
        </p:txBody>
      </p:sp>
      <p:sp>
        <p:nvSpPr>
          <p:cNvPr id="45059" name="Rectangle 3">
            <a:extLst>
              <a:ext uri="{FF2B5EF4-FFF2-40B4-BE49-F238E27FC236}">
                <a16:creationId xmlns:a16="http://schemas.microsoft.com/office/drawing/2014/main" id="{8CA6F3B2-A17B-411F-89C5-A45B7BBEDD9F}"/>
              </a:ext>
            </a:extLst>
          </p:cNvPr>
          <p:cNvSpPr>
            <a:spLocks noGrp="1" noRot="1" noChangeArrowheads="1"/>
          </p:cNvSpPr>
          <p:nvPr>
            <p:ph idx="1"/>
          </p:nvPr>
        </p:nvSpPr>
        <p:spPr>
          <a:xfrm>
            <a:off x="677334" y="1486318"/>
            <a:ext cx="7904162" cy="4619625"/>
          </a:xfrm>
        </p:spPr>
        <p:txBody>
          <a:bodyPr rtlCol="0">
            <a:normAutofit fontScale="70000" lnSpcReduction="20000"/>
          </a:bodyPr>
          <a:lstStyle/>
          <a:p>
            <a:pPr eaLnBrk="1" hangingPunct="1">
              <a:buFont typeface="Wingdings" panose="05000000000000000000" pitchFamily="2" charset="2"/>
              <a:buNone/>
              <a:defRPr/>
            </a:pPr>
            <a:r>
              <a:rPr lang="ru-RU" altLang="ru-RU" sz="3300" b="1" i="1" dirty="0">
                <a:solidFill>
                  <a:schemeClr val="accent5">
                    <a:lumMod val="75000"/>
                  </a:schemeClr>
                </a:solidFill>
              </a:rPr>
              <a:t>ИППП</a:t>
            </a:r>
          </a:p>
          <a:p>
            <a:pPr eaLnBrk="1" hangingPunct="1">
              <a:buFont typeface="Wingdings" panose="05000000000000000000" pitchFamily="2" charset="2"/>
              <a:buNone/>
              <a:defRPr/>
            </a:pPr>
            <a:r>
              <a:rPr lang="ru-RU" altLang="ru-RU" sz="3300" b="1" i="1" dirty="0">
                <a:solidFill>
                  <a:schemeClr val="accent5">
                    <a:lumMod val="75000"/>
                  </a:schemeClr>
                </a:solidFill>
              </a:rPr>
              <a:t>Хламидии (</a:t>
            </a:r>
            <a:r>
              <a:rPr lang="ru-RU" sz="3300" b="1" i="1" dirty="0" err="1">
                <a:solidFill>
                  <a:schemeClr val="accent5">
                    <a:lumMod val="75000"/>
                  </a:schemeClr>
                </a:solidFill>
              </a:rPr>
              <a:t>Chlamidia</a:t>
            </a:r>
            <a:r>
              <a:rPr lang="ru-RU" sz="3300" b="1" i="1" dirty="0">
                <a:solidFill>
                  <a:schemeClr val="accent5">
                    <a:lumMod val="75000"/>
                  </a:schemeClr>
                </a:solidFill>
              </a:rPr>
              <a:t> </a:t>
            </a:r>
            <a:r>
              <a:rPr lang="ru-RU" sz="3300" b="1" i="1" dirty="0" err="1">
                <a:solidFill>
                  <a:schemeClr val="accent5">
                    <a:lumMod val="75000"/>
                  </a:schemeClr>
                </a:solidFill>
              </a:rPr>
              <a:t>trachomatis</a:t>
            </a:r>
            <a:r>
              <a:rPr lang="ru-RU" sz="3300" b="1" i="1" dirty="0">
                <a:solidFill>
                  <a:schemeClr val="accent5">
                    <a:lumMod val="75000"/>
                  </a:schemeClr>
                </a:solidFill>
              </a:rPr>
              <a:t>) </a:t>
            </a:r>
            <a:r>
              <a:rPr lang="ru-RU" altLang="ru-RU" sz="2800" dirty="0"/>
              <a:t> – облигатные внутриклеточные паразиты, имеющие оболочку</a:t>
            </a:r>
          </a:p>
          <a:p>
            <a:pPr eaLnBrk="1" hangingPunct="1">
              <a:buFont typeface="Wingdings" panose="05000000000000000000" pitchFamily="2" charset="2"/>
              <a:buNone/>
              <a:defRPr/>
            </a:pPr>
            <a:r>
              <a:rPr lang="ru-RU" sz="2800" dirty="0"/>
              <a:t>Имеет 72-часовой цикл: внутриклеточная форма (ретикулярное тельце для размножения) и внеклеточная форма (элементарное тельце) для внедрения в другие клетки. </a:t>
            </a:r>
            <a:r>
              <a:rPr lang="ru-RU" sz="2800" dirty="0" err="1"/>
              <a:t>Тропность</a:t>
            </a:r>
            <a:r>
              <a:rPr lang="ru-RU" sz="2800" dirty="0"/>
              <a:t> к цилиндрическому эпителию. </a:t>
            </a:r>
            <a:endParaRPr lang="ru-RU" altLang="ru-RU" sz="2800" dirty="0"/>
          </a:p>
          <a:p>
            <a:pPr eaLnBrk="1" hangingPunct="1">
              <a:buFont typeface="Wingdings" panose="05000000000000000000" pitchFamily="2" charset="2"/>
              <a:buNone/>
              <a:defRPr/>
            </a:pPr>
            <a:endParaRPr lang="ru-RU" altLang="ru-RU" sz="2800" dirty="0"/>
          </a:p>
          <a:p>
            <a:pPr eaLnBrk="1" hangingPunct="1">
              <a:buFont typeface="Wingdings" panose="05000000000000000000" pitchFamily="2" charset="2"/>
              <a:buNone/>
              <a:defRPr/>
            </a:pPr>
            <a:r>
              <a:rPr lang="ru-RU" altLang="ru-RU" sz="2800" b="1" i="1" dirty="0">
                <a:solidFill>
                  <a:schemeClr val="accent5">
                    <a:lumMod val="75000"/>
                  </a:schemeClr>
                </a:solidFill>
              </a:rPr>
              <a:t>Особенности хламидиоза:</a:t>
            </a:r>
          </a:p>
          <a:p>
            <a:pPr eaLnBrk="1" hangingPunct="1">
              <a:buFont typeface="Wingdings" panose="05000000000000000000" pitchFamily="2" charset="2"/>
              <a:buChar char="Ø"/>
              <a:defRPr/>
            </a:pPr>
            <a:r>
              <a:rPr lang="ru-RU" altLang="ru-RU" sz="2800" dirty="0"/>
              <a:t>Длительный латентный период</a:t>
            </a:r>
          </a:p>
          <a:p>
            <a:pPr eaLnBrk="1" hangingPunct="1">
              <a:buFont typeface="Wingdings" panose="05000000000000000000" pitchFamily="2" charset="2"/>
              <a:buChar char="Ø"/>
              <a:defRPr/>
            </a:pPr>
            <a:r>
              <a:rPr lang="ru-RU" altLang="ru-RU" sz="2800" dirty="0" err="1"/>
              <a:t>Малосимптомное</a:t>
            </a:r>
            <a:r>
              <a:rPr lang="ru-RU" altLang="ru-RU" sz="2800" dirty="0"/>
              <a:t> течение</a:t>
            </a:r>
          </a:p>
          <a:p>
            <a:pPr eaLnBrk="1" hangingPunct="1">
              <a:buFont typeface="Wingdings" panose="05000000000000000000" pitchFamily="2" charset="2"/>
              <a:buChar char="Ø"/>
              <a:defRPr/>
            </a:pPr>
            <a:r>
              <a:rPr lang="ru-RU" altLang="ru-RU" sz="2800" dirty="0"/>
              <a:t>Длительный курс лечения</a:t>
            </a:r>
          </a:p>
          <a:p>
            <a:pPr eaLnBrk="1" hangingPunct="1">
              <a:buFont typeface="Wingdings" panose="05000000000000000000" pitchFamily="2" charset="2"/>
              <a:buChar char="Ø"/>
              <a:defRPr/>
            </a:pPr>
            <a:r>
              <a:rPr lang="ru-RU" altLang="ru-RU" sz="2800" dirty="0"/>
              <a:t>Опасность при беременности</a:t>
            </a:r>
          </a:p>
        </p:txBody>
      </p:sp>
      <p:pic>
        <p:nvPicPr>
          <p:cNvPr id="57348" name="Рисунок 3">
            <a:extLst>
              <a:ext uri="{FF2B5EF4-FFF2-40B4-BE49-F238E27FC236}">
                <a16:creationId xmlns:a16="http://schemas.microsoft.com/office/drawing/2014/main" id="{57E10622-2BBF-79C3-1DAB-C475ECD8C7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48525" y="3716338"/>
            <a:ext cx="29210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Прямоугольник 4">
            <a:extLst>
              <a:ext uri="{FF2B5EF4-FFF2-40B4-BE49-F238E27FC236}">
                <a16:creationId xmlns:a16="http://schemas.microsoft.com/office/drawing/2014/main" id="{255B99C2-7402-ED98-90FD-5E50EC07D4BC}"/>
              </a:ext>
            </a:extLst>
          </p:cNvPr>
          <p:cNvSpPr>
            <a:spLocks noChangeArrowheads="1"/>
          </p:cNvSpPr>
          <p:nvPr/>
        </p:nvSpPr>
        <p:spPr bwMode="auto">
          <a:xfrm>
            <a:off x="5808663" y="6308725"/>
            <a:ext cx="145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a:t>М</a:t>
            </a:r>
            <a:r>
              <a:rPr lang="en-US" altLang="ru-RU"/>
              <a:t>edicfoto.ru</a:t>
            </a:r>
            <a:endParaRPr lang="ru-RU" altLang="ru-RU"/>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4"/>
          <p:cNvSpPr>
            <a:spLocks noGrp="1"/>
          </p:cNvSpPr>
          <p:nvPr>
            <p:ph type="title"/>
          </p:nvPr>
        </p:nvSpPr>
        <p:spPr>
          <a:xfrm>
            <a:off x="2495600" y="116634"/>
            <a:ext cx="7200800" cy="792087"/>
          </a:xfrm>
        </p:spPr>
        <p:txBody>
          <a:bodyPr>
            <a:normAutofit/>
          </a:bodyPr>
          <a:lstStyle/>
          <a:p>
            <a:r>
              <a:rPr lang="ru-RU" sz="2400" b="1" dirty="0">
                <a:solidFill>
                  <a:schemeClr val="tx1"/>
                </a:solidFill>
                <a:latin typeface="Times New Roman" pitchFamily="18" charset="0"/>
                <a:cs typeface="Times New Roman" pitchFamily="18" charset="0"/>
              </a:rPr>
              <a:t>          Цикл жизни </a:t>
            </a:r>
            <a:r>
              <a:rPr lang="ru-RU" sz="2400" b="1" dirty="0" err="1">
                <a:solidFill>
                  <a:schemeClr val="tx1"/>
                </a:solidFill>
                <a:latin typeface="Times New Roman" pitchFamily="18" charset="0"/>
                <a:cs typeface="Times New Roman" pitchFamily="18" charset="0"/>
              </a:rPr>
              <a:t>Хламидии</a:t>
            </a:r>
            <a:endParaRPr lang="ru-RU" sz="2400" b="1" dirty="0">
              <a:solidFill>
                <a:schemeClr val="tx1"/>
              </a:solidFill>
              <a:latin typeface="Times New Roman" pitchFamily="18" charset="0"/>
              <a:cs typeface="Times New Roman" pitchFamily="18" charset="0"/>
            </a:endParaRPr>
          </a:p>
        </p:txBody>
      </p:sp>
      <p:pic>
        <p:nvPicPr>
          <p:cNvPr id="16386" name="Содержимое 6" descr="[koj.bmp"/>
          <p:cNvPicPr>
            <a:picLocks noGrp="1" noChangeAspect="1"/>
          </p:cNvPicPr>
          <p:nvPr>
            <p:ph idx="1"/>
          </p:nvPr>
        </p:nvPicPr>
        <p:blipFill>
          <a:blip r:embed="rId2" cstate="print"/>
          <a:srcRect/>
          <a:stretch>
            <a:fillRect/>
          </a:stretch>
        </p:blipFill>
        <p:spPr>
          <a:xfrm>
            <a:off x="396250" y="774569"/>
            <a:ext cx="9001272" cy="5832648"/>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31504" y="260648"/>
            <a:ext cx="8892480" cy="6336704"/>
          </a:xfrm>
        </p:spPr>
        <p:txBody>
          <a:bodyPr>
            <a:normAutofit fontScale="70000" lnSpcReduction="20000"/>
          </a:bodyPr>
          <a:lstStyle/>
          <a:p>
            <a:pPr algn="just"/>
            <a:r>
              <a:rPr lang="ru-RU" sz="2800" dirty="0">
                <a:latin typeface="Times New Roman" pitchFamily="18" charset="0"/>
                <a:cs typeface="Times New Roman" pitchFamily="18" charset="0"/>
              </a:rPr>
              <a:t>Инкубационный период – 10-30дней.</a:t>
            </a:r>
          </a:p>
          <a:p>
            <a:pPr algn="ctr">
              <a:buNone/>
            </a:pPr>
            <a:r>
              <a:rPr lang="ru-RU" sz="2800" b="1" dirty="0">
                <a:latin typeface="Times New Roman" pitchFamily="18" charset="0"/>
                <a:cs typeface="Times New Roman" pitchFamily="18" charset="0"/>
              </a:rPr>
              <a:t>Жалобы</a:t>
            </a:r>
            <a:endParaRPr lang="ru-RU" sz="2800" dirty="0">
              <a:latin typeface="Times New Roman" pitchFamily="18" charset="0"/>
              <a:cs typeface="Times New Roman" pitchFamily="18" charset="0"/>
            </a:endParaRPr>
          </a:p>
          <a:p>
            <a:pPr algn="just"/>
            <a:r>
              <a:rPr lang="ru-RU" sz="2800" b="1" dirty="0">
                <a:latin typeface="Times New Roman" pitchFamily="18" charset="0"/>
                <a:cs typeface="Times New Roman" pitchFamily="18" charset="0"/>
              </a:rPr>
              <a:t>У женщин:</a:t>
            </a:r>
            <a:endParaRPr lang="ru-RU" sz="2800" dirty="0">
              <a:latin typeface="Times New Roman" pitchFamily="18" charset="0"/>
              <a:cs typeface="Times New Roman" pitchFamily="18" charset="0"/>
            </a:endParaRPr>
          </a:p>
          <a:p>
            <a:pPr lvl="0" algn="just"/>
            <a:r>
              <a:rPr lang="ru-RU" sz="2800" dirty="0">
                <a:latin typeface="Times New Roman" pitchFamily="18" charset="0"/>
                <a:cs typeface="Times New Roman" pitchFamily="18" charset="0"/>
              </a:rPr>
              <a:t>усиление выделений из половых путей (</a:t>
            </a:r>
            <a:r>
              <a:rPr lang="ru-RU" sz="2800" i="1" dirty="0">
                <a:latin typeface="Times New Roman" pitchFamily="18" charset="0"/>
                <a:cs typeface="Times New Roman" pitchFamily="18" charset="0"/>
              </a:rPr>
              <a:t>слизистые или слизисто-гнойные. От нормальных выделений они могут отличаться неприятным запахом или желтоватым оттенком</a:t>
            </a:r>
            <a:r>
              <a:rPr lang="ru-RU" sz="2800" dirty="0">
                <a:latin typeface="Times New Roman" pitchFamily="18" charset="0"/>
                <a:cs typeface="Times New Roman" pitchFamily="18" charset="0"/>
              </a:rPr>
              <a:t>)</a:t>
            </a:r>
          </a:p>
          <a:p>
            <a:pPr lvl="0" algn="just"/>
            <a:r>
              <a:rPr lang="ru-RU" sz="2800" dirty="0">
                <a:latin typeface="Times New Roman" pitchFamily="18" charset="0"/>
                <a:cs typeface="Times New Roman" pitchFamily="18" charset="0"/>
              </a:rPr>
              <a:t>боли внизу живота, крестце во время и после полового акта, болезненное мочеиспускание,</a:t>
            </a:r>
          </a:p>
          <a:p>
            <a:pPr lvl="0" algn="just"/>
            <a:r>
              <a:rPr lang="ru-RU" sz="2800" dirty="0">
                <a:latin typeface="Times New Roman" pitchFamily="18" charset="0"/>
                <a:cs typeface="Times New Roman" pitchFamily="18" charset="0"/>
              </a:rPr>
              <a:t>Хламидиоз у женщин часто вызывает эктопию шейки матки, цервицит, хронические воспалительные заболевания органов малого таза,</a:t>
            </a:r>
          </a:p>
          <a:p>
            <a:pPr algn="just"/>
            <a:r>
              <a:rPr lang="ru-RU" sz="2800" b="1" dirty="0">
                <a:latin typeface="Times New Roman" pitchFamily="18" charset="0"/>
                <a:cs typeface="Times New Roman" pitchFamily="18" charset="0"/>
              </a:rPr>
              <a:t>У мужчин:</a:t>
            </a:r>
            <a:endParaRPr lang="ru-RU" sz="2800" dirty="0">
              <a:latin typeface="Times New Roman" pitchFamily="18" charset="0"/>
              <a:cs typeface="Times New Roman" pitchFamily="18" charset="0"/>
            </a:endParaRPr>
          </a:p>
          <a:p>
            <a:pPr lvl="0" algn="just"/>
            <a:r>
              <a:rPr lang="ru-RU" sz="2800" dirty="0">
                <a:latin typeface="Times New Roman" pitchFamily="18" charset="0"/>
                <a:cs typeface="Times New Roman" pitchFamily="18" charset="0"/>
              </a:rPr>
              <a:t>скудные стекловидные выделения из мочеиспускательного канала,</a:t>
            </a:r>
          </a:p>
          <a:p>
            <a:pPr lvl="0" algn="just"/>
            <a:r>
              <a:rPr lang="ru-RU" sz="2800" dirty="0">
                <a:latin typeface="Times New Roman" pitchFamily="18" charset="0"/>
                <a:cs typeface="Times New Roman" pitchFamily="18" charset="0"/>
              </a:rPr>
              <a:t>при мочеиспускании могут отмечаться зуд и жжение,</a:t>
            </a:r>
          </a:p>
          <a:p>
            <a:pPr lvl="0" algn="just"/>
            <a:r>
              <a:rPr lang="ru-RU" sz="2800" dirty="0">
                <a:latin typeface="Times New Roman" pitchFamily="18" charset="0"/>
                <a:cs typeface="Times New Roman" pitchFamily="18" charset="0"/>
              </a:rPr>
              <a:t>разные боли, в основном несильные: болеть может в мочеиспускательном канале, в мошонке, в пояснице, в яичке,</a:t>
            </a:r>
          </a:p>
          <a:p>
            <a:pPr lvl="0" algn="just"/>
            <a:r>
              <a:rPr lang="ru-RU" sz="2800" dirty="0">
                <a:latin typeface="Times New Roman" pitchFamily="18" charset="0"/>
                <a:cs typeface="Times New Roman" pitchFamily="18" charset="0"/>
              </a:rPr>
              <a:t>Может наблюдаться помутнение мочи, наличие в ней гнойных нитей, могут даже появляться кровянистые выделения в конце мочеиспускания или при семяизвержении.</a:t>
            </a:r>
          </a:p>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300CE6-D0FD-404E-9C62-47A1C26AD605}"/>
              </a:ext>
            </a:extLst>
          </p:cNvPr>
          <p:cNvSpPr>
            <a:spLocks noGrp="1"/>
          </p:cNvSpPr>
          <p:nvPr>
            <p:ph type="title"/>
          </p:nvPr>
        </p:nvSpPr>
        <p:spPr/>
        <p:txBody>
          <a:bodyPr/>
          <a:lstStyle/>
          <a:p>
            <a:pPr algn="ctr" eaLnBrk="1" hangingPunct="1">
              <a:defRPr/>
            </a:pPr>
            <a:r>
              <a:rPr lang="ru-RU" altLang="ru-RU" b="1" dirty="0">
                <a:solidFill>
                  <a:schemeClr val="accent5"/>
                </a:solidFill>
              </a:rPr>
              <a:t>Урогенитальная </a:t>
            </a:r>
            <a:r>
              <a:rPr lang="ru-RU" altLang="ru-RU" b="1" dirty="0" err="1">
                <a:solidFill>
                  <a:schemeClr val="accent5"/>
                </a:solidFill>
              </a:rPr>
              <a:t>хламидийная</a:t>
            </a:r>
            <a:r>
              <a:rPr lang="ru-RU" altLang="ru-RU" b="1" dirty="0">
                <a:solidFill>
                  <a:schemeClr val="accent5"/>
                </a:solidFill>
              </a:rPr>
              <a:t> инфекция</a:t>
            </a:r>
            <a:endParaRPr lang="ru-RU" dirty="0"/>
          </a:p>
        </p:txBody>
      </p:sp>
      <p:sp>
        <p:nvSpPr>
          <p:cNvPr id="3" name="Объект 2">
            <a:extLst>
              <a:ext uri="{FF2B5EF4-FFF2-40B4-BE49-F238E27FC236}">
                <a16:creationId xmlns:a16="http://schemas.microsoft.com/office/drawing/2014/main" id="{A440EDFB-6398-4B1B-BBDE-1A665B20ABCF}"/>
              </a:ext>
            </a:extLst>
          </p:cNvPr>
          <p:cNvSpPr>
            <a:spLocks noGrp="1"/>
          </p:cNvSpPr>
          <p:nvPr>
            <p:ph idx="1"/>
          </p:nvPr>
        </p:nvSpPr>
        <p:spPr/>
        <p:txBody>
          <a:bodyPr rtlCol="0">
            <a:normAutofit fontScale="85000" lnSpcReduction="20000"/>
          </a:bodyPr>
          <a:lstStyle/>
          <a:p>
            <a:pPr marL="0" indent="0">
              <a:buNone/>
              <a:defRPr/>
            </a:pPr>
            <a:r>
              <a:rPr lang="ru-RU" altLang="ru-RU" sz="2800" b="1" i="1" dirty="0">
                <a:solidFill>
                  <a:schemeClr val="accent5">
                    <a:lumMod val="75000"/>
                  </a:schemeClr>
                </a:solidFill>
              </a:rPr>
              <a:t>Классификация</a:t>
            </a:r>
          </a:p>
          <a:p>
            <a:pPr eaLnBrk="1" hangingPunct="1">
              <a:buFont typeface="Wingdings" panose="05000000000000000000" pitchFamily="2" charset="2"/>
              <a:buChar char="Ø"/>
              <a:defRPr/>
            </a:pPr>
            <a:r>
              <a:rPr lang="ru-RU" altLang="ru-RU" sz="2400" dirty="0"/>
              <a:t>Свежий (неосложненный хламидиоз нижних отделов)</a:t>
            </a:r>
          </a:p>
          <a:p>
            <a:pPr eaLnBrk="1" hangingPunct="1">
              <a:buFont typeface="Wingdings" panose="05000000000000000000" pitchFamily="2" charset="2"/>
              <a:buChar char="Ø"/>
              <a:defRPr/>
            </a:pPr>
            <a:r>
              <a:rPr lang="ru-RU" altLang="ru-RU" sz="2400" dirty="0"/>
              <a:t>Хронический хламидиоз верхних отделов</a:t>
            </a:r>
          </a:p>
          <a:p>
            <a:pPr eaLnBrk="1" hangingPunct="1">
              <a:defRPr/>
            </a:pPr>
            <a:endParaRPr lang="ru-RU" dirty="0"/>
          </a:p>
          <a:p>
            <a:pPr marL="0" indent="0">
              <a:buNone/>
              <a:defRPr/>
            </a:pPr>
            <a:r>
              <a:rPr lang="ru-RU" sz="2800" b="1" i="1" dirty="0">
                <a:solidFill>
                  <a:schemeClr val="accent5">
                    <a:lumMod val="75000"/>
                  </a:schemeClr>
                </a:solidFill>
              </a:rPr>
              <a:t>Симптоматика : </a:t>
            </a:r>
          </a:p>
          <a:p>
            <a:pPr eaLnBrk="1" hangingPunct="1">
              <a:buFont typeface="Wingdings" panose="05000000000000000000" pitchFamily="2" charset="2"/>
              <a:buChar char="Ø"/>
              <a:defRPr/>
            </a:pPr>
            <a:r>
              <a:rPr lang="ru-RU" sz="2400" dirty="0"/>
              <a:t>цервицит, </a:t>
            </a:r>
          </a:p>
          <a:p>
            <a:pPr eaLnBrk="1" hangingPunct="1">
              <a:buFont typeface="Wingdings" panose="05000000000000000000" pitchFamily="2" charset="2"/>
              <a:buChar char="Ø"/>
              <a:defRPr/>
            </a:pPr>
            <a:r>
              <a:rPr lang="ru-RU" sz="2400" dirty="0"/>
              <a:t>сальпингит, </a:t>
            </a:r>
          </a:p>
          <a:p>
            <a:pPr eaLnBrk="1" hangingPunct="1">
              <a:buFont typeface="Wingdings" panose="05000000000000000000" pitchFamily="2" charset="2"/>
              <a:buChar char="Ø"/>
              <a:defRPr/>
            </a:pPr>
            <a:r>
              <a:rPr lang="ru-RU" sz="2400" dirty="0"/>
              <a:t>спаечный процесс, </a:t>
            </a:r>
          </a:p>
          <a:p>
            <a:pPr eaLnBrk="1" hangingPunct="1">
              <a:buFont typeface="Wingdings" panose="05000000000000000000" pitchFamily="2" charset="2"/>
              <a:buChar char="Ø"/>
              <a:defRPr/>
            </a:pPr>
            <a:r>
              <a:rPr lang="ru-RU" sz="2400" dirty="0"/>
              <a:t>синдром </a:t>
            </a:r>
            <a:r>
              <a:rPr lang="ru-RU" sz="2400" dirty="0" err="1"/>
              <a:t>Фитц</a:t>
            </a:r>
            <a:r>
              <a:rPr lang="ru-RU" sz="2400" dirty="0"/>
              <a:t>-Хью-</a:t>
            </a:r>
            <a:r>
              <a:rPr lang="ru-RU" sz="2400" dirty="0" err="1"/>
              <a:t>Куртиса</a:t>
            </a:r>
            <a:r>
              <a:rPr lang="ru-RU" sz="2400" dirty="0"/>
              <a:t>, </a:t>
            </a:r>
          </a:p>
          <a:p>
            <a:pPr eaLnBrk="1" hangingPunct="1">
              <a:buFont typeface="Wingdings" panose="05000000000000000000" pitchFamily="2" charset="2"/>
              <a:buChar char="Ø"/>
              <a:defRPr/>
            </a:pPr>
            <a:r>
              <a:rPr lang="ru-RU" sz="2400" dirty="0"/>
              <a:t>бесплодие</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E64D5B-EE8A-4A4F-A701-32A6C172DD1D}"/>
              </a:ext>
            </a:extLst>
          </p:cNvPr>
          <p:cNvSpPr>
            <a:spLocks noGrp="1"/>
          </p:cNvSpPr>
          <p:nvPr>
            <p:ph type="title"/>
          </p:nvPr>
        </p:nvSpPr>
        <p:spPr/>
        <p:txBody>
          <a:bodyPr/>
          <a:lstStyle/>
          <a:p>
            <a:pPr algn="ctr" eaLnBrk="1" hangingPunct="1">
              <a:defRPr/>
            </a:pPr>
            <a:r>
              <a:rPr lang="ru-RU" b="1" dirty="0">
                <a:solidFill>
                  <a:schemeClr val="accent5"/>
                </a:solidFill>
              </a:rPr>
              <a:t>Синдром </a:t>
            </a:r>
            <a:r>
              <a:rPr lang="ru-RU" b="1" dirty="0" err="1">
                <a:solidFill>
                  <a:schemeClr val="accent5"/>
                </a:solidFill>
              </a:rPr>
              <a:t>Фитц</a:t>
            </a:r>
            <a:r>
              <a:rPr lang="ru-RU" b="1" dirty="0">
                <a:solidFill>
                  <a:schemeClr val="accent5"/>
                </a:solidFill>
              </a:rPr>
              <a:t>-Хью-</a:t>
            </a:r>
            <a:r>
              <a:rPr lang="ru-RU" b="1" dirty="0" err="1">
                <a:solidFill>
                  <a:schemeClr val="accent5"/>
                </a:solidFill>
              </a:rPr>
              <a:t>Куртиса</a:t>
            </a:r>
            <a:r>
              <a:rPr lang="ru-RU" b="1" dirty="0">
                <a:solidFill>
                  <a:schemeClr val="accent5"/>
                </a:solidFill>
              </a:rPr>
              <a:t>: венерический перигепатит</a:t>
            </a:r>
          </a:p>
        </p:txBody>
      </p:sp>
      <p:pic>
        <p:nvPicPr>
          <p:cNvPr id="59395" name="Объект 3">
            <a:extLst>
              <a:ext uri="{FF2B5EF4-FFF2-40B4-BE49-F238E27FC236}">
                <a16:creationId xmlns:a16="http://schemas.microsoft.com/office/drawing/2014/main" id="{7272692B-A096-71FD-442E-799A63C182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5051" y="1916113"/>
            <a:ext cx="5057775" cy="3524250"/>
          </a:xfrm>
        </p:spPr>
      </p:pic>
      <p:sp>
        <p:nvSpPr>
          <p:cNvPr id="59396" name="Прямоугольник 4">
            <a:extLst>
              <a:ext uri="{FF2B5EF4-FFF2-40B4-BE49-F238E27FC236}">
                <a16:creationId xmlns:a16="http://schemas.microsoft.com/office/drawing/2014/main" id="{C76601A1-40EC-ED87-DB9E-3A88386B8FF2}"/>
              </a:ext>
            </a:extLst>
          </p:cNvPr>
          <p:cNvSpPr>
            <a:spLocks noChangeArrowheads="1"/>
          </p:cNvSpPr>
          <p:nvPr/>
        </p:nvSpPr>
        <p:spPr bwMode="auto">
          <a:xfrm>
            <a:off x="1774826" y="5589588"/>
            <a:ext cx="8569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2000">
                <a:solidFill>
                  <a:srgbClr val="000000"/>
                </a:solidFill>
              </a:rPr>
              <a:t>фибринозное воспаление захватывающее переднюю поверхность печени и участок париетальной брюшины, с образованием сращений по типу "струн скрипки"</a:t>
            </a:r>
            <a:endParaRPr lang="ru-RU" altLang="ru-RU" sz="2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562074"/>
          </a:xfrm>
        </p:spPr>
        <p:txBody>
          <a:bodyPr>
            <a:normAutofit fontScale="90000"/>
          </a:bodyPr>
          <a:lstStyle/>
          <a:p>
            <a:br>
              <a:rPr lang="ru-RU" sz="2400" b="1" dirty="0">
                <a:latin typeface="Times New Roman" pitchFamily="18" charset="0"/>
                <a:cs typeface="Times New Roman" pitchFamily="18" charset="0"/>
              </a:rPr>
            </a:br>
            <a:r>
              <a:rPr lang="ru-RU" sz="2700" b="1" dirty="0">
                <a:latin typeface="Times New Roman" pitchFamily="18" charset="0"/>
                <a:cs typeface="Times New Roman" pitchFamily="18" charset="0"/>
              </a:rPr>
              <a:t>Диагностика</a:t>
            </a:r>
            <a:br>
              <a:rPr lang="ru-RU" sz="2700" dirty="0">
                <a:latin typeface="Times New Roman" pitchFamily="18" charset="0"/>
                <a:cs typeface="Times New Roman" pitchFamily="18" charset="0"/>
              </a:rPr>
            </a:br>
            <a:endParaRPr lang="ru-RU" sz="2700" dirty="0">
              <a:latin typeface="Times New Roman" pitchFamily="18" charset="0"/>
              <a:cs typeface="Times New Roman" pitchFamily="18" charset="0"/>
            </a:endParaRPr>
          </a:p>
        </p:txBody>
      </p:sp>
      <p:sp>
        <p:nvSpPr>
          <p:cNvPr id="3" name="Содержимое 2"/>
          <p:cNvSpPr>
            <a:spLocks noGrp="1"/>
          </p:cNvSpPr>
          <p:nvPr>
            <p:ph idx="1"/>
          </p:nvPr>
        </p:nvSpPr>
        <p:spPr>
          <a:xfrm>
            <a:off x="1919536" y="836713"/>
            <a:ext cx="8291264" cy="5289451"/>
          </a:xfrm>
        </p:spPr>
        <p:txBody>
          <a:bodyPr/>
          <a:lstStyle/>
          <a:p>
            <a:pPr algn="just"/>
            <a:r>
              <a:rPr lang="ru-RU" sz="2400" dirty="0">
                <a:latin typeface="Times New Roman" pitchFamily="18" charset="0"/>
                <a:cs typeface="Times New Roman" pitchFamily="18" charset="0"/>
              </a:rPr>
              <a:t>Жалобы</a:t>
            </a:r>
          </a:p>
          <a:p>
            <a:pPr algn="just"/>
            <a:r>
              <a:rPr lang="ru-RU" sz="2400" dirty="0">
                <a:latin typeface="Times New Roman" pitchFamily="18" charset="0"/>
                <a:cs typeface="Times New Roman" pitchFamily="18" charset="0"/>
              </a:rPr>
              <a:t>Данные анамнеза</a:t>
            </a:r>
          </a:p>
          <a:p>
            <a:pPr algn="just"/>
            <a:r>
              <a:rPr lang="ru-RU" sz="2400" b="1" dirty="0">
                <a:latin typeface="Times New Roman" pitchFamily="18" charset="0"/>
                <a:cs typeface="Times New Roman" pitchFamily="18" charset="0"/>
              </a:rPr>
              <a:t>При осмотре в зеркалах </a:t>
            </a:r>
            <a:r>
              <a:rPr lang="ru-RU" sz="2400" dirty="0">
                <a:latin typeface="Times New Roman" pitchFamily="18" charset="0"/>
                <a:cs typeface="Times New Roman" pitchFamily="18" charset="0"/>
              </a:rPr>
              <a:t>отмечается гиперемия вокруг наружного отверстия м/и канала и цервикального канала, слизистые выделения из уретры и влагалища, отек влагалищной части </a:t>
            </a:r>
            <a:r>
              <a:rPr lang="ru-RU" sz="2400" dirty="0" err="1">
                <a:latin typeface="Times New Roman" pitchFamily="18" charset="0"/>
                <a:cs typeface="Times New Roman" pitchFamily="18" charset="0"/>
              </a:rPr>
              <a:t>ш</a:t>
            </a:r>
            <a:r>
              <a:rPr lang="ru-RU" sz="2400" dirty="0">
                <a:latin typeface="Times New Roman" pitchFamily="18" charset="0"/>
                <a:cs typeface="Times New Roman" pitchFamily="18" charset="0"/>
              </a:rPr>
              <a:t>/м.</a:t>
            </a:r>
          </a:p>
          <a:p>
            <a:pPr algn="just"/>
            <a:r>
              <a:rPr lang="ru-RU" sz="2400" dirty="0">
                <a:latin typeface="Times New Roman" pitchFamily="18" charset="0"/>
                <a:cs typeface="Times New Roman" pitchFamily="18" charset="0"/>
              </a:rPr>
              <a:t>Последствия перенесенного </a:t>
            </a:r>
            <a:r>
              <a:rPr lang="ru-RU" sz="2400" dirty="0" err="1">
                <a:latin typeface="Times New Roman" pitchFamily="18" charset="0"/>
                <a:cs typeface="Times New Roman" pitchFamily="18" charset="0"/>
              </a:rPr>
              <a:t>хламидиоза</a:t>
            </a:r>
            <a:r>
              <a:rPr lang="ru-RU" sz="2400" dirty="0">
                <a:latin typeface="Times New Roman" pitchFamily="18" charset="0"/>
                <a:cs typeface="Times New Roman" pitchFamily="18" charset="0"/>
              </a:rPr>
              <a:t> – это: бесплодие, НМЦ, развитие спаечной болезни.</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4226" y="328247"/>
            <a:ext cx="9240389" cy="679939"/>
          </a:xfrm>
        </p:spPr>
        <p:txBody>
          <a:bodyPr>
            <a:normAutofit fontScale="90000"/>
          </a:bodyPr>
          <a:lstStyle/>
          <a:p>
            <a:pPr algn="ctr"/>
            <a:r>
              <a:rPr lang="ru-RU" sz="2400" dirty="0">
                <a:latin typeface="Times New Roman" panose="02020603050405020304" pitchFamily="18" charset="0"/>
                <a:cs typeface="Times New Roman" panose="02020603050405020304" pitchFamily="18" charset="0"/>
              </a:rPr>
              <a:t>   Видовой состав нормальной микрофлоры вульвы, влагалища и         цервикального канала женщин в репродуктивном возрасте </a:t>
            </a:r>
          </a:p>
        </p:txBody>
      </p:sp>
      <p:cxnSp>
        <p:nvCxnSpPr>
          <p:cNvPr id="12" name="Прямая соединительная линия 11"/>
          <p:cNvCxnSpPr/>
          <p:nvPr/>
        </p:nvCxnSpPr>
        <p:spPr>
          <a:xfrm>
            <a:off x="6682154" y="2543908"/>
            <a:ext cx="35169" cy="3751384"/>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6717323" y="6295292"/>
            <a:ext cx="0" cy="562708"/>
          </a:xfrm>
          <a:prstGeom prst="line">
            <a:avLst/>
          </a:prstGeom>
          <a:ln>
            <a:noFill/>
          </a:ln>
        </p:spPr>
        <p:style>
          <a:lnRef idx="1">
            <a:schemeClr val="accent1"/>
          </a:lnRef>
          <a:fillRef idx="0">
            <a:schemeClr val="accent1"/>
          </a:fillRef>
          <a:effectRef idx="0">
            <a:schemeClr val="accent1"/>
          </a:effectRef>
          <a:fontRef idx="minor">
            <a:schemeClr val="tx1"/>
          </a:fontRef>
        </p:style>
      </p:cxnSp>
      <p:graphicFrame>
        <p:nvGraphicFramePr>
          <p:cNvPr id="5" name="Объект 4"/>
          <p:cNvGraphicFramePr>
            <a:graphicFrameLocks noGrp="1"/>
          </p:cNvGraphicFramePr>
          <p:nvPr>
            <p:ph idx="1"/>
            <p:extLst>
              <p:ext uri="{D42A27DB-BD31-4B8C-83A1-F6EECF244321}">
                <p14:modId xmlns:p14="http://schemas.microsoft.com/office/powerpoint/2010/main" val="751548759"/>
              </p:ext>
            </p:extLst>
          </p:nvPr>
        </p:nvGraphicFramePr>
        <p:xfrm>
          <a:off x="677333" y="1125416"/>
          <a:ext cx="10236852" cy="5709138"/>
        </p:xfrm>
        <a:graphic>
          <a:graphicData uri="http://schemas.openxmlformats.org/drawingml/2006/table">
            <a:tbl>
              <a:tblPr firstRow="1" bandRow="1">
                <a:tableStyleId>{5C22544A-7EE6-4342-B048-85BDC9FD1C3A}</a:tableStyleId>
              </a:tblPr>
              <a:tblGrid>
                <a:gridCol w="2675467">
                  <a:extLst>
                    <a:ext uri="{9D8B030D-6E8A-4147-A177-3AD203B41FA5}">
                      <a16:colId xmlns:a16="http://schemas.microsoft.com/office/drawing/2014/main" val="20000"/>
                    </a:ext>
                  </a:extLst>
                </a:gridCol>
                <a:gridCol w="3628870">
                  <a:extLst>
                    <a:ext uri="{9D8B030D-6E8A-4147-A177-3AD203B41FA5}">
                      <a16:colId xmlns:a16="http://schemas.microsoft.com/office/drawing/2014/main" val="20001"/>
                    </a:ext>
                  </a:extLst>
                </a:gridCol>
                <a:gridCol w="3932515">
                  <a:extLst>
                    <a:ext uri="{9D8B030D-6E8A-4147-A177-3AD203B41FA5}">
                      <a16:colId xmlns:a16="http://schemas.microsoft.com/office/drawing/2014/main" val="20002"/>
                    </a:ext>
                  </a:extLst>
                </a:gridCol>
              </a:tblGrid>
              <a:tr h="455215">
                <a:tc>
                  <a:txBody>
                    <a:bodyPr/>
                    <a:lstStyle/>
                    <a:p>
                      <a:r>
                        <a:rPr lang="ru-RU" sz="1600" dirty="0">
                          <a:latin typeface="Times New Roman" panose="02020603050405020304" pitchFamily="18" charset="0"/>
                          <a:cs typeface="Times New Roman" panose="02020603050405020304" pitchFamily="18" charset="0"/>
                        </a:rPr>
                        <a:t>Окраска по </a:t>
                      </a:r>
                      <a:r>
                        <a:rPr lang="ru-RU" sz="1600" dirty="0" err="1">
                          <a:latin typeface="Times New Roman" panose="02020603050405020304" pitchFamily="18" charset="0"/>
                          <a:cs typeface="Times New Roman" panose="02020603050405020304" pitchFamily="18" charset="0"/>
                        </a:rPr>
                        <a:t>Граму</a:t>
                      </a:r>
                      <a:endParaRPr lang="ru-RU" sz="1600" dirty="0">
                        <a:latin typeface="Times New Roman" panose="02020603050405020304" pitchFamily="18" charset="0"/>
                        <a:cs typeface="Times New Roman" panose="02020603050405020304" pitchFamily="18" charset="0"/>
                      </a:endParaRPr>
                    </a:p>
                  </a:txBody>
                  <a:tcPr/>
                </a:tc>
                <a:tc gridSpan="2">
                  <a:txBody>
                    <a:bodyPr/>
                    <a:lstStyle/>
                    <a:p>
                      <a:r>
                        <a:rPr lang="ru-RU" sz="1600" dirty="0">
                          <a:latin typeface="Times New Roman" panose="02020603050405020304" pitchFamily="18" charset="0"/>
                          <a:cs typeface="Times New Roman" panose="02020603050405020304" pitchFamily="18" charset="0"/>
                        </a:rPr>
                        <a:t>                        Микроорганизмы </a:t>
                      </a:r>
                    </a:p>
                  </a:txBody>
                  <a:tcPr/>
                </a:tc>
                <a:tc hMerge="1">
                  <a:txBody>
                    <a:bodyPr/>
                    <a:lstStyle/>
                    <a:p>
                      <a:endParaRPr lang="ru-RU"/>
                    </a:p>
                  </a:txBody>
                  <a:tcPr/>
                </a:tc>
                <a:extLst>
                  <a:ext uri="{0D108BD9-81ED-4DB2-BD59-A6C34878D82A}">
                    <a16:rowId xmlns:a16="http://schemas.microsoft.com/office/drawing/2014/main" val="10000"/>
                  </a:ext>
                </a:extLst>
              </a:tr>
              <a:tr h="455215">
                <a:tc>
                  <a:txBody>
                    <a:bodyPr/>
                    <a:lstStyle/>
                    <a:p>
                      <a:endParaRPr lang="ru-RU" sz="1600" dirty="0">
                        <a:latin typeface="Times New Roman" panose="02020603050405020304" pitchFamily="18" charset="0"/>
                        <a:cs typeface="Times New Roman" panose="02020603050405020304" pitchFamily="18" charset="0"/>
                      </a:endParaRPr>
                    </a:p>
                  </a:txBody>
                  <a:tcPr>
                    <a:solidFill>
                      <a:schemeClr val="accent1"/>
                    </a:solidFill>
                  </a:tcPr>
                </a:tc>
                <a:tc>
                  <a:txBody>
                    <a:bodyPr/>
                    <a:lstStyle/>
                    <a:p>
                      <a:r>
                        <a:rPr lang="ru-RU" sz="1600" dirty="0">
                          <a:latin typeface="Times New Roman" panose="02020603050405020304" pitchFamily="18" charset="0"/>
                          <a:cs typeface="Times New Roman" panose="02020603050405020304" pitchFamily="18" charset="0"/>
                        </a:rPr>
                        <a:t>      </a:t>
                      </a:r>
                      <a:r>
                        <a:rPr lang="ru-RU" sz="1600" dirty="0">
                          <a:solidFill>
                            <a:schemeClr val="bg1"/>
                          </a:solidFill>
                          <a:latin typeface="Times New Roman" panose="02020603050405020304" pitchFamily="18" charset="0"/>
                          <a:cs typeface="Times New Roman" panose="02020603050405020304" pitchFamily="18" charset="0"/>
                        </a:rPr>
                        <a:t>Факультативные </a:t>
                      </a:r>
                    </a:p>
                  </a:txBody>
                  <a:tcPr>
                    <a:solidFill>
                      <a:schemeClr val="accent1"/>
                    </a:solidFill>
                  </a:tcPr>
                </a:tc>
                <a:tc>
                  <a:txBody>
                    <a:bodyPr/>
                    <a:lstStyle/>
                    <a:p>
                      <a:r>
                        <a:rPr lang="ru-RU" sz="1600" dirty="0">
                          <a:latin typeface="Times New Roman" panose="02020603050405020304" pitchFamily="18" charset="0"/>
                          <a:cs typeface="Times New Roman" panose="02020603050405020304" pitchFamily="18" charset="0"/>
                        </a:rPr>
                        <a:t>          </a:t>
                      </a:r>
                      <a:r>
                        <a:rPr lang="ru-RU" sz="1600" dirty="0">
                          <a:solidFill>
                            <a:schemeClr val="bg1"/>
                          </a:solidFill>
                          <a:latin typeface="Times New Roman" panose="02020603050405020304" pitchFamily="18" charset="0"/>
                          <a:cs typeface="Times New Roman" panose="02020603050405020304" pitchFamily="18" charset="0"/>
                        </a:rPr>
                        <a:t>Анаэробные</a:t>
                      </a:r>
                    </a:p>
                  </a:txBody>
                  <a:tcPr>
                    <a:solidFill>
                      <a:schemeClr val="accent1"/>
                    </a:solidFill>
                  </a:tcPr>
                </a:tc>
                <a:extLst>
                  <a:ext uri="{0D108BD9-81ED-4DB2-BD59-A6C34878D82A}">
                    <a16:rowId xmlns:a16="http://schemas.microsoft.com/office/drawing/2014/main" val="10001"/>
                  </a:ext>
                </a:extLst>
              </a:tr>
              <a:tr h="1457631">
                <a:tc>
                  <a:txBody>
                    <a:bodyPr/>
                    <a:lstStyle/>
                    <a:p>
                      <a:r>
                        <a:rPr lang="ru-RU" sz="1400" b="1" dirty="0">
                          <a:latin typeface="Times New Roman" panose="02020603050405020304" pitchFamily="18" charset="0"/>
                          <a:cs typeface="Times New Roman" panose="02020603050405020304" pitchFamily="18" charset="0"/>
                        </a:rPr>
                        <a:t>Грамположительные</a:t>
                      </a:r>
                      <a:r>
                        <a:rPr lang="ru-RU" sz="1400" b="1" baseline="0" dirty="0">
                          <a:latin typeface="Times New Roman" panose="02020603050405020304" pitchFamily="18" charset="0"/>
                          <a:cs typeface="Times New Roman" panose="02020603050405020304" pitchFamily="18" charset="0"/>
                        </a:rPr>
                        <a:t> кокки</a:t>
                      </a:r>
                      <a:endParaRPr lang="ru-RU" sz="1400" b="1"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r>
                        <a:rPr lang="en-US" sz="1400" b="1" dirty="0">
                          <a:latin typeface="Times New Roman" panose="02020603050405020304" pitchFamily="18" charset="0"/>
                          <a:cs typeface="Times New Roman" panose="02020603050405020304" pitchFamily="18" charset="0"/>
                        </a:rPr>
                        <a:t>Staphylococcus </a:t>
                      </a:r>
                      <a:r>
                        <a:rPr lang="en-US" sz="1400" b="1" dirty="0" err="1">
                          <a:latin typeface="Times New Roman" panose="02020603050405020304" pitchFamily="18" charset="0"/>
                          <a:cs typeface="Times New Roman" panose="02020603050405020304" pitchFamily="18" charset="0"/>
                        </a:rPr>
                        <a:t>epidermidis</a:t>
                      </a:r>
                      <a:r>
                        <a:rPr lang="en-US" sz="1400" b="1" dirty="0">
                          <a:latin typeface="Times New Roman" panose="02020603050405020304" pitchFamily="18" charset="0"/>
                          <a:cs typeface="Times New Roman" panose="02020603050405020304" pitchFamily="18" charset="0"/>
                        </a:rPr>
                        <a:t> </a:t>
                      </a:r>
                    </a:p>
                    <a:p>
                      <a:r>
                        <a:rPr lang="en-US" sz="1400" b="1" dirty="0">
                          <a:latin typeface="Times New Roman" panose="02020603050405020304" pitchFamily="18" charset="0"/>
                          <a:cs typeface="Times New Roman" panose="02020603050405020304" pitchFamily="18" charset="0"/>
                        </a:rPr>
                        <a:t>Staphylococcus </a:t>
                      </a:r>
                      <a:r>
                        <a:rPr lang="en-US" sz="1400" b="1" dirty="0" err="1">
                          <a:latin typeface="Times New Roman" panose="02020603050405020304" pitchFamily="18" charset="0"/>
                          <a:cs typeface="Times New Roman" panose="02020603050405020304" pitchFamily="18" charset="0"/>
                        </a:rPr>
                        <a:t>aureus</a:t>
                      </a:r>
                      <a:endParaRPr lang="en-US" sz="1400" b="1" dirty="0">
                        <a:latin typeface="Times New Roman" panose="02020603050405020304" pitchFamily="18" charset="0"/>
                        <a:cs typeface="Times New Roman" panose="02020603050405020304" pitchFamily="18" charset="0"/>
                      </a:endParaRPr>
                    </a:p>
                    <a:p>
                      <a:r>
                        <a:rPr lang="en-US" sz="1400" b="1" dirty="0" err="1">
                          <a:latin typeface="Times New Roman" panose="02020603050405020304" pitchFamily="18" charset="0"/>
                          <a:cs typeface="Times New Roman" panose="02020603050405020304" pitchFamily="18" charset="0"/>
                        </a:rPr>
                        <a:t>Grup</a:t>
                      </a:r>
                      <a:r>
                        <a:rPr lang="en-US" sz="1400" b="1" dirty="0">
                          <a:latin typeface="Times New Roman" panose="02020603050405020304" pitchFamily="18" charset="0"/>
                          <a:cs typeface="Times New Roman" panose="02020603050405020304" pitchFamily="18" charset="0"/>
                        </a:rPr>
                        <a:t> D Streptococcus</a:t>
                      </a:r>
                    </a:p>
                    <a:p>
                      <a:r>
                        <a:rPr lang="en-US" sz="1400" b="1" dirty="0">
                          <a:latin typeface="Times New Roman" panose="02020603050405020304" pitchFamily="18" charset="0"/>
                          <a:cs typeface="Times New Roman" panose="02020603050405020304" pitchFamily="18" charset="0"/>
                        </a:rPr>
                        <a:t>B-Hemolytic</a:t>
                      </a:r>
                      <a:r>
                        <a:rPr lang="en-US" sz="1400" b="1" baseline="0" dirty="0">
                          <a:latin typeface="Times New Roman" panose="02020603050405020304" pitchFamily="18" charset="0"/>
                          <a:cs typeface="Times New Roman" panose="02020603050405020304" pitchFamily="18" charset="0"/>
                        </a:rPr>
                        <a:t> Streptococcus</a:t>
                      </a:r>
                      <a:endParaRPr lang="en-US" sz="1400" b="1"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r>
                        <a:rPr lang="en-US" sz="1400" b="1" dirty="0" err="1">
                          <a:latin typeface="Times New Roman" panose="02020603050405020304" pitchFamily="18" charset="0"/>
                          <a:cs typeface="Times New Roman" panose="02020603050405020304" pitchFamily="18" charset="0"/>
                        </a:rPr>
                        <a:t>Peptococcus</a:t>
                      </a:r>
                      <a:r>
                        <a:rPr lang="en-US" sz="1400" b="1" dirty="0">
                          <a:latin typeface="Times New Roman" panose="02020603050405020304" pitchFamily="18" charset="0"/>
                          <a:cs typeface="Times New Roman" panose="02020603050405020304" pitchFamily="18" charset="0"/>
                        </a:rPr>
                        <a:t> species</a:t>
                      </a:r>
                    </a:p>
                    <a:p>
                      <a:r>
                        <a:rPr lang="en-US" sz="1400" b="1" dirty="0" err="1">
                          <a:latin typeface="Times New Roman" panose="02020603050405020304" pitchFamily="18" charset="0"/>
                          <a:cs typeface="Times New Roman" panose="02020603050405020304" pitchFamily="18" charset="0"/>
                        </a:rPr>
                        <a:t>Peptococcus</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anaerobius</a:t>
                      </a:r>
                      <a:endParaRPr lang="en-US" sz="1400" b="1" dirty="0">
                        <a:latin typeface="Times New Roman" panose="02020603050405020304" pitchFamily="18" charset="0"/>
                        <a:cs typeface="Times New Roman" panose="02020603050405020304" pitchFamily="18" charset="0"/>
                      </a:endParaRPr>
                    </a:p>
                    <a:p>
                      <a:r>
                        <a:rPr lang="en-US" sz="1400" b="1" dirty="0" err="1">
                          <a:latin typeface="Times New Roman" panose="02020603050405020304" pitchFamily="18" charset="0"/>
                          <a:cs typeface="Times New Roman" panose="02020603050405020304" pitchFamily="18" charset="0"/>
                        </a:rPr>
                        <a:t>Peptococcus</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assaccharolyticus</a:t>
                      </a:r>
                      <a:endParaRPr lang="en-US" sz="1400" b="1" dirty="0">
                        <a:latin typeface="Times New Roman" panose="02020603050405020304" pitchFamily="18" charset="0"/>
                        <a:cs typeface="Times New Roman" panose="02020603050405020304" pitchFamily="18" charset="0"/>
                      </a:endParaRPr>
                    </a:p>
                    <a:p>
                      <a:r>
                        <a:rPr lang="en-US" sz="1400" b="1" dirty="0" err="1">
                          <a:latin typeface="Times New Roman" panose="02020603050405020304" pitchFamily="18" charset="0"/>
                          <a:cs typeface="Times New Roman" panose="02020603050405020304" pitchFamily="18" charset="0"/>
                        </a:rPr>
                        <a:t>Peptococcus</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prevotii</a:t>
                      </a:r>
                      <a:endParaRPr lang="en-US" sz="1400" b="1" dirty="0">
                        <a:latin typeface="Times New Roman" panose="02020603050405020304" pitchFamily="18" charset="0"/>
                        <a:cs typeface="Times New Roman" panose="02020603050405020304" pitchFamily="18" charset="0"/>
                      </a:endParaRPr>
                    </a:p>
                    <a:p>
                      <a:r>
                        <a:rPr lang="en-US" sz="1400" b="1" dirty="0" err="1">
                          <a:latin typeface="Times New Roman" panose="02020603050405020304" pitchFamily="18" charset="0"/>
                          <a:cs typeface="Times New Roman" panose="02020603050405020304" pitchFamily="18" charset="0"/>
                        </a:rPr>
                        <a:t>Peptococcus</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variabilis</a:t>
                      </a:r>
                      <a:endParaRPr lang="en-US" sz="1400" b="1" baseline="0" dirty="0">
                        <a:latin typeface="Times New Roman" panose="02020603050405020304" pitchFamily="18" charset="0"/>
                        <a:cs typeface="Times New Roman" panose="02020603050405020304" pitchFamily="18" charset="0"/>
                      </a:endParaRPr>
                    </a:p>
                    <a:p>
                      <a:r>
                        <a:rPr lang="en-US" sz="1400" b="1" baseline="0" dirty="0" err="1">
                          <a:latin typeface="Times New Roman" panose="02020603050405020304" pitchFamily="18" charset="0"/>
                          <a:cs typeface="Times New Roman" panose="02020603050405020304" pitchFamily="18" charset="0"/>
                        </a:rPr>
                        <a:t>Peptostreptococcus</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anaerobius</a:t>
                      </a:r>
                      <a:endParaRPr lang="en-US" sz="1400" b="1"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0002"/>
                  </a:ext>
                </a:extLst>
              </a:tr>
              <a:tr h="597877">
                <a:tc>
                  <a:txBody>
                    <a:bodyPr/>
                    <a:lstStyle/>
                    <a:p>
                      <a:r>
                        <a:rPr lang="ru-RU" sz="1400" b="1" dirty="0">
                          <a:latin typeface="Times New Roman" panose="02020603050405020304" pitchFamily="18" charset="0"/>
                          <a:cs typeface="Times New Roman" panose="02020603050405020304" pitchFamily="18" charset="0"/>
                        </a:rPr>
                        <a:t>Грамотрицательные кокки</a:t>
                      </a:r>
                    </a:p>
                  </a:txBody>
                  <a:tcPr/>
                </a:tc>
                <a:tc>
                  <a:txBody>
                    <a:bodyPr/>
                    <a:lstStyle/>
                    <a:p>
                      <a:r>
                        <a:rPr lang="en-US" sz="1400" b="1" dirty="0">
                          <a:latin typeface="Times New Roman" panose="02020603050405020304" pitchFamily="18" charset="0"/>
                          <a:cs typeface="Times New Roman" panose="02020603050405020304" pitchFamily="18" charset="0"/>
                        </a:rPr>
                        <a:t>            _</a:t>
                      </a:r>
                      <a:endParaRPr lang="ru-RU" sz="1400" b="1" dirty="0">
                        <a:latin typeface="Times New Roman" panose="02020603050405020304" pitchFamily="18" charset="0"/>
                        <a:cs typeface="Times New Roman" panose="02020603050405020304" pitchFamily="18" charset="0"/>
                      </a:endParaRPr>
                    </a:p>
                  </a:txBody>
                  <a:tcPr/>
                </a:tc>
                <a:tc>
                  <a:txBody>
                    <a:bodyPr/>
                    <a:lstStyle/>
                    <a:p>
                      <a:r>
                        <a:rPr lang="en-US" sz="1400" b="1" dirty="0" err="1">
                          <a:latin typeface="Times New Roman" panose="02020603050405020304" pitchFamily="18" charset="0"/>
                          <a:cs typeface="Times New Roman" panose="02020603050405020304" pitchFamily="18" charset="0"/>
                        </a:rPr>
                        <a:t>Veillonella</a:t>
                      </a:r>
                      <a:r>
                        <a:rPr lang="en-US" sz="1400" b="1" baseline="0" dirty="0">
                          <a:latin typeface="Times New Roman" panose="02020603050405020304" pitchFamily="18" charset="0"/>
                          <a:cs typeface="Times New Roman" panose="02020603050405020304" pitchFamily="18" charset="0"/>
                        </a:rPr>
                        <a:t> species</a:t>
                      </a:r>
                    </a:p>
                    <a:p>
                      <a:r>
                        <a:rPr lang="en-US" sz="1400" b="1" baseline="0" dirty="0" err="1">
                          <a:latin typeface="Times New Roman" panose="02020603050405020304" pitchFamily="18" charset="0"/>
                          <a:cs typeface="Times New Roman" panose="02020603050405020304" pitchFamily="18" charset="0"/>
                        </a:rPr>
                        <a:t>Acidominococcus</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fermentas</a:t>
                      </a:r>
                      <a:endParaRPr lang="ru-RU"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785713">
                <a:tc>
                  <a:txBody>
                    <a:bodyPr/>
                    <a:lstStyle/>
                    <a:p>
                      <a:r>
                        <a:rPr lang="ru-RU" sz="1400" b="1" dirty="0">
                          <a:latin typeface="Times New Roman" panose="02020603050405020304" pitchFamily="18" charset="0"/>
                          <a:cs typeface="Times New Roman" panose="02020603050405020304" pitchFamily="18" charset="0"/>
                        </a:rPr>
                        <a:t>Грамположительные</a:t>
                      </a:r>
                      <a:r>
                        <a:rPr lang="ru-RU" sz="1400" b="1" baseline="0" dirty="0">
                          <a:latin typeface="Times New Roman" panose="02020603050405020304" pitchFamily="18" charset="0"/>
                          <a:cs typeface="Times New Roman" panose="02020603050405020304" pitchFamily="18" charset="0"/>
                        </a:rPr>
                        <a:t> палочки</a:t>
                      </a:r>
                      <a:endParaRPr lang="ru-RU" sz="1400" b="1"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r>
                        <a:rPr lang="en-US" sz="1400" b="1" dirty="0">
                          <a:latin typeface="Times New Roman" panose="02020603050405020304" pitchFamily="18" charset="0"/>
                          <a:cs typeface="Times New Roman" panose="02020603050405020304" pitchFamily="18" charset="0"/>
                        </a:rPr>
                        <a:t>Lactobacillus species</a:t>
                      </a:r>
                    </a:p>
                    <a:p>
                      <a:r>
                        <a:rPr lang="en-US" sz="1400" b="1" dirty="0" err="1">
                          <a:latin typeface="Times New Roman" panose="02020603050405020304" pitchFamily="18" charset="0"/>
                          <a:cs typeface="Times New Roman" panose="02020603050405020304" pitchFamily="18" charset="0"/>
                        </a:rPr>
                        <a:t>Corinebacterium</a:t>
                      </a:r>
                      <a:r>
                        <a:rPr lang="en-US" sz="1400" b="1" dirty="0">
                          <a:latin typeface="Times New Roman" panose="02020603050405020304" pitchFamily="18" charset="0"/>
                          <a:cs typeface="Times New Roman" panose="02020603050405020304" pitchFamily="18" charset="0"/>
                        </a:rPr>
                        <a:t> species</a:t>
                      </a:r>
                      <a:endParaRPr lang="ru-RU" sz="1400" b="1"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r>
                        <a:rPr lang="en-US" sz="1400" b="1" dirty="0">
                          <a:latin typeface="Times New Roman" panose="02020603050405020304" pitchFamily="18" charset="0"/>
                          <a:cs typeface="Times New Roman" panose="02020603050405020304" pitchFamily="18" charset="0"/>
                        </a:rPr>
                        <a:t>Lactobacillus species</a:t>
                      </a:r>
                    </a:p>
                    <a:p>
                      <a:r>
                        <a:rPr lang="en-US" sz="1400" b="1" dirty="0" err="1">
                          <a:latin typeface="Times New Roman" panose="02020603050405020304" pitchFamily="18" charset="0"/>
                          <a:cs typeface="Times New Roman" panose="02020603050405020304" pitchFamily="18" charset="0"/>
                        </a:rPr>
                        <a:t>Bifidobacterium</a:t>
                      </a:r>
                      <a:r>
                        <a:rPr lang="en-US" sz="1400" b="1" baseline="0" dirty="0">
                          <a:latin typeface="Times New Roman" panose="02020603050405020304" pitchFamily="18" charset="0"/>
                          <a:cs typeface="Times New Roman" panose="02020603050405020304" pitchFamily="18" charset="0"/>
                        </a:rPr>
                        <a:t> species</a:t>
                      </a:r>
                    </a:p>
                    <a:p>
                      <a:r>
                        <a:rPr lang="en-US" sz="1400" b="1" baseline="0" dirty="0">
                          <a:latin typeface="Times New Roman" panose="02020603050405020304" pitchFamily="18" charset="0"/>
                          <a:cs typeface="Times New Roman" panose="02020603050405020304" pitchFamily="18" charset="0"/>
                        </a:rPr>
                        <a:t>Clostridium species</a:t>
                      </a:r>
                    </a:p>
                    <a:p>
                      <a:r>
                        <a:rPr lang="en-US" sz="1400" b="1" baseline="0" dirty="0" err="1">
                          <a:latin typeface="Times New Roman" panose="02020603050405020304" pitchFamily="18" charset="0"/>
                          <a:cs typeface="Times New Roman" panose="02020603050405020304" pitchFamily="18" charset="0"/>
                        </a:rPr>
                        <a:t>Eubacterium</a:t>
                      </a:r>
                      <a:r>
                        <a:rPr lang="en-US" sz="1400" b="1" baseline="0" dirty="0">
                          <a:latin typeface="Times New Roman" panose="02020603050405020304" pitchFamily="18" charset="0"/>
                          <a:cs typeface="Times New Roman" panose="02020603050405020304" pitchFamily="18" charset="0"/>
                        </a:rPr>
                        <a:t> species</a:t>
                      </a:r>
                    </a:p>
                    <a:p>
                      <a:r>
                        <a:rPr lang="en-US" sz="1400" b="1" baseline="0" dirty="0" err="1">
                          <a:latin typeface="Times New Roman" panose="02020603050405020304" pitchFamily="18" charset="0"/>
                          <a:cs typeface="Times New Roman" panose="02020603050405020304" pitchFamily="18" charset="0"/>
                        </a:rPr>
                        <a:t>Propionibacterium</a:t>
                      </a:r>
                      <a:r>
                        <a:rPr lang="en-US" sz="1400" b="1" baseline="0" dirty="0">
                          <a:latin typeface="Times New Roman" panose="02020603050405020304" pitchFamily="18" charset="0"/>
                          <a:cs typeface="Times New Roman" panose="02020603050405020304" pitchFamily="18" charset="0"/>
                        </a:rPr>
                        <a:t> species</a:t>
                      </a:r>
                      <a:endParaRPr lang="ru-RU" sz="1400" b="1"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0004"/>
                  </a:ext>
                </a:extLst>
              </a:tr>
              <a:tr h="785713">
                <a:tc>
                  <a:txBody>
                    <a:bodyPr/>
                    <a:lstStyle/>
                    <a:p>
                      <a:r>
                        <a:rPr lang="ru-RU" sz="1400" b="1" dirty="0">
                          <a:latin typeface="Times New Roman" panose="02020603050405020304" pitchFamily="18" charset="0"/>
                          <a:cs typeface="Times New Roman" panose="02020603050405020304" pitchFamily="18" charset="0"/>
                        </a:rPr>
                        <a:t>Грамотрицательные палочки</a:t>
                      </a:r>
                    </a:p>
                  </a:txBody>
                  <a:tcPr/>
                </a:tc>
                <a:tc>
                  <a:txBody>
                    <a:bodyPr/>
                    <a:lstStyle/>
                    <a:p>
                      <a:r>
                        <a:rPr lang="en-US" sz="1400" b="1" dirty="0" err="1">
                          <a:latin typeface="Times New Roman" panose="02020603050405020304" pitchFamily="18" charset="0"/>
                          <a:cs typeface="Times New Roman" panose="02020603050405020304" pitchFamily="18" charset="0"/>
                        </a:rPr>
                        <a:t>Echerichia</a:t>
                      </a:r>
                      <a:r>
                        <a:rPr lang="en-US" sz="1400" b="1" baseline="0" dirty="0">
                          <a:latin typeface="Times New Roman" panose="02020603050405020304" pitchFamily="18" charset="0"/>
                          <a:cs typeface="Times New Roman" panose="02020603050405020304" pitchFamily="18" charset="0"/>
                        </a:rPr>
                        <a:t> coli</a:t>
                      </a:r>
                    </a:p>
                    <a:p>
                      <a:r>
                        <a:rPr lang="en-US" sz="1400" b="1" baseline="0" dirty="0" err="1">
                          <a:latin typeface="Times New Roman" panose="02020603050405020304" pitchFamily="18" charset="0"/>
                          <a:cs typeface="Times New Roman" panose="02020603050405020304" pitchFamily="18" charset="0"/>
                        </a:rPr>
                        <a:t>Klebciella</a:t>
                      </a:r>
                      <a:r>
                        <a:rPr lang="en-US" sz="1400" b="1" baseline="0" dirty="0">
                          <a:latin typeface="Times New Roman" panose="02020603050405020304" pitchFamily="18" charset="0"/>
                          <a:cs typeface="Times New Roman" panose="02020603050405020304" pitchFamily="18" charset="0"/>
                        </a:rPr>
                        <a:t> species</a:t>
                      </a:r>
                    </a:p>
                    <a:p>
                      <a:r>
                        <a:rPr lang="ru-RU" sz="1400" b="1" baseline="0" dirty="0">
                          <a:latin typeface="Times New Roman" panose="02020603050405020304" pitchFamily="18" charset="0"/>
                          <a:cs typeface="Times New Roman" panose="02020603050405020304" pitchFamily="18" charset="0"/>
                        </a:rPr>
                        <a:t>Другие виды семейства </a:t>
                      </a:r>
                      <a:r>
                        <a:rPr lang="en-US" sz="1400" b="1" baseline="0" dirty="0" err="1">
                          <a:latin typeface="Times New Roman" panose="02020603050405020304" pitchFamily="18" charset="0"/>
                          <a:cs typeface="Times New Roman" panose="02020603050405020304" pitchFamily="18" charset="0"/>
                        </a:rPr>
                        <a:t>Enterobacteriaceae</a:t>
                      </a:r>
                      <a:endParaRPr lang="en-US" sz="1400" b="1" baseline="0" dirty="0">
                        <a:latin typeface="Times New Roman" panose="02020603050405020304" pitchFamily="18" charset="0"/>
                        <a:cs typeface="Times New Roman" panose="02020603050405020304" pitchFamily="18" charset="0"/>
                      </a:endParaRPr>
                    </a:p>
                    <a:p>
                      <a:r>
                        <a:rPr lang="en-US" sz="1400" b="1" baseline="0" dirty="0" err="1">
                          <a:latin typeface="Times New Roman" panose="02020603050405020304" pitchFamily="18" charset="0"/>
                          <a:cs typeface="Times New Roman" panose="02020603050405020304" pitchFamily="18" charset="0"/>
                        </a:rPr>
                        <a:t>Gardnerella</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vaginalis</a:t>
                      </a:r>
                      <a:endParaRPr lang="en-US" sz="1400" b="1" baseline="0" dirty="0">
                        <a:latin typeface="Times New Roman" panose="02020603050405020304" pitchFamily="18" charset="0"/>
                        <a:cs typeface="Times New Roman" panose="02020603050405020304" pitchFamily="18" charset="0"/>
                      </a:endParaRPr>
                    </a:p>
                  </a:txBody>
                  <a:tcPr/>
                </a:tc>
                <a:tc>
                  <a:txBody>
                    <a:bodyPr/>
                    <a:lstStyle/>
                    <a:p>
                      <a:r>
                        <a:rPr lang="en-US" sz="1400" b="1" dirty="0" err="1">
                          <a:latin typeface="Times New Roman" panose="02020603050405020304" pitchFamily="18" charset="0"/>
                          <a:cs typeface="Times New Roman" panose="02020603050405020304" pitchFamily="18" charset="0"/>
                        </a:rPr>
                        <a:t>Bacteroides</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melaninogenicus</a:t>
                      </a:r>
                      <a:endParaRPr lang="en-US" sz="1400" b="1" baseline="0" dirty="0">
                        <a:latin typeface="Times New Roman" panose="02020603050405020304" pitchFamily="18" charset="0"/>
                        <a:cs typeface="Times New Roman" panose="02020603050405020304" pitchFamily="18" charset="0"/>
                      </a:endParaRPr>
                    </a:p>
                    <a:p>
                      <a:r>
                        <a:rPr lang="en-US" sz="1400" b="1" baseline="0" dirty="0" err="1">
                          <a:latin typeface="Times New Roman" panose="02020603050405020304" pitchFamily="18" charset="0"/>
                          <a:cs typeface="Times New Roman" panose="02020603050405020304" pitchFamily="18" charset="0"/>
                        </a:rPr>
                        <a:t>Bacteroides</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vulgatus</a:t>
                      </a:r>
                      <a:endParaRPr lang="en-US" sz="1400" b="1" baseline="0" dirty="0">
                        <a:latin typeface="Times New Roman" panose="02020603050405020304" pitchFamily="18" charset="0"/>
                        <a:cs typeface="Times New Roman" panose="02020603050405020304" pitchFamily="18" charset="0"/>
                      </a:endParaRPr>
                    </a:p>
                    <a:p>
                      <a:r>
                        <a:rPr lang="en-US" sz="1400" b="1" baseline="0" dirty="0" err="1">
                          <a:latin typeface="Times New Roman" panose="02020603050405020304" pitchFamily="18" charset="0"/>
                          <a:cs typeface="Times New Roman" panose="02020603050405020304" pitchFamily="18" charset="0"/>
                        </a:rPr>
                        <a:t>Bacteroides</a:t>
                      </a:r>
                      <a:r>
                        <a:rPr lang="en-US" sz="1400" b="1" baseline="0" dirty="0">
                          <a:latin typeface="Times New Roman" panose="02020603050405020304" pitchFamily="18" charset="0"/>
                          <a:cs typeface="Times New Roman" panose="02020603050405020304" pitchFamily="18" charset="0"/>
                        </a:rPr>
                        <a:t> species</a:t>
                      </a:r>
                    </a:p>
                    <a:p>
                      <a:r>
                        <a:rPr lang="en-US" sz="1400" b="1" baseline="0" dirty="0" err="1">
                          <a:latin typeface="Times New Roman" panose="02020603050405020304" pitchFamily="18" charset="0"/>
                          <a:cs typeface="Times New Roman" panose="02020603050405020304" pitchFamily="18" charset="0"/>
                        </a:rPr>
                        <a:t>Fusobactererium</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nucletum</a:t>
                      </a:r>
                      <a:endParaRPr lang="en-US" sz="1400" b="1" baseline="0" dirty="0">
                        <a:latin typeface="Times New Roman" panose="02020603050405020304" pitchFamily="18" charset="0"/>
                        <a:cs typeface="Times New Roman" panose="02020603050405020304" pitchFamily="18" charset="0"/>
                      </a:endParaRPr>
                    </a:p>
                    <a:p>
                      <a:r>
                        <a:rPr lang="en-US" sz="1400" b="1" baseline="0" dirty="0" err="1">
                          <a:latin typeface="Times New Roman" panose="02020603050405020304" pitchFamily="18" charset="0"/>
                          <a:cs typeface="Times New Roman" panose="02020603050405020304" pitchFamily="18" charset="0"/>
                        </a:rPr>
                        <a:t>Fusobacterium</a:t>
                      </a:r>
                      <a:r>
                        <a:rPr lang="en-US" sz="1400" b="1" baseline="0" dirty="0">
                          <a:latin typeface="Times New Roman" panose="02020603050405020304" pitchFamily="18" charset="0"/>
                          <a:cs typeface="Times New Roman" panose="02020603050405020304" pitchFamily="18" charset="0"/>
                        </a:rPr>
                        <a:t> species (</a:t>
                      </a:r>
                      <a:r>
                        <a:rPr lang="ru-RU" sz="1400" b="1" baseline="0" dirty="0">
                          <a:latin typeface="Times New Roman" panose="02020603050405020304" pitchFamily="18" charset="0"/>
                          <a:cs typeface="Times New Roman" panose="02020603050405020304" pitchFamily="18" charset="0"/>
                        </a:rPr>
                        <a:t>группа </a:t>
                      </a:r>
                      <a:r>
                        <a:rPr lang="en-US" sz="1400" b="1" baseline="0" dirty="0" err="1">
                          <a:latin typeface="Times New Roman" panose="02020603050405020304" pitchFamily="18" charset="0"/>
                          <a:cs typeface="Times New Roman" panose="02020603050405020304" pitchFamily="18" charset="0"/>
                        </a:rPr>
                        <a:t>Sphaerophorus</a:t>
                      </a:r>
                      <a:r>
                        <a:rPr lang="en-US" sz="1400" b="1" baseline="0" dirty="0">
                          <a:latin typeface="Times New Roman" panose="02020603050405020304" pitchFamily="18" charset="0"/>
                          <a:cs typeface="Times New Roman" panose="02020603050405020304" pitchFamily="18" charset="0"/>
                        </a:rPr>
                        <a:t>)</a:t>
                      </a:r>
                    </a:p>
                    <a:p>
                      <a:r>
                        <a:rPr lang="en-US" sz="1400" b="1" baseline="0" dirty="0" err="1">
                          <a:latin typeface="Times New Roman" panose="02020603050405020304" pitchFamily="18" charset="0"/>
                          <a:cs typeface="Times New Roman" panose="02020603050405020304" pitchFamily="18" charset="0"/>
                        </a:rPr>
                        <a:t>Leptotrichia</a:t>
                      </a:r>
                      <a:r>
                        <a:rPr lang="en-US" sz="1400" b="1" baseline="0" dirty="0">
                          <a:latin typeface="Times New Roman" panose="02020603050405020304" pitchFamily="18" charset="0"/>
                          <a:cs typeface="Times New Roman" panose="02020603050405020304" pitchFamily="18" charset="0"/>
                        </a:rPr>
                        <a:t> species</a:t>
                      </a:r>
                    </a:p>
                    <a:p>
                      <a:r>
                        <a:rPr lang="en-US" sz="1400" b="1" baseline="0" dirty="0">
                          <a:latin typeface="Times New Roman" panose="02020603050405020304" pitchFamily="18" charset="0"/>
                          <a:cs typeface="Times New Roman" panose="02020603050405020304" pitchFamily="18" charset="0"/>
                        </a:rPr>
                        <a:t>Campylobacter species </a:t>
                      </a:r>
                      <a:r>
                        <a:rPr lang="ru-RU" sz="1400" b="1" baseline="0" dirty="0">
                          <a:latin typeface="Times New Roman" panose="02020603050405020304" pitchFamily="18" charset="0"/>
                          <a:cs typeface="Times New Roman" panose="02020603050405020304" pitchFamily="18" charset="0"/>
                        </a:rPr>
                        <a:t>«</a:t>
                      </a:r>
                      <a:r>
                        <a:rPr lang="en-US" sz="1400" b="1" baseline="0" dirty="0">
                          <a:latin typeface="Times New Roman" panose="02020603050405020304" pitchFamily="18" charset="0"/>
                          <a:cs typeface="Times New Roman" panose="02020603050405020304" pitchFamily="18" charset="0"/>
                        </a:rPr>
                        <a:t>anaerobic </a:t>
                      </a:r>
                      <a:r>
                        <a:rPr lang="en-US" sz="1400" b="1" baseline="0" dirty="0" err="1">
                          <a:latin typeface="Times New Roman" panose="02020603050405020304" pitchFamily="18" charset="0"/>
                          <a:cs typeface="Times New Roman" panose="02020603050405020304" pitchFamily="18" charset="0"/>
                        </a:rPr>
                        <a:t>vibrios</a:t>
                      </a:r>
                      <a:r>
                        <a:rPr lang="ru-RU" sz="1400" b="1" baseline="0" dirty="0">
                          <a:latin typeface="Times New Roman" panose="02020603050405020304" pitchFamily="18" charset="0"/>
                          <a:cs typeface="Times New Roman" panose="02020603050405020304" pitchFamily="18" charset="0"/>
                        </a:rPr>
                        <a:t>»</a:t>
                      </a:r>
                      <a:endParaRPr lang="ru-RU"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93746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31504" y="188640"/>
            <a:ext cx="8856984" cy="6480720"/>
          </a:xfrm>
        </p:spPr>
        <p:txBody>
          <a:bodyPr>
            <a:noAutofit/>
          </a:bodyPr>
          <a:lstStyle/>
          <a:p>
            <a:pPr lvl="0" algn="just"/>
            <a:r>
              <a:rPr lang="ru-RU" sz="2000" b="1" dirty="0">
                <a:latin typeface="Times New Roman" pitchFamily="18" charset="0"/>
                <a:cs typeface="Times New Roman" pitchFamily="18" charset="0"/>
              </a:rPr>
              <a:t>Микроскопический анализ</a:t>
            </a:r>
            <a:r>
              <a:rPr lang="ru-RU" sz="2000" dirty="0">
                <a:latin typeface="Times New Roman" pitchFamily="18" charset="0"/>
                <a:cs typeface="Times New Roman" pitchFamily="18" charset="0"/>
              </a:rPr>
              <a:t> - у мужчин берётся мазок из уретры, у женщин — мазки одновременно из влагалища, шейки матки и наружного отверстия мочеиспускательного канала. Вероятность выявить </a:t>
            </a:r>
            <a:r>
              <a:rPr lang="ru-RU" sz="2000" dirty="0" err="1">
                <a:latin typeface="Times New Roman" pitchFamily="18" charset="0"/>
                <a:cs typeface="Times New Roman" pitchFamily="18" charset="0"/>
              </a:rPr>
              <a:t>хламидийную</a:t>
            </a:r>
            <a:r>
              <a:rPr lang="ru-RU" sz="2000" dirty="0">
                <a:latin typeface="Times New Roman" pitchFamily="18" charset="0"/>
                <a:cs typeface="Times New Roman" pitchFamily="18" charset="0"/>
              </a:rPr>
              <a:t> инфекцию 15-20%.</a:t>
            </a:r>
          </a:p>
          <a:p>
            <a:pPr lvl="0" algn="just"/>
            <a:r>
              <a:rPr lang="ru-RU" sz="2000" b="1" dirty="0">
                <a:latin typeface="Times New Roman" pitchFamily="18" charset="0"/>
                <a:cs typeface="Times New Roman" pitchFamily="18" charset="0"/>
              </a:rPr>
              <a:t>Иммуноферментный анализ (ИФА) – </a:t>
            </a:r>
            <a:r>
              <a:rPr lang="ru-RU" sz="2000" i="1" dirty="0">
                <a:latin typeface="Times New Roman" pitchFamily="18" charset="0"/>
                <a:cs typeface="Times New Roman" pitchFamily="18" charset="0"/>
              </a:rPr>
              <a:t>Определение антител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IgG</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IgA</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IgM</a:t>
            </a:r>
            <a:r>
              <a:rPr lang="ru-RU" sz="2000" dirty="0">
                <a:latin typeface="Times New Roman" pitchFamily="18" charset="0"/>
                <a:cs typeface="Times New Roman" pitchFamily="18" charset="0"/>
              </a:rPr>
              <a:t>) </a:t>
            </a:r>
            <a:r>
              <a:rPr lang="ru-RU" sz="2000" i="1" dirty="0">
                <a:latin typeface="Times New Roman" pitchFamily="18" charset="0"/>
                <a:cs typeface="Times New Roman" pitchFamily="18" charset="0"/>
              </a:rPr>
              <a:t>к </a:t>
            </a:r>
            <a:r>
              <a:rPr lang="ru-RU" sz="2000" i="1" dirty="0" err="1">
                <a:latin typeface="Times New Roman" pitchFamily="18" charset="0"/>
                <a:cs typeface="Times New Roman" pitchFamily="18" charset="0"/>
              </a:rPr>
              <a:t>хламидиям</a:t>
            </a:r>
            <a:r>
              <a:rPr lang="ru-RU" sz="2000" i="1" dirty="0">
                <a:latin typeface="Times New Roman" pitchFamily="18" charset="0"/>
                <a:cs typeface="Times New Roman" pitchFamily="18" charset="0"/>
              </a:rPr>
              <a:t> в крови</a:t>
            </a:r>
            <a:r>
              <a:rPr lang="ru-RU" sz="2000" dirty="0">
                <a:latin typeface="Times New Roman" pitchFamily="18" charset="0"/>
                <a:cs typeface="Times New Roman" pitchFamily="18" charset="0"/>
              </a:rPr>
              <a:t>. Метод не только выявляет возбудителя заболевания, но и сообщает, на какой стадии </a:t>
            </a:r>
            <a:r>
              <a:rPr lang="ru-RU" sz="2000" dirty="0" err="1">
                <a:latin typeface="Times New Roman" pitchFamily="18" charset="0"/>
                <a:cs typeface="Times New Roman" pitchFamily="18" charset="0"/>
              </a:rPr>
              <a:t>хламидиоз</a:t>
            </a:r>
            <a:r>
              <a:rPr lang="ru-RU" sz="2000" dirty="0">
                <a:latin typeface="Times New Roman" pitchFamily="18" charset="0"/>
                <a:cs typeface="Times New Roman" pitchFamily="18" charset="0"/>
              </a:rPr>
              <a:t> находится — в острой или хронической. Точность и этого анализа на </a:t>
            </a:r>
            <a:r>
              <a:rPr lang="ru-RU" sz="2000" dirty="0" err="1">
                <a:latin typeface="Times New Roman" pitchFamily="18" charset="0"/>
                <a:cs typeface="Times New Roman" pitchFamily="18" charset="0"/>
              </a:rPr>
              <a:t>хламидиоз</a:t>
            </a:r>
            <a:r>
              <a:rPr lang="ru-RU" sz="2000" dirty="0">
                <a:latin typeface="Times New Roman" pitchFamily="18" charset="0"/>
                <a:cs typeface="Times New Roman" pitchFamily="18" charset="0"/>
              </a:rPr>
              <a:t> не превышает </a:t>
            </a:r>
            <a:r>
              <a:rPr lang="ru-RU" sz="2000" b="1" dirty="0">
                <a:latin typeface="Times New Roman" pitchFamily="18" charset="0"/>
                <a:cs typeface="Times New Roman" pitchFamily="18" charset="0"/>
              </a:rPr>
              <a:t>60 %.</a:t>
            </a:r>
            <a:endParaRPr lang="ru-RU" sz="2000" dirty="0">
              <a:latin typeface="Times New Roman" pitchFamily="18" charset="0"/>
              <a:cs typeface="Times New Roman" pitchFamily="18" charset="0"/>
            </a:endParaRPr>
          </a:p>
          <a:p>
            <a:pPr lvl="0" algn="just"/>
            <a:r>
              <a:rPr lang="ru-RU" sz="2000" b="1" dirty="0">
                <a:latin typeface="Times New Roman" pitchFamily="18" charset="0"/>
                <a:cs typeface="Times New Roman" pitchFamily="18" charset="0"/>
              </a:rPr>
              <a:t>Реакция </a:t>
            </a:r>
            <a:r>
              <a:rPr lang="ru-RU" sz="2000" b="1" dirty="0" err="1">
                <a:latin typeface="Times New Roman" pitchFamily="18" charset="0"/>
                <a:cs typeface="Times New Roman" pitchFamily="18" charset="0"/>
              </a:rPr>
              <a:t>иммунофлюоресценции</a:t>
            </a:r>
            <a:r>
              <a:rPr lang="ru-RU" sz="2000" b="1" dirty="0">
                <a:latin typeface="Times New Roman" pitchFamily="18" charset="0"/>
                <a:cs typeface="Times New Roman" pitchFamily="18" charset="0"/>
              </a:rPr>
              <a:t> (РИФ) – </a:t>
            </a:r>
            <a:r>
              <a:rPr lang="ru-RU" sz="2000" dirty="0">
                <a:latin typeface="Times New Roman" pitchFamily="18" charset="0"/>
                <a:cs typeface="Times New Roman" pitchFamily="18" charset="0"/>
              </a:rPr>
              <a:t>из уретры материал окрашивают специальным веществом, потом исследуют под специальным микроскопом (так называемым </a:t>
            </a:r>
            <a:r>
              <a:rPr lang="ru-RU" sz="2000" dirty="0" err="1">
                <a:latin typeface="Times New Roman" pitchFamily="18" charset="0"/>
                <a:cs typeface="Times New Roman" pitchFamily="18" charset="0"/>
              </a:rPr>
              <a:t>флюоресцентным</a:t>
            </a:r>
            <a:r>
              <a:rPr lang="ru-RU" sz="2000" dirty="0">
                <a:latin typeface="Times New Roman" pitchFamily="18" charset="0"/>
                <a:cs typeface="Times New Roman" pitchFamily="18" charset="0"/>
              </a:rPr>
              <a:t>). Если </a:t>
            </a:r>
            <a:r>
              <a:rPr lang="ru-RU" sz="2000" dirty="0" err="1">
                <a:latin typeface="Times New Roman" pitchFamily="18" charset="0"/>
                <a:cs typeface="Times New Roman" pitchFamily="18" charset="0"/>
              </a:rPr>
              <a:t>хламидии</a:t>
            </a:r>
            <a:r>
              <a:rPr lang="ru-RU" sz="2000" dirty="0">
                <a:latin typeface="Times New Roman" pitchFamily="18" charset="0"/>
                <a:cs typeface="Times New Roman" pitchFamily="18" charset="0"/>
              </a:rPr>
              <a:t> присутствуют, то они светятся, как светлячки в объективе микроскопа. Точность этого метода </a:t>
            </a:r>
            <a:r>
              <a:rPr lang="ru-RU" sz="2000" b="1" dirty="0">
                <a:latin typeface="Times New Roman" pitchFamily="18" charset="0"/>
                <a:cs typeface="Times New Roman" pitchFamily="18" charset="0"/>
              </a:rPr>
              <a:t>— до 60-70 %.</a:t>
            </a:r>
          </a:p>
          <a:p>
            <a:pPr lvl="0" algn="just"/>
            <a:r>
              <a:rPr lang="ru-RU" sz="2000" b="1" dirty="0" err="1">
                <a:latin typeface="Times New Roman" pitchFamily="18" charset="0"/>
                <a:cs typeface="Times New Roman" pitchFamily="18" charset="0"/>
              </a:rPr>
              <a:t>Полимеразная</a:t>
            </a:r>
            <a:r>
              <a:rPr lang="ru-RU" sz="2000" b="1" dirty="0">
                <a:latin typeface="Times New Roman" pitchFamily="18" charset="0"/>
                <a:cs typeface="Times New Roman" pitchFamily="18" charset="0"/>
              </a:rPr>
              <a:t> цепная реакция(ПЦР)</a:t>
            </a:r>
            <a:r>
              <a:rPr lang="ru-RU" sz="2000" dirty="0">
                <a:latin typeface="Times New Roman" pitchFamily="18" charset="0"/>
                <a:cs typeface="Times New Roman" pitchFamily="18" charset="0"/>
              </a:rPr>
              <a:t> - экспериментальный метод молекулярной биологии, позволяющий добиться значительного увеличения малых концентраций определённых фрагментов нуклеиновой кислоты (ДНК) в биологическом материале (пробе).Точность анализа 95-</a:t>
            </a:r>
            <a:r>
              <a:rPr lang="ru-RU" sz="2000" b="1" dirty="0">
                <a:latin typeface="Times New Roman" pitchFamily="18" charset="0"/>
                <a:cs typeface="Times New Roman" pitchFamily="18" charset="0"/>
              </a:rPr>
              <a:t>100%.</a:t>
            </a:r>
          </a:p>
          <a:p>
            <a:pPr algn="just"/>
            <a:r>
              <a:rPr lang="ru-RU" sz="2000" b="1" dirty="0">
                <a:latin typeface="Times New Roman" pitchFamily="18" charset="0"/>
                <a:cs typeface="Times New Roman" pitchFamily="18" charset="0"/>
              </a:rPr>
              <a:t>Посев на </a:t>
            </a:r>
            <a:r>
              <a:rPr lang="ru-RU" sz="2000" b="1" dirty="0" err="1">
                <a:latin typeface="Times New Roman" pitchFamily="18" charset="0"/>
                <a:cs typeface="Times New Roman" pitchFamily="18" charset="0"/>
              </a:rPr>
              <a:t>хламидии</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культуральный</a:t>
            </a:r>
            <a:r>
              <a:rPr lang="ru-RU" sz="2000" b="1" dirty="0">
                <a:latin typeface="Times New Roman" pitchFamily="18" charset="0"/>
                <a:cs typeface="Times New Roman" pitchFamily="18" charset="0"/>
              </a:rPr>
              <a:t> метод)</a:t>
            </a:r>
            <a:r>
              <a:rPr lang="ru-RU" sz="2000" dirty="0"/>
              <a:t>. </a:t>
            </a:r>
            <a:r>
              <a:rPr lang="ru-RU" sz="2000" dirty="0">
                <a:latin typeface="Times New Roman" pitchFamily="18" charset="0"/>
                <a:cs typeface="Times New Roman" pitchFamily="18" charset="0"/>
              </a:rPr>
              <a:t>Посев выявляет </a:t>
            </a:r>
            <a:r>
              <a:rPr lang="ru-RU" sz="2000" dirty="0" err="1">
                <a:latin typeface="Times New Roman" pitchFamily="18" charset="0"/>
                <a:cs typeface="Times New Roman" pitchFamily="18" charset="0"/>
              </a:rPr>
              <a:t>хламидии</a:t>
            </a:r>
            <a:r>
              <a:rPr lang="ru-RU" sz="2000" dirty="0">
                <a:latin typeface="Times New Roman" pitchFamily="18" charset="0"/>
                <a:cs typeface="Times New Roman" pitchFamily="18" charset="0"/>
              </a:rPr>
              <a:t> в </a:t>
            </a:r>
            <a:r>
              <a:rPr lang="ru-RU" sz="2000" b="1" dirty="0">
                <a:latin typeface="Times New Roman" pitchFamily="18" charset="0"/>
                <a:cs typeface="Times New Roman" pitchFamily="18" charset="0"/>
              </a:rPr>
              <a:t>70-90 % случаев.</a:t>
            </a:r>
          </a:p>
          <a:p>
            <a:pPr lvl="0" algn="just"/>
            <a:endParaRPr lang="ru-RU" sz="20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0012" y="188640"/>
            <a:ext cx="8538356" cy="272999"/>
          </a:xfrm>
        </p:spPr>
        <p:txBody>
          <a:bodyPr>
            <a:noAutofit/>
          </a:bodyPr>
          <a:lstStyle/>
          <a:p>
            <a:br>
              <a:rPr lang="ru-RU" sz="2400" b="1" dirty="0">
                <a:latin typeface="Times New Roman" pitchFamily="18" charset="0"/>
                <a:cs typeface="Times New Roman" pitchFamily="18" charset="0"/>
              </a:rPr>
            </a:br>
            <a:r>
              <a:rPr lang="ru-RU" sz="2400" b="1" dirty="0">
                <a:latin typeface="Times New Roman" pitchFamily="18" charset="0"/>
                <a:cs typeface="Times New Roman" pitchFamily="18" charset="0"/>
              </a:rPr>
              <a:t>Лечение</a:t>
            </a: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3" name="Содержимое 2"/>
          <p:cNvSpPr>
            <a:spLocks noGrp="1"/>
          </p:cNvSpPr>
          <p:nvPr>
            <p:ph idx="1"/>
          </p:nvPr>
        </p:nvSpPr>
        <p:spPr>
          <a:xfrm>
            <a:off x="558280" y="1085285"/>
            <a:ext cx="8712968" cy="6669360"/>
          </a:xfrm>
        </p:spPr>
        <p:txBody>
          <a:bodyPr>
            <a:normAutofit/>
          </a:bodyPr>
          <a:lstStyle/>
          <a:p>
            <a:pPr lvl="0"/>
            <a:r>
              <a:rPr lang="ru-RU" sz="2400" dirty="0">
                <a:latin typeface="Times New Roman" pitchFamily="18" charset="0"/>
                <a:cs typeface="Times New Roman" pitchFamily="18" charset="0"/>
              </a:rPr>
              <a:t>Применяют препараты тетрациклинового ряда: </a:t>
            </a:r>
            <a:r>
              <a:rPr lang="ru-RU" sz="2400" dirty="0" err="1">
                <a:latin typeface="Times New Roman" pitchFamily="18" charset="0"/>
                <a:cs typeface="Times New Roman" pitchFamily="18" charset="0"/>
              </a:rPr>
              <a:t>доксициклин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суммамед</a:t>
            </a:r>
            <a:r>
              <a:rPr lang="ru-RU" sz="2400" dirty="0">
                <a:latin typeface="Times New Roman" pitchFamily="18" charset="0"/>
                <a:cs typeface="Times New Roman" pitchFamily="18" charset="0"/>
              </a:rPr>
              <a:t> – по 1г (2 таб.) однократно, </a:t>
            </a:r>
            <a:r>
              <a:rPr lang="ru-RU" sz="2400" dirty="0" err="1">
                <a:latin typeface="Times New Roman" pitchFamily="18" charset="0"/>
                <a:cs typeface="Times New Roman" pitchFamily="18" charset="0"/>
              </a:rPr>
              <a:t>салютаб</a:t>
            </a:r>
            <a:r>
              <a:rPr lang="ru-RU" sz="2400" dirty="0">
                <a:latin typeface="Times New Roman" pitchFamily="18" charset="0"/>
                <a:cs typeface="Times New Roman" pitchFamily="18" charset="0"/>
              </a:rPr>
              <a:t> - 1таб (100мг) в день – в </a:t>
            </a:r>
            <a:r>
              <a:rPr lang="ru-RU" sz="2400" dirty="0" err="1">
                <a:latin typeface="Times New Roman" pitchFamily="18" charset="0"/>
                <a:cs typeface="Times New Roman" pitchFamily="18" charset="0"/>
              </a:rPr>
              <a:t>теч</a:t>
            </a:r>
            <a:r>
              <a:rPr lang="ru-RU" sz="2400" dirty="0">
                <a:latin typeface="Times New Roman" pitchFamily="18" charset="0"/>
                <a:cs typeface="Times New Roman" pitchFamily="18" charset="0"/>
              </a:rPr>
              <a:t>. 7-10 дней.</a:t>
            </a:r>
          </a:p>
          <a:p>
            <a:pPr lvl="0"/>
            <a:r>
              <a:rPr lang="ru-RU" sz="2400" dirty="0" err="1">
                <a:latin typeface="Times New Roman" pitchFamily="18" charset="0"/>
                <a:cs typeface="Times New Roman" pitchFamily="18" charset="0"/>
              </a:rPr>
              <a:t>Макролиды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эритромицин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олеандомицин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кларитромицин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рокситромицин</a:t>
            </a:r>
            <a:r>
              <a:rPr lang="ru-RU" sz="2400" dirty="0">
                <a:latin typeface="Times New Roman" pitchFamily="18" charset="0"/>
                <a:cs typeface="Times New Roman" pitchFamily="18" charset="0"/>
              </a:rPr>
              <a:t>;</a:t>
            </a:r>
          </a:p>
          <a:p>
            <a:pPr lvl="0"/>
            <a:r>
              <a:rPr lang="ru-RU" sz="2400" dirty="0" err="1">
                <a:latin typeface="Times New Roman" pitchFamily="18" charset="0"/>
                <a:cs typeface="Times New Roman" pitchFamily="18" charset="0"/>
              </a:rPr>
              <a:t>азитромицин</a:t>
            </a:r>
            <a:r>
              <a:rPr lang="ru-RU" sz="2400" dirty="0">
                <a:latin typeface="Times New Roman" pitchFamily="18" charset="0"/>
                <a:cs typeface="Times New Roman" pitchFamily="18" charset="0"/>
              </a:rPr>
              <a:t>;</a:t>
            </a:r>
          </a:p>
          <a:p>
            <a:pPr lvl="0"/>
            <a:r>
              <a:rPr lang="ru-RU" sz="2400" dirty="0" err="1">
                <a:latin typeface="Times New Roman" pitchFamily="18" charset="0"/>
                <a:cs typeface="Times New Roman" pitchFamily="18" charset="0"/>
              </a:rPr>
              <a:t>джозамицин</a:t>
            </a:r>
            <a:r>
              <a:rPr lang="ru-RU" sz="2400" dirty="0">
                <a:latin typeface="Times New Roman" pitchFamily="18" charset="0"/>
                <a:cs typeface="Times New Roman" pitchFamily="18" charset="0"/>
              </a:rPr>
              <a:t> и </a:t>
            </a:r>
            <a:r>
              <a:rPr lang="ru-RU" sz="2400" dirty="0" err="1">
                <a:latin typeface="Times New Roman" pitchFamily="18" charset="0"/>
                <a:cs typeface="Times New Roman" pitchFamily="18" charset="0"/>
              </a:rPr>
              <a:t>спирамицин</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Российскими учеными был предложен новый метод лечения </a:t>
            </a:r>
            <a:r>
              <a:rPr lang="ru-RU" sz="2400" dirty="0" err="1">
                <a:latin typeface="Times New Roman" pitchFamily="18" charset="0"/>
                <a:cs typeface="Times New Roman" pitchFamily="18" charset="0"/>
              </a:rPr>
              <a:t>хламидиоза</a:t>
            </a:r>
            <a:r>
              <a:rPr lang="ru-RU" sz="2400" dirty="0">
                <a:latin typeface="Times New Roman" pitchFamily="18" charset="0"/>
                <a:cs typeface="Times New Roman" pitchFamily="18" charset="0"/>
              </a:rPr>
              <a:t> с помощью методики </a:t>
            </a:r>
            <a:r>
              <a:rPr lang="ru-RU" sz="2400" dirty="0" err="1">
                <a:latin typeface="Times New Roman" pitchFamily="18" charset="0"/>
                <a:cs typeface="Times New Roman" pitchFamily="18" charset="0"/>
              </a:rPr>
              <a:t>биорезонанса</a:t>
            </a:r>
            <a:r>
              <a:rPr lang="ru-RU" sz="2400" dirty="0">
                <a:latin typeface="Times New Roman" pitchFamily="18" charset="0"/>
                <a:cs typeface="Times New Roman" pitchFamily="18" charset="0"/>
              </a:rPr>
              <a:t>.</a:t>
            </a:r>
          </a:p>
          <a:p>
            <a:pPr algn="just">
              <a:buNone/>
            </a:pPr>
            <a:r>
              <a:rPr lang="ru-RU" sz="2400" dirty="0">
                <a:latin typeface="Times New Roman" pitchFamily="18" charset="0"/>
                <a:cs typeface="Times New Roman" pitchFamily="18" charset="0"/>
              </a:rPr>
              <a:t> </a:t>
            </a:r>
          </a:p>
          <a:p>
            <a:pPr algn="just"/>
            <a:endParaRPr lang="ru-RU" dirty="0">
              <a:latin typeface="Times New Roman" pitchFamily="18" charset="0"/>
              <a:cs typeface="Times New Roman" pitchFamily="18" charset="0"/>
            </a:endParaRPr>
          </a:p>
        </p:txBody>
      </p:sp>
      <p:pic>
        <p:nvPicPr>
          <p:cNvPr id="5" name="Picture 4" descr="Лечение хламидиоза"/>
          <p:cNvPicPr>
            <a:picLocks noChangeAspect="1" noChangeArrowheads="1"/>
          </p:cNvPicPr>
          <p:nvPr/>
        </p:nvPicPr>
        <p:blipFill>
          <a:blip r:embed="rId2" cstate="print"/>
          <a:srcRect/>
          <a:stretch>
            <a:fillRect/>
          </a:stretch>
        </p:blipFill>
        <p:spPr bwMode="auto">
          <a:xfrm>
            <a:off x="2920752" y="5159772"/>
            <a:ext cx="4528607" cy="169822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C7C14B-905F-4C08-BE1B-88F14FF51DB3}"/>
              </a:ext>
            </a:extLst>
          </p:cNvPr>
          <p:cNvSpPr>
            <a:spLocks noGrp="1"/>
          </p:cNvSpPr>
          <p:nvPr>
            <p:ph type="title"/>
          </p:nvPr>
        </p:nvSpPr>
        <p:spPr/>
        <p:txBody>
          <a:bodyPr/>
          <a:lstStyle/>
          <a:p>
            <a:pPr algn="ctr" eaLnBrk="1" hangingPunct="1">
              <a:defRPr/>
            </a:pPr>
            <a:r>
              <a:rPr lang="ru-RU" b="1" dirty="0">
                <a:solidFill>
                  <a:schemeClr val="accent5"/>
                </a:solidFill>
              </a:rPr>
              <a:t>Гонорея</a:t>
            </a:r>
          </a:p>
        </p:txBody>
      </p:sp>
      <p:sp>
        <p:nvSpPr>
          <p:cNvPr id="3" name="Объект 2">
            <a:extLst>
              <a:ext uri="{FF2B5EF4-FFF2-40B4-BE49-F238E27FC236}">
                <a16:creationId xmlns:a16="http://schemas.microsoft.com/office/drawing/2014/main" id="{6E851136-8D68-467F-8FC9-DA9F28CD5449}"/>
              </a:ext>
            </a:extLst>
          </p:cNvPr>
          <p:cNvSpPr>
            <a:spLocks noGrp="1"/>
          </p:cNvSpPr>
          <p:nvPr>
            <p:ph idx="1"/>
          </p:nvPr>
        </p:nvSpPr>
        <p:spPr>
          <a:xfrm>
            <a:off x="337351" y="1407251"/>
            <a:ext cx="8844364" cy="4351337"/>
          </a:xfrm>
        </p:spPr>
        <p:txBody>
          <a:bodyPr rtlCol="0">
            <a:noAutofit/>
          </a:bodyPr>
          <a:lstStyle/>
          <a:p>
            <a:pPr marL="0" indent="0">
              <a:buNone/>
              <a:defRPr/>
            </a:pPr>
            <a:r>
              <a:rPr lang="ru-RU" sz="2800" b="1" i="1" dirty="0">
                <a:solidFill>
                  <a:schemeClr val="accent5">
                    <a:lumMod val="75000"/>
                  </a:schemeClr>
                </a:solidFill>
              </a:rPr>
              <a:t>ИППП</a:t>
            </a:r>
          </a:p>
          <a:p>
            <a:pPr marL="0" indent="0">
              <a:buNone/>
              <a:defRPr/>
            </a:pPr>
            <a:r>
              <a:rPr lang="ru-RU" sz="2800" b="1" i="1" dirty="0" err="1">
                <a:solidFill>
                  <a:schemeClr val="accent5">
                    <a:lumMod val="75000"/>
                  </a:schemeClr>
                </a:solidFill>
              </a:rPr>
              <a:t>Neisseria</a:t>
            </a:r>
            <a:r>
              <a:rPr lang="ru-RU" sz="2800" b="1" i="1" dirty="0">
                <a:solidFill>
                  <a:schemeClr val="accent5">
                    <a:lumMod val="75000"/>
                  </a:schemeClr>
                </a:solidFill>
              </a:rPr>
              <a:t> </a:t>
            </a:r>
            <a:r>
              <a:rPr lang="ru-RU" sz="2800" b="1" i="1" dirty="0" err="1">
                <a:solidFill>
                  <a:schemeClr val="accent5">
                    <a:lumMod val="75000"/>
                  </a:schemeClr>
                </a:solidFill>
              </a:rPr>
              <a:t>gonorrhoeae</a:t>
            </a:r>
            <a:r>
              <a:rPr lang="ru-RU" sz="2800" b="1" i="1" dirty="0">
                <a:solidFill>
                  <a:schemeClr val="accent5">
                    <a:lumMod val="75000"/>
                  </a:schemeClr>
                </a:solidFill>
              </a:rPr>
              <a:t> </a:t>
            </a:r>
            <a:r>
              <a:rPr lang="ru-RU" sz="2800" dirty="0"/>
              <a:t>- диплококк по типу «кофейных зерен». Может </a:t>
            </a:r>
            <a:r>
              <a:rPr lang="ru-RU" sz="2800" dirty="0" err="1"/>
              <a:t>раполагаться</a:t>
            </a:r>
            <a:r>
              <a:rPr lang="ru-RU" sz="2800" dirty="0"/>
              <a:t> как вне-, так и </a:t>
            </a:r>
            <a:r>
              <a:rPr lang="ru-RU" sz="2800" dirty="0" err="1"/>
              <a:t>внутриклеточно</a:t>
            </a:r>
            <a:r>
              <a:rPr lang="ru-RU" sz="2800" dirty="0"/>
              <a:t>, сохраняет жизнеспособность в нейтрофилах, трихомонадах (микст-инфекция!), возможно образование L-форм. </a:t>
            </a:r>
          </a:p>
          <a:p>
            <a:pPr marL="0" indent="0">
              <a:buNone/>
              <a:defRPr/>
            </a:pPr>
            <a:r>
              <a:rPr lang="ru-RU" sz="2800" dirty="0"/>
              <a:t>Инкубационный период 3-5 </a:t>
            </a:r>
            <a:r>
              <a:rPr lang="ru-RU" sz="2800" dirty="0" err="1"/>
              <a:t>сут</a:t>
            </a:r>
            <a:r>
              <a:rPr lang="ru-RU" sz="2800" dirty="0"/>
              <a:t>. </a:t>
            </a:r>
          </a:p>
          <a:p>
            <a:pPr marL="0" indent="0">
              <a:buNone/>
              <a:defRPr/>
            </a:pPr>
            <a:r>
              <a:rPr lang="ru-RU" sz="2800" b="1" i="1" dirty="0">
                <a:solidFill>
                  <a:schemeClr val="accent5">
                    <a:lumMod val="75000"/>
                  </a:schemeClr>
                </a:solidFill>
              </a:rPr>
              <a:t>Формы: </a:t>
            </a:r>
          </a:p>
          <a:p>
            <a:pPr eaLnBrk="1" hangingPunct="1">
              <a:buFont typeface="Wingdings" panose="05000000000000000000" pitchFamily="2" charset="2"/>
              <a:buChar char="Ø"/>
              <a:defRPr/>
            </a:pPr>
            <a:r>
              <a:rPr lang="ru-RU" sz="2800" dirty="0"/>
              <a:t>свежая (острая, подострая, торпидная)  </a:t>
            </a:r>
          </a:p>
          <a:p>
            <a:pPr eaLnBrk="1" hangingPunct="1">
              <a:buFont typeface="Wingdings" panose="05000000000000000000" pitchFamily="2" charset="2"/>
              <a:buChar char="Ø"/>
              <a:defRPr/>
            </a:pPr>
            <a:r>
              <a:rPr lang="ru-RU" sz="2800" dirty="0"/>
              <a:t>хроническая - более 2 мес. </a:t>
            </a:r>
          </a:p>
        </p:txBody>
      </p:sp>
      <p:sp>
        <p:nvSpPr>
          <p:cNvPr id="53252" name="Прямоугольник 4">
            <a:extLst>
              <a:ext uri="{FF2B5EF4-FFF2-40B4-BE49-F238E27FC236}">
                <a16:creationId xmlns:a16="http://schemas.microsoft.com/office/drawing/2014/main" id="{2A1554BB-7C73-40A3-FDBE-CC44BDB06D67}"/>
              </a:ext>
            </a:extLst>
          </p:cNvPr>
          <p:cNvSpPr>
            <a:spLocks noChangeArrowheads="1"/>
          </p:cNvSpPr>
          <p:nvPr/>
        </p:nvSpPr>
        <p:spPr bwMode="auto">
          <a:xfrm>
            <a:off x="8256588" y="6308726"/>
            <a:ext cx="2000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ru-RU" sz="1600"/>
              <a:t>http://dermalatlas.ru</a:t>
            </a:r>
            <a:endParaRPr lang="ru-RU" altLang="ru-RU" sz="1600"/>
          </a:p>
        </p:txBody>
      </p:sp>
      <p:pic>
        <p:nvPicPr>
          <p:cNvPr id="53253" name="Рисунок 5">
            <a:extLst>
              <a:ext uri="{FF2B5EF4-FFF2-40B4-BE49-F238E27FC236}">
                <a16:creationId xmlns:a16="http://schemas.microsoft.com/office/drawing/2014/main" id="{CDBC7626-D035-37F7-C58F-7091A7E21E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81715" y="75769"/>
            <a:ext cx="29527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E6B204-5B3C-4EB5-BD99-D4995EDF828A}"/>
              </a:ext>
            </a:extLst>
          </p:cNvPr>
          <p:cNvSpPr>
            <a:spLocks noGrp="1"/>
          </p:cNvSpPr>
          <p:nvPr>
            <p:ph type="title"/>
          </p:nvPr>
        </p:nvSpPr>
        <p:spPr>
          <a:xfrm>
            <a:off x="1919288" y="115888"/>
            <a:ext cx="7886700" cy="1325562"/>
          </a:xfrm>
        </p:spPr>
        <p:txBody>
          <a:bodyPr/>
          <a:lstStyle/>
          <a:p>
            <a:pPr algn="ctr" eaLnBrk="1" hangingPunct="1">
              <a:defRPr/>
            </a:pPr>
            <a:r>
              <a:rPr lang="ru-RU" b="1" dirty="0">
                <a:solidFill>
                  <a:schemeClr val="accent5"/>
                </a:solidFill>
              </a:rPr>
              <a:t>Гонорея</a:t>
            </a:r>
          </a:p>
        </p:txBody>
      </p:sp>
      <p:sp>
        <p:nvSpPr>
          <p:cNvPr id="4" name="Прямоугольник 3">
            <a:extLst>
              <a:ext uri="{FF2B5EF4-FFF2-40B4-BE49-F238E27FC236}">
                <a16:creationId xmlns:a16="http://schemas.microsoft.com/office/drawing/2014/main" id="{77F5FBE7-B1CA-4E9C-A3BE-1E43458BB50D}"/>
              </a:ext>
            </a:extLst>
          </p:cNvPr>
          <p:cNvSpPr/>
          <p:nvPr/>
        </p:nvSpPr>
        <p:spPr>
          <a:xfrm>
            <a:off x="519036" y="991203"/>
            <a:ext cx="7704138" cy="5693866"/>
          </a:xfrm>
          <a:prstGeom prst="rect">
            <a:avLst/>
          </a:prstGeom>
        </p:spPr>
        <p:txBody>
          <a:bodyPr>
            <a:spAutoFit/>
          </a:bodyPr>
          <a:lstStyle/>
          <a:p>
            <a:pPr>
              <a:defRPr/>
            </a:pPr>
            <a:r>
              <a:rPr lang="ru-RU" sz="2800" b="1" i="1" dirty="0">
                <a:solidFill>
                  <a:schemeClr val="accent5">
                    <a:lumMod val="75000"/>
                  </a:schemeClr>
                </a:solidFill>
              </a:rPr>
              <a:t>Клиническая картина</a:t>
            </a:r>
          </a:p>
          <a:p>
            <a:pPr marL="457200" indent="-457200">
              <a:buFont typeface="Wingdings" panose="05000000000000000000" pitchFamily="2" charset="2"/>
              <a:buChar char="Ø"/>
              <a:defRPr/>
            </a:pPr>
            <a:r>
              <a:rPr lang="ru-RU" sz="2800" dirty="0" err="1"/>
              <a:t>сливкообразные</a:t>
            </a:r>
            <a:r>
              <a:rPr lang="ru-RU" sz="2800" dirty="0"/>
              <a:t> гнойные выделения, </a:t>
            </a:r>
          </a:p>
          <a:p>
            <a:pPr marL="457200" indent="-457200">
              <a:buFont typeface="Wingdings" panose="05000000000000000000" pitchFamily="2" charset="2"/>
              <a:buChar char="Ø"/>
              <a:defRPr/>
            </a:pPr>
            <a:r>
              <a:rPr lang="ru-RU" sz="2800" dirty="0"/>
              <a:t>дизурия, </a:t>
            </a:r>
          </a:p>
          <a:p>
            <a:pPr marL="457200" indent="-457200">
              <a:buFont typeface="Wingdings" panose="05000000000000000000" pitchFamily="2" charset="2"/>
              <a:buChar char="Ø"/>
              <a:defRPr/>
            </a:pPr>
            <a:r>
              <a:rPr lang="ru-RU" sz="2800" dirty="0"/>
              <a:t>симптомы интоксикации, </a:t>
            </a:r>
          </a:p>
          <a:p>
            <a:pPr marL="457200" indent="-457200">
              <a:buFont typeface="Wingdings" panose="05000000000000000000" pitchFamily="2" charset="2"/>
              <a:buChar char="Ø"/>
              <a:defRPr/>
            </a:pPr>
            <a:r>
              <a:rPr lang="ru-RU" sz="2800" dirty="0"/>
              <a:t>боли. </a:t>
            </a:r>
          </a:p>
          <a:p>
            <a:pPr marL="457200" indent="-457200">
              <a:buFont typeface="Wingdings" panose="05000000000000000000" pitchFamily="2" charset="2"/>
              <a:buChar char="Ø"/>
              <a:defRPr/>
            </a:pPr>
            <a:r>
              <a:rPr lang="ru-RU" sz="2800" dirty="0"/>
              <a:t>при </a:t>
            </a:r>
            <a:r>
              <a:rPr lang="ru-RU" sz="2800" dirty="0" err="1"/>
              <a:t>хронизации</a:t>
            </a:r>
            <a:r>
              <a:rPr lang="ru-RU" sz="2800" dirty="0"/>
              <a:t> - бесплодие</a:t>
            </a:r>
          </a:p>
          <a:p>
            <a:pPr>
              <a:defRPr/>
            </a:pPr>
            <a:r>
              <a:rPr lang="ru-RU" sz="2800" b="1" i="1" dirty="0">
                <a:solidFill>
                  <a:schemeClr val="accent5">
                    <a:lumMod val="75000"/>
                  </a:schemeClr>
                </a:solidFill>
              </a:rPr>
              <a:t>Диагноз </a:t>
            </a:r>
          </a:p>
          <a:p>
            <a:pPr>
              <a:defRPr/>
            </a:pPr>
            <a:r>
              <a:rPr lang="ru-RU" sz="2800" dirty="0"/>
              <a:t>бактериоскопия, ПЦР, </a:t>
            </a:r>
            <a:r>
              <a:rPr lang="ru-RU" sz="2800" dirty="0" err="1"/>
              <a:t>культуральный</a:t>
            </a:r>
            <a:r>
              <a:rPr lang="ru-RU" sz="2800" dirty="0"/>
              <a:t> метод, ИФА</a:t>
            </a:r>
          </a:p>
          <a:p>
            <a:pPr>
              <a:defRPr/>
            </a:pPr>
            <a:r>
              <a:rPr lang="ru-RU" sz="2800" b="1" i="1" dirty="0">
                <a:solidFill>
                  <a:schemeClr val="accent5">
                    <a:lumMod val="75000"/>
                  </a:schemeClr>
                </a:solidFill>
              </a:rPr>
              <a:t>Лечение</a:t>
            </a:r>
            <a:r>
              <a:rPr lang="ru-RU" sz="2800" dirty="0">
                <a:solidFill>
                  <a:schemeClr val="accent5">
                    <a:lumMod val="75000"/>
                  </a:schemeClr>
                </a:solidFill>
              </a:rPr>
              <a:t> </a:t>
            </a:r>
          </a:p>
          <a:p>
            <a:pPr>
              <a:defRPr/>
            </a:pPr>
            <a:r>
              <a:rPr lang="ru-RU" sz="2800" dirty="0" err="1"/>
              <a:t>цефтриаксон</a:t>
            </a:r>
            <a:r>
              <a:rPr lang="ru-RU" sz="2800" dirty="0"/>
              <a:t>, </a:t>
            </a:r>
            <a:r>
              <a:rPr lang="ru-RU" sz="2800" dirty="0" err="1"/>
              <a:t>офлоксацин</a:t>
            </a:r>
            <a:r>
              <a:rPr lang="ru-RU" sz="2800" dirty="0"/>
              <a:t>, </a:t>
            </a:r>
            <a:r>
              <a:rPr lang="ru-RU" sz="2800" dirty="0" err="1"/>
              <a:t>спектиномицин</a:t>
            </a:r>
            <a:r>
              <a:rPr lang="ru-RU" sz="2800" dirty="0"/>
              <a:t>; </a:t>
            </a:r>
          </a:p>
          <a:p>
            <a:pPr>
              <a:defRPr/>
            </a:pPr>
            <a:r>
              <a:rPr lang="ru-RU" sz="2800" dirty="0"/>
              <a:t>хроническая – </a:t>
            </a:r>
            <a:r>
              <a:rPr lang="ru-RU" sz="2800" dirty="0" err="1"/>
              <a:t>гоновакцина</a:t>
            </a:r>
            <a:r>
              <a:rPr lang="ru-RU" sz="2800" dirty="0"/>
              <a:t>, затем антибиотикотерапия. </a:t>
            </a:r>
          </a:p>
        </p:txBody>
      </p:sp>
      <p:pic>
        <p:nvPicPr>
          <p:cNvPr id="54276" name="Объект 6">
            <a:extLst>
              <a:ext uri="{FF2B5EF4-FFF2-40B4-BE49-F238E27FC236}">
                <a16:creationId xmlns:a16="http://schemas.microsoft.com/office/drawing/2014/main" id="{1CC76A31-6605-08F9-81CB-D39A36259A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23174" y="778669"/>
            <a:ext cx="2989263" cy="224155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64123"/>
            <a:ext cx="8596668" cy="457201"/>
          </a:xfrm>
        </p:spPr>
        <p:txBody>
          <a:bodyPr>
            <a:normAutofit fontScale="90000"/>
          </a:bodyPr>
          <a:lstStyle/>
          <a:p>
            <a:r>
              <a:rPr lang="ru-RU" dirty="0"/>
              <a:t>                       </a:t>
            </a:r>
            <a:r>
              <a:rPr lang="ru-RU" dirty="0" err="1"/>
              <a:t>Бартолинит</a:t>
            </a:r>
            <a:endParaRPr lang="ru-RU" dirty="0"/>
          </a:p>
        </p:txBody>
      </p:sp>
      <p:sp>
        <p:nvSpPr>
          <p:cNvPr id="3" name="Объект 2"/>
          <p:cNvSpPr>
            <a:spLocks noGrp="1"/>
          </p:cNvSpPr>
          <p:nvPr>
            <p:ph idx="1"/>
          </p:nvPr>
        </p:nvSpPr>
        <p:spPr>
          <a:xfrm>
            <a:off x="372534" y="832339"/>
            <a:ext cx="9580358" cy="5720861"/>
          </a:xfrm>
        </p:spPr>
        <p:txBody>
          <a:bodyPr>
            <a:normAutofit lnSpcReduction="10000"/>
          </a:bodyPr>
          <a:lstStyle/>
          <a:p>
            <a:r>
              <a:rPr lang="ru-RU" dirty="0">
                <a:solidFill>
                  <a:schemeClr val="accent1"/>
                </a:solidFill>
                <a:latin typeface="Times New Roman" panose="02020603050405020304" pitchFamily="18" charset="0"/>
                <a:cs typeface="Times New Roman" panose="02020603050405020304" pitchFamily="18" charset="0"/>
              </a:rPr>
              <a:t>Б</a:t>
            </a:r>
            <a:r>
              <a:rPr lang="ru-RU" dirty="0">
                <a:latin typeface="Times New Roman" panose="02020603050405020304" pitchFamily="18" charset="0"/>
                <a:cs typeface="Times New Roman" panose="02020603050405020304" pitchFamily="18" charset="0"/>
              </a:rPr>
              <a:t>- воспаление большой железы преддверия влагалища с вовлечением окружающей клетчатки и образованием гнойной полости с </a:t>
            </a:r>
            <a:r>
              <a:rPr lang="ru-RU" dirty="0" err="1">
                <a:latin typeface="Times New Roman" panose="02020603050405020304" pitchFamily="18" charset="0"/>
                <a:cs typeface="Times New Roman" panose="02020603050405020304" pitchFamily="18" charset="0"/>
              </a:rPr>
              <a:t>пиогенной</a:t>
            </a:r>
            <a:r>
              <a:rPr lang="ru-RU" dirty="0">
                <a:latin typeface="Times New Roman" panose="02020603050405020304" pitchFamily="18" charset="0"/>
                <a:cs typeface="Times New Roman" panose="02020603050405020304" pitchFamily="18" charset="0"/>
              </a:rPr>
              <a:t> капсулой (истинный абсцесс </a:t>
            </a:r>
            <a:r>
              <a:rPr lang="ru-RU" dirty="0" err="1">
                <a:latin typeface="Times New Roman" panose="02020603050405020304" pitchFamily="18" charset="0"/>
                <a:cs typeface="Times New Roman" panose="02020603050405020304" pitchFamily="18" charset="0"/>
              </a:rPr>
              <a:t>бартолиновой</a:t>
            </a:r>
            <a:r>
              <a:rPr lang="ru-RU" dirty="0">
                <a:latin typeface="Times New Roman" panose="02020603050405020304" pitchFamily="18" charset="0"/>
                <a:cs typeface="Times New Roman" panose="02020603050405020304" pitchFamily="18" charset="0"/>
              </a:rPr>
              <a:t> железы).</a:t>
            </a:r>
          </a:p>
          <a:p>
            <a:r>
              <a:rPr lang="ru-RU" dirty="0">
                <a:solidFill>
                  <a:schemeClr val="accent1"/>
                </a:solidFill>
                <a:latin typeface="Times New Roman" panose="02020603050405020304" pitchFamily="18" charset="0"/>
                <a:cs typeface="Times New Roman" panose="02020603050405020304" pitchFamily="18" charset="0"/>
              </a:rPr>
              <a:t>Классификация. </a:t>
            </a:r>
            <a:r>
              <a:rPr lang="ru-RU" dirty="0">
                <a:latin typeface="Times New Roman" panose="02020603050405020304" pitchFamily="18" charset="0"/>
                <a:cs typeface="Times New Roman" panose="02020603050405020304" pitchFamily="18" charset="0"/>
              </a:rPr>
              <a:t>По течению </a:t>
            </a:r>
            <a:r>
              <a:rPr lang="ru-RU" dirty="0" err="1">
                <a:latin typeface="Times New Roman" panose="02020603050405020304" pitchFamily="18" charset="0"/>
                <a:cs typeface="Times New Roman" panose="02020603050405020304" pitchFamily="18" charset="0"/>
              </a:rPr>
              <a:t>бартолинита</a:t>
            </a:r>
            <a:r>
              <a:rPr lang="ru-RU" dirty="0">
                <a:latin typeface="Times New Roman" panose="02020603050405020304" pitchFamily="18" charset="0"/>
                <a:cs typeface="Times New Roman" panose="02020603050405020304" pitchFamily="18" charset="0"/>
              </a:rPr>
              <a:t> различают острую и хроническую форму. Острый </a:t>
            </a:r>
            <a:r>
              <a:rPr lang="ru-RU" dirty="0" err="1">
                <a:latin typeface="Times New Roman" panose="02020603050405020304" pitchFamily="18" charset="0"/>
                <a:cs typeface="Times New Roman" panose="02020603050405020304" pitchFamily="18" charset="0"/>
              </a:rPr>
              <a:t>бартолинит</a:t>
            </a:r>
            <a:r>
              <a:rPr lang="ru-RU" dirty="0">
                <a:latin typeface="Times New Roman" panose="02020603050405020304" pitchFamily="18" charset="0"/>
                <a:cs typeface="Times New Roman" panose="02020603050405020304" pitchFamily="18" charset="0"/>
              </a:rPr>
              <a:t> проявляется в виде: ложного абсцесса (первичного– </a:t>
            </a:r>
            <a:r>
              <a:rPr lang="ru-RU" dirty="0" err="1">
                <a:latin typeface="Times New Roman" panose="02020603050405020304" pitchFamily="18" charset="0"/>
                <a:cs typeface="Times New Roman" panose="02020603050405020304" pitchFamily="18" charset="0"/>
              </a:rPr>
              <a:t>каналикулита</a:t>
            </a:r>
            <a:r>
              <a:rPr lang="ru-RU" dirty="0">
                <a:latin typeface="Times New Roman" panose="02020603050405020304" pitchFamily="18" charset="0"/>
                <a:cs typeface="Times New Roman" panose="02020603050405020304" pitchFamily="18" charset="0"/>
              </a:rPr>
              <a:t> и вторичного – при воспалении ранее сформировавшейся кисты) истинного абсцесса.</a:t>
            </a:r>
          </a:p>
          <a:p>
            <a:r>
              <a:rPr lang="ru-RU" dirty="0">
                <a:solidFill>
                  <a:schemeClr val="accent1"/>
                </a:solidFill>
                <a:latin typeface="Times New Roman" panose="02020603050405020304" pitchFamily="18" charset="0"/>
                <a:cs typeface="Times New Roman" panose="02020603050405020304" pitchFamily="18" charset="0"/>
              </a:rPr>
              <a:t>Острый </a:t>
            </a:r>
            <a:r>
              <a:rPr lang="ru-RU" dirty="0" err="1">
                <a:solidFill>
                  <a:schemeClr val="accent1"/>
                </a:solidFill>
                <a:latin typeface="Times New Roman" panose="02020603050405020304" pitchFamily="18" charset="0"/>
                <a:cs typeface="Times New Roman" panose="02020603050405020304" pitchFamily="18" charset="0"/>
              </a:rPr>
              <a:t>бартолинит</a:t>
            </a:r>
            <a:r>
              <a:rPr lang="ru-RU" dirty="0">
                <a:solidFill>
                  <a:schemeClr val="accent1"/>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Ложный абсцесс </a:t>
            </a:r>
            <a:r>
              <a:rPr lang="ru-RU" dirty="0" err="1">
                <a:latin typeface="Times New Roman" panose="02020603050405020304" pitchFamily="18" charset="0"/>
                <a:cs typeface="Times New Roman" panose="02020603050405020304" pitchFamily="18" charset="0"/>
              </a:rPr>
              <a:t>бартолиниевой</a:t>
            </a:r>
            <a:r>
              <a:rPr lang="ru-RU" dirty="0">
                <a:latin typeface="Times New Roman" panose="02020603050405020304" pitchFamily="18" charset="0"/>
                <a:cs typeface="Times New Roman" panose="02020603050405020304" pitchFamily="18" charset="0"/>
              </a:rPr>
              <a:t> железы                                                       Формирование ложного абсцесса начинается с </a:t>
            </a:r>
            <a:r>
              <a:rPr lang="ru-RU" dirty="0" err="1">
                <a:latin typeface="Times New Roman" panose="02020603050405020304" pitchFamily="18" charset="0"/>
                <a:cs typeface="Times New Roman" panose="02020603050405020304" pitchFamily="18" charset="0"/>
              </a:rPr>
              <a:t>каналикулита</a:t>
            </a:r>
            <a:r>
              <a:rPr lang="ru-RU" dirty="0">
                <a:latin typeface="Times New Roman" panose="02020603050405020304" pitchFamily="18" charset="0"/>
                <a:cs typeface="Times New Roman" panose="02020603050405020304" pitchFamily="18" charset="0"/>
              </a:rPr>
              <a:t> -                                                             воспаления выводного протока железы. У наружного выхода                                                          протока возникает покраснение с воспалительным валиком вокруг,                                    кожа над припухлостью подвижна. Из отверстия протока при надавливании                              отделяется гнойное содержимое. Общее самочувствие меняется                               незначительно. При закупорке выводного протока гнойный секрет                                        накапливается, железа растягивается, становиться болезненной,                                                                       возникает припухлость, гиперемия (ложный абсцесс). Происходит                                                         выпячивание поверхности </a:t>
            </a:r>
            <a:r>
              <a:rPr lang="ru-RU" dirty="0" err="1">
                <a:latin typeface="Times New Roman" panose="02020603050405020304" pitchFamily="18" charset="0"/>
                <a:cs typeface="Times New Roman" panose="02020603050405020304" pitchFamily="18" charset="0"/>
              </a:rPr>
              <a:t>бартолиниевой</a:t>
            </a:r>
            <a:r>
              <a:rPr lang="ru-RU" dirty="0">
                <a:latin typeface="Times New Roman" panose="02020603050405020304" pitchFamily="18" charset="0"/>
                <a:cs typeface="Times New Roman" panose="02020603050405020304" pitchFamily="18" charset="0"/>
              </a:rPr>
              <a:t> железы, которая частично                                      перекрывает вход во влагалище. Температура тела может подниматься                                                     до 37,5 С, возникают боли при движении. Вторичный ложный абсцесс                                                                при остром </a:t>
            </a:r>
            <a:r>
              <a:rPr lang="ru-RU" dirty="0" err="1">
                <a:latin typeface="Times New Roman" panose="02020603050405020304" pitchFamily="18" charset="0"/>
                <a:cs typeface="Times New Roman" panose="02020603050405020304" pitchFamily="18" charset="0"/>
              </a:rPr>
              <a:t>бартолините</a:t>
            </a:r>
            <a:r>
              <a:rPr lang="ru-RU" dirty="0">
                <a:latin typeface="Times New Roman" panose="02020603050405020304" pitchFamily="18" charset="0"/>
                <a:cs typeface="Times New Roman" panose="02020603050405020304" pitchFamily="18" charset="0"/>
              </a:rPr>
              <a:t> также может развиться при нагноении ранее                         образовавшейся кисты. Иногда </a:t>
            </a:r>
            <a:r>
              <a:rPr lang="ru-RU" dirty="0" err="1">
                <a:latin typeface="Times New Roman" panose="02020603050405020304" pitchFamily="18" charset="0"/>
                <a:cs typeface="Times New Roman" panose="02020603050405020304" pitchFamily="18" charset="0"/>
              </a:rPr>
              <a:t>бартолинит</a:t>
            </a:r>
            <a:r>
              <a:rPr lang="ru-RU" dirty="0">
                <a:latin typeface="Times New Roman" panose="02020603050405020304" pitchFamily="18" charset="0"/>
                <a:cs typeface="Times New Roman" panose="02020603050405020304" pitchFamily="18" charset="0"/>
              </a:rPr>
              <a:t> затухает самостоятельно,                                     не осложняясь нагноением, но через какое-то время вновь обостряется.</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585" y="2505075"/>
            <a:ext cx="4256210" cy="4048125"/>
          </a:xfrm>
          <a:prstGeom prst="rect">
            <a:avLst/>
          </a:prstGeom>
        </p:spPr>
      </p:pic>
    </p:spTree>
    <p:extLst>
      <p:ext uri="{BB962C8B-B14F-4D97-AF65-F5344CB8AC3E}">
        <p14:creationId xmlns:p14="http://schemas.microsoft.com/office/powerpoint/2010/main" val="3636472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098353-C95D-403B-9D41-A35F7C01CA6E}"/>
              </a:ext>
            </a:extLst>
          </p:cNvPr>
          <p:cNvSpPr>
            <a:spLocks noGrp="1"/>
          </p:cNvSpPr>
          <p:nvPr>
            <p:ph type="title"/>
          </p:nvPr>
        </p:nvSpPr>
        <p:spPr/>
        <p:txBody>
          <a:bodyPr/>
          <a:lstStyle/>
          <a:p>
            <a:pPr algn="ctr" eaLnBrk="1" hangingPunct="1">
              <a:defRPr/>
            </a:pPr>
            <a:r>
              <a:rPr lang="ru-RU" b="1" dirty="0" err="1">
                <a:solidFill>
                  <a:schemeClr val="accent5"/>
                </a:solidFill>
              </a:rPr>
              <a:t>Бартолинит</a:t>
            </a:r>
            <a:endParaRPr lang="ru-RU" b="1" dirty="0">
              <a:solidFill>
                <a:schemeClr val="accent5"/>
              </a:solidFill>
            </a:endParaRPr>
          </a:p>
        </p:txBody>
      </p:sp>
      <p:pic>
        <p:nvPicPr>
          <p:cNvPr id="25603" name="Объект 3">
            <a:extLst>
              <a:ext uri="{FF2B5EF4-FFF2-40B4-BE49-F238E27FC236}">
                <a16:creationId xmlns:a16="http://schemas.microsoft.com/office/drawing/2014/main" id="{E3228EFC-EC9B-A5DE-B6BB-5925417856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5207" y="1796403"/>
            <a:ext cx="7053262" cy="4714875"/>
          </a:xfrm>
        </p:spPr>
      </p:pic>
    </p:spTree>
    <p:extLst>
      <p:ext uri="{BB962C8B-B14F-4D97-AF65-F5344CB8AC3E}">
        <p14:creationId xmlns:p14="http://schemas.microsoft.com/office/powerpoint/2010/main" val="307393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293077" y="234950"/>
            <a:ext cx="9155723" cy="6388588"/>
          </a:xfrm>
        </p:spPr>
        <p:txBody>
          <a:bodyPr>
            <a:normAutofit lnSpcReduction="10000"/>
          </a:bodyPr>
          <a:lstStyle/>
          <a:p>
            <a:r>
              <a:rPr lang="ru-RU" dirty="0">
                <a:solidFill>
                  <a:schemeClr val="accent1"/>
                </a:solidFill>
                <a:latin typeface="Times New Roman" panose="02020603050405020304" pitchFamily="18" charset="0"/>
                <a:cs typeface="Times New Roman" panose="02020603050405020304" pitchFamily="18" charset="0"/>
              </a:rPr>
              <a:t>Истинный абсцесс </a:t>
            </a:r>
            <a:r>
              <a:rPr lang="ru-RU" dirty="0" err="1">
                <a:solidFill>
                  <a:schemeClr val="accent1"/>
                </a:solidFill>
                <a:latin typeface="Times New Roman" panose="02020603050405020304" pitchFamily="18" charset="0"/>
                <a:cs typeface="Times New Roman" panose="02020603050405020304" pitchFamily="18" charset="0"/>
              </a:rPr>
              <a:t>бартолиниевой</a:t>
            </a:r>
            <a:r>
              <a:rPr lang="ru-RU" dirty="0">
                <a:solidFill>
                  <a:schemeClr val="accent1"/>
                </a:solidFill>
                <a:latin typeface="Times New Roman" panose="02020603050405020304" pitchFamily="18" charset="0"/>
                <a:cs typeface="Times New Roman" panose="02020603050405020304" pitchFamily="18" charset="0"/>
              </a:rPr>
              <a:t> железы </a:t>
            </a:r>
            <a:r>
              <a:rPr lang="ru-RU" dirty="0">
                <a:latin typeface="Times New Roman" panose="02020603050405020304" pitchFamily="18" charset="0"/>
                <a:cs typeface="Times New Roman" panose="02020603050405020304" pitchFamily="18" charset="0"/>
              </a:rPr>
              <a:t>При проникновении инфекции непосредственно в ткани железы острый </a:t>
            </a:r>
            <a:r>
              <a:rPr lang="ru-RU" dirty="0" err="1">
                <a:latin typeface="Times New Roman" panose="02020603050405020304" pitchFamily="18" charset="0"/>
                <a:cs typeface="Times New Roman" panose="02020603050405020304" pitchFamily="18" charset="0"/>
              </a:rPr>
              <a:t>бартолинит</a:t>
            </a:r>
            <a:r>
              <a:rPr lang="ru-RU" dirty="0">
                <a:latin typeface="Times New Roman" panose="02020603050405020304" pitchFamily="18" charset="0"/>
                <a:cs typeface="Times New Roman" panose="02020603050405020304" pitchFamily="18" charset="0"/>
              </a:rPr>
              <a:t> сопровождается образованием истинного абсцесса. Паренхима железы расплавляется, кожа над абсцессом становиться неподвижной. Отмечаются сильный отек половых губ, постоянная, резкая боль в области промежности со стороны поражения; увеличение паховых лимфоузлов. Температура повышается (выше 37,5 С; при остром                                                              течении – до 40 С), появляется озноб, слабость,                                                                        ухудшается самочувствие. Внутри железы пальпируется                                                                                             гнойник. При самопроизвольном вскрытии                                                                                       полного опорожнения капсулы не происходит.                                                                  Несмотря на улучшение самочувствия,                                                                                                                                                                       инфекция, оставшаяся внутри железы,                                                                                                 может вызвать повторное нагноение.</a:t>
            </a:r>
          </a:p>
          <a:p>
            <a:r>
              <a:rPr lang="ru-RU" dirty="0">
                <a:solidFill>
                  <a:schemeClr val="accent1"/>
                </a:solidFill>
                <a:latin typeface="Times New Roman" panose="02020603050405020304" pitchFamily="18" charset="0"/>
                <a:cs typeface="Times New Roman" panose="02020603050405020304" pitchFamily="18" charset="0"/>
              </a:rPr>
              <a:t>Хронический </a:t>
            </a:r>
            <a:r>
              <a:rPr lang="ru-RU" dirty="0" err="1">
                <a:solidFill>
                  <a:schemeClr val="accent1"/>
                </a:solidFill>
                <a:latin typeface="Times New Roman" panose="02020603050405020304" pitchFamily="18" charset="0"/>
                <a:cs typeface="Times New Roman" panose="02020603050405020304" pitchFamily="18" charset="0"/>
              </a:rPr>
              <a:t>бартолинит</a:t>
            </a:r>
            <a:r>
              <a:rPr lang="ru-RU" dirty="0">
                <a:solidFill>
                  <a:schemeClr val="accent1"/>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характеризуется                                                                    чередованием обострений и временных                                                                                                улучшений. Обострения </a:t>
            </a:r>
            <a:r>
              <a:rPr lang="ru-RU" dirty="0" err="1">
                <a:latin typeface="Times New Roman" panose="02020603050405020304" pitchFamily="18" charset="0"/>
                <a:cs typeface="Times New Roman" panose="02020603050405020304" pitchFamily="18" charset="0"/>
              </a:rPr>
              <a:t>бартолинита</a:t>
            </a:r>
            <a:r>
              <a:rPr lang="ru-RU" dirty="0">
                <a:latin typeface="Times New Roman" panose="02020603050405020304" pitchFamily="18" charset="0"/>
                <a:cs typeface="Times New Roman" panose="02020603050405020304" pitchFamily="18" charset="0"/>
              </a:rPr>
              <a:t> могут                                                                       возникать при менструациях, снижении                                                                           иммунитета, наличии других инфекционных заболеваний. При хроническом </a:t>
            </a:r>
            <a:r>
              <a:rPr lang="ru-RU" dirty="0" err="1">
                <a:latin typeface="Times New Roman" panose="02020603050405020304" pitchFamily="18" charset="0"/>
                <a:cs typeface="Times New Roman" panose="02020603050405020304" pitchFamily="18" charset="0"/>
              </a:rPr>
              <a:t>бартолините</a:t>
            </a:r>
            <a:r>
              <a:rPr lang="ru-RU" dirty="0">
                <a:latin typeface="Times New Roman" panose="02020603050405020304" pitchFamily="18" charset="0"/>
                <a:cs typeface="Times New Roman" panose="02020603050405020304" pitchFamily="18" charset="0"/>
              </a:rPr>
              <a:t> отмечаются незначительные боли в области воспаления, дискомфорт при движении, уплотнение в области железы. Температура обычно в норме, иногда субфебрильная. При длительном течении хронического </a:t>
            </a:r>
            <a:r>
              <a:rPr lang="ru-RU" dirty="0" err="1">
                <a:latin typeface="Times New Roman" panose="02020603050405020304" pitchFamily="18" charset="0"/>
                <a:cs typeface="Times New Roman" panose="02020603050405020304" pitchFamily="18" charset="0"/>
              </a:rPr>
              <a:t>бартолинита</a:t>
            </a:r>
            <a:r>
              <a:rPr lang="ru-RU" dirty="0">
                <a:latin typeface="Times New Roman" panose="02020603050405020304" pitchFamily="18" charset="0"/>
                <a:cs typeface="Times New Roman" panose="02020603050405020304" pitchFamily="18" charset="0"/>
              </a:rPr>
              <a:t> в железе формируется киста, как правило, небольших размеров, заполненная воспалительным экссудатом.</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7910" y="1564907"/>
            <a:ext cx="5619750" cy="2936754"/>
          </a:xfrm>
          <a:prstGeom prst="rect">
            <a:avLst/>
          </a:prstGeom>
        </p:spPr>
      </p:pic>
    </p:spTree>
    <p:extLst>
      <p:ext uri="{BB962C8B-B14F-4D97-AF65-F5344CB8AC3E}">
        <p14:creationId xmlns:p14="http://schemas.microsoft.com/office/powerpoint/2010/main" val="348405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222739" y="246185"/>
            <a:ext cx="9448800" cy="6283569"/>
          </a:xfrm>
        </p:spPr>
        <p:txBody>
          <a:bodyPr>
            <a:noAutofit/>
          </a:bodyPr>
          <a:lstStyle/>
          <a:p>
            <a:r>
              <a:rPr lang="ru-RU" sz="2000" dirty="0">
                <a:solidFill>
                  <a:schemeClr val="accent1"/>
                </a:solidFill>
                <a:latin typeface="Times New Roman" panose="02020603050405020304" pitchFamily="18" charset="0"/>
                <a:cs typeface="Times New Roman" panose="02020603050405020304" pitchFamily="18" charset="0"/>
              </a:rPr>
              <a:t>Осложнения </a:t>
            </a:r>
            <a:r>
              <a:rPr lang="ru-RU" sz="2000" dirty="0" err="1">
                <a:solidFill>
                  <a:schemeClr val="accent1"/>
                </a:solidFill>
                <a:latin typeface="Times New Roman" panose="02020603050405020304" pitchFamily="18" charset="0"/>
                <a:cs typeface="Times New Roman" panose="02020603050405020304" pitchFamily="18" charset="0"/>
              </a:rPr>
              <a:t>бартолинита</a:t>
            </a:r>
            <a:r>
              <a:rPr lang="ru-RU" sz="2000" dirty="0">
                <a:solidFill>
                  <a:schemeClr val="accent1"/>
                </a:solidFill>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Рецидивы заболевания; Образование незаживающего свища(</a:t>
            </a:r>
            <a:r>
              <a:rPr lang="ru-RU" sz="2000" dirty="0" err="1">
                <a:latin typeface="Times New Roman" panose="02020603050405020304" pitchFamily="18" charset="0"/>
                <a:cs typeface="Times New Roman" panose="02020603050405020304" pitchFamily="18" charset="0"/>
              </a:rPr>
              <a:t>противоестестественного</a:t>
            </a:r>
            <a:r>
              <a:rPr lang="ru-RU" sz="2000" dirty="0">
                <a:latin typeface="Times New Roman" panose="02020603050405020304" pitchFamily="18" charset="0"/>
                <a:cs typeface="Times New Roman" panose="02020603050405020304" pitchFamily="18" charset="0"/>
              </a:rPr>
              <a:t> отверстия); Распространение инфекционного    процесса на соседние органы мочеполовой системы(</a:t>
            </a:r>
            <a:r>
              <a:rPr lang="ru-RU" sz="2000" dirty="0" err="1">
                <a:latin typeface="Times New Roman" panose="02020603050405020304" pitchFamily="18" charset="0"/>
                <a:cs typeface="Times New Roman" panose="02020603050405020304" pitchFamily="18" charset="0"/>
              </a:rPr>
              <a:t>кольпиты</a:t>
            </a:r>
            <a:r>
              <a:rPr lang="ru-RU" sz="2000" dirty="0">
                <a:latin typeface="Times New Roman" panose="02020603050405020304" pitchFamily="18" charset="0"/>
                <a:cs typeface="Times New Roman" panose="02020603050405020304" pitchFamily="18" charset="0"/>
              </a:rPr>
              <a:t>, уретриты); Сепсис(тяжелое инфекционное заболевание) может развиться при попадании    инфекции в кровь при ослабленном иммунитете.</a:t>
            </a:r>
          </a:p>
          <a:p>
            <a:r>
              <a:rPr lang="ru-RU" sz="2000" dirty="0">
                <a:solidFill>
                  <a:schemeClr val="accent1"/>
                </a:solidFill>
                <a:latin typeface="Times New Roman" panose="02020603050405020304" pitchFamily="18" charset="0"/>
                <a:cs typeface="Times New Roman" panose="02020603050405020304" pitchFamily="18" charset="0"/>
              </a:rPr>
              <a:t>Диагностика.</a:t>
            </a:r>
            <a:r>
              <a:rPr lang="ru-RU" sz="2000" dirty="0">
                <a:latin typeface="Times New Roman" panose="02020603050405020304" pitchFamily="18" charset="0"/>
                <a:cs typeface="Times New Roman" panose="02020603050405020304" pitchFamily="18" charset="0"/>
              </a:rPr>
              <a:t> Осмотр больной, сбор анамнеза, проведение </a:t>
            </a:r>
            <a:r>
              <a:rPr lang="ru-RU" sz="2000" dirty="0" err="1">
                <a:latin typeface="Times New Roman" panose="02020603050405020304" pitchFamily="18" charset="0"/>
                <a:cs typeface="Times New Roman" panose="02020603050405020304" pitchFamily="18" charset="0"/>
              </a:rPr>
              <a:t>кольпоскопии</a:t>
            </a:r>
            <a:r>
              <a:rPr lang="ru-RU" sz="2000" dirty="0">
                <a:latin typeface="Times New Roman" panose="02020603050405020304" pitchFamily="18" charset="0"/>
                <a:cs typeface="Times New Roman" panose="02020603050405020304" pitchFamily="18" charset="0"/>
              </a:rPr>
              <a:t>. ПЦР-диагностика основных половых инфекций (хламидиоз, гонорея, трихомониаз, микоплазмоз, </a:t>
            </a:r>
            <a:r>
              <a:rPr lang="ru-RU" sz="2000" dirty="0" err="1">
                <a:latin typeface="Times New Roman" panose="02020603050405020304" pitchFamily="18" charset="0"/>
                <a:cs typeface="Times New Roman" panose="02020603050405020304" pitchFamily="18" charset="0"/>
              </a:rPr>
              <a:t>уреаплазмоз</a:t>
            </a:r>
            <a:r>
              <a:rPr lang="ru-RU" sz="2000" dirty="0">
                <a:latin typeface="Times New Roman" panose="02020603050405020304" pitchFamily="18" charset="0"/>
                <a:cs typeface="Times New Roman" panose="02020603050405020304" pitchFamily="18" charset="0"/>
              </a:rPr>
              <a:t>, герпес, вирус папилломы человека); Бактериологический посев выделений из влагалища для установления чувствительности к </a:t>
            </a:r>
            <a:r>
              <a:rPr lang="ru-RU" sz="2000" dirty="0" err="1">
                <a:latin typeface="Times New Roman" panose="02020603050405020304" pitchFamily="18" charset="0"/>
                <a:cs typeface="Times New Roman" panose="02020603050405020304" pitchFamily="18" charset="0"/>
              </a:rPr>
              <a:t>анитибиотикам</a:t>
            </a:r>
            <a:r>
              <a:rPr lang="ru-RU" sz="2000" dirty="0">
                <a:latin typeface="Times New Roman" panose="02020603050405020304" pitchFamily="18" charset="0"/>
                <a:cs typeface="Times New Roman" panose="02020603050405020304" pitchFamily="18" charset="0"/>
              </a:rPr>
              <a:t>;                                                              Бактериологическое исследование гноя                                                                                           ( при прорыве абсцесса, или путем легкого                                                     надавливания на выводной проток железы).</a:t>
            </a:r>
          </a:p>
          <a:p>
            <a:endParaRPr lang="ru-RU" sz="2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353" y="3270738"/>
            <a:ext cx="5619750" cy="2936754"/>
          </a:xfrm>
          <a:prstGeom prst="rect">
            <a:avLst/>
          </a:prstGeom>
        </p:spPr>
      </p:pic>
    </p:spTree>
    <p:extLst>
      <p:ext uri="{BB962C8B-B14F-4D97-AF65-F5344CB8AC3E}">
        <p14:creationId xmlns:p14="http://schemas.microsoft.com/office/powerpoint/2010/main" val="3654172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77334" y="175846"/>
            <a:ext cx="8596668" cy="2825262"/>
          </a:xfrm>
        </p:spPr>
        <p:txBody>
          <a:bodyPr>
            <a:noAutofit/>
          </a:bodyPr>
          <a:lstStyle/>
          <a:p>
            <a:r>
              <a:rPr lang="ru-RU" sz="2000" dirty="0">
                <a:latin typeface="Times New Roman" panose="02020603050405020304" pitchFamily="18" charset="0"/>
                <a:cs typeface="Times New Roman" panose="02020603050405020304" pitchFamily="18" charset="0"/>
              </a:rPr>
              <a:t>Лечение. </a:t>
            </a:r>
            <a:r>
              <a:rPr lang="ru-RU" sz="2000" u="sng" dirty="0">
                <a:solidFill>
                  <a:schemeClr val="tx1"/>
                </a:solidFill>
                <a:latin typeface="Times New Roman" panose="02020603050405020304" pitchFamily="18" charset="0"/>
                <a:cs typeface="Times New Roman" panose="02020603050405020304" pitchFamily="18" charset="0"/>
              </a:rPr>
              <a:t>Консервативное: </a:t>
            </a:r>
            <a:r>
              <a:rPr lang="ru-RU" sz="2000" dirty="0">
                <a:solidFill>
                  <a:schemeClr val="tx1"/>
                </a:solidFill>
                <a:latin typeface="Times New Roman" panose="02020603050405020304" pitchFamily="18" charset="0"/>
                <a:cs typeface="Times New Roman" panose="02020603050405020304" pitchFamily="18" charset="0"/>
              </a:rPr>
              <a:t>холод на область гениталий, половой покой, ограничение физической активности, местная противовоспалительная терапия (теплые сидячие ванночки с марганцовой, </a:t>
            </a:r>
            <a:r>
              <a:rPr lang="ru-RU" sz="2000" dirty="0" err="1">
                <a:solidFill>
                  <a:schemeClr val="tx1"/>
                </a:solidFill>
                <a:latin typeface="Times New Roman" panose="02020603050405020304" pitchFamily="18" charset="0"/>
                <a:cs typeface="Times New Roman" panose="02020603050405020304" pitchFamily="18" charset="0"/>
              </a:rPr>
              <a:t>хлоргексидином</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мирамистином</a:t>
            </a:r>
            <a:r>
              <a:rPr lang="ru-RU" sz="2000" dirty="0">
                <a:solidFill>
                  <a:schemeClr val="tx1"/>
                </a:solidFill>
                <a:latin typeface="Times New Roman" panose="02020603050405020304" pitchFamily="18" charset="0"/>
                <a:cs typeface="Times New Roman" panose="02020603050405020304" pitchFamily="18" charset="0"/>
              </a:rPr>
              <a:t>, мазевые аппликации с ихтиолом, линиментом по Вишневскому) антибиотики (</a:t>
            </a:r>
            <a:r>
              <a:rPr lang="ru-RU" sz="2000" dirty="0" err="1">
                <a:solidFill>
                  <a:schemeClr val="tx1"/>
                </a:solidFill>
                <a:latin typeface="Times New Roman" panose="02020603050405020304" pitchFamily="18" charset="0"/>
                <a:cs typeface="Times New Roman" panose="02020603050405020304" pitchFamily="18" charset="0"/>
              </a:rPr>
              <a:t>амоксиклав</a:t>
            </a:r>
            <a:r>
              <a:rPr lang="ru-RU" sz="2000" dirty="0">
                <a:solidFill>
                  <a:schemeClr val="tx1"/>
                </a:solidFill>
                <a:latin typeface="Times New Roman" panose="02020603050405020304" pitchFamily="18" charset="0"/>
                <a:cs typeface="Times New Roman" panose="02020603050405020304" pitchFamily="18" charset="0"/>
              </a:rPr>
              <a:t>, комбинации </a:t>
            </a:r>
            <a:r>
              <a:rPr lang="ru-RU" sz="2000" dirty="0" err="1">
                <a:solidFill>
                  <a:schemeClr val="tx1"/>
                </a:solidFill>
                <a:latin typeface="Times New Roman" panose="02020603050405020304" pitchFamily="18" charset="0"/>
                <a:cs typeface="Times New Roman" panose="02020603050405020304" pitchFamily="18" charset="0"/>
              </a:rPr>
              <a:t>офлоксацина</a:t>
            </a:r>
            <a:r>
              <a:rPr lang="ru-RU" sz="2000" dirty="0">
                <a:solidFill>
                  <a:schemeClr val="tx1"/>
                </a:solidFill>
                <a:latin typeface="Times New Roman" panose="02020603050405020304" pitchFamily="18" charset="0"/>
                <a:cs typeface="Times New Roman" panose="02020603050405020304" pitchFamily="18" charset="0"/>
              </a:rPr>
              <a:t> или </a:t>
            </a:r>
            <a:r>
              <a:rPr lang="ru-RU" sz="2000" dirty="0" err="1">
                <a:solidFill>
                  <a:schemeClr val="tx1"/>
                </a:solidFill>
                <a:latin typeface="Times New Roman" panose="02020603050405020304" pitchFamily="18" charset="0"/>
                <a:cs typeface="Times New Roman" panose="02020603050405020304" pitchFamily="18" charset="0"/>
              </a:rPr>
              <a:t>доксициклина</a:t>
            </a:r>
            <a:r>
              <a:rPr lang="ru-RU" sz="2000" dirty="0">
                <a:solidFill>
                  <a:schemeClr val="tx1"/>
                </a:solidFill>
                <a:latin typeface="Times New Roman" panose="02020603050405020304" pitchFamily="18" charset="0"/>
                <a:cs typeface="Times New Roman" panose="02020603050405020304" pitchFamily="18" charset="0"/>
              </a:rPr>
              <a:t> с </a:t>
            </a:r>
            <a:r>
              <a:rPr lang="ru-RU" sz="2000" dirty="0" err="1">
                <a:solidFill>
                  <a:schemeClr val="tx1"/>
                </a:solidFill>
                <a:latin typeface="Times New Roman" panose="02020603050405020304" pitchFamily="18" charset="0"/>
                <a:cs typeface="Times New Roman" panose="02020603050405020304" pitchFamily="18" charset="0"/>
              </a:rPr>
              <a:t>метранидазолом</a:t>
            </a:r>
            <a:r>
              <a:rPr lang="ru-RU" sz="2000" dirty="0">
                <a:solidFill>
                  <a:schemeClr val="tx1"/>
                </a:solidFill>
                <a:latin typeface="Times New Roman" panose="02020603050405020304" pitchFamily="18" charset="0"/>
                <a:cs typeface="Times New Roman" panose="02020603050405020304" pitchFamily="18" charset="0"/>
              </a:rPr>
              <a:t>). болеутоляющие средства </a:t>
            </a:r>
            <a:r>
              <a:rPr lang="ru-RU" sz="2000" dirty="0" err="1">
                <a:solidFill>
                  <a:schemeClr val="tx1"/>
                </a:solidFill>
                <a:latin typeface="Times New Roman" panose="02020603050405020304" pitchFamily="18" charset="0"/>
                <a:cs typeface="Times New Roman" panose="02020603050405020304" pitchFamily="18" charset="0"/>
              </a:rPr>
              <a:t>физиопроцедуры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магнитотерапия</a:t>
            </a:r>
            <a:r>
              <a:rPr lang="ru-RU" sz="2000" dirty="0">
                <a:solidFill>
                  <a:schemeClr val="tx1"/>
                </a:solidFill>
                <a:latin typeface="Times New Roman" panose="02020603050405020304" pitchFamily="18" charset="0"/>
                <a:cs typeface="Times New Roman" panose="02020603050405020304" pitchFamily="18" charset="0"/>
              </a:rPr>
              <a:t>, УФО, УВЧ) при стихании остроты процесса общеукрепляющая терапия (витамины, иммуномодуляторы: </a:t>
            </a:r>
            <a:r>
              <a:rPr lang="ru-RU" sz="2000" dirty="0" err="1">
                <a:solidFill>
                  <a:schemeClr val="tx1"/>
                </a:solidFill>
                <a:latin typeface="Times New Roman" panose="02020603050405020304" pitchFamily="18" charset="0"/>
                <a:cs typeface="Times New Roman" panose="02020603050405020304" pitchFamily="18" charset="0"/>
              </a:rPr>
              <a:t>виферон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тималин</a:t>
            </a:r>
            <a:r>
              <a:rPr lang="ru-RU" sz="2000" dirty="0">
                <a:solidFill>
                  <a:schemeClr val="tx1"/>
                </a:solidFill>
                <a:latin typeface="Times New Roman" panose="02020603050405020304" pitchFamily="18" charset="0"/>
                <a:cs typeface="Times New Roman" panose="02020603050405020304" pitchFamily="18" charset="0"/>
              </a:rPr>
              <a:t>). </a:t>
            </a:r>
            <a:r>
              <a:rPr lang="ru-RU" sz="2000" u="sng" dirty="0">
                <a:solidFill>
                  <a:schemeClr val="tx1"/>
                </a:solidFill>
                <a:latin typeface="Times New Roman" panose="02020603050405020304" pitchFamily="18" charset="0"/>
                <a:cs typeface="Times New Roman" panose="02020603050405020304" pitchFamily="18" charset="0"/>
              </a:rPr>
              <a:t>Оперативное лечение:</a:t>
            </a:r>
            <a:endParaRPr lang="ru-RU" sz="2000" u="sng" dirty="0">
              <a:solidFill>
                <a:schemeClr val="tx1"/>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9231" y="3165231"/>
            <a:ext cx="8918655" cy="3376246"/>
          </a:xfrm>
        </p:spPr>
      </p:pic>
    </p:spTree>
    <p:extLst>
      <p:ext uri="{BB962C8B-B14F-4D97-AF65-F5344CB8AC3E}">
        <p14:creationId xmlns:p14="http://schemas.microsoft.com/office/powerpoint/2010/main" val="2710062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8011" y="175846"/>
            <a:ext cx="8596668" cy="633046"/>
          </a:xfrm>
        </p:spPr>
        <p:txBody>
          <a:bodyPr>
            <a:normAutofit fontScale="90000"/>
          </a:bodyPr>
          <a:lstStyle/>
          <a:p>
            <a:r>
              <a:rPr lang="ru-RU" dirty="0"/>
              <a:t>           </a:t>
            </a:r>
            <a:r>
              <a:rPr lang="ru-RU" dirty="0" err="1">
                <a:latin typeface="Times New Roman" panose="02020603050405020304" pitchFamily="18" charset="0"/>
                <a:cs typeface="Times New Roman" panose="02020603050405020304" pitchFamily="18" charset="0"/>
              </a:rPr>
              <a:t>Экзоцервицит</a:t>
            </a:r>
            <a:r>
              <a:rPr lang="ru-RU" dirty="0">
                <a:latin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cs typeface="Times New Roman" panose="02020603050405020304" pitchFamily="18" charset="0"/>
              </a:rPr>
              <a:t>эндоцервицит</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3" y="902678"/>
            <a:ext cx="9193497" cy="5138686"/>
          </a:xfrm>
        </p:spPr>
        <p:txBody>
          <a:bodyPr>
            <a:normAutofit/>
          </a:bodyPr>
          <a:lstStyle/>
          <a:p>
            <a:r>
              <a:rPr lang="ru-RU" sz="2000" dirty="0" err="1">
                <a:solidFill>
                  <a:schemeClr val="accent1"/>
                </a:solidFill>
                <a:latin typeface="Times New Roman" panose="02020603050405020304" pitchFamily="18" charset="0"/>
                <a:cs typeface="Times New Roman" panose="02020603050405020304" pitchFamily="18" charset="0"/>
              </a:rPr>
              <a:t>Экзоцервицит</a:t>
            </a:r>
            <a:r>
              <a:rPr lang="ru-RU" sz="2000" dirty="0">
                <a:latin typeface="Times New Roman" panose="02020603050405020304" pitchFamily="18" charset="0"/>
                <a:cs typeface="Times New Roman" panose="02020603050405020304" pitchFamily="18" charset="0"/>
              </a:rPr>
              <a:t>-воспаление влагалищной части шейки матки. </a:t>
            </a:r>
            <a:r>
              <a:rPr lang="ru-RU" sz="2000" dirty="0" err="1">
                <a:solidFill>
                  <a:schemeClr val="accent1"/>
                </a:solidFill>
                <a:latin typeface="Times New Roman" panose="02020603050405020304" pitchFamily="18" charset="0"/>
                <a:cs typeface="Times New Roman" panose="02020603050405020304" pitchFamily="18" charset="0"/>
              </a:rPr>
              <a:t>Эндоцервицит</a:t>
            </a:r>
            <a:r>
              <a:rPr lang="ru-RU" sz="2000" dirty="0">
                <a:latin typeface="Times New Roman" panose="02020603050405020304" pitchFamily="18" charset="0"/>
                <a:cs typeface="Times New Roman" panose="02020603050405020304" pitchFamily="18" charset="0"/>
              </a:rPr>
              <a:t>- воспаление слизистой оболочки цервикального канала шейки матки.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92" y="1604107"/>
            <a:ext cx="7620000" cy="5080000"/>
          </a:xfrm>
          <a:prstGeom prst="rect">
            <a:avLst/>
          </a:prstGeom>
        </p:spPr>
      </p:pic>
    </p:spTree>
    <p:extLst>
      <p:ext uri="{BB962C8B-B14F-4D97-AF65-F5344CB8AC3E}">
        <p14:creationId xmlns:p14="http://schemas.microsoft.com/office/powerpoint/2010/main" val="811582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57907"/>
            <a:ext cx="8596668" cy="691661"/>
          </a:xfrm>
        </p:spPr>
        <p:txBody>
          <a:bodyPr>
            <a:normAutofit/>
          </a:bodyPr>
          <a:lstStyle/>
          <a:p>
            <a:r>
              <a:rPr lang="ru-RU" dirty="0"/>
              <a:t>                 Классификация</a:t>
            </a:r>
          </a:p>
        </p:txBody>
      </p:sp>
      <p:sp>
        <p:nvSpPr>
          <p:cNvPr id="3" name="Объект 2"/>
          <p:cNvSpPr>
            <a:spLocks noGrp="1"/>
          </p:cNvSpPr>
          <p:nvPr>
            <p:ph idx="1"/>
          </p:nvPr>
        </p:nvSpPr>
        <p:spPr>
          <a:xfrm>
            <a:off x="583550" y="949568"/>
            <a:ext cx="9076266" cy="4841632"/>
          </a:xfrm>
        </p:spPr>
        <p:txBody>
          <a:bodyPr>
            <a:normAutofit/>
          </a:bodyPr>
          <a:lstStyle/>
          <a:p>
            <a:r>
              <a:rPr lang="ru-RU" sz="3200" b="1" u="sng" dirty="0">
                <a:latin typeface="Times New Roman" panose="02020603050405020304" pitchFamily="18" charset="0"/>
                <a:cs typeface="Times New Roman" panose="02020603050405020304" pitchFamily="18" charset="0"/>
              </a:rPr>
              <a:t>По локализации патологического процесса </a:t>
            </a:r>
            <a:r>
              <a:rPr lang="ru-RU" sz="3200" b="1" dirty="0">
                <a:latin typeface="Times New Roman" panose="02020603050405020304" pitchFamily="18" charset="0"/>
                <a:cs typeface="Times New Roman" panose="02020603050405020304" pitchFamily="18" charset="0"/>
              </a:rPr>
              <a:t>:</a:t>
            </a:r>
          </a:p>
          <a:p>
            <a:pPr marL="0" indent="0">
              <a:buNone/>
            </a:pPr>
            <a:r>
              <a:rPr lang="ru-RU" sz="3200" dirty="0">
                <a:latin typeface="Times New Roman" panose="02020603050405020304" pitchFamily="18" charset="0"/>
                <a:cs typeface="Times New Roman" panose="02020603050405020304" pitchFamily="18" charset="0"/>
              </a:rPr>
              <a:t>1. Воспалительные заболевания нижних отделов половых органов (</a:t>
            </a:r>
            <a:r>
              <a:rPr lang="ru-RU" sz="3200" dirty="0" err="1">
                <a:latin typeface="Times New Roman" panose="02020603050405020304" pitchFamily="18" charset="0"/>
                <a:cs typeface="Times New Roman" panose="02020603050405020304" pitchFamily="18" charset="0"/>
              </a:rPr>
              <a:t>вульвит</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бартолинит</a:t>
            </a:r>
            <a:r>
              <a:rPr lang="ru-RU" sz="3200" dirty="0">
                <a:latin typeface="Times New Roman" panose="02020603050405020304" pitchFamily="18" charset="0"/>
                <a:cs typeface="Times New Roman" panose="02020603050405020304" pitchFamily="18" charset="0"/>
              </a:rPr>
              <a:t>, кольпит, </a:t>
            </a:r>
            <a:r>
              <a:rPr lang="ru-RU" sz="3200" dirty="0" err="1">
                <a:latin typeface="Times New Roman" panose="02020603050405020304" pitchFamily="18" charset="0"/>
                <a:cs typeface="Times New Roman" panose="02020603050405020304" pitchFamily="18" charset="0"/>
              </a:rPr>
              <a:t>эндоцервицит</a:t>
            </a:r>
            <a:r>
              <a:rPr lang="ru-RU" sz="3200" dirty="0">
                <a:latin typeface="Times New Roman" panose="02020603050405020304" pitchFamily="18" charset="0"/>
                <a:cs typeface="Times New Roman" panose="02020603050405020304" pitchFamily="18" charset="0"/>
              </a:rPr>
              <a:t>, цервицит) </a:t>
            </a:r>
          </a:p>
          <a:p>
            <a:pPr marL="0" indent="0">
              <a:buNone/>
            </a:pPr>
            <a:r>
              <a:rPr lang="ru-RU" sz="3200" dirty="0">
                <a:latin typeface="Times New Roman" panose="02020603050405020304" pitchFamily="18" charset="0"/>
                <a:cs typeface="Times New Roman" panose="02020603050405020304" pitchFamily="18" charset="0"/>
              </a:rPr>
              <a:t>2. Верхних отделов половых органов (эндометрит, </a:t>
            </a:r>
            <a:r>
              <a:rPr lang="ru-RU" sz="3200" dirty="0" err="1">
                <a:latin typeface="Times New Roman" panose="02020603050405020304" pitchFamily="18" charset="0"/>
                <a:cs typeface="Times New Roman" panose="02020603050405020304" pitchFamily="18" charset="0"/>
              </a:rPr>
              <a:t>сальпингоофорит</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пельвиоперитонит</a:t>
            </a:r>
            <a:r>
              <a:rPr lang="ru-RU" sz="3200" dirty="0">
                <a:latin typeface="Times New Roman" panose="02020603050405020304" pitchFamily="18" charset="0"/>
                <a:cs typeface="Times New Roman" panose="02020603050405020304" pitchFamily="18" charset="0"/>
              </a:rPr>
              <a:t>, параметрит)</a:t>
            </a:r>
          </a:p>
          <a:p>
            <a:pPr marL="0" indent="0">
              <a:buNone/>
            </a:pPr>
            <a:endParaRPr lang="ru-RU" sz="3200" dirty="0">
              <a:latin typeface="Times New Roman" panose="02020603050405020304" pitchFamily="18" charset="0"/>
              <a:cs typeface="Times New Roman" panose="02020603050405020304" pitchFamily="18" charset="0"/>
            </a:endParaRPr>
          </a:p>
          <a:p>
            <a:pPr marL="0" indent="0">
              <a:buNone/>
            </a:pPr>
            <a:r>
              <a:rPr lang="ru-RU" sz="3200" dirty="0">
                <a:latin typeface="Times New Roman" panose="02020603050405020304" pitchFamily="18" charset="0"/>
                <a:cs typeface="Times New Roman" panose="02020603050405020304" pitchFamily="18" charset="0"/>
              </a:rPr>
              <a:t>Границей является внутренний зев шейки матки. </a:t>
            </a:r>
          </a:p>
        </p:txBody>
      </p:sp>
    </p:spTree>
    <p:extLst>
      <p:ext uri="{BB962C8B-B14F-4D97-AF65-F5344CB8AC3E}">
        <p14:creationId xmlns:p14="http://schemas.microsoft.com/office/powerpoint/2010/main" val="2746202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D527B2-2648-4DA9-95AF-21CA2CD59FB0}"/>
              </a:ext>
            </a:extLst>
          </p:cNvPr>
          <p:cNvSpPr>
            <a:spLocks noGrp="1"/>
          </p:cNvSpPr>
          <p:nvPr>
            <p:ph type="title"/>
          </p:nvPr>
        </p:nvSpPr>
        <p:spPr/>
        <p:txBody>
          <a:bodyPr/>
          <a:lstStyle/>
          <a:p>
            <a:pPr algn="ctr" eaLnBrk="1" hangingPunct="1">
              <a:defRPr/>
            </a:pPr>
            <a:r>
              <a:rPr lang="ru-RU" b="1" dirty="0">
                <a:solidFill>
                  <a:schemeClr val="accent5"/>
                </a:solidFill>
              </a:rPr>
              <a:t>Цервицит</a:t>
            </a:r>
          </a:p>
        </p:txBody>
      </p:sp>
      <p:pic>
        <p:nvPicPr>
          <p:cNvPr id="26627" name="Объект 3">
            <a:extLst>
              <a:ext uri="{FF2B5EF4-FFF2-40B4-BE49-F238E27FC236}">
                <a16:creationId xmlns:a16="http://schemas.microsoft.com/office/drawing/2014/main" id="{A08F2301-BE84-2B70-ED05-176A69575C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7784" y="1455739"/>
            <a:ext cx="7305675" cy="5145087"/>
          </a:xfrm>
        </p:spPr>
      </p:pic>
    </p:spTree>
    <p:extLst>
      <p:ext uri="{BB962C8B-B14F-4D97-AF65-F5344CB8AC3E}">
        <p14:creationId xmlns:p14="http://schemas.microsoft.com/office/powerpoint/2010/main" val="1398762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0539" y="550985"/>
            <a:ext cx="3648015" cy="4114800"/>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893" y="550985"/>
            <a:ext cx="3681046" cy="4114800"/>
          </a:xfrm>
          <a:prstGeom prst="rect">
            <a:avLst/>
          </a:prstGeom>
        </p:spPr>
      </p:pic>
      <p:sp>
        <p:nvSpPr>
          <p:cNvPr id="8" name="TextBox 7"/>
          <p:cNvSpPr txBox="1"/>
          <p:nvPr/>
        </p:nvSpPr>
        <p:spPr>
          <a:xfrm>
            <a:off x="921847" y="5210963"/>
            <a:ext cx="3765246" cy="369332"/>
          </a:xfrm>
          <a:prstGeom prst="rect">
            <a:avLst/>
          </a:prstGeom>
          <a:noFill/>
        </p:spPr>
        <p:txBody>
          <a:bodyPr wrap="square" rtlCol="0">
            <a:spAutoFit/>
          </a:bodyPr>
          <a:lstStyle/>
          <a:p>
            <a:r>
              <a:rPr lang="ru-RU" dirty="0" err="1">
                <a:latin typeface="Times New Roman" panose="02020603050405020304" pitchFamily="18" charset="0"/>
                <a:cs typeface="Times New Roman" panose="02020603050405020304" pitchFamily="18" charset="0"/>
              </a:rPr>
              <a:t>Слизисто</a:t>
            </a:r>
            <a:r>
              <a:rPr lang="ru-RU" dirty="0">
                <a:latin typeface="Times New Roman" panose="02020603050405020304" pitchFamily="18" charset="0"/>
                <a:cs typeface="Times New Roman" panose="02020603050405020304" pitchFamily="18" charset="0"/>
              </a:rPr>
              <a:t>-гнойный </a:t>
            </a:r>
            <a:r>
              <a:rPr lang="ru-RU" dirty="0" err="1">
                <a:latin typeface="Times New Roman" panose="02020603050405020304" pitchFamily="18" charset="0"/>
                <a:cs typeface="Times New Roman" panose="02020603050405020304" pitchFamily="18" charset="0"/>
              </a:rPr>
              <a:t>эндоцервицит</a:t>
            </a:r>
            <a:r>
              <a:rPr lang="ru-RU" dirty="0">
                <a:latin typeface="Times New Roman" panose="02020603050405020304" pitchFamily="18" charset="0"/>
                <a:cs typeface="Times New Roman" panose="02020603050405020304" pitchFamily="18" charset="0"/>
              </a:rPr>
              <a:t> </a:t>
            </a:r>
          </a:p>
        </p:txBody>
      </p:sp>
      <p:sp>
        <p:nvSpPr>
          <p:cNvPr id="10" name="TextBox 9"/>
          <p:cNvSpPr txBox="1"/>
          <p:nvPr/>
        </p:nvSpPr>
        <p:spPr>
          <a:xfrm>
            <a:off x="5685693" y="5210963"/>
            <a:ext cx="3681046" cy="369332"/>
          </a:xfrm>
          <a:prstGeom prst="rect">
            <a:avLst/>
          </a:prstGeom>
          <a:noFill/>
        </p:spPr>
        <p:txBody>
          <a:bodyPr wrap="square" rtlCol="0">
            <a:spAutoFit/>
          </a:bodyPr>
          <a:lstStyle/>
          <a:p>
            <a:r>
              <a:rPr lang="ru-RU" dirty="0" err="1">
                <a:latin typeface="Times New Roman" panose="02020603050405020304" pitchFamily="18" charset="0"/>
                <a:cs typeface="Times New Roman" panose="02020603050405020304" pitchFamily="18" charset="0"/>
              </a:rPr>
              <a:t>Экзоцервицит</a:t>
            </a:r>
            <a:r>
              <a:rPr lang="ru-RU" dirty="0"/>
              <a:t> </a:t>
            </a:r>
          </a:p>
        </p:txBody>
      </p:sp>
    </p:spTree>
    <p:extLst>
      <p:ext uri="{BB962C8B-B14F-4D97-AF65-F5344CB8AC3E}">
        <p14:creationId xmlns:p14="http://schemas.microsoft.com/office/powerpoint/2010/main" val="2253191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199293"/>
            <a:ext cx="8596668" cy="5842070"/>
          </a:xfrm>
        </p:spPr>
        <p:txBody>
          <a:bodyPr/>
          <a:lstStyle/>
          <a:p>
            <a:r>
              <a:rPr lang="ru-RU" sz="2000" dirty="0">
                <a:solidFill>
                  <a:schemeClr val="accent1"/>
                </a:solidFill>
                <a:latin typeface="Times New Roman" panose="02020603050405020304" pitchFamily="18" charset="0"/>
                <a:cs typeface="Times New Roman" panose="02020603050405020304" pitchFamily="18" charset="0"/>
              </a:rPr>
              <a:t>Этиология и патогенез-                                                                                             -</a:t>
            </a:r>
            <a:r>
              <a:rPr lang="ru-RU" sz="2000" dirty="0">
                <a:latin typeface="Times New Roman" panose="02020603050405020304" pitchFamily="18" charset="0"/>
                <a:cs typeface="Times New Roman" panose="02020603050405020304" pitchFamily="18" charset="0"/>
              </a:rPr>
              <a:t>воспалительные заболевания мочеполовой системы;                                             -ЗППП                                                                                                                               -неспецифические инфекции, вызванные стафилококками, стрептококками, кишечной флорой и так далее;                                                                                  - травматические воздействия на шейку матки способствуют проникновению микробов: аборты и диагностические выскабливания, разрывы шейки матки во время родов;                                                                           - опущение шейки матки и влагалища;                                                                        - снижение иммунитета;                                                                                                 - частая смена половых партнеров.                                                                                                            - нерациональное применение противозачаточных средств;                                  - гормональные изменения в климактерическом периоде – из-за снижения уровня эстрогенов развивается атрофический цервицит- слизистая шейки матки истончается и становится легко ранимой и уязвимой для различных микробов.</a:t>
            </a:r>
          </a:p>
        </p:txBody>
      </p:sp>
    </p:spTree>
    <p:extLst>
      <p:ext uri="{BB962C8B-B14F-4D97-AF65-F5344CB8AC3E}">
        <p14:creationId xmlns:p14="http://schemas.microsoft.com/office/powerpoint/2010/main" val="4966254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677334" y="211015"/>
            <a:ext cx="8596668" cy="6553200"/>
          </a:xfrm>
        </p:spPr>
        <p:txBody>
          <a:bodyPr>
            <a:normAutofit/>
          </a:bodyPr>
          <a:lstStyle/>
          <a:p>
            <a:r>
              <a:rPr lang="ru-RU" sz="2000" dirty="0">
                <a:solidFill>
                  <a:schemeClr val="accent1"/>
                </a:solidFill>
                <a:latin typeface="Times New Roman" panose="02020603050405020304" pitchFamily="18" charset="0"/>
                <a:cs typeface="Times New Roman" panose="02020603050405020304" pitchFamily="18" charset="0"/>
              </a:rPr>
              <a:t>Клиника.</a:t>
            </a:r>
            <a:r>
              <a:rPr lang="ru-RU" sz="2000" dirty="0">
                <a:latin typeface="Times New Roman" panose="02020603050405020304" pitchFamily="18" charset="0"/>
                <a:cs typeface="Times New Roman" panose="02020603050405020304" pitchFamily="18" charset="0"/>
              </a:rPr>
              <a:t> Симптомы цервицита могут быть стертыми, а могут быть ярко выражены. В большинстве случаев, выраженность клиники зависит от возбудителя инфекционного процесса. Выраженные жалобы чаще бывают у пациенток с цервицитом на фоне гонореи, а бессимптомное течение характерно для цервицита на фоне хламидиоза. По клиническому течению цервицит бывает острой и хронической формы. Острая форма цервицита - слизистые либо гнойные выделения из влагалища, зуд и жжение во влагалище, усиливающиеся при мочеиспускании. Могут быть тупые, тянущие боли внизу живота. учащенное мочеиспускание(при сочетании патологий (цистит)). При воспалении придатков и цервиците боли внизу живота более выражены, при выраженном воспалительном процессе- повышается температура. При наличии эрозии шейки матки на фоне цервицита- могут быть кровотечения после полового акта. Характерно, что симптомы цервицита обостряются сразу после менструации При хронической форме цервицита симптомов почти нет. Это связано с тем, что воспалительный процесс постепенно стихает, происходит уплотнение шейки матки, образуются мелкие кисты после заживления сопутствующей цервициту эрозии.</a:t>
            </a:r>
          </a:p>
        </p:txBody>
      </p:sp>
    </p:spTree>
    <p:extLst>
      <p:ext uri="{BB962C8B-B14F-4D97-AF65-F5344CB8AC3E}">
        <p14:creationId xmlns:p14="http://schemas.microsoft.com/office/powerpoint/2010/main" val="2942047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281355"/>
            <a:ext cx="8596668" cy="5760008"/>
          </a:xfrm>
        </p:spPr>
        <p:txBody>
          <a:bodyPr>
            <a:normAutofit/>
          </a:bodyPr>
          <a:lstStyle/>
          <a:p>
            <a:r>
              <a:rPr lang="ru-RU" sz="2000" dirty="0">
                <a:solidFill>
                  <a:schemeClr val="accent1"/>
                </a:solidFill>
                <a:latin typeface="Times New Roman" panose="02020603050405020304" pitchFamily="18" charset="0"/>
                <a:cs typeface="Times New Roman" panose="02020603050405020304" pitchFamily="18" charset="0"/>
              </a:rPr>
              <a:t>Диагностика</a:t>
            </a:r>
            <a:r>
              <a:rPr lang="ru-RU" sz="2000" dirty="0">
                <a:latin typeface="Times New Roman" panose="02020603050405020304" pitchFamily="18" charset="0"/>
                <a:cs typeface="Times New Roman" panose="02020603050405020304" pitchFamily="18" charset="0"/>
              </a:rPr>
              <a:t>. При осмотре в зеркалах отмечается гиперемия слизистой шейки матки вокруг наружного зева, шейка матки часто бывает </a:t>
            </a:r>
            <a:r>
              <a:rPr lang="ru-RU" sz="2000" dirty="0" err="1">
                <a:latin typeface="Times New Roman" panose="02020603050405020304" pitchFamily="18" charset="0"/>
                <a:cs typeface="Times New Roman" panose="02020603050405020304" pitchFamily="18" charset="0"/>
              </a:rPr>
              <a:t>эрозирована</a:t>
            </a:r>
            <a:r>
              <a:rPr lang="ru-RU" sz="2000" dirty="0">
                <a:latin typeface="Times New Roman" panose="02020603050405020304" pitchFamily="18" charset="0"/>
                <a:cs typeface="Times New Roman" panose="02020603050405020304" pitchFamily="18" charset="0"/>
              </a:rPr>
              <a:t>. Из цервикального канала обильно идут гнойные или </a:t>
            </a:r>
            <a:r>
              <a:rPr lang="ru-RU" sz="2000" dirty="0" err="1">
                <a:latin typeface="Times New Roman" panose="02020603050405020304" pitchFamily="18" charset="0"/>
                <a:cs typeface="Times New Roman" panose="02020603050405020304" pitchFamily="18" charset="0"/>
              </a:rPr>
              <a:t>слизисто</a:t>
            </a:r>
            <a:r>
              <a:rPr lang="ru-RU" sz="2000" dirty="0">
                <a:latin typeface="Times New Roman" panose="02020603050405020304" pitchFamily="18" charset="0"/>
                <a:cs typeface="Times New Roman" panose="02020603050405020304" pitchFamily="18" charset="0"/>
              </a:rPr>
              <a:t>-гнойные выделения. Это особенно заметно при острой форме </a:t>
            </a:r>
            <a:r>
              <a:rPr lang="ru-RU" sz="2000" dirty="0" err="1">
                <a:latin typeface="Times New Roman" panose="02020603050405020304" pitchFamily="18" charset="0"/>
                <a:cs typeface="Times New Roman" panose="02020603050405020304" pitchFamily="18" charset="0"/>
              </a:rPr>
              <a:t>эндоцервицита</a:t>
            </a:r>
            <a:r>
              <a:rPr lang="ru-RU" sz="2000"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2491" y="1679331"/>
            <a:ext cx="6013939" cy="5049715"/>
          </a:xfrm>
          <a:prstGeom prst="rect">
            <a:avLst/>
          </a:prstGeom>
        </p:spPr>
      </p:pic>
    </p:spTree>
    <p:extLst>
      <p:ext uri="{BB962C8B-B14F-4D97-AF65-F5344CB8AC3E}">
        <p14:creationId xmlns:p14="http://schemas.microsoft.com/office/powerpoint/2010/main" val="1633492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80647"/>
            <a:ext cx="8596668" cy="5560716"/>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      - мазок на флору; </a:t>
            </a:r>
          </a:p>
          <a:p>
            <a:pPr marL="0" indent="0">
              <a:buNone/>
            </a:pPr>
            <a:r>
              <a:rPr lang="ru-RU" sz="2000" dirty="0">
                <a:latin typeface="Times New Roman" panose="02020603050405020304" pitchFamily="18" charset="0"/>
                <a:cs typeface="Times New Roman" panose="02020603050405020304" pitchFamily="18" charset="0"/>
              </a:rPr>
              <a:t>      - ПЦР-диагностика основных инфекций, передающихся половым путем </a:t>
            </a:r>
          </a:p>
          <a:p>
            <a:pPr marL="0" indent="0">
              <a:buNone/>
            </a:pPr>
            <a:r>
              <a:rPr lang="ru-RU" sz="2000" dirty="0">
                <a:latin typeface="Times New Roman" panose="02020603050405020304" pitchFamily="18" charset="0"/>
                <a:cs typeface="Times New Roman" panose="02020603050405020304" pitchFamily="18" charset="0"/>
              </a:rPr>
              <a:t>      - цитологическое исследование соскоба с шейки матки и цервикального канала; </a:t>
            </a:r>
          </a:p>
          <a:p>
            <a:pPr marL="0" indent="0">
              <a:buNone/>
            </a:pPr>
            <a:r>
              <a:rPr lang="ru-RU" sz="2000" dirty="0">
                <a:latin typeface="Times New Roman" panose="02020603050405020304" pitchFamily="18" charset="0"/>
                <a:cs typeface="Times New Roman" panose="02020603050405020304" pitchFamily="18" charset="0"/>
              </a:rPr>
              <a:t>       - бактериологический посев микрофлоры влагалища с определением чувствительности к антибиотикам; </a:t>
            </a:r>
          </a:p>
          <a:p>
            <a:pPr marL="0" indent="0">
              <a:buNone/>
            </a:pPr>
            <a:r>
              <a:rPr lang="ru-RU" sz="2000" dirty="0">
                <a:latin typeface="Times New Roman" panose="02020603050405020304" pitchFamily="18" charset="0"/>
                <a:cs typeface="Times New Roman" panose="02020603050405020304" pitchFamily="18" charset="0"/>
              </a:rPr>
              <a:t>       - кровь на RW, ВИЧ и гепатиты; </a:t>
            </a:r>
          </a:p>
          <a:p>
            <a:pPr marL="0" indent="0">
              <a:buNone/>
            </a:pPr>
            <a:r>
              <a:rPr lang="ru-RU" sz="2000" dirty="0">
                <a:latin typeface="Times New Roman" panose="02020603050405020304" pitchFamily="18" charset="0"/>
                <a:cs typeface="Times New Roman" panose="02020603050405020304" pitchFamily="18" charset="0"/>
              </a:rPr>
              <a:t>       - УЗИ органов малого таза; </a:t>
            </a:r>
          </a:p>
          <a:p>
            <a:pPr marL="0" indent="0">
              <a:buNone/>
            </a:pP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кольпоскопия</a:t>
            </a:r>
            <a:r>
              <a:rPr lang="ru-RU" sz="2000" dirty="0">
                <a:latin typeface="Times New Roman" panose="02020603050405020304" pitchFamily="18" charset="0"/>
                <a:cs typeface="Times New Roman" panose="02020603050405020304" pitchFamily="18" charset="0"/>
              </a:rPr>
              <a:t> </a:t>
            </a:r>
          </a:p>
          <a:p>
            <a:pPr marL="0" indent="0">
              <a:buNone/>
            </a:pPr>
            <a:r>
              <a:rPr lang="ru-RU" sz="2000" dirty="0">
                <a:latin typeface="Times New Roman" panose="02020603050405020304" pitchFamily="18" charset="0"/>
                <a:cs typeface="Times New Roman" panose="02020603050405020304" pitchFamily="18" charset="0"/>
              </a:rPr>
              <a:t>       - используют как дополнительный метод с целью определения сопутствующей патологи шейки матки (эрозия, псевдоэрозия); </a:t>
            </a:r>
          </a:p>
          <a:p>
            <a:pPr marL="0" indent="0">
              <a:buNone/>
            </a:pPr>
            <a:r>
              <a:rPr lang="ru-RU" sz="2000" dirty="0">
                <a:latin typeface="Times New Roman" panose="02020603050405020304" pitchFamily="18" charset="0"/>
                <a:cs typeface="Times New Roman" panose="02020603050405020304" pitchFamily="18" charset="0"/>
              </a:rPr>
              <a:t>       - при жалобах на учащенное мочеиспускание- анализ мочи; </a:t>
            </a:r>
          </a:p>
          <a:p>
            <a:pPr marL="0" indent="0">
              <a:buNone/>
            </a:pPr>
            <a:r>
              <a:rPr lang="ru-RU" sz="2000" dirty="0">
                <a:latin typeface="Times New Roman" panose="02020603050405020304" pitchFamily="18" charset="0"/>
                <a:cs typeface="Times New Roman" panose="02020603050405020304" pitchFamily="18" charset="0"/>
              </a:rPr>
              <a:t>       - при хроническом </a:t>
            </a:r>
            <a:r>
              <a:rPr lang="ru-RU" sz="2000" dirty="0" err="1">
                <a:latin typeface="Times New Roman" panose="02020603050405020304" pitchFamily="18" charset="0"/>
                <a:cs typeface="Times New Roman" panose="02020603050405020304" pitchFamily="18" charset="0"/>
              </a:rPr>
              <a:t>экзоцервиците</a:t>
            </a:r>
            <a:r>
              <a:rPr lang="ru-RU" sz="2000" dirty="0">
                <a:latin typeface="Times New Roman" panose="02020603050405020304" pitchFamily="18" charset="0"/>
                <a:cs typeface="Times New Roman" panose="02020603050405020304" pitchFamily="18" charset="0"/>
              </a:rPr>
              <a:t> необходима биопсия патологического участка в первую фазу менструального цикла.</a:t>
            </a:r>
          </a:p>
        </p:txBody>
      </p:sp>
    </p:spTree>
    <p:extLst>
      <p:ext uri="{BB962C8B-B14F-4D97-AF65-F5344CB8AC3E}">
        <p14:creationId xmlns:p14="http://schemas.microsoft.com/office/powerpoint/2010/main" val="3477286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2370" y="339970"/>
            <a:ext cx="9272953" cy="6318738"/>
          </a:xfrm>
        </p:spPr>
        <p:txBody>
          <a:bodyPr>
            <a:normAutofit lnSpcReduction="10000"/>
          </a:bodyPr>
          <a:lstStyle/>
          <a:p>
            <a:r>
              <a:rPr lang="ru-RU" dirty="0">
                <a:solidFill>
                  <a:schemeClr val="accent1"/>
                </a:solidFill>
              </a:rPr>
              <a:t>Лечение. </a:t>
            </a:r>
          </a:p>
          <a:p>
            <a:pPr marL="0" indent="0">
              <a:buNone/>
            </a:pPr>
            <a:r>
              <a:rPr lang="ru-RU" sz="2000" u="sng" dirty="0">
                <a:latin typeface="Times New Roman" panose="02020603050405020304" pitchFamily="18" charset="0"/>
                <a:cs typeface="Times New Roman" panose="02020603050405020304" pitchFamily="18" charset="0"/>
              </a:rPr>
              <a:t>При цервиците </a:t>
            </a:r>
            <a:r>
              <a:rPr lang="ru-RU" sz="2000" u="sng" dirty="0" err="1">
                <a:latin typeface="Times New Roman" panose="02020603050405020304" pitchFamily="18" charset="0"/>
                <a:cs typeface="Times New Roman" panose="02020603050405020304" pitchFamily="18" charset="0"/>
              </a:rPr>
              <a:t>кандидозного</a:t>
            </a:r>
            <a:r>
              <a:rPr lang="ru-RU" sz="2000" u="sng" dirty="0">
                <a:latin typeface="Times New Roman" panose="02020603050405020304" pitchFamily="18" charset="0"/>
                <a:cs typeface="Times New Roman" panose="02020603050405020304" pitchFamily="18" charset="0"/>
              </a:rPr>
              <a:t> происхождения </a:t>
            </a:r>
            <a:r>
              <a:rPr lang="ru-RU" sz="2000" dirty="0">
                <a:latin typeface="Times New Roman" panose="02020603050405020304" pitchFamily="18" charset="0"/>
                <a:cs typeface="Times New Roman" panose="02020603050405020304" pitchFamily="18" charset="0"/>
              </a:rPr>
              <a:t>назначают </a:t>
            </a:r>
            <a:r>
              <a:rPr lang="ru-RU" sz="2000" dirty="0" err="1">
                <a:latin typeface="Times New Roman" panose="02020603050405020304" pitchFamily="18" charset="0"/>
                <a:cs typeface="Times New Roman" panose="02020603050405020304" pitchFamily="18" charset="0"/>
              </a:rPr>
              <a:t>притивогрибковые</a:t>
            </a:r>
            <a:r>
              <a:rPr lang="ru-RU" sz="2000" dirty="0">
                <a:latin typeface="Times New Roman" panose="02020603050405020304" pitchFamily="18" charset="0"/>
                <a:cs typeface="Times New Roman" panose="02020603050405020304" pitchFamily="18" charset="0"/>
              </a:rPr>
              <a:t> антибиотики ( </a:t>
            </a:r>
            <a:r>
              <a:rPr lang="ru-RU" sz="2000" dirty="0" err="1">
                <a:latin typeface="Times New Roman" panose="02020603050405020304" pitchFamily="18" charset="0"/>
                <a:cs typeface="Times New Roman" panose="02020603050405020304" pitchFamily="18" charset="0"/>
              </a:rPr>
              <a:t>Флуконазол</a:t>
            </a:r>
            <a:r>
              <a:rPr lang="ru-RU" sz="2000" dirty="0">
                <a:latin typeface="Times New Roman" panose="02020603050405020304" pitchFamily="18" charset="0"/>
                <a:cs typeface="Times New Roman" panose="02020603050405020304" pitchFamily="18" charset="0"/>
              </a:rPr>
              <a:t> в дозе 150 мг внутрь) </a:t>
            </a:r>
            <a:r>
              <a:rPr lang="ru-RU" sz="2000" dirty="0" err="1">
                <a:latin typeface="Times New Roman" panose="02020603050405020304" pitchFamily="18" charset="0"/>
                <a:cs typeface="Times New Roman" panose="02020603050405020304" pitchFamily="18" charset="0"/>
              </a:rPr>
              <a:t>инвагинально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эконазол</a:t>
            </a:r>
            <a:r>
              <a:rPr lang="ru-RU" sz="2000" dirty="0">
                <a:latin typeface="Times New Roman" panose="02020603050405020304" pitchFamily="18" charset="0"/>
                <a:cs typeface="Times New Roman" panose="02020603050405020304" pitchFamily="18" charset="0"/>
              </a:rPr>
              <a:t> по 1 свече во </a:t>
            </a:r>
            <a:r>
              <a:rPr lang="ru-RU" sz="2000" dirty="0" err="1">
                <a:latin typeface="Times New Roman" panose="02020603050405020304" pitchFamily="18" charset="0"/>
                <a:cs typeface="Times New Roman" panose="02020603050405020304" pitchFamily="18" charset="0"/>
              </a:rPr>
              <a:t>влагалтще</a:t>
            </a:r>
            <a:r>
              <a:rPr lang="ru-RU" sz="2000" dirty="0">
                <a:latin typeface="Times New Roman" panose="02020603050405020304" pitchFamily="18" charset="0"/>
                <a:cs typeface="Times New Roman" panose="02020603050405020304" pitchFamily="18" charset="0"/>
              </a:rPr>
              <a:t> на ночь 3-4 дня. </a:t>
            </a:r>
          </a:p>
          <a:p>
            <a:pPr marL="0" indent="0">
              <a:buNone/>
            </a:pPr>
            <a:r>
              <a:rPr lang="ru-RU" sz="2000" u="sng" dirty="0">
                <a:latin typeface="Times New Roman" panose="02020603050405020304" pitchFamily="18" charset="0"/>
                <a:cs typeface="Times New Roman" panose="02020603050405020304" pitchFamily="18" charset="0"/>
              </a:rPr>
              <a:t>При </a:t>
            </a:r>
            <a:r>
              <a:rPr lang="ru-RU" sz="2000" u="sng" dirty="0" err="1">
                <a:latin typeface="Times New Roman" panose="02020603050405020304" pitchFamily="18" charset="0"/>
                <a:cs typeface="Times New Roman" panose="02020603050405020304" pitchFamily="18" charset="0"/>
              </a:rPr>
              <a:t>хламидийном</a:t>
            </a:r>
            <a:r>
              <a:rPr lang="ru-RU" sz="2000" u="sng" dirty="0">
                <a:latin typeface="Times New Roman" panose="02020603050405020304" pitchFamily="18" charset="0"/>
                <a:cs typeface="Times New Roman" panose="02020603050405020304" pitchFamily="18" charset="0"/>
              </a:rPr>
              <a:t> цервиците- </a:t>
            </a:r>
            <a:r>
              <a:rPr lang="ru-RU" sz="2000" dirty="0">
                <a:latin typeface="Times New Roman" panose="02020603050405020304" pitchFamily="18" charset="0"/>
                <a:cs typeface="Times New Roman" panose="02020603050405020304" pitchFamily="18" charset="0"/>
              </a:rPr>
              <a:t>антибиотики тетрациклинового ряда( </a:t>
            </a:r>
            <a:r>
              <a:rPr lang="ru-RU" sz="2000" dirty="0" err="1">
                <a:latin typeface="Times New Roman" panose="02020603050405020304" pitchFamily="18" charset="0"/>
                <a:cs typeface="Times New Roman" panose="02020603050405020304" pitchFamily="18" charset="0"/>
              </a:rPr>
              <a:t>Доксициклин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макролиды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Азитромицин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хинолами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офлоксацин</a:t>
            </a:r>
            <a:r>
              <a:rPr lang="ru-RU" sz="2000" dirty="0">
                <a:latin typeface="Times New Roman" panose="02020603050405020304" pitchFamily="18" charset="0"/>
                <a:cs typeface="Times New Roman" panose="02020603050405020304" pitchFamily="18" charset="0"/>
              </a:rPr>
              <a:t>). Применяют местное лечение: обрабатывают шейку матки растворами </a:t>
            </a:r>
            <a:r>
              <a:rPr lang="ru-RU" sz="2000" dirty="0" err="1">
                <a:latin typeface="Times New Roman" panose="02020603050405020304" pitchFamily="18" charset="0"/>
                <a:cs typeface="Times New Roman" panose="02020603050405020304" pitchFamily="18" charset="0"/>
              </a:rPr>
              <a:t>хлорофиллипта</a:t>
            </a:r>
            <a:r>
              <a:rPr lang="ru-RU" sz="2000" dirty="0">
                <a:latin typeface="Times New Roman" panose="02020603050405020304" pitchFamily="18" charset="0"/>
                <a:cs typeface="Times New Roman" panose="02020603050405020304" pitchFamily="18" charset="0"/>
              </a:rPr>
              <a:t>. </a:t>
            </a:r>
          </a:p>
          <a:p>
            <a:pPr marL="0" indent="0">
              <a:buNone/>
            </a:pPr>
            <a:r>
              <a:rPr lang="ru-RU" sz="2000" dirty="0">
                <a:latin typeface="Times New Roman" panose="02020603050405020304" pitchFamily="18" charset="0"/>
                <a:cs typeface="Times New Roman" panose="02020603050405020304" pitchFamily="18" charset="0"/>
              </a:rPr>
              <a:t>При наличии </a:t>
            </a:r>
            <a:r>
              <a:rPr lang="ru-RU" sz="2000" u="sng" dirty="0">
                <a:latin typeface="Times New Roman" panose="02020603050405020304" pitchFamily="18" charset="0"/>
                <a:cs typeface="Times New Roman" panose="02020603050405020304" pitchFamily="18" charset="0"/>
              </a:rPr>
              <a:t>цервицита вирусной этиологии </a:t>
            </a:r>
            <a:r>
              <a:rPr lang="ru-RU" sz="2000" dirty="0">
                <a:latin typeface="Times New Roman" panose="02020603050405020304" pitchFamily="18" charset="0"/>
                <a:cs typeface="Times New Roman" panose="02020603050405020304" pitchFamily="18" charset="0"/>
              </a:rPr>
              <a:t>лечение более длительное и трудоемкое. При генитальном герпесе с симптомами цервицита показано длительное лечение противовирусными препаратами (Ацикловир, </a:t>
            </a:r>
            <a:r>
              <a:rPr lang="ru-RU" sz="2000" dirty="0" err="1">
                <a:latin typeface="Times New Roman" panose="02020603050405020304" pitchFamily="18" charset="0"/>
                <a:cs typeface="Times New Roman" panose="02020603050405020304" pitchFamily="18" charset="0"/>
              </a:rPr>
              <a:t>Зовиракс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Валтрекс</a:t>
            </a:r>
            <a:r>
              <a:rPr lang="ru-RU" sz="2000" dirty="0">
                <a:latin typeface="Times New Roman" panose="02020603050405020304" pitchFamily="18" charset="0"/>
                <a:cs typeface="Times New Roman" panose="02020603050405020304" pitchFamily="18" charset="0"/>
              </a:rPr>
              <a:t>). При наличии </a:t>
            </a:r>
            <a:r>
              <a:rPr lang="ru-RU" sz="2000" dirty="0" err="1">
                <a:latin typeface="Times New Roman" panose="02020603050405020304" pitchFamily="18" charset="0"/>
                <a:cs typeface="Times New Roman" panose="02020603050405020304" pitchFamily="18" charset="0"/>
              </a:rPr>
              <a:t>папиломавирусной</a:t>
            </a:r>
            <a:r>
              <a:rPr lang="ru-RU" sz="2000" dirty="0">
                <a:latin typeface="Times New Roman" panose="02020603050405020304" pitchFamily="18" charset="0"/>
                <a:cs typeface="Times New Roman" panose="02020603050405020304" pitchFamily="18" charset="0"/>
              </a:rPr>
              <a:t> инфекции назначают </a:t>
            </a:r>
            <a:r>
              <a:rPr lang="ru-RU" sz="2000" dirty="0" err="1">
                <a:latin typeface="Times New Roman" panose="02020603050405020304" pitchFamily="18" charset="0"/>
                <a:cs typeface="Times New Roman" panose="02020603050405020304" pitchFamily="18" charset="0"/>
              </a:rPr>
              <a:t>цитостатики</a:t>
            </a:r>
            <a:r>
              <a:rPr lang="ru-RU" sz="2000" dirty="0">
                <a:latin typeface="Times New Roman" panose="02020603050405020304" pitchFamily="18" charset="0"/>
                <a:cs typeface="Times New Roman" panose="02020603050405020304" pitchFamily="18" charset="0"/>
              </a:rPr>
              <a:t> ( 5-Фторурацил). </a:t>
            </a:r>
          </a:p>
          <a:p>
            <a:pPr marL="0" indent="0">
              <a:buNone/>
            </a:pPr>
            <a:r>
              <a:rPr lang="ru-RU" sz="2000" dirty="0">
                <a:latin typeface="Times New Roman" panose="02020603050405020304" pitchFamily="18" charset="0"/>
                <a:cs typeface="Times New Roman" panose="02020603050405020304" pitchFamily="18" charset="0"/>
              </a:rPr>
              <a:t>Если женщина менопаузального возраста и никаких инфекций и острых проявлений воспалительного процесса не обнаружено, скорее всего цервицит возник из-за дефицитов эстрогенов. В этом случае показано местное применение </a:t>
            </a:r>
            <a:r>
              <a:rPr lang="ru-RU" sz="2000" dirty="0" err="1">
                <a:latin typeface="Times New Roman" panose="02020603050405020304" pitchFamily="18" charset="0"/>
                <a:cs typeface="Times New Roman" panose="02020603050405020304" pitchFamily="18" charset="0"/>
              </a:rPr>
              <a:t>заместительно</a:t>
            </a:r>
            <a:r>
              <a:rPr lang="ru-RU" sz="2000" dirty="0">
                <a:latin typeface="Times New Roman" panose="02020603050405020304" pitchFamily="18" charset="0"/>
                <a:cs typeface="Times New Roman" panose="02020603050405020304" pitchFamily="18" charset="0"/>
              </a:rPr>
              <a:t> - гормональной терапии (свечи </a:t>
            </a:r>
            <a:r>
              <a:rPr lang="ru-RU" sz="2000" dirty="0" err="1">
                <a:latin typeface="Times New Roman" panose="02020603050405020304" pitchFamily="18" charset="0"/>
                <a:cs typeface="Times New Roman" panose="02020603050405020304" pitchFamily="18" charset="0"/>
              </a:rPr>
              <a:t>Овестин</a:t>
            </a:r>
            <a:r>
              <a:rPr lang="ru-RU" sz="2000" dirty="0">
                <a:latin typeface="Times New Roman" panose="02020603050405020304" pitchFamily="18" charset="0"/>
                <a:cs typeface="Times New Roman" panose="02020603050405020304" pitchFamily="18" charset="0"/>
              </a:rPr>
              <a:t>). Совместно с этиотропной терапией назначают витамины и иммуномодуляторы. </a:t>
            </a:r>
          </a:p>
          <a:p>
            <a:pPr marL="0" indent="0">
              <a:buNone/>
            </a:pPr>
            <a:r>
              <a:rPr lang="ru-RU" sz="2000" dirty="0">
                <a:latin typeface="Times New Roman" panose="02020603050405020304" pitchFamily="18" charset="0"/>
                <a:cs typeface="Times New Roman" panose="02020603050405020304" pitchFamily="18" charset="0"/>
              </a:rPr>
              <a:t>Если выявлена половая инфекция - обязательно проводят лечение обоих половых партнеров. При хронической форме цервицита консервативное лечение менее эффективно, хотя в любом случае этиотропное лечение обязательно.</a:t>
            </a:r>
          </a:p>
        </p:txBody>
      </p:sp>
    </p:spTree>
    <p:extLst>
      <p:ext uri="{BB962C8B-B14F-4D97-AF65-F5344CB8AC3E}">
        <p14:creationId xmlns:p14="http://schemas.microsoft.com/office/powerpoint/2010/main" val="34764337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6318" y="222739"/>
            <a:ext cx="8596668" cy="597877"/>
          </a:xfrm>
        </p:spPr>
        <p:txBody>
          <a:bodyPr>
            <a:normAutofit fontScale="90000"/>
          </a:bodyPr>
          <a:lstStyle/>
          <a:p>
            <a:r>
              <a:rPr lang="ru-RU" dirty="0"/>
              <a:t>             Острый эндометрит</a:t>
            </a:r>
          </a:p>
        </p:txBody>
      </p:sp>
      <p:sp>
        <p:nvSpPr>
          <p:cNvPr id="3" name="Объект 2"/>
          <p:cNvSpPr>
            <a:spLocks noGrp="1"/>
          </p:cNvSpPr>
          <p:nvPr>
            <p:ph idx="1"/>
          </p:nvPr>
        </p:nvSpPr>
        <p:spPr>
          <a:xfrm>
            <a:off x="466318" y="820616"/>
            <a:ext cx="9287282" cy="5802921"/>
          </a:xfrm>
        </p:spPr>
        <p:txBody>
          <a:bodyPr>
            <a:noAutofit/>
          </a:bodyPr>
          <a:lstStyle/>
          <a:p>
            <a:r>
              <a:rPr lang="ru-RU" dirty="0">
                <a:solidFill>
                  <a:schemeClr val="accent1"/>
                </a:solidFill>
                <a:latin typeface="Times New Roman" panose="02020603050405020304" pitchFamily="18" charset="0"/>
                <a:cs typeface="Times New Roman" panose="02020603050405020304" pitchFamily="18" charset="0"/>
              </a:rPr>
              <a:t>ОЭ</a:t>
            </a:r>
            <a:r>
              <a:rPr lang="ru-RU" dirty="0">
                <a:latin typeface="Times New Roman" panose="02020603050405020304" pitchFamily="18" charset="0"/>
                <a:cs typeface="Times New Roman" panose="02020603050405020304" pitchFamily="18" charset="0"/>
              </a:rPr>
              <a:t>- воспаление слизистой оболочки матки с поражением главным образом базального (росткового) слоя эндометрия.</a:t>
            </a:r>
          </a:p>
          <a:p>
            <a:r>
              <a:rPr lang="ru-RU" dirty="0">
                <a:solidFill>
                  <a:schemeClr val="accent1"/>
                </a:solidFill>
                <a:latin typeface="Times New Roman" panose="02020603050405020304" pitchFamily="18" charset="0"/>
                <a:cs typeface="Times New Roman" panose="02020603050405020304" pitchFamily="18" charset="0"/>
              </a:rPr>
              <a:t>Классификация</a:t>
            </a:r>
            <a:r>
              <a:rPr lang="ru-RU" dirty="0">
                <a:latin typeface="Times New Roman" panose="02020603050405020304" pitchFamily="18" charset="0"/>
                <a:cs typeface="Times New Roman" panose="02020603050405020304" pitchFamily="18" charset="0"/>
              </a:rPr>
              <a:t>: специфические и неспецифические эндометриты </a:t>
            </a:r>
          </a:p>
          <a:p>
            <a:r>
              <a:rPr lang="ru-RU" dirty="0">
                <a:latin typeface="Times New Roman" panose="02020603050405020304" pitchFamily="18" charset="0"/>
                <a:cs typeface="Times New Roman" panose="02020603050405020304" pitchFamily="18" charset="0"/>
              </a:rPr>
              <a:t> </a:t>
            </a:r>
            <a:r>
              <a:rPr lang="ru-RU" dirty="0">
                <a:solidFill>
                  <a:schemeClr val="accent1"/>
                </a:solidFill>
                <a:latin typeface="Times New Roman" panose="02020603050405020304" pitchFamily="18" charset="0"/>
                <a:cs typeface="Times New Roman" panose="02020603050405020304" pitchFamily="18" charset="0"/>
              </a:rPr>
              <a:t>Причины заболевания:</a:t>
            </a:r>
          </a:p>
          <a:p>
            <a:pPr marL="0" indent="0">
              <a:buNone/>
            </a:pPr>
            <a:r>
              <a:rPr lang="ru-RU" dirty="0">
                <a:latin typeface="Times New Roman" panose="02020603050405020304" pitchFamily="18" charset="0"/>
                <a:cs typeface="Times New Roman" panose="02020603050405020304" pitchFamily="18" charset="0"/>
              </a:rPr>
              <a:t>Травмы роженицы при родах. В полость матки может проникнуть инфекция при разрывах влагалища, промежности и шейки матки.</a:t>
            </a:r>
          </a:p>
          <a:p>
            <a:pPr marL="0" indent="0">
              <a:buNone/>
            </a:pPr>
            <a:r>
              <a:rPr lang="ru-RU" dirty="0">
                <a:latin typeface="Times New Roman" panose="02020603050405020304" pitchFamily="18" charset="0"/>
                <a:cs typeface="Times New Roman" panose="02020603050405020304" pitchFamily="18" charset="0"/>
              </a:rPr>
              <a:t>Повреждение слизистой влагалища. Чрезмерные спринцевания, несоблюдение норм гигиены, использование вагинальных противозачаточных средств изменяют нормальную микрофлору и нарушают защитные свойства.</a:t>
            </a:r>
          </a:p>
          <a:p>
            <a:pPr marL="0" indent="0">
              <a:buNone/>
            </a:pPr>
            <a:r>
              <a:rPr lang="ru-RU" dirty="0">
                <a:latin typeface="Times New Roman" panose="02020603050405020304" pitchFamily="18" charset="0"/>
                <a:cs typeface="Times New Roman" panose="02020603050405020304" pitchFamily="18" charset="0"/>
              </a:rPr>
              <a:t>Месячные, роды, аборты. При кровяных выделениях происходит ощелачивание кислой среды во влагалище, снижаются его противовоспалительные свойства, и болезнетворные микроорганизмы начинают активно размножаться.</a:t>
            </a:r>
          </a:p>
          <a:p>
            <a:pPr marL="0" indent="0">
              <a:buNone/>
            </a:pPr>
            <a:r>
              <a:rPr lang="ru-RU" dirty="0">
                <a:latin typeface="Times New Roman" panose="02020603050405020304" pitchFamily="18" charset="0"/>
                <a:cs typeface="Times New Roman" panose="02020603050405020304" pitchFamily="18" charset="0"/>
              </a:rPr>
              <a:t>Внутриматочные спирали. При длительном нахождении в полости матки спираль становится потенциальным источником инфицирования.</a:t>
            </a:r>
          </a:p>
          <a:p>
            <a:pPr marL="0" indent="0">
              <a:buNone/>
            </a:pPr>
            <a:r>
              <a:rPr lang="ru-RU" dirty="0">
                <a:latin typeface="Times New Roman" panose="02020603050405020304" pitchFamily="18" charset="0"/>
                <a:cs typeface="Times New Roman" panose="02020603050405020304" pitchFamily="18" charset="0"/>
              </a:rPr>
              <a:t>Применение тампонов. Эти средства гигиены являются оптимальной средой для роста болезнетворных организмов.</a:t>
            </a:r>
          </a:p>
          <a:p>
            <a:pPr marL="0" indent="0">
              <a:buNone/>
            </a:pPr>
            <a:r>
              <a:rPr lang="ru-RU" dirty="0">
                <a:latin typeface="Times New Roman" panose="02020603050405020304" pitchFamily="18" charset="0"/>
                <a:cs typeface="Times New Roman" panose="02020603050405020304" pitchFamily="18" charset="0"/>
              </a:rPr>
              <a:t>Постоянный стресс. Снижает общий иммунитет организма, делает его уязвимым для инфекций.</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537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54" y="0"/>
            <a:ext cx="8510954" cy="6858000"/>
          </a:xfrm>
          <a:prstGeom prst="rect">
            <a:avLst/>
          </a:prstGeom>
        </p:spPr>
      </p:pic>
    </p:spTree>
    <p:extLst>
      <p:ext uri="{BB962C8B-B14F-4D97-AF65-F5344CB8AC3E}">
        <p14:creationId xmlns:p14="http://schemas.microsoft.com/office/powerpoint/2010/main" val="27255227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2533" y="351692"/>
            <a:ext cx="9310729" cy="6307015"/>
          </a:xfrm>
        </p:spPr>
        <p:txBody>
          <a:bodyPr>
            <a:normAutofit fontScale="92500" lnSpcReduction="10000"/>
          </a:bodyPr>
          <a:lstStyle/>
          <a:p>
            <a:pPr marL="0" indent="0">
              <a:buNone/>
            </a:pPr>
            <a:r>
              <a:rPr lang="ru-RU" sz="2200" dirty="0">
                <a:solidFill>
                  <a:schemeClr val="accent1"/>
                </a:solidFill>
                <a:latin typeface="Times New Roman" panose="02020603050405020304" pitchFamily="18" charset="0"/>
                <a:cs typeface="Times New Roman" panose="02020603050405020304" pitchFamily="18" charset="0"/>
              </a:rPr>
              <a:t>                       Клинические признаки:</a:t>
            </a:r>
          </a:p>
          <a:p>
            <a:r>
              <a:rPr lang="ru-RU" sz="2200" dirty="0">
                <a:solidFill>
                  <a:schemeClr val="accent1"/>
                </a:solidFill>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возникают, как правило, на 3-4 день после инфицирования.</a:t>
            </a:r>
          </a:p>
          <a:p>
            <a:r>
              <a:rPr lang="ru-RU" sz="2200" dirty="0">
                <a:latin typeface="Times New Roman" panose="02020603050405020304" pitchFamily="18" charset="0"/>
                <a:cs typeface="Times New Roman" panose="02020603050405020304" pitchFamily="18" charset="0"/>
              </a:rPr>
              <a:t>повышение температуры тела;</a:t>
            </a:r>
          </a:p>
          <a:p>
            <a:r>
              <a:rPr lang="ru-RU" sz="2200" dirty="0">
                <a:latin typeface="Times New Roman" panose="02020603050405020304" pitchFamily="18" charset="0"/>
                <a:cs typeface="Times New Roman" panose="02020603050405020304" pitchFamily="18" charset="0"/>
              </a:rPr>
              <a:t>болевые ощущения в нижней части живота;</a:t>
            </a:r>
          </a:p>
          <a:p>
            <a:r>
              <a:rPr lang="ru-RU" sz="2200" dirty="0">
                <a:latin typeface="Times New Roman" panose="02020603050405020304" pitchFamily="18" charset="0"/>
                <a:cs typeface="Times New Roman" panose="02020603050405020304" pitchFamily="18" charset="0"/>
              </a:rPr>
              <a:t>обильные выделения с неприятным запахом;</a:t>
            </a:r>
          </a:p>
          <a:p>
            <a:r>
              <a:rPr lang="ru-RU" sz="2200" dirty="0">
                <a:latin typeface="Times New Roman" panose="02020603050405020304" pitchFamily="18" charset="0"/>
                <a:cs typeface="Times New Roman" panose="02020603050405020304" pitchFamily="18" charset="0"/>
              </a:rPr>
              <a:t>маточные кровотечения;</a:t>
            </a:r>
          </a:p>
          <a:p>
            <a:r>
              <a:rPr lang="ru-RU" sz="2200" dirty="0">
                <a:latin typeface="Times New Roman" panose="02020603050405020304" pitchFamily="18" charset="0"/>
                <a:cs typeface="Times New Roman" panose="02020603050405020304" pitchFamily="18" charset="0"/>
              </a:rPr>
              <a:t>общая слабость и головные боли, вызванные интоксикацией;</a:t>
            </a:r>
          </a:p>
          <a:p>
            <a:r>
              <a:rPr lang="ru-RU" sz="2200" dirty="0">
                <a:latin typeface="Times New Roman" panose="02020603050405020304" pitchFamily="18" charset="0"/>
                <a:cs typeface="Times New Roman" panose="02020603050405020304" pitchFamily="18" charset="0"/>
              </a:rPr>
              <a:t>учащение сердцебиения;</a:t>
            </a:r>
          </a:p>
          <a:p>
            <a:r>
              <a:rPr lang="ru-RU" sz="2200" dirty="0">
                <a:latin typeface="Times New Roman" panose="02020603050405020304" pitchFamily="18" charset="0"/>
                <a:cs typeface="Times New Roman" panose="02020603050405020304" pitchFamily="18" charset="0"/>
              </a:rPr>
              <a:t>озноб;</a:t>
            </a:r>
          </a:p>
          <a:p>
            <a:r>
              <a:rPr lang="ru-RU" sz="2200" dirty="0">
                <a:latin typeface="Times New Roman" panose="02020603050405020304" pitchFamily="18" charset="0"/>
                <a:cs typeface="Times New Roman" panose="02020603050405020304" pitchFamily="18" charset="0"/>
              </a:rPr>
              <a:t>болезненность мочеиспускания.</a:t>
            </a:r>
          </a:p>
          <a:p>
            <a:r>
              <a:rPr lang="ru-RU" sz="2200" dirty="0">
                <a:latin typeface="Times New Roman" panose="02020603050405020304" pitchFamily="18" charset="0"/>
                <a:cs typeface="Times New Roman" panose="02020603050405020304" pitchFamily="18" charset="0"/>
              </a:rPr>
              <a:t>У женщин, имеющих внутриматочные спирали, болезнь развивается наиболее тяжело и стремительно. Поэтому при первом подозрении на острый эндометрит такие пациентки должны обратиться к гинекологу за консультацией.</a:t>
            </a:r>
          </a:p>
          <a:p>
            <a:r>
              <a:rPr lang="ru-RU" sz="2200" dirty="0">
                <a:latin typeface="Times New Roman" panose="02020603050405020304" pitchFamily="18" charset="0"/>
                <a:cs typeface="Times New Roman" panose="02020603050405020304" pitchFamily="18" charset="0"/>
              </a:rPr>
              <a:t>Симптомы заболевания несколько похожи на симптоматику заболеваний пищеварительной системы: аппендицита, парапроктита, проктита. Поэтому для диагностирования острого эндометрита необходимо тщательное и продуманное обследование.</a:t>
            </a:r>
          </a:p>
          <a:p>
            <a:endParaRPr lang="ru-RU" dirty="0"/>
          </a:p>
        </p:txBody>
      </p:sp>
    </p:spTree>
    <p:extLst>
      <p:ext uri="{BB962C8B-B14F-4D97-AF65-F5344CB8AC3E}">
        <p14:creationId xmlns:p14="http://schemas.microsoft.com/office/powerpoint/2010/main" val="2224167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937846"/>
            <a:ext cx="8596668" cy="5103516"/>
          </a:xfrm>
        </p:spPr>
        <p:txBody>
          <a:bodyPr>
            <a:normAutofit/>
          </a:bodyPr>
          <a:lstStyle/>
          <a:p>
            <a:r>
              <a:rPr lang="ru-RU" sz="3200" b="1" u="sng" dirty="0">
                <a:latin typeface="Times New Roman" panose="02020603050405020304" pitchFamily="18" charset="0"/>
                <a:cs typeface="Times New Roman" panose="02020603050405020304" pitchFamily="18" charset="0"/>
              </a:rPr>
              <a:t>По клиническому течению</a:t>
            </a:r>
            <a:r>
              <a:rPr lang="ru-RU" sz="3200" b="1" dirty="0">
                <a:latin typeface="Times New Roman" panose="02020603050405020304" pitchFamily="18" charset="0"/>
                <a:cs typeface="Times New Roman" panose="02020603050405020304" pitchFamily="18" charset="0"/>
              </a:rPr>
              <a:t>:</a:t>
            </a:r>
          </a:p>
          <a:p>
            <a:pPr marL="0" indent="0">
              <a:buNone/>
            </a:pPr>
            <a:r>
              <a:rPr lang="ru-RU" sz="3200" dirty="0">
                <a:latin typeface="Times New Roman" panose="02020603050405020304" pitchFamily="18" charset="0"/>
                <a:cs typeface="Times New Roman" panose="02020603050405020304" pitchFamily="18" charset="0"/>
              </a:rPr>
              <a:t>1. острые с выраженной клинической симптоматикой </a:t>
            </a:r>
          </a:p>
          <a:p>
            <a:pPr marL="0" indent="0">
              <a:buNone/>
            </a:pPr>
            <a:r>
              <a:rPr lang="ru-RU" sz="3200" dirty="0">
                <a:latin typeface="Times New Roman" panose="02020603050405020304" pitchFamily="18" charset="0"/>
                <a:cs typeface="Times New Roman" panose="02020603050405020304" pitchFamily="18" charset="0"/>
              </a:rPr>
              <a:t>2. подострые со стертыми проявлениями</a:t>
            </a:r>
          </a:p>
          <a:p>
            <a:pPr marL="0" indent="0">
              <a:buNone/>
            </a:pPr>
            <a:r>
              <a:rPr lang="ru-RU" sz="3200" dirty="0">
                <a:latin typeface="Times New Roman" panose="02020603050405020304" pitchFamily="18" charset="0"/>
                <a:cs typeface="Times New Roman" panose="02020603050405020304" pitchFamily="18" charset="0"/>
              </a:rPr>
              <a:t>3. хронические ( с неустановленной давностью заболевания или давностью боли 2 месяца) в стадии ремиссии или обострения </a:t>
            </a:r>
          </a:p>
        </p:txBody>
      </p:sp>
    </p:spTree>
    <p:extLst>
      <p:ext uri="{BB962C8B-B14F-4D97-AF65-F5344CB8AC3E}">
        <p14:creationId xmlns:p14="http://schemas.microsoft.com/office/powerpoint/2010/main" val="17550822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4768" y="304801"/>
            <a:ext cx="8629233" cy="5791199"/>
          </a:xfrm>
        </p:spPr>
        <p:txBody>
          <a:bodyPr>
            <a:normAutofit/>
          </a:bodyPr>
          <a:lstStyle/>
          <a:p>
            <a:r>
              <a:rPr lang="ru-RU" sz="2000" dirty="0">
                <a:solidFill>
                  <a:schemeClr val="accent1"/>
                </a:solidFill>
                <a:latin typeface="Times New Roman" panose="02020603050405020304" pitchFamily="18" charset="0"/>
                <a:cs typeface="Times New Roman" panose="02020603050405020304" pitchFamily="18" charset="0"/>
              </a:rPr>
              <a:t>Диагностика. </a:t>
            </a:r>
          </a:p>
          <a:p>
            <a:pPr marL="0" indent="0">
              <a:buNone/>
            </a:pPr>
            <a:r>
              <a:rPr lang="ru-RU" sz="2000" dirty="0">
                <a:latin typeface="Times New Roman" panose="02020603050405020304" pitchFamily="18" charset="0"/>
                <a:cs typeface="Times New Roman" panose="02020603050405020304" pitchFamily="18" charset="0"/>
              </a:rPr>
              <a:t>Анамнез. </a:t>
            </a:r>
          </a:p>
          <a:p>
            <a:pPr marL="0" indent="0">
              <a:buNone/>
            </a:pPr>
            <a:r>
              <a:rPr lang="ru-RU" sz="2000" dirty="0">
                <a:latin typeface="Times New Roman" panose="02020603050405020304" pitchFamily="18" charset="0"/>
                <a:cs typeface="Times New Roman" panose="02020603050405020304" pitchFamily="18" charset="0"/>
              </a:rPr>
              <a:t>Гинекологическое обследование: матка умеренно увеличена, чувствительны при пальпации, особенно по бакам. </a:t>
            </a:r>
          </a:p>
          <a:p>
            <a:pPr marL="0" indent="0">
              <a:buNone/>
            </a:pPr>
            <a:r>
              <a:rPr lang="ru-RU" sz="2000" dirty="0">
                <a:latin typeface="Times New Roman" panose="02020603050405020304" pitchFamily="18" charset="0"/>
                <a:cs typeface="Times New Roman" panose="02020603050405020304" pitchFamily="18" charset="0"/>
              </a:rPr>
              <a:t>Анализ крови: лейкоцитоз, сдвиг лейкоцитарной формулы влево, увеличение СОЭ, с-реактивный белок. </a:t>
            </a:r>
          </a:p>
          <a:p>
            <a:pPr marL="0" indent="0">
              <a:buNone/>
            </a:pPr>
            <a:r>
              <a:rPr lang="ru-RU" sz="2000" dirty="0">
                <a:latin typeface="Times New Roman" panose="02020603050405020304" pitchFamily="18" charset="0"/>
                <a:cs typeface="Times New Roman" panose="02020603050405020304" pitchFamily="18" charset="0"/>
              </a:rPr>
              <a:t>Микроскопия вагинального мазка (оценивают состояние вагинального эпителия, лейкоцитарную реакцию, состав </a:t>
            </a:r>
            <a:r>
              <a:rPr lang="ru-RU" sz="2000" dirty="0" err="1">
                <a:latin typeface="Times New Roman" panose="02020603050405020304" pitchFamily="18" charset="0"/>
                <a:cs typeface="Times New Roman" panose="02020603050405020304" pitchFamily="18" charset="0"/>
              </a:rPr>
              <a:t>миклофлоры</a:t>
            </a:r>
            <a:r>
              <a:rPr lang="ru-RU" sz="2000" dirty="0">
                <a:latin typeface="Times New Roman" panose="02020603050405020304" pitchFamily="18" charset="0"/>
                <a:cs typeface="Times New Roman" panose="02020603050405020304" pitchFamily="18" charset="0"/>
              </a:rPr>
              <a:t>. </a:t>
            </a:r>
          </a:p>
          <a:p>
            <a:pPr marL="0" indent="0">
              <a:buNone/>
            </a:pPr>
            <a:r>
              <a:rPr lang="ru-RU" sz="2000" dirty="0">
                <a:latin typeface="Times New Roman" panose="02020603050405020304" pitchFamily="18" charset="0"/>
                <a:cs typeface="Times New Roman" panose="02020603050405020304" pitchFamily="18" charset="0"/>
              </a:rPr>
              <a:t>Бактериологическое и цитологическое исследование. </a:t>
            </a:r>
          </a:p>
          <a:p>
            <a:pPr marL="0" indent="0">
              <a:buNone/>
            </a:pPr>
            <a:r>
              <a:rPr lang="ru-RU" sz="2000" dirty="0">
                <a:latin typeface="Times New Roman" panose="02020603050405020304" pitchFamily="18" charset="0"/>
                <a:cs typeface="Times New Roman" panose="02020603050405020304" pitchFamily="18" charset="0"/>
              </a:rPr>
              <a:t>Диагностика ИППП- ПЦР, латекс-агглютинация, </a:t>
            </a:r>
            <a:r>
              <a:rPr lang="ru-RU" sz="2000" dirty="0" err="1">
                <a:latin typeface="Times New Roman" panose="02020603050405020304" pitchFamily="18" charset="0"/>
                <a:cs typeface="Times New Roman" panose="02020603050405020304" pitchFamily="18" charset="0"/>
              </a:rPr>
              <a:t>иммунофлюоресцентный</a:t>
            </a:r>
            <a:r>
              <a:rPr lang="ru-RU" sz="2000" dirty="0">
                <a:latin typeface="Times New Roman" panose="02020603050405020304" pitchFamily="18" charset="0"/>
                <a:cs typeface="Times New Roman" panose="02020603050405020304" pitchFamily="18" charset="0"/>
              </a:rPr>
              <a:t> анализ и </a:t>
            </a:r>
            <a:r>
              <a:rPr lang="ru-RU" sz="2000" dirty="0" err="1">
                <a:latin typeface="Times New Roman" panose="02020603050405020304" pitchFamily="18" charset="0"/>
                <a:cs typeface="Times New Roman" panose="02020603050405020304" pitchFamily="18" charset="0"/>
              </a:rPr>
              <a:t>культуральный</a:t>
            </a:r>
            <a:r>
              <a:rPr lang="ru-RU" sz="2000" dirty="0">
                <a:latin typeface="Times New Roman" panose="02020603050405020304" pitchFamily="18" charset="0"/>
                <a:cs typeface="Times New Roman" panose="02020603050405020304" pitchFamily="18" charset="0"/>
              </a:rPr>
              <a:t> метод. </a:t>
            </a:r>
          </a:p>
          <a:p>
            <a:pPr marL="0" indent="0">
              <a:buNone/>
            </a:pPr>
            <a:r>
              <a:rPr lang="ru-RU" sz="2000" dirty="0">
                <a:latin typeface="Times New Roman" panose="02020603050405020304" pitchFamily="18" charset="0"/>
                <a:cs typeface="Times New Roman" panose="02020603050405020304" pitchFamily="18" charset="0"/>
              </a:rPr>
              <a:t>УЗИ</a:t>
            </a:r>
          </a:p>
          <a:p>
            <a:pPr marL="0"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01468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152401"/>
            <a:ext cx="8596668" cy="5888962"/>
          </a:xfrm>
        </p:spPr>
        <p:txBody>
          <a:bodyPr>
            <a:normAutofit/>
          </a:bodyPr>
          <a:lstStyle/>
          <a:p>
            <a:r>
              <a:rPr lang="ru-RU" sz="2000" dirty="0">
                <a:solidFill>
                  <a:schemeClr val="accent1"/>
                </a:solidFill>
                <a:latin typeface="Times New Roman" panose="02020603050405020304" pitchFamily="18" charset="0"/>
                <a:cs typeface="Times New Roman" panose="02020603050405020304" pitchFamily="18" charset="0"/>
              </a:rPr>
              <a:t>Лечение.</a:t>
            </a:r>
          </a:p>
          <a:p>
            <a:pPr marL="0" indent="0">
              <a:buNone/>
            </a:pPr>
            <a:r>
              <a:rPr lang="ru-RU" sz="2000" dirty="0">
                <a:latin typeface="Times New Roman" panose="02020603050405020304" pitchFamily="18" charset="0"/>
                <a:cs typeface="Times New Roman" panose="02020603050405020304" pitchFamily="18" charset="0"/>
              </a:rPr>
              <a:t>  Постельный режим на весь период лихорадки. Диета богатая витаминами и не нарушающая функции кишечника. Периодический холод на живот.</a:t>
            </a:r>
          </a:p>
          <a:p>
            <a:pPr marL="0" indent="0">
              <a:buNone/>
            </a:pPr>
            <a:r>
              <a:rPr lang="ru-RU" sz="2000" dirty="0">
                <a:latin typeface="Times New Roman" panose="02020603050405020304" pitchFamily="18" charset="0"/>
                <a:cs typeface="Times New Roman" panose="02020603050405020304" pitchFamily="18" charset="0"/>
              </a:rPr>
              <a:t>  </a:t>
            </a:r>
            <a:r>
              <a:rPr lang="ru-RU" sz="2000" u="sng" dirty="0">
                <a:latin typeface="Times New Roman" panose="02020603050405020304" pitchFamily="18" charset="0"/>
                <a:cs typeface="Times New Roman" panose="02020603050405020304" pitchFamily="18" charset="0"/>
              </a:rPr>
              <a:t>Медикаментозное лечение. </a:t>
            </a:r>
            <a:r>
              <a:rPr lang="ru-RU" sz="2000" dirty="0">
                <a:latin typeface="Times New Roman" panose="02020603050405020304" pitchFamily="18" charset="0"/>
                <a:cs typeface="Times New Roman" panose="02020603050405020304" pitchFamily="18" charset="0"/>
              </a:rPr>
              <a:t>Цефалоспорины 3-4 поколения. </a:t>
            </a:r>
            <a:r>
              <a:rPr lang="ru-RU" sz="2000" dirty="0" err="1">
                <a:latin typeface="Times New Roman" panose="02020603050405020304" pitchFamily="18" charset="0"/>
                <a:cs typeface="Times New Roman" panose="02020603050405020304" pitchFamily="18" charset="0"/>
              </a:rPr>
              <a:t>Аминопенициллины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амоксициллин+клавулановая</a:t>
            </a:r>
            <a:r>
              <a:rPr lang="ru-RU" sz="2000" dirty="0">
                <a:latin typeface="Times New Roman" panose="02020603050405020304" pitchFamily="18" charset="0"/>
                <a:cs typeface="Times New Roman" panose="02020603050405020304" pitchFamily="18" charset="0"/>
              </a:rPr>
              <a:t> кислота) и </a:t>
            </a:r>
            <a:r>
              <a:rPr lang="ru-RU" sz="2000" dirty="0" err="1">
                <a:latin typeface="Times New Roman" panose="02020603050405020304" pitchFamily="18" charset="0"/>
                <a:cs typeface="Times New Roman" panose="02020603050405020304" pitchFamily="18" charset="0"/>
              </a:rPr>
              <a:t>карбапенемы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имипенем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цластатин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меропенем</a:t>
            </a:r>
            <a:r>
              <a:rPr lang="ru-RU" sz="2000" dirty="0">
                <a:latin typeface="Times New Roman" panose="02020603050405020304" pitchFamily="18" charset="0"/>
                <a:cs typeface="Times New Roman" panose="02020603050405020304" pitchFamily="18" charset="0"/>
              </a:rPr>
              <a:t>). Дозы и продолжительность зависит от тяжести заболевания. По показаниям </a:t>
            </a:r>
            <a:r>
              <a:rPr lang="ru-RU" sz="2000" dirty="0" err="1">
                <a:latin typeface="Times New Roman" panose="02020603050405020304" pitchFamily="18" charset="0"/>
                <a:cs typeface="Times New Roman" panose="02020603050405020304" pitchFamily="18" charset="0"/>
              </a:rPr>
              <a:t>инфузионная</a:t>
            </a:r>
            <a:r>
              <a:rPr lang="ru-RU" sz="2000" dirty="0">
                <a:latin typeface="Times New Roman" panose="02020603050405020304" pitchFamily="18" charset="0"/>
                <a:cs typeface="Times New Roman" panose="02020603050405020304" pitchFamily="18" charset="0"/>
              </a:rPr>
              <a:t> терапия, </a:t>
            </a:r>
            <a:r>
              <a:rPr lang="ru-RU" sz="2000" dirty="0" err="1">
                <a:latin typeface="Times New Roman" panose="02020603050405020304" pitchFamily="18" charset="0"/>
                <a:cs typeface="Times New Roman" panose="02020603050405020304" pitchFamily="18" charset="0"/>
              </a:rPr>
              <a:t>десисибилизирующее</a:t>
            </a:r>
            <a:r>
              <a:rPr lang="ru-RU" sz="2000" dirty="0">
                <a:latin typeface="Times New Roman" panose="02020603050405020304" pitchFamily="18" charset="0"/>
                <a:cs typeface="Times New Roman" panose="02020603050405020304" pitchFamily="18" charset="0"/>
              </a:rPr>
              <a:t>, укрепляющее лечение.</a:t>
            </a:r>
          </a:p>
          <a:p>
            <a:pPr marL="0" indent="0">
              <a:buNone/>
            </a:pPr>
            <a:r>
              <a:rPr lang="ru-RU" sz="2000" dirty="0">
                <a:latin typeface="Times New Roman" panose="02020603050405020304" pitchFamily="18" charset="0"/>
                <a:cs typeface="Times New Roman" panose="02020603050405020304" pitchFamily="18" charset="0"/>
              </a:rPr>
              <a:t>  </a:t>
            </a:r>
            <a:r>
              <a:rPr lang="ru-RU" sz="2000" u="sng" dirty="0">
                <a:latin typeface="Times New Roman" panose="02020603050405020304" pitchFamily="18" charset="0"/>
                <a:cs typeface="Times New Roman" panose="02020603050405020304" pitchFamily="18" charset="0"/>
              </a:rPr>
              <a:t>Хирургическое лечение. </a:t>
            </a:r>
            <a:r>
              <a:rPr lang="ru-RU" sz="2000" dirty="0">
                <a:latin typeface="Times New Roman" panose="02020603050405020304" pitchFamily="18" charset="0"/>
                <a:cs typeface="Times New Roman" panose="02020603050405020304" pitchFamily="18" charset="0"/>
              </a:rPr>
              <a:t>Если эндометрит развивается на фоне ВМК, необходимо его удалить. Инструментальное опорожнение полости матки производят в случае задержки остатков плодного яйца после аборта. </a:t>
            </a:r>
          </a:p>
        </p:txBody>
      </p:sp>
    </p:spTree>
    <p:extLst>
      <p:ext uri="{BB962C8B-B14F-4D97-AF65-F5344CB8AC3E}">
        <p14:creationId xmlns:p14="http://schemas.microsoft.com/office/powerpoint/2010/main" val="18756301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63416"/>
            <a:ext cx="8596668" cy="562707"/>
          </a:xfrm>
        </p:spPr>
        <p:txBody>
          <a:bodyPr>
            <a:normAutofit fontScale="90000"/>
          </a:bodyPr>
          <a:lstStyle/>
          <a:p>
            <a:r>
              <a:rPr lang="ru-RU" dirty="0"/>
              <a:t>       </a:t>
            </a:r>
            <a:r>
              <a:rPr lang="ru-RU" dirty="0">
                <a:latin typeface="Times New Roman" panose="02020603050405020304" pitchFamily="18" charset="0"/>
                <a:cs typeface="Times New Roman" panose="02020603050405020304" pitchFamily="18" charset="0"/>
              </a:rPr>
              <a:t>Хронический эндометрит</a:t>
            </a:r>
          </a:p>
        </p:txBody>
      </p:sp>
      <p:sp>
        <p:nvSpPr>
          <p:cNvPr id="3" name="Объект 2"/>
          <p:cNvSpPr>
            <a:spLocks noGrp="1"/>
          </p:cNvSpPr>
          <p:nvPr>
            <p:ph idx="1"/>
          </p:nvPr>
        </p:nvSpPr>
        <p:spPr>
          <a:xfrm>
            <a:off x="504092" y="926123"/>
            <a:ext cx="8769910" cy="4962839"/>
          </a:xfrm>
        </p:spPr>
        <p:txBody>
          <a:bodyPr/>
          <a:lstStyle/>
          <a:p>
            <a:r>
              <a:rPr lang="ru-RU" sz="2000" dirty="0">
                <a:solidFill>
                  <a:schemeClr val="accent1"/>
                </a:solidFill>
                <a:latin typeface="Times New Roman" panose="02020603050405020304" pitchFamily="18" charset="0"/>
                <a:cs typeface="Times New Roman" panose="02020603050405020304" pitchFamily="18" charset="0"/>
              </a:rPr>
              <a:t>ХЭ</a:t>
            </a:r>
            <a:r>
              <a:rPr lang="ru-RU" sz="2000" dirty="0">
                <a:latin typeface="Times New Roman" panose="02020603050405020304" pitchFamily="18" charset="0"/>
                <a:cs typeface="Times New Roman" panose="02020603050405020304" pitchFamily="18" charset="0"/>
              </a:rPr>
              <a:t>- хронический воспалительный процесс в функциональном и базальном слоях эндометрия. В тяжелых случаях в воспалительный процесс вовлекается </a:t>
            </a:r>
            <a:r>
              <a:rPr lang="ru-RU" sz="2000" dirty="0" err="1">
                <a:latin typeface="Times New Roman" panose="02020603050405020304" pitchFamily="18" charset="0"/>
                <a:cs typeface="Times New Roman" panose="02020603050405020304" pitchFamily="18" charset="0"/>
              </a:rPr>
              <a:t>миометрий</a:t>
            </a:r>
            <a:r>
              <a:rPr lang="ru-RU" sz="2000" dirty="0">
                <a:latin typeface="Times New Roman" panose="02020603050405020304" pitchFamily="18" charset="0"/>
                <a:cs typeface="Times New Roman" panose="02020603050405020304" pitchFamily="18" charset="0"/>
              </a:rPr>
              <a:t>.</a:t>
            </a:r>
          </a:p>
          <a:p>
            <a:r>
              <a:rPr lang="ru-RU" sz="2000" dirty="0">
                <a:solidFill>
                  <a:schemeClr val="accent1"/>
                </a:solidFill>
                <a:latin typeface="Times New Roman" panose="02020603050405020304" pitchFamily="18" charset="0"/>
                <a:cs typeface="Times New Roman" panose="02020603050405020304" pitchFamily="18" charset="0"/>
              </a:rPr>
              <a:t>Классификация: </a:t>
            </a:r>
            <a:r>
              <a:rPr lang="ru-RU" sz="2000" dirty="0">
                <a:latin typeface="Times New Roman" panose="02020603050405020304" pitchFamily="18" charset="0"/>
                <a:cs typeface="Times New Roman" panose="02020603050405020304" pitchFamily="18" charset="0"/>
              </a:rPr>
              <a:t>атрофический, кистозный , гипертрофический.</a:t>
            </a:r>
          </a:p>
          <a:p>
            <a:r>
              <a:rPr lang="ru-RU" sz="2000" dirty="0">
                <a:solidFill>
                  <a:schemeClr val="accent1"/>
                </a:solidFill>
                <a:latin typeface="Times New Roman" panose="02020603050405020304" pitchFamily="18" charset="0"/>
                <a:cs typeface="Times New Roman" panose="02020603050405020304" pitchFamily="18" charset="0"/>
              </a:rPr>
              <a:t>Патогенез: </a:t>
            </a:r>
            <a:r>
              <a:rPr lang="ru-RU" sz="2000" dirty="0">
                <a:latin typeface="Times New Roman" panose="02020603050405020304" pitchFamily="18" charset="0"/>
                <a:cs typeface="Times New Roman" panose="02020603050405020304" pitchFamily="18" charset="0"/>
              </a:rPr>
              <a:t>следствие острого эндометрита. Инородное тело</a:t>
            </a:r>
          </a:p>
          <a:p>
            <a:r>
              <a:rPr lang="ru-RU" sz="2000" dirty="0">
                <a:latin typeface="Times New Roman" panose="02020603050405020304" pitchFamily="18" charset="0"/>
                <a:cs typeface="Times New Roman" panose="02020603050405020304" pitchFamily="18" charset="0"/>
              </a:rPr>
              <a:t>Клиническая картина: </a:t>
            </a:r>
          </a:p>
          <a:p>
            <a:pPr marL="0" indent="0">
              <a:buNone/>
            </a:pPr>
            <a:r>
              <a:rPr lang="ru-RU" sz="2000" dirty="0">
                <a:latin typeface="Times New Roman" panose="02020603050405020304" pitchFamily="18" charset="0"/>
                <a:cs typeface="Times New Roman" panose="02020603050405020304" pitchFamily="18" charset="0"/>
              </a:rPr>
              <a:t>    Маточное кровотечение, </a:t>
            </a:r>
            <a:r>
              <a:rPr lang="ru-RU" sz="2000" dirty="0" err="1">
                <a:latin typeface="Times New Roman" panose="02020603050405020304" pitchFamily="18" charset="0"/>
                <a:cs typeface="Times New Roman" panose="02020603050405020304" pitchFamily="18" charset="0"/>
              </a:rPr>
              <a:t>межменструальные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постменструальные</a:t>
            </a:r>
            <a:r>
              <a:rPr lang="ru-RU" sz="2000" dirty="0">
                <a:latin typeface="Times New Roman" panose="02020603050405020304" pitchFamily="18" charset="0"/>
                <a:cs typeface="Times New Roman" panose="02020603050405020304" pitchFamily="18" charset="0"/>
              </a:rPr>
              <a:t>, предменструальные кровяные выделения</a:t>
            </a:r>
          </a:p>
          <a:p>
            <a:pPr marL="0" indent="0">
              <a:buNone/>
            </a:pPr>
            <a:r>
              <a:rPr lang="ru-RU" sz="2000" dirty="0">
                <a:latin typeface="Times New Roman" panose="02020603050405020304" pitchFamily="18" charset="0"/>
                <a:cs typeface="Times New Roman" panose="02020603050405020304" pitchFamily="18" charset="0"/>
              </a:rPr>
              <a:t>    Серозные, серозно-гноевидные выделения</a:t>
            </a:r>
          </a:p>
          <a:p>
            <a:pPr marL="0" indent="0">
              <a:buNone/>
            </a:pPr>
            <a:r>
              <a:rPr lang="ru-RU" sz="2000" dirty="0">
                <a:latin typeface="Times New Roman" panose="02020603050405020304" pitchFamily="18" charset="0"/>
                <a:cs typeface="Times New Roman" panose="02020603050405020304" pitchFamily="18" charset="0"/>
              </a:rPr>
              <a:t>    Ноющие боли внизу живота</a:t>
            </a:r>
          </a:p>
          <a:p>
            <a:pPr marL="0" indent="0">
              <a:buNone/>
            </a:pPr>
            <a:r>
              <a:rPr lang="ru-RU" sz="2000" dirty="0">
                <a:latin typeface="Times New Roman" panose="02020603050405020304" pitchFamily="18" charset="0"/>
                <a:cs typeface="Times New Roman" panose="02020603050405020304" pitchFamily="18" charset="0"/>
              </a:rPr>
              <a:t>    Бесплодие, </a:t>
            </a:r>
            <a:r>
              <a:rPr lang="ru-RU" sz="2000" dirty="0" err="1">
                <a:latin typeface="Times New Roman" panose="02020603050405020304" pitchFamily="18" charset="0"/>
                <a:cs typeface="Times New Roman" panose="02020603050405020304" pitchFamily="18" charset="0"/>
              </a:rPr>
              <a:t>невынашивание</a:t>
            </a:r>
            <a:r>
              <a:rPr lang="ru-RU" sz="2000" dirty="0">
                <a:latin typeface="Times New Roman" panose="02020603050405020304" pitchFamily="18" charset="0"/>
                <a:cs typeface="Times New Roman" panose="02020603050405020304" pitchFamily="18" charset="0"/>
              </a:rPr>
              <a:t> беременности</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3227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8585" y="199292"/>
            <a:ext cx="9472247" cy="6658707"/>
          </a:xfrm>
        </p:spPr>
        <p:txBody>
          <a:bodyPr>
            <a:noAutofit/>
          </a:bodyPr>
          <a:lstStyle/>
          <a:p>
            <a:pPr marL="0" indent="0">
              <a:buNone/>
            </a:pPr>
            <a:r>
              <a:rPr lang="ru-RU" sz="2000" dirty="0">
                <a:solidFill>
                  <a:schemeClr val="accent1"/>
                </a:solidFill>
              </a:rPr>
              <a:t>                               </a:t>
            </a:r>
            <a:r>
              <a:rPr lang="ru-RU" sz="2000" dirty="0">
                <a:solidFill>
                  <a:schemeClr val="accent1"/>
                </a:solidFill>
                <a:latin typeface="Times New Roman" panose="02020603050405020304" pitchFamily="18" charset="0"/>
                <a:cs typeface="Times New Roman" panose="02020603050405020304" pitchFamily="18" charset="0"/>
              </a:rPr>
              <a:t>Диагностика</a:t>
            </a:r>
            <a:r>
              <a:rPr lang="ru-RU" sz="2000" dirty="0"/>
              <a:t> </a:t>
            </a:r>
          </a:p>
          <a:p>
            <a:r>
              <a:rPr lang="ru-RU" sz="2000" dirty="0">
                <a:latin typeface="Times New Roman" panose="02020603050405020304" pitchFamily="18" charset="0"/>
                <a:cs typeface="Times New Roman" panose="02020603050405020304" pitchFamily="18" charset="0"/>
              </a:rPr>
              <a:t>Анамнез</a:t>
            </a:r>
          </a:p>
          <a:p>
            <a:r>
              <a:rPr lang="ru-RU" sz="2000" dirty="0" err="1">
                <a:latin typeface="Times New Roman" panose="02020603050405020304" pitchFamily="18" charset="0"/>
                <a:cs typeface="Times New Roman" panose="02020603050405020304" pitchFamily="18" charset="0"/>
              </a:rPr>
              <a:t>Бимануальная</a:t>
            </a:r>
            <a:r>
              <a:rPr lang="ru-RU" sz="2000" dirty="0">
                <a:latin typeface="Times New Roman" panose="02020603050405020304" pitchFamily="18" charset="0"/>
                <a:cs typeface="Times New Roman" panose="02020603050405020304" pitchFamily="18" charset="0"/>
              </a:rPr>
              <a:t> пальпация- увеличение и уплотнение матки</a:t>
            </a:r>
          </a:p>
          <a:p>
            <a:r>
              <a:rPr lang="ru-RU" sz="2000" dirty="0">
                <a:latin typeface="Times New Roman" panose="02020603050405020304" pitchFamily="18" charset="0"/>
                <a:cs typeface="Times New Roman" panose="02020603050405020304" pitchFamily="18" charset="0"/>
              </a:rPr>
              <a:t>Бактериологическое исследование</a:t>
            </a:r>
          </a:p>
          <a:p>
            <a:r>
              <a:rPr lang="ru-RU" sz="2000" dirty="0">
                <a:latin typeface="Times New Roman" panose="02020603050405020304" pitchFamily="18" charset="0"/>
                <a:cs typeface="Times New Roman" panose="02020603050405020304" pitchFamily="18" charset="0"/>
              </a:rPr>
              <a:t>Клинический анализ крови</a:t>
            </a:r>
          </a:p>
          <a:p>
            <a:r>
              <a:rPr lang="ru-RU" sz="2000" dirty="0">
                <a:latin typeface="Times New Roman" panose="02020603050405020304" pitchFamily="18" charset="0"/>
                <a:cs typeface="Times New Roman" panose="02020603050405020304" pitchFamily="18" charset="0"/>
              </a:rPr>
              <a:t>Гистологическое исследование</a:t>
            </a:r>
          </a:p>
          <a:p>
            <a:r>
              <a:rPr lang="ru-RU" sz="2000" dirty="0">
                <a:latin typeface="Times New Roman" panose="02020603050405020304" pitchFamily="18" charset="0"/>
                <a:cs typeface="Times New Roman" panose="02020603050405020304" pitchFamily="18" charset="0"/>
              </a:rPr>
              <a:t>Диагностическое выскабливание</a:t>
            </a:r>
          </a:p>
          <a:p>
            <a:r>
              <a:rPr lang="ru-RU" sz="2000" dirty="0" err="1">
                <a:latin typeface="Times New Roman" panose="02020603050405020304" pitchFamily="18" charset="0"/>
                <a:cs typeface="Times New Roman" panose="02020603050405020304" pitchFamily="18" charset="0"/>
              </a:rPr>
              <a:t>Гистероскопия</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УЗИ малого таза.</a:t>
            </a:r>
          </a:p>
          <a:p>
            <a:pPr marL="0" indent="0">
              <a:buNone/>
            </a:pPr>
            <a:r>
              <a:rPr lang="ru-RU" sz="2000" dirty="0">
                <a:solidFill>
                  <a:schemeClr val="accent1"/>
                </a:solidFill>
                <a:latin typeface="Times New Roman" panose="02020603050405020304" pitchFamily="18" charset="0"/>
                <a:cs typeface="Times New Roman" panose="02020603050405020304" pitchFamily="18" charset="0"/>
              </a:rPr>
              <a:t>                                        Лечение</a:t>
            </a:r>
          </a:p>
          <a:p>
            <a:r>
              <a:rPr lang="ru-RU" sz="2000" dirty="0">
                <a:latin typeface="Times New Roman" panose="02020603050405020304" pitchFamily="18" charset="0"/>
                <a:cs typeface="Times New Roman" panose="02020603050405020304" pitchFamily="18" charset="0"/>
              </a:rPr>
              <a:t>Физиотерапия, стимулирование функции яичников</a:t>
            </a:r>
          </a:p>
          <a:p>
            <a:r>
              <a:rPr lang="ru-RU" sz="2000" dirty="0">
                <a:latin typeface="Times New Roman" panose="02020603050405020304" pitchFamily="18" charset="0"/>
                <a:cs typeface="Times New Roman" panose="02020603050405020304" pitchFamily="18" charset="0"/>
              </a:rPr>
              <a:t>Медикаментозное лечение. Введение антибиотиков в слизистую оболочку матки. Внутриматочный </a:t>
            </a:r>
            <a:r>
              <a:rPr lang="ru-RU" sz="2000" dirty="0" err="1">
                <a:latin typeface="Times New Roman" panose="02020603050405020304" pitchFamily="18" charset="0"/>
                <a:cs typeface="Times New Roman" panose="02020603050405020304" pitchFamily="18" charset="0"/>
              </a:rPr>
              <a:t>лаваж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демитилсульфоксидаза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прокаина</a:t>
            </a:r>
            <a:r>
              <a:rPr lang="ru-RU" sz="2000" dirty="0">
                <a:latin typeface="Times New Roman" panose="02020603050405020304" pitchFamily="18" charset="0"/>
                <a:cs typeface="Times New Roman" panose="02020603050405020304" pitchFamily="18" charset="0"/>
              </a:rPr>
              <a:t>). Общеукрепляющее лечение. По показаниям седативные, десенсибилизирующие препараты, витамины.</a:t>
            </a:r>
          </a:p>
          <a:p>
            <a:r>
              <a:rPr lang="ru-RU" sz="2000" dirty="0">
                <a:latin typeface="Times New Roman" panose="02020603050405020304" pitchFamily="18" charset="0"/>
                <a:cs typeface="Times New Roman" panose="02020603050405020304" pitchFamily="18" charset="0"/>
              </a:rPr>
              <a:t>Хирургическое лечение: при внутриматочных </a:t>
            </a:r>
            <a:r>
              <a:rPr lang="ru-RU" sz="2000" dirty="0" err="1">
                <a:latin typeface="Times New Roman" panose="02020603050405020304" pitchFamily="18" charset="0"/>
                <a:cs typeface="Times New Roman" panose="02020603050405020304" pitchFamily="18" charset="0"/>
              </a:rPr>
              <a:t>сенехий</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18996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46185"/>
            <a:ext cx="8596668" cy="621323"/>
          </a:xfrm>
        </p:spPr>
        <p:txBody>
          <a:bodyPr>
            <a:normAutofit fontScale="90000"/>
          </a:bodyPr>
          <a:lstStyle/>
          <a:p>
            <a:r>
              <a:rPr lang="ru-RU" dirty="0"/>
              <a:t>                 </a:t>
            </a:r>
            <a:r>
              <a:rPr lang="ru-RU" dirty="0" err="1">
                <a:latin typeface="Times New Roman" panose="02020603050405020304" pitchFamily="18" charset="0"/>
                <a:cs typeface="Times New Roman" panose="02020603050405020304" pitchFamily="18" charset="0"/>
              </a:rPr>
              <a:t>Сальпингоофорит</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04800" y="785446"/>
            <a:ext cx="9355015" cy="5955323"/>
          </a:xfrm>
        </p:spPr>
        <p:txBody>
          <a:bodyPr>
            <a:normAutofit/>
          </a:bodyPr>
          <a:lstStyle/>
          <a:p>
            <a:r>
              <a:rPr lang="ru-RU" dirty="0">
                <a:solidFill>
                  <a:schemeClr val="accent1"/>
                </a:solidFill>
                <a:latin typeface="Times New Roman" panose="02020603050405020304" pitchFamily="18" charset="0"/>
                <a:cs typeface="Times New Roman" panose="02020603050405020304" pitchFamily="18" charset="0"/>
              </a:rPr>
              <a:t>С(аднексит) - </a:t>
            </a:r>
            <a:r>
              <a:rPr lang="ru-RU" dirty="0">
                <a:latin typeface="Times New Roman" panose="02020603050405020304" pitchFamily="18" charset="0"/>
                <a:cs typeface="Times New Roman" panose="02020603050405020304" pitchFamily="18" charset="0"/>
              </a:rPr>
              <a:t>инфекционно-воспалительный процесс неспецифической или специфической этиологии в маточных трубах и яичниках.</a:t>
            </a:r>
          </a:p>
          <a:p>
            <a:r>
              <a:rPr lang="ru-RU" dirty="0">
                <a:solidFill>
                  <a:schemeClr val="accent1"/>
                </a:solidFill>
                <a:latin typeface="Times New Roman" panose="02020603050405020304" pitchFamily="18" charset="0"/>
                <a:cs typeface="Times New Roman" panose="02020603050405020304" pitchFamily="18" charset="0"/>
              </a:rPr>
              <a:t>Классификация: </a:t>
            </a:r>
            <a:r>
              <a:rPr lang="ru-RU" dirty="0">
                <a:latin typeface="Times New Roman" panose="02020603050405020304" pitchFamily="18" charset="0"/>
                <a:cs typeface="Times New Roman" panose="02020603050405020304" pitchFamily="18" charset="0"/>
              </a:rPr>
              <a:t>острый неспецифический (специфический), обострение хронического неспецифического </a:t>
            </a:r>
            <a:r>
              <a:rPr lang="ru-RU" dirty="0" err="1">
                <a:latin typeface="Times New Roman" panose="02020603050405020304" pitchFamily="18" charset="0"/>
                <a:cs typeface="Times New Roman" panose="02020603050405020304" pitchFamily="18" charset="0"/>
              </a:rPr>
              <a:t>сальпингоофорита</a:t>
            </a:r>
            <a:r>
              <a:rPr lang="ru-RU" dirty="0">
                <a:latin typeface="Times New Roman" panose="02020603050405020304" pitchFamily="18" charset="0"/>
                <a:cs typeface="Times New Roman" panose="02020603050405020304" pitchFamily="18" charset="0"/>
              </a:rPr>
              <a:t>. Хронический неспецифический </a:t>
            </a:r>
            <a:r>
              <a:rPr lang="ru-RU" dirty="0" err="1">
                <a:latin typeface="Times New Roman" panose="02020603050405020304" pitchFamily="18" charset="0"/>
                <a:cs typeface="Times New Roman" panose="02020603050405020304" pitchFamily="18" charset="0"/>
              </a:rPr>
              <a:t>сальпингоофорит</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a:t>
            </a:r>
            <a:r>
              <a:rPr lang="ru-RU" dirty="0">
                <a:solidFill>
                  <a:schemeClr val="accent1"/>
                </a:solidFill>
                <a:latin typeface="Times New Roman" panose="02020603050405020304" pitchFamily="18" charset="0"/>
                <a:cs typeface="Times New Roman" panose="02020603050405020304" pitchFamily="18" charset="0"/>
              </a:rPr>
              <a:t>Патогенез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Сальпингоофорит</a:t>
            </a:r>
            <a:r>
              <a:rPr lang="ru-RU" dirty="0">
                <a:latin typeface="Times New Roman" panose="02020603050405020304" pitchFamily="18" charset="0"/>
                <a:cs typeface="Times New Roman" panose="02020603050405020304" pitchFamily="18" charset="0"/>
              </a:rPr>
              <a:t> в подавляющем большинстве случаев вызывается микроорганизмами                                                                                                                  (специфическими и                                                                                                                           неспецифическими).</a:t>
            </a:r>
            <a:r>
              <a:rPr lang="ru-RU" dirty="0"/>
              <a:t>                                                                                                                </a:t>
            </a:r>
            <a:r>
              <a:rPr lang="ru-RU" dirty="0">
                <a:latin typeface="Times New Roman" panose="02020603050405020304" pitchFamily="18" charset="0"/>
                <a:cs typeface="Times New Roman" panose="02020603050405020304" pitchFamily="18" charset="0"/>
              </a:rPr>
              <a:t>Чаще наблюдают смешанную                                                                                                                           инфекцию.</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277" y="2672862"/>
            <a:ext cx="7631723" cy="3915508"/>
          </a:xfrm>
          <a:prstGeom prst="rect">
            <a:avLst/>
          </a:prstGeom>
        </p:spPr>
      </p:pic>
    </p:spTree>
    <p:extLst>
      <p:ext uri="{BB962C8B-B14F-4D97-AF65-F5344CB8AC3E}">
        <p14:creationId xmlns:p14="http://schemas.microsoft.com/office/powerpoint/2010/main" val="31778175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077" y="473869"/>
            <a:ext cx="8616461" cy="5669023"/>
          </a:xfrm>
        </p:spPr>
      </p:pic>
    </p:spTree>
    <p:extLst>
      <p:ext uri="{BB962C8B-B14F-4D97-AF65-F5344CB8AC3E}">
        <p14:creationId xmlns:p14="http://schemas.microsoft.com/office/powerpoint/2010/main" val="28512402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070" y="320066"/>
            <a:ext cx="8672821" cy="6244858"/>
          </a:xfrm>
        </p:spPr>
      </p:pic>
    </p:spTree>
    <p:extLst>
      <p:ext uri="{BB962C8B-B14F-4D97-AF65-F5344CB8AC3E}">
        <p14:creationId xmlns:p14="http://schemas.microsoft.com/office/powerpoint/2010/main" val="11800400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51692"/>
            <a:ext cx="8596668" cy="6224953"/>
          </a:xfrm>
        </p:spPr>
        <p:txBody>
          <a:bodyPr>
            <a:normAutofit/>
          </a:bodyPr>
          <a:lstStyle/>
          <a:p>
            <a:r>
              <a:rPr lang="ru-RU" sz="2000" dirty="0">
                <a:solidFill>
                  <a:schemeClr val="accent1"/>
                </a:solidFill>
                <a:latin typeface="Times New Roman" panose="02020603050405020304" pitchFamily="18" charset="0"/>
                <a:cs typeface="Times New Roman" panose="02020603050405020304" pitchFamily="18" charset="0"/>
              </a:rPr>
              <a:t>Клиническая картина: </a:t>
            </a:r>
            <a:r>
              <a:rPr lang="ru-RU" sz="2000" dirty="0">
                <a:latin typeface="Times New Roman" panose="02020603050405020304" pitchFamily="18" charset="0"/>
                <a:cs typeface="Times New Roman" panose="02020603050405020304" pitchFamily="18" charset="0"/>
              </a:rPr>
              <a:t>сильны боли внизу живота, сопровождающиеся повышением температуры тела до 38 С. Возможны дизурия, вздутие живота и диспепсия. Беспокоят слабость, головные боли, снижение аппетита.</a:t>
            </a:r>
          </a:p>
          <a:p>
            <a:r>
              <a:rPr lang="ru-RU" sz="2000" dirty="0">
                <a:solidFill>
                  <a:schemeClr val="accent1"/>
                </a:solidFill>
                <a:latin typeface="Times New Roman" panose="02020603050405020304" pitchFamily="18" charset="0"/>
                <a:cs typeface="Times New Roman" panose="02020603050405020304" pitchFamily="18" charset="0"/>
              </a:rPr>
              <a:t>Диагностика:- </a:t>
            </a:r>
            <a:r>
              <a:rPr lang="ru-RU" sz="2000" dirty="0">
                <a:latin typeface="Times New Roman" panose="02020603050405020304" pitchFamily="18" charset="0"/>
                <a:cs typeface="Times New Roman" panose="02020603050405020304" pitchFamily="18" charset="0"/>
              </a:rPr>
              <a:t>Анамнез.                                                                                                       - </a:t>
            </a:r>
            <a:r>
              <a:rPr lang="ru-RU" sz="2000" dirty="0" err="1">
                <a:latin typeface="Times New Roman" panose="02020603050405020304" pitchFamily="18" charset="0"/>
                <a:cs typeface="Times New Roman" panose="02020603050405020304" pitchFamily="18" charset="0"/>
              </a:rPr>
              <a:t>Бимануальное</a:t>
            </a:r>
            <a:r>
              <a:rPr lang="ru-RU" sz="2000" dirty="0">
                <a:latin typeface="Times New Roman" panose="02020603050405020304" pitchFamily="18" charset="0"/>
                <a:cs typeface="Times New Roman" panose="02020603050405020304" pitchFamily="18" charset="0"/>
              </a:rPr>
              <a:t> исследование: болезненно, придатки четко не определяются, ткани в проекции придатков отечные, тестообразной консистенции.                                                                                                              - Обследование в зеркалах: воспалительный </a:t>
            </a:r>
            <a:r>
              <a:rPr lang="ru-RU" sz="2000" dirty="0" err="1">
                <a:latin typeface="Times New Roman" panose="02020603050405020304" pitchFamily="18" charset="0"/>
                <a:cs typeface="Times New Roman" panose="02020603050405020304" pitchFamily="18" charset="0"/>
              </a:rPr>
              <a:t>эндоцервицит</a:t>
            </a:r>
            <a:r>
              <a:rPr lang="ru-RU" sz="2000" dirty="0">
                <a:latin typeface="Times New Roman" panose="02020603050405020304" pitchFamily="18" charset="0"/>
                <a:cs typeface="Times New Roman" panose="02020603050405020304" pitchFamily="18" charset="0"/>
              </a:rPr>
              <a:t> и серозно-гноевидные выделения из наружного зева, при хроническом процессе </a:t>
            </a:r>
            <a:r>
              <a:rPr lang="ru-RU" sz="2000" dirty="0" err="1">
                <a:latin typeface="Times New Roman" panose="02020603050405020304" pitchFamily="18" charset="0"/>
                <a:cs typeface="Times New Roman" panose="02020603050405020304" pitchFamily="18" charset="0"/>
              </a:rPr>
              <a:t>склерозирование</a:t>
            </a:r>
            <a:r>
              <a:rPr lang="ru-RU" sz="2000" dirty="0">
                <a:latin typeface="Times New Roman" panose="02020603050405020304" pitchFamily="18" charset="0"/>
                <a:cs typeface="Times New Roman" panose="02020603050405020304" pitchFamily="18" charset="0"/>
              </a:rPr>
              <a:t> и </a:t>
            </a:r>
            <a:r>
              <a:rPr lang="ru-RU" sz="2000" dirty="0" err="1">
                <a:latin typeface="Times New Roman" panose="02020603050405020304" pitchFamily="18" charset="0"/>
                <a:cs typeface="Times New Roman" panose="02020603050405020304" pitchFamily="18" charset="0"/>
              </a:rPr>
              <a:t>фиброзирование</a:t>
            </a:r>
            <a:r>
              <a:rPr lang="ru-RU" sz="2000" dirty="0">
                <a:latin typeface="Times New Roman" panose="02020603050405020304" pitchFamily="18" charset="0"/>
                <a:cs typeface="Times New Roman" panose="02020603050405020304" pitchFamily="18" charset="0"/>
              </a:rPr>
              <a:t> маточных труб с формированием спаечного процесса.                                                                                                         - </a:t>
            </a:r>
            <a:r>
              <a:rPr lang="ru-RU" sz="2000" dirty="0" err="1">
                <a:latin typeface="Times New Roman" panose="02020603050405020304" pitchFamily="18" charset="0"/>
                <a:cs typeface="Times New Roman" panose="02020603050405020304" pitchFamily="18" charset="0"/>
              </a:rPr>
              <a:t>Бактериоскопическое</a:t>
            </a:r>
            <a:r>
              <a:rPr lang="ru-RU" sz="2000" dirty="0">
                <a:latin typeface="Times New Roman" panose="02020603050405020304" pitchFamily="18" charset="0"/>
                <a:cs typeface="Times New Roman" panose="02020603050405020304" pitchFamily="18" charset="0"/>
              </a:rPr>
              <a:t> и бактериологическое исследование отделяемого из цервикального канала, влагалища и уретры.                                                               -Анализ крови: увеличение СОЭ, лейкоцитоз, сдвиг лейкоцитарной формулы влево, </a:t>
            </a:r>
            <a:r>
              <a:rPr lang="ru-RU" sz="2000" dirty="0" err="1">
                <a:latin typeface="Times New Roman" panose="02020603050405020304" pitchFamily="18" charset="0"/>
                <a:cs typeface="Times New Roman" panose="02020603050405020304" pitchFamily="18" charset="0"/>
              </a:rPr>
              <a:t>диспротеинемия</a:t>
            </a:r>
            <a:r>
              <a:rPr lang="ru-RU" sz="2000" dirty="0">
                <a:latin typeface="Times New Roman" panose="02020603050405020304" pitchFamily="18" charset="0"/>
                <a:cs typeface="Times New Roman" panose="02020603050405020304" pitchFamily="18" charset="0"/>
              </a:rPr>
              <a:t>, с преобладанием глобулиновых фракций, повышение содержания С-</a:t>
            </a:r>
            <a:r>
              <a:rPr lang="ru-RU" sz="2000" dirty="0" err="1">
                <a:latin typeface="Times New Roman" panose="02020603050405020304" pitchFamily="18" charset="0"/>
                <a:cs typeface="Times New Roman" panose="02020603050405020304" pitchFamily="18" charset="0"/>
              </a:rPr>
              <a:t>рективного</a:t>
            </a:r>
            <a:r>
              <a:rPr lang="ru-RU" sz="2000" dirty="0">
                <a:latin typeface="Times New Roman" panose="02020603050405020304" pitchFamily="18" charset="0"/>
                <a:cs typeface="Times New Roman" panose="02020603050405020304" pitchFamily="18" charset="0"/>
              </a:rPr>
              <a:t> белка. При хроническом процессе- только увеличение СОЭ.</a:t>
            </a:r>
          </a:p>
          <a:p>
            <a:pPr marL="0"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0571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1FFDD32-B71E-4944-8C3D-A05CA1143D63}"/>
              </a:ext>
            </a:extLst>
          </p:cNvPr>
          <p:cNvSpPr>
            <a:spLocks noGrp="1" noRot="1" noChangeArrowheads="1"/>
          </p:cNvSpPr>
          <p:nvPr>
            <p:ph type="title"/>
          </p:nvPr>
        </p:nvSpPr>
        <p:spPr/>
        <p:txBody>
          <a:bodyPr/>
          <a:lstStyle/>
          <a:p>
            <a:pPr algn="ctr" eaLnBrk="1" hangingPunct="1">
              <a:defRPr/>
            </a:pPr>
            <a:r>
              <a:rPr lang="ru-RU" altLang="ru-RU" b="1" dirty="0">
                <a:solidFill>
                  <a:schemeClr val="accent5"/>
                </a:solidFill>
              </a:rPr>
              <a:t>Осложнения </a:t>
            </a:r>
            <a:r>
              <a:rPr lang="ru-RU" altLang="ru-RU" b="1" dirty="0" err="1">
                <a:solidFill>
                  <a:schemeClr val="accent5"/>
                </a:solidFill>
              </a:rPr>
              <a:t>сальпингоофорита</a:t>
            </a:r>
            <a:endParaRPr lang="ru-RU" altLang="ru-RU" b="1" dirty="0">
              <a:solidFill>
                <a:schemeClr val="accent5"/>
              </a:solidFill>
            </a:endParaRPr>
          </a:p>
        </p:txBody>
      </p:sp>
      <p:sp>
        <p:nvSpPr>
          <p:cNvPr id="27651" name="Rectangle 3">
            <a:extLst>
              <a:ext uri="{FF2B5EF4-FFF2-40B4-BE49-F238E27FC236}">
                <a16:creationId xmlns:a16="http://schemas.microsoft.com/office/drawing/2014/main" id="{3D132247-08F0-42B7-A5AF-CA47BF09F371}"/>
              </a:ext>
            </a:extLst>
          </p:cNvPr>
          <p:cNvSpPr>
            <a:spLocks noGrp="1" noRot="1" noChangeArrowheads="1"/>
          </p:cNvSpPr>
          <p:nvPr>
            <p:ph idx="1"/>
          </p:nvPr>
        </p:nvSpPr>
        <p:spPr>
          <a:xfrm>
            <a:off x="2063750" y="2565400"/>
            <a:ext cx="7886700" cy="2827338"/>
          </a:xfrm>
        </p:spPr>
        <p:txBody>
          <a:bodyPr rtlCol="0">
            <a:normAutofit fontScale="92500" lnSpcReduction="20000"/>
          </a:bodyPr>
          <a:lstStyle/>
          <a:p>
            <a:pPr eaLnBrk="1" hangingPunct="1">
              <a:buFont typeface="Wingdings" panose="05000000000000000000" pitchFamily="2" charset="2"/>
              <a:buChar char="Ø"/>
              <a:defRPr/>
            </a:pPr>
            <a:r>
              <a:rPr lang="ru-RU" altLang="ru-RU" sz="2800" dirty="0" err="1"/>
              <a:t>Гидросальпингс</a:t>
            </a:r>
            <a:endParaRPr lang="ru-RU" altLang="ru-RU" sz="2800" dirty="0"/>
          </a:p>
          <a:p>
            <a:pPr eaLnBrk="1" hangingPunct="1">
              <a:buFont typeface="Wingdings" panose="05000000000000000000" pitchFamily="2" charset="2"/>
              <a:buChar char="Ø"/>
              <a:defRPr/>
            </a:pPr>
            <a:r>
              <a:rPr lang="ru-RU" altLang="ru-RU" sz="2800" dirty="0" err="1"/>
              <a:t>Пиосальпингс</a:t>
            </a:r>
            <a:endParaRPr lang="ru-RU" altLang="ru-RU" sz="2800" dirty="0"/>
          </a:p>
          <a:p>
            <a:pPr eaLnBrk="1" hangingPunct="1">
              <a:buFont typeface="Wingdings" panose="05000000000000000000" pitchFamily="2" charset="2"/>
              <a:buChar char="Ø"/>
              <a:defRPr/>
            </a:pPr>
            <a:r>
              <a:rPr lang="ru-RU" altLang="ru-RU" sz="2800" dirty="0"/>
              <a:t>Непроходимость маточных труб</a:t>
            </a:r>
          </a:p>
          <a:p>
            <a:pPr eaLnBrk="1" hangingPunct="1">
              <a:buFont typeface="Wingdings" panose="05000000000000000000" pitchFamily="2" charset="2"/>
              <a:buChar char="Ø"/>
              <a:defRPr/>
            </a:pPr>
            <a:r>
              <a:rPr lang="ru-RU" altLang="ru-RU" sz="2800" dirty="0"/>
              <a:t>Внематочная беременность</a:t>
            </a:r>
          </a:p>
          <a:p>
            <a:pPr eaLnBrk="1" hangingPunct="1">
              <a:buFont typeface="Wingdings" panose="05000000000000000000" pitchFamily="2" charset="2"/>
              <a:buChar char="Ø"/>
              <a:defRPr/>
            </a:pPr>
            <a:r>
              <a:rPr lang="ru-RU" altLang="ru-RU" sz="2800" dirty="0"/>
              <a:t>Бесплодие</a:t>
            </a:r>
          </a:p>
          <a:p>
            <a:pPr eaLnBrk="1" hangingPunct="1">
              <a:buFont typeface="Wingdings" panose="05000000000000000000" pitchFamily="2" charset="2"/>
              <a:buChar char="Ø"/>
              <a:defRPr/>
            </a:pPr>
            <a:r>
              <a:rPr lang="ru-RU" altLang="ru-RU" sz="2800" dirty="0"/>
              <a:t>Спайки малого таза</a:t>
            </a:r>
          </a:p>
          <a:p>
            <a:pPr eaLnBrk="1" hangingPunct="1">
              <a:buFont typeface="Wingdings" panose="05000000000000000000" pitchFamily="2" charset="2"/>
              <a:buChar char="Ø"/>
              <a:defRPr/>
            </a:pPr>
            <a:endParaRPr lang="ru-RU" altLang="ru-RU" sz="2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B58AE6-0EA2-46A0-A812-5C9B0A780085}"/>
              </a:ext>
            </a:extLst>
          </p:cNvPr>
          <p:cNvSpPr>
            <a:spLocks noGrp="1"/>
          </p:cNvSpPr>
          <p:nvPr>
            <p:ph type="title"/>
          </p:nvPr>
        </p:nvSpPr>
        <p:spPr/>
        <p:txBody>
          <a:bodyPr/>
          <a:lstStyle/>
          <a:p>
            <a:pPr algn="ctr" eaLnBrk="1" hangingPunct="1">
              <a:defRPr/>
            </a:pPr>
            <a:r>
              <a:rPr lang="ru-RU" b="1" dirty="0" err="1">
                <a:solidFill>
                  <a:schemeClr val="accent5"/>
                </a:solidFill>
              </a:rPr>
              <a:t>Лапароскопическая</a:t>
            </a:r>
            <a:r>
              <a:rPr lang="ru-RU" b="1" dirty="0">
                <a:solidFill>
                  <a:schemeClr val="accent5"/>
                </a:solidFill>
              </a:rPr>
              <a:t> картина </a:t>
            </a:r>
            <a:r>
              <a:rPr lang="ru-RU" b="1" dirty="0" err="1">
                <a:solidFill>
                  <a:schemeClr val="accent5"/>
                </a:solidFill>
              </a:rPr>
              <a:t>пиосальпингса</a:t>
            </a:r>
            <a:endParaRPr lang="ru-RU" b="1" dirty="0">
              <a:solidFill>
                <a:schemeClr val="accent5"/>
              </a:solidFill>
            </a:endParaRPr>
          </a:p>
        </p:txBody>
      </p:sp>
      <p:pic>
        <p:nvPicPr>
          <p:cNvPr id="31747" name="Объект 3">
            <a:extLst>
              <a:ext uri="{FF2B5EF4-FFF2-40B4-BE49-F238E27FC236}">
                <a16:creationId xmlns:a16="http://schemas.microsoft.com/office/drawing/2014/main" id="{A5C8AB1C-1E31-EB4F-78CE-88D90889F3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00375" y="1773239"/>
            <a:ext cx="6415088" cy="4808537"/>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27539"/>
            <a:ext cx="8596668" cy="5513824"/>
          </a:xfrm>
        </p:spPr>
        <p:txBody>
          <a:bodyPr>
            <a:normAutofit lnSpcReduction="10000"/>
          </a:bodyPr>
          <a:lstStyle/>
          <a:p>
            <a:r>
              <a:rPr lang="ru-RU" sz="3200" b="1" u="sng" dirty="0">
                <a:latin typeface="Times New Roman" panose="02020603050405020304" pitchFamily="18" charset="0"/>
                <a:cs typeface="Times New Roman" panose="02020603050405020304" pitchFamily="18" charset="0"/>
              </a:rPr>
              <a:t>В зависимости от вида возбудителя ВЗПО делятся на: </a:t>
            </a:r>
          </a:p>
          <a:p>
            <a:r>
              <a:rPr lang="ru-RU" sz="3200" dirty="0">
                <a:latin typeface="Times New Roman" panose="02020603050405020304" pitchFamily="18" charset="0"/>
                <a:cs typeface="Times New Roman" panose="02020603050405020304" pitchFamily="18" charset="0"/>
              </a:rPr>
              <a:t>1. Неспецифические:  Стрептококки, Стафилококки, Энтерококки, Кишечная палочка, Клебсиеллы, Протей, Вирусы, Актиномицеты и др.</a:t>
            </a:r>
          </a:p>
          <a:p>
            <a:r>
              <a:rPr lang="ru-RU" sz="3200" dirty="0">
                <a:latin typeface="Times New Roman" panose="02020603050405020304" pitchFamily="18" charset="0"/>
                <a:cs typeface="Times New Roman" panose="02020603050405020304" pitchFamily="18" charset="0"/>
              </a:rPr>
              <a:t>2. Специфические:  Гонококк, Микобактерия туберкулеза, Сифилитическая трепонема, Вирус простого герпеса 2 типа, грибы </a:t>
            </a:r>
            <a:r>
              <a:rPr lang="en-US" sz="3200" dirty="0">
                <a:latin typeface="Times New Roman" panose="02020603050405020304" pitchFamily="18" charset="0"/>
                <a:cs typeface="Times New Roman" panose="02020603050405020304" pitchFamily="18" charset="0"/>
              </a:rPr>
              <a:t>Candida</a:t>
            </a:r>
            <a:r>
              <a:rPr lang="ru-RU" sz="3200" dirty="0">
                <a:latin typeface="Times New Roman" panose="02020603050405020304" pitchFamily="18" charset="0"/>
                <a:cs typeface="Times New Roman" panose="02020603050405020304" pitchFamily="18" charset="0"/>
              </a:rPr>
              <a:t>, Трихомонада, Уреаплазма, Микоплазма  </a:t>
            </a:r>
          </a:p>
        </p:txBody>
      </p:sp>
    </p:spTree>
    <p:extLst>
      <p:ext uri="{BB962C8B-B14F-4D97-AF65-F5344CB8AC3E}">
        <p14:creationId xmlns:p14="http://schemas.microsoft.com/office/powerpoint/2010/main" val="331574027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AC7D4D-E7F6-4BE0-B111-CEDFF208DB5B}"/>
              </a:ext>
            </a:extLst>
          </p:cNvPr>
          <p:cNvSpPr>
            <a:spLocks noGrp="1"/>
          </p:cNvSpPr>
          <p:nvPr>
            <p:ph type="title"/>
          </p:nvPr>
        </p:nvSpPr>
        <p:spPr/>
        <p:txBody>
          <a:bodyPr/>
          <a:lstStyle/>
          <a:p>
            <a:pPr algn="ctr" eaLnBrk="1" hangingPunct="1">
              <a:defRPr/>
            </a:pPr>
            <a:r>
              <a:rPr lang="ru-RU" sz="4000" b="1" dirty="0">
                <a:solidFill>
                  <a:schemeClr val="accent5"/>
                </a:solidFill>
              </a:rPr>
              <a:t>Спаечный</a:t>
            </a:r>
            <a:r>
              <a:rPr lang="ru-RU" b="1" dirty="0">
                <a:solidFill>
                  <a:schemeClr val="accent5"/>
                </a:solidFill>
              </a:rPr>
              <a:t> процесс в малом тазу</a:t>
            </a:r>
          </a:p>
        </p:txBody>
      </p:sp>
      <p:pic>
        <p:nvPicPr>
          <p:cNvPr id="32771" name="Объект 3">
            <a:extLst>
              <a:ext uri="{FF2B5EF4-FFF2-40B4-BE49-F238E27FC236}">
                <a16:creationId xmlns:a16="http://schemas.microsoft.com/office/drawing/2014/main" id="{A616037D-5B26-0CC3-A8B5-FD106C85D2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48793"/>
          <a:stretch>
            <a:fillRect/>
          </a:stretch>
        </p:blipFill>
        <p:spPr>
          <a:xfrm>
            <a:off x="1665288" y="2276475"/>
            <a:ext cx="8972550" cy="3187700"/>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4B12EB2-0465-4866-8694-AEE6E588AC32}"/>
              </a:ext>
            </a:extLst>
          </p:cNvPr>
          <p:cNvSpPr>
            <a:spLocks noGrp="1" noRot="1" noChangeArrowheads="1"/>
          </p:cNvSpPr>
          <p:nvPr>
            <p:ph type="title"/>
          </p:nvPr>
        </p:nvSpPr>
        <p:spPr/>
        <p:txBody>
          <a:bodyPr/>
          <a:lstStyle/>
          <a:p>
            <a:pPr algn="ctr" eaLnBrk="1" hangingPunct="1">
              <a:defRPr/>
            </a:pPr>
            <a:r>
              <a:rPr lang="ru-RU" altLang="ru-RU" b="1" dirty="0">
                <a:solidFill>
                  <a:schemeClr val="accent5"/>
                </a:solidFill>
              </a:rPr>
              <a:t>Лечение ВЗОМТ</a:t>
            </a:r>
          </a:p>
        </p:txBody>
      </p:sp>
      <p:sp>
        <p:nvSpPr>
          <p:cNvPr id="37891" name="Rectangle 3">
            <a:extLst>
              <a:ext uri="{FF2B5EF4-FFF2-40B4-BE49-F238E27FC236}">
                <a16:creationId xmlns:a16="http://schemas.microsoft.com/office/drawing/2014/main" id="{04C927D3-F3D0-48AC-BC5C-720600A0407C}"/>
              </a:ext>
            </a:extLst>
          </p:cNvPr>
          <p:cNvSpPr>
            <a:spLocks noGrp="1" noRot="1"/>
          </p:cNvSpPr>
          <p:nvPr>
            <p:ph idx="1"/>
          </p:nvPr>
        </p:nvSpPr>
        <p:spPr/>
        <p:txBody>
          <a:bodyPr/>
          <a:lstStyle/>
          <a:p>
            <a:pPr eaLnBrk="1" hangingPunct="1"/>
            <a:r>
              <a:rPr lang="ru-RU" altLang="ru-RU" sz="2800"/>
              <a:t>Стационарное (тяжелая степень, осложнения ВЗОМТ)</a:t>
            </a:r>
          </a:p>
          <a:p>
            <a:pPr eaLnBrk="1" hangingPunct="1"/>
            <a:r>
              <a:rPr lang="ru-RU" altLang="ru-RU" sz="2800"/>
              <a:t>Антибактериальная терапия</a:t>
            </a:r>
          </a:p>
          <a:p>
            <a:pPr eaLnBrk="1" hangingPunct="1"/>
            <a:r>
              <a:rPr lang="ru-RU" altLang="ru-RU" sz="2800"/>
              <a:t>Инфузионная терапия</a:t>
            </a:r>
          </a:p>
          <a:p>
            <a:pPr eaLnBrk="1" hangingPunct="1"/>
            <a:r>
              <a:rPr lang="ru-RU" altLang="ru-RU" sz="2800"/>
              <a:t>Десенсибилизирующая</a:t>
            </a:r>
          </a:p>
          <a:p>
            <a:pPr eaLnBrk="1" hangingPunct="1"/>
            <a:r>
              <a:rPr lang="ru-RU" altLang="ru-RU" sz="2800"/>
              <a:t>Седативная</a:t>
            </a:r>
          </a:p>
          <a:p>
            <a:pPr eaLnBrk="1" hangingPunct="1"/>
            <a:r>
              <a:rPr lang="ru-RU" altLang="ru-RU" sz="2800"/>
              <a:t>Физиотерапия по мере стихания воспаления</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15815"/>
            <a:ext cx="8596668" cy="5525547"/>
          </a:xfrm>
        </p:spPr>
        <p:txBody>
          <a:bodyPr/>
          <a:lstStyle/>
          <a:p>
            <a:r>
              <a:rPr lang="ru-RU" sz="2000" dirty="0">
                <a:solidFill>
                  <a:schemeClr val="accent1"/>
                </a:solidFill>
                <a:latin typeface="Times New Roman" panose="02020603050405020304" pitchFamily="18" charset="0"/>
                <a:cs typeface="Times New Roman" panose="02020603050405020304" pitchFamily="18" charset="0"/>
              </a:rPr>
              <a:t>Лечение:  </a:t>
            </a:r>
            <a:r>
              <a:rPr lang="ru-RU" sz="2000" dirty="0">
                <a:latin typeface="Times New Roman" panose="02020603050405020304" pitchFamily="18" charset="0"/>
                <a:cs typeface="Times New Roman" panose="02020603050405020304" pitchFamily="18" charset="0"/>
              </a:rPr>
              <a:t>Хронические процессы или период реабилитации: УВЧ-терапия, </a:t>
            </a:r>
            <a:r>
              <a:rPr lang="ru-RU" sz="2000" dirty="0" err="1">
                <a:latin typeface="Times New Roman" panose="02020603050405020304" pitchFamily="18" charset="0"/>
                <a:cs typeface="Times New Roman" panose="02020603050405020304" pitchFamily="18" charset="0"/>
              </a:rPr>
              <a:t>магнитотерапия</a:t>
            </a:r>
            <a:r>
              <a:rPr lang="ru-RU" sz="2000" dirty="0">
                <a:latin typeface="Times New Roman" panose="02020603050405020304" pitchFamily="18" charset="0"/>
                <a:cs typeface="Times New Roman" panose="02020603050405020304" pitchFamily="18" charset="0"/>
              </a:rPr>
              <a:t>, электрофорез с цинком, магнием, санаторно-курортное лечение.</a:t>
            </a:r>
          </a:p>
          <a:p>
            <a:pPr marL="0" indent="0">
              <a:buNone/>
            </a:pPr>
            <a:r>
              <a:rPr lang="ru-RU" sz="2000" u="sng" dirty="0">
                <a:latin typeface="Times New Roman" panose="02020603050405020304" pitchFamily="18" charset="0"/>
                <a:cs typeface="Times New Roman" panose="02020603050405020304" pitchFamily="18" charset="0"/>
              </a:rPr>
              <a:t>Медикаментозное лечение: </a:t>
            </a:r>
            <a:r>
              <a:rPr lang="ru-RU" sz="2000" dirty="0">
                <a:latin typeface="Times New Roman" panose="02020603050405020304" pitchFamily="18" charset="0"/>
                <a:cs typeface="Times New Roman" panose="02020603050405020304" pitchFamily="18" charset="0"/>
              </a:rPr>
              <a:t>Антибактериальное - цефалоспорины 3-го поколения (</a:t>
            </a:r>
            <a:r>
              <a:rPr lang="ru-RU" sz="2000" dirty="0" err="1">
                <a:latin typeface="Times New Roman" panose="02020603050405020304" pitchFamily="18" charset="0"/>
                <a:cs typeface="Times New Roman" panose="02020603050405020304" pitchFamily="18" charset="0"/>
              </a:rPr>
              <a:t>цефотаксим</a:t>
            </a:r>
            <a:r>
              <a:rPr lang="ru-RU" sz="2000" dirty="0">
                <a:latin typeface="Times New Roman" panose="02020603050405020304" pitchFamily="18" charset="0"/>
                <a:cs typeface="Times New Roman" panose="02020603050405020304" pitchFamily="18" charset="0"/>
              </a:rPr>
              <a:t>, цефтриаксон) с метронидазолом, </a:t>
            </a:r>
            <a:r>
              <a:rPr lang="ru-RU" sz="2000" dirty="0" err="1">
                <a:latin typeface="Times New Roman" panose="02020603050405020304" pitchFamily="18" charset="0"/>
                <a:cs typeface="Times New Roman" panose="02020603050405020304" pitchFamily="18" charset="0"/>
              </a:rPr>
              <a:t>аминопенициллины</a:t>
            </a:r>
            <a:r>
              <a:rPr lang="ru-RU" sz="2000" dirty="0">
                <a:latin typeface="Times New Roman" panose="02020603050405020304" pitchFamily="18" charset="0"/>
                <a:cs typeface="Times New Roman" panose="02020603050405020304" pitchFamily="18" charset="0"/>
              </a:rPr>
              <a:t> (амоксициллин+ </a:t>
            </a:r>
            <a:r>
              <a:rPr lang="ru-RU" sz="2000" dirty="0" err="1">
                <a:latin typeface="Times New Roman" panose="02020603050405020304" pitchFamily="18" charset="0"/>
                <a:cs typeface="Times New Roman" panose="02020603050405020304" pitchFamily="18" charset="0"/>
              </a:rPr>
              <a:t>клавулановая</a:t>
            </a:r>
            <a:r>
              <a:rPr lang="ru-RU" sz="2000" dirty="0">
                <a:latin typeface="Times New Roman" panose="02020603050405020304" pitchFamily="18" charset="0"/>
                <a:cs typeface="Times New Roman" panose="02020603050405020304" pitchFamily="18" charset="0"/>
              </a:rPr>
              <a:t> кислота). Как правило начинается с внутривенного введения с последующим переходом на прием внутрь. </a:t>
            </a:r>
            <a:r>
              <a:rPr lang="ru-RU" sz="2000" dirty="0" err="1">
                <a:latin typeface="Times New Roman" panose="02020603050405020304" pitchFamily="18" charset="0"/>
                <a:cs typeface="Times New Roman" panose="02020603050405020304" pitchFamily="18" charset="0"/>
              </a:rPr>
              <a:t>Дезинтоксикационая</a:t>
            </a:r>
            <a:r>
              <a:rPr lang="ru-RU" sz="2000" dirty="0">
                <a:latin typeface="Times New Roman" panose="02020603050405020304" pitchFamily="18" charset="0"/>
                <a:cs typeface="Times New Roman" panose="02020603050405020304" pitchFamily="18" charset="0"/>
              </a:rPr>
              <a:t> инфузионная терапия:  вводят солевые растворы, гемодез и др. По показаниям анальгетики, НПВС </a:t>
            </a:r>
            <a:r>
              <a:rPr lang="ru-RU" sz="2000" dirty="0" err="1">
                <a:latin typeface="Times New Roman" panose="02020603050405020304" pitchFamily="18" charset="0"/>
                <a:cs typeface="Times New Roman" panose="02020603050405020304" pitchFamily="18" charset="0"/>
              </a:rPr>
              <a:t>местно</a:t>
            </a:r>
            <a:r>
              <a:rPr lang="ru-RU" sz="2000" dirty="0">
                <a:latin typeface="Times New Roman" panose="02020603050405020304" pitchFamily="18" charset="0"/>
                <a:cs typeface="Times New Roman" panose="02020603050405020304" pitchFamily="18" charset="0"/>
              </a:rPr>
              <a:t> (свечи), холод на живот.</a:t>
            </a:r>
          </a:p>
          <a:p>
            <a:pPr marL="0" indent="0">
              <a:buNone/>
            </a:pPr>
            <a:r>
              <a:rPr lang="ru-RU" sz="2000" u="sng" dirty="0">
                <a:latin typeface="Times New Roman" panose="02020603050405020304" pitchFamily="18" charset="0"/>
                <a:cs typeface="Times New Roman" panose="02020603050405020304" pitchFamily="18" charset="0"/>
              </a:rPr>
              <a:t>Хирургическое лечение: </a:t>
            </a:r>
            <a:r>
              <a:rPr lang="ru-RU" sz="2000" dirty="0">
                <a:latin typeface="Times New Roman" panose="02020603050405020304" pitchFamily="18" charset="0"/>
                <a:cs typeface="Times New Roman" panose="02020603050405020304" pitchFamily="18" charset="0"/>
              </a:rPr>
              <a:t>диагностическая лапароскопия, введение в брюшную полость растворы антибиотика (ампициллин 1 г на 20 мл физиологического раствора). Удаление гнойных </a:t>
            </a:r>
            <a:r>
              <a:rPr lang="ru-RU" sz="2000" dirty="0" err="1">
                <a:latin typeface="Times New Roman" panose="02020603050405020304" pitchFamily="18" charset="0"/>
                <a:cs typeface="Times New Roman" panose="02020603050405020304" pitchFamily="18" charset="0"/>
              </a:rPr>
              <a:t>тубоовариальных</a:t>
            </a:r>
            <a:r>
              <a:rPr lang="ru-RU" sz="2000" dirty="0">
                <a:latin typeface="Times New Roman" panose="02020603050405020304" pitchFamily="18" charset="0"/>
                <a:cs typeface="Times New Roman" panose="02020603050405020304" pitchFamily="18" charset="0"/>
              </a:rPr>
              <a:t> образований.</a:t>
            </a:r>
          </a:p>
          <a:p>
            <a:endParaRPr lang="ru-RU" dirty="0"/>
          </a:p>
        </p:txBody>
      </p:sp>
    </p:spTree>
    <p:extLst>
      <p:ext uri="{BB962C8B-B14F-4D97-AF65-F5344CB8AC3E}">
        <p14:creationId xmlns:p14="http://schemas.microsoft.com/office/powerpoint/2010/main" val="29441779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Заголовок 1">
            <a:extLst>
              <a:ext uri="{FF2B5EF4-FFF2-40B4-BE49-F238E27FC236}">
                <a16:creationId xmlns:a16="http://schemas.microsoft.com/office/drawing/2014/main" id="{D99D254B-98EA-44FD-B147-654C1A90F785}"/>
              </a:ext>
            </a:extLst>
          </p:cNvPr>
          <p:cNvSpPr>
            <a:spLocks noGrp="1"/>
          </p:cNvSpPr>
          <p:nvPr>
            <p:ph type="ctrTitle"/>
          </p:nvPr>
        </p:nvSpPr>
        <p:spPr>
          <a:xfrm>
            <a:off x="763434" y="454842"/>
            <a:ext cx="8762306" cy="2214562"/>
          </a:xfrm>
        </p:spPr>
        <p:txBody>
          <a:bodyPr rtlCol="0" anchor="ctr">
            <a:noAutofit/>
          </a:bodyPr>
          <a:lstStyle/>
          <a:p>
            <a:pPr algn="ctr">
              <a:defRPr/>
            </a:pPr>
            <a:r>
              <a:rPr lang="ru-RU" sz="3600" b="1" dirty="0">
                <a:solidFill>
                  <a:schemeClr val="accent5"/>
                </a:solidFill>
              </a:rPr>
              <a:t>При выборе антимикробных препаратов целесообразно выделять </a:t>
            </a:r>
            <a:r>
              <a:rPr lang="ru-RU" sz="3600" b="1" i="1" dirty="0">
                <a:solidFill>
                  <a:schemeClr val="accent5"/>
                </a:solidFill>
              </a:rPr>
              <a:t>4 группы потенциальных возбудителей ВЗОМТ</a:t>
            </a:r>
            <a:r>
              <a:rPr lang="ru-RU" sz="3600" b="1" dirty="0">
                <a:solidFill>
                  <a:schemeClr val="accent5"/>
                </a:solidFill>
              </a:rPr>
              <a:t>:</a:t>
            </a:r>
          </a:p>
        </p:txBody>
      </p:sp>
      <p:sp>
        <p:nvSpPr>
          <p:cNvPr id="38915" name="Содержимое 2">
            <a:extLst>
              <a:ext uri="{FF2B5EF4-FFF2-40B4-BE49-F238E27FC236}">
                <a16:creationId xmlns:a16="http://schemas.microsoft.com/office/drawing/2014/main" id="{3A9342A7-64F7-2066-F787-A4E8A12368F7}"/>
              </a:ext>
            </a:extLst>
          </p:cNvPr>
          <p:cNvSpPr>
            <a:spLocks noGrp="1"/>
          </p:cNvSpPr>
          <p:nvPr>
            <p:ph type="subTitle" idx="1"/>
          </p:nvPr>
        </p:nvSpPr>
        <p:spPr>
          <a:xfrm>
            <a:off x="2139518" y="3239318"/>
            <a:ext cx="6040946" cy="3359150"/>
          </a:xfrm>
        </p:spPr>
        <p:txBody>
          <a:bodyPr/>
          <a:lstStyle/>
          <a:p>
            <a:pPr algn="l" eaLnBrk="1" hangingPunct="1"/>
            <a:r>
              <a:rPr lang="ru-RU" altLang="ru-RU" sz="2800" b="1" dirty="0"/>
              <a:t>N. </a:t>
            </a:r>
            <a:r>
              <a:rPr lang="ru-RU" altLang="ru-RU" sz="2800" b="1" dirty="0" err="1"/>
              <a:t>gonorrhoeae</a:t>
            </a:r>
            <a:r>
              <a:rPr lang="ru-RU" altLang="ru-RU" sz="2800" b="1" dirty="0"/>
              <a:t>; </a:t>
            </a:r>
          </a:p>
          <a:p>
            <a:pPr algn="l" eaLnBrk="1" hangingPunct="1"/>
            <a:r>
              <a:rPr lang="ru-RU" altLang="ru-RU" sz="2800" b="1" dirty="0"/>
              <a:t>C. </a:t>
            </a:r>
            <a:r>
              <a:rPr lang="ru-RU" altLang="ru-RU" sz="2800" b="1" dirty="0" err="1"/>
              <a:t>trachomatis</a:t>
            </a:r>
            <a:r>
              <a:rPr lang="ru-RU" altLang="ru-RU" sz="2800" b="1" dirty="0"/>
              <a:t>; </a:t>
            </a:r>
          </a:p>
          <a:p>
            <a:pPr algn="l" eaLnBrk="1" hangingPunct="1"/>
            <a:r>
              <a:rPr lang="ru-RU" altLang="ru-RU" sz="2800" b="1" dirty="0"/>
              <a:t>анаэробы; </a:t>
            </a:r>
          </a:p>
          <a:p>
            <a:pPr algn="l" eaLnBrk="1" hangingPunct="1"/>
            <a:r>
              <a:rPr lang="ru-RU" altLang="ru-RU" sz="2800" b="1" dirty="0"/>
              <a:t>Грамотрицательные и </a:t>
            </a:r>
          </a:p>
          <a:p>
            <a:pPr algn="l" eaLnBrk="1" hangingPunct="1"/>
            <a:r>
              <a:rPr lang="ru-RU" altLang="ru-RU" sz="2800" b="1" dirty="0"/>
              <a:t>грамположительные аэробы</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a:extLst>
              <a:ext uri="{FF2B5EF4-FFF2-40B4-BE49-F238E27FC236}">
                <a16:creationId xmlns:a16="http://schemas.microsoft.com/office/drawing/2014/main" id="{ED519D32-2AE5-5DF4-4131-F85509680865}"/>
              </a:ext>
            </a:extLst>
          </p:cNvPr>
          <p:cNvSpPr>
            <a:spLocks noChangeArrowheads="1"/>
          </p:cNvSpPr>
          <p:nvPr/>
        </p:nvSpPr>
        <p:spPr bwMode="auto">
          <a:xfrm>
            <a:off x="6604001" y="3268664"/>
            <a:ext cx="1635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2200">
              <a:latin typeface="Calibri" panose="020F0502020204030204" pitchFamily="34" charset="0"/>
            </a:endParaRPr>
          </a:p>
        </p:txBody>
      </p:sp>
      <p:sp>
        <p:nvSpPr>
          <p:cNvPr id="1098791" name="Text Box 39">
            <a:extLst>
              <a:ext uri="{FF2B5EF4-FFF2-40B4-BE49-F238E27FC236}">
                <a16:creationId xmlns:a16="http://schemas.microsoft.com/office/drawing/2014/main" id="{374F9291-4DF0-42F0-99C3-8DA19D5FE09E}"/>
              </a:ext>
            </a:extLst>
          </p:cNvPr>
          <p:cNvSpPr txBox="1">
            <a:spLocks noChangeArrowheads="1"/>
          </p:cNvSpPr>
          <p:nvPr/>
        </p:nvSpPr>
        <p:spPr bwMode="auto">
          <a:xfrm>
            <a:off x="3619501" y="2938464"/>
            <a:ext cx="436563" cy="257175"/>
          </a:xfrm>
          <a:prstGeom prst="rect">
            <a:avLst/>
          </a:prstGeom>
          <a:noFill/>
          <a:ln>
            <a:noFill/>
          </a:ln>
          <a:effectLst/>
          <a:extLst>
            <a:ext uri="{909E8E84-426E-40DD-AFC4-6F175D3DCCD1}">
              <a14:hiddenFill xmlns:a14="http://schemas.microsoft.com/office/drawing/2010/main">
                <a:solidFill>
                  <a:srgbClr val="003047"/>
                </a:solidFill>
              </a14:hiddenFill>
            </a:ext>
            <a:ext uri="{91240B29-F687-4F45-9708-019B960494DF}">
              <a14:hiddenLine xmlns:a14="http://schemas.microsoft.com/office/drawing/2010/main" w="3175" algn="ctr">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768" tIns="21884" rIns="43768" bIns="21884">
            <a:spAutoFit/>
          </a:bodyPr>
          <a:lstStyle/>
          <a:p>
            <a:pPr algn="ctr">
              <a:spcBef>
                <a:spcPct val="50000"/>
              </a:spcBef>
              <a:defRPr/>
            </a:pPr>
            <a:r>
              <a:rPr lang="ru-RU" sz="1400" b="1">
                <a:effectLst>
                  <a:outerShdw blurRad="38100" dist="38100" dir="2700000" algn="tl">
                    <a:srgbClr val="C0C0C0"/>
                  </a:outerShdw>
                </a:effectLst>
                <a:latin typeface="Tahoma" pitchFamily="34" charset="0"/>
                <a:cs typeface="Tahoma" pitchFamily="34" charset="0"/>
              </a:rPr>
              <a:t>или</a:t>
            </a:r>
            <a:endParaRPr lang="en-US" sz="1400" b="1">
              <a:effectLst>
                <a:outerShdw blurRad="38100" dist="38100" dir="2700000" algn="tl">
                  <a:srgbClr val="C0C0C0"/>
                </a:outerShdw>
              </a:effectLst>
              <a:latin typeface="Tahoma" pitchFamily="34" charset="0"/>
              <a:cs typeface="Tahoma" pitchFamily="34" charset="0"/>
            </a:endParaRPr>
          </a:p>
        </p:txBody>
      </p:sp>
      <p:sp>
        <p:nvSpPr>
          <p:cNvPr id="1098792" name="Text Box 40">
            <a:extLst>
              <a:ext uri="{FF2B5EF4-FFF2-40B4-BE49-F238E27FC236}">
                <a16:creationId xmlns:a16="http://schemas.microsoft.com/office/drawing/2014/main" id="{2F228B7F-CEEC-40B8-86DB-03657E0F5591}"/>
              </a:ext>
            </a:extLst>
          </p:cNvPr>
          <p:cNvSpPr txBox="1">
            <a:spLocks noChangeArrowheads="1"/>
          </p:cNvSpPr>
          <p:nvPr/>
        </p:nvSpPr>
        <p:spPr bwMode="auto">
          <a:xfrm>
            <a:off x="8035926" y="2957514"/>
            <a:ext cx="436563" cy="257175"/>
          </a:xfrm>
          <a:prstGeom prst="rect">
            <a:avLst/>
          </a:prstGeom>
          <a:noFill/>
          <a:ln>
            <a:noFill/>
          </a:ln>
          <a:effectLst/>
          <a:extLst>
            <a:ext uri="{909E8E84-426E-40DD-AFC4-6F175D3DCCD1}">
              <a14:hiddenFill xmlns:a14="http://schemas.microsoft.com/office/drawing/2010/main">
                <a:solidFill>
                  <a:srgbClr val="003047"/>
                </a:solidFill>
              </a14:hiddenFill>
            </a:ext>
            <a:ext uri="{91240B29-F687-4F45-9708-019B960494DF}">
              <a14:hiddenLine xmlns:a14="http://schemas.microsoft.com/office/drawing/2010/main" w="3175" algn="ctr">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768" tIns="21884" rIns="43768" bIns="21884">
            <a:spAutoFit/>
          </a:bodyPr>
          <a:lstStyle/>
          <a:p>
            <a:pPr algn="ctr">
              <a:spcBef>
                <a:spcPct val="50000"/>
              </a:spcBef>
              <a:defRPr/>
            </a:pPr>
            <a:r>
              <a:rPr lang="ru-RU" sz="1400" b="1">
                <a:effectLst>
                  <a:outerShdw blurRad="38100" dist="38100" dir="2700000" algn="tl">
                    <a:srgbClr val="C0C0C0"/>
                  </a:outerShdw>
                </a:effectLst>
                <a:latin typeface="Tahoma" pitchFamily="34" charset="0"/>
                <a:cs typeface="Tahoma" pitchFamily="34" charset="0"/>
              </a:rPr>
              <a:t>или</a:t>
            </a:r>
            <a:endParaRPr lang="en-US" sz="1400" b="1">
              <a:effectLst>
                <a:outerShdw blurRad="38100" dist="38100" dir="2700000" algn="tl">
                  <a:srgbClr val="C0C0C0"/>
                </a:outerShdw>
              </a:effectLst>
              <a:latin typeface="Tahoma" pitchFamily="34" charset="0"/>
              <a:cs typeface="Tahoma" pitchFamily="34" charset="0"/>
            </a:endParaRPr>
          </a:p>
        </p:txBody>
      </p:sp>
      <p:sp>
        <p:nvSpPr>
          <p:cNvPr id="39941" name="Прямоугольник 1">
            <a:extLst>
              <a:ext uri="{FF2B5EF4-FFF2-40B4-BE49-F238E27FC236}">
                <a16:creationId xmlns:a16="http://schemas.microsoft.com/office/drawing/2014/main" id="{76A1A741-D809-BD9B-B11E-6F258FA47C0F}"/>
              </a:ext>
            </a:extLst>
          </p:cNvPr>
          <p:cNvSpPr>
            <a:spLocks noChangeArrowheads="1"/>
          </p:cNvSpPr>
          <p:nvPr/>
        </p:nvSpPr>
        <p:spPr bwMode="auto">
          <a:xfrm>
            <a:off x="2711450" y="6269038"/>
            <a:ext cx="7632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ru-RU" altLang="ru-RU" sz="1200" b="1">
                <a:latin typeface="Tahoma" panose="020B0604030504040204" pitchFamily="34" charset="0"/>
              </a:rPr>
              <a:t>(Рациональная фармакотерапия в акушерстве и гинекологии //Под общей редакцией В.И. Кулакова, В.Н. Серова. 2005) </a:t>
            </a:r>
            <a:endParaRPr lang="en-US" altLang="ru-RU" sz="1200" b="1">
              <a:latin typeface="Tahoma" panose="020B0604030504040204" pitchFamily="34" charset="0"/>
            </a:endParaRPr>
          </a:p>
        </p:txBody>
      </p:sp>
      <p:pic>
        <p:nvPicPr>
          <p:cNvPr id="39942" name="Рисунок 1">
            <a:extLst>
              <a:ext uri="{FF2B5EF4-FFF2-40B4-BE49-F238E27FC236}">
                <a16:creationId xmlns:a16="http://schemas.microsoft.com/office/drawing/2014/main" id="{3B854CC3-F7B0-E1DF-3B0E-C251A15200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2388"/>
            <a:ext cx="9144000"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50CA5EE-27C4-4FAE-A75E-961BE514BE9D}"/>
              </a:ext>
            </a:extLst>
          </p:cNvPr>
          <p:cNvSpPr>
            <a:spLocks noGrp="1" noRot="1" noChangeArrowheads="1"/>
          </p:cNvSpPr>
          <p:nvPr>
            <p:ph type="title"/>
          </p:nvPr>
        </p:nvSpPr>
        <p:spPr/>
        <p:txBody>
          <a:bodyPr/>
          <a:lstStyle/>
          <a:p>
            <a:pPr algn="ctr" eaLnBrk="1" hangingPunct="1">
              <a:defRPr/>
            </a:pPr>
            <a:r>
              <a:rPr lang="ru-RU" altLang="ru-RU" b="1" dirty="0">
                <a:solidFill>
                  <a:schemeClr val="accent5"/>
                </a:solidFill>
              </a:rPr>
              <a:t>Показания для хирургического лечения </a:t>
            </a:r>
          </a:p>
        </p:txBody>
      </p:sp>
      <p:sp>
        <p:nvSpPr>
          <p:cNvPr id="41987" name="Rectangle 3">
            <a:extLst>
              <a:ext uri="{FF2B5EF4-FFF2-40B4-BE49-F238E27FC236}">
                <a16:creationId xmlns:a16="http://schemas.microsoft.com/office/drawing/2014/main" id="{79C79CA8-0BE7-45AC-5448-6D4FE25A3AB2}"/>
              </a:ext>
            </a:extLst>
          </p:cNvPr>
          <p:cNvSpPr>
            <a:spLocks noGrp="1" noRot="1"/>
          </p:cNvSpPr>
          <p:nvPr>
            <p:ph idx="1"/>
          </p:nvPr>
        </p:nvSpPr>
        <p:spPr/>
        <p:txBody>
          <a:bodyPr/>
          <a:lstStyle/>
          <a:p>
            <a:pPr eaLnBrk="1" hangingPunct="1">
              <a:buFont typeface="Wingdings" panose="05000000000000000000" pitchFamily="2" charset="2"/>
              <a:buChar char="Ø"/>
            </a:pPr>
            <a:r>
              <a:rPr lang="ru-RU" altLang="ru-RU" sz="2800"/>
              <a:t>Остатки плодного яйца, децидуальной ткани, сгустков крови (вакуум-аспирация)</a:t>
            </a:r>
          </a:p>
          <a:p>
            <a:pPr eaLnBrk="1" hangingPunct="1">
              <a:buFont typeface="Wingdings" panose="05000000000000000000" pitchFamily="2" charset="2"/>
              <a:buChar char="Ø"/>
            </a:pPr>
            <a:r>
              <a:rPr lang="ru-RU" altLang="ru-RU" sz="2800"/>
              <a:t>Пельвиоперитонит при отсутствии эффекта от консервативной терапии в течение 4 часов</a:t>
            </a:r>
          </a:p>
          <a:p>
            <a:pPr eaLnBrk="1" hangingPunct="1">
              <a:buFont typeface="Wingdings" panose="05000000000000000000" pitchFamily="2" charset="2"/>
              <a:buChar char="Ø"/>
            </a:pPr>
            <a:r>
              <a:rPr lang="ru-RU" altLang="ru-RU" sz="2800"/>
              <a:t>Тубоовариальные серозные или гнойные образования</a:t>
            </a:r>
          </a:p>
          <a:p>
            <a:pPr eaLnBrk="1" hangingPunct="1"/>
            <a:endParaRPr lang="ru-RU" altLang="ru-RU"/>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586154"/>
          </a:xfrm>
        </p:spPr>
        <p:txBody>
          <a:bodyPr>
            <a:normAutofit fontScale="90000"/>
          </a:bodyPr>
          <a:lstStyle/>
          <a:p>
            <a:r>
              <a:rPr lang="ru-RU" dirty="0">
                <a:latin typeface="Times New Roman" panose="02020603050405020304" pitchFamily="18" charset="0"/>
                <a:cs typeface="Times New Roman" panose="02020603050405020304" pitchFamily="18" charset="0"/>
              </a:rPr>
              <a:t>Список используемой литературы </a:t>
            </a:r>
          </a:p>
        </p:txBody>
      </p:sp>
      <p:sp>
        <p:nvSpPr>
          <p:cNvPr id="3" name="Объект 2"/>
          <p:cNvSpPr>
            <a:spLocks noGrp="1"/>
          </p:cNvSpPr>
          <p:nvPr>
            <p:ph idx="1"/>
          </p:nvPr>
        </p:nvSpPr>
        <p:spPr>
          <a:xfrm>
            <a:off x="677334" y="1406769"/>
            <a:ext cx="8596668" cy="4634593"/>
          </a:xfrm>
        </p:spPr>
        <p:txBody>
          <a:bodyPr>
            <a:normAutofit/>
          </a:bodyPr>
          <a:lstStyle/>
          <a:p>
            <a:r>
              <a:rPr lang="ru-RU" sz="2000" dirty="0">
                <a:latin typeface="Times New Roman" panose="02020603050405020304" pitchFamily="18" charset="0"/>
                <a:cs typeface="Times New Roman" panose="02020603050405020304" pitchFamily="18" charset="0"/>
              </a:rPr>
              <a:t>1. Гинекология. Национальное руководство. Под редакцией акад. РАН </a:t>
            </a:r>
            <a:r>
              <a:rPr lang="ru-RU" sz="2000" dirty="0" err="1">
                <a:latin typeface="Times New Roman" panose="02020603050405020304" pitchFamily="18" charset="0"/>
                <a:cs typeface="Times New Roman" panose="02020603050405020304" pitchFamily="18" charset="0"/>
              </a:rPr>
              <a:t>Г.М.Савельевой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Г.Т.Сухих</a:t>
            </a:r>
            <a:r>
              <a:rPr lang="ru-RU" sz="2000" dirty="0">
                <a:latin typeface="Times New Roman" panose="02020603050405020304" pitchFamily="18" charset="0"/>
                <a:cs typeface="Times New Roman" panose="02020603050405020304" pitchFamily="18" charset="0"/>
              </a:rPr>
              <a:t>, проф. </a:t>
            </a:r>
            <a:r>
              <a:rPr lang="ru-RU" sz="2000" dirty="0" err="1">
                <a:latin typeface="Times New Roman" panose="02020603050405020304" pitchFamily="18" charset="0"/>
                <a:cs typeface="Times New Roman" panose="02020603050405020304" pitchFamily="18" charset="0"/>
              </a:rPr>
              <a:t>И.Б.Манухина</a:t>
            </a:r>
            <a:r>
              <a:rPr lang="ru-RU" sz="2000" dirty="0">
                <a:latin typeface="Times New Roman" panose="02020603050405020304" pitchFamily="18" charset="0"/>
                <a:cs typeface="Times New Roman" panose="02020603050405020304" pitchFamily="18" charset="0"/>
              </a:rPr>
              <a:t>. Москва издательская группа «ГЭОТАР-Медиа» 2017</a:t>
            </a:r>
          </a:p>
          <a:p>
            <a:r>
              <a:rPr lang="ru-RU" sz="2000" dirty="0">
                <a:latin typeface="Times New Roman" panose="02020603050405020304" pitchFamily="18" charset="0"/>
                <a:cs typeface="Times New Roman" panose="02020603050405020304" pitchFamily="18" charset="0"/>
              </a:rPr>
              <a:t>2. Ищенко А.Е. </a:t>
            </a:r>
            <a:r>
              <a:rPr lang="ru-RU" sz="2000" dirty="0" err="1">
                <a:latin typeface="Times New Roman" panose="02020603050405020304" pitchFamily="18" charset="0"/>
                <a:cs typeface="Times New Roman" panose="02020603050405020304" pitchFamily="18" charset="0"/>
              </a:rPr>
              <a:t>Кдрина</a:t>
            </a:r>
            <a:r>
              <a:rPr lang="ru-RU" sz="2000" dirty="0">
                <a:latin typeface="Times New Roman" panose="02020603050405020304" pitchFamily="18" charset="0"/>
                <a:cs typeface="Times New Roman" panose="02020603050405020304" pitchFamily="18" charset="0"/>
              </a:rPr>
              <a:t> Е.А. </a:t>
            </a:r>
            <a:r>
              <a:rPr lang="ru-RU" sz="2000" dirty="0" err="1">
                <a:latin typeface="Times New Roman" panose="02020603050405020304" pitchFamily="18" charset="0"/>
                <a:cs typeface="Times New Roman" panose="02020603050405020304" pitchFamily="18" charset="0"/>
              </a:rPr>
              <a:t>Эндометриоз</a:t>
            </a:r>
            <a:r>
              <a:rPr lang="ru-RU" sz="2000" dirty="0">
                <a:latin typeface="Times New Roman" panose="02020603050405020304" pitchFamily="18" charset="0"/>
                <a:cs typeface="Times New Roman" panose="02020603050405020304" pitchFamily="18" charset="0"/>
              </a:rPr>
              <a:t>: диагностика и лечение.</a:t>
            </a:r>
          </a:p>
          <a:p>
            <a:r>
              <a:rPr lang="ru-RU" sz="2000" dirty="0">
                <a:latin typeface="Times New Roman" panose="02020603050405020304" pitchFamily="18" charset="0"/>
                <a:cs typeface="Times New Roman" panose="02020603050405020304" pitchFamily="18" charset="0"/>
              </a:rPr>
              <a:t>3. Воспалительные заболевания придатков матки. Курбанова Д.Ф., 2007г. Москва «Медицина».</a:t>
            </a:r>
          </a:p>
          <a:p>
            <a:r>
              <a:rPr lang="ru-RU" sz="2000" dirty="0">
                <a:latin typeface="Times New Roman" panose="02020603050405020304" pitchFamily="18" charset="0"/>
                <a:cs typeface="Times New Roman" panose="02020603050405020304" pitchFamily="18" charset="0"/>
              </a:rPr>
              <a:t>4. </a:t>
            </a:r>
            <a:r>
              <a:rPr lang="en-US" sz="2000" dirty="0">
                <a:latin typeface="Times New Roman" panose="02020603050405020304" pitchFamily="18" charset="0"/>
                <a:cs typeface="Times New Roman" panose="02020603050405020304" pitchFamily="18" charset="0"/>
              </a:rPr>
              <a:t>https://studfiles.net/preview/1607526/</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51596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58461" y="2321169"/>
            <a:ext cx="8510953" cy="1107996"/>
          </a:xfrm>
          <a:prstGeom prst="rect">
            <a:avLst/>
          </a:prstGeom>
          <a:noFill/>
        </p:spPr>
        <p:txBody>
          <a:bodyPr wrap="square" rtlCol="0">
            <a:spAutoFit/>
          </a:bodyPr>
          <a:lstStyle/>
          <a:p>
            <a:r>
              <a:rPr lang="ru-RU" sz="6600" dirty="0">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307970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86862"/>
            <a:ext cx="9603804" cy="492369"/>
          </a:xfrm>
        </p:spPr>
        <p:txBody>
          <a:bodyPr>
            <a:normAutofit/>
          </a:bodyPr>
          <a:lstStyle/>
          <a:p>
            <a:r>
              <a:rPr lang="ru-RU" sz="2400" dirty="0">
                <a:latin typeface="Times New Roman" panose="02020603050405020304" pitchFamily="18" charset="0"/>
                <a:cs typeface="Times New Roman" panose="02020603050405020304" pitchFamily="18" charset="0"/>
              </a:rPr>
              <a:t>               Микроскопическая характеристика биоценоза влагалища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862462363"/>
              </p:ext>
            </p:extLst>
          </p:nvPr>
        </p:nvGraphicFramePr>
        <p:xfrm>
          <a:off x="408232" y="973016"/>
          <a:ext cx="11150722" cy="5767548"/>
        </p:xfrm>
        <a:graphic>
          <a:graphicData uri="http://schemas.openxmlformats.org/drawingml/2006/table">
            <a:tbl>
              <a:tblPr firstRow="1" bandRow="1">
                <a:tableStyleId>{5C22544A-7EE6-4342-B048-85BDC9FD1C3A}</a:tableStyleId>
              </a:tblPr>
              <a:tblGrid>
                <a:gridCol w="2428752">
                  <a:extLst>
                    <a:ext uri="{9D8B030D-6E8A-4147-A177-3AD203B41FA5}">
                      <a16:colId xmlns:a16="http://schemas.microsoft.com/office/drawing/2014/main" val="20000"/>
                    </a:ext>
                  </a:extLst>
                </a:gridCol>
                <a:gridCol w="5239851">
                  <a:extLst>
                    <a:ext uri="{9D8B030D-6E8A-4147-A177-3AD203B41FA5}">
                      <a16:colId xmlns:a16="http://schemas.microsoft.com/office/drawing/2014/main" val="20001"/>
                    </a:ext>
                  </a:extLst>
                </a:gridCol>
                <a:gridCol w="3482119">
                  <a:extLst>
                    <a:ext uri="{9D8B030D-6E8A-4147-A177-3AD203B41FA5}">
                      <a16:colId xmlns:a16="http://schemas.microsoft.com/office/drawing/2014/main" val="20002"/>
                    </a:ext>
                  </a:extLst>
                </a:gridCol>
              </a:tblGrid>
              <a:tr h="527538">
                <a:tc>
                  <a:txBody>
                    <a:bodyPr/>
                    <a:lstStyle/>
                    <a:p>
                      <a:r>
                        <a:rPr lang="ru-RU" sz="1800" dirty="0">
                          <a:latin typeface="Times New Roman" panose="02020603050405020304" pitchFamily="18" charset="0"/>
                          <a:cs typeface="Times New Roman" panose="02020603050405020304" pitchFamily="18" charset="0"/>
                        </a:rPr>
                        <a:t>Состояние (тип биоценоза)</a:t>
                      </a:r>
                    </a:p>
                  </a:txBody>
                  <a:tcPr/>
                </a:tc>
                <a:tc>
                  <a:txBody>
                    <a:bodyPr/>
                    <a:lstStyle/>
                    <a:p>
                      <a:r>
                        <a:rPr lang="ru-RU" sz="1800" dirty="0">
                          <a:latin typeface="Times New Roman" panose="02020603050405020304" pitchFamily="18" charset="0"/>
                          <a:cs typeface="Times New Roman" panose="02020603050405020304" pitchFamily="18" charset="0"/>
                        </a:rPr>
                        <a:t>Характеристики признаков</a:t>
                      </a:r>
                    </a:p>
                  </a:txBody>
                  <a:tcPr/>
                </a:tc>
                <a:tc>
                  <a:txBody>
                    <a:bodyPr/>
                    <a:lstStyle/>
                    <a:p>
                      <a:r>
                        <a:rPr lang="ru-RU" sz="1800" dirty="0">
                          <a:latin typeface="Times New Roman" panose="02020603050405020304" pitchFamily="18" charset="0"/>
                          <a:cs typeface="Times New Roman" panose="02020603050405020304" pitchFamily="18" charset="0"/>
                        </a:rPr>
                        <a:t>Нозологические формы </a:t>
                      </a:r>
                    </a:p>
                  </a:txBody>
                  <a:tcPr/>
                </a:tc>
                <a:extLst>
                  <a:ext uri="{0D108BD9-81ED-4DB2-BD59-A6C34878D82A}">
                    <a16:rowId xmlns:a16="http://schemas.microsoft.com/office/drawing/2014/main" val="10000"/>
                  </a:ext>
                </a:extLst>
              </a:tr>
              <a:tr h="1174711">
                <a:tc>
                  <a:txBody>
                    <a:bodyPr/>
                    <a:lstStyle/>
                    <a:p>
                      <a:r>
                        <a:rPr lang="ru-RU" sz="1400" b="1" dirty="0" err="1">
                          <a:latin typeface="Times New Roman" panose="02020603050405020304" pitchFamily="18" charset="0"/>
                          <a:cs typeface="Times New Roman" panose="02020603050405020304" pitchFamily="18" charset="0"/>
                        </a:rPr>
                        <a:t>Нормоценоз</a:t>
                      </a:r>
                      <a:endParaRPr lang="ru-RU" sz="1400" b="1" dirty="0">
                        <a:latin typeface="Times New Roman" panose="02020603050405020304" pitchFamily="18" charset="0"/>
                        <a:cs typeface="Times New Roman" panose="02020603050405020304" pitchFamily="18" charset="0"/>
                      </a:endParaRPr>
                    </a:p>
                  </a:txBody>
                  <a:tcPr/>
                </a:tc>
                <a:tc>
                  <a:txBody>
                    <a:bodyPr/>
                    <a:lstStyle/>
                    <a:p>
                      <a:r>
                        <a:rPr lang="ru-RU" sz="1400" b="1" dirty="0">
                          <a:latin typeface="Times New Roman" panose="02020603050405020304" pitchFamily="18" charset="0"/>
                          <a:cs typeface="Times New Roman" panose="02020603050405020304" pitchFamily="18" charset="0"/>
                        </a:rPr>
                        <a:t>Доминирование </a:t>
                      </a:r>
                      <a:r>
                        <a:rPr lang="en-US" sz="1400" b="1" dirty="0">
                          <a:latin typeface="Times New Roman" panose="02020603050405020304" pitchFamily="18" charset="0"/>
                          <a:cs typeface="Times New Roman" panose="02020603050405020304" pitchFamily="18" charset="0"/>
                        </a:rPr>
                        <a:t>Lactobacillus</a:t>
                      </a:r>
                      <a:r>
                        <a:rPr lang="en-US" sz="1400" b="1" baseline="0" dirty="0">
                          <a:latin typeface="Times New Roman" panose="02020603050405020304" pitchFamily="18" charset="0"/>
                          <a:cs typeface="Times New Roman" panose="02020603050405020304" pitchFamily="18" charset="0"/>
                        </a:rPr>
                        <a:t> spp., </a:t>
                      </a:r>
                      <a:r>
                        <a:rPr lang="ru-RU" sz="1400" b="1" baseline="0" dirty="0">
                          <a:latin typeface="Times New Roman" panose="02020603050405020304" pitchFamily="18" charset="0"/>
                          <a:cs typeface="Times New Roman" panose="02020603050405020304" pitchFamily="18" charset="0"/>
                        </a:rPr>
                        <a:t>отсутствие грамотрицательной микрофлоры, спор, мицелия, </a:t>
                      </a:r>
                      <a:r>
                        <a:rPr lang="ru-RU" sz="1400" b="1" baseline="0" dirty="0" err="1">
                          <a:latin typeface="Times New Roman" panose="02020603050405020304" pitchFamily="18" charset="0"/>
                          <a:cs typeface="Times New Roman" panose="02020603050405020304" pitchFamily="18" charset="0"/>
                        </a:rPr>
                        <a:t>псевдогифов</a:t>
                      </a:r>
                      <a:r>
                        <a:rPr lang="ru-RU" sz="1400" b="1" baseline="0" dirty="0">
                          <a:latin typeface="Times New Roman" panose="02020603050405020304" pitchFamily="18" charset="0"/>
                          <a:cs typeface="Times New Roman" panose="02020603050405020304" pitchFamily="18" charset="0"/>
                        </a:rPr>
                        <a:t>, лейкоцитов, единичные «чистые» эпителиальные клетки</a:t>
                      </a:r>
                      <a:endParaRPr lang="ru-RU" sz="1400" b="1" dirty="0">
                        <a:latin typeface="Times New Roman" panose="02020603050405020304" pitchFamily="18" charset="0"/>
                        <a:cs typeface="Times New Roman" panose="02020603050405020304" pitchFamily="18" charset="0"/>
                      </a:endParaRPr>
                    </a:p>
                  </a:txBody>
                  <a:tcPr/>
                </a:tc>
                <a:tc>
                  <a:txBody>
                    <a:bodyPr/>
                    <a:lstStyle/>
                    <a:p>
                      <a:r>
                        <a:rPr lang="ru-RU" sz="1400" b="1" dirty="0">
                          <a:latin typeface="Times New Roman" panose="02020603050405020304" pitchFamily="18" charset="0"/>
                          <a:cs typeface="Times New Roman" panose="02020603050405020304" pitchFamily="18" charset="0"/>
                        </a:rPr>
                        <a:t>Типичное</a:t>
                      </a:r>
                      <a:r>
                        <a:rPr lang="ru-RU" sz="1400" b="1" baseline="0" dirty="0">
                          <a:latin typeface="Times New Roman" panose="02020603050405020304" pitchFamily="18" charset="0"/>
                          <a:cs typeface="Times New Roman" panose="02020603050405020304" pitchFamily="18" charset="0"/>
                        </a:rPr>
                        <a:t> состояние нормального биотопа влагалища</a:t>
                      </a:r>
                      <a:endParaRPr lang="ru-RU"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174711">
                <a:tc>
                  <a:txBody>
                    <a:bodyPr/>
                    <a:lstStyle/>
                    <a:p>
                      <a:r>
                        <a:rPr lang="ru-RU" sz="1400" b="1" dirty="0">
                          <a:latin typeface="Times New Roman" panose="02020603050405020304" pitchFamily="18" charset="0"/>
                          <a:cs typeface="Times New Roman" panose="02020603050405020304" pitchFamily="18" charset="0"/>
                        </a:rPr>
                        <a:t>Промежуточный тип</a:t>
                      </a:r>
                    </a:p>
                  </a:txBody>
                  <a:tcPr>
                    <a:solidFill>
                      <a:schemeClr val="accent3">
                        <a:lumMod val="20000"/>
                        <a:lumOff val="80000"/>
                      </a:schemeClr>
                    </a:solidFill>
                  </a:tcPr>
                </a:tc>
                <a:tc>
                  <a:txBody>
                    <a:bodyPr/>
                    <a:lstStyle/>
                    <a:p>
                      <a:r>
                        <a:rPr lang="ru-RU" sz="1400" b="1" dirty="0">
                          <a:latin typeface="Times New Roman" panose="02020603050405020304" pitchFamily="18" charset="0"/>
                          <a:cs typeface="Times New Roman" panose="02020603050405020304" pitchFamily="18" charset="0"/>
                        </a:rPr>
                        <a:t>Умеренное или сниженное количество</a:t>
                      </a:r>
                      <a:r>
                        <a:rPr lang="ru-RU" sz="1400" b="1" baseline="0" dirty="0">
                          <a:latin typeface="Times New Roman" panose="02020603050405020304" pitchFamily="18" charset="0"/>
                          <a:cs typeface="Times New Roman" panose="02020603050405020304" pitchFamily="18" charset="0"/>
                        </a:rPr>
                        <a:t> </a:t>
                      </a:r>
                      <a:r>
                        <a:rPr lang="en-US" sz="1400" b="1" baseline="0" dirty="0">
                          <a:latin typeface="Times New Roman" panose="02020603050405020304" pitchFamily="18" charset="0"/>
                          <a:cs typeface="Times New Roman" panose="02020603050405020304" pitchFamily="18" charset="0"/>
                        </a:rPr>
                        <a:t>Lactobacillus spp., </a:t>
                      </a:r>
                      <a:r>
                        <a:rPr lang="ru-RU" sz="1400" b="1" baseline="0" dirty="0">
                          <a:latin typeface="Times New Roman" panose="02020603050405020304" pitchFamily="18" charset="0"/>
                          <a:cs typeface="Times New Roman" panose="02020603050405020304" pitchFamily="18" charset="0"/>
                        </a:rPr>
                        <a:t>грамположительные кокки, грамотрицательные палочки. Обнаруживают лейкоциты, моноциты, макрофаги, эпителиальные клетки</a:t>
                      </a:r>
                      <a:endParaRPr lang="ru-RU" sz="1400" b="1"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r>
                        <a:rPr lang="ru-RU" sz="1400" b="1" dirty="0">
                          <a:latin typeface="Times New Roman" panose="02020603050405020304" pitchFamily="18" charset="0"/>
                          <a:cs typeface="Times New Roman" panose="02020603050405020304" pitchFamily="18" charset="0"/>
                        </a:rPr>
                        <a:t>Часто наблюдают</a:t>
                      </a:r>
                      <a:r>
                        <a:rPr lang="ru-RU" sz="1400" b="1" baseline="0" dirty="0">
                          <a:latin typeface="Times New Roman" panose="02020603050405020304" pitchFamily="18" charset="0"/>
                          <a:cs typeface="Times New Roman" panose="02020603050405020304" pitchFamily="18" charset="0"/>
                        </a:rPr>
                        <a:t> у здоровых женщин, редко сопровождается субъективными жалобами и клинической картиной </a:t>
                      </a:r>
                      <a:endParaRPr lang="ru-RU" sz="1400" b="1"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0002"/>
                  </a:ext>
                </a:extLst>
              </a:tr>
              <a:tr h="1711720">
                <a:tc>
                  <a:txBody>
                    <a:bodyPr/>
                    <a:lstStyle/>
                    <a:p>
                      <a:r>
                        <a:rPr lang="ru-RU" sz="1400" b="1" dirty="0" err="1">
                          <a:latin typeface="Times New Roman" panose="02020603050405020304" pitchFamily="18" charset="0"/>
                          <a:cs typeface="Times New Roman" panose="02020603050405020304" pitchFamily="18" charset="0"/>
                        </a:rPr>
                        <a:t>Дисбиоз</a:t>
                      </a:r>
                      <a:r>
                        <a:rPr lang="ru-RU" sz="1400" b="1" dirty="0">
                          <a:latin typeface="Times New Roman" panose="02020603050405020304" pitchFamily="18" charset="0"/>
                          <a:cs typeface="Times New Roman" panose="02020603050405020304" pitchFamily="18" charset="0"/>
                        </a:rPr>
                        <a:t> влагалища</a:t>
                      </a:r>
                    </a:p>
                  </a:txBody>
                  <a:tcPr/>
                </a:tc>
                <a:tc>
                  <a:txBody>
                    <a:bodyPr/>
                    <a:lstStyle/>
                    <a:p>
                      <a:r>
                        <a:rPr lang="ru-RU" sz="1400" b="1" dirty="0">
                          <a:latin typeface="Times New Roman" panose="02020603050405020304" pitchFamily="18" charset="0"/>
                          <a:cs typeface="Times New Roman" panose="02020603050405020304" pitchFamily="18" charset="0"/>
                        </a:rPr>
                        <a:t>Незначительное количество или полное отсутствие </a:t>
                      </a:r>
                      <a:r>
                        <a:rPr lang="en-US" sz="1400" b="1" dirty="0">
                          <a:latin typeface="Times New Roman" panose="02020603050405020304" pitchFamily="18" charset="0"/>
                          <a:cs typeface="Times New Roman" panose="02020603050405020304" pitchFamily="18" charset="0"/>
                        </a:rPr>
                        <a:t>Lactobacillus spp., </a:t>
                      </a:r>
                      <a:r>
                        <a:rPr lang="ru-RU" sz="1400" b="1" dirty="0">
                          <a:latin typeface="Times New Roman" panose="02020603050405020304" pitchFamily="18" charset="0"/>
                          <a:cs typeface="Times New Roman" panose="02020603050405020304" pitchFamily="18" charset="0"/>
                        </a:rPr>
                        <a:t>обильная полиморфная грамотрицательная</a:t>
                      </a:r>
                      <a:r>
                        <a:rPr lang="ru-RU" sz="1400" b="1" baseline="0" dirty="0">
                          <a:latin typeface="Times New Roman" panose="02020603050405020304" pitchFamily="18" charset="0"/>
                          <a:cs typeface="Times New Roman" panose="02020603050405020304" pitchFamily="18" charset="0"/>
                        </a:rPr>
                        <a:t> и грамположительная палочковая и кокковая микрофлора; «ключевые клетки». Количество лейкоцитов </a:t>
                      </a:r>
                      <a:r>
                        <a:rPr lang="ru-RU" sz="1400" b="1" baseline="0" dirty="0" err="1">
                          <a:latin typeface="Times New Roman" panose="02020603050405020304" pitchFamily="18" charset="0"/>
                          <a:cs typeface="Times New Roman" panose="02020603050405020304" pitchFamily="18" charset="0"/>
                        </a:rPr>
                        <a:t>выриабельно</a:t>
                      </a:r>
                      <a:r>
                        <a:rPr lang="ru-RU" sz="1400" b="1" baseline="0" dirty="0">
                          <a:latin typeface="Times New Roman" panose="02020603050405020304" pitchFamily="18" charset="0"/>
                          <a:cs typeface="Times New Roman" panose="02020603050405020304" pitchFamily="18" charset="0"/>
                        </a:rPr>
                        <a:t>, отсутствие или незавершенность фагоцитоза. Полиморфная микрофлора</a:t>
                      </a:r>
                      <a:endParaRPr lang="ru-RU" sz="1400" b="1" dirty="0">
                        <a:latin typeface="Times New Roman" panose="02020603050405020304" pitchFamily="18" charset="0"/>
                        <a:cs typeface="Times New Roman" panose="02020603050405020304" pitchFamily="18" charset="0"/>
                      </a:endParaRPr>
                    </a:p>
                  </a:txBody>
                  <a:tcPr/>
                </a:tc>
                <a:tc>
                  <a:txBody>
                    <a:bodyPr/>
                    <a:lstStyle/>
                    <a:p>
                      <a:r>
                        <a:rPr lang="ru-RU" sz="1400" b="1" dirty="0">
                          <a:latin typeface="Times New Roman" panose="02020603050405020304" pitchFamily="18" charset="0"/>
                          <a:cs typeface="Times New Roman" panose="02020603050405020304" pitchFamily="18" charset="0"/>
                        </a:rPr>
                        <a:t>Бактериальный </a:t>
                      </a:r>
                      <a:r>
                        <a:rPr lang="ru-RU" sz="1400" b="1" dirty="0" err="1">
                          <a:latin typeface="Times New Roman" panose="02020603050405020304" pitchFamily="18" charset="0"/>
                          <a:cs typeface="Times New Roman" panose="02020603050405020304" pitchFamily="18" charset="0"/>
                        </a:rPr>
                        <a:t>вагиноз</a:t>
                      </a:r>
                      <a:endParaRPr lang="ru-RU"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533163">
                <a:tc>
                  <a:txBody>
                    <a:bodyPr/>
                    <a:lstStyle/>
                    <a:p>
                      <a:r>
                        <a:rPr lang="ru-RU" sz="1400" b="1" dirty="0">
                          <a:latin typeface="Times New Roman" panose="02020603050405020304" pitchFamily="18" charset="0"/>
                          <a:cs typeface="Times New Roman" panose="02020603050405020304" pitchFamily="18" charset="0"/>
                        </a:rPr>
                        <a:t>Вагинит (воспалительный тип мазка) </a:t>
                      </a:r>
                    </a:p>
                  </a:txBody>
                  <a:tcPr>
                    <a:solidFill>
                      <a:schemeClr val="accent3">
                        <a:lumMod val="20000"/>
                        <a:lumOff val="80000"/>
                      </a:schemeClr>
                    </a:solidFill>
                  </a:tcPr>
                </a:tc>
                <a:tc>
                  <a:txBody>
                    <a:bodyPr/>
                    <a:lstStyle/>
                    <a:p>
                      <a:r>
                        <a:rPr lang="ru-RU" sz="1400" b="1" dirty="0">
                          <a:latin typeface="Times New Roman" panose="02020603050405020304" pitchFamily="18" charset="0"/>
                          <a:cs typeface="Times New Roman" panose="02020603050405020304" pitchFamily="18" charset="0"/>
                        </a:rPr>
                        <a:t>Большое количество лейкоцитов, макрофагов, эпителиальных клеток, выраженный фагоцитоз</a:t>
                      </a:r>
                    </a:p>
                  </a:txBody>
                  <a:tcPr>
                    <a:solidFill>
                      <a:schemeClr val="accent3">
                        <a:lumMod val="20000"/>
                        <a:lumOff val="80000"/>
                      </a:schemeClr>
                    </a:solidFill>
                  </a:tcPr>
                </a:tc>
                <a:tc>
                  <a:txBody>
                    <a:bodyPr/>
                    <a:lstStyle/>
                    <a:p>
                      <a:r>
                        <a:rPr lang="ru-RU" sz="1400" b="1" dirty="0">
                          <a:latin typeface="Times New Roman" panose="02020603050405020304" pitchFamily="18" charset="0"/>
                          <a:cs typeface="Times New Roman" panose="02020603050405020304" pitchFamily="18" charset="0"/>
                        </a:rPr>
                        <a:t>Неспецифический</a:t>
                      </a:r>
                      <a:r>
                        <a:rPr lang="ru-RU" sz="1400" b="1" baseline="0" dirty="0">
                          <a:latin typeface="Times New Roman" panose="02020603050405020304" pitchFamily="18" charset="0"/>
                          <a:cs typeface="Times New Roman" panose="02020603050405020304" pitchFamily="18" charset="0"/>
                        </a:rPr>
                        <a:t> вагинит</a:t>
                      </a:r>
                      <a:endParaRPr lang="ru-RU" sz="1400" b="1"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0004"/>
                  </a:ext>
                </a:extLst>
              </a:tr>
              <a:tr h="533163">
                <a:tc>
                  <a:txBody>
                    <a:bodyPr/>
                    <a:lstStyle/>
                    <a:p>
                      <a:endParaRPr lang="ru-RU" sz="1400" b="1"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r>
                        <a:rPr lang="ru-RU" sz="1400" b="1" dirty="0">
                          <a:latin typeface="Times New Roman" panose="02020603050405020304" pitchFamily="18" charset="0"/>
                          <a:cs typeface="Times New Roman" panose="02020603050405020304" pitchFamily="18" charset="0"/>
                        </a:rPr>
                        <a:t>При обнаружении:</a:t>
                      </a:r>
                      <a:r>
                        <a:rPr lang="ru-RU" sz="1400" b="1" baseline="0" dirty="0">
                          <a:latin typeface="Times New Roman" panose="02020603050405020304" pitchFamily="18" charset="0"/>
                          <a:cs typeface="Times New Roman" panose="02020603050405020304" pitchFamily="18" charset="0"/>
                        </a:rPr>
                        <a:t> гонококков, трихомонад, мицелия, </a:t>
                      </a:r>
                      <a:r>
                        <a:rPr lang="ru-RU" sz="1400" b="1" baseline="0" dirty="0" err="1">
                          <a:latin typeface="Times New Roman" panose="02020603050405020304" pitchFamily="18" charset="0"/>
                          <a:cs typeface="Times New Roman" panose="02020603050405020304" pitchFamily="18" charset="0"/>
                        </a:rPr>
                        <a:t>псевдогифов</a:t>
                      </a:r>
                      <a:r>
                        <a:rPr lang="ru-RU" sz="1400" b="1" baseline="0" dirty="0">
                          <a:latin typeface="Times New Roman" panose="02020603050405020304" pitchFamily="18" charset="0"/>
                          <a:cs typeface="Times New Roman" panose="02020603050405020304" pitchFamily="18" charset="0"/>
                        </a:rPr>
                        <a:t>, спор</a:t>
                      </a:r>
                      <a:endParaRPr lang="ru-RU" sz="1400" b="1" dirty="0">
                        <a:latin typeface="Times New Roman" panose="02020603050405020304" pitchFamily="18" charset="0"/>
                        <a:cs typeface="Times New Roman" panose="02020603050405020304" pitchFamily="18" charset="0"/>
                      </a:endParaRPr>
                    </a:p>
                  </a:txBody>
                  <a:tcPr/>
                </a:tc>
                <a:tc>
                  <a:txBody>
                    <a:bodyPr/>
                    <a:lstStyle/>
                    <a:p>
                      <a:r>
                        <a:rPr lang="ru-RU" sz="1400" b="1" dirty="0">
                          <a:latin typeface="Times New Roman" panose="02020603050405020304" pitchFamily="18" charset="0"/>
                          <a:cs typeface="Times New Roman" panose="02020603050405020304" pitchFamily="18" charset="0"/>
                        </a:rPr>
                        <a:t>Гонорея, Трихомоноз, </a:t>
                      </a:r>
                      <a:r>
                        <a:rPr lang="ru-RU" sz="1400" b="1" dirty="0" err="1">
                          <a:latin typeface="Times New Roman" panose="02020603050405020304" pitchFamily="18" charset="0"/>
                          <a:cs typeface="Times New Roman" panose="02020603050405020304" pitchFamily="18" charset="0"/>
                        </a:rPr>
                        <a:t>микотический</a:t>
                      </a:r>
                      <a:r>
                        <a:rPr lang="ru-RU" sz="1400" b="1" dirty="0">
                          <a:latin typeface="Times New Roman" panose="02020603050405020304" pitchFamily="18" charset="0"/>
                          <a:cs typeface="Times New Roman" panose="02020603050405020304" pitchFamily="18" charset="0"/>
                        </a:rPr>
                        <a:t> вагинит</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9338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4904" y="246184"/>
            <a:ext cx="8596668" cy="597877"/>
          </a:xfrm>
        </p:spPr>
        <p:txBody>
          <a:bodyPr>
            <a:normAutofit/>
          </a:bodyPr>
          <a:lstStyle/>
          <a:p>
            <a:r>
              <a:rPr lang="ru-RU" sz="3200" dirty="0"/>
              <a:t>Факторы, связанные с развитием ВЗПО:</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785478362"/>
              </p:ext>
            </p:extLst>
          </p:nvPr>
        </p:nvGraphicFramePr>
        <p:xfrm>
          <a:off x="771383" y="1113692"/>
          <a:ext cx="8783709" cy="5744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8532099"/>
      </p:ext>
    </p:extLst>
  </p:cSld>
  <p:clrMapOvr>
    <a:masterClrMapping/>
  </p:clrMapOvr>
</p:sld>
</file>

<file path=ppt/theme/theme1.xml><?xml version="1.0" encoding="utf-8"?>
<a:theme xmlns:a="http://schemas.openxmlformats.org/drawingml/2006/main" name="Грань">
  <a:themeElements>
    <a:clrScheme name="Синий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1551</TotalTime>
  <Words>5211</Words>
  <Application>Microsoft Office PowerPoint</Application>
  <PresentationFormat>Широкоэкранный</PresentationFormat>
  <Paragraphs>488</Paragraphs>
  <Slides>77</Slides>
  <Notes>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77</vt:i4>
      </vt:variant>
    </vt:vector>
  </HeadingPairs>
  <TitlesOfParts>
    <vt:vector size="87" baseType="lpstr">
      <vt:lpstr>Arial</vt:lpstr>
      <vt:lpstr>Calibri</vt:lpstr>
      <vt:lpstr>Pragmatica</vt:lpstr>
      <vt:lpstr>Tahoma</vt:lpstr>
      <vt:lpstr>Times</vt:lpstr>
      <vt:lpstr>Times New Roman</vt:lpstr>
      <vt:lpstr>Trebuchet MS</vt:lpstr>
      <vt:lpstr>Wingdings</vt:lpstr>
      <vt:lpstr>Wingdings 3</vt:lpstr>
      <vt:lpstr>Грань</vt:lpstr>
      <vt:lpstr>Презентация PowerPoint</vt:lpstr>
      <vt:lpstr>                  Актуальность </vt:lpstr>
      <vt:lpstr>                  Воспаление </vt:lpstr>
      <vt:lpstr>   Видовой состав нормальной микрофлоры вульвы, влагалища и         цервикального канала женщин в репродуктивном возрасте </vt:lpstr>
      <vt:lpstr>                 Классификация</vt:lpstr>
      <vt:lpstr>Презентация PowerPoint</vt:lpstr>
      <vt:lpstr>Презентация PowerPoint</vt:lpstr>
      <vt:lpstr>               Микроскопическая характеристика биоценоза влагалища </vt:lpstr>
      <vt:lpstr>Факторы, связанные с развитием ВЗПО:</vt:lpstr>
      <vt:lpstr>Основные пути распространения инфекции</vt:lpstr>
      <vt:lpstr>Восходящий путь инфицирования</vt:lpstr>
      <vt:lpstr>Осложнения ВЗОМТ</vt:lpstr>
      <vt:lpstr>Воспалительные заболевания нижнего отдела полового тракта</vt:lpstr>
      <vt:lpstr>Симптомы ассоциированные с ВЗПО</vt:lpstr>
      <vt:lpstr>Воспалительные заболевания нижнего отдела полового тракта. Диагностика</vt:lpstr>
      <vt:lpstr>                  Вульвовагиниты </vt:lpstr>
      <vt:lpstr>Острый вагинит</vt:lpstr>
      <vt:lpstr>Воспалительные заболевания нижнего отдела полового тракта. Лечение</vt:lpstr>
      <vt:lpstr>      Вульвовагинальный кандидоз</vt:lpstr>
      <vt:lpstr>У БОЛЬШИНСТВА ПРЕДСТАВИТЕЛЕЙ CANDIDA SPP. СУЩЕСТВУЕТ 2 ФАЗЫ:</vt:lpstr>
      <vt:lpstr>Урогенитальный кандидоз</vt:lpstr>
      <vt:lpstr>Презентация PowerPoint</vt:lpstr>
      <vt:lpstr>Презентация PowerPoint</vt:lpstr>
      <vt:lpstr>Презентация PowerPoint</vt:lpstr>
      <vt:lpstr>         Бактериальный вагиноз</vt:lpstr>
      <vt:lpstr>Презентация PowerPoint</vt:lpstr>
      <vt:lpstr>       Урогенитальный микоплазмоз</vt:lpstr>
      <vt:lpstr>Презентация PowerPoint</vt:lpstr>
      <vt:lpstr>Трихомониаз</vt:lpstr>
      <vt:lpstr>Трихомониаз</vt:lpstr>
      <vt:lpstr>Урогенитальный трихомоноз</vt:lpstr>
      <vt:lpstr>Статистика заболеваемости хламидиозом и гонореей</vt:lpstr>
      <vt:lpstr>ЗППП – заболевания передающиеся половым путем</vt:lpstr>
      <vt:lpstr>Урогенитальная хламидийная инфекция</vt:lpstr>
      <vt:lpstr>          Цикл жизни Хламидии</vt:lpstr>
      <vt:lpstr>Презентация PowerPoint</vt:lpstr>
      <vt:lpstr>Урогенитальная хламидийная инфекция</vt:lpstr>
      <vt:lpstr>Синдром Фитц-Хью-Куртиса: венерический перигепатит</vt:lpstr>
      <vt:lpstr> Диагностика </vt:lpstr>
      <vt:lpstr>Презентация PowerPoint</vt:lpstr>
      <vt:lpstr> Лечение </vt:lpstr>
      <vt:lpstr>Гонорея</vt:lpstr>
      <vt:lpstr>Гонорея</vt:lpstr>
      <vt:lpstr>                       Бартолинит</vt:lpstr>
      <vt:lpstr>Бартолинит</vt:lpstr>
      <vt:lpstr>Презентация PowerPoint</vt:lpstr>
      <vt:lpstr>Презентация PowerPoint</vt:lpstr>
      <vt:lpstr>Лечение. Консервативное: холод на область гениталий, половой покой, ограничение физической активности, местная противовоспалительная терапия (теплые сидячие ванночки с марганцовой, хлоргексидином, мирамистином, мазевые аппликации с ихтиолом, линиментом по Вишневскому) антибиотики (амоксиклав, комбинации офлоксацина или доксициклина с метранидазолом). болеутоляющие средства физиопроцедуры (магнитотерапия, УФО, УВЧ) при стихании остроты процесса общеукрепляющая терапия (витамины, иммуномодуляторы: виферон, тималин). Оперативное лечение:</vt:lpstr>
      <vt:lpstr>           Экзоцервицит и эндоцервицит</vt:lpstr>
      <vt:lpstr>Цервицит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Острый эндометрит</vt:lpstr>
      <vt:lpstr>Презентация PowerPoint</vt:lpstr>
      <vt:lpstr>Презентация PowerPoint</vt:lpstr>
      <vt:lpstr>Презентация PowerPoint</vt:lpstr>
      <vt:lpstr>Презентация PowerPoint</vt:lpstr>
      <vt:lpstr>       Хронический эндометрит</vt:lpstr>
      <vt:lpstr>Презентация PowerPoint</vt:lpstr>
      <vt:lpstr>                 Сальпингоофорит</vt:lpstr>
      <vt:lpstr>Презентация PowerPoint</vt:lpstr>
      <vt:lpstr>Презентация PowerPoint</vt:lpstr>
      <vt:lpstr>Презентация PowerPoint</vt:lpstr>
      <vt:lpstr>Осложнения сальпингоофорита</vt:lpstr>
      <vt:lpstr>Лапароскопическая картина пиосальпингса</vt:lpstr>
      <vt:lpstr>Спаечный процесс в малом тазу</vt:lpstr>
      <vt:lpstr>Лечение ВЗОМТ</vt:lpstr>
      <vt:lpstr>Презентация PowerPoint</vt:lpstr>
      <vt:lpstr>При выборе антимикробных препаратов целесообразно выделять 4 группы потенциальных возбудителей ВЗОМТ:</vt:lpstr>
      <vt:lpstr>Презентация PowerPoint</vt:lpstr>
      <vt:lpstr>Показания для хирургического лечения </vt:lpstr>
      <vt:lpstr>Список используемой литературы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Marina</cp:lastModifiedBy>
  <cp:revision>93</cp:revision>
  <dcterms:created xsi:type="dcterms:W3CDTF">2017-12-02T09:39:47Z</dcterms:created>
  <dcterms:modified xsi:type="dcterms:W3CDTF">2023-01-21T11:17:40Z</dcterms:modified>
</cp:coreProperties>
</file>