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60" r:id="rId5"/>
    <p:sldId id="262" r:id="rId6"/>
    <p:sldId id="280" r:id="rId7"/>
    <p:sldId id="278" r:id="rId8"/>
    <p:sldId id="277" r:id="rId9"/>
    <p:sldId id="283" r:id="rId10"/>
    <p:sldId id="284" r:id="rId11"/>
    <p:sldId id="285" r:id="rId12"/>
    <p:sldId id="287" r:id="rId13"/>
    <p:sldId id="289" r:id="rId14"/>
    <p:sldId id="290" r:id="rId15"/>
    <p:sldId id="291" r:id="rId16"/>
    <p:sldId id="268" r:id="rId17"/>
    <p:sldId id="267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d2ec7fa1c6ad7cd4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82BB01-E307-43EB-A0B6-A31CB034632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AA7584-3619-4DF7-973D-173EBE09CFE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54332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A7584-3619-4DF7-973D-173EBE09CFE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806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A7584-3619-4DF7-973D-173EBE09CFE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99698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A7584-3619-4DF7-973D-173EBE09CFE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434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8AA7584-3619-4DF7-973D-173EBE09CFEE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9751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86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678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7291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5261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7453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984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5432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616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303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819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3544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A1CC0-1BB2-446A-8A59-591A304EF54D}" type="datetimeFigureOut">
              <a:rPr lang="ru-RU" smtClean="0"/>
              <a:t>12.03.2024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920265-C4CA-4A2D-86FC-CB56A41520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1535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8051" y="733598"/>
            <a:ext cx="1171575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Федеральное государственное бюджетное образовательное учреждение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высшего образования «Красноярский государственный медицинский университет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имени профессора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В.Ф.Войно-Ясенецкого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здравоохранения Российской Федерации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Фармацевтический колледж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КУРСОВАЯ РАБОТА 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 : </a:t>
            </a:r>
            <a:r>
              <a:rPr lang="ru-RU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рецептурного и безрецептурного отпуска лекарственных препаратов аптечными организациями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33.02.01 Фармация</a:t>
            </a:r>
          </a:p>
          <a:p>
            <a:pPr algn="ctr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Выполнил: Можейко Анастасия Викторовна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Руководитель: Казакова Елена Николаевна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Красноярск, 2024  </a:t>
            </a:r>
          </a:p>
        </p:txBody>
      </p:sp>
    </p:spTree>
    <p:extLst>
      <p:ext uri="{BB962C8B-B14F-4D97-AF65-F5344CB8AC3E}">
        <p14:creationId xmlns:p14="http://schemas.microsoft.com/office/powerpoint/2010/main" val="39043287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556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251" y="188594"/>
            <a:ext cx="116457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назначения и правила выписывания 	рецептурных лекарственных препаратов.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7982856-E159-488C-972A-4F71FE402567}"/>
              </a:ext>
            </a:extLst>
          </p:cNvPr>
          <p:cNvSpPr txBox="1"/>
          <p:nvPr/>
        </p:nvSpPr>
        <p:spPr>
          <a:xfrm>
            <a:off x="193964" y="1448698"/>
            <a:ext cx="8409742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Рецепт – это письменное обращение врача к фармацевту.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Официальное предписание врача об отпуске лекарства больному с указанием способа применения.</a:t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Рецепты на лекарственные средства выписываются при наличии соответствующих показаний гражданам, обратившимся за медицинской помощью в лечебно-профилактическое учреждение, а также в случаях необходимости продолжения лечения после выписки пациента из стационара.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8CC913B-27F9-F910-13E6-98E9B6A9126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3706" y="1739911"/>
            <a:ext cx="3236043" cy="428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5250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556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107" y="357269"/>
            <a:ext cx="1164578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назначения и правила выписывания 	рецептурных лекарственных препаратов.</a:t>
            </a:r>
          </a:p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E17E78-BC32-8845-FAD3-80490404D52F}"/>
              </a:ext>
            </a:extLst>
          </p:cNvPr>
          <p:cNvSpPr txBox="1"/>
          <p:nvPr/>
        </p:nvSpPr>
        <p:spPr>
          <a:xfrm>
            <a:off x="273107" y="1069356"/>
            <a:ext cx="9285709" cy="5617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Оформляется на: </a:t>
            </a:r>
          </a:p>
          <a:p>
            <a:pPr lvl="0" indent="4500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рецептурном бланке, оформленном на бумажном носителе</a:t>
            </a:r>
            <a:r>
              <a:rPr lang="en-US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ru-RU" sz="22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0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рецептурном бланке в форме электронного документа с использованием усиленной квалифицированной электронной подписи медицинского работника;</a:t>
            </a:r>
          </a:p>
          <a:p>
            <a:pPr indent="450000" algn="just">
              <a:lnSpc>
                <a:spcPct val="150000"/>
              </a:lnSpc>
            </a:pPr>
            <a:r>
              <a:rPr lang="ru-RU" sz="2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оформлении рецептурных бланков допускается использование сокращений, но не допускается сокращение близких по наименованиям ингредиентов, составляющих лекарственный препарат, не позволяющих установить, какой именно лекарственный препарат назначен. Рецепт, выписанный с нарушением установленных требований, считается недействительным.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FDE5421-E13D-25CF-ED89-B043C643BAB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2111" t="5940" r="5217" b="8165"/>
          <a:stretch/>
        </p:blipFill>
        <p:spPr>
          <a:xfrm>
            <a:off x="9558816" y="2226523"/>
            <a:ext cx="2539436" cy="3327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24163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556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2251" y="188594"/>
            <a:ext cx="116457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рецептурных бланков (107/у-НП, 107-1/у, 148- 1/у-88) в соответствии с приказом и порядок отпуска препаратов по рецептам.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B8E933-A133-697C-20CC-21DF39987384}"/>
              </a:ext>
            </a:extLst>
          </p:cNvPr>
          <p:cNvSpPr txBox="1"/>
          <p:nvPr/>
        </p:nvSpPr>
        <p:spPr>
          <a:xfrm>
            <a:off x="0" y="1686952"/>
            <a:ext cx="12079705" cy="5115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450215" algn="just">
              <a:lnSpc>
                <a:spcPct val="150000"/>
              </a:lnSpc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Порядок отпуска лекарственных препаратов по рецептам: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Отпуск лекарственных препаратов осуществляется в течение указанного в рецепте срока его действия при обращении лица к субъекту розничной торговли.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Лекарственные препараты отпускаются в количестве, указанном в рецепте.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Отпуск лекарственного препарата осуществляется в первичной и вторичной упаковках, маркировка которых должна отвечать требованиям.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отпуске лекарственных препаратов по рецепту, фармацевтический  работник проставляет отметку на рецепте об отпуске лекарственного препарата. 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отпуске лекарственного препарата фармацевтический работник проводит фарм. консультирование.</a:t>
            </a:r>
          </a:p>
          <a:p>
            <a:pPr marL="342900" lvl="0" indent="-342900" algn="just">
              <a:lnSpc>
                <a:spcPct val="150000"/>
              </a:lnSpc>
              <a:buFont typeface="Symbol" panose="05050102010706020507" pitchFamily="18" charset="2"/>
              <a:buChar char=""/>
              <a:tabLst>
                <a:tab pos="630555" algn="l"/>
              </a:tabLst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При отпуске лекарственного препарата фармацевтический работник не вправе предоставлять недостоверную и (или) неполную информацию.</a:t>
            </a:r>
          </a:p>
        </p:txBody>
      </p:sp>
    </p:spTree>
    <p:extLst>
      <p:ext uri="{BB962C8B-B14F-4D97-AF65-F5344CB8AC3E}">
        <p14:creationId xmlns:p14="http://schemas.microsoft.com/office/powerpoint/2010/main" val="37215364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55660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452A5D-EBBC-4AD5-50DF-D9860DA27617}"/>
              </a:ext>
            </a:extLst>
          </p:cNvPr>
          <p:cNvSpPr txBox="1"/>
          <p:nvPr/>
        </p:nvSpPr>
        <p:spPr>
          <a:xfrm>
            <a:off x="352251" y="140510"/>
            <a:ext cx="116457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рецептурных бланков (107/у-НП, 107-1/у, 148- 1/у-88) в соответствии с приказом и порядок отпуска препаратов по рецептам.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514D1F9C-A9A2-FDD8-A7F1-50151B6228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317" y="1571348"/>
            <a:ext cx="4579680" cy="4605615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97968C6E-6B38-967E-130B-AF607620A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1570" y="1651247"/>
            <a:ext cx="6896465" cy="4605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4593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E2E9CFC-9741-48B7-C5A4-60503E69A065}"/>
              </a:ext>
            </a:extLst>
          </p:cNvPr>
          <p:cNvSpPr txBox="1"/>
          <p:nvPr/>
        </p:nvSpPr>
        <p:spPr>
          <a:xfrm>
            <a:off x="352251" y="140510"/>
            <a:ext cx="116457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рецептурных бланков (107/у-НП, 107-1/у, 148- 1/у-88) в соответствии с приказом и порядок отпуска препаратов по рецептам.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8142CF6-01D1-8C9E-C43B-979B442E64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4250" y="1651594"/>
            <a:ext cx="6515499" cy="4701080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C666B9E7-1E35-59C1-7170-F319697F05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5060" y="1651594"/>
            <a:ext cx="4450903" cy="4815227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46CF1BB-1A11-0624-39DA-E06D29872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0417" y="6255825"/>
            <a:ext cx="731583" cy="70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0971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9FE3E0AE-9066-2326-8ABB-246F143C195F}"/>
              </a:ext>
            </a:extLst>
          </p:cNvPr>
          <p:cNvSpPr txBox="1"/>
          <p:nvPr/>
        </p:nvSpPr>
        <p:spPr>
          <a:xfrm>
            <a:off x="352251" y="140510"/>
            <a:ext cx="116457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2.2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оформления рецептурных бланков (107/у-НП, 107-1/у, 148- 1/у-88) в соответствии с приказом и порядок отпуска препаратов по рецептам.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118B96CC-A1E7-D480-DCAD-C1EC39D83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9033" y="1784773"/>
            <a:ext cx="3972866" cy="430974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0B6BA35-5B08-6D4C-F5EC-E641E7A5E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1899" y="1708258"/>
            <a:ext cx="6787497" cy="456558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746812-70A2-55E0-FA15-DC4D8E55C11E}"/>
              </a:ext>
            </a:extLst>
          </p:cNvPr>
          <p:cNvSpPr txBox="1"/>
          <p:nvPr/>
        </p:nvSpPr>
        <p:spPr>
          <a:xfrm>
            <a:off x="11477324" y="6212284"/>
            <a:ext cx="7146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</a:p>
        </p:txBody>
      </p:sp>
    </p:spTree>
    <p:extLst>
      <p:ext uri="{BB962C8B-B14F-4D97-AF65-F5344CB8AC3E}">
        <p14:creationId xmlns:p14="http://schemas.microsoft.com/office/powerpoint/2010/main" val="22713951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32" y="188594"/>
            <a:ext cx="10515600" cy="51013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Заключение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85418" y="6176963"/>
            <a:ext cx="55418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7466" y="601514"/>
            <a:ext cx="11076709" cy="6560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50000"/>
              </a:lnSpc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  <a:p>
            <a:pPr lvl="0"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Знание фармацевтом правила отпуска безрецептурных и рецептурных лекарственных препаратов необходимы что бы он в своей работе не допускал ошибки и умел правильно поступать в спорных ситуациях. </a:t>
            </a:r>
          </a:p>
          <a:p>
            <a:pPr lvl="0"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Бесконтрольный отпуск рецептурных лекарственных препаратов, может повлечь за собой необратимые последствия, и подвергнуть опасности здоровье пациента, фармацевт и аптечная организация понесут наказание и будут оштрафованы. </a:t>
            </a:r>
          </a:p>
          <a:p>
            <a:pPr lvl="0"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Фармацевт должен уметь проверять рецепт на правильность оформления, чтобы при проверке не было выявлено нарушений.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Грамотное оказание фармацевтического консультирование поможет избежать ошибки в приеме лекарственных препаратов пациентами, снизится риск возникновения конфликтных ситуаций между покупателем и фармацевтом. </a:t>
            </a:r>
            <a:endParaRPr lang="ru-RU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68690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29999" y="6176963"/>
            <a:ext cx="581891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754630"/>
            <a:ext cx="111442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4356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4909" y="2369415"/>
            <a:ext cx="11222181" cy="2105602"/>
          </a:xfrm>
        </p:spPr>
        <p:txBody>
          <a:bodyPr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Бесконтрольный отпуск рецептурных препаратов подвергают опасности не только пациентов, но и приводит к появлению антибиотико-резистентных штаммов микроорганизмов, распространению наркомании и многим другим глобальным негативным последствиям. 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41430" y="6176963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60622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630" y="1191145"/>
            <a:ext cx="11144250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работы: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изучение правил отпуска рецептурных и безрецептурных лекарственных препаратов в аптечных организациях.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lnSpc>
                <a:spcPct val="15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особенности отпуска безрецептурных лекарственных препаратов.</a:t>
            </a:r>
            <a:endParaRPr lang="ru-RU" sz="26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Изучить правила оформления рецептурных бланков. </a:t>
            </a:r>
            <a:endParaRPr lang="ru-RU" sz="26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indent="-3429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u="none" strike="noStrike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Рассмотреть особенности отпуска рецептурных лекарственных препаратов.</a:t>
            </a:r>
            <a:endParaRPr lang="ru-RU" sz="2600" u="none" strike="noStrike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1185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171353"/>
            <a:ext cx="11144250" cy="22929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 исследования: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отпуск лекарственных препаратов.</a:t>
            </a:r>
            <a:endParaRPr lang="ru-RU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u-RU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 исследования: </a:t>
            </a:r>
            <a:r>
              <a:rPr lang="ru-RU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организация работы аптеки по рецептурному и безрецептурному отпуску лекарственных препаратов.</a:t>
            </a:r>
            <a:endParaRPr lang="ru-RU" sz="26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0597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669073"/>
            <a:ext cx="11144250" cy="1654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1. 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Организация безрецептурного отпуска лекарственных препаратов аптечными организациями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7952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9120" y="11041"/>
            <a:ext cx="1161288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1.1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Правовые аспекты безрецептурного отпуска лекарственных препаратов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C090A5-FC12-AA4E-2376-BBA0683261D9}"/>
              </a:ext>
            </a:extLst>
          </p:cNvPr>
          <p:cNvSpPr txBox="1"/>
          <p:nvPr/>
        </p:nvSpPr>
        <p:spPr>
          <a:xfrm>
            <a:off x="346765" y="846047"/>
            <a:ext cx="11498469" cy="61271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Закон РФ от 07.02.1992 N 2300-1 «О защите прав потребителей»</a:t>
            </a:r>
            <a:endParaRPr lang="ru-RU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Федеральный закон Российской федерации №61-ФЗ от 12.04.2010 года «Об обращении лекарственных средств»</a:t>
            </a:r>
          </a:p>
          <a:p>
            <a:pPr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Министерства здравоохранения Российской Федерации №1093н от 24.11.2021 года </a:t>
            </a:r>
            <a:endParaRPr lang="ru-RU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Приказ Минздрава России №646н от 31.08.2016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ru-RU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«Об утверждении Правил надлежащей практики хранения и перевозки лекарственных препаратов для медицинского применения»</a:t>
            </a: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</a:p>
          <a:p>
            <a:pPr algn="just">
              <a:lnSpc>
                <a:spcPct val="150000"/>
              </a:lnSpc>
              <a:buFont typeface="+mj-lt"/>
              <a:buAutoNum type="arabicParenR"/>
            </a:pPr>
            <a:r>
              <a:rPr lang="ru-RU" sz="2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Приказ Министерства здравоохранения Российской Федерации №647н от 31.08.2016 «Об утверждении Правил надлежащей аптечной практики лекарственных препаратов для медицинского применения»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9838800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188594"/>
            <a:ext cx="1114425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аптеки по продаже лекарственных препаратов безрецептурного отпуска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D9C448F-0865-50F4-A01A-D9B4E72F5CAE}"/>
              </a:ext>
            </a:extLst>
          </p:cNvPr>
          <p:cNvSpPr txBox="1"/>
          <p:nvPr/>
        </p:nvSpPr>
        <p:spPr>
          <a:xfrm>
            <a:off x="1048453" y="1462915"/>
            <a:ext cx="8289524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к безрецептурному отпуску: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022A65-62ED-3894-0265-C695463213B1}"/>
              </a:ext>
            </a:extLst>
          </p:cNvPr>
          <p:cNvSpPr txBox="1"/>
          <p:nvPr/>
        </p:nvSpPr>
        <p:spPr>
          <a:xfrm>
            <a:off x="587702" y="1955358"/>
            <a:ext cx="11025178" cy="42216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регулярный заказ товара от проверенных поставщиков;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необходимых условий для хранения товара (полки, холодильники);</a:t>
            </a:r>
          </a:p>
          <a:p>
            <a:pPr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установление оптимальных цен;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эффективная реализация различных групп медикаментов населению;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информирование покупателей способам применения лекарственных средств и условиям хранения медикаментов в домашних условиях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67249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3429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411858"/>
            <a:ext cx="1155192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1.2 </a:t>
            </a:r>
            <a:r>
              <a:rPr lang="ru-RU" sz="32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деятельности аптеки по продаже лекарственных препаратов безрецептурного отпуска</a:t>
            </a:r>
          </a:p>
          <a:p>
            <a:pPr algn="ctr"/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F448793-EC29-7254-B5A8-239090219449}"/>
              </a:ext>
            </a:extLst>
          </p:cNvPr>
          <p:cNvSpPr txBox="1"/>
          <p:nvPr/>
        </p:nvSpPr>
        <p:spPr>
          <a:xfrm>
            <a:off x="711102" y="1608052"/>
            <a:ext cx="11167220" cy="18209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Безрецептурный отпуск лекарственных средств возможен только в аптеках, аптечных пунктах и подразделениях,</a:t>
            </a:r>
            <a:b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600" b="0" i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которых есть соответствующая лицензия.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6430FF0-81D1-C1A8-ADD1-395BF2AB2EBE}"/>
              </a:ext>
            </a:extLst>
          </p:cNvPr>
          <p:cNvSpPr txBox="1"/>
          <p:nvPr/>
        </p:nvSpPr>
        <p:spPr>
          <a:xfrm>
            <a:off x="640080" y="3429000"/>
            <a:ext cx="10840818" cy="30212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000" algn="just">
              <a:lnSpc>
                <a:spcPct val="150000"/>
              </a:lnSpc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Ассортимент отдела включает:</a:t>
            </a:r>
          </a:p>
          <a:p>
            <a:pPr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медикаменты, в инструкции которых указано, что препараты отпускаются без рецепта врача;</a:t>
            </a:r>
          </a:p>
          <a:p>
            <a:pPr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гомеопатические средства;</a:t>
            </a:r>
          </a:p>
          <a:p>
            <a:pPr indent="450000" algn="just">
              <a:lnSpc>
                <a:spcPct val="150000"/>
              </a:lnSpc>
              <a:buFont typeface="+mj-lt"/>
              <a:buAutoNum type="arabicParenR"/>
            </a:pPr>
            <a:r>
              <a:rPr lang="ru-RU" sz="26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биологические активные добавки.</a:t>
            </a:r>
            <a:endParaRPr lang="ru-RU" sz="2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25288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41430" y="6176963"/>
            <a:ext cx="542752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0080" y="2669073"/>
            <a:ext cx="111442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Глава 2.</a:t>
            </a:r>
            <a:r>
              <a:rPr lang="ru-RU" sz="36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Организация рецептурного отпуска лекарственных препаратов аптечными организациями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9066151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855</Words>
  <Application>Microsoft Office PowerPoint</Application>
  <PresentationFormat>Широкоэкранный</PresentationFormat>
  <Paragraphs>90</Paragraphs>
  <Slides>17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Arial</vt:lpstr>
      <vt:lpstr>Calibri</vt:lpstr>
      <vt:lpstr>Calibri Light</vt:lpstr>
      <vt:lpstr>Symbol</vt:lpstr>
      <vt:lpstr>Times New Roman</vt:lpstr>
      <vt:lpstr>Тема Office</vt:lpstr>
      <vt:lpstr>Презентация PowerPoint</vt:lpstr>
      <vt:lpstr>Актуальность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Студент 305</dc:creator>
  <cp:lastModifiedBy>nastya.mozheyko@bk.ru</cp:lastModifiedBy>
  <cp:revision>31</cp:revision>
  <dcterms:created xsi:type="dcterms:W3CDTF">2023-11-06T02:54:22Z</dcterms:created>
  <dcterms:modified xsi:type="dcterms:W3CDTF">2024-03-12T11:31:59Z</dcterms:modified>
</cp:coreProperties>
</file>