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9144000" cy="5143500"/>
  <p:embeddedFontLst>
    <p:embeddedFont>
      <p:font typeface="SDAKAO+PTSans-NarrowBold"/>
      <p:regular r:id="rId55"/>
    </p:embeddedFont>
    <p:embeddedFont>
      <p:font typeface="NEJFVR+PTSans-Narrow"/>
      <p:regular r:id="rId56"/>
    </p:embeddedFon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WIKQSG+PTSans-Narrow"/>
      <p:regular r:id="rId61"/>
    </p:embeddedFont>
    <p:embeddedFont>
      <p:font typeface="UHLDLO+Arial-BoldMT"/>
      <p:regular r:id="rId62"/>
    </p:embeddedFont>
    <p:embeddedFont>
      <p:font typeface="WBIPGU+PTSans-NarrowBold"/>
      <p:regular r:id="rId63"/>
    </p:embeddedFont>
    <p:embeddedFont>
      <p:font typeface="RFDOCN+SymbolMT"/>
      <p:regular r:id="rId64"/>
    </p:embeddedFont>
    <p:embeddedFont>
      <p:font typeface="TSCIAV+Braggadocio"/>
      <p:regular r:id="rId65"/>
    </p:embeddedFont>
    <p:embeddedFont>
      <p:font typeface="QDMLON+PTSans-Narrow"/>
      <p:regular r:id="rId66"/>
    </p:embeddedFont>
    <p:embeddedFont>
      <p:font typeface="BCHMJN+ArialMT"/>
      <p:regular r:id="rId67"/>
    </p:embeddedFont>
    <p:embeddedFont>
      <p:font typeface="QPOHVP+Arial-Black"/>
      <p:regular r:id="rId68"/>
    </p:embeddedFont>
    <p:embeddedFont>
      <p:font typeface="WNTHUG+PTSans-Narrow"/>
      <p:regular r:id="rId69"/>
    </p:embeddedFont>
    <p:embeddedFont>
      <p:font typeface="Cambria" pitchFamily="18" charset="0"/>
      <p:regular r:id="rId70"/>
      <p:bold r:id="rId71"/>
      <p:italic r:id="rId72"/>
      <p:boldItalic r:id="rId73"/>
    </p:embeddedFont>
    <p:embeddedFont>
      <p:font typeface="TKTPWG+PTSans-Narrow"/>
      <p:regular r:id="rId7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837" y="-27917"/>
            <a:ext cx="8090915" cy="933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374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spc="-50" dirty="0">
                <a:solidFill>
                  <a:srgbClr val="000000"/>
                </a:solidFill>
                <a:latin typeface="WIKQSG+PTSans-Narrow"/>
                <a:cs typeface="WIKQSG+PTSans-Narrow"/>
              </a:rPr>
              <a:t>Группа</a:t>
            </a:r>
            <a:r>
              <a:rPr sz="30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медицинскои</a:t>
            </a:r>
            <a:r>
              <a:rPr sz="3000" dirty="0">
                <a:solidFill>
                  <a:srgbClr val="000000"/>
                </a:solidFill>
                <a:latin typeface="BCHMJN+ArialMT"/>
                <a:cs typeface="BCHMJN+ArialMT"/>
              </a:rPr>
              <a:t>̆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3000" spc="-1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NTHUG+PTSans-Narrow"/>
                <a:cs typeface="WNTHUG+PTSans-Narrow"/>
              </a:rPr>
              <a:t>–</a:t>
            </a:r>
            <a:r>
              <a:rPr sz="3000" spc="-18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новыи</a:t>
            </a:r>
            <a:r>
              <a:rPr sz="3000" dirty="0">
                <a:solidFill>
                  <a:srgbClr val="000000"/>
                </a:solidFill>
                <a:latin typeface="BCHMJN+ArialMT"/>
                <a:cs typeface="BCHMJN+ArialMT"/>
              </a:rPr>
              <a:t>̆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формат</a:t>
            </a:r>
          </a:p>
          <a:p>
            <a:pPr marL="0" marR="0">
              <a:lnSpc>
                <a:spcPts val="3504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работы</a:t>
            </a:r>
            <a:r>
              <a:rPr sz="3000" spc="-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мультидисциплинарных</a:t>
            </a:r>
            <a:r>
              <a:rPr sz="3000" spc="-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3000" spc="-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7234" y="134873"/>
            <a:ext cx="6016547" cy="351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Мультидисциплинарная</a:t>
            </a:r>
            <a:r>
              <a:rPr sz="21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бригада</a:t>
            </a:r>
            <a:r>
              <a:rPr sz="21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21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междисциплинарное</a:t>
            </a:r>
            <a:r>
              <a:rPr sz="21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ОРИТ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6898" y="1677923"/>
            <a:ext cx="439216" cy="219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социальный</a:t>
            </a:r>
          </a:p>
          <a:p>
            <a:pPr marL="37528" marR="0">
              <a:lnSpc>
                <a:spcPts val="705"/>
              </a:lnSpc>
              <a:spcBef>
                <a:spcPts val="14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работник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1395" y="1723644"/>
            <a:ext cx="4214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кинезиолог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4113" y="1866900"/>
            <a:ext cx="38610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6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ФМР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8603" y="2604516"/>
            <a:ext cx="481279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32605" y="2622804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50798" marR="0">
              <a:lnSpc>
                <a:spcPts val="69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психолог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99592" y="2665476"/>
            <a:ext cx="392734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медсестра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83713" y="2732532"/>
            <a:ext cx="4911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Реаниматолог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42090" y="3564635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64325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70041" y="3610355"/>
            <a:ext cx="437616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консультант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86221" y="4000500"/>
            <a:ext cx="486232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6451" y="229361"/>
            <a:ext cx="4538784" cy="530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0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Деятельность</a:t>
            </a:r>
            <a:r>
              <a:rPr sz="3300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МДБ</a:t>
            </a:r>
            <a:r>
              <a:rPr sz="3300" spc="-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</a:t>
            </a:r>
            <a:r>
              <a:rPr sz="33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NTHUG+PTSans-Narrow"/>
                <a:cs typeface="WNTHUG+PTSans-Narrow"/>
              </a:rPr>
              <a:t>1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этапе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4044" y="788670"/>
            <a:ext cx="218757" cy="202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3255" y="824483"/>
            <a:ext cx="38610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6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ФМР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4044" y="941069"/>
            <a:ext cx="214426" cy="202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91527" y="941069"/>
            <a:ext cx="394430" cy="3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59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1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ости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9164" y="1062227"/>
            <a:ext cx="439216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социальный</a:t>
            </a:r>
          </a:p>
          <a:p>
            <a:pPr marL="37528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работник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04044" y="1081277"/>
            <a:ext cx="281063" cy="202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3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до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73179" y="1104899"/>
            <a:ext cx="4214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кинезиолог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9871" y="1434846"/>
            <a:ext cx="453313" cy="202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100%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5630" y="1720596"/>
            <a:ext cx="481279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34524" y="1738884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50800" marR="0">
              <a:lnSpc>
                <a:spcPts val="69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психолог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725" y="1781555"/>
            <a:ext cx="392734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медсестра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0740" y="1848611"/>
            <a:ext cx="4911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Реаниматолог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87884" y="2029205"/>
            <a:ext cx="386537" cy="85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75%</a:t>
            </a:r>
          </a:p>
          <a:p>
            <a:pPr marL="0" marR="0">
              <a:lnSpc>
                <a:spcPts val="1293"/>
              </a:lnSpc>
              <a:spcBef>
                <a:spcPts val="3818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50%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53876" y="2415539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64260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9990" y="2461260"/>
            <a:ext cx="437616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консультант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22009" y="2564891"/>
            <a:ext cx="5165284" cy="628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1</a:t>
            </a:r>
            <a:r>
              <a:rPr sz="1400" spc="-94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этап</a:t>
            </a:r>
            <a:r>
              <a:rPr sz="1400" spc="162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–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реабилитация</a:t>
            </a:r>
            <a:r>
              <a:rPr sz="14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в</a:t>
            </a:r>
            <a:r>
              <a:rPr sz="14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66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РАО</a:t>
            </a:r>
          </a:p>
          <a:p>
            <a:pPr marL="0" marR="0">
              <a:lnSpc>
                <a:spcPts val="1511"/>
              </a:lnSpc>
              <a:spcBef>
                <a:spcPts val="50"/>
              </a:spcBef>
              <a:spcAft>
                <a:spcPts val="0"/>
              </a:spcAft>
            </a:pPr>
            <a:r>
              <a:rPr sz="1400" spc="-17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Цель</a:t>
            </a:r>
            <a:r>
              <a:rPr sz="1400" spc="162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–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остановить</a:t>
            </a:r>
            <a:r>
              <a:rPr sz="14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прогресс</a:t>
            </a:r>
            <a:r>
              <a:rPr sz="14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заболевания</a:t>
            </a:r>
            <a:r>
              <a:rPr sz="1400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,</a:t>
            </a:r>
            <a:r>
              <a:rPr sz="1400" spc="-169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профилактика</a:t>
            </a:r>
            <a:r>
              <a:rPr sz="14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инвалидизации</a:t>
            </a:r>
            <a:r>
              <a:rPr sz="14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за</a:t>
            </a:r>
            <a:r>
              <a:rPr sz="14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счет</a:t>
            </a:r>
          </a:p>
          <a:p>
            <a:pPr marL="0" marR="0">
              <a:lnSpc>
                <a:spcPts val="148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3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факторов</a:t>
            </a:r>
            <a:r>
              <a:rPr sz="14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ПИТ</a:t>
            </a:r>
            <a:r>
              <a:rPr sz="1400" spc="-17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-</a:t>
            </a:r>
            <a:r>
              <a:rPr sz="1400" spc="-23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синдрома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63628" y="2741676"/>
            <a:ext cx="486232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эргофизиолог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87884" y="3324605"/>
            <a:ext cx="386537" cy="796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25%</a:t>
            </a:r>
          </a:p>
          <a:p>
            <a:pPr marL="0" marR="0">
              <a:lnSpc>
                <a:spcPts val="1293"/>
              </a:lnSpc>
              <a:spcBef>
                <a:spcPts val="3386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0%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73937" y="4200905"/>
            <a:ext cx="530550" cy="17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1</a:t>
            </a:r>
            <a:r>
              <a:rPr sz="900" spc="-42" dirty="0">
                <a:solidFill>
                  <a:srgbClr val="000000"/>
                </a:solidFill>
                <a:latin typeface="SDAKAO+PTSans-NarrowBold"/>
                <a:cs typeface="SDAKAO+PTSans-NarrowBold"/>
              </a:rPr>
              <a:t> </a:t>
            </a:r>
            <a:r>
              <a:rPr sz="9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неделя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865926" y="4406646"/>
            <a:ext cx="725030" cy="35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Острейший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период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2083" y="378713"/>
            <a:ext cx="3755676" cy="351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Акценты</a:t>
            </a:r>
            <a:r>
              <a:rPr sz="21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ультра</a:t>
            </a:r>
            <a:r>
              <a:rPr sz="21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21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8279" y="1092707"/>
            <a:ext cx="1238402" cy="4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Индивидуальный</a:t>
            </a:r>
          </a:p>
          <a:p>
            <a:pPr marL="268909" marR="0">
              <a:lnSpc>
                <a:spcPts val="1646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маршрут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4500" y="1147571"/>
            <a:ext cx="225653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6662" y="1178051"/>
            <a:ext cx="2095194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Мультидсциплинарный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подход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19740" y="1510283"/>
            <a:ext cx="652124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ольного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4508" y="1866900"/>
            <a:ext cx="1122642" cy="664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Раннее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начало</a:t>
            </a:r>
          </a:p>
          <a:p>
            <a:pPr marL="0" marR="0">
              <a:lnSpc>
                <a:spcPts val="1646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48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часов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от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</a:p>
          <a:p>
            <a:pPr marL="358966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стацион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1138" y="2528315"/>
            <a:ext cx="896515" cy="667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юдение</a:t>
            </a:r>
          </a:p>
          <a:p>
            <a:pPr marL="60460" marR="0">
              <a:lnSpc>
                <a:spcPts val="1646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оказания</a:t>
            </a:r>
          </a:p>
          <a:p>
            <a:pPr marL="79409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ощи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83407" y="2942844"/>
            <a:ext cx="431545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Stop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91850" y="3479291"/>
            <a:ext cx="2266619" cy="4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Больного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нужно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научить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решать</a:t>
            </a:r>
          </a:p>
          <a:p>
            <a:pPr marL="0" marR="0">
              <a:lnSpc>
                <a:spcPts val="1646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задачи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мере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его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способностей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68520" y="3759707"/>
            <a:ext cx="1633651" cy="4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Ранняя</a:t>
            </a:r>
            <a:r>
              <a:rPr sz="14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</a:p>
          <a:p>
            <a:pPr marL="208089" marR="0">
              <a:lnSpc>
                <a:spcPts val="1646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зависимости</a:t>
            </a:r>
            <a:r>
              <a:rPr sz="14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WIKQSG+PTSans-Narrow"/>
                <a:cs typeface="WIKQSG+PTSans-Narrow"/>
              </a:rPr>
              <a:t>от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55158" y="3973067"/>
            <a:ext cx="1217600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patient centered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50359" y="4177283"/>
            <a:ext cx="1670278" cy="451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376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функциональных</a:t>
            </a:r>
          </a:p>
          <a:p>
            <a:pPr marL="0" marR="0">
              <a:lnSpc>
                <a:spcPts val="1608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возможностей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37806" y="4843271"/>
            <a:ext cx="1219606" cy="157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0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898989"/>
                </a:solidFill>
                <a:latin typeface="WIKQSG+PTSans-Narrow"/>
                <a:cs typeface="WIKQSG+PTSans-Narrow"/>
              </a:rPr>
              <a:t>Клинический</a:t>
            </a:r>
            <a:r>
              <a:rPr sz="800" spc="-25" dirty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898989"/>
                </a:solidFill>
                <a:latin typeface="WIKQSG+PTSans-Narrow"/>
                <a:cs typeface="WIKQSG+PTSans-Narrow"/>
              </a:rPr>
              <a:t>институт</a:t>
            </a:r>
            <a:r>
              <a:rPr sz="800" spc="-28" dirty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800" spc="12" dirty="0">
                <a:solidFill>
                  <a:srgbClr val="898989"/>
                </a:solidFill>
                <a:latin typeface="WIKQSG+PTSans-Narrow"/>
                <a:cs typeface="WIKQSG+PTSans-Narrow"/>
              </a:rPr>
              <a:t>Мозга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7906" y="19811"/>
            <a:ext cx="3681870" cy="4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5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Компетенции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WIKQSG+PTSans-Narrow"/>
                <a:cs typeface="WIKQSG+PTSans-Narrow"/>
              </a:rPr>
              <a:t>членов</a:t>
            </a:r>
            <a:r>
              <a:rPr sz="3000" spc="-10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9670" y="343710"/>
            <a:ext cx="4171205" cy="386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43"/>
              </a:lnSpc>
              <a:spcBef>
                <a:spcPts val="0"/>
              </a:spcBef>
              <a:spcAft>
                <a:spcPts val="0"/>
              </a:spcAft>
            </a:pPr>
            <a:r>
              <a:rPr sz="2350" spc="77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Реаниматолог</a:t>
            </a:r>
            <a:r>
              <a:rPr sz="235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2350" spc="121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235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невролог</a:t>
            </a:r>
            <a:r>
              <a:rPr sz="235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2350" spc="121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235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23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50" spc="123" dirty="0">
                <a:solidFill>
                  <a:srgbClr val="000000"/>
                </a:solidFill>
                <a:latin typeface="WIKQSG+PTSans-Narrow"/>
                <a:cs typeface="WIKQSG+PTSans-Narrow"/>
              </a:rPr>
              <a:t>ЛФК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330" y="697731"/>
            <a:ext cx="360390" cy="162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sz="8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1486" y="697731"/>
            <a:ext cx="395864" cy="162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sz="85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Узнал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2281" y="697731"/>
            <a:ext cx="615410" cy="162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sz="8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Участвовал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34437" y="697731"/>
            <a:ext cx="453640" cy="162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sz="85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Освоил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76117" y="697731"/>
            <a:ext cx="497087" cy="162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sz="85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Получил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330" y="976501"/>
            <a:ext cx="3547095" cy="45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Организация</a:t>
            </a:r>
            <a:r>
              <a:rPr sz="9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9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732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Нормативные</a:t>
            </a:r>
            <a:r>
              <a:rPr sz="9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документы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тации</a:t>
            </a:r>
            <a:r>
              <a:rPr sz="900" spc="95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9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реабилитационные</a:t>
            </a:r>
            <a:r>
              <a:rPr sz="9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метрики</a:t>
            </a:r>
          </a:p>
          <a:p>
            <a:pPr marL="1502156" marR="0">
              <a:lnSpc>
                <a:spcPts val="1077"/>
              </a:lnSpc>
              <a:spcBef>
                <a:spcPts val="57"/>
              </a:spcBef>
              <a:spcAft>
                <a:spcPts val="0"/>
              </a:spcAft>
            </a:pP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Реабилитационный</a:t>
            </a:r>
            <a:r>
              <a:rPr sz="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прогноз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-63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72" dirty="0">
                <a:solidFill>
                  <a:srgbClr val="000000"/>
                </a:solidFill>
                <a:latin typeface="WIKQSG+PTSans-Narrow"/>
                <a:cs typeface="WIKQSG+PTSans-Narrow"/>
              </a:rPr>
              <a:t>цели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-63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задачи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74505" y="964235"/>
            <a:ext cx="210863" cy="180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82496" y="976501"/>
            <a:ext cx="3349764" cy="30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900" spc="9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459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0" dirty="0">
                <a:solidFill>
                  <a:srgbClr val="000000"/>
                </a:solidFill>
                <a:latin typeface="TKTPWG+PTSans-Narrow"/>
                <a:cs typeface="TKTPWG+PTSans-Narrow"/>
              </a:rPr>
              <a:t>1.</a:t>
            </a:r>
            <a:r>
              <a:rPr sz="900" spc="802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Реабилитационные</a:t>
            </a:r>
            <a:r>
              <a:rPr sz="900" spc="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метрики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srgbClr val="000000"/>
                </a:solidFill>
                <a:latin typeface="WIKQSG+PTSans-Narrow"/>
                <a:cs typeface="WIKQSG+PTSans-Narrow"/>
              </a:rPr>
              <a:t>плинарной</a:t>
            </a:r>
            <a:r>
              <a:rPr sz="9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  <a:r>
              <a:rPr sz="900" spc="47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1" dirty="0">
                <a:solidFill>
                  <a:srgbClr val="000000"/>
                </a:solidFill>
                <a:latin typeface="TKTPWG+PTSans-Narrow"/>
                <a:cs typeface="TKTPWG+PTSans-Narrow"/>
              </a:rPr>
              <a:t>MRS,</a:t>
            </a:r>
            <a:r>
              <a:rPr sz="900" spc="-25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7" dirty="0">
                <a:solidFill>
                  <a:srgbClr val="000000"/>
                </a:solidFill>
                <a:latin typeface="TKTPWG+PTSans-Narrow"/>
                <a:cs typeface="TKTPWG+PTSans-Narrow"/>
              </a:rPr>
              <a:t>RASS,</a:t>
            </a:r>
            <a:r>
              <a:rPr sz="900" spc="-20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7" dirty="0">
                <a:solidFill>
                  <a:srgbClr val="000000"/>
                </a:solidFill>
                <a:latin typeface="TKTPWG+PTSans-Narrow"/>
                <a:cs typeface="TKTPWG+PTSans-Narrow"/>
              </a:rPr>
              <a:t>mRS,</a:t>
            </a:r>
            <a:r>
              <a:rPr sz="900" spc="-20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4" dirty="0">
                <a:solidFill>
                  <a:srgbClr val="000000"/>
                </a:solidFill>
                <a:latin typeface="TKTPWG+PTSans-Narrow"/>
                <a:cs typeface="TKTPWG+PTSans-Narrow"/>
              </a:rPr>
              <a:t>Ashworth,</a:t>
            </a:r>
            <a:r>
              <a:rPr sz="900" spc="-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2" dirty="0">
                <a:solidFill>
                  <a:srgbClr val="000000"/>
                </a:solidFill>
                <a:latin typeface="WIKQSG+PTSans-Narrow"/>
                <a:cs typeface="WIKQSG+PTSans-Narrow"/>
              </a:rPr>
              <a:t>ВАШ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5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0" dirty="0">
                <a:solidFill>
                  <a:srgbClr val="000000"/>
                </a:solidFill>
                <a:latin typeface="TKTPWG+PTSans-Narrow"/>
                <a:cs typeface="TKTPWG+PTSans-Narrow"/>
              </a:rPr>
              <a:t>BPS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75122" y="976501"/>
            <a:ext cx="208199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36927" y="976501"/>
            <a:ext cx="2090632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:</a:t>
            </a:r>
            <a:r>
              <a:rPr sz="900" spc="730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0" dirty="0">
                <a:solidFill>
                  <a:srgbClr val="000000"/>
                </a:solidFill>
                <a:latin typeface="TKTPWG+PTSans-Narrow"/>
                <a:cs typeface="TKTPWG+PTSans-Narrow"/>
              </a:rPr>
              <a:t>1.</a:t>
            </a:r>
            <a:r>
              <a:rPr sz="900" spc="-15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Порядок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оказания</a:t>
            </a:r>
            <a:r>
              <a:rPr sz="9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73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помощи</a:t>
            </a:r>
            <a:r>
              <a:rPr sz="9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80113" y="1111038"/>
            <a:ext cx="808963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11327" y="1255185"/>
            <a:ext cx="1467303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0" dirty="0">
                <a:solidFill>
                  <a:srgbClr val="000000"/>
                </a:solidFill>
                <a:latin typeface="TKTPWG+PTSans-Narrow"/>
                <a:cs typeface="TKTPWG+PTSans-Narrow"/>
              </a:rPr>
              <a:t>2.</a:t>
            </a:r>
            <a:r>
              <a:rPr sz="900" spc="802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Мультидисциплинарный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82449" y="1255185"/>
            <a:ext cx="2345556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  <a:r>
              <a:rPr sz="900" spc="7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000000"/>
                </a:solidFill>
                <a:latin typeface="TKTPWG+PTSans-Narrow"/>
                <a:cs typeface="TKTPWG+PTSans-Narrow"/>
              </a:rPr>
              <a:t>2.</a:t>
            </a:r>
            <a:r>
              <a:rPr sz="900" spc="-15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9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материалы</a:t>
            </a:r>
            <a:r>
              <a:rPr sz="9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2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9318" y="1389723"/>
            <a:ext cx="473405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разбор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80113" y="1389723"/>
            <a:ext cx="576995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больного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330" y="1521603"/>
            <a:ext cx="5049587" cy="18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Нейрофизиологические</a:t>
            </a:r>
            <a:r>
              <a:rPr sz="900" spc="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732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63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900" spc="5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ТКМС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663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навигационной</a:t>
            </a:r>
            <a:r>
              <a:rPr sz="900" spc="6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ТКМС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392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9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Нейрофизиологический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34437" y="1533869"/>
            <a:ext cx="3761885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Показания</a:t>
            </a:r>
            <a:r>
              <a:rPr sz="9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прикладная</a:t>
            </a:r>
            <a:r>
              <a:rPr sz="9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интерпретация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дан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914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0" dirty="0">
                <a:solidFill>
                  <a:srgbClr val="000000"/>
                </a:solidFill>
                <a:latin typeface="TKTPWG+PTSans-Narrow"/>
                <a:cs typeface="TKTPWG+PTSans-Narrow"/>
              </a:rPr>
              <a:t>1.</a:t>
            </a:r>
            <a:r>
              <a:rPr sz="900" spc="-15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Брошюра</a:t>
            </a:r>
            <a:r>
              <a:rPr sz="9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оборудованию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330" y="1668407"/>
            <a:ext cx="1421167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srgbClr val="000000"/>
                </a:solidFill>
                <a:latin typeface="WIKQSG+PTSans-Narrow"/>
                <a:cs typeface="WIKQSG+PTSans-Narrow"/>
              </a:rPr>
              <a:t>ды</a:t>
            </a:r>
            <a:r>
              <a:rPr sz="9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9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71486" y="1668407"/>
            <a:ext cx="2165301" cy="30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ЭНМГ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08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ССВП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09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TKTPWG+PTSans-Narrow"/>
                <a:cs typeface="TKTPWG+PTSans-Narrow"/>
              </a:rPr>
              <a:t>C</a:t>
            </a:r>
            <a:r>
              <a:rPr sz="90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ВП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08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ЗВП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08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ВМП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08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ТКДГ</a:t>
            </a:r>
            <a:r>
              <a:rPr sz="900" spc="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ЭЭГ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82496" y="1668407"/>
            <a:ext cx="2762686" cy="30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  <a:r>
              <a:rPr sz="900" spc="5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732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ных</a:t>
            </a:r>
            <a:r>
              <a:rPr sz="9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ТКДГ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ТКМС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ЭЭГ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11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ЭНМГ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ции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76117" y="1668407"/>
            <a:ext cx="1491797" cy="30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0" dirty="0">
                <a:solidFill>
                  <a:srgbClr val="000000"/>
                </a:solidFill>
                <a:latin typeface="TKTPWG+PTSans-Narrow"/>
                <a:cs typeface="TKTPWG+PTSans-Narrow"/>
              </a:rPr>
              <a:t>2.</a:t>
            </a:r>
            <a:r>
              <a:rPr sz="900" spc="-15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Электронная</a:t>
            </a:r>
            <a:r>
              <a:rPr sz="900" spc="4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книга</a:t>
            </a:r>
            <a:r>
              <a:rPr sz="900" spc="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ТКДГ</a:t>
            </a:r>
          </a:p>
          <a:p>
            <a:pPr marL="2311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интенсивной</a:t>
            </a:r>
            <a:r>
              <a:rPr sz="9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8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терапии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20377" y="1668407"/>
            <a:ext cx="203623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9330" y="1947091"/>
            <a:ext cx="1123232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  <a:r>
              <a:rPr sz="9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71486" y="1947091"/>
            <a:ext cx="1795539" cy="319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Показания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противопоказания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55" dirty="0">
                <a:solidFill>
                  <a:srgbClr val="000000"/>
                </a:solidFill>
                <a:latin typeface="TKTPWG+PTSans-Narrow"/>
                <a:cs typeface="TKTPWG+PTSans-Narrow"/>
              </a:rPr>
              <a:t>stop-</a:t>
            </a:r>
          </a:p>
          <a:p>
            <a:pPr marL="0" marR="0">
              <a:lnSpc>
                <a:spcPts val="1077"/>
              </a:lnSpc>
              <a:spcBef>
                <a:spcPts val="7"/>
              </a:spcBef>
              <a:spcAft>
                <a:spcPts val="0"/>
              </a:spcAft>
            </a:pPr>
            <a:r>
              <a:rPr sz="900" spc="67" dirty="0">
                <a:solidFill>
                  <a:srgbClr val="000000"/>
                </a:solidFill>
                <a:latin typeface="WIKQSG+PTSans-Narrow"/>
                <a:cs typeface="WIKQSG+PTSans-Narrow"/>
              </a:rPr>
              <a:t>симптомы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697616" y="1934825"/>
            <a:ext cx="1552554" cy="331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  <a:r>
              <a:rPr sz="9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103995" marR="0">
              <a:lnSpc>
                <a:spcPts val="1077"/>
              </a:lnSpc>
              <a:spcBef>
                <a:spcPts val="57"/>
              </a:spcBef>
              <a:spcAft>
                <a:spcPts val="0"/>
              </a:spcAft>
            </a:pP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ванием</a:t>
            </a:r>
            <a:r>
              <a:rPr sz="9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Эриго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88217" y="1934825"/>
            <a:ext cx="210863" cy="180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96208" y="1934825"/>
            <a:ext cx="3563716" cy="18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Стандартная</a:t>
            </a:r>
            <a:r>
              <a:rPr sz="9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  <a:r>
              <a:rPr sz="9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913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</a:t>
            </a:r>
            <a:r>
              <a:rPr sz="9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TKTPWG+PTSans-Narrow"/>
                <a:cs typeface="TKTPWG+PTSans-Narrow"/>
              </a:rPr>
              <a:t>«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»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396208" y="2091238"/>
            <a:ext cx="1381866" cy="45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ванием</a:t>
            </a:r>
            <a:r>
              <a:rPr sz="9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поворотного</a:t>
            </a:r>
            <a:r>
              <a:rPr sz="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стола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36" dirty="0">
                <a:solidFill>
                  <a:srgbClr val="000000"/>
                </a:solidFill>
                <a:latin typeface="TKTPWG+PTSans-Narrow"/>
                <a:cs typeface="TKTPWG+PTSans-Narrow"/>
              </a:rPr>
              <a:t>PRL</a:t>
            </a:r>
            <a:r>
              <a:rPr sz="900" spc="3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TKTPWG+PTSans-Narrow"/>
                <a:cs typeface="TKTPWG+PTSans-Narrow"/>
              </a:rPr>
              <a:t>–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</a:t>
            </a:r>
          </a:p>
          <a:p>
            <a:pPr marL="0" marR="0">
              <a:lnSpc>
                <a:spcPts val="1077"/>
              </a:lnSpc>
              <a:spcBef>
                <a:spcPts val="57"/>
              </a:spcBef>
              <a:spcAft>
                <a:spcPts val="0"/>
              </a:spcAft>
            </a:pP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Кинезиотренинг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406787" y="2078972"/>
            <a:ext cx="1508649" cy="18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Брошюра</a:t>
            </a:r>
            <a:r>
              <a:rPr sz="9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оборудованию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188217" y="2213509"/>
            <a:ext cx="210863" cy="459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122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9330" y="2369922"/>
            <a:ext cx="917893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Кинезиотерапия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71486" y="2369922"/>
            <a:ext cx="2044860" cy="44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69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Применение</a:t>
            </a:r>
            <a:r>
              <a:rPr sz="9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роботизированных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: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</a:t>
            </a:r>
            <a:r>
              <a:rPr sz="900" spc="1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вертикализатор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велосипеды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;</a:t>
            </a:r>
            <a:r>
              <a:rPr sz="900" spc="-21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Эриго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циклические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тренажеры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697616" y="2357656"/>
            <a:ext cx="1296563" cy="18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Кинезиотренинг</a:t>
            </a:r>
            <a:r>
              <a:rPr sz="9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406787" y="2357656"/>
            <a:ext cx="1432534" cy="456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9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велокинез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9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</a:t>
            </a:r>
            <a:r>
              <a:rPr sz="900" spc="1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вертикализатор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900" spc="1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Эриго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96208" y="2504459"/>
            <a:ext cx="2107511" cy="58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физиотерапевтических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69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</a:t>
            </a:r>
            <a:r>
              <a:rPr sz="9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TKTPWG+PTSans-Narrow"/>
                <a:cs typeface="TKTPWG+PTSans-Narrow"/>
              </a:rPr>
              <a:t>(</a:t>
            </a:r>
            <a:r>
              <a:rPr sz="9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электростимуляция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парафин</a:t>
            </a:r>
            <a:r>
              <a:rPr sz="900" spc="62" dirty="0">
                <a:solidFill>
                  <a:srgbClr val="000000"/>
                </a:solidFill>
                <a:latin typeface="TKTPWG+PTSans-Narrow"/>
                <a:cs typeface="TKTPWG+PTSans-Narrow"/>
              </a:rPr>
              <a:t>),</a:t>
            </a:r>
          </a:p>
          <a:p>
            <a:pPr marL="0" marR="0">
              <a:lnSpc>
                <a:spcPts val="1077"/>
              </a:lnSpc>
              <a:spcBef>
                <a:spcPts val="57"/>
              </a:spcBef>
              <a:spcAft>
                <a:spcPts val="0"/>
              </a:spcAft>
            </a:pP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анальгетиков</a:t>
            </a:r>
            <a:r>
              <a:rPr sz="9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74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9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8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мобилизации</a:t>
            </a:r>
            <a:r>
              <a:rPr sz="9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9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гипер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тонусе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9330" y="3061828"/>
            <a:ext cx="1448317" cy="30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Метаболическая</a:t>
            </a:r>
            <a:r>
              <a:rPr sz="9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ция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71486" y="3061828"/>
            <a:ext cx="2119000" cy="44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63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9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дисфагии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Расчет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метаболических</a:t>
            </a:r>
            <a:r>
              <a:rPr sz="9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затрат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потребно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стей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674505" y="3049562"/>
            <a:ext cx="210863" cy="44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882496" y="3061828"/>
            <a:ext cx="954182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</a:t>
            </a:r>
            <a:r>
              <a:rPr sz="9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логопеда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188217" y="3049562"/>
            <a:ext cx="210863" cy="44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122"/>
              </a:lnSpc>
              <a:spcBef>
                <a:spcPts val="99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396208" y="3049562"/>
            <a:ext cx="3586277" cy="18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Метаболический</a:t>
            </a:r>
            <a:r>
              <a:rPr sz="9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контроль</a:t>
            </a:r>
            <a:r>
              <a:rPr sz="9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9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646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</a:t>
            </a:r>
            <a:r>
              <a:rPr sz="9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TKTPWG+PTSans-Narrow"/>
                <a:cs typeface="TKTPWG+PTSans-Narrow"/>
              </a:rPr>
              <a:t>«</a:t>
            </a: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Нутритивная</a:t>
            </a:r>
            <a:r>
              <a:rPr sz="9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4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882496" y="3196365"/>
            <a:ext cx="1356216" cy="58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Фиброларингоскопия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Аппаратный</a:t>
            </a:r>
            <a:r>
              <a:rPr sz="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метабологра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0" marR="0">
              <a:lnSpc>
                <a:spcPts val="1077"/>
              </a:lnSpc>
              <a:spcBef>
                <a:spcPts val="57"/>
              </a:spcBef>
              <a:spcAft>
                <a:spcPts val="0"/>
              </a:spcAft>
            </a:pP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фический</a:t>
            </a:r>
            <a:r>
              <a:rPr sz="9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Взвешивание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396208" y="3196365"/>
            <a:ext cx="2040043" cy="45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литации</a:t>
            </a:r>
            <a:r>
              <a:rPr sz="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9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метаболографа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</a:t>
            </a:r>
            <a:r>
              <a:rPr sz="9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нутритивной</a:t>
            </a:r>
            <a:r>
              <a:rPr sz="9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поддержки</a:t>
            </a:r>
            <a:r>
              <a:rPr sz="9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</a:p>
          <a:p>
            <a:pPr marL="0" marR="0">
              <a:lnSpc>
                <a:spcPts val="1077"/>
              </a:lnSpc>
              <a:spcBef>
                <a:spcPts val="57"/>
              </a:spcBef>
              <a:spcAft>
                <a:spcPts val="0"/>
              </a:spcAft>
            </a:pP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ОЦН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499227" y="3196365"/>
            <a:ext cx="964114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держка</a:t>
            </a:r>
            <a:r>
              <a:rPr sz="9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9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ОЦН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»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406787" y="3318636"/>
            <a:ext cx="1426032" cy="4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9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лекция</a:t>
            </a:r>
            <a:r>
              <a:rPr sz="9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TKTPWG+PTSans-Narrow"/>
                <a:cs typeface="TKTPWG+PTSans-Narrow"/>
              </a:rPr>
              <a:t>«</a:t>
            </a: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Дисфагия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»</a:t>
            </a:r>
          </a:p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</a:t>
            </a:r>
            <a:r>
              <a:rPr sz="9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TKTPWG+PTSans-Narrow"/>
                <a:cs typeface="TKTPWG+PTSans-Narrow"/>
              </a:rPr>
              <a:t>«</a:t>
            </a:r>
            <a:r>
              <a:rPr sz="9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Дисфагия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»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Брошюры</a:t>
            </a:r>
            <a:r>
              <a:rPr sz="9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нутриентам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674505" y="3597321"/>
            <a:ext cx="210863" cy="180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9330" y="3753734"/>
            <a:ext cx="3659328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Респираторная</a:t>
            </a:r>
            <a:r>
              <a:rPr sz="9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реабилитация</a:t>
            </a:r>
            <a:r>
              <a:rPr sz="900" spc="8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Особенности</a:t>
            </a:r>
            <a:r>
              <a:rPr sz="9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респираторного</a:t>
            </a:r>
            <a:r>
              <a:rPr sz="9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статуса</a:t>
            </a:r>
            <a:r>
              <a:rPr sz="9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после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09171" y="3741468"/>
            <a:ext cx="210863" cy="315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917162" y="3753734"/>
            <a:ext cx="1333112" cy="44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Респираторный</a:t>
            </a:r>
            <a:r>
              <a:rPr sz="9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8" dirty="0">
                <a:solidFill>
                  <a:srgbClr val="000000"/>
                </a:solidFill>
                <a:latin typeface="WIKQSG+PTSans-Narrow"/>
                <a:cs typeface="WIKQSG+PTSans-Narrow"/>
              </a:rPr>
              <a:t>уход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ЭНМГ</a:t>
            </a:r>
            <a:r>
              <a:rPr sz="900" spc="1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диагностика</a:t>
            </a:r>
            <a:r>
              <a:rPr sz="9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3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раторной</a:t>
            </a:r>
            <a:r>
              <a:rPr sz="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нейропатии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188217" y="3741468"/>
            <a:ext cx="210863" cy="315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396208" y="3753734"/>
            <a:ext cx="1987595" cy="44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70" dirty="0">
                <a:solidFill>
                  <a:srgbClr val="000000"/>
                </a:solidFill>
                <a:latin typeface="WIKQSG+PTSans-Narrow"/>
                <a:cs typeface="WIKQSG+PTSans-Narrow"/>
              </a:rPr>
              <a:t>Определение</a:t>
            </a:r>
            <a:r>
              <a:rPr sz="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показаний</a:t>
            </a:r>
            <a:r>
              <a:rPr sz="9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к</a:t>
            </a:r>
            <a:r>
              <a:rPr sz="9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деканюляции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</a:t>
            </a:r>
            <a:r>
              <a:rPr sz="90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респираторной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типа</a:t>
            </a:r>
            <a:r>
              <a:rPr sz="900" spc="-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8" dirty="0">
                <a:solidFill>
                  <a:srgbClr val="000000"/>
                </a:solidFill>
                <a:latin typeface="TKTPWG+PTSans-Narrow"/>
                <a:cs typeface="TKTPWG+PTSans-Narrow"/>
              </a:rPr>
              <a:t>VEST</a:t>
            </a:r>
            <a:r>
              <a:rPr sz="900" spc="-15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,</a:t>
            </a:r>
            <a:r>
              <a:rPr sz="900" spc="27" dirty="0">
                <a:solidFill>
                  <a:srgbClr val="000000"/>
                </a:solidFill>
                <a:latin typeface="TKTPWG+PTSans-Narrow"/>
                <a:cs typeface="TKTPWG+PTSans-Narrow"/>
              </a:rPr>
              <a:t> </a:t>
            </a:r>
            <a:r>
              <a:rPr sz="900" spc="36" dirty="0">
                <a:solidFill>
                  <a:srgbClr val="000000"/>
                </a:solidFill>
                <a:latin typeface="TKTPWG+PTSans-Narrow"/>
                <a:cs typeface="TKTPWG+PTSans-Narrow"/>
              </a:rPr>
              <a:t>Zisline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487672" y="3741468"/>
            <a:ext cx="1633480" cy="600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7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9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материалы</a:t>
            </a:r>
            <a:r>
              <a:rPr sz="900" spc="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-23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  <a:p>
            <a:pPr marL="80885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торному</a:t>
            </a:r>
            <a:r>
              <a:rPr sz="900" spc="-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8" dirty="0">
                <a:solidFill>
                  <a:srgbClr val="000000"/>
                </a:solidFill>
                <a:latin typeface="WIKQSG+PTSans-Narrow"/>
                <a:cs typeface="WIKQSG+PTSans-Narrow"/>
              </a:rPr>
              <a:t>уходу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Брошюры</a:t>
            </a:r>
            <a:r>
              <a:rPr sz="9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оборудованию</a:t>
            </a:r>
            <a:r>
              <a:rPr sz="9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  <a:p>
            <a:pPr marL="80885" marR="0">
              <a:lnSpc>
                <a:spcPts val="1077"/>
              </a:lnSpc>
              <a:spcBef>
                <a:spcPts val="57"/>
              </a:spcBef>
              <a:spcAft>
                <a:spcPts val="0"/>
              </a:spcAft>
            </a:pP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средствам</a:t>
            </a:r>
            <a:r>
              <a:rPr sz="9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ухуоду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571486" y="3888271"/>
            <a:ext cx="1348893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ОЦН</a:t>
            </a:r>
            <a:r>
              <a:rPr sz="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9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1" dirty="0">
                <a:solidFill>
                  <a:srgbClr val="000000"/>
                </a:solidFill>
                <a:latin typeface="WIKQSG+PTSans-Narrow"/>
                <a:cs typeface="WIKQSG+PTSans-Narrow"/>
              </a:rPr>
              <a:t>ПИТ</a:t>
            </a:r>
            <a:r>
              <a:rPr sz="900" spc="1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синдроме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9330" y="4311102"/>
            <a:ext cx="1403054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Когнитивная</a:t>
            </a:r>
            <a:r>
              <a:rPr sz="9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реабилитация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571486" y="4311102"/>
            <a:ext cx="3644052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63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Режим</a:t>
            </a:r>
            <a:r>
              <a:rPr sz="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8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сохранения</a:t>
            </a:r>
            <a:r>
              <a:rPr sz="9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циркадных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ритмов</a:t>
            </a:r>
            <a:r>
              <a:rPr sz="9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  <a:r>
              <a:rPr sz="9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2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</a:t>
            </a:r>
            <a:r>
              <a:rPr sz="9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клинического</a:t>
            </a:r>
            <a:r>
              <a:rPr sz="9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3" dirty="0">
                <a:solidFill>
                  <a:srgbClr val="000000"/>
                </a:solidFill>
                <a:latin typeface="WIKQSG+PTSans-Narrow"/>
                <a:cs typeface="WIKQSG+PTSans-Narrow"/>
              </a:rPr>
              <a:t>психо</a:t>
            </a:r>
            <a:r>
              <a:rPr sz="900" dirty="0">
                <a:solidFill>
                  <a:srgbClr val="000000"/>
                </a:solidFill>
                <a:latin typeface="TKTPWG+PTSans-Narrow"/>
                <a:cs typeface="TKTPWG+PTSans-Narrow"/>
              </a:rPr>
              <a:t>-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211327" y="4298836"/>
            <a:ext cx="210863" cy="315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9318" y="4311102"/>
            <a:ext cx="1897241" cy="30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Сомнологическая</a:t>
            </a:r>
            <a:r>
              <a:rPr sz="9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реабилитация</a:t>
            </a:r>
            <a:r>
              <a:rPr sz="9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9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Показания</a:t>
            </a:r>
            <a:r>
              <a:rPr sz="9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к</a:t>
            </a:r>
            <a:r>
              <a:rPr sz="9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фармсредствам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476117" y="4311102"/>
            <a:ext cx="1547002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5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Материалы</a:t>
            </a:r>
            <a:r>
              <a:rPr sz="9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6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фармсредствам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571486" y="4445639"/>
            <a:ext cx="1462715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9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9" dirty="0">
                <a:solidFill>
                  <a:srgbClr val="000000"/>
                </a:solidFill>
                <a:latin typeface="WIKQSG+PTSans-Narrow"/>
                <a:cs typeface="WIKQSG+PTSans-Narrow"/>
              </a:rPr>
              <a:t>психического</a:t>
            </a:r>
            <a:r>
              <a:rPr sz="9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статуса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732281" y="4445639"/>
            <a:ext cx="353417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лога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732281" y="4580177"/>
            <a:ext cx="998796" cy="174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900" spc="56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Полисомнография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125" y="-38678"/>
            <a:ext cx="2705810" cy="32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950" spc="67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Инструктор</a:t>
            </a:r>
            <a:r>
              <a:rPr sz="195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  <a:r>
              <a:rPr sz="1950" spc="101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методист</a:t>
            </a:r>
            <a:r>
              <a:rPr sz="1950" spc="-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50" spc="94" dirty="0">
                <a:solidFill>
                  <a:srgbClr val="000000"/>
                </a:solidFill>
                <a:latin typeface="WIKQSG+PTSans-Narrow"/>
                <a:cs typeface="WIKQSG+PTSans-Narrow"/>
              </a:rPr>
              <a:t>ЛФК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748" y="276230"/>
            <a:ext cx="285013" cy="134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1"/>
              </a:lnSpc>
              <a:spcBef>
                <a:spcPts val="0"/>
              </a:spcBef>
              <a:spcAft>
                <a:spcPts val="0"/>
              </a:spcAft>
            </a:pPr>
            <a:r>
              <a:rPr sz="65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8910" y="276230"/>
            <a:ext cx="308350" cy="134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1"/>
              </a:lnSpc>
              <a:spcBef>
                <a:spcPts val="0"/>
              </a:spcBef>
              <a:spcAft>
                <a:spcPts val="0"/>
              </a:spcAft>
            </a:pPr>
            <a:r>
              <a:rPr sz="6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Узнал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39232" y="276230"/>
            <a:ext cx="482473" cy="134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1"/>
              </a:lnSpc>
              <a:spcBef>
                <a:spcPts val="0"/>
              </a:spcBef>
              <a:spcAft>
                <a:spcPts val="0"/>
              </a:spcAft>
            </a:pPr>
            <a:r>
              <a:rPr sz="6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Участвовал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29209" y="276230"/>
            <a:ext cx="357737" cy="134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1"/>
              </a:lnSpc>
              <a:spcBef>
                <a:spcPts val="0"/>
              </a:spcBef>
              <a:spcAft>
                <a:spcPts val="0"/>
              </a:spcAft>
            </a:pPr>
            <a:r>
              <a:rPr sz="6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Освоил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9239" y="276230"/>
            <a:ext cx="393647" cy="134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1"/>
              </a:lnSpc>
              <a:spcBef>
                <a:spcPts val="0"/>
              </a:spcBef>
              <a:spcAft>
                <a:spcPts val="0"/>
              </a:spcAft>
            </a:pPr>
            <a:r>
              <a:rPr sz="6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Получил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614" y="405970"/>
            <a:ext cx="924985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Реабилитационные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7842" y="405970"/>
            <a:ext cx="1253444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1.</a:t>
            </a:r>
            <a:r>
              <a:rPr sz="800" spc="-23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Нормативные</a:t>
            </a:r>
            <a:r>
              <a:rPr sz="800" spc="2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документы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56566" y="405970"/>
            <a:ext cx="1063266" cy="52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Мультидсциплинарное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обсуждение</a:t>
            </a:r>
            <a:r>
              <a:rPr sz="8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статуса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8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индивиду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50"/>
              </a:spcBef>
              <a:spcAft>
                <a:spcPts val="0"/>
              </a:spcAft>
            </a:pP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альной</a:t>
            </a:r>
            <a:r>
              <a:rPr sz="8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программы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85474" y="405970"/>
            <a:ext cx="3272027" cy="52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26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8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800" spc="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метрик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:</a:t>
            </a:r>
            <a:r>
              <a:rPr sz="800" spc="12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Ривермид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14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Рэнкин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Холден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NEJFVR+PTSans-Narrow"/>
                <a:cs typeface="NEJFVR+PTSans-Narrow"/>
              </a:rPr>
              <a:t>Houser,</a:t>
            </a:r>
            <a:r>
              <a:rPr sz="800" spc="127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TUG;</a:t>
            </a:r>
            <a:r>
              <a:rPr sz="800" spc="-41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ВАШ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;</a:t>
            </a:r>
            <a:r>
              <a:rPr sz="800" spc="1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75" dirty="0">
                <a:solidFill>
                  <a:srgbClr val="000000"/>
                </a:solidFill>
                <a:latin typeface="NEJFVR+PTSans-Narrow"/>
                <a:cs typeface="NEJFVR+PTSans-Narrow"/>
              </a:rPr>
              <a:t>BPS</a:t>
            </a:r>
          </a:p>
          <a:p>
            <a:pPr marL="45226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владение</a:t>
            </a:r>
            <a:r>
              <a:rPr sz="800" spc="3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методикой</a:t>
            </a:r>
            <a:r>
              <a:rPr sz="800" spc="3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800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реабилитационного</a:t>
            </a:r>
            <a:r>
              <a:rPr sz="800" spc="3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прогноза</a:t>
            </a:r>
            <a:r>
              <a:rPr sz="800" spc="3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5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ния</a:t>
            </a:r>
            <a:r>
              <a:rPr sz="8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моторных</a:t>
            </a:r>
            <a:r>
              <a:rPr sz="8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функций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30492" y="405970"/>
            <a:ext cx="661992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Тексты</a:t>
            </a:r>
            <a:r>
              <a:rPr sz="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7842" y="526427"/>
            <a:ext cx="2209198" cy="39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2.</a:t>
            </a:r>
            <a:r>
              <a:rPr sz="800" spc="-23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реабилитационные</a:t>
            </a:r>
            <a:r>
              <a:rPr sz="800" spc="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метрики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3.</a:t>
            </a:r>
            <a:r>
              <a:rPr sz="800" spc="-23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8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реабилитационного</a:t>
            </a:r>
            <a:r>
              <a:rPr sz="800" spc="3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прогноза</a:t>
            </a:r>
            <a:r>
              <a:rPr sz="8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22613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ления</a:t>
            </a:r>
            <a:r>
              <a:rPr sz="8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моторных</a:t>
            </a:r>
            <a:r>
              <a:rPr sz="8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функций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56566" y="887799"/>
            <a:ext cx="1007185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8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4614" y="1017522"/>
            <a:ext cx="931543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Средства</a:t>
            </a:r>
            <a:r>
              <a:rPr sz="800" spc="6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мобили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1362" y="1017522"/>
            <a:ext cx="6296339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Техника</a:t>
            </a:r>
            <a:r>
              <a:rPr sz="800" spc="3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безопасности</a:t>
            </a:r>
            <a:r>
              <a:rPr sz="800" spc="3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персонала</a:t>
            </a:r>
            <a:r>
              <a:rPr sz="800" spc="2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800" spc="8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Работа</a:t>
            </a:r>
            <a:r>
              <a:rPr sz="8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8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пациентом</a:t>
            </a:r>
            <a:r>
              <a:rPr sz="8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7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-8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свободное</a:t>
            </a:r>
            <a:r>
              <a:rPr sz="800" spc="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владение</a:t>
            </a:r>
            <a:r>
              <a:rPr sz="8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приемами</a:t>
            </a:r>
            <a:r>
              <a:rPr sz="80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мануальной</a:t>
            </a:r>
            <a:r>
              <a:rPr sz="8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аппаратной</a:t>
            </a:r>
            <a:r>
              <a:rPr sz="800" spc="2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кинезиотерапии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64412" y="1017522"/>
            <a:ext cx="1066997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87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8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велокинез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800" spc="34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вертикализатор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4614" y="1137979"/>
            <a:ext cx="386561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зации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9895" y="1137979"/>
            <a:ext cx="202036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4268" y="1137979"/>
            <a:ext cx="512630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21362" y="1137979"/>
            <a:ext cx="2362743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Показания</a:t>
            </a:r>
            <a:r>
              <a:rPr sz="800" spc="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к</a:t>
            </a:r>
            <a:r>
              <a:rPr sz="800" spc="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применению</a:t>
            </a:r>
            <a:r>
              <a:rPr sz="80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аппаратных</a:t>
            </a:r>
            <a:r>
              <a:rPr sz="800" spc="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</a:t>
            </a:r>
            <a:r>
              <a:rPr sz="8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8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87234" y="1137979"/>
            <a:ext cx="2221749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пациентов</a:t>
            </a:r>
            <a:r>
              <a:rPr sz="8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81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том</a:t>
            </a: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числе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находящихся</a:t>
            </a:r>
            <a:r>
              <a:rPr sz="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</a:t>
            </a: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ИВЛ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4614" y="1258436"/>
            <a:ext cx="477580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терапии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4614" y="1378894"/>
            <a:ext cx="931430" cy="39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Позиционирование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ранний</a:t>
            </a:r>
            <a:r>
              <a:rPr sz="8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транс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фер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21362" y="1378894"/>
            <a:ext cx="1866041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8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позиционирования</a:t>
            </a:r>
            <a:r>
              <a:rPr sz="800" spc="3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пациентов</a:t>
            </a:r>
            <a:r>
              <a:rPr sz="8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острой</a:t>
            </a:r>
            <a:r>
              <a:rPr sz="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церебральной</a:t>
            </a:r>
            <a:r>
              <a:rPr sz="80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недостаточностью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24406" y="1378894"/>
            <a:ext cx="3729382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  <a:r>
              <a:rPr sz="800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разбор</a:t>
            </a:r>
            <a:r>
              <a:rPr sz="800" spc="8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-8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знание</a:t>
            </a:r>
            <a:r>
              <a:rPr sz="8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правил</a:t>
            </a:r>
            <a:r>
              <a:rPr sz="800" spc="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позиционирования</a:t>
            </a:r>
            <a:r>
              <a:rPr sz="800" spc="3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постели</a:t>
            </a:r>
            <a:r>
              <a:rPr sz="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пациентов</a:t>
            </a:r>
            <a:r>
              <a:rPr sz="8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93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ОЦН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834012" y="1378894"/>
            <a:ext cx="1078531" cy="39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715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Видеоматериалы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715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Методическое</a:t>
            </a:r>
            <a:r>
              <a:rPr sz="8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ру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20352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ководство</a:t>
            </a:r>
            <a:r>
              <a:rPr sz="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1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24406" y="1499351"/>
            <a:ext cx="932560" cy="39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состояния</a:t>
            </a:r>
            <a:r>
              <a:rPr sz="8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</a:t>
            </a: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профессорском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обходе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385474" y="1499351"/>
            <a:ext cx="3153081" cy="279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-8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владение</a:t>
            </a:r>
            <a:r>
              <a:rPr sz="800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приемами</a:t>
            </a:r>
            <a:r>
              <a:rPr sz="8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безопасного</a:t>
            </a:r>
            <a:r>
              <a:rPr sz="8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трансфера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8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двигательным</a:t>
            </a:r>
            <a:r>
              <a:rPr sz="8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  <a:p>
            <a:pPr marL="10176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когнитивным</a:t>
            </a:r>
            <a:r>
              <a:rPr sz="800" spc="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дефицитом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385474" y="1740265"/>
            <a:ext cx="3192880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3)</a:t>
            </a:r>
            <a:r>
              <a:rPr sz="800" spc="-8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8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бандажей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23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ортезов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14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тейпов</a:t>
            </a:r>
            <a:r>
              <a:rPr sz="8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профилактике</a:t>
            </a:r>
            <a:r>
              <a:rPr sz="8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лечения</a:t>
            </a:r>
            <a:r>
              <a:rPr sz="8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па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10176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тологической</a:t>
            </a:r>
            <a:r>
              <a:rPr sz="8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тугоподвижности</a:t>
            </a:r>
            <a:r>
              <a:rPr sz="8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суставах</a:t>
            </a:r>
            <a:r>
              <a:rPr sz="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болевых</a:t>
            </a:r>
            <a:r>
              <a:rPr sz="8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синдром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37533" y="1740265"/>
            <a:ext cx="736390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тейпированию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4614" y="2073839"/>
            <a:ext cx="800273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75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19602" y="2073839"/>
            <a:ext cx="2107438" cy="39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69" dirty="0">
                <a:solidFill>
                  <a:srgbClr val="000000"/>
                </a:solidFill>
                <a:latin typeface="NEJFVR+PTSans-Narrow"/>
                <a:cs typeface="NEJFVR+PTSans-Narrow"/>
              </a:rPr>
              <a:t>1.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Применение</a:t>
            </a:r>
            <a:r>
              <a:rPr sz="800" spc="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роботизированных</a:t>
            </a:r>
            <a:r>
              <a:rPr sz="800" spc="3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:</a:t>
            </a:r>
            <a:r>
              <a:rPr sz="800" spc="3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вертикализатор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23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велосипеды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;</a:t>
            </a:r>
            <a:r>
              <a:rPr sz="800" spc="191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Эриго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стендер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рамка</a:t>
            </a:r>
            <a:r>
              <a:rPr sz="800" spc="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разгрузки</a:t>
            </a:r>
            <a:r>
              <a:rPr sz="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веса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24406" y="2073839"/>
            <a:ext cx="859745" cy="39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  <a:r>
              <a:rPr sz="800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использованием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Эриго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385474" y="2073839"/>
            <a:ext cx="3222843" cy="39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-8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навыки</a:t>
            </a:r>
            <a:r>
              <a:rPr sz="8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выполнения</a:t>
            </a:r>
            <a:r>
              <a:rPr sz="8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протокола</a:t>
            </a:r>
            <a:r>
              <a:rPr sz="8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6" dirty="0">
                <a:solidFill>
                  <a:srgbClr val="000000"/>
                </a:solidFill>
                <a:latin typeface="NEJFVR+PTSans-Narrow"/>
                <a:cs typeface="NEJFVR+PTSans-Narrow"/>
              </a:rPr>
              <a:t>«</a:t>
            </a:r>
            <a:r>
              <a:rPr sz="80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  <a:r>
              <a:rPr sz="8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»</a:t>
            </a:r>
            <a:r>
              <a:rPr sz="800" spc="145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том</a:t>
            </a:r>
            <a:r>
              <a:rPr sz="8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числе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</a:p>
          <a:p>
            <a:pPr marL="10176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применением</a:t>
            </a:r>
            <a:r>
              <a:rPr sz="800" spc="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аппаратным</a:t>
            </a:r>
            <a:r>
              <a:rPr sz="8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</a:t>
            </a:r>
            <a:r>
              <a:rPr sz="800" spc="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(</a:t>
            </a:r>
            <a:r>
              <a:rPr sz="8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поворотный</a:t>
            </a:r>
            <a:r>
              <a:rPr sz="8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Эриго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стендер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)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-8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взвешивание</a:t>
            </a:r>
            <a:r>
              <a:rPr sz="8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8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использованием</a:t>
            </a:r>
            <a:r>
              <a:rPr sz="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вертикализатора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64412" y="2073839"/>
            <a:ext cx="1253104" cy="52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</a:t>
            </a:r>
            <a:r>
              <a:rPr sz="8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6" dirty="0">
                <a:solidFill>
                  <a:srgbClr val="000000"/>
                </a:solidFill>
                <a:latin typeface="NEJFVR+PTSans-Narrow"/>
                <a:cs typeface="NEJFVR+PTSans-Narrow"/>
              </a:rPr>
              <a:t>«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ция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»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87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8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</a:t>
            </a:r>
            <a:r>
              <a:rPr sz="800" spc="34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вертикализатор</a:t>
            </a:r>
          </a:p>
          <a:p>
            <a:pPr marL="0" marR="0">
              <a:lnSpc>
                <a:spcPts val="948"/>
              </a:lnSpc>
              <a:spcBef>
                <a:spcPts val="5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3)</a:t>
            </a:r>
            <a:r>
              <a:rPr sz="8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800" spc="34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Эриго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219602" y="2435211"/>
            <a:ext cx="2067526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69" dirty="0">
                <a:solidFill>
                  <a:srgbClr val="000000"/>
                </a:solidFill>
                <a:latin typeface="NEJFVR+PTSans-Narrow"/>
                <a:cs typeface="NEJFVR+PTSans-Narrow"/>
              </a:rPr>
              <a:t>2.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Показания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противопоказания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32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NEJFVR+PTSans-Narrow"/>
                <a:cs typeface="NEJFVR+PTSans-Narrow"/>
              </a:rPr>
              <a:t>stop-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симптомы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585265" y="2555668"/>
            <a:ext cx="1282051" cy="52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47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4)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Брошюры</a:t>
            </a:r>
            <a:r>
              <a:rPr sz="8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1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8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оборудова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79147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нию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87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8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велокинез</a:t>
            </a:r>
          </a:p>
          <a:p>
            <a:pPr marL="0" marR="0">
              <a:lnSpc>
                <a:spcPts val="948"/>
              </a:lnSpc>
              <a:spcBef>
                <a:spcPts val="5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66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800" spc="34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Метаболограф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4614" y="2796582"/>
            <a:ext cx="811014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Кинезиотерапия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21362" y="2796582"/>
            <a:ext cx="1971758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Подходы</a:t>
            </a:r>
            <a:r>
              <a:rPr sz="8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к</a:t>
            </a:r>
            <a:r>
              <a:rPr sz="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использованию</a:t>
            </a:r>
            <a:r>
              <a:rPr sz="8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методов</a:t>
            </a:r>
            <a:r>
              <a:rPr sz="8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мануаль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ной</a:t>
            </a:r>
            <a:r>
              <a:rPr sz="8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аппаратной</a:t>
            </a:r>
            <a:r>
              <a:rPr sz="800" spc="1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кинезиотерапии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424406" y="2796582"/>
            <a:ext cx="820625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Метаболический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430700" y="2796582"/>
            <a:ext cx="3125040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1)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правила</a:t>
            </a:r>
            <a:r>
              <a:rPr sz="8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техники</a:t>
            </a:r>
            <a:r>
              <a:rPr sz="8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безопасности</a:t>
            </a:r>
            <a:r>
              <a:rPr sz="8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стоп</a:t>
            </a:r>
            <a:r>
              <a:rPr sz="800" spc="34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симптомов</a:t>
            </a:r>
            <a:r>
              <a:rPr sz="8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8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проведении</a:t>
            </a:r>
            <a:r>
              <a:rPr sz="8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зиотерапии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430700" y="3037497"/>
            <a:ext cx="882359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2)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Кинезиотренинг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55" dirty="0">
                <a:solidFill>
                  <a:srgbClr val="000000"/>
                </a:solidFill>
                <a:latin typeface="NEJFVR+PTSans-Narrow"/>
                <a:cs typeface="NEJFVR+PTSans-Narrow"/>
              </a:rPr>
              <a:t>3)PRL</a:t>
            </a:r>
            <a:r>
              <a:rPr sz="800" spc="-23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NEJFVR+PTSans-Narrow"/>
                <a:cs typeface="NEJFVR+PTSans-Narrow"/>
              </a:rPr>
              <a:t>–</a:t>
            </a:r>
            <a:r>
              <a:rPr sz="80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430700" y="3278411"/>
            <a:ext cx="3017401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4)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Работа</a:t>
            </a:r>
            <a:r>
              <a:rPr sz="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метаболографом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23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определение</a:t>
            </a:r>
            <a:r>
              <a:rPr sz="800" spc="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толерантности</a:t>
            </a:r>
            <a:r>
              <a:rPr sz="8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к</a:t>
            </a:r>
            <a:r>
              <a:rPr sz="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физической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нагрузке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;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385474" y="3519325"/>
            <a:ext cx="3229174" cy="40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26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NEJFVR+PTSans-Narrow"/>
                <a:cs typeface="NEJFVR+PTSans-Narrow"/>
              </a:rPr>
              <a:t>5)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Методику</a:t>
            </a:r>
            <a:r>
              <a:rPr sz="8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обучения</a:t>
            </a:r>
            <a:r>
              <a:rPr sz="8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аутокинезиотренингу</a:t>
            </a:r>
          </a:p>
          <a:p>
            <a:pPr marL="0" marR="0">
              <a:lnSpc>
                <a:spcPts val="952"/>
              </a:lnSpc>
              <a:spcBef>
                <a:spcPts val="18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методику</a:t>
            </a:r>
            <a:r>
              <a:rPr sz="8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8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мобилизации</a:t>
            </a:r>
            <a:r>
              <a:rPr sz="8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том</a:t>
            </a:r>
            <a:r>
              <a:rPr sz="8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числе</a:t>
            </a:r>
            <a:r>
              <a:rPr sz="80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использованием</a:t>
            </a:r>
            <a:r>
              <a:rPr sz="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рефлекторных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техник</a:t>
            </a:r>
            <a:r>
              <a:rPr sz="8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кинезотерапии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;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24614" y="3649048"/>
            <a:ext cx="908930" cy="52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Формирование</a:t>
            </a:r>
            <a:r>
              <a:rPr sz="800" spc="2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ба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ланса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Общие</a:t>
            </a:r>
            <a:r>
              <a:rPr sz="8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5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ционные</a:t>
            </a:r>
            <a:r>
              <a:rPr sz="800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практики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21362" y="3649048"/>
            <a:ext cx="1318458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Методика</a:t>
            </a:r>
            <a:r>
              <a:rPr sz="8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Бобота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14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Войта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56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50" dirty="0">
                <a:solidFill>
                  <a:srgbClr val="000000"/>
                </a:solidFill>
                <a:latin typeface="NEJFVR+PTSans-Narrow"/>
                <a:cs typeface="NEJFVR+PTSans-Narrow"/>
              </a:rPr>
              <a:t>PNF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424406" y="3649048"/>
            <a:ext cx="911304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Участие</a:t>
            </a:r>
            <a:r>
              <a:rPr sz="8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занятиях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653105" y="3649048"/>
            <a:ext cx="864720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7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8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46" dirty="0">
                <a:solidFill>
                  <a:srgbClr val="000000"/>
                </a:solidFill>
                <a:latin typeface="NEJFVR+PTSans-Narrow"/>
                <a:cs typeface="NEJFVR+PTSans-Narrow"/>
              </a:rPr>
              <a:t>«</a:t>
            </a:r>
            <a:r>
              <a:rPr sz="80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</a:t>
            </a:r>
            <a:r>
              <a:rPr sz="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Бобота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509847" y="3889963"/>
            <a:ext cx="226458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1.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781208" y="3889963"/>
            <a:ext cx="2878667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Определение</a:t>
            </a:r>
            <a:r>
              <a:rPr sz="800" spc="4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показания</a:t>
            </a:r>
            <a:r>
              <a:rPr sz="800" spc="4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800" spc="3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применения</a:t>
            </a:r>
            <a:r>
              <a:rPr sz="800" spc="3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физиотерапевтических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430700" y="4010420"/>
            <a:ext cx="3226800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процедур</a:t>
            </a:r>
            <a:r>
              <a:rPr sz="8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2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ходе</a:t>
            </a:r>
            <a:r>
              <a:rPr sz="800" spc="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800" spc="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мероприятий</a:t>
            </a:r>
            <a:r>
              <a:rPr sz="8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(</a:t>
            </a:r>
            <a:r>
              <a:rPr sz="80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электростимуляция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,</a:t>
            </a:r>
            <a:r>
              <a:rPr sz="800" spc="324" dirty="0">
                <a:solidFill>
                  <a:srgbClr val="000000"/>
                </a:solidFill>
                <a:latin typeface="NEJFVR+PTSans-Narrow"/>
                <a:cs typeface="NEJFVR+PTSans-Narrow"/>
              </a:rPr>
              <a:t> </a:t>
            </a: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па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рафинотерапия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)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509847" y="4251335"/>
            <a:ext cx="226458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85" dirty="0">
                <a:solidFill>
                  <a:srgbClr val="000000"/>
                </a:solidFill>
                <a:latin typeface="NEJFVR+PTSans-Narrow"/>
                <a:cs typeface="NEJFVR+PTSans-Narrow"/>
              </a:rPr>
              <a:t>2.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781208" y="4251335"/>
            <a:ext cx="2881721" cy="159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Методику</a:t>
            </a:r>
            <a:r>
              <a:rPr sz="8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обучение</a:t>
            </a:r>
            <a:r>
              <a:rPr sz="8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родственников</a:t>
            </a:r>
            <a:r>
              <a:rPr sz="8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8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приемам</a:t>
            </a:r>
            <a:r>
              <a:rPr sz="8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трансфера</a:t>
            </a:r>
            <a:r>
              <a:rPr sz="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430700" y="4371792"/>
            <a:ext cx="3226800" cy="2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2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мобилизации</a:t>
            </a:r>
            <a:r>
              <a:rPr sz="8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8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подготовки</a:t>
            </a:r>
            <a:r>
              <a:rPr sz="800" spc="1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к</a:t>
            </a:r>
            <a:r>
              <a:rPr sz="8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пребыванию</a:t>
            </a:r>
            <a:r>
              <a:rPr sz="800" spc="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</a:t>
            </a:r>
            <a:r>
              <a:rPr sz="8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последующих</a:t>
            </a:r>
            <a:r>
              <a:rPr sz="8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этапах</a:t>
            </a:r>
            <a:r>
              <a:rPr sz="8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</a:t>
            </a:r>
            <a:r>
              <a:rPr sz="800" dirty="0">
                <a:solidFill>
                  <a:srgbClr val="000000"/>
                </a:solidFill>
                <a:latin typeface="NEJFVR+PTSans-Narrow"/>
                <a:cs typeface="NEJFVR+PTSans-Narrow"/>
              </a:rPr>
              <a:t>-</a:t>
            </a:r>
          </a:p>
          <a:p>
            <a:pPr marL="0" marR="0">
              <a:lnSpc>
                <a:spcPts val="948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литации</a:t>
            </a:r>
            <a:r>
              <a:rPr sz="8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домашних</a:t>
            </a:r>
            <a:r>
              <a:rPr sz="8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условиях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3949" y="401638"/>
            <a:ext cx="2393294" cy="39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0"/>
              </a:lnSpc>
              <a:spcBef>
                <a:spcPts val="0"/>
              </a:spcBef>
              <a:spcAft>
                <a:spcPts val="0"/>
              </a:spcAft>
            </a:pPr>
            <a:r>
              <a:rPr sz="2400" spc="54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  <a:r>
              <a:rPr sz="2400" spc="28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240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афазиолог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809" y="770199"/>
            <a:ext cx="359915" cy="16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3"/>
              </a:lnSpc>
              <a:spcBef>
                <a:spcPts val="0"/>
              </a:spcBef>
              <a:spcAft>
                <a:spcPts val="0"/>
              </a:spcAft>
            </a:pPr>
            <a:r>
              <a:rPr sz="8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8535" y="770199"/>
            <a:ext cx="395308" cy="16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3"/>
              </a:lnSpc>
              <a:spcBef>
                <a:spcPts val="0"/>
              </a:spcBef>
              <a:spcAft>
                <a:spcPts val="0"/>
              </a:spcAft>
            </a:pPr>
            <a:r>
              <a:rPr sz="85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Узнал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44395" y="770199"/>
            <a:ext cx="614353" cy="16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3"/>
              </a:lnSpc>
              <a:spcBef>
                <a:spcPts val="0"/>
              </a:spcBef>
              <a:spcAft>
                <a:spcPts val="0"/>
              </a:spcAft>
            </a:pPr>
            <a:r>
              <a:rPr sz="85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Участвовал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12292" y="770199"/>
            <a:ext cx="452952" cy="16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3"/>
              </a:lnSpc>
              <a:spcBef>
                <a:spcPts val="0"/>
              </a:spcBef>
              <a:spcAft>
                <a:spcPts val="0"/>
              </a:spcAft>
            </a:pPr>
            <a:r>
              <a:rPr sz="8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Освоил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02228" y="770199"/>
            <a:ext cx="496299" cy="16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3"/>
              </a:lnSpc>
              <a:spcBef>
                <a:spcPts val="0"/>
              </a:spcBef>
              <a:spcAft>
                <a:spcPts val="0"/>
              </a:spcAft>
            </a:pPr>
            <a:r>
              <a:rPr sz="85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Получил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809" y="1052503"/>
            <a:ext cx="7021204" cy="19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Логопедические</a:t>
            </a:r>
            <a:r>
              <a:rPr sz="950" spc="3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950" spc="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703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Анатомия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950" spc="98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физиология</a:t>
            </a:r>
            <a:r>
              <a:rPr sz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глотания</a:t>
            </a:r>
            <a:r>
              <a:rPr sz="95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5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голосооб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343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9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950" spc="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52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1.</a:t>
            </a:r>
            <a:r>
              <a:rPr sz="950" spc="80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95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  <a:r>
              <a:rPr sz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дизартрии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02228" y="1065069"/>
            <a:ext cx="757268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1.</a:t>
            </a:r>
            <a:r>
              <a:rPr sz="950" spc="-1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</a:t>
            </a:r>
            <a:r>
              <a:rPr sz="9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809" y="1207227"/>
            <a:ext cx="1014870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фагии</a:t>
            </a:r>
            <a:r>
              <a:rPr sz="95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5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дизартрии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8535" y="1207227"/>
            <a:ext cx="619206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разования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94267" y="1207227"/>
            <a:ext cx="889132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нарной</a:t>
            </a:r>
            <a:r>
              <a:rPr sz="95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89235" y="1207227"/>
            <a:ext cx="2431722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2.</a:t>
            </a:r>
            <a:r>
              <a:rPr sz="950" spc="80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Мультидисциплинарный</a:t>
            </a:r>
            <a:r>
              <a:rPr sz="95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  <a:r>
              <a:rPr sz="95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разбор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02228" y="1207227"/>
            <a:ext cx="1030809" cy="472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2.</a:t>
            </a:r>
            <a:r>
              <a:rPr sz="950" spc="-1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950" spc="4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материа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103758" marR="0">
              <a:lnSpc>
                <a:spcPts val="1104"/>
              </a:lnSpc>
              <a:spcBef>
                <a:spcPts val="95"/>
              </a:spcBef>
              <a:spcAft>
                <a:spcPts val="0"/>
              </a:spcAft>
            </a:pPr>
            <a:r>
              <a:rPr sz="950" spc="67" dirty="0">
                <a:solidFill>
                  <a:srgbClr val="000000"/>
                </a:solidFill>
                <a:latin typeface="WIKQSG+PTSans-Narrow"/>
                <a:cs typeface="WIKQSG+PTSans-Narrow"/>
              </a:rPr>
              <a:t>лы</a:t>
            </a:r>
            <a:r>
              <a:rPr sz="95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50" spc="5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</a:t>
            </a:r>
          </a:p>
          <a:p>
            <a:pPr marL="103758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больного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88535" y="1359541"/>
            <a:ext cx="2182940" cy="462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Методика</a:t>
            </a:r>
            <a:r>
              <a:rPr sz="95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950" spc="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реабилитационного</a:t>
            </a:r>
            <a:r>
              <a:rPr sz="95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гноза</a:t>
            </a:r>
            <a:r>
              <a:rPr sz="950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восстановления</a:t>
            </a:r>
            <a:r>
              <a:rPr sz="95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функции</a:t>
            </a:r>
            <a:r>
              <a:rPr sz="950" spc="2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глотания</a:t>
            </a:r>
            <a:r>
              <a:rPr sz="95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речи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9809" y="1796172"/>
            <a:ext cx="1395189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Ранняя</a:t>
            </a:r>
            <a:r>
              <a:rPr sz="95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диагностика</a:t>
            </a:r>
            <a:r>
              <a:rPr sz="95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афазии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88535" y="1783606"/>
            <a:ext cx="5499555" cy="19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Виды</a:t>
            </a:r>
            <a:r>
              <a:rPr sz="950" spc="3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афазий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950" spc="37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дифференциальная</a:t>
            </a:r>
            <a:r>
              <a:rPr sz="950" spc="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34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9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Тестирование</a:t>
            </a:r>
            <a:r>
              <a:rPr sz="950" spc="8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50" spc="8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шкале</a:t>
            </a:r>
            <a:r>
              <a:rPr sz="95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3.</a:t>
            </a:r>
            <a:r>
              <a:rPr sz="950" spc="80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Тестирование</a:t>
            </a:r>
            <a:r>
              <a:rPr sz="95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95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шкале</a:t>
            </a:r>
            <a:r>
              <a:rPr sz="95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афазии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056114" y="1796172"/>
            <a:ext cx="854576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5.</a:t>
            </a:r>
            <a:r>
              <a:rPr sz="950" spc="170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</a:t>
            </a:r>
            <a:r>
              <a:rPr sz="9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88535" y="1938331"/>
            <a:ext cx="6118954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стика</a:t>
            </a:r>
            <a:r>
              <a:rPr sz="950" spc="159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афазии</a:t>
            </a:r>
            <a:r>
              <a:rPr sz="950" spc="82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4.</a:t>
            </a:r>
            <a:r>
              <a:rPr sz="950" spc="80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Помощь</a:t>
            </a:r>
            <a:r>
              <a:rPr sz="95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5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общении</a:t>
            </a:r>
            <a:r>
              <a:rPr sz="950" spc="-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невербальное</a:t>
            </a:r>
            <a:r>
              <a:rPr sz="95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общение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056114" y="1938331"/>
            <a:ext cx="553389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6.</a:t>
            </a:r>
            <a:r>
              <a:rPr sz="950" spc="170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набор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78650" y="1938331"/>
            <a:ext cx="454410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пикто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25286" y="2090644"/>
            <a:ext cx="927494" cy="33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43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грамм</a:t>
            </a:r>
          </a:p>
          <a:p>
            <a:pPr marL="0" marR="0">
              <a:lnSpc>
                <a:spcPts val="1104"/>
              </a:lnSpc>
              <a:spcBef>
                <a:spcPts val="95"/>
              </a:spcBef>
              <a:spcAft>
                <a:spcPts val="0"/>
              </a:spcAft>
            </a:pP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95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«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Вокастим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»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809" y="2242957"/>
            <a:ext cx="3682135" cy="320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Аппаратная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нарушений</a:t>
            </a:r>
            <a:r>
              <a:rPr sz="950" spc="2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глотания</a:t>
            </a:r>
            <a:r>
              <a:rPr sz="95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5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голо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703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5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вокализации</a:t>
            </a:r>
            <a:r>
              <a:rPr sz="95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95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использованием</a:t>
            </a:r>
            <a:r>
              <a:rPr sz="950" spc="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миогра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73591" y="2230391"/>
            <a:ext cx="5959760" cy="19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диагностика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794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95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диагностики</a:t>
            </a:r>
            <a:r>
              <a:rPr sz="9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нарушений</a:t>
            </a:r>
            <a:r>
              <a:rPr sz="95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глотания</a:t>
            </a:r>
            <a:r>
              <a:rPr sz="950" spc="2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9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Комплексная</a:t>
            </a:r>
            <a:r>
              <a:rPr sz="950" spc="6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нейрофизио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52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7.</a:t>
            </a:r>
            <a:r>
              <a:rPr sz="950" spc="80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Лечебная</a:t>
            </a:r>
            <a:r>
              <a:rPr sz="95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опция</a:t>
            </a:r>
            <a:r>
              <a:rPr sz="95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Вокастим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894267" y="2385117"/>
            <a:ext cx="1228871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логическая</a:t>
            </a:r>
            <a:r>
              <a:rPr sz="95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289235" y="2385117"/>
            <a:ext cx="2829364" cy="61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NTHUG+PTSans-Narrow"/>
                <a:cs typeface="WNTHUG+PTSans-Narrow"/>
              </a:rPr>
              <a:t>8.</a:t>
            </a:r>
            <a:r>
              <a:rPr sz="950" spc="80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Владение</a:t>
            </a:r>
            <a:r>
              <a:rPr sz="95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методикой</a:t>
            </a:r>
            <a:r>
              <a:rPr sz="95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95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нарушений</a:t>
            </a:r>
            <a:r>
              <a:rPr sz="9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глотания</a:t>
            </a:r>
            <a:r>
              <a:rPr sz="950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</a:p>
          <a:p>
            <a:pPr marL="207516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применением</a:t>
            </a:r>
            <a:r>
              <a:rPr sz="95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локальной</a:t>
            </a:r>
            <a:r>
              <a:rPr sz="95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миографии</a:t>
            </a:r>
            <a:r>
              <a:rPr sz="95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7" dirty="0">
                <a:solidFill>
                  <a:srgbClr val="000000"/>
                </a:solidFill>
                <a:latin typeface="WIKQSG+PTSans-Narrow"/>
                <a:cs typeface="WIKQSG+PTSans-Narrow"/>
              </a:rPr>
              <a:t>типа</a:t>
            </a:r>
            <a:r>
              <a:rPr sz="95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Вокастим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,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</a:p>
          <a:p>
            <a:pPr marL="207516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том</a:t>
            </a:r>
            <a:r>
              <a:rPr sz="95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числе</a:t>
            </a:r>
            <a:r>
              <a:rPr sz="95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у</a:t>
            </a:r>
            <a:r>
              <a:rPr sz="95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больных</a:t>
            </a:r>
            <a:r>
              <a:rPr sz="95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95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изолированных</a:t>
            </a:r>
            <a:r>
              <a:rPr sz="95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трахеобронхи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207516" marR="0">
              <a:lnSpc>
                <a:spcPts val="1104"/>
              </a:lnSpc>
              <a:spcBef>
                <a:spcPts val="95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альным</a:t>
            </a:r>
            <a:r>
              <a:rPr sz="95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деревом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9809" y="2527275"/>
            <a:ext cx="835579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сообразования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88535" y="2527275"/>
            <a:ext cx="334887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9809" y="2974061"/>
            <a:ext cx="1314534" cy="320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</a:t>
            </a:r>
            <a:r>
              <a:rPr sz="95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«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Диагностика</a:t>
            </a:r>
            <a:r>
              <a:rPr sz="95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лечение</a:t>
            </a:r>
            <a:r>
              <a:rPr sz="95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дисфагии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»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88535" y="2974061"/>
            <a:ext cx="1072508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6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Патогенез</a:t>
            </a:r>
            <a:r>
              <a:rPr sz="95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дисфагии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686751" y="2961495"/>
            <a:ext cx="210730" cy="610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150"/>
              </a:lnSpc>
              <a:spcBef>
                <a:spcPts val="215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894267" y="2974061"/>
            <a:ext cx="1365006" cy="46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Взвешивание</a:t>
            </a:r>
            <a:r>
              <a:rPr sz="95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5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  <a:r>
              <a:rPr sz="95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Аппа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ратный</a:t>
            </a:r>
            <a:r>
              <a:rPr sz="95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метаболографиче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ский</a:t>
            </a:r>
            <a:r>
              <a:rPr sz="95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266178" y="2961495"/>
            <a:ext cx="210730" cy="1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73693" y="2974061"/>
            <a:ext cx="1985451" cy="46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Логопедический</a:t>
            </a:r>
            <a:r>
              <a:rPr sz="95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</a:t>
            </a:r>
            <a:r>
              <a:rPr sz="95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больного</a:t>
            </a:r>
            <a:r>
              <a:rPr sz="95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95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Диагностика</a:t>
            </a:r>
            <a:r>
              <a:rPr sz="95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стадий</a:t>
            </a:r>
            <a:r>
              <a:rPr sz="95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глотания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Скрининговый</a:t>
            </a:r>
            <a:r>
              <a:rPr sz="9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7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</a:t>
            </a:r>
            <a:r>
              <a:rPr sz="95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«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Три</a:t>
            </a:r>
            <a:r>
              <a:rPr sz="95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глотка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»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125286" y="2974061"/>
            <a:ext cx="973084" cy="320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Буклеты</a:t>
            </a:r>
            <a:r>
              <a:rPr sz="95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нутриен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тов</a:t>
            </a:r>
            <a:r>
              <a:rPr sz="950" spc="-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5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угустилей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66178" y="3103654"/>
            <a:ext cx="210730" cy="468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11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11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894267" y="3400538"/>
            <a:ext cx="1146481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Фиброларингоскопия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73693" y="3400538"/>
            <a:ext cx="2457133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Диагностики</a:t>
            </a:r>
            <a:r>
              <a:rPr sz="9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аспирационных</a:t>
            </a:r>
            <a:r>
              <a:rPr sz="95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рисков</a:t>
            </a:r>
            <a:r>
              <a:rPr sz="95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у</a:t>
            </a:r>
            <a:r>
              <a:rPr sz="95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пациентов</a:t>
            </a:r>
            <a:r>
              <a:rPr sz="95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73693" y="3552851"/>
            <a:ext cx="2586683" cy="46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трахеотомической</a:t>
            </a:r>
            <a:r>
              <a:rPr sz="95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канюлей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Индивидуальный</a:t>
            </a:r>
            <a:r>
              <a:rPr sz="95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1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подбор</a:t>
            </a:r>
            <a:r>
              <a:rPr sz="95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консистенции</a:t>
            </a:r>
            <a:r>
              <a:rPr sz="95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диеты</a:t>
            </a:r>
            <a:r>
              <a:rPr sz="950" spc="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95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5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менением</a:t>
            </a:r>
            <a:r>
              <a:rPr sz="95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угустителей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266178" y="3682444"/>
            <a:ext cx="210730" cy="1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9809" y="3989482"/>
            <a:ext cx="1452890" cy="472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Логопедический</a:t>
            </a:r>
            <a:r>
              <a:rPr sz="95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массаж</a:t>
            </a:r>
            <a:r>
              <a:rPr sz="95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</a:p>
          <a:p>
            <a:pPr marL="0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дисфагии</a:t>
            </a:r>
          </a:p>
          <a:p>
            <a:pPr marL="0" marR="0">
              <a:lnSpc>
                <a:spcPts val="1104"/>
              </a:lnSpc>
              <a:spcBef>
                <a:spcPts val="95"/>
              </a:spcBef>
              <a:spcAft>
                <a:spcPts val="0"/>
              </a:spcAft>
            </a:pP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Дыхательная</a:t>
            </a:r>
            <a:r>
              <a:rPr sz="950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гимнастика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88535" y="3976916"/>
            <a:ext cx="3348710" cy="19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Технологические</a:t>
            </a:r>
            <a:r>
              <a:rPr sz="95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7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основы</a:t>
            </a:r>
            <a:r>
              <a:rPr sz="95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массажа</a:t>
            </a:r>
            <a:r>
              <a:rPr sz="95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3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95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дис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97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Видеофлюороскопия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312292" y="3976916"/>
            <a:ext cx="2594216" cy="333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Техника</a:t>
            </a:r>
            <a:r>
              <a:rPr sz="950" spc="-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лечебного</a:t>
            </a:r>
            <a:r>
              <a:rPr sz="95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массажа</a:t>
            </a:r>
            <a:r>
              <a:rPr sz="95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органов</a:t>
            </a:r>
            <a:r>
              <a:rPr sz="95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артикуляции</a:t>
            </a:r>
            <a:r>
              <a:rPr sz="95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  <a:p>
            <a:pPr marL="103758" marR="0">
              <a:lnSpc>
                <a:spcPts val="1104"/>
              </a:lnSpc>
              <a:spcBef>
                <a:spcPts val="15"/>
              </a:spcBef>
              <a:spcAft>
                <a:spcPts val="0"/>
              </a:spcAft>
            </a:pP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глотания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588535" y="4131641"/>
            <a:ext cx="421755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фагии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588535" y="4271388"/>
            <a:ext cx="6448755" cy="19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Периферические</a:t>
            </a:r>
            <a:r>
              <a:rPr sz="95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типы</a:t>
            </a:r>
            <a:r>
              <a:rPr sz="95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3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нарушения</a:t>
            </a:r>
            <a:r>
              <a:rPr sz="95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дыхания</a:t>
            </a:r>
            <a:r>
              <a:rPr sz="950" spc="8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Оценка</a:t>
            </a:r>
            <a:r>
              <a:rPr sz="95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биомеханики</a:t>
            </a:r>
            <a:r>
              <a:rPr sz="95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дыхания</a:t>
            </a:r>
            <a:r>
              <a:rPr sz="950" spc="7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8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95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дыхательного</a:t>
            </a:r>
            <a:r>
              <a:rPr sz="95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18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тренажера</a:t>
            </a:r>
            <a:r>
              <a:rPr sz="95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51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95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88535" y="4436267"/>
            <a:ext cx="1786550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у</a:t>
            </a:r>
            <a:r>
              <a:rPr sz="95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8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больных</a:t>
            </a:r>
            <a:r>
              <a:rPr sz="95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95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ОЦН</a:t>
            </a:r>
            <a:r>
              <a:rPr sz="9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5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4" dirty="0">
                <a:solidFill>
                  <a:srgbClr val="000000"/>
                </a:solidFill>
                <a:latin typeface="WIKQSG+PTSans-Narrow"/>
                <a:cs typeface="WIKQSG+PTSans-Narrow"/>
              </a:rPr>
              <a:t>ПИТ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950" spc="40" dirty="0">
                <a:solidFill>
                  <a:srgbClr val="000000"/>
                </a:solidFill>
                <a:latin typeface="WIKQSG+PTSans-Narrow"/>
                <a:cs typeface="WIKQSG+PTSans-Narrow"/>
              </a:rPr>
              <a:t>синдромом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709808" y="4423702"/>
            <a:ext cx="1595580" cy="19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95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ЭНМГ</a:t>
            </a:r>
            <a:r>
              <a:rPr sz="95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7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респираторной</a:t>
            </a:r>
            <a:r>
              <a:rPr sz="95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44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6050" y="4436267"/>
            <a:ext cx="2621504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торной</a:t>
            </a:r>
            <a:r>
              <a:rPr sz="95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3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тренировки</a:t>
            </a:r>
            <a:r>
              <a:rPr sz="95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95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диагностики</a:t>
            </a:r>
            <a:r>
              <a:rPr sz="9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000000"/>
                </a:solidFill>
                <a:latin typeface="WIKQSG+PTSans-Narrow"/>
                <a:cs typeface="WIKQSG+PTSans-Narrow"/>
              </a:rPr>
              <a:t>дыхательных</a:t>
            </a:r>
            <a:r>
              <a:rPr sz="95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объе</a:t>
            </a:r>
            <a:r>
              <a:rPr sz="95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813566" y="4578427"/>
            <a:ext cx="415541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31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патии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6050" y="4578427"/>
            <a:ext cx="330321" cy="17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50" spc="46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6767" y="-214655"/>
            <a:ext cx="1793360" cy="426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Эргофизиолог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219" y="200090"/>
            <a:ext cx="362362" cy="17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5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1933" y="200090"/>
            <a:ext cx="392761" cy="17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Узнал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7907" y="200090"/>
            <a:ext cx="619572" cy="17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WIKQSG+PTSans-Narrow"/>
                <a:cs typeface="WIKQSG+PTSans-Narrow"/>
              </a:rPr>
              <a:t>Участвовал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7653" y="200090"/>
            <a:ext cx="457093" cy="17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5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Освоил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38789" y="200090"/>
            <a:ext cx="503869" cy="17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5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Получил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219" y="529118"/>
            <a:ext cx="8649337" cy="249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Организация</a:t>
            </a:r>
            <a:r>
              <a:rPr sz="1300" spc="15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1300" spc="6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Нормативные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документы</a:t>
            </a:r>
            <a:r>
              <a:rPr sz="1300" spc="3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1300" spc="15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536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Реабилитационные</a:t>
            </a:r>
            <a:r>
              <a:rPr sz="1300" spc="9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метрики</a:t>
            </a:r>
            <a:r>
              <a:rPr sz="1300" spc="9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1300" spc="6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WNTHUG+PTSans-Narrow"/>
                <a:cs typeface="WNTHUG+PTSans-Narrow"/>
              </a:rPr>
              <a:t>1.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Тексты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219" y="758587"/>
            <a:ext cx="977993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1933" y="758587"/>
            <a:ext cx="1642295" cy="8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:</a:t>
            </a:r>
            <a:r>
              <a:rPr sz="1300" spc="279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Индекс</a:t>
            </a:r>
            <a:r>
              <a:rPr sz="1300" spc="2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Бартела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</a:p>
          <a:p>
            <a:pPr marL="0" marR="0">
              <a:lnSpc>
                <a:spcPts val="1527"/>
              </a:lnSpc>
              <a:spcBef>
                <a:spcPts val="19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Френчай</a:t>
            </a:r>
          </a:p>
          <a:p>
            <a:pPr marL="0" marR="0">
              <a:lnSpc>
                <a:spcPts val="1527"/>
              </a:lnSpc>
              <a:spcBef>
                <a:spcPts val="28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Реабилитационный</a:t>
            </a:r>
            <a:r>
              <a:rPr sz="1300" spc="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527"/>
              </a:lnSpc>
              <a:spcBef>
                <a:spcPts val="14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гноз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цели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задачи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90489" y="758587"/>
            <a:ext cx="1103358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нарной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94088" y="758587"/>
            <a:ext cx="3906306" cy="6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726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: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Индекс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Бартела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Френчай</a:t>
            </a:r>
            <a:r>
              <a:rPr sz="1300" spc="10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WNTHUG+PTSans-Narrow"/>
                <a:cs typeface="WNTHUG+PTSans-Narrow"/>
              </a:rPr>
              <a:t>2.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13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материалы</a:t>
            </a:r>
            <a:r>
              <a:rPr sz="13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</a:p>
          <a:p>
            <a:pPr marL="0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Мультидисциплинарный</a:t>
            </a:r>
            <a:r>
              <a:rPr sz="13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1468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осмотру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больного</a:t>
            </a:r>
          </a:p>
          <a:p>
            <a:pPr marL="209726" marR="0">
              <a:lnSpc>
                <a:spcPts val="1527"/>
              </a:lnSpc>
              <a:spcBef>
                <a:spcPts val="28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ский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разбор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219" y="1613119"/>
            <a:ext cx="9220175" cy="88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Восстановление</a:t>
            </a:r>
            <a:r>
              <a:rPr sz="1300" spc="8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круп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692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Методы</a:t>
            </a:r>
            <a:r>
              <a:rPr sz="13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работы</a:t>
            </a:r>
            <a:r>
              <a:rPr sz="13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1300" spc="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330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1300" spc="15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256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Кинезиотренинг</a:t>
            </a:r>
          </a:p>
          <a:p>
            <a:pPr marL="0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ной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300" spc="31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мелкой</a:t>
            </a:r>
            <a:r>
              <a:rPr sz="1300" spc="2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моторики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300" spc="694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становлению</a:t>
            </a:r>
            <a:r>
              <a:rPr sz="1300" spc="13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крупной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300" spc="1996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нарной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  <a:r>
              <a:rPr sz="1300" spc="76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Роботизированные</a:t>
            </a:r>
          </a:p>
          <a:p>
            <a:pPr marL="0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чувствительности</a:t>
            </a:r>
            <a:r>
              <a:rPr sz="1300" spc="36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мелкой</a:t>
            </a:r>
            <a:r>
              <a:rPr sz="13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моторике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300" spc="648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чув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33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осмотра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1300" spc="2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восстановления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крупной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моторики</a:t>
            </a:r>
            <a:r>
              <a:rPr sz="1300" spc="8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ной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,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мелкой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моторики</a:t>
            </a:r>
          </a:p>
          <a:p>
            <a:pPr marL="1531714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ствительности</a:t>
            </a:r>
            <a:r>
              <a:rPr sz="1300" spc="54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занятия</a:t>
            </a:r>
            <a:r>
              <a:rPr sz="1300" spc="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1300" spc="2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256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Гимнастики</a:t>
            </a:r>
            <a:r>
              <a:rPr sz="13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13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разработки</a:t>
            </a:r>
            <a:r>
              <a:rPr sz="1300" spc="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мел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661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WNTHUG+PTSans-Narrow"/>
                <a:cs typeface="WNTHUG+PTSans-Narrow"/>
              </a:rPr>
              <a:t>2.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13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материалы</a:t>
            </a:r>
            <a:r>
              <a:rPr sz="13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38789" y="1630500"/>
            <a:ext cx="1114481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WNTHUG+PTSans-Narrow"/>
                <a:cs typeface="WNTHUG+PTSans-Narrow"/>
              </a:rPr>
              <a:t>1.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Рекомендации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05788" y="1630500"/>
            <a:ext cx="294590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60442" y="1842587"/>
            <a:ext cx="2239939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методики</a:t>
            </a:r>
            <a:r>
              <a:rPr sz="13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восстановлению</a:t>
            </a:r>
            <a:r>
              <a:rPr sz="1300" spc="5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круп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90489" y="2478849"/>
            <a:ext cx="362551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58741" y="2478849"/>
            <a:ext cx="1536715" cy="88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94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моторики</a:t>
            </a:r>
          </a:p>
          <a:p>
            <a:pPr marL="0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Зеркальная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терапия</a:t>
            </a:r>
          </a:p>
          <a:p>
            <a:pPr marL="0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CIMT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терапия</a:t>
            </a:r>
          </a:p>
          <a:p>
            <a:pPr marL="0" marR="0">
              <a:lnSpc>
                <a:spcPts val="1591"/>
              </a:lnSpc>
              <a:spcBef>
                <a:spcPts val="9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Splinting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58229" y="2478849"/>
            <a:ext cx="1196051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осмотру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больного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0219" y="3545468"/>
            <a:ext cx="9144810" cy="249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Восстановление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навы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1410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Методы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748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1300" spc="15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350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восстановления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навы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80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spc="98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Рекомендации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219" y="3774937"/>
            <a:ext cx="3149701" cy="44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ков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социально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бытовой</a:t>
            </a:r>
            <a:r>
              <a:rPr sz="1300" spc="7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нию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навыков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социально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527"/>
              </a:lnSpc>
              <a:spcBef>
                <a:spcPts val="19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адаптации</a:t>
            </a:r>
            <a:r>
              <a:rPr sz="1300" spc="69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бытовой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адаптации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178994" y="3774937"/>
            <a:ext cx="4435567" cy="656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94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нарной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</a:p>
          <a:p>
            <a:pPr marL="0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осмотра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</a:p>
          <a:p>
            <a:pPr marL="0" marR="0">
              <a:lnSpc>
                <a:spcPts val="1591"/>
              </a:lnSpc>
              <a:spcBef>
                <a:spcPts val="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занятия</a:t>
            </a:r>
            <a:r>
              <a:rPr sz="13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13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spc="350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Помощь</a:t>
            </a:r>
            <a:r>
              <a:rPr sz="13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общении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невербаль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86142" y="3774937"/>
            <a:ext cx="2021640" cy="44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ков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социально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бытовой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адапта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1527"/>
              </a:lnSpc>
              <a:spcBef>
                <a:spcPts val="19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ции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756463" y="3774937"/>
            <a:ext cx="1443657" cy="656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становлению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навыков</a:t>
            </a:r>
          </a:p>
          <a:p>
            <a:pPr marL="0" marR="0">
              <a:lnSpc>
                <a:spcPts val="1527"/>
              </a:lnSpc>
              <a:spcBef>
                <a:spcPts val="19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социально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бытовой</a:t>
            </a:r>
          </a:p>
          <a:p>
            <a:pPr marL="0" marR="0">
              <a:lnSpc>
                <a:spcPts val="1527"/>
              </a:lnSpc>
              <a:spcBef>
                <a:spcPts val="19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адаптации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390489" y="4411198"/>
            <a:ext cx="3155831" cy="2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том</a:t>
            </a:r>
            <a:r>
              <a:rPr sz="1300" spc="15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ное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общение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99" y="-110382"/>
            <a:ext cx="2772205" cy="424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1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  <a:r>
              <a:rPr sz="2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психолог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719" y="304275"/>
            <a:ext cx="361633" cy="1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900" spc="12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4848" y="304275"/>
            <a:ext cx="397319" cy="1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900" spc="21" dirty="0">
                <a:solidFill>
                  <a:srgbClr val="000000"/>
                </a:solidFill>
                <a:latin typeface="WIKQSG+PTSans-Narrow"/>
                <a:cs typeface="WIKQSG+PTSans-Narrow"/>
              </a:rPr>
              <a:t>Узнал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08550" y="304275"/>
            <a:ext cx="618176" cy="1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9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Участвовал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89424" y="304275"/>
            <a:ext cx="455439" cy="1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9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Освоил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0734" y="304275"/>
            <a:ext cx="499146" cy="1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Получил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719" y="635046"/>
            <a:ext cx="3203015" cy="248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Нейропсихологическая</a:t>
            </a:r>
            <a:r>
              <a:rPr sz="1300" spc="9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Количественные</a:t>
            </a:r>
            <a:r>
              <a:rPr sz="1300" spc="4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13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ка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255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85302" y="635046"/>
            <a:ext cx="4949631" cy="248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1300" spc="3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258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9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1300" spc="3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1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1300" spc="5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Тексты</a:t>
            </a:r>
            <a:r>
              <a:rPr sz="130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8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719" y="865224"/>
            <a:ext cx="5158957" cy="444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реабилитация</a:t>
            </a:r>
            <a:r>
              <a:rPr sz="1300" spc="5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626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чественные</a:t>
            </a:r>
            <a:r>
              <a:rPr sz="1300" spc="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31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1300" spc="2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</a:p>
          <a:p>
            <a:pPr marL="0" marR="0">
              <a:lnSpc>
                <a:spcPts val="1583"/>
              </a:lnSpc>
              <a:spcBef>
                <a:spcPts val="19"/>
              </a:spcBef>
              <a:spcAft>
                <a:spcPts val="0"/>
              </a:spcAft>
            </a:pPr>
            <a:r>
              <a:rPr sz="13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тов</a:t>
            </a:r>
            <a:r>
              <a:rPr sz="13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3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сниженных</a:t>
            </a:r>
            <a:r>
              <a:rPr sz="13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состо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540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spc="-17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1300" spc="4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уровня</a:t>
            </a:r>
            <a:r>
              <a:rPr sz="1300" spc="4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созна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352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9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осмотра</a:t>
            </a:r>
            <a:r>
              <a:rPr sz="13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08715" y="865224"/>
            <a:ext cx="1297747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плинарной</a:t>
            </a:r>
            <a:r>
              <a:rPr sz="1300" spc="-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40537" y="847926"/>
            <a:ext cx="3687164" cy="686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:</a:t>
            </a:r>
            <a:r>
              <a:rPr sz="1300" spc="209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spc="-2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Шкала</a:t>
            </a:r>
            <a:r>
              <a:rPr sz="1300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восстановления</a:t>
            </a:r>
            <a:r>
              <a:rPr sz="13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после</a:t>
            </a:r>
            <a:r>
              <a:rPr sz="1300" spc="5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13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материалы</a:t>
            </a:r>
            <a:r>
              <a:rPr sz="13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</a:p>
          <a:p>
            <a:pPr marL="0" marR="0">
              <a:lnSpc>
                <a:spcPts val="1520"/>
              </a:lnSpc>
              <a:spcBef>
                <a:spcPts val="156"/>
              </a:spcBef>
              <a:spcAft>
                <a:spcPts val="0"/>
              </a:spcAft>
            </a:pP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комы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,</a:t>
            </a:r>
            <a:r>
              <a:rPr sz="1300" spc="428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Шкала</a:t>
            </a:r>
            <a:r>
              <a:rPr sz="1300" spc="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ноцицепции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,</a:t>
            </a:r>
            <a:r>
              <a:rPr sz="1300" spc="428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Шкала</a:t>
            </a:r>
            <a:r>
              <a:rPr sz="1300" spc="7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осмотру</a:t>
            </a:r>
            <a:r>
              <a:rPr sz="13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1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больного</a:t>
            </a:r>
          </a:p>
          <a:p>
            <a:pPr marL="0" marR="0">
              <a:lnSpc>
                <a:spcPts val="1520"/>
              </a:lnSpc>
              <a:spcBef>
                <a:spcPts val="2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стадий</a:t>
            </a:r>
            <a:r>
              <a:rPr sz="1300" spc="7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восстановления</a:t>
            </a:r>
            <a:r>
              <a:rPr sz="1300" spc="7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психиче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3719" y="1302811"/>
            <a:ext cx="1053035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31" dirty="0">
                <a:solidFill>
                  <a:srgbClr val="000000"/>
                </a:solidFill>
                <a:latin typeface="WIKQSG+PTSans-Narrow"/>
                <a:cs typeface="WIKQSG+PTSans-Narrow"/>
              </a:rPr>
              <a:t>яниях</a:t>
            </a:r>
            <a:r>
              <a:rPr sz="13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сознания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34848" y="1302811"/>
            <a:ext cx="1369152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8" dirty="0">
                <a:solidFill>
                  <a:srgbClr val="000000"/>
                </a:solidFill>
                <a:latin typeface="WIKQSG+PTSans-Narrow"/>
                <a:cs typeface="WIKQSG+PTSans-Narrow"/>
              </a:rPr>
              <a:t>ния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пациентов</a:t>
            </a:r>
            <a:r>
              <a:rPr sz="13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3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99481" y="1285514"/>
            <a:ext cx="2307480" cy="248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занятия</a:t>
            </a:r>
            <a:r>
              <a:rPr sz="13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13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1304" y="1515691"/>
            <a:ext cx="2456105" cy="444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232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0" dirty="0">
                <a:solidFill>
                  <a:srgbClr val="000000"/>
                </a:solidFill>
                <a:latin typeface="WIKQSG+PTSans-Narrow"/>
                <a:cs typeface="WIKQSG+PTSans-Narrow"/>
              </a:rPr>
              <a:t>ской</a:t>
            </a:r>
            <a:r>
              <a:rPr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деятельности</a:t>
            </a:r>
          </a:p>
          <a:p>
            <a:pPr marL="0" marR="0">
              <a:lnSpc>
                <a:spcPts val="1583"/>
              </a:lnSpc>
              <a:spcBef>
                <a:spcPts val="1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9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1300" spc="5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построения</a:t>
            </a:r>
            <a:r>
              <a:rPr sz="1300" spc="4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индивиду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40537" y="1941451"/>
            <a:ext cx="2107064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альной</a:t>
            </a:r>
            <a:r>
              <a:rPr sz="13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программы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3719" y="2148860"/>
            <a:ext cx="8529846" cy="111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Нейропсихологическая</a:t>
            </a:r>
            <a:r>
              <a:rPr sz="1300" spc="9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1300" spc="-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13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7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13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28" dirty="0">
                <a:solidFill>
                  <a:srgbClr val="000000"/>
                </a:solidFill>
                <a:latin typeface="WIKQSG+PTSans-Narrow"/>
                <a:cs typeface="WIKQSG+PTSans-Narrow"/>
              </a:rPr>
              <a:t>ко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1088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1300" spc="8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257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13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:</a:t>
            </a:r>
            <a:r>
              <a:rPr sz="1300" spc="-62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MMSE,</a:t>
            </a:r>
            <a:r>
              <a:rPr sz="1300" spc="68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QDMLON+PTSans-Narrow"/>
                <a:cs typeface="QDMLON+PTSans-Narrow"/>
              </a:rPr>
              <a:t>FAB,</a:t>
            </a:r>
            <a:r>
              <a:rPr sz="1300" spc="1231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spc="134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Тексты</a:t>
            </a:r>
            <a:r>
              <a:rPr sz="130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8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</a:p>
          <a:p>
            <a:pPr marL="0" marR="0">
              <a:lnSpc>
                <a:spcPts val="1520"/>
              </a:lnSpc>
              <a:spcBef>
                <a:spcPts val="15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реабилитацияпациен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1360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гнитивных</a:t>
            </a:r>
            <a:r>
              <a:rPr sz="13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1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нарушений</a:t>
            </a:r>
            <a:r>
              <a:rPr sz="1300" spc="27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ной</a:t>
            </a:r>
            <a:r>
              <a:rPr sz="130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  <a:r>
              <a:rPr sz="1300" spc="116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QDMLON+PTSans-Narrow"/>
                <a:cs typeface="QDMLON+PTSans-Narrow"/>
              </a:rPr>
              <a:t>MOCA</a:t>
            </a:r>
            <a:r>
              <a:rPr sz="1300" spc="34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13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дополнительные</a:t>
            </a:r>
            <a:r>
              <a:rPr sz="13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2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пробы</a:t>
            </a:r>
          </a:p>
          <a:p>
            <a:pPr marL="2975762" marR="0">
              <a:lnSpc>
                <a:spcPts val="1583"/>
              </a:lnSpc>
              <a:spcBef>
                <a:spcPts val="1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9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осмотра</a:t>
            </a:r>
            <a:r>
              <a:rPr sz="13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1300" spc="13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13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построения</a:t>
            </a:r>
            <a:r>
              <a:rPr sz="13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индивиду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</a:p>
          <a:p>
            <a:pPr marL="2975762" marR="0">
              <a:lnSpc>
                <a:spcPts val="1583"/>
              </a:lnSpc>
              <a:spcBef>
                <a:spcPts val="1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занятия</a:t>
            </a:r>
            <a:r>
              <a:rPr sz="13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13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пациентом</a:t>
            </a:r>
            <a:r>
              <a:rPr sz="1300" spc="20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альной</a:t>
            </a:r>
            <a:r>
              <a:rPr sz="13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программы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  <a:p>
            <a:pPr marL="2975762" marR="0">
              <a:lnSpc>
                <a:spcPts val="1583"/>
              </a:lnSpc>
              <a:spcBef>
                <a:spcPts val="11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Заседание</a:t>
            </a:r>
            <a:r>
              <a:rPr sz="1300" spc="8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257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13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:</a:t>
            </a:r>
            <a:r>
              <a:rPr sz="1300" spc="-62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HADS,</a:t>
            </a:r>
            <a:r>
              <a:rPr sz="1300" spc="-31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Опрос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351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spc="134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Тексты</a:t>
            </a:r>
            <a:r>
              <a:rPr sz="130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8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3719" y="2591918"/>
            <a:ext cx="1292649" cy="444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тов</a:t>
            </a:r>
            <a:r>
              <a:rPr sz="130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13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когнитивными</a:t>
            </a:r>
          </a:p>
          <a:p>
            <a:pPr marL="0" marR="0">
              <a:lnSpc>
                <a:spcPts val="1520"/>
              </a:lnSpc>
              <a:spcBef>
                <a:spcPts val="156"/>
              </a:spcBef>
              <a:spcAft>
                <a:spcPts val="0"/>
              </a:spcAft>
            </a:pPr>
            <a:r>
              <a:rPr sz="1300" spc="-18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нарушениями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34848" y="2591918"/>
            <a:ext cx="1055395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13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3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3719" y="3029505"/>
            <a:ext cx="2734420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Нейропсихологическая</a:t>
            </a:r>
            <a:r>
              <a:rPr sz="1300" spc="9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Шкалы</a:t>
            </a:r>
            <a:r>
              <a:rPr sz="1300" spc="-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13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7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3719" y="3242385"/>
            <a:ext cx="2984270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реабилитацияпациен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  <a:r>
              <a:rPr sz="1300" spc="1360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spc="-12" dirty="0">
                <a:solidFill>
                  <a:srgbClr val="000000"/>
                </a:solidFill>
                <a:latin typeface="WIKQSG+PTSans-Narrow"/>
                <a:cs typeface="WIKQSG+PTSans-Narrow"/>
              </a:rPr>
              <a:t>эмоциональной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сферы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22730" y="3242385"/>
            <a:ext cx="2078578" cy="444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84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ной</a:t>
            </a:r>
            <a:r>
              <a:rPr sz="130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</a:p>
          <a:p>
            <a:pPr marL="0" marR="0">
              <a:lnSpc>
                <a:spcPts val="1583"/>
              </a:lnSpc>
              <a:spcBef>
                <a:spcPts val="1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3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осмотра</a:t>
            </a:r>
            <a:r>
              <a:rPr sz="13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52161" y="3242385"/>
            <a:ext cx="2106155" cy="668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8" dirty="0">
                <a:solidFill>
                  <a:srgbClr val="000000"/>
                </a:solidFill>
                <a:latin typeface="WIKQSG+PTSans-Narrow"/>
                <a:cs typeface="WIKQSG+PTSans-Narrow"/>
              </a:rPr>
              <a:t>ник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Бека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,</a:t>
            </a:r>
            <a:r>
              <a:rPr sz="1300" spc="-28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Шкала</a:t>
            </a:r>
            <a:r>
              <a:rPr sz="13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1" dirty="0">
                <a:solidFill>
                  <a:srgbClr val="000000"/>
                </a:solidFill>
                <a:latin typeface="WIKQSG+PTSans-Narrow"/>
                <a:cs typeface="WIKQSG+PTSans-Narrow"/>
              </a:rPr>
              <a:t>Цунга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13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само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</a:p>
          <a:p>
            <a:pPr marL="0" marR="0">
              <a:lnSpc>
                <a:spcPts val="1520"/>
              </a:lnSpc>
              <a:spcBef>
                <a:spcPts val="156"/>
              </a:spcBef>
              <a:spcAft>
                <a:spcPts val="0"/>
              </a:spcAft>
            </a:pPr>
            <a:r>
              <a:rPr sz="1300" spc="-17" dirty="0">
                <a:solidFill>
                  <a:srgbClr val="000000"/>
                </a:solidFill>
                <a:latin typeface="WIKQSG+PTSans-Narrow"/>
                <a:cs typeface="WIKQSG+PTSans-Narrow"/>
              </a:rPr>
              <a:t>оценки</a:t>
            </a:r>
            <a:r>
              <a:rPr sz="13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тревоги</a:t>
            </a:r>
            <a:r>
              <a:rPr sz="1300" spc="154" dirty="0">
                <a:solidFill>
                  <a:srgbClr val="000000"/>
                </a:solidFill>
                <a:latin typeface="QDMLON+PTSans-Narrow"/>
                <a:cs typeface="QDMLON+PTSans-Narrow"/>
              </a:rPr>
              <a:t>,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Экспресс</a:t>
            </a:r>
            <a:r>
              <a:rPr sz="13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</a:p>
          <a:p>
            <a:pPr marL="0" marR="0">
              <a:lnSpc>
                <a:spcPts val="1520"/>
              </a:lnSpc>
              <a:spcBef>
                <a:spcPts val="29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стика</a:t>
            </a:r>
            <a:r>
              <a:rPr sz="13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депрессии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,</a:t>
            </a:r>
            <a:r>
              <a:rPr sz="1300" spc="-28" dirty="0">
                <a:solidFill>
                  <a:srgbClr val="000000"/>
                </a:solidFill>
                <a:latin typeface="QDMLON+PTSans-Narrow"/>
                <a:cs typeface="QDMLON+PTSans-Narrow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</a:t>
            </a:r>
            <a:r>
              <a:rPr sz="13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Люшера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3719" y="3455265"/>
            <a:ext cx="1246090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4" dirty="0">
                <a:solidFill>
                  <a:srgbClr val="000000"/>
                </a:solidFill>
                <a:latin typeface="WIKQSG+PTSans-Narrow"/>
                <a:cs typeface="WIKQSG+PTSans-Narrow"/>
              </a:rPr>
              <a:t>тов</a:t>
            </a:r>
            <a:r>
              <a:rPr sz="130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13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8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нарушениями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34848" y="3455265"/>
            <a:ext cx="1055395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13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3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РАО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3719" y="3679971"/>
            <a:ext cx="1473141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2" dirty="0">
                <a:solidFill>
                  <a:srgbClr val="000000"/>
                </a:solidFill>
                <a:latin typeface="WIKQSG+PTSans-Narrow"/>
                <a:cs typeface="WIKQSG+PTSans-Narrow"/>
              </a:rPr>
              <a:t>эмоциональной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сферы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42928" y="3875554"/>
            <a:ext cx="2292196" cy="248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  <a:r>
              <a:rPr sz="13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13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построения</a:t>
            </a:r>
            <a:r>
              <a:rPr sz="13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индивиду</a:t>
            </a:r>
            <a:r>
              <a:rPr sz="1300" dirty="0">
                <a:solidFill>
                  <a:srgbClr val="000000"/>
                </a:solidFill>
                <a:latin typeface="QDMLON+PTSans-Narrow"/>
                <a:cs typeface="QDMLON+PTSans-Narrow"/>
              </a:rPr>
              <a:t>-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552161" y="4105731"/>
            <a:ext cx="2107004" cy="23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альной</a:t>
            </a:r>
            <a:r>
              <a:rPr sz="13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программы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11264" y="2285"/>
            <a:ext cx="2200781" cy="4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Медсестра</a:t>
            </a:r>
            <a:r>
              <a:rPr sz="2700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ОРИТ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692" y="484631"/>
            <a:ext cx="1619453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Специальные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компетенции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7942" y="669741"/>
            <a:ext cx="22249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0842" y="685799"/>
            <a:ext cx="2547721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Контроль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кожных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покровов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шкала</a:t>
            </a:r>
            <a:r>
              <a:rPr sz="12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Ватерло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942" y="861765"/>
            <a:ext cx="222498" cy="770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0842" y="877823"/>
            <a:ext cx="1378183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  <a:r>
              <a:rPr sz="12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инфекции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0842" y="1054607"/>
            <a:ext cx="5260251" cy="5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  <a:r>
              <a:rPr sz="1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  <a:r>
              <a:rPr sz="1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статуса</a:t>
            </a:r>
            <a:r>
              <a:rPr sz="12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(MRS,</a:t>
            </a:r>
            <a:r>
              <a:rPr sz="1200" spc="-7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RASS,</a:t>
            </a:r>
            <a:r>
              <a:rPr sz="1200" spc="-7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Ashworth,</a:t>
            </a:r>
            <a:r>
              <a:rPr sz="1200" spc="-74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ВАШ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200" spc="-80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BPS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Ривермид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Рэнкин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ВАШ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; BPS)</a:t>
            </a:r>
          </a:p>
          <a:p>
            <a:pPr marL="0" marR="0">
              <a:lnSpc>
                <a:spcPts val="1411"/>
              </a:lnSpc>
              <a:spcBef>
                <a:spcPts val="7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2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медикаментозной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терапия</a:t>
            </a:r>
          </a:p>
          <a:p>
            <a:pPr marL="0" marR="0">
              <a:lnSpc>
                <a:spcPts val="1411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Базовый</a:t>
            </a:r>
            <a:r>
              <a:rPr sz="1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уход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7942" y="1669485"/>
            <a:ext cx="222498" cy="593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0842" y="1685543"/>
            <a:ext cx="5178094" cy="5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Контроль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позиционирования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12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облегчения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дренирования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бронхиального</a:t>
            </a:r>
            <a:r>
              <a:rPr sz="12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дерева</a:t>
            </a:r>
          </a:p>
          <a:p>
            <a:pPr marL="0" marR="0">
              <a:lnSpc>
                <a:spcPts val="1411"/>
              </a:lnSpc>
              <a:spcBef>
                <a:spcPts val="7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Ассистенция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12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выполнения</a:t>
            </a:r>
            <a:r>
              <a:rPr sz="1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протокола</a:t>
            </a:r>
            <a:r>
              <a:rPr sz="12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«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Вертикализация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»</a:t>
            </a:r>
          </a:p>
          <a:p>
            <a:pPr marL="0" marR="0">
              <a:lnSpc>
                <a:spcPts val="1411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PRL –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7942" y="2266893"/>
            <a:ext cx="222498" cy="416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0842" y="2282951"/>
            <a:ext cx="4419905" cy="40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Скрининговый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тест</a:t>
            </a:r>
            <a:r>
              <a:rPr sz="12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«</a:t>
            </a:r>
            <a:r>
              <a:rPr sz="1200" spc="-34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Три</a:t>
            </a:r>
            <a:r>
              <a:rPr sz="12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глотка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»</a:t>
            </a:r>
          </a:p>
          <a:p>
            <a:pPr marL="0" marR="0">
              <a:lnSpc>
                <a:spcPts val="1411"/>
              </a:lnSpc>
              <a:spcBef>
                <a:spcPts val="1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Диагностики</a:t>
            </a:r>
            <a:r>
              <a:rPr sz="12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аспирационных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рисков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у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пациентов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трахеотомической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канюлей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7942" y="2666181"/>
            <a:ext cx="222498" cy="593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0842" y="2682239"/>
            <a:ext cx="6139829" cy="5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Респираторный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уход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профилактика</a:t>
            </a:r>
            <a:r>
              <a:rPr sz="12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пневмонии</a:t>
            </a:r>
          </a:p>
          <a:p>
            <a:pPr marL="0" marR="0">
              <a:lnSpc>
                <a:spcPts val="1411"/>
              </a:lnSpc>
              <a:spcBef>
                <a:spcPts val="1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дыхательного</a:t>
            </a:r>
            <a:r>
              <a:rPr sz="12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тренажера</a:t>
            </a:r>
            <a:r>
              <a:rPr sz="120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респираторной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тренировки</a:t>
            </a:r>
            <a:r>
              <a:rPr sz="1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диагностики</a:t>
            </a:r>
            <a:r>
              <a:rPr sz="12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дыхательных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объёмов</a:t>
            </a:r>
          </a:p>
          <a:p>
            <a:pPr marL="0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Использование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средств</a:t>
            </a:r>
            <a:r>
              <a:rPr sz="12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респираторной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типа</a:t>
            </a:r>
            <a:r>
              <a:rPr sz="12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VEST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7942" y="3266637"/>
            <a:ext cx="22249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0842" y="3282696"/>
            <a:ext cx="6425431" cy="5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Принципы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навыков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социально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бытовой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адаптации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: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проведение</a:t>
            </a:r>
            <a:r>
              <a:rPr sz="12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обучение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пациентов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минимально</a:t>
            </a:r>
          </a:p>
          <a:p>
            <a:pPr marL="0" marR="0">
              <a:lnSpc>
                <a:spcPts val="1411"/>
              </a:lnSpc>
              <a:spcBef>
                <a:spcPts val="7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необходимым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навыками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самообслуживания</a:t>
            </a:r>
            <a:r>
              <a:rPr sz="12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умывание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одевание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питание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  <a:p>
            <a:pPr marL="0" marR="0">
              <a:lnSpc>
                <a:spcPts val="1411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Поддержание</a:t>
            </a:r>
            <a:r>
              <a:rPr sz="12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циркадных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ритмов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7942" y="3635445"/>
            <a:ext cx="22249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7942" y="3867093"/>
            <a:ext cx="222498" cy="59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  <a:p>
            <a:pPr marL="0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DOCN+SymbolMT"/>
                <a:cs typeface="RFDOCN+SymbolMT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0842" y="3883152"/>
            <a:ext cx="3494806" cy="583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Создание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благоприятного</a:t>
            </a:r>
            <a:r>
              <a:rPr sz="1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психологического</a:t>
            </a:r>
            <a:r>
              <a:rPr sz="12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фона</a:t>
            </a:r>
          </a:p>
          <a:p>
            <a:pPr marL="0" marR="0">
              <a:lnSpc>
                <a:spcPts val="1411"/>
              </a:lnSpc>
              <a:spcBef>
                <a:spcPts val="7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Помощь</a:t>
            </a:r>
            <a:r>
              <a:rPr sz="12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общении</a:t>
            </a:r>
            <a:r>
              <a:rPr sz="12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невербальное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общение</a:t>
            </a: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  <a:p>
            <a:pPr marL="0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Ассистенция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поддержке</a:t>
            </a:r>
            <a:r>
              <a:rPr sz="1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восстановлении</a:t>
            </a:r>
            <a:r>
              <a:rPr sz="1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циркадных</a:t>
            </a:r>
            <a:r>
              <a:rPr sz="12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ритмов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777" y="359663"/>
            <a:ext cx="3152598" cy="4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WIKQSG+PTSans-Narrow"/>
                <a:cs typeface="WIKQSG+PTSans-Narrow"/>
              </a:rPr>
              <a:t>Мультидисциплинарная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8802" y="740663"/>
            <a:ext cx="1979828" cy="4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WIKQSG+PTSans-Narrow"/>
                <a:cs typeface="WIKQSG+PTSans-Narrow"/>
              </a:rPr>
              <a:t>бригада</a:t>
            </a:r>
            <a:r>
              <a:rPr sz="28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28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  <a:r>
              <a:rPr sz="2800" dirty="0">
                <a:solidFill>
                  <a:srgbClr val="FFFFFF"/>
                </a:solidFill>
                <a:latin typeface="WNTHUG+PTSans-Narrow"/>
                <a:cs typeface="WNTHUG+PTSans-Narrow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1382988"/>
            <a:ext cx="205754" cy="577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1563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8615" y="1383792"/>
            <a:ext cx="3240970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Обязательная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организационно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технологическая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единица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8615" y="1548383"/>
            <a:ext cx="1665351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помощи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8615" y="1752599"/>
            <a:ext cx="3379013" cy="1192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это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функциональное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объединение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специалистов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медицинских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немедицинских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профессий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ходе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оказания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помощи</a:t>
            </a:r>
            <a:r>
              <a:rPr sz="12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профилю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МР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для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максимальной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реализации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индивидуального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реабилитационного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потенциала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пациента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посредством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комплексного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применения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специфических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методов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лечения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профилю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каждого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члена</a:t>
            </a:r>
            <a:r>
              <a:rPr sz="12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а</a:t>
            </a:r>
            <a:r>
              <a:rPr sz="12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также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обеспечения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совместимости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предлагаемых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видов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МР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" y="2931372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8615" y="2932175"/>
            <a:ext cx="2900385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Оптимальное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реабилитационное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лечение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является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8615" y="3096767"/>
            <a:ext cx="3555364" cy="714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интердисциплинарным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а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только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мульти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дисциплинарным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),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то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есть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взаимный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обмен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информацией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между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членами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команды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совместное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принятие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решений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постановка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целей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12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во</a:t>
            </a:r>
            <a:r>
              <a:rPr sz="1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время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регулярных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встреч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сотрудников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753" y="3363467"/>
            <a:ext cx="4567999" cy="4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МЕТОДЫ</a:t>
            </a:r>
            <a:r>
              <a:rPr sz="30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3000" spc="-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ИНСТРУМЕНТЫ</a:t>
            </a:r>
            <a:r>
              <a:rPr sz="3000" spc="-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МДБ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5564" y="537209"/>
            <a:ext cx="2486451" cy="530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0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FFFFFF"/>
                </a:solidFill>
                <a:latin typeface="WIKQSG+PTSans-Narrow"/>
                <a:cs typeface="WIKQSG+PTSans-Narrow"/>
              </a:rPr>
              <a:t>Заседание</a:t>
            </a:r>
            <a:r>
              <a:rPr sz="33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52" y="1381330"/>
            <a:ext cx="2619806" cy="464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История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пациента</a:t>
            </a:r>
          </a:p>
          <a:p>
            <a:pPr marL="0" marR="0">
              <a:lnSpc>
                <a:spcPts val="1646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Итоги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предыдущих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этапов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лечения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952" y="1814146"/>
            <a:ext cx="3435446" cy="126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Пожелания</a:t>
            </a:r>
            <a:r>
              <a:rPr sz="1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пациента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или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)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членов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семьи</a:t>
            </a:r>
          </a:p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Реабилитационный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диагноз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реабилитационный</a:t>
            </a:r>
          </a:p>
          <a:p>
            <a:pPr marL="257175" marR="0">
              <a:lnSpc>
                <a:spcPts val="141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прогноз</a:t>
            </a:r>
          </a:p>
          <a:p>
            <a:pPr marL="0" marR="0">
              <a:lnSpc>
                <a:spcPts val="1646"/>
              </a:lnSpc>
              <a:spcBef>
                <a:spcPts val="76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Отягощающие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факторы</a:t>
            </a:r>
          </a:p>
          <a:p>
            <a:pPr marL="0" marR="0">
              <a:lnSpc>
                <a:spcPts val="1646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Цели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госпитализацию</a:t>
            </a:r>
          </a:p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Задачи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неделю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0952" y="3045538"/>
            <a:ext cx="2043663" cy="2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Итоги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прошедшей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недели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0952" y="3261946"/>
            <a:ext cx="21464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8127" y="3262883"/>
            <a:ext cx="2746712" cy="588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  <a:r>
              <a:rPr sz="1400" spc="10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–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заключение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  <a:r>
              <a:rPr sz="1400" spc="-94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Цели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план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для</a:t>
            </a:r>
            <a:r>
              <a:rPr sz="1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каждого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сектора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  <a:r>
              <a:rPr sz="1400" spc="-93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Дата</a:t>
            </a:r>
          </a:p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следующего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собрания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или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выписки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76" y="292607"/>
            <a:ext cx="4828437" cy="695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7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49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Целевое</a:t>
            </a:r>
            <a:r>
              <a:rPr sz="4400" spc="-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spc="-52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планирование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76" y="950976"/>
            <a:ext cx="1953793" cy="290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С</a:t>
            </a:r>
            <a:r>
              <a:rPr sz="2400" dirty="0">
                <a:solidFill>
                  <a:srgbClr val="2F5496"/>
                </a:solidFill>
                <a:latin typeface="WBIPGU+PTSans-NarrowBold"/>
                <a:cs typeface="WBIPGU+PTSans-NarrowBold"/>
              </a:rPr>
              <a:t>пецифичные</a:t>
            </a:r>
          </a:p>
          <a:p>
            <a:pPr marL="0" marR="0">
              <a:lnSpc>
                <a:spcPts val="36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И</a:t>
            </a:r>
            <a:r>
              <a:rPr sz="2400" dirty="0">
                <a:solidFill>
                  <a:srgbClr val="2E5395"/>
                </a:solidFill>
                <a:latin typeface="WBIPGU+PTSans-NarrowBold"/>
                <a:cs typeface="WBIPGU+PTSans-NarrowBold"/>
              </a:rPr>
              <a:t>змеряемые</a:t>
            </a:r>
          </a:p>
          <a:p>
            <a:pPr marL="0" marR="0">
              <a:lnSpc>
                <a:spcPts val="3763"/>
              </a:lnSpc>
              <a:spcBef>
                <a:spcPts val="28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До</a:t>
            </a:r>
            <a:r>
              <a:rPr sz="2400" dirty="0">
                <a:solidFill>
                  <a:srgbClr val="2E5395"/>
                </a:solidFill>
                <a:latin typeface="WBIPGU+PTSans-NarrowBold"/>
                <a:cs typeface="WBIPGU+PTSans-NarrowBold"/>
              </a:rPr>
              <a:t>стижимые</a:t>
            </a:r>
          </a:p>
          <a:p>
            <a:pPr marL="0" marR="0">
              <a:lnSpc>
                <a:spcPts val="3763"/>
              </a:lnSpc>
              <a:spcBef>
                <a:spcPts val="2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Р</a:t>
            </a:r>
            <a:r>
              <a:rPr sz="2400" dirty="0">
                <a:solidFill>
                  <a:srgbClr val="2E5395"/>
                </a:solidFill>
                <a:latin typeface="WBIPGU+PTSans-NarrowBold"/>
                <a:cs typeface="WBIPGU+PTSans-NarrowBold"/>
              </a:rPr>
              <a:t>еалистичные</a:t>
            </a:r>
          </a:p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О</a:t>
            </a:r>
            <a:r>
              <a:rPr sz="2400" dirty="0">
                <a:solidFill>
                  <a:srgbClr val="2E5395"/>
                </a:solidFill>
                <a:latin typeface="WBIPGU+PTSans-NarrowBold"/>
                <a:cs typeface="WBIPGU+PTSans-NarrowBold"/>
              </a:rPr>
              <a:t>пределены</a:t>
            </a:r>
            <a:r>
              <a:rPr sz="2400" spc="-115" dirty="0">
                <a:solidFill>
                  <a:srgbClr val="2E539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5395"/>
                </a:solidFill>
                <a:latin typeface="WBIPGU+PTSans-NarrowBold"/>
                <a:cs typeface="WBIPGU+PTSans-NarrowBold"/>
              </a:rPr>
              <a:t>во</a:t>
            </a:r>
          </a:p>
          <a:p>
            <a:pPr marL="0" marR="0">
              <a:lnSpc>
                <a:spcPts val="3763"/>
              </a:lnSpc>
              <a:spcBef>
                <a:spcPts val="28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В</a:t>
            </a:r>
            <a:r>
              <a:rPr sz="2400" dirty="0">
                <a:solidFill>
                  <a:srgbClr val="2E5395"/>
                </a:solidFill>
                <a:latin typeface="WBIPGU+PTSans-NarrowBold"/>
                <a:cs typeface="WBIPGU+PTSans-NarrowBold"/>
              </a:rPr>
              <a:t>ремени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976" y="4084320"/>
            <a:ext cx="8022336" cy="909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Примеры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: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Через</a:t>
            </a:r>
            <a:r>
              <a:rPr sz="20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2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недели</a:t>
            </a:r>
            <a:r>
              <a:rPr sz="20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используя</a:t>
            </a:r>
            <a:r>
              <a:rPr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специальную</a:t>
            </a:r>
            <a:r>
              <a:rPr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посуду</a:t>
            </a:r>
            <a:r>
              <a:rPr sz="20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будет</a:t>
            </a:r>
            <a:r>
              <a:rPr sz="20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способен</a:t>
            </a:r>
            <a:r>
              <a:rPr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есть</a:t>
            </a:r>
            <a:r>
              <a:rPr sz="20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суп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.</a:t>
            </a:r>
            <a:r>
              <a:rPr sz="2000" spc="-12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</a:t>
            </a:r>
          </a:p>
          <a:p>
            <a:pPr marL="0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высоких</a:t>
            </a:r>
            <a:r>
              <a:rPr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ходунках</a:t>
            </a:r>
            <a:r>
              <a:rPr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пройти</a:t>
            </a:r>
            <a:r>
              <a:rPr sz="20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5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</a:t>
            </a:r>
            <a:r>
              <a:rPr sz="20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20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палате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.</a:t>
            </a:r>
            <a:r>
              <a:rPr sz="2000" spc="-12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Использовать</a:t>
            </a:r>
            <a:r>
              <a:rPr sz="20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кнопку</a:t>
            </a:r>
            <a:r>
              <a:rPr sz="20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вызова</a:t>
            </a:r>
            <a:r>
              <a:rPr sz="2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привлечения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внимания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647" y="74675"/>
            <a:ext cx="7888223" cy="94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Междисциплинарное</a:t>
            </a:r>
            <a:r>
              <a:rPr sz="30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формирование</a:t>
            </a:r>
            <a:r>
              <a:rPr sz="30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реабилитационного</a:t>
            </a:r>
          </a:p>
          <a:p>
            <a:pPr marL="3255136" marR="0">
              <a:lnSpc>
                <a:spcPts val="3527"/>
              </a:lnSpc>
              <a:spcBef>
                <a:spcPts val="72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прогноза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2020" y="1086611"/>
            <a:ext cx="778255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Интуиция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980" y="1333500"/>
            <a:ext cx="1069314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Клинпсихолог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9492" y="1437132"/>
            <a:ext cx="706780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Клиника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9401" y="1684020"/>
            <a:ext cx="1030731" cy="576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Эрготерапевт</a:t>
            </a:r>
          </a:p>
          <a:p>
            <a:pPr marL="114847" marR="0">
              <a:lnSpc>
                <a:spcPts val="1646"/>
              </a:lnSpc>
              <a:spcBef>
                <a:spcPts val="995"/>
              </a:spcBef>
              <a:spcAft>
                <a:spcPts val="0"/>
              </a:spcAft>
            </a:pPr>
            <a:r>
              <a:rPr sz="1400" spc="-2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Врач</a:t>
            </a:r>
            <a:r>
              <a:rPr sz="14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8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ФРМ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61060" y="1831086"/>
            <a:ext cx="1027061" cy="35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3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Функциональная</a:t>
            </a:r>
          </a:p>
          <a:p>
            <a:pPr marL="11664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диагностика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4673" y="2033015"/>
            <a:ext cx="1527399" cy="394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Мультидисциплинарный</a:t>
            </a:r>
          </a:p>
          <a:p>
            <a:pPr marL="466725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прогноз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6105" y="2354579"/>
            <a:ext cx="912850" cy="24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Кинезиолог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50023" y="2352294"/>
            <a:ext cx="979423" cy="35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Нозологический</a:t>
            </a:r>
          </a:p>
          <a:p>
            <a:pPr marL="20161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прогноз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1216" y="2802635"/>
            <a:ext cx="96619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3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Профильный</a:t>
            </a:r>
          </a:p>
          <a:p>
            <a:pPr marL="49974" marR="0">
              <a:lnSpc>
                <a:spcPts val="1487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3" dirty="0">
                <a:solidFill>
                  <a:srgbClr val="FFFFFF"/>
                </a:solidFill>
                <a:latin typeface="WIKQSG+PTSans-Narrow"/>
                <a:cs typeface="WIKQSG+PTSans-Narrow"/>
              </a:rPr>
              <a:t>специалист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77077" y="2958845"/>
            <a:ext cx="1144968" cy="202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Этнический</a:t>
            </a:r>
            <a:r>
              <a:rPr sz="11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21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прогноз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38600" y="4837938"/>
            <a:ext cx="1218681" cy="17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Клиника</a:t>
            </a:r>
            <a:r>
              <a:rPr sz="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Института</a:t>
            </a:r>
            <a:r>
              <a:rPr sz="9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Мозга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753" y="3363467"/>
            <a:ext cx="7282699" cy="4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СТАНДАРТНЫЕ</a:t>
            </a:r>
            <a:r>
              <a:rPr sz="300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2" dirty="0">
                <a:solidFill>
                  <a:srgbClr val="000000"/>
                </a:solidFill>
                <a:latin typeface="WIKQSG+PTSans-Narrow"/>
                <a:cs typeface="WIKQSG+PTSans-Narrow"/>
              </a:rPr>
              <a:t>ОПЕРАЦИОННЫЕ</a:t>
            </a:r>
            <a:r>
              <a:rPr sz="30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ПРОЦЕДУРЫ</a:t>
            </a:r>
            <a:r>
              <a:rPr sz="3000" spc="-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СОП</a:t>
            </a:r>
            <a:r>
              <a:rPr sz="30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6038" y="761237"/>
            <a:ext cx="3187610" cy="701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4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2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Стандартные</a:t>
            </a:r>
            <a:r>
              <a:rPr sz="23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операционные</a:t>
            </a:r>
          </a:p>
          <a:p>
            <a:pPr marL="913574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процедуры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968" y="1946868"/>
            <a:ext cx="205754" cy="172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10563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2142" y="1947671"/>
            <a:ext cx="3938092" cy="255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Стандарты</a:t>
            </a:r>
            <a:r>
              <a:rPr sz="1200" spc="-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различного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уровня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устанавливают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критерии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индикаторы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обеспечивающие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качество</a:t>
            </a:r>
            <a:r>
              <a:rPr sz="12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проведения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рабочих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процессов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предприятии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том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числе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малом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),</a:t>
            </a:r>
            <a:r>
              <a:rPr sz="1200" spc="-72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отвечая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вопрос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что</a:t>
            </a:r>
            <a:r>
              <a:rPr sz="12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нужно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делать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правильно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Однако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стандарты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отвечают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второй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вопрос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обеспечения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качества</a:t>
            </a:r>
            <a:r>
              <a:rPr sz="12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как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нужно</a:t>
            </a:r>
            <a:r>
              <a:rPr sz="12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делать</a:t>
            </a:r>
            <a:r>
              <a:rPr sz="1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правильно</a:t>
            </a:r>
            <a:r>
              <a:rPr sz="1200" dirty="0">
                <a:solidFill>
                  <a:srgbClr val="FFFFFF"/>
                </a:solidFill>
                <a:latin typeface="SDAKAO+PTSans-NarrowBold"/>
                <a:cs typeface="SDAKAO+PTSans-NarrowBold"/>
              </a:rPr>
              <a:t>,</a:t>
            </a:r>
            <a:r>
              <a:rPr sz="1200" spc="-121" dirty="0">
                <a:solidFill>
                  <a:srgbClr val="FFFFFF"/>
                </a:solidFill>
                <a:latin typeface="SDAKAO+PTSans-NarrowBold"/>
                <a:cs typeface="SDAKAO+PTSans-NarrowBold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когда</a:t>
            </a:r>
            <a:r>
              <a:rPr sz="1200" dirty="0">
                <a:solidFill>
                  <a:srgbClr val="FFFFFF"/>
                </a:solidFill>
                <a:latin typeface="SDAKAO+PTSans-NarrowBold"/>
                <a:cs typeface="SDAKAO+PTSans-NarrowBold"/>
              </a:rPr>
              <a:t>,</a:t>
            </a:r>
            <a:r>
              <a:rPr sz="1200" spc="-121" dirty="0">
                <a:solidFill>
                  <a:srgbClr val="FFFFFF"/>
                </a:solidFill>
                <a:latin typeface="SDAKAO+PTSans-NarrowBold"/>
                <a:cs typeface="SDAKAO+PTSans-NarrowBold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где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и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кому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эти</a:t>
            </a:r>
            <a:r>
              <a:rPr sz="12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вопросы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отвечают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документы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иного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уровня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иной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структуры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spc="-28" dirty="0">
                <a:solidFill>
                  <a:srgbClr val="FFFFFF"/>
                </a:solidFill>
                <a:latin typeface="WIKQSG+PTSans-Narrow"/>
                <a:cs typeface="WIKQSG+PTSans-Narrow"/>
              </a:rPr>
              <a:t>Такие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документы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принято</a:t>
            </a:r>
            <a:r>
              <a:rPr sz="12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называть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Стандартные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Операционные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Процедуры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  <a:r>
              <a:rPr sz="1200" spc="-82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Разрабатываются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применяются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они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самом</a:t>
            </a:r>
            <a:r>
              <a:rPr sz="12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предприятии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  <a:p>
            <a:pPr marL="0" marR="0">
              <a:lnSpc>
                <a:spcPts val="1411"/>
              </a:lnSpc>
              <a:spcBef>
                <a:spcPts val="196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Стандартные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операционные</a:t>
            </a:r>
            <a:r>
              <a:rPr sz="12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рабочие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)</a:t>
            </a:r>
            <a:r>
              <a:rPr sz="1200" spc="-10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процедуры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СОП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/SOP/Standard Operation Procedures)</a:t>
            </a:r>
            <a:r>
              <a:rPr sz="1200" spc="-10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это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документально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оформленный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набор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инструкций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или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пошаговых</a:t>
            </a:r>
            <a:r>
              <a:rPr sz="1200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действий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которые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надо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осуществить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чтобы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выполнить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ту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или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иную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1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работу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  <a:r>
              <a:rPr sz="1200" spc="94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СОП</a:t>
            </a:r>
            <a:r>
              <a:rPr sz="1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это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документ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где</a:t>
            </a:r>
            <a:r>
              <a:rPr sz="1200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записаны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применяемые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предприятии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процедуры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отражена</a:t>
            </a:r>
            <a:r>
              <a:rPr sz="12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его</a:t>
            </a:r>
            <a:r>
              <a:rPr sz="12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политика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6038" y="761237"/>
            <a:ext cx="3187610" cy="701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4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2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Стандартные</a:t>
            </a:r>
            <a:r>
              <a:rPr sz="23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операционные</a:t>
            </a:r>
          </a:p>
          <a:p>
            <a:pPr marL="913574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процедуры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935" y="1719658"/>
            <a:ext cx="4832917" cy="1823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Фактически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каждый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СОП</a:t>
            </a:r>
            <a:r>
              <a:rPr sz="14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должен</a:t>
            </a:r>
            <a:r>
              <a:rPr sz="14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содержать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ответы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3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вопроса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:</a:t>
            </a:r>
            <a:r>
              <a:rPr sz="1400" spc="109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1.</a:t>
            </a:r>
          </a:p>
          <a:p>
            <a:pPr marL="257175" marR="0">
              <a:lnSpc>
                <a:spcPts val="1415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кто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? -</a:t>
            </a:r>
            <a:r>
              <a:rPr sz="14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участвует</a:t>
            </a:r>
            <a:r>
              <a:rPr sz="14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реализации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выполняет</a:t>
            </a:r>
            <a:r>
              <a:rPr sz="14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его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требования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что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? -</a:t>
            </a:r>
          </a:p>
          <a:p>
            <a:pPr marL="257175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какие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ресурсы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необходимы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для</a:t>
            </a:r>
            <a:r>
              <a:rPr sz="1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его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реализации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;</a:t>
            </a:r>
            <a:r>
              <a:rPr sz="1400" spc="1393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2.</a:t>
            </a:r>
            <a:r>
              <a:rPr sz="1400" spc="-88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где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? -</a:t>
            </a:r>
            <a:r>
              <a:rPr sz="14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каком</a:t>
            </a:r>
          </a:p>
          <a:p>
            <a:pPr marL="257175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подразделении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отделении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фирмы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следует</a:t>
            </a:r>
            <a:r>
              <a:rPr sz="14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выполнять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требования</a:t>
            </a:r>
          </a:p>
          <a:p>
            <a:pPr marL="257175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СОПа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;</a:t>
            </a:r>
            <a:r>
              <a:rPr sz="1400" spc="140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3.</a:t>
            </a:r>
            <a:r>
              <a:rPr sz="1400" spc="-88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когда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? -</a:t>
            </a:r>
            <a:r>
              <a:rPr sz="1400" spc="-8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какой</a:t>
            </a:r>
            <a:r>
              <a:rPr sz="14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временной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промежуток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необходимо</a:t>
            </a:r>
          </a:p>
          <a:p>
            <a:pPr marL="257175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уложиться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выполняя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требования</a:t>
            </a:r>
            <a:r>
              <a:rPr sz="14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СОПа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какой</a:t>
            </a:r>
            <a:r>
              <a:rPr sz="14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последовательности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</a:p>
          <a:p>
            <a:pPr marL="257175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каких</a:t>
            </a:r>
            <a:r>
              <a:rPr sz="14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обстоятельствах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  <a:p>
            <a:pPr marL="0" marR="0">
              <a:lnSpc>
                <a:spcPts val="1646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целом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СОПы</a:t>
            </a:r>
            <a:r>
              <a:rPr sz="14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должны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быть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краткими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четкими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конкретными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257175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желательно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их</a:t>
            </a:r>
            <a:r>
              <a:rPr sz="14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представление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табличной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форме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или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виде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схем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</a:p>
          <a:p>
            <a:pPr marL="257175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алгоритмов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минимальным</a:t>
            </a:r>
            <a:r>
              <a:rPr sz="1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объемом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текстовой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части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935" y="3511882"/>
            <a:ext cx="4627453" cy="58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  <a:r>
              <a:rPr sz="1400" spc="1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41" dirty="0">
                <a:solidFill>
                  <a:srgbClr val="FFFFFF"/>
                </a:solidFill>
                <a:latin typeface="WIKQSG+PTSans-Narrow"/>
                <a:cs typeface="WIKQSG+PTSans-Narrow"/>
              </a:rPr>
              <a:t>Так</a:t>
            </a:r>
            <a:r>
              <a:rPr sz="1400"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же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СОП</a:t>
            </a:r>
            <a:r>
              <a:rPr sz="14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применяются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предприятиях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</a:t>
            </a:r>
            <a:r>
              <a:rPr sz="14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внедренной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системой</a:t>
            </a:r>
          </a:p>
          <a:p>
            <a:pPr marL="257175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менеджмента</a:t>
            </a:r>
            <a:r>
              <a:rPr sz="14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качества</a:t>
            </a:r>
            <a:r>
              <a:rPr sz="14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международным</a:t>
            </a:r>
            <a:r>
              <a:rPr sz="1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стандартам</a:t>
            </a:r>
            <a:r>
              <a:rPr sz="14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ISO</a:t>
            </a:r>
          </a:p>
          <a:p>
            <a:pPr marL="257175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9001:2008.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7939" y="419100"/>
            <a:ext cx="3746372" cy="4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Метрические</a:t>
            </a:r>
            <a:r>
              <a:rPr sz="30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инструменты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5689" y="359663"/>
            <a:ext cx="3027427" cy="83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Интердисциплинарное</a:t>
            </a:r>
          </a:p>
          <a:p>
            <a:pPr marL="41040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взаимодействие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1382988"/>
            <a:ext cx="3447948" cy="2464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200" spc="7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междисциплинарное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сотрудничество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: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сотрудничество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среди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различных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медицинских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специальностей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например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prM,</a:t>
            </a:r>
            <a:r>
              <a:rPr sz="1200" spc="-76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травматолог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невролог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кардиолог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/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или</a:t>
            </a:r>
          </a:p>
          <a:p>
            <a:pPr marL="214629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другие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)</a:t>
            </a:r>
          </a:p>
          <a:p>
            <a:pPr marL="0" marR="0">
              <a:lnSpc>
                <a:spcPts val="1411"/>
              </a:lnSpc>
              <a:spcBef>
                <a:spcPts val="19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200" spc="7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термин</a:t>
            </a:r>
            <a:r>
              <a:rPr sz="1200" spc="-1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"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мультипрофессиональная</a:t>
            </a:r>
            <a:r>
              <a:rPr sz="12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команда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"</a:t>
            </a:r>
            <a:r>
              <a:rPr sz="1200" spc="-89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будет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использоваться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для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команды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214629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состоящей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из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различных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специалистов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0" marR="0">
              <a:lnSpc>
                <a:spcPts val="1411"/>
              </a:lnSpc>
              <a:spcBef>
                <a:spcPts val="94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200" spc="7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термин</a:t>
            </a:r>
            <a:r>
              <a:rPr sz="1200" spc="-1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"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междисциплинарное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консультирование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"</a:t>
            </a:r>
            <a:r>
              <a:rPr sz="12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для</a:t>
            </a:r>
          </a:p>
          <a:p>
            <a:pPr marL="214629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сотрудничества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врачей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prM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другими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медицинскими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специалистами</a:t>
            </a:r>
          </a:p>
          <a:p>
            <a:pPr marL="0" marR="0">
              <a:lnSpc>
                <a:spcPts val="1411"/>
              </a:lnSpc>
              <a:spcBef>
                <a:spcPts val="19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200" spc="7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термин</a:t>
            </a:r>
            <a:r>
              <a:rPr sz="1200" spc="-1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7" dirty="0">
                <a:solidFill>
                  <a:srgbClr val="FFFFFF"/>
                </a:solidFill>
                <a:latin typeface="WNTHUG+PTSans-Narrow"/>
                <a:cs typeface="WNTHUG+PTSans-Narrow"/>
              </a:rPr>
              <a:t>"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совместная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командная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работа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"</a:t>
            </a:r>
            <a:r>
              <a:rPr sz="12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для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команды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работающей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междисциплинарным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междисциплинарным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или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трансдисциплинарным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образом</a:t>
            </a:r>
            <a:r>
              <a:rPr sz="12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соответствии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настройками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потребностями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40" y="3833580"/>
            <a:ext cx="3457066" cy="711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200" spc="7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команда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физической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это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многопрофильная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профессиональная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команда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21462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работающая</a:t>
            </a:r>
            <a:r>
              <a:rPr sz="12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сотрудничестве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другими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дисциплинами</a:t>
            </a:r>
          </a:p>
          <a:p>
            <a:pPr marL="214629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под</a:t>
            </a:r>
            <a:r>
              <a:rPr sz="12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руководством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врача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prM.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6413" y="111251"/>
            <a:ext cx="2288285" cy="4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Доска</a:t>
            </a:r>
            <a:r>
              <a:rPr sz="3000" spc="-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5447" y="1049952"/>
            <a:ext cx="2755803" cy="398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Данные</a:t>
            </a:r>
            <a:r>
              <a:rPr sz="24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ФИО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-154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возраст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5447" y="1482768"/>
            <a:ext cx="3622106" cy="288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Даты</a:t>
            </a:r>
            <a:r>
              <a:rPr sz="24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поступления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выписки</a:t>
            </a:r>
          </a:p>
          <a:p>
            <a:pPr marL="0" marR="0">
              <a:lnSpc>
                <a:spcPts val="2822"/>
              </a:lnSpc>
              <a:spcBef>
                <a:spcPts val="69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Способ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24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текстура</a:t>
            </a:r>
            <a:r>
              <a:rPr sz="24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питания</a:t>
            </a:r>
          </a:p>
          <a:p>
            <a:pPr marL="0" marR="0">
              <a:lnSpc>
                <a:spcPts val="2822"/>
              </a:lnSpc>
              <a:spcBef>
                <a:spcPts val="5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WIKQSG+PTSans-Narrow"/>
                <a:cs typeface="WIKQSG+PTSans-Narrow"/>
              </a:rPr>
              <a:t>Уровень</a:t>
            </a:r>
            <a:r>
              <a:rPr sz="24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мобильности</a:t>
            </a:r>
          </a:p>
          <a:p>
            <a:pPr marL="0" marR="0">
              <a:lnSpc>
                <a:spcPts val="2822"/>
              </a:lnSpc>
              <a:spcBef>
                <a:spcPts val="6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План</a:t>
            </a:r>
            <a:r>
              <a:rPr sz="24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</a:t>
            </a:r>
            <a:r>
              <a:rPr sz="24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день</a:t>
            </a:r>
          </a:p>
          <a:p>
            <a:pPr marL="0" marR="0">
              <a:lnSpc>
                <a:spcPts val="2822"/>
              </a:lnSpc>
              <a:spcBef>
                <a:spcPts val="5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Дополнительная</a:t>
            </a:r>
            <a:r>
              <a:rPr sz="24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информация</a:t>
            </a:r>
          </a:p>
          <a:p>
            <a:pPr marL="257175" marR="0">
              <a:lnSpc>
                <a:spcPts val="2822"/>
              </a:lnSpc>
              <a:spcBef>
                <a:spcPts val="5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бандаж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-15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столик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-15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положение</a:t>
            </a:r>
          </a:p>
          <a:p>
            <a:pPr marL="257175" marR="0">
              <a:lnSpc>
                <a:spcPts val="2822"/>
              </a:lnSpc>
              <a:spcBef>
                <a:spcPts val="8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тумбочки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820" y="-45720"/>
            <a:ext cx="7381658" cy="396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ВИДЕО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мониторинг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–</a:t>
            </a:r>
            <a:r>
              <a:rPr sz="2400" spc="-14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независимы</a:t>
            </a:r>
            <a:r>
              <a:rPr sz="24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инструмент</a:t>
            </a:r>
            <a:r>
              <a:rPr sz="24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контроля</a:t>
            </a:r>
            <a:r>
              <a:rPr sz="240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качества</a:t>
            </a:r>
            <a:r>
              <a:rPr sz="24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8166" y="310895"/>
            <a:ext cx="4876007" cy="396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безопасности</a:t>
            </a:r>
            <a:r>
              <a:rPr sz="240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реабилитационного</a:t>
            </a:r>
            <a:r>
              <a:rPr sz="2400" spc="-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процесса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8562" y="4860220"/>
            <a:ext cx="646757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LDLO+Arial-BoldMT"/>
                <a:cs typeface="UHLDLO+Arial-BoldMT"/>
              </a:rPr>
              <a:t>7.00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37960" y="4860220"/>
            <a:ext cx="646757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LDLO+Arial-BoldMT"/>
                <a:cs typeface="UHLDLO+Arial-BoldMT"/>
              </a:rPr>
              <a:t>7.30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8562" y="4893748"/>
            <a:ext cx="646757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LDLO+Arial-BoldMT"/>
                <a:cs typeface="UHLDLO+Arial-BoldMT"/>
              </a:rPr>
              <a:t>8.00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368" y="461009"/>
            <a:ext cx="7713343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Мультидисциплинарная</a:t>
            </a:r>
            <a:r>
              <a:rPr sz="25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реабилитационная</a:t>
            </a:r>
            <a:r>
              <a:rPr sz="25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бригада</a:t>
            </a:r>
            <a:r>
              <a:rPr sz="25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BIPGU+PTSans-NarrowBold"/>
                <a:cs typeface="WBIPGU+PTSans-NarrowBold"/>
              </a:rPr>
              <a:t>ОРИТ</a:t>
            </a:r>
            <a:r>
              <a:rPr sz="25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25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МДБ</a:t>
            </a:r>
            <a:r>
              <a:rPr sz="25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288" y="1260532"/>
            <a:ext cx="1868296" cy="33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000" spc="8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Состав</a:t>
            </a:r>
            <a:r>
              <a:rPr sz="20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241" y="1306067"/>
            <a:ext cx="38610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6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ФМР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810" y="1574291"/>
            <a:ext cx="439216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социальный</a:t>
            </a:r>
          </a:p>
          <a:p>
            <a:pPr marL="37528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работник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64506" y="1620011"/>
            <a:ext cx="4214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кинезиолог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38188" y="1609930"/>
            <a:ext cx="1977847" cy="754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реаниматолог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;</a:t>
            </a:r>
          </a:p>
          <a:p>
            <a:pPr marL="0" marR="0">
              <a:lnSpc>
                <a:spcPts val="1646"/>
              </a:lnSpc>
              <a:spcBef>
                <a:spcPts val="38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14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ЛФК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1400" spc="-89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4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невролог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</a:p>
          <a:p>
            <a:pPr marL="0" marR="0">
              <a:lnSpc>
                <a:spcPts val="1646"/>
              </a:lnSpc>
              <a:spcBef>
                <a:spcPts val="38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медсестра</a:t>
            </a:r>
            <a:r>
              <a:rPr sz="14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ОРИТ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6616" y="2314955"/>
            <a:ext cx="481279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59130" y="2333244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50800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психолог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9093" y="2375916"/>
            <a:ext cx="392734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медсестра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38188" y="2371930"/>
            <a:ext cx="5000071" cy="464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инструктор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методист</a:t>
            </a:r>
            <a:r>
              <a:rPr sz="14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(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инструктор</a:t>
            </a:r>
            <a:r>
              <a:rPr sz="14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отсутствии</a:t>
            </a:r>
            <a:r>
              <a:rPr sz="14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инструктора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методиста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  <a:p>
            <a:pPr marL="214629" marR="0">
              <a:lnSpc>
                <a:spcPts val="1646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ЛФК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71726" y="2442972"/>
            <a:ext cx="4911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Реаниматолог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38188" y="2841322"/>
            <a:ext cx="900767" cy="2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45202" y="3089148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64261" marR="0">
              <a:lnSpc>
                <a:spcPts val="69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38188" y="3094306"/>
            <a:ext cx="2119337" cy="504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WIKQSG+PTSans-Narrow"/>
                <a:cs typeface="WIKQSG+PTSans-Narrow"/>
              </a:rPr>
              <a:t>психолог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</a:p>
          <a:p>
            <a:pPr marL="0" marR="0">
              <a:lnSpc>
                <a:spcPts val="1646"/>
              </a:lnSpc>
              <a:spcBef>
                <a:spcPts val="41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специалист</a:t>
            </a:r>
            <a:r>
              <a:rPr sz="14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14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эрготерапии</a:t>
            </a:r>
            <a:r>
              <a:rPr sz="1400" dirty="0">
                <a:solidFill>
                  <a:srgbClr val="000000"/>
                </a:solidFill>
                <a:latin typeface="WNTHUG+PTSans-Narrow"/>
                <a:cs typeface="WNTHUG+PTSans-Narrow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0636" y="3134867"/>
            <a:ext cx="437616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консультант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74235" y="3448811"/>
            <a:ext cx="486232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эргофизиолог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95288" y="3634924"/>
            <a:ext cx="5552058" cy="999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000" spc="8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Координацию</a:t>
            </a:r>
            <a:r>
              <a:rPr sz="20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работы</a:t>
            </a:r>
            <a:r>
              <a:rPr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МДБ</a:t>
            </a:r>
            <a:r>
              <a:rPr sz="20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осуществляет</a:t>
            </a:r>
            <a:r>
              <a:rPr sz="20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</a:p>
          <a:p>
            <a:pPr marL="257175" marR="0">
              <a:lnSpc>
                <a:spcPts val="2351"/>
              </a:lnSpc>
              <a:spcBef>
                <a:spcPts val="4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реаниматолог</a:t>
            </a:r>
            <a:r>
              <a:rPr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20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принципу</a:t>
            </a:r>
            <a:r>
              <a:rPr sz="20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горизонтального</a:t>
            </a:r>
            <a:r>
              <a:rPr sz="2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управления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.</a:t>
            </a:r>
          </a:p>
          <a:p>
            <a:pPr marL="0" marR="0">
              <a:lnSpc>
                <a:spcPts val="2351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000" spc="8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</a:t>
            </a:r>
            <a:r>
              <a:rPr sz="20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взаимодействия</a:t>
            </a:r>
            <a:r>
              <a:rPr sz="20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–</a:t>
            </a:r>
            <a:r>
              <a:rPr sz="2000" spc="-124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совещание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1199" y="231591"/>
            <a:ext cx="3539728" cy="96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Группа</a:t>
            </a:r>
            <a:r>
              <a:rPr sz="3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медицинской</a:t>
            </a:r>
          </a:p>
          <a:p>
            <a:pPr marL="149859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реабилитации ЛПУ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6012" y="400049"/>
            <a:ext cx="4524451" cy="530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0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Состав</a:t>
            </a:r>
            <a:r>
              <a:rPr sz="33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МДБ</a:t>
            </a:r>
            <a:r>
              <a:rPr sz="33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33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ОРИТ</a:t>
            </a:r>
            <a:r>
              <a:rPr sz="33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NTHUG+PTSans-Narrow"/>
                <a:cs typeface="WNTHUG+PTSans-Narrow"/>
              </a:rPr>
              <a:t>(12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коек</a:t>
            </a:r>
            <a:r>
              <a:rPr sz="3300" dirty="0">
                <a:solidFill>
                  <a:srgbClr val="000000"/>
                </a:solidFill>
                <a:latin typeface="WNTHUG+PTSans-Narrow"/>
                <a:cs typeface="WNTHUG+PTSans-Narrow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258179"/>
            <a:ext cx="4882423" cy="35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2100" spc="-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реаниматолог</a:t>
            </a:r>
            <a:r>
              <a:rPr sz="21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с</a:t>
            </a:r>
            <a:r>
              <a:rPr sz="21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подготовкой</a:t>
            </a:r>
            <a:r>
              <a:rPr sz="21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2100" spc="28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NTHUG+PTSans-Narrow"/>
                <a:cs typeface="WNTHUG+PTSans-Narrow"/>
              </a:rPr>
              <a:t>0.5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5815" y="1576577"/>
            <a:ext cx="869022" cy="351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1956171"/>
            <a:ext cx="2962526" cy="1127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Инструктор</a:t>
            </a:r>
            <a:r>
              <a:rPr sz="21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2100" spc="-12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методист</a:t>
            </a:r>
            <a:r>
              <a:rPr sz="21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ЛФК</a:t>
            </a:r>
          </a:p>
          <a:p>
            <a:pPr marL="0" marR="0">
              <a:lnSpc>
                <a:spcPts val="2469"/>
              </a:lnSpc>
              <a:spcBef>
                <a:spcPts val="615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Инструктор</a:t>
            </a:r>
            <a:r>
              <a:rPr sz="21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ЛФК</a:t>
            </a:r>
          </a:p>
          <a:p>
            <a:pPr marL="0" marR="0">
              <a:lnSpc>
                <a:spcPts val="2469"/>
              </a:lnSpc>
              <a:spcBef>
                <a:spcPts val="469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39640" y="2020179"/>
            <a:ext cx="691423" cy="1508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NTHUG+PTSans-Narrow"/>
                <a:cs typeface="WNTHUG+PTSans-Narrow"/>
              </a:rPr>
              <a:t>1.0</a:t>
            </a:r>
          </a:p>
          <a:p>
            <a:pPr marL="0" marR="0">
              <a:lnSpc>
                <a:spcPts val="2469"/>
              </a:lnSpc>
              <a:spcBef>
                <a:spcPts val="615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NTHUG+PTSans-Narrow"/>
                <a:cs typeface="WNTHUG+PTSans-Narrow"/>
              </a:rPr>
              <a:t>2.0</a:t>
            </a:r>
          </a:p>
          <a:p>
            <a:pPr marL="0" marR="0">
              <a:lnSpc>
                <a:spcPts val="2469"/>
              </a:lnSpc>
              <a:spcBef>
                <a:spcPts val="469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NTHUG+PTSans-Narrow"/>
                <a:cs typeface="WNTHUG+PTSans-Narrow"/>
              </a:rPr>
              <a:t>0.5</a:t>
            </a:r>
          </a:p>
          <a:p>
            <a:pPr marL="0" marR="0">
              <a:lnSpc>
                <a:spcPts val="2469"/>
              </a:lnSpc>
              <a:spcBef>
                <a:spcPts val="519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NTHUG+PTSans-Narrow"/>
                <a:cs typeface="WNTHUG+PTSans-Narrow"/>
              </a:rPr>
              <a:t>0.5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3111363"/>
            <a:ext cx="1678613" cy="35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1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Эрготерапевт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38600" y="4837938"/>
            <a:ext cx="1218681" cy="17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WBIPGU+PTSans-NarrowBold"/>
                <a:cs typeface="WBIPGU+PTSans-NarrowBold"/>
              </a:rPr>
              <a:t>Клиника</a:t>
            </a:r>
            <a:r>
              <a:rPr sz="900" spc="-31" dirty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898989"/>
                </a:solidFill>
                <a:latin typeface="WBIPGU+PTSans-NarrowBold"/>
                <a:cs typeface="WBIPGU+PTSans-NarrowBold"/>
              </a:rPr>
              <a:t>Института</a:t>
            </a:r>
            <a:r>
              <a:rPr sz="900" spc="-34" dirty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898989"/>
                </a:solidFill>
                <a:latin typeface="WBIPGU+PTSans-NarrowBold"/>
                <a:cs typeface="WBIPGU+PTSans-NarrowBold"/>
              </a:rPr>
              <a:t>Мозга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117" y="390143"/>
            <a:ext cx="2183484" cy="5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36" marR="0">
              <a:lnSpc>
                <a:spcPts val="18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Реанимационные</a:t>
            </a:r>
          </a:p>
          <a:p>
            <a:pPr marL="0" marR="0">
              <a:lnSpc>
                <a:spcPts val="1881"/>
              </a:lnSpc>
              <a:spcBef>
                <a:spcPts val="1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реабилитационные</a:t>
            </a:r>
            <a:r>
              <a:rPr sz="16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516" y="1121663"/>
            <a:ext cx="1632600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NTHUG+PTSans-Narrow"/>
                <a:cs typeface="WNTHUG+PTSans-Narrow"/>
              </a:rPr>
              <a:t>©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Клиника</a:t>
            </a:r>
            <a:r>
              <a:rPr sz="12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института</a:t>
            </a:r>
            <a:r>
              <a:rPr sz="12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мозга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753" y="3288830"/>
            <a:ext cx="4322883" cy="557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1F497D"/>
                </a:solidFill>
                <a:latin typeface="QPOHVP+Arial-Black"/>
                <a:cs typeface="QPOHVP+Arial-Black"/>
              </a:rPr>
              <a:t>ИСТОРИЯ БОЛЕЗНИ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7068" y="419100"/>
            <a:ext cx="2861004" cy="4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ИСТОРИЯ</a:t>
            </a:r>
            <a:r>
              <a:rPr sz="3000" spc="-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БОЛЕЗНИ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223688"/>
            <a:ext cx="7931732" cy="2114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СВОД</a:t>
            </a:r>
            <a:r>
              <a:rPr sz="2400" spc="-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протоколов</a:t>
            </a:r>
            <a:r>
              <a:rPr sz="24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лечебных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манипуляций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-157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данных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инструментальных</a:t>
            </a:r>
          </a:p>
          <a:p>
            <a:pPr marL="257175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исследований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-15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карт</a:t>
            </a:r>
            <a:r>
              <a:rPr sz="24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240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метрик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35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комментариев</a:t>
            </a:r>
          </a:p>
          <a:p>
            <a:pPr marL="257175" marR="0">
              <a:lnSpc>
                <a:spcPts val="261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участников</a:t>
            </a:r>
            <a:r>
              <a:rPr sz="24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МДБ</a:t>
            </a:r>
          </a:p>
          <a:p>
            <a:pPr marL="0" marR="0">
              <a:lnSpc>
                <a:spcPts val="2822"/>
              </a:lnSpc>
              <a:spcBef>
                <a:spcPts val="2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ИНСТРУМЕНТ</a:t>
            </a:r>
            <a:r>
              <a:rPr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междисциплинарного</a:t>
            </a:r>
            <a:r>
              <a:rPr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24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мультидисциплинарного</a:t>
            </a:r>
          </a:p>
          <a:p>
            <a:pPr marL="257175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взаимодействия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для</a:t>
            </a:r>
            <a:r>
              <a:rPr sz="24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достижения</a:t>
            </a:r>
            <a:r>
              <a:rPr sz="2400" spc="4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целей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240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рамках</a:t>
            </a:r>
          </a:p>
          <a:p>
            <a:pPr marL="257175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отдельного</a:t>
            </a:r>
            <a:r>
              <a:rPr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этапа</a:t>
            </a:r>
            <a:r>
              <a:rPr sz="24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реабилитационного</a:t>
            </a:r>
            <a:r>
              <a:rPr sz="2400" spc="-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лечения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345096"/>
            <a:ext cx="7295129" cy="727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ОБЪЕКТ</a:t>
            </a:r>
            <a:r>
              <a:rPr sz="24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экономических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-155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юридических</a:t>
            </a:r>
            <a:r>
              <a:rPr sz="2400" spc="-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2400" spc="-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экспертных</a:t>
            </a:r>
            <a:r>
              <a:rPr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действий</a:t>
            </a:r>
            <a:r>
              <a:rPr sz="2400" spc="-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</a:p>
          <a:p>
            <a:pPr marL="257175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научно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-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организационного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анализа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4534" y="38100"/>
            <a:ext cx="7282750" cy="94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204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Обучение</a:t>
            </a:r>
            <a:r>
              <a:rPr sz="3000" spc="-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мультидисциплинарной</a:t>
            </a:r>
            <a:r>
              <a:rPr sz="30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  <a:r>
              <a:rPr sz="30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ОРИТ</a:t>
            </a:r>
            <a:r>
              <a:rPr sz="3000" spc="-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NTHUG+PTSans-Narrow"/>
                <a:cs typeface="WNTHUG+PTSans-Narrow"/>
              </a:rPr>
              <a:t>–</a:t>
            </a:r>
          </a:p>
          <a:p>
            <a:pPr marL="0" marR="0">
              <a:lnSpc>
                <a:spcPts val="3527"/>
              </a:lnSpc>
              <a:spcBef>
                <a:spcPts val="72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важнейший</a:t>
            </a:r>
            <a:r>
              <a:rPr sz="30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элемент</a:t>
            </a:r>
            <a:r>
              <a:rPr sz="3000" spc="-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30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NTHUG+PTSans-Narrow"/>
                <a:cs typeface="WNTHUG+PTSans-Narrow"/>
              </a:rPr>
              <a:t>Time-line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организации</a:t>
            </a:r>
            <a:r>
              <a:rPr sz="30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5535" y="957071"/>
            <a:ext cx="1016000" cy="92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005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WBIPGU+PTSans-NarrowBold"/>
                <a:cs typeface="WBIPGU+PTSans-NarrowBold"/>
              </a:rPr>
              <a:t>Обучить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WBIPGU+PTSans-NarrowBold"/>
                <a:cs typeface="WBIPGU+PTSans-NarrowBold"/>
              </a:rPr>
              <a:t>персонал</a:t>
            </a:r>
          </a:p>
          <a:p>
            <a:pPr marL="213867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WBIPGU+PTSans-NarrowBold"/>
                <a:cs typeface="WBIPGU+PTSans-NarrowBold"/>
              </a:rPr>
              <a:t>МДБ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7128" y="1136904"/>
            <a:ext cx="1059179" cy="573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Выделить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штаты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133604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приобрести</a:t>
            </a:r>
          </a:p>
          <a:p>
            <a:pPr marL="62230" marR="0">
              <a:lnSpc>
                <a:spcPts val="1411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оборудование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5324" y="1225295"/>
            <a:ext cx="920038" cy="397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Мотивировать</a:t>
            </a:r>
          </a:p>
          <a:p>
            <a:pPr marL="47434" marR="0">
              <a:lnSpc>
                <a:spcPts val="1411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руководство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8732" y="1225295"/>
            <a:ext cx="707136" cy="397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86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Создать</a:t>
            </a:r>
          </a:p>
          <a:p>
            <a:pPr marL="0" marR="0">
              <a:lnSpc>
                <a:spcPts val="1411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регламент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04917" y="2221992"/>
            <a:ext cx="776223" cy="277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Метрики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33356" y="2221992"/>
            <a:ext cx="1530705" cy="102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Сигналы</a:t>
            </a:r>
            <a:r>
              <a:rPr sz="1600" spc="-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опасности</a:t>
            </a:r>
          </a:p>
          <a:p>
            <a:pPr marL="505237" marR="0">
              <a:lnSpc>
                <a:spcPts val="1881"/>
              </a:lnSpc>
              <a:spcBef>
                <a:spcPts val="3924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WIKQSG+PTSans-Narrow"/>
                <a:cs typeface="WIKQSG+PTSans-Narrow"/>
              </a:rPr>
              <a:t>Цели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7495" y="2593848"/>
            <a:ext cx="756716" cy="277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Пациент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52194" y="2846832"/>
            <a:ext cx="1681683" cy="5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Междисциплинарное</a:t>
            </a:r>
          </a:p>
          <a:p>
            <a:pPr marL="178498" marR="0">
              <a:lnSpc>
                <a:spcPts val="1881"/>
              </a:lnSpc>
              <a:spcBef>
                <a:spcPts val="14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взаимодействие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06383" y="4133850"/>
            <a:ext cx="4380341" cy="351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9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Оценка</a:t>
            </a:r>
            <a:r>
              <a:rPr sz="21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эффективность</a:t>
            </a:r>
            <a:r>
              <a:rPr sz="2100" spc="-10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для</a:t>
            </a:r>
            <a:r>
              <a:rPr sz="2100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пациента</a:t>
            </a:r>
            <a:r>
              <a:rPr sz="21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и</a:t>
            </a:r>
            <a:r>
              <a:rPr sz="2100" spc="-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ЛПУ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8349" y="-62946"/>
            <a:ext cx="3683022" cy="1038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059" marR="0">
              <a:lnSpc>
                <a:spcPts val="386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0000"/>
                </a:solidFill>
                <a:latin typeface="Cambria"/>
                <a:cs typeface="Cambria"/>
              </a:rPr>
              <a:t>ТЫ</a:t>
            </a:r>
            <a:r>
              <a:rPr sz="3300" spc="8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3300" spc="8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mbria"/>
                <a:cs typeface="Cambria"/>
              </a:rPr>
              <a:t>ПРОШЕЛ</a:t>
            </a:r>
          </a:p>
          <a:p>
            <a:pPr marL="0" marR="0">
              <a:lnSpc>
                <a:spcPts val="3868"/>
              </a:lnSpc>
              <a:spcBef>
                <a:spcPts val="139"/>
              </a:spcBef>
              <a:spcAft>
                <a:spcPts val="0"/>
              </a:spcAft>
            </a:pPr>
            <a:r>
              <a:rPr sz="3300" b="1" dirty="0">
                <a:solidFill>
                  <a:srgbClr val="FF0000"/>
                </a:solidFill>
                <a:latin typeface="Cambria"/>
                <a:cs typeface="Cambria"/>
              </a:rPr>
              <a:t>УЧЕБУ</a:t>
            </a:r>
            <a:r>
              <a:rPr sz="3300" spc="8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3300" spc="8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mbria"/>
                <a:cs typeface="Cambria"/>
              </a:rPr>
              <a:t>КИМе</a:t>
            </a:r>
            <a:r>
              <a:rPr sz="4900" baseline="1158" dirty="0">
                <a:solidFill>
                  <a:srgbClr val="FF0000"/>
                </a:solidFill>
                <a:latin typeface="TSCIAV+Braggadocio"/>
                <a:cs typeface="TSCIAV+Braggadocio"/>
              </a:rPr>
              <a:t>?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2625" y="1548697"/>
            <a:ext cx="3246703" cy="821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FF0000"/>
                </a:solidFill>
                <a:latin typeface="Cambria"/>
                <a:cs typeface="Cambria"/>
              </a:rPr>
              <a:t>ЕЩЕ</a:t>
            </a:r>
            <a:r>
              <a:rPr sz="2700" spc="202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700" spc="67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mbria"/>
                <a:cs typeface="Cambria"/>
              </a:rPr>
              <a:t>ПОЗДНО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FF0000"/>
                </a:solidFill>
                <a:latin typeface="Cambria"/>
                <a:cs typeface="Cambria"/>
              </a:rPr>
              <a:t>ВРЕМЯ</a:t>
            </a:r>
            <a:r>
              <a:rPr sz="2700" spc="67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mbria"/>
                <a:cs typeface="Cambria"/>
              </a:rPr>
              <a:t>ЕСТЬ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8111" y="1607302"/>
            <a:ext cx="323850" cy="353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0000"/>
                </a:solidFill>
                <a:latin typeface="TSCIAV+Braggadocio"/>
                <a:cs typeface="TSCIAV+Braggadocio"/>
              </a:rPr>
              <a:t>–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2882" y="231318"/>
            <a:ext cx="2583761" cy="26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География</a:t>
            </a:r>
            <a:r>
              <a:rPr sz="15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обучающихся</a:t>
            </a:r>
            <a:r>
              <a:rPr sz="15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WNTHUG+PTSans-Narrow"/>
                <a:cs typeface="WNTHUG+PTSans-Narrow"/>
              </a:rPr>
              <a:t>2015-2017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67090" y="4837335"/>
            <a:ext cx="27953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UHLDLO+Arial-BoldMT"/>
                <a:cs typeface="UHLDLO+Arial-BoldMT"/>
              </a:rPr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6948" y="192785"/>
            <a:ext cx="7535895" cy="530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0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Аккредитация</a:t>
            </a:r>
            <a:r>
              <a:rPr sz="33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</a:t>
            </a:r>
            <a:r>
              <a:rPr sz="3300" spc="-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статус</a:t>
            </a:r>
            <a:r>
              <a:rPr sz="33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образовательного</a:t>
            </a:r>
            <a:r>
              <a:rPr sz="33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центра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325" y="169434"/>
            <a:ext cx="2475964" cy="55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621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Обучение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МДБ ОРИТ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72</a:t>
            </a:r>
            <a:r>
              <a:rPr sz="1800" spc="-74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 </a:t>
            </a:r>
            <a:r>
              <a:rPr sz="18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часа</a:t>
            </a:r>
            <a:r>
              <a:rPr sz="18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-</a:t>
            </a:r>
            <a:r>
              <a:rPr sz="1800" spc="182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 </a:t>
            </a:r>
            <a:r>
              <a:rPr sz="1800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5</a:t>
            </a:r>
            <a:r>
              <a:rPr sz="1800" spc="-72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 </a:t>
            </a:r>
            <a:r>
              <a:rPr sz="18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специалистов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4762" y="4998879"/>
            <a:ext cx="168377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78787"/>
                </a:solidFill>
                <a:latin typeface="UHLDLO+Arial-BoldMT"/>
                <a:cs typeface="UHLDLO+Arial-BoldMT"/>
              </a:rPr>
              <a:t>Клиника</a:t>
            </a:r>
            <a:r>
              <a:rPr sz="900" spc="26" dirty="0">
                <a:solidFill>
                  <a:srgbClr val="878787"/>
                </a:solidFill>
                <a:latin typeface="UHLDLO+Arial-BoldMT"/>
                <a:cs typeface="UHLDLO+Arial-BoldMT"/>
              </a:rPr>
              <a:t> </a:t>
            </a:r>
            <a:r>
              <a:rPr sz="900" dirty="0">
                <a:solidFill>
                  <a:srgbClr val="878787"/>
                </a:solidFill>
                <a:latin typeface="UHLDLO+Arial-BoldMT"/>
                <a:cs typeface="UHLDLO+Arial-BoldMT"/>
              </a:rPr>
              <a:t>Института</a:t>
            </a:r>
            <a:r>
              <a:rPr sz="900" spc="27" dirty="0">
                <a:solidFill>
                  <a:srgbClr val="878787"/>
                </a:solidFill>
                <a:latin typeface="UHLDLO+Arial-BoldMT"/>
                <a:cs typeface="UHLDLO+Arial-BoldMT"/>
              </a:rPr>
              <a:t> </a:t>
            </a:r>
            <a:r>
              <a:rPr sz="900" dirty="0">
                <a:solidFill>
                  <a:srgbClr val="878787"/>
                </a:solidFill>
                <a:latin typeface="UHLDLO+Arial-BoldMT"/>
                <a:cs typeface="UHLDLO+Arial-BoldMT"/>
              </a:rPr>
              <a:t>Мозга©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00" y="108203"/>
            <a:ext cx="6672065" cy="116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138" marR="0">
              <a:lnSpc>
                <a:spcPts val="3057"/>
              </a:lnSpc>
              <a:spcBef>
                <a:spcPts val="0"/>
              </a:spcBef>
              <a:spcAft>
                <a:spcPts val="0"/>
              </a:spcAft>
            </a:pPr>
            <a:r>
              <a:rPr sz="2600" spc="11" dirty="0">
                <a:solidFill>
                  <a:srgbClr val="000000"/>
                </a:solidFill>
                <a:latin typeface="WIKQSG+PTSans-Narrow"/>
                <a:cs typeface="WIKQSG+PTSans-Narrow"/>
              </a:rPr>
              <a:t>Первый</a:t>
            </a:r>
            <a:r>
              <a:rPr sz="26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2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Европе</a:t>
            </a:r>
            <a:r>
              <a:rPr sz="26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курс</a:t>
            </a:r>
            <a:r>
              <a:rPr sz="26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1" dirty="0">
                <a:solidFill>
                  <a:srgbClr val="000000"/>
                </a:solidFill>
                <a:latin typeface="WIKQSG+PTSans-Narrow"/>
                <a:cs typeface="WIKQSG+PTSans-Narrow"/>
              </a:rPr>
              <a:t>обучения</a:t>
            </a:r>
          </a:p>
          <a:p>
            <a:pPr marL="0" marR="0">
              <a:lnSpc>
                <a:spcPts val="3057"/>
              </a:lnSpc>
              <a:spcBef>
                <a:spcPts val="38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мультидисциплинарной</a:t>
            </a:r>
            <a:r>
              <a:rPr sz="260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бригады</a:t>
            </a:r>
            <a:r>
              <a:rPr sz="2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26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</a:p>
          <a:p>
            <a:pPr marL="2377323" marR="0">
              <a:lnSpc>
                <a:spcPts val="2704"/>
              </a:lnSpc>
              <a:spcBef>
                <a:spcPts val="44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72</a:t>
            </a:r>
            <a:r>
              <a:rPr sz="2300" spc="-101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 </a:t>
            </a:r>
            <a:r>
              <a:rPr sz="23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часа</a:t>
            </a:r>
            <a:r>
              <a:rPr sz="2300" spc="-1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-</a:t>
            </a:r>
            <a:r>
              <a:rPr sz="2300" spc="224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 </a:t>
            </a:r>
            <a:r>
              <a:rPr sz="2300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5</a:t>
            </a:r>
            <a:r>
              <a:rPr sz="2300" spc="-101" dirty="0">
                <a:solidFill>
                  <a:srgbClr val="FF0000"/>
                </a:solidFill>
                <a:latin typeface="SDAKAO+PTSans-NarrowBold"/>
                <a:cs typeface="SDAKAO+PTSans-NarrowBold"/>
              </a:rPr>
              <a:t> </a:t>
            </a:r>
            <a:r>
              <a:rPr sz="2300" dirty="0">
                <a:solidFill>
                  <a:srgbClr val="FF0000"/>
                </a:solidFill>
                <a:latin typeface="WBIPGU+PTSans-NarrowBold"/>
                <a:cs typeface="WBIPGU+PTSans-NarrowBold"/>
              </a:rPr>
              <a:t>специалистов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56843" y="171449"/>
            <a:ext cx="639312" cy="232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Область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97022" y="171449"/>
            <a:ext cx="1024707" cy="232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Кол</a:t>
            </a:r>
            <a:r>
              <a:rPr sz="1300" dirty="0">
                <a:solidFill>
                  <a:srgbClr val="FFFFFF"/>
                </a:solidFill>
                <a:latin typeface="SDAKAO+PTSans-NarrowBold"/>
                <a:cs typeface="SDAKAO+PTSans-NarrowBold"/>
              </a:rPr>
              <a:t>-</a:t>
            </a:r>
            <a:r>
              <a:rPr sz="1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во</a:t>
            </a:r>
            <a:r>
              <a:rPr sz="1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WBIPGU+PTSans-NarrowBold"/>
                <a:cs typeface="WBIPGU+PTSans-NarrowBold"/>
              </a:rPr>
              <a:t>бригад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6843" y="464057"/>
            <a:ext cx="1042383" cy="500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Пермский</a:t>
            </a:r>
            <a:r>
              <a:rPr sz="13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край</a:t>
            </a:r>
          </a:p>
          <a:p>
            <a:pPr marL="0" marR="0">
              <a:lnSpc>
                <a:spcPts val="1528"/>
              </a:lnSpc>
              <a:spcBef>
                <a:spcPts val="58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ХМАО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97022" y="464057"/>
            <a:ext cx="301303" cy="500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10</a:t>
            </a:r>
          </a:p>
          <a:p>
            <a:pPr marL="0" marR="0">
              <a:lnSpc>
                <a:spcPts val="1528"/>
              </a:lnSpc>
              <a:spcBef>
                <a:spcPts val="58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6843" y="991361"/>
            <a:ext cx="1666874" cy="232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Свердловская</a:t>
            </a:r>
            <a:r>
              <a:rPr sz="13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область</a:t>
            </a:r>
            <a:r>
              <a:rPr sz="1300" spc="8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6843" y="1253489"/>
            <a:ext cx="1290401" cy="491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Курганская</a:t>
            </a:r>
            <a:r>
              <a:rPr sz="13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область</a:t>
            </a:r>
          </a:p>
          <a:p>
            <a:pPr marL="0" marR="0">
              <a:lnSpc>
                <a:spcPts val="1528"/>
              </a:lnSpc>
              <a:spcBef>
                <a:spcPts val="561"/>
              </a:spcBef>
              <a:spcAft>
                <a:spcPts val="0"/>
              </a:spcAft>
            </a:pPr>
            <a:r>
              <a:rPr sz="1300" spc="-15" dirty="0">
                <a:solidFill>
                  <a:srgbClr val="000000"/>
                </a:solidFill>
                <a:latin typeface="WIKQSG+PTSans-Narrow"/>
                <a:cs typeface="WIKQSG+PTSans-Narrow"/>
              </a:rPr>
              <a:t>Тюменская</a:t>
            </a:r>
            <a:r>
              <a:rPr sz="13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область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97022" y="1253489"/>
            <a:ext cx="226694" cy="491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3</a:t>
            </a:r>
          </a:p>
          <a:p>
            <a:pPr marL="0" marR="0">
              <a:lnSpc>
                <a:spcPts val="1528"/>
              </a:lnSpc>
              <a:spcBef>
                <a:spcPts val="56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56843" y="1771650"/>
            <a:ext cx="1666874" cy="232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Оренбургская</a:t>
            </a:r>
            <a:r>
              <a:rPr sz="13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область</a:t>
            </a:r>
            <a:r>
              <a:rPr sz="13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56843" y="2030729"/>
            <a:ext cx="584136" cy="232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Москва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97022" y="2030729"/>
            <a:ext cx="226694" cy="127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1</a:t>
            </a:r>
          </a:p>
          <a:p>
            <a:pPr marL="0" marR="0">
              <a:lnSpc>
                <a:spcPts val="1528"/>
              </a:lnSpc>
              <a:spcBef>
                <a:spcPts val="58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1</a:t>
            </a:r>
          </a:p>
          <a:p>
            <a:pPr marL="0" marR="0">
              <a:lnSpc>
                <a:spcPts val="1528"/>
              </a:lnSpc>
              <a:spcBef>
                <a:spcPts val="51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1</a:t>
            </a:r>
          </a:p>
          <a:p>
            <a:pPr marL="0" marR="0">
              <a:lnSpc>
                <a:spcPts val="1528"/>
              </a:lnSpc>
              <a:spcBef>
                <a:spcPts val="56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1</a:t>
            </a:r>
          </a:p>
          <a:p>
            <a:pPr marL="0" marR="0">
              <a:lnSpc>
                <a:spcPts val="1528"/>
              </a:lnSpc>
              <a:spcBef>
                <a:spcPts val="51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NTHUG+PTSans-Narrow"/>
                <a:cs typeface="WNTHUG+PTSans-Narrow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6843" y="2292857"/>
            <a:ext cx="1322843" cy="750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Приморский</a:t>
            </a:r>
            <a:r>
              <a:rPr sz="13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край</a:t>
            </a:r>
          </a:p>
          <a:p>
            <a:pPr marL="0" marR="0">
              <a:lnSpc>
                <a:spcPts val="1528"/>
              </a:lnSpc>
              <a:spcBef>
                <a:spcPts val="56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Республика</a:t>
            </a:r>
            <a:r>
              <a:rPr sz="13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Бурятия</a:t>
            </a:r>
          </a:p>
          <a:p>
            <a:pPr marL="0" marR="0">
              <a:lnSpc>
                <a:spcPts val="1528"/>
              </a:lnSpc>
              <a:spcBef>
                <a:spcPts val="51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Марий</a:t>
            </a:r>
            <a:r>
              <a:rPr sz="13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Эл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56843" y="3070098"/>
            <a:ext cx="820394" cy="232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IKQSG+PTSans-Narrow"/>
                <a:cs typeface="WIKQSG+PTSans-Narrow"/>
              </a:rPr>
              <a:t>Белоруссия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13683" y="3402329"/>
            <a:ext cx="2551830" cy="828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931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WNTHUG+PTSans-Narrow"/>
                <a:cs typeface="WNTHUG+PTSans-Narrow"/>
              </a:rPr>
              <a:t>2016-2018</a:t>
            </a:r>
          </a:p>
          <a:p>
            <a:pPr marL="0" marR="0">
              <a:lnSpc>
                <a:spcPts val="1999"/>
              </a:lnSpc>
              <a:spcBef>
                <a:spcPts val="11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Прошли</a:t>
            </a:r>
            <a:r>
              <a:rPr sz="17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обучение</a:t>
            </a:r>
          </a:p>
          <a:p>
            <a:pPr marL="0" marR="0">
              <a:lnSpc>
                <a:spcPts val="1999"/>
              </a:lnSpc>
              <a:spcBef>
                <a:spcPts val="11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Количество</a:t>
            </a: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бригад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97192" y="3670554"/>
            <a:ext cx="443864" cy="560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WNTHUG+PTSans-Narrow"/>
                <a:cs typeface="WNTHUG+PTSans-Narrow"/>
              </a:rPr>
              <a:t>322</a:t>
            </a:r>
          </a:p>
          <a:p>
            <a:pPr marL="0" marR="0">
              <a:lnSpc>
                <a:spcPts val="1999"/>
              </a:lnSpc>
              <a:spcBef>
                <a:spcPts val="112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WNTHUG+PTSans-Narrow"/>
                <a:cs typeface="WNTHUG+PTSans-Narrow"/>
              </a:rPr>
              <a:t>59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13683" y="4203954"/>
            <a:ext cx="1339992" cy="291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8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Кол</a:t>
            </a:r>
            <a:r>
              <a:rPr sz="17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во</a:t>
            </a:r>
            <a:r>
              <a:rPr sz="1700" spc="-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городов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97192" y="4203954"/>
            <a:ext cx="346709" cy="291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WNTHUG+PTSans-Narrow"/>
                <a:cs typeface="WNTHUG+PTSans-Narrow"/>
              </a:rPr>
              <a:t>42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13683" y="4472178"/>
            <a:ext cx="2669677" cy="291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Анестезиологов</a:t>
            </a:r>
            <a:r>
              <a:rPr sz="17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реаниматологов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397192" y="4472178"/>
            <a:ext cx="346709" cy="291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WNTHUG+PTSans-Narrow"/>
                <a:cs typeface="WNTHUG+PTSans-Narrow"/>
              </a:rPr>
              <a:t>38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13683" y="4737354"/>
            <a:ext cx="3622344" cy="291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0" dirty="0">
                <a:solidFill>
                  <a:srgbClr val="FFFFFF"/>
                </a:solidFill>
                <a:latin typeface="WIKQSG+PTSans-Narrow"/>
                <a:cs typeface="WIKQSG+PTSans-Narrow"/>
              </a:rPr>
              <a:t>Уровень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прохождения</a:t>
            </a:r>
            <a:r>
              <a:rPr sz="17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тестов</a:t>
            </a:r>
            <a:r>
              <a:rPr sz="1700" spc="-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</a:t>
            </a:r>
            <a:r>
              <a:rPr sz="1700" spc="-6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цикла</a:t>
            </a:r>
            <a:r>
              <a:rPr sz="1700" dirty="0">
                <a:solidFill>
                  <a:srgbClr val="FFFFFF"/>
                </a:solidFill>
                <a:latin typeface="WNTHUG+PTSans-Narrow"/>
                <a:cs typeface="WNTHUG+PTSans-Narrow"/>
              </a:rPr>
              <a:t>/</a:t>
            </a:r>
            <a:r>
              <a:rPr sz="17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после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97192" y="4737354"/>
            <a:ext cx="604710" cy="291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WNTHUG+PTSans-Narrow"/>
                <a:cs typeface="WNTHUG+PTSans-Narrow"/>
              </a:rPr>
              <a:t>67/77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18730" y="4837335"/>
            <a:ext cx="491783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78787"/>
                </a:solidFill>
                <a:latin typeface="UHLDLO+Arial-BoldMT"/>
                <a:cs typeface="UHLDLO+Arial-BoldMT"/>
              </a:rPr>
              <a:t>линик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9375" y="192785"/>
            <a:ext cx="6076378" cy="530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0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РеабИТ</a:t>
            </a:r>
            <a:r>
              <a:rPr sz="3300" spc="-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заработал</a:t>
            </a:r>
            <a:r>
              <a:rPr sz="3300" dirty="0">
                <a:solidFill>
                  <a:srgbClr val="000000"/>
                </a:solidFill>
                <a:latin typeface="WNTHUG+PTSans-Narrow"/>
                <a:cs typeface="WNTHUG+PTSans-Narrow"/>
              </a:rPr>
              <a:t>…..,</a:t>
            </a:r>
            <a:r>
              <a:rPr sz="3300" spc="-213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но</a:t>
            </a:r>
            <a:r>
              <a:rPr sz="33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мы</a:t>
            </a:r>
            <a:r>
              <a:rPr sz="33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наблюдаем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06825" y="4837335"/>
            <a:ext cx="561547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78787"/>
                </a:solidFill>
                <a:latin typeface="UHLDLO+Arial-BoldMT"/>
                <a:cs typeface="UHLDLO+Arial-BoldMT"/>
              </a:rPr>
              <a:t>Клиник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51720" y="1005839"/>
            <a:ext cx="3592982" cy="396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Межбригадное</a:t>
            </a:r>
            <a:r>
              <a:rPr sz="2400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взаимодействие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7473" y="1368552"/>
            <a:ext cx="1958238" cy="5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Межрегиональный</a:t>
            </a:r>
            <a:r>
              <a:rPr sz="16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центр</a:t>
            </a:r>
          </a:p>
          <a:p>
            <a:pPr marL="351282" marR="0">
              <a:lnSpc>
                <a:spcPts val="1881"/>
              </a:lnSpc>
              <a:spcBef>
                <a:spcPts val="1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WIKQSG+PTSans-Narrow"/>
                <a:cs typeface="WIKQSG+PTSans-Narrow"/>
              </a:rPr>
              <a:t>нейрореабилитации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553" y="2638043"/>
            <a:ext cx="2185593" cy="68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518" marR="0">
              <a:lnSpc>
                <a:spcPts val="258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Маршрутизация</a:t>
            </a:r>
            <a:r>
              <a:rPr sz="2200" spc="-8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</a:t>
            </a: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этапы</a:t>
            </a:r>
            <a:r>
              <a:rPr sz="2200" spc="-8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83540" y="2638043"/>
            <a:ext cx="2038350" cy="68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734" marR="0">
              <a:lnSpc>
                <a:spcPts val="258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Научно</a:t>
            </a:r>
            <a:r>
              <a:rPr sz="2200" dirty="0">
                <a:solidFill>
                  <a:srgbClr val="FFFFFF"/>
                </a:solidFill>
                <a:latin typeface="WNTHUG+PTSans-Narrow"/>
                <a:cs typeface="WNTHUG+PTSans-Narrow"/>
              </a:rPr>
              <a:t>-</a:t>
            </a: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исследовательское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8290" y="2802635"/>
            <a:ext cx="1146505" cy="36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НМО</a:t>
            </a:r>
            <a:r>
              <a:rPr sz="2200" spc="-8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5082" y="3308603"/>
            <a:ext cx="1287842" cy="4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Мультицентровые</a:t>
            </a:r>
          </a:p>
          <a:p>
            <a:pPr marL="263333" marR="0">
              <a:lnSpc>
                <a:spcPts val="1646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исследования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44939" y="3363467"/>
            <a:ext cx="1096492" cy="36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КИМ</a:t>
            </a:r>
            <a:r>
              <a:rPr sz="2200" dirty="0">
                <a:solidFill>
                  <a:srgbClr val="000000"/>
                </a:solidFill>
                <a:latin typeface="WNTHUG+PTSans-Narrow"/>
                <a:cs typeface="WNTHUG+PTSans-Narrow"/>
              </a:rPr>
              <a:t>-NET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9056" y="3387851"/>
            <a:ext cx="1911476" cy="30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Бюро</a:t>
            </a:r>
            <a:r>
              <a:rPr sz="18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WIKQSG+PTSans-Narrow"/>
                <a:cs typeface="WIKQSG+PTSans-Narrow"/>
              </a:rPr>
              <a:t>госпитализации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5206" y="400049"/>
            <a:ext cx="2185873" cy="530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0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Мысли</a:t>
            </a:r>
            <a:r>
              <a:rPr sz="3300" spc="-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WIKQSG+PTSans-Narrow"/>
                <a:cs typeface="WIKQSG+PTSans-Narrow"/>
              </a:rPr>
              <a:t>домой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8938" y="1263312"/>
            <a:ext cx="4822469" cy="1120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CHMJN+ArialMT"/>
                <a:cs typeface="BCHMJN+ArialMT"/>
              </a:rPr>
              <a:t>•</a:t>
            </a:r>
            <a:r>
              <a:rPr sz="2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Перспективно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распространение</a:t>
            </a:r>
            <a:r>
              <a:rPr sz="24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системы</a:t>
            </a:r>
          </a:p>
          <a:p>
            <a:pPr marL="257175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РеабИТ</a:t>
            </a:r>
            <a:r>
              <a:rPr sz="24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400" spc="-158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включающую</a:t>
            </a:r>
            <a:r>
              <a:rPr sz="2400" spc="-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свод</a:t>
            </a:r>
            <a:r>
              <a:rPr sz="24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Стандартных</a:t>
            </a:r>
          </a:p>
          <a:p>
            <a:pPr marL="257175" marR="0">
              <a:lnSpc>
                <a:spcPts val="2822"/>
              </a:lnSpc>
              <a:spcBef>
                <a:spcPts val="8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Операционных</a:t>
            </a:r>
            <a:r>
              <a:rPr sz="240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Процедур</a:t>
            </a:r>
            <a:r>
              <a:rPr sz="24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240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систему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6113" y="2356103"/>
            <a:ext cx="4807732" cy="396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подготовки</a:t>
            </a:r>
            <a:r>
              <a:rPr sz="2400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персонала</a:t>
            </a:r>
            <a:r>
              <a:rPr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к</a:t>
            </a:r>
            <a:r>
              <a:rPr sz="24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их</a:t>
            </a:r>
            <a:r>
              <a:rPr sz="2400" spc="-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WIKQSG+PTSans-Narrow"/>
                <a:cs typeface="WIKQSG+PTSans-Narrow"/>
              </a:rPr>
              <a:t>использованию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3854" y="1093469"/>
            <a:ext cx="2686490" cy="501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Организационные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4952" y="1514093"/>
            <a:ext cx="2364207" cy="501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принципы</a:t>
            </a:r>
            <a:r>
              <a:rPr sz="3100" spc="-1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  <a:r>
              <a:rPr sz="3100" dirty="0">
                <a:solidFill>
                  <a:srgbClr val="FFFFFF"/>
                </a:solidFill>
                <a:latin typeface="WNTHUG+PTSans-Narrow"/>
                <a:cs typeface="WNTHUG+PTSans-Narrow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7867" y="2192098"/>
            <a:ext cx="3305281" cy="2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отлаженная</a:t>
            </a:r>
            <a:r>
              <a:rPr sz="1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коммуникация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внутри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коллектива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7867" y="2420698"/>
            <a:ext cx="4002951" cy="1211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разделение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функциональных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обязанностей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вопросам</a:t>
            </a:r>
          </a:p>
          <a:p>
            <a:pPr marL="214629" marR="0">
              <a:lnSpc>
                <a:spcPts val="148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диагностики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400" spc="-91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применения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технологий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214629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мониторинга</a:t>
            </a:r>
            <a:r>
              <a:rPr sz="14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эффективности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безопасности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проведения</a:t>
            </a:r>
          </a:p>
          <a:p>
            <a:pPr marL="214629" marR="0">
              <a:lnSpc>
                <a:spcPts val="148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мероприятий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процессе</a:t>
            </a:r>
            <a:r>
              <a:rPr sz="14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выполнения</a:t>
            </a:r>
          </a:p>
          <a:p>
            <a:pPr marL="214629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индивидуальной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программы</a:t>
            </a:r>
            <a:r>
              <a:rPr sz="14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медицинской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</a:p>
          <a:p>
            <a:pPr marL="214629" marR="0">
              <a:lnSpc>
                <a:spcPts val="148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пациента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867" y="3612466"/>
            <a:ext cx="3918655" cy="440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BCHMJN+ArialMT"/>
                <a:cs typeface="BCHMJN+ArialMT"/>
              </a:rPr>
              <a:t>–</a:t>
            </a:r>
            <a:r>
              <a:rPr sz="1400" spc="5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горизонтальный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принцип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управления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с</a:t>
            </a:r>
            <a:r>
              <a:rPr sz="14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главенствующей</a:t>
            </a:r>
          </a:p>
          <a:p>
            <a:pPr marL="214629" marR="0">
              <a:lnSpc>
                <a:spcPts val="1511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ролью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лечащего</a:t>
            </a:r>
            <a:r>
              <a:rPr sz="14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врача</a:t>
            </a:r>
            <a:r>
              <a:rPr sz="14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как</a:t>
            </a:r>
            <a:r>
              <a:rPr sz="14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322" y="1306829"/>
            <a:ext cx="3313496" cy="501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Основные</a:t>
            </a:r>
            <a:r>
              <a:rPr sz="3100" spc="-1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FFFFFF"/>
                </a:solidFill>
                <a:latin typeface="WIKQSG+PTSans-Narrow"/>
                <a:cs typeface="WIKQSG+PTSans-Narrow"/>
              </a:rPr>
              <a:t>задачи</a:t>
            </a:r>
            <a:r>
              <a:rPr sz="3100" spc="-1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МДБ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943" y="2187660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118" y="2188463"/>
            <a:ext cx="3971391" cy="384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исходная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оценка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состояния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степень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нарушения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функций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ограничений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жизнедеятельности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  <a:r>
              <a:rPr sz="1200" spc="-77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социальной</a:t>
            </a:r>
            <a:r>
              <a:rPr sz="12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недостаточности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8943" y="2556468"/>
            <a:ext cx="205754" cy="601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267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197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118" y="2557271"/>
            <a:ext cx="4206361" cy="778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анализ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проблем</a:t>
            </a:r>
            <a:r>
              <a:rPr sz="12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потребностей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каждого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пациента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индивидуально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);</a:t>
            </a:r>
          </a:p>
          <a:p>
            <a:pPr marL="0" marR="0">
              <a:lnSpc>
                <a:spcPts val="1411"/>
              </a:lnSpc>
              <a:spcBef>
                <a:spcPts val="196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формулировка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реабилитационного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диагноза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прогноза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;</a:t>
            </a:r>
          </a:p>
          <a:p>
            <a:pPr marL="0" marR="0">
              <a:lnSpc>
                <a:spcPts val="1411"/>
              </a:lnSpc>
              <a:spcBef>
                <a:spcPts val="76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выработка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индивидуальных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целей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как</a:t>
            </a:r>
            <a:r>
              <a:rPr sz="12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краткосрочных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так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долгосрочных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)</a:t>
            </a:r>
            <a:r>
              <a:rPr sz="1200" spc="-10" dirty="0">
                <a:solidFill>
                  <a:srgbClr val="FFFFFF"/>
                </a:solidFill>
                <a:latin typeface="WNTHUG+PTSans-Narrow"/>
                <a:cs typeface="WNTHUG+PTSans-Narrow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задач</a:t>
            </a:r>
            <a:r>
              <a:rPr sz="12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медицинской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943" y="3318468"/>
            <a:ext cx="205754" cy="577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1563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6118" y="3319272"/>
            <a:ext cx="3535420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формирование</a:t>
            </a:r>
            <a:r>
              <a:rPr sz="1200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индивидуальной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программы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плана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основных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6118" y="3483864"/>
            <a:ext cx="3506038" cy="2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мероприятий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медицинской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6118" y="3688079"/>
            <a:ext cx="3471702" cy="381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выбор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критериев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эффективности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безопасности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реализации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индивидуальной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программы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медицинской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8943" y="4056084"/>
            <a:ext cx="205754" cy="41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267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BCHMJN+ArialMT"/>
                <a:cs typeface="BCHMJN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6118" y="4056888"/>
            <a:ext cx="3894430" cy="5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реализация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реабилитационной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программы</a:t>
            </a:r>
          </a:p>
          <a:p>
            <a:pPr marL="0" marR="0">
              <a:lnSpc>
                <a:spcPts val="1411"/>
              </a:lnSpc>
              <a:spcBef>
                <a:spcPts val="196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оценка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эффективности</a:t>
            </a:r>
            <a:r>
              <a:rPr sz="1200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реабилитационных</a:t>
            </a:r>
            <a:r>
              <a:rPr sz="12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мероприятий</a:t>
            </a:r>
            <a:r>
              <a:rPr sz="1200" spc="-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в</a:t>
            </a:r>
            <a:r>
              <a:rPr sz="1200" spc="-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WIKQSG+PTSans-Narrow"/>
                <a:cs typeface="WIKQSG+PTSans-Narrow"/>
              </a:rPr>
              <a:t>динамике</a:t>
            </a: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;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WNTHUG+PTSans-Narrow"/>
                <a:cs typeface="WNTHUG+PTSans-Narrow"/>
              </a:rPr>
              <a:t>(FIM,SF36….)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928" y="145542"/>
            <a:ext cx="8373876" cy="321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Мультидисциплинарная</a:t>
            </a:r>
            <a:r>
              <a:rPr sz="19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бригада</a:t>
            </a:r>
            <a:r>
              <a:rPr sz="19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и</a:t>
            </a:r>
            <a:r>
              <a:rPr sz="19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междисциплинарное</a:t>
            </a:r>
            <a:r>
              <a:rPr sz="19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взаимодействие</a:t>
            </a:r>
            <a:r>
              <a:rPr sz="19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по</a:t>
            </a:r>
            <a:r>
              <a:rPr sz="19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профилю</a:t>
            </a:r>
            <a:r>
              <a:rPr sz="19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патологии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3967" y="673607"/>
            <a:ext cx="1945639" cy="336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Травматология</a:t>
            </a:r>
            <a:r>
              <a:rPr sz="2000" dirty="0">
                <a:solidFill>
                  <a:srgbClr val="000000"/>
                </a:solidFill>
                <a:latin typeface="WNTHUG+PTSans-Narrow"/>
                <a:cs typeface="WNTHUG+PTSans-Narrow"/>
              </a:rPr>
              <a:t>,</a:t>
            </a:r>
            <a:r>
              <a:rPr sz="2000" spc="-129" dirty="0">
                <a:solidFill>
                  <a:srgbClr val="000000"/>
                </a:solidFill>
                <a:latin typeface="WNTHUG+PTSans-Narrow"/>
                <a:cs typeface="WNTHUG+PTSans-Narrow"/>
              </a:rPr>
              <a:t> </a:t>
            </a: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ПНС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1031" y="740663"/>
            <a:ext cx="658113" cy="336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ОРИТ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058" y="1074419"/>
            <a:ext cx="439216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социальный</a:t>
            </a:r>
          </a:p>
          <a:p>
            <a:pPr marL="37528" marR="0">
              <a:lnSpc>
                <a:spcPts val="69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работник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32072" y="1117091"/>
            <a:ext cx="4214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кинезиолог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11928" y="1181861"/>
            <a:ext cx="450456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7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ФМР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6253" y="1220723"/>
            <a:ext cx="38610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6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ФМР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15220" y="1267205"/>
            <a:ext cx="512419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социальный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44825" y="1319022"/>
            <a:ext cx="491697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кинезиолог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58972" y="1367789"/>
            <a:ext cx="424853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работник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4523" y="1732788"/>
            <a:ext cx="481279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93418" y="1751076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50800" marR="0">
              <a:lnSpc>
                <a:spcPts val="69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психолог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39621" y="1770125"/>
            <a:ext cx="561492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0618" y="1793748"/>
            <a:ext cx="392734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медсестра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9633" y="1860804"/>
            <a:ext cx="4911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Реаниматолог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53908" y="1922525"/>
            <a:ext cx="532866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WIKQSG+PTSans-Narrow"/>
                <a:cs typeface="WIKQSG+PTSans-Narrow"/>
              </a:rPr>
              <a:t>Травматолог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42397" y="2196845"/>
            <a:ext cx="458190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медсестра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07012" y="2196845"/>
            <a:ext cx="567270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эргофизиолог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12768" y="2427732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64261" marR="0">
              <a:lnSpc>
                <a:spcPts val="69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8883" y="2473451"/>
            <a:ext cx="437616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консультант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255728" y="2313431"/>
            <a:ext cx="1005331" cy="336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Соматика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906610" y="2590800"/>
            <a:ext cx="545083" cy="336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WIKQSG+PTSans-Narrow"/>
                <a:cs typeface="WIKQSG+PTSans-Narrow"/>
              </a:rPr>
              <a:t>ЦНС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78563" y="2635757"/>
            <a:ext cx="510552" cy="1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консультант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2521" y="2753867"/>
            <a:ext cx="486232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эргофизиолог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863773" y="2796539"/>
            <a:ext cx="439216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социальный</a:t>
            </a:r>
          </a:p>
          <a:p>
            <a:pPr marL="37528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работник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594917" y="2802636"/>
            <a:ext cx="38610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6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ФМР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331357" y="2842260"/>
            <a:ext cx="42148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кинезиолог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02816" y="2976372"/>
            <a:ext cx="439216" cy="219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социальный</a:t>
            </a:r>
          </a:p>
          <a:p>
            <a:pPr marL="37528" marR="0">
              <a:lnSpc>
                <a:spcPts val="705"/>
              </a:lnSpc>
              <a:spcBef>
                <a:spcPts val="14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работник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14239" y="2976372"/>
            <a:ext cx="398952" cy="219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кинезиоло</a:t>
            </a:r>
          </a:p>
          <a:p>
            <a:pPr marL="130937" marR="0">
              <a:lnSpc>
                <a:spcPts val="705"/>
              </a:lnSpc>
              <a:spcBef>
                <a:spcPts val="1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г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86793" y="3162300"/>
            <a:ext cx="38610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врач</a:t>
            </a:r>
            <a:r>
              <a:rPr sz="6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ФМР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572023" y="3317747"/>
            <a:ext cx="481279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31269" y="3445764"/>
            <a:ext cx="362788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Терапевт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621172" y="3534155"/>
            <a:ext cx="383058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NTHUG+PTSans-Narrow"/>
                <a:cs typeface="WNTHUG+PTSans-Narrow"/>
              </a:rPr>
              <a:t>/</a:t>
            </a: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кадиолог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927190" y="3573779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50800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психолог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492182" y="3585972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50801" marR="0">
              <a:lnSpc>
                <a:spcPts val="69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психолог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982500" y="3616452"/>
            <a:ext cx="392734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медсестра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706853" y="3631691"/>
            <a:ext cx="39273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медсестра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927350" y="3729228"/>
            <a:ext cx="481279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NTHUG+PTSans-Narrow"/>
                <a:cs typeface="WNTHUG+PTSans-Narrow"/>
              </a:rPr>
              <a:t>Case Manager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983102" y="3857244"/>
            <a:ext cx="369874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Невролог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807885" y="4250435"/>
            <a:ext cx="460095" cy="21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клинический</a:t>
            </a:r>
          </a:p>
          <a:p>
            <a:pPr marL="64261" marR="0">
              <a:lnSpc>
                <a:spcPts val="696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логопед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191499" y="4262628"/>
            <a:ext cx="437616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консультант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974389" y="4262628"/>
            <a:ext cx="486232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эргофизиолог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29536" y="4293108"/>
            <a:ext cx="435330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WIKQSG+PTSans-Narrow"/>
                <a:cs typeface="WIKQSG+PTSans-Narrow"/>
              </a:rPr>
              <a:t>рофизиолог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279764" y="4689347"/>
            <a:ext cx="463677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эргофизиоло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557123" y="4734142"/>
            <a:ext cx="536190" cy="131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2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Нейрохирург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443086" y="4780788"/>
            <a:ext cx="136855" cy="12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WIKQSG+PTSans-Narrow"/>
                <a:cs typeface="WIKQSG+PTSans-Narrow"/>
              </a:rPr>
              <a:t>г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151518" y="4904994"/>
            <a:ext cx="1350207" cy="17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78787"/>
                </a:solidFill>
                <a:latin typeface="WBIPGU+PTSans-NarrowBold"/>
                <a:cs typeface="WBIPGU+PTSans-NarrowBold"/>
              </a:rPr>
              <a:t>Клинический</a:t>
            </a:r>
            <a:r>
              <a:rPr sz="900" spc="-40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878787"/>
                </a:solidFill>
                <a:latin typeface="WBIPGU+PTSans-NarrowBold"/>
                <a:cs typeface="WBIPGU+PTSans-NarrowBold"/>
              </a:rPr>
              <a:t>институт</a:t>
            </a:r>
            <a:r>
              <a:rPr sz="900" spc="-34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878787"/>
                </a:solidFill>
                <a:latin typeface="WBIPGU+PTSans-NarrowBold"/>
                <a:cs typeface="WBIPGU+PTSans-NarrowBold"/>
              </a:rPr>
              <a:t>Мозга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753" y="3363467"/>
            <a:ext cx="6482334" cy="94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МДБ</a:t>
            </a:r>
            <a:r>
              <a:rPr sz="3000" spc="-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</a:t>
            </a:r>
            <a:r>
              <a:rPr sz="3000" spc="-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3" dirty="0">
                <a:solidFill>
                  <a:srgbClr val="000000"/>
                </a:solidFill>
                <a:latin typeface="WIKQSG+PTSans-Narrow"/>
                <a:cs typeface="WIKQSG+PTSans-Narrow"/>
              </a:rPr>
              <a:t>РАННЕЙ</a:t>
            </a:r>
            <a:r>
              <a:rPr sz="30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WIKQSG+PTSans-Narrow"/>
                <a:cs typeface="WIKQSG+PTSans-Narrow"/>
              </a:rPr>
              <a:t>РЕАБИЛИТАЦИИ</a:t>
            </a:r>
            <a:r>
              <a:rPr sz="3000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КАК</a:t>
            </a:r>
            <a:r>
              <a:rPr sz="3000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ПРИМЕР</a:t>
            </a:r>
          </a:p>
          <a:p>
            <a:pPr marL="0" marR="0">
              <a:lnSpc>
                <a:spcPts val="3527"/>
              </a:lnSpc>
              <a:spcBef>
                <a:spcPts val="72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МЕЖДИСЦИПЛИНАРНОГО</a:t>
            </a:r>
            <a:r>
              <a:rPr sz="30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WIKQSG+PTSans-Narrow"/>
                <a:cs typeface="WIKQSG+PTSans-Narrow"/>
              </a:rPr>
              <a:t>ВЗАИМОДЕЙСТВИЯ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2836</Words>
  <Application>Microsoft Office PowerPoint</Application>
  <PresentationFormat>Экран (16:9)</PresentationFormat>
  <Paragraphs>826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70" baseType="lpstr">
      <vt:lpstr>Arial</vt:lpstr>
      <vt:lpstr>SDAKAO+PTSans-NarrowBold</vt:lpstr>
      <vt:lpstr>NEJFVR+PTSans-Narrow</vt:lpstr>
      <vt:lpstr>Calibri</vt:lpstr>
      <vt:lpstr>WIKQSG+PTSans-Narrow</vt:lpstr>
      <vt:lpstr>UHLDLO+Arial-BoldMT</vt:lpstr>
      <vt:lpstr>WBIPGU+PTSans-NarrowBold</vt:lpstr>
      <vt:lpstr>RFDOCN+SymbolMT</vt:lpstr>
      <vt:lpstr>TSCIAV+Braggadocio</vt:lpstr>
      <vt:lpstr>QDMLON+PTSans-Narrow</vt:lpstr>
      <vt:lpstr>BCHMJN+ArialMT</vt:lpstr>
      <vt:lpstr>QPOHVP+Arial-Black</vt:lpstr>
      <vt:lpstr>Times New Roman</vt:lpstr>
      <vt:lpstr>WNTHUG+PTSans-Narrow</vt:lpstr>
      <vt:lpstr>Cambria</vt:lpstr>
      <vt:lpstr>TKTPWG+PTSans-Narrow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Екатерина Быкова</cp:lastModifiedBy>
  <cp:revision>2</cp:revision>
  <dcterms:modified xsi:type="dcterms:W3CDTF">2020-11-15T14:33:20Z</dcterms:modified>
</cp:coreProperties>
</file>