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80" r:id="rId5"/>
    <p:sldId id="258" r:id="rId6"/>
    <p:sldId id="261" r:id="rId7"/>
    <p:sldId id="273" r:id="rId8"/>
    <p:sldId id="260" r:id="rId9"/>
    <p:sldId id="276" r:id="rId10"/>
    <p:sldId id="279" r:id="rId11"/>
    <p:sldId id="281" r:id="rId12"/>
    <p:sldId id="264" r:id="rId13"/>
    <p:sldId id="265" r:id="rId14"/>
    <p:sldId id="267" r:id="rId15"/>
    <p:sldId id="268" r:id="rId16"/>
    <p:sldId id="278" r:id="rId17"/>
    <p:sldId id="271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51648" cy="2044824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>
                <a:effectLst/>
              </a:rPr>
              <a:t>"</a:t>
            </a:r>
            <a:r>
              <a:rPr lang="ru-RU" sz="2800" dirty="0">
                <a:effectLst/>
              </a:rPr>
              <a:t>Красноярский</a:t>
            </a:r>
            <a:r>
              <a:rPr lang="ru-RU" sz="2800" b="0" dirty="0">
                <a:effectLst/>
              </a:rPr>
              <a:t> </a:t>
            </a:r>
            <a:r>
              <a:rPr lang="ru-RU" sz="2800" dirty="0">
                <a:effectLst/>
              </a:rPr>
              <a:t>государственный</a:t>
            </a:r>
            <a:r>
              <a:rPr lang="ru-RU" sz="2800" b="0" dirty="0">
                <a:effectLst/>
              </a:rPr>
              <a:t> </a:t>
            </a:r>
            <a:r>
              <a:rPr lang="ru-RU" sz="2800" dirty="0">
                <a:effectLst/>
              </a:rPr>
              <a:t>медицинский</a:t>
            </a:r>
            <a:r>
              <a:rPr lang="ru-RU" sz="2800" b="0" dirty="0">
                <a:effectLst/>
              </a:rPr>
              <a:t> </a:t>
            </a:r>
            <a:r>
              <a:rPr lang="ru-RU" sz="2800" dirty="0">
                <a:effectLst/>
              </a:rPr>
              <a:t>университет</a:t>
            </a:r>
            <a:r>
              <a:rPr lang="ru-RU" sz="2800" b="0" dirty="0">
                <a:effectLst/>
              </a:rPr>
              <a:t> </a:t>
            </a:r>
            <a:r>
              <a:rPr lang="ru-RU" sz="2800" dirty="0">
                <a:effectLst/>
              </a:rPr>
              <a:t>имени</a:t>
            </a:r>
            <a:r>
              <a:rPr lang="ru-RU" sz="2800" b="0" dirty="0">
                <a:effectLst/>
              </a:rPr>
              <a:t> профессора В.Ф. </a:t>
            </a:r>
            <a:r>
              <a:rPr lang="ru-RU" sz="2800" b="0" dirty="0" err="1">
                <a:effectLst/>
              </a:rPr>
              <a:t>Войно-Ясенецкого</a:t>
            </a:r>
            <a:r>
              <a:rPr lang="ru-RU" sz="2800" b="0" dirty="0">
                <a:effectLst/>
              </a:rPr>
              <a:t>" </a:t>
            </a:r>
            <a:r>
              <a:rPr lang="ru-RU" sz="2800" b="0" dirty="0" smtClean="0">
                <a:effectLst/>
              </a:rPr>
              <a:t/>
            </a:r>
            <a:br>
              <a:rPr lang="ru-RU" sz="2800" b="0" dirty="0" smtClean="0">
                <a:effectLst/>
              </a:rPr>
            </a:br>
            <a:r>
              <a:rPr lang="ru-RU" sz="2800" b="0" dirty="0">
                <a:effectLst/>
              </a:rPr>
              <a:t> </a:t>
            </a:r>
            <a:r>
              <a:rPr lang="ru-RU" sz="2800" dirty="0"/>
              <a:t>К</a:t>
            </a:r>
            <a:r>
              <a:rPr lang="ru-RU" sz="2800" dirty="0" smtClean="0"/>
              <a:t>афедра акушерства и гинекологии ИПО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284984"/>
            <a:ext cx="7776536" cy="33123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Реферат на </a:t>
            </a:r>
            <a:r>
              <a:rPr lang="ru-RU" dirty="0" err="1" smtClean="0"/>
              <a:t>тему:Преждевременная</a:t>
            </a:r>
            <a:r>
              <a:rPr lang="ru-RU" dirty="0" smtClean="0"/>
              <a:t> </a:t>
            </a:r>
            <a:r>
              <a:rPr lang="ru-RU" b="1" dirty="0" smtClean="0"/>
              <a:t>отслойка</a:t>
            </a:r>
            <a:r>
              <a:rPr lang="ru-RU" dirty="0" smtClean="0"/>
              <a:t> нормально расположенной плаценты</a:t>
            </a:r>
          </a:p>
          <a:p>
            <a:pPr algn="ctr"/>
            <a:endParaRPr lang="ru-RU" dirty="0"/>
          </a:p>
          <a:p>
            <a:r>
              <a:rPr lang="ru-RU" sz="1800" dirty="0" smtClean="0"/>
              <a:t>Выполнила: ординатор 2 года Жданова СС</a:t>
            </a:r>
          </a:p>
          <a:p>
            <a:pPr algn="ctr"/>
            <a:endParaRPr lang="ru-RU" sz="1800" dirty="0"/>
          </a:p>
          <a:p>
            <a:pPr algn="ctr"/>
            <a:endParaRPr lang="ru-RU" dirty="0"/>
          </a:p>
          <a:p>
            <a:pPr algn="ctr"/>
            <a:r>
              <a:rPr lang="ru-RU" sz="1800" dirty="0" smtClean="0"/>
              <a:t>Красноярск, 2022</a:t>
            </a:r>
          </a:p>
        </p:txBody>
      </p:sp>
    </p:spTree>
    <p:extLst>
      <p:ext uri="{BB962C8B-B14F-4D97-AF65-F5344CB8AC3E}">
        <p14:creationId xmlns:p14="http://schemas.microsoft.com/office/powerpoint/2010/main" val="138128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ПОНРП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Диагностика:</a:t>
            </a:r>
          </a:p>
          <a:p>
            <a:r>
              <a:rPr lang="ru-RU" dirty="0" smtClean="0"/>
              <a:t>Жалобы;</a:t>
            </a:r>
          </a:p>
          <a:p>
            <a:r>
              <a:rPr lang="ru-RU" dirty="0" smtClean="0"/>
              <a:t>Анамнез ;</a:t>
            </a:r>
          </a:p>
          <a:p>
            <a:r>
              <a:rPr lang="ru-RU" dirty="0" smtClean="0"/>
              <a:t>Наружное и внутреннее акушерское исследование;</a:t>
            </a:r>
          </a:p>
          <a:p>
            <a:r>
              <a:rPr lang="ru-RU" dirty="0" smtClean="0"/>
              <a:t>УЗИ, допплерометрия, КТГ плода;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b="1" dirty="0" smtClean="0"/>
              <a:t>Матка Кувелера» </a:t>
            </a:r>
            <a:r>
              <a:rPr lang="ru-RU" dirty="0" smtClean="0"/>
              <a:t>описана впервые в 1911 г.</a:t>
            </a:r>
          </a:p>
          <a:p>
            <a:pPr marL="0" indent="0">
              <a:buNone/>
            </a:pPr>
            <a:r>
              <a:rPr lang="ru-RU" dirty="0" smtClean="0"/>
              <a:t>Матка, пропитанная кровью (имбибирована кровью), не способна сокращаться самостоятельно и под действием утеротоников</a:t>
            </a:r>
            <a:r>
              <a:rPr lang="en-US" dirty="0" smtClean="0"/>
              <a:t> – </a:t>
            </a:r>
            <a:r>
              <a:rPr lang="ru-RU" dirty="0" smtClean="0"/>
              <a:t>маточно-плацентарная апоплексия.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232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ван\Desktop\матка кувелера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99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ПОНРП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Жалобы </a:t>
            </a:r>
            <a:r>
              <a:rPr lang="ru-RU" b="1" dirty="0" smtClean="0"/>
              <a:t>и анамнез </a:t>
            </a:r>
          </a:p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/>
              <a:t>всех беременных и рожениц рекомендовано учитывать жалобы на боли в животе (первоначально в проекции матки, затем распространяющуюся на весь живот, поясницу, спину), </a:t>
            </a:r>
            <a:r>
              <a:rPr lang="ru-RU" dirty="0" err="1"/>
              <a:t>гипертонус</a:t>
            </a:r>
            <a:r>
              <a:rPr lang="ru-RU" dirty="0"/>
              <a:t> матки, кровянистые выделения из половых путей с целью своевременной диагностики ПОНРП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7883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ПОНРП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/>
              <a:t>Физикальное</a:t>
            </a:r>
            <a:r>
              <a:rPr lang="ru-RU" b="1" dirty="0"/>
              <a:t> обследование</a:t>
            </a:r>
            <a:r>
              <a:rPr lang="ru-RU" b="1" dirty="0" smtClean="0"/>
              <a:t>:</a:t>
            </a:r>
          </a:p>
          <a:p>
            <a:pPr marL="0" indent="0">
              <a:buNone/>
            </a:pPr>
            <a:r>
              <a:rPr lang="ru-RU" dirty="0"/>
              <a:t>Рекомендовано оценить состояние беременной пациентки (частота сердечных сокращений, артериальное давление, частота дыхательных движений, сознание, состояние кожных покровов) с целью выявления внутреннего </a:t>
            </a:r>
            <a:r>
              <a:rPr lang="ru-RU" dirty="0" smtClean="0"/>
              <a:t>кровотечения.</a:t>
            </a:r>
          </a:p>
          <a:p>
            <a:pPr marL="0" indent="0">
              <a:buNone/>
            </a:pPr>
            <a:r>
              <a:rPr lang="ru-RU" dirty="0" smtClean="0"/>
              <a:t>Рекомендована </a:t>
            </a:r>
            <a:r>
              <a:rPr lang="ru-RU" dirty="0"/>
              <a:t>пальпация плода с целью оценки тонуса и болезненности матки, возможности определения расположения плода. Рекомендована аускультация плода с помощью стетоскопа с целью оценки состояния плода</a:t>
            </a:r>
            <a:endParaRPr lang="ru-RU" b="1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63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ПОНРП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Лабораторные диагностические </a:t>
            </a:r>
            <a:r>
              <a:rPr lang="ru-RU" b="1" dirty="0" smtClean="0"/>
              <a:t>исследования</a:t>
            </a:r>
          </a:p>
          <a:p>
            <a:pPr marL="0" indent="0">
              <a:buNone/>
            </a:pPr>
            <a:r>
              <a:rPr lang="ru-RU" sz="1800" dirty="0"/>
              <a:t>Рекомендован общий (клинический) анализ крови в крови и исследование уровня тромбоцитов крови с целью выявления анемии и наличия </a:t>
            </a:r>
            <a:r>
              <a:rPr lang="ru-RU" sz="1800" dirty="0" err="1" smtClean="0"/>
              <a:t>кровотечения.Рекомендовано</a:t>
            </a:r>
            <a:r>
              <a:rPr lang="ru-RU" sz="1800" dirty="0" smtClean="0"/>
              <a:t> </a:t>
            </a:r>
            <a:r>
              <a:rPr lang="ru-RU" sz="1800" dirty="0"/>
              <a:t>определение основных групп по системе AB0 и антигена D системы Резус (резус-фактор) с целью готовности к возможной гемотрансфузии</a:t>
            </a:r>
            <a:endParaRPr lang="ru-RU" sz="1800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1759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ПОНРП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Инструментальные диагностические </a:t>
            </a:r>
            <a:r>
              <a:rPr lang="ru-RU" b="1" dirty="0" smtClean="0"/>
              <a:t>исследования:</a:t>
            </a:r>
          </a:p>
          <a:p>
            <a:pPr marL="0" indent="0">
              <a:buNone/>
            </a:pPr>
            <a:r>
              <a:rPr lang="ru-RU" dirty="0" smtClean="0"/>
              <a:t>Рекомендовано </a:t>
            </a:r>
            <a:r>
              <a:rPr lang="ru-RU" dirty="0"/>
              <a:t>УЗИ плода с целью оценки его состояния </a:t>
            </a:r>
          </a:p>
        </p:txBody>
      </p:sp>
    </p:spTree>
    <p:extLst>
      <p:ext uri="{BB962C8B-B14F-4D97-AF65-F5344CB8AC3E}">
        <p14:creationId xmlns:p14="http://schemas.microsoft.com/office/powerpoint/2010/main" val="13994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ПОНРП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Тактика </a:t>
            </a:r>
            <a:r>
              <a:rPr lang="ru-RU" dirty="0" smtClean="0"/>
              <a:t>при не прогрессирующей отслойке  - наблюдение в условиях стационара, гемостатическая терапия, пролонгирование беременности, в родах отказ от родостимуляции, активное ведение </a:t>
            </a:r>
            <a:r>
              <a:rPr lang="en-US" dirty="0" smtClean="0"/>
              <a:t>III</a:t>
            </a:r>
            <a:r>
              <a:rPr lang="ru-RU" dirty="0" smtClean="0"/>
              <a:t> периода родов.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Тактика </a:t>
            </a:r>
            <a:r>
              <a:rPr lang="ru-RU" dirty="0" smtClean="0"/>
              <a:t>при прогрессирующей отслойке – быстрое бережное родоразрешение по жизненным показаниям со стороны матери не зависимо от срока гестации и состояния плода:</a:t>
            </a:r>
          </a:p>
          <a:p>
            <a:r>
              <a:rPr lang="ru-RU" b="1" dirty="0" smtClean="0"/>
              <a:t>Во время беременности – экстренное  КС без предварительной амниотомии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2042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ПОНРП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Тактика: </a:t>
            </a:r>
          </a:p>
          <a:p>
            <a:r>
              <a:rPr lang="ru-RU" b="1" dirty="0" smtClean="0"/>
              <a:t>В </a:t>
            </a:r>
            <a:r>
              <a:rPr lang="en-US" b="1" dirty="0" smtClean="0"/>
              <a:t>I</a:t>
            </a:r>
            <a:r>
              <a:rPr lang="ru-RU" b="1" dirty="0" smtClean="0"/>
              <a:t> периоде родов – экстренное КС с предварительной амниотомией;</a:t>
            </a:r>
          </a:p>
          <a:p>
            <a:r>
              <a:rPr lang="ru-RU" b="1" dirty="0" smtClean="0"/>
              <a:t>При отслойке, наступившей в конце </a:t>
            </a:r>
            <a:r>
              <a:rPr lang="en-US" b="1" dirty="0" smtClean="0"/>
              <a:t>I</a:t>
            </a:r>
            <a:r>
              <a:rPr lang="ru-RU" b="1" dirty="0" smtClean="0"/>
              <a:t> или во</a:t>
            </a:r>
            <a:r>
              <a:rPr lang="en-US" b="1" dirty="0" smtClean="0"/>
              <a:t> II</a:t>
            </a:r>
            <a:r>
              <a:rPr lang="ru-RU" b="1" dirty="0" smtClean="0"/>
              <a:t> периоде, при наличии условий для быстрого родоразрешения через естественные родовые пути допустимо применение вакуум-экстракции, акушерских щипцов, извлечение плода за тазовый конец, при поперечном положении плода из двойни – акушерский поворот с экстракцией плода;</a:t>
            </a:r>
          </a:p>
          <a:p>
            <a:r>
              <a:rPr lang="ru-RU" b="1" dirty="0" smtClean="0"/>
              <a:t>При наличии мертвого плода – краниотомия;</a:t>
            </a:r>
          </a:p>
          <a:p>
            <a:r>
              <a:rPr lang="ru-RU" b="1" dirty="0"/>
              <a:t>В</a:t>
            </a:r>
            <a:r>
              <a:rPr lang="ru-RU" b="1" dirty="0" smtClean="0"/>
              <a:t>о всех случаях – профилактика кровотечения.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1683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ПОНРП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Особенности КС при ПОНРП</a:t>
            </a:r>
          </a:p>
          <a:p>
            <a:r>
              <a:rPr lang="ru-RU" dirty="0" smtClean="0"/>
              <a:t>После извлечения плода и последа обязательное выведение матки в рану;</a:t>
            </a:r>
          </a:p>
          <a:p>
            <a:r>
              <a:rPr lang="ru-RU" dirty="0" smtClean="0"/>
              <a:t>Оценка состояния матки (петехии, сократительный потенциал) на предмет «Матки Кувелера»;</a:t>
            </a:r>
          </a:p>
          <a:p>
            <a:r>
              <a:rPr lang="ru-RU" dirty="0" smtClean="0"/>
              <a:t>При отсутствии «Матки Кувелера» - гистероррафия;</a:t>
            </a:r>
          </a:p>
          <a:p>
            <a:r>
              <a:rPr lang="ru-RU" dirty="0" smtClean="0"/>
              <a:t>При наличии «Матки Кувелера» -  гистерэктомия субтотальная или тотальная.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7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ПОНРП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Преждевременная отслойка нормально расположенной плаценты - преждевременное (до рождения ребенка) отделение плаценты от стенки матки во время беременности или в I – II периодах родов</a:t>
            </a:r>
            <a:endParaRPr lang="ru-RU" b="1" dirty="0"/>
          </a:p>
        </p:txBody>
      </p:sp>
      <p:pic>
        <p:nvPicPr>
          <p:cNvPr id="3074" name="Picture 2" descr="C:\Users\Иван\Desktop\отслой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645024"/>
            <a:ext cx="4975200" cy="302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39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ПОНРП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Эпидемиология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Частота ПОНРП имеет тенденцию к повышению и в настоящее время встречается в 0,3 – 0,4%. Однако массивные кровотечения, обусловленные данной патологией, приводящие к летальному исходу составляют 30 – 48%.</a:t>
            </a:r>
          </a:p>
          <a:p>
            <a:pPr marL="0" indent="0">
              <a:buNone/>
            </a:pPr>
            <a:r>
              <a:rPr lang="ru-RU" b="1" dirty="0" smtClean="0"/>
              <a:t>Классификация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зависимости от площади выделяют частичную и полную. </a:t>
            </a:r>
          </a:p>
          <a:p>
            <a:pPr marL="0" indent="0">
              <a:buNone/>
            </a:pPr>
            <a:r>
              <a:rPr lang="ru-RU" dirty="0" smtClean="0"/>
              <a:t>Частичная ПОНРП может быть краевой или центральной. </a:t>
            </a:r>
          </a:p>
          <a:p>
            <a:pPr marL="0" indent="0">
              <a:buNone/>
            </a:pPr>
            <a:r>
              <a:rPr lang="ru-RU" dirty="0" smtClean="0"/>
              <a:t>Частичная ПОНРП может быть прогрессирующей и не прогрессирующей.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28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ван\Desktop\кар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44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ПОНРП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 smtClean="0"/>
              <a:t>Факторы риска ПОНРП</a:t>
            </a:r>
            <a:r>
              <a:rPr lang="ru-RU" b="1" dirty="0" smtClean="0"/>
              <a:t> </a:t>
            </a:r>
          </a:p>
          <a:p>
            <a:pPr marL="342900" indent="-342900">
              <a:buAutoNum type="arabicPeriod"/>
            </a:pPr>
            <a:r>
              <a:rPr lang="ru-RU" sz="1600" b="1" dirty="0" smtClean="0"/>
              <a:t>Во </a:t>
            </a:r>
            <a:r>
              <a:rPr lang="ru-RU" sz="1600" b="1" dirty="0"/>
              <a:t>время беременности </a:t>
            </a:r>
            <a:r>
              <a:rPr lang="ru-RU" sz="1700" dirty="0" smtClean="0"/>
              <a:t>соматические </a:t>
            </a:r>
            <a:r>
              <a:rPr lang="ru-RU" sz="1700" dirty="0"/>
              <a:t>заболевания (гипертоническая болезнь, острый и хронический </a:t>
            </a:r>
            <a:r>
              <a:rPr lang="ru-RU" sz="1700" dirty="0" err="1"/>
              <a:t>гломерулонефрит</a:t>
            </a:r>
            <a:r>
              <a:rPr lang="ru-RU" sz="1700" dirty="0"/>
              <a:t>, острый и хронический пиелонефрит, заболевания крови (тромбоцитопения), аутоиммунные состояния, антифосфолипидный синдром, врожденные </a:t>
            </a:r>
            <a:r>
              <a:rPr lang="ru-RU" sz="1700" dirty="0" err="1"/>
              <a:t>тромбофилии</a:t>
            </a:r>
            <a:r>
              <a:rPr lang="ru-RU" sz="1700" dirty="0"/>
              <a:t>, сахарный диабет); - </a:t>
            </a:r>
            <a:r>
              <a:rPr lang="ru-RU" sz="1700" dirty="0" err="1"/>
              <a:t>преэклампсия</a:t>
            </a:r>
            <a:r>
              <a:rPr lang="ru-RU" sz="1700" dirty="0"/>
              <a:t>, особенно тяжелые формы, эклампсия; - генетическая предрасположенность к тромбозам; - аномалии развития матки, ее опухоли; - количество родов в анамнезе более 3; - многоплодная беременность; - многоводие; - чрезмерное употребление алкоголя, наркотиков, курение; - наружный поворот плода; - </a:t>
            </a:r>
            <a:r>
              <a:rPr lang="ru-RU" sz="1700" dirty="0" err="1"/>
              <a:t>амниоцентез</a:t>
            </a:r>
            <a:r>
              <a:rPr lang="ru-RU" sz="1700" dirty="0" smtClean="0"/>
              <a:t>;</a:t>
            </a:r>
          </a:p>
          <a:p>
            <a:pPr marL="342900" indent="-342900">
              <a:buAutoNum type="arabicPeriod"/>
            </a:pPr>
            <a:r>
              <a:rPr lang="ru-RU" sz="1800" b="1" dirty="0" smtClean="0"/>
              <a:t>В </a:t>
            </a:r>
            <a:r>
              <a:rPr lang="ru-RU" sz="1800" b="1" dirty="0"/>
              <a:t>родах: </a:t>
            </a:r>
            <a:r>
              <a:rPr lang="ru-RU" sz="1800" dirty="0"/>
              <a:t>- быстрое излитие околоплодных вод при разрыве плодного пузыря; - запоздалый разрыв плодного пузыря (при полном открытии шейки матки); - многоводие; - многоплодная беременность; - стимуляция родовой деятельности окситоцином при целом плодном пузыре.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64331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ПОНРП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Таким образом к предрасполагающим факторам можно отнести во время беременности:</a:t>
            </a:r>
          </a:p>
          <a:p>
            <a:r>
              <a:rPr lang="ru-RU" dirty="0" smtClean="0"/>
              <a:t>Сосудистая экстрагенитальная патология (АГ, гломерулонефрит);</a:t>
            </a:r>
          </a:p>
          <a:p>
            <a:r>
              <a:rPr lang="ru-RU" dirty="0" smtClean="0"/>
              <a:t>Эндокринопатии (СД);</a:t>
            </a:r>
          </a:p>
          <a:p>
            <a:r>
              <a:rPr lang="ru-RU" dirty="0" smtClean="0"/>
              <a:t>Аутоиммунные состояния (АФС, СКВ);</a:t>
            </a:r>
          </a:p>
          <a:p>
            <a:r>
              <a:rPr lang="ru-RU" dirty="0" smtClean="0"/>
              <a:t>Аллергические реакции на декстраны, гемотрансфузию;</a:t>
            </a:r>
          </a:p>
          <a:p>
            <a:r>
              <a:rPr lang="ru-RU" dirty="0" smtClean="0"/>
              <a:t>Гипертензивные нарушения, особенно на фоне гломерулонефрита;</a:t>
            </a:r>
          </a:p>
          <a:p>
            <a:r>
              <a:rPr lang="ru-RU" dirty="0" smtClean="0"/>
              <a:t>Инфекционно-аллергические васкулиты;</a:t>
            </a:r>
          </a:p>
          <a:p>
            <a:r>
              <a:rPr lang="ru-RU" dirty="0" smtClean="0"/>
              <a:t>Генетические дефекты гемостаза, предрасполагающие к тромбозам.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46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ПОНРП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Во время родов:</a:t>
            </a:r>
          </a:p>
          <a:p>
            <a:r>
              <a:rPr lang="ru-RU" dirty="0" smtClean="0"/>
              <a:t>Излитие вод при многоводии;</a:t>
            </a:r>
          </a:p>
          <a:p>
            <a:r>
              <a:rPr lang="ru-RU" dirty="0" smtClean="0"/>
              <a:t>Гиперстимуляция окситоцином;</a:t>
            </a:r>
          </a:p>
          <a:p>
            <a:r>
              <a:rPr lang="ru-RU" dirty="0" smtClean="0"/>
              <a:t>Рождение первого плода при многоплодии;</a:t>
            </a:r>
          </a:p>
          <a:p>
            <a:r>
              <a:rPr lang="ru-RU" dirty="0" smtClean="0"/>
              <a:t>Короткая пуповина;</a:t>
            </a:r>
          </a:p>
          <a:p>
            <a:r>
              <a:rPr lang="ru-RU" dirty="0" smtClean="0"/>
              <a:t>Запоздалый разрыв плодного пузыря.</a:t>
            </a:r>
          </a:p>
          <a:p>
            <a:pPr marL="0" indent="0">
              <a:buNone/>
            </a:pPr>
            <a:r>
              <a:rPr lang="ru-RU" b="1" dirty="0" smtClean="0"/>
              <a:t>Возможна насильственная отслойка плаценты в результате падения, травмы, наружных акушерских поворотов, амниоцентеза.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2921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ПОНРП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929170" cy="482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Клиническая картина</a:t>
            </a:r>
          </a:p>
          <a:p>
            <a:pPr marL="0" indent="0">
              <a:buNone/>
            </a:pPr>
            <a:r>
              <a:rPr lang="ru-RU" sz="2400" dirty="0" smtClean="0"/>
              <a:t>1.Болевой синдром</a:t>
            </a:r>
          </a:p>
          <a:p>
            <a:pPr marL="0" indent="0">
              <a:buNone/>
            </a:pPr>
            <a:r>
              <a:rPr lang="ru-RU" sz="2400" dirty="0" smtClean="0"/>
              <a:t>2</a:t>
            </a:r>
            <a:r>
              <a:rPr lang="ru-RU" sz="2400" dirty="0"/>
              <a:t>. </a:t>
            </a:r>
            <a:r>
              <a:rPr lang="ru-RU" sz="2400" dirty="0" err="1"/>
              <a:t>Гипертонус</a:t>
            </a:r>
            <a:r>
              <a:rPr lang="ru-RU" sz="2400" dirty="0"/>
              <a:t> матки вплоть до тетании, который не купируется применением спазмолитиков, </a:t>
            </a:r>
            <a:r>
              <a:rPr lang="ru-RU" sz="2400" dirty="0" err="1"/>
              <a:t>токолитиков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3</a:t>
            </a:r>
            <a:r>
              <a:rPr lang="ru-RU" sz="2400" dirty="0"/>
              <a:t>. Кровотечение из влагалища может варьировать в зависимости от степени тяжести ПОНРП и ее характера (краевая или центральная отслойка), от незначительного до массивного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/>
              <a:t>4</a:t>
            </a:r>
            <a:r>
              <a:rPr lang="ru-RU" sz="2400" dirty="0" smtClean="0"/>
              <a:t>. </a:t>
            </a:r>
            <a:r>
              <a:rPr lang="ru-RU" sz="2400" dirty="0"/>
              <a:t>Нарушение состояния </a:t>
            </a:r>
            <a:r>
              <a:rPr lang="ru-RU" sz="2400" dirty="0" smtClean="0"/>
              <a:t>плода</a:t>
            </a:r>
          </a:p>
          <a:p>
            <a:pPr marL="0" indent="0">
              <a:buNone/>
            </a:pPr>
            <a:r>
              <a:rPr lang="ru-RU" sz="2400" dirty="0" smtClean="0"/>
              <a:t>5</a:t>
            </a:r>
            <a:r>
              <a:rPr lang="ru-RU" sz="2400" dirty="0"/>
              <a:t>. Присоединение симптомов геморрагического шока и ДВС-синдрома</a:t>
            </a:r>
            <a:r>
              <a:rPr lang="ru-RU" sz="1800" dirty="0"/>
              <a:t>.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83389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ПОНРП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Дифференциальный диагноз</a:t>
            </a:r>
            <a:endParaRPr lang="ru-RU" dirty="0" smtClean="0"/>
          </a:p>
          <a:p>
            <a:r>
              <a:rPr lang="ru-RU" b="1" dirty="0" smtClean="0"/>
              <a:t>Предлежание плаценты</a:t>
            </a:r>
            <a:r>
              <a:rPr lang="ru-RU" dirty="0" smtClean="0"/>
              <a:t> – наружное  кровотечение адекватно отражается на состоянии женщины, болевой синдром отсутствует, состояние плода нарушается лишь при массивной кровопотери, осложненной шоком.</a:t>
            </a:r>
          </a:p>
          <a:p>
            <a:r>
              <a:rPr lang="ru-RU" b="1" dirty="0" smtClean="0"/>
              <a:t>Разрыв матки – </a:t>
            </a:r>
            <a:r>
              <a:rPr lang="ru-RU" dirty="0" smtClean="0"/>
              <a:t>типично наличие родовой деятельности, клинически  узкого  таза, патологии самой матки (аномалии матки, рубцы).</a:t>
            </a:r>
          </a:p>
          <a:p>
            <a:r>
              <a:rPr lang="ru-RU" b="1" dirty="0" smtClean="0"/>
              <a:t>Сдавление нижней полой вены – </a:t>
            </a:r>
            <a:r>
              <a:rPr lang="ru-RU" dirty="0" smtClean="0"/>
              <a:t>отсутствие предрасполагающих факторов, болевого синдрома, локальных изменений матки, быстрое улучшение состояния беременной и плода при перемен</a:t>
            </a:r>
            <a:r>
              <a:rPr lang="ru-RU" b="1" dirty="0" smtClean="0"/>
              <a:t>е </a:t>
            </a:r>
            <a:r>
              <a:rPr lang="ru-RU" dirty="0" smtClean="0"/>
              <a:t>положения.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00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</TotalTime>
  <Words>888</Words>
  <Application>Microsoft Office PowerPoint</Application>
  <PresentationFormat>Экран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"Красноярский государственный медицинский университет имени профессора В.Ф. Войно-Ясенецкого"   Кафедра акушерства и гинекологии ИПО</vt:lpstr>
      <vt:lpstr>ПОНРП</vt:lpstr>
      <vt:lpstr>ПОНРП</vt:lpstr>
      <vt:lpstr>Презентация PowerPoint</vt:lpstr>
      <vt:lpstr>ПОНРП</vt:lpstr>
      <vt:lpstr>ПОНРП</vt:lpstr>
      <vt:lpstr>ПОНРП</vt:lpstr>
      <vt:lpstr>ПОНРП</vt:lpstr>
      <vt:lpstr>ПОНРП</vt:lpstr>
      <vt:lpstr>ПОНРП</vt:lpstr>
      <vt:lpstr>Презентация PowerPoint</vt:lpstr>
      <vt:lpstr>ПОНРП</vt:lpstr>
      <vt:lpstr>ПОНРП</vt:lpstr>
      <vt:lpstr>ПОНРП</vt:lpstr>
      <vt:lpstr>ПОНРП</vt:lpstr>
      <vt:lpstr>ПОНРП</vt:lpstr>
      <vt:lpstr>ПОНРП</vt:lpstr>
      <vt:lpstr>ПОНРП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КЫРГЫЗСКО-РОССИЙСКИЙ СЛАВЯНСКИЙ УНИВЕРСИТЕТ медицинский факультет</dc:title>
  <dc:creator>user</dc:creator>
  <cp:lastModifiedBy>Иван</cp:lastModifiedBy>
  <cp:revision>23</cp:revision>
  <dcterms:created xsi:type="dcterms:W3CDTF">2012-01-04T06:22:06Z</dcterms:created>
  <dcterms:modified xsi:type="dcterms:W3CDTF">2022-05-19T03:21:30Z</dcterms:modified>
</cp:coreProperties>
</file>