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3567-20F7-4A36-A9CC-22052F4C4C61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44C8-E904-4B7C-A4B5-A73F71DA5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00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3567-20F7-4A36-A9CC-22052F4C4C61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44C8-E904-4B7C-A4B5-A73F71DA5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436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3567-20F7-4A36-A9CC-22052F4C4C61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44C8-E904-4B7C-A4B5-A73F71DA5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204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3567-20F7-4A36-A9CC-22052F4C4C61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44C8-E904-4B7C-A4B5-A73F71DA5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381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3567-20F7-4A36-A9CC-22052F4C4C61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44C8-E904-4B7C-A4B5-A73F71DA5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018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3567-20F7-4A36-A9CC-22052F4C4C61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44C8-E904-4B7C-A4B5-A73F71DA5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76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3567-20F7-4A36-A9CC-22052F4C4C61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44C8-E904-4B7C-A4B5-A73F71DA5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49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3567-20F7-4A36-A9CC-22052F4C4C61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44C8-E904-4B7C-A4B5-A73F71DA5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189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3567-20F7-4A36-A9CC-22052F4C4C61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44C8-E904-4B7C-A4B5-A73F71DA5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424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3567-20F7-4A36-A9CC-22052F4C4C61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44C8-E904-4B7C-A4B5-A73F71DA5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600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3567-20F7-4A36-A9CC-22052F4C4C61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44C8-E904-4B7C-A4B5-A73F71DA5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324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E3567-20F7-4A36-A9CC-22052F4C4C61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444C8-E904-4B7C-A4B5-A73F71DA5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50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Стимулирование молодых ученых КрасГМУ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509120"/>
            <a:ext cx="6368752" cy="112968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Рукша Т.Г., Маркелова Н.М., Чернова А.А., Наркевич А.Н., Можейко Е.Ю., Жуков Е.Л., Малиновская Н.А.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967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Молодые ученые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Сотрудники вуза (ППС, НС), работающие на постоянной основе</a:t>
            </a:r>
          </a:p>
          <a:p>
            <a:r>
              <a:rPr lang="ru-RU" dirty="0" smtClean="0"/>
              <a:t> </a:t>
            </a:r>
            <a:r>
              <a:rPr lang="ru-RU" dirty="0"/>
              <a:t>без ученой степени в возрасте до 30 лет включительно, </a:t>
            </a:r>
            <a:endParaRPr lang="ru-RU" dirty="0" smtClean="0"/>
          </a:p>
          <a:p>
            <a:r>
              <a:rPr lang="ru-RU" dirty="0" smtClean="0"/>
              <a:t>кандидаты </a:t>
            </a:r>
            <a:r>
              <a:rPr lang="ru-RU" dirty="0"/>
              <a:t>наук в возрасте до 35 лет включительно, </a:t>
            </a:r>
            <a:endParaRPr lang="ru-RU" dirty="0" smtClean="0"/>
          </a:p>
          <a:p>
            <a:r>
              <a:rPr lang="ru-RU" dirty="0" smtClean="0"/>
              <a:t>доктора </a:t>
            </a:r>
            <a:r>
              <a:rPr lang="ru-RU" dirty="0"/>
              <a:t>наук в возрасте до 39 лет включительно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3909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928992" cy="4525963"/>
          </a:xfrm>
        </p:spPr>
        <p:txBody>
          <a:bodyPr/>
          <a:lstStyle/>
          <a:p>
            <a:r>
              <a:rPr lang="ru-RU" dirty="0" smtClean="0"/>
              <a:t>Стимулирующие выплаты в размере 10000 рублей ежемесячно в течение первого года работы в университете на постоянной основе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1518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2057168"/>
              </p:ext>
            </p:extLst>
          </p:nvPr>
        </p:nvGraphicFramePr>
        <p:xfrm>
          <a:off x="107503" y="27387"/>
          <a:ext cx="9001001" cy="68538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9063"/>
                <a:gridCol w="4958026"/>
                <a:gridCol w="1885594"/>
                <a:gridCol w="1558318"/>
              </a:tblGrid>
              <a:tr h="925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 п/п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показателя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Балл в рейтинге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Коэффициент для молодых сотрудников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6909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Обучающая программа с элементами программирования (виртуальная лаборатория), утвержденная ЦКМС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200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х2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456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Защита/консультирования докторской диссертации (по факту защиты)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1000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х1.5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456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Руководство/защита кандидатской диссертации (по факту защиты)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400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х2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456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Присвоение ученого звания доцента/профессора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100/300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х2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925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Руководство научным проектом с медалью, призовым местом на итоговой студенческой конференции, медалью или на именном конкурсе, грантом молодого ученого 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30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х2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2211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Статья в журнале ВАК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200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х</a:t>
                      </a:r>
                      <a:r>
                        <a:rPr lang="en-US" sz="1200" b="1" dirty="0" smtClean="0">
                          <a:effectLst/>
                        </a:rPr>
                        <a:t>2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2211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Устный доклад  - уровень РФ или СНГ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30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х2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2211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Устный доклад  - уровень края, ВУЗа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10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х2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456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Стажировка в зарубежном научном центре (университете) не менее 1 месяца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150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х3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456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Доклад устный на иностранном языке на международной конференции (докладчик)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150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х3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456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Статья в издании, индексируемом в системе цитирования </a:t>
                      </a:r>
                      <a:r>
                        <a:rPr lang="en-US" sz="1200" b="1">
                          <a:effectLst/>
                        </a:rPr>
                        <a:t>WEB OF SCIENCE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1200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х4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456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Статья в издании, индексируемом в системе цитирования </a:t>
                      </a:r>
                      <a:r>
                        <a:rPr lang="en-US" sz="1200" b="1">
                          <a:effectLst/>
                        </a:rPr>
                        <a:t>SCOPUS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800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х3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456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Заявка на грант в качестве руководителя инициативного проекта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200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-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9480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ru-RU" dirty="0" smtClean="0"/>
              <a:t>Гранты университета на инициативные проекты в размере 350-500 тысяч рублей</a:t>
            </a:r>
          </a:p>
          <a:p>
            <a:endParaRPr lang="ru-RU" dirty="0" smtClean="0"/>
          </a:p>
          <a:p>
            <a:r>
              <a:rPr lang="ru-RU" dirty="0" smtClean="0"/>
              <a:t>Создание двух групп обучающихся по специальности «Лечебное дело» с высоким баллом ЕГЭ и высокими показателями успеваемости по результатам  первых четырех сессий для подготовки кадрового резерва на должности ППС КрасГМУ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2576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dirty="0" smtClean="0"/>
              <a:t>Благодарю за внимание!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1855571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301</Words>
  <Application>Microsoft Office PowerPoint</Application>
  <PresentationFormat>Экран (4:3)</PresentationFormat>
  <Paragraphs>68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Стимулирование молодых ученых КрасГМУ</vt:lpstr>
      <vt:lpstr>Молодые ученые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Стимулирующие выплаты молодым ученым</dc:title>
  <dc:creator>РукшаТГ</dc:creator>
  <cp:lastModifiedBy>РукшаТГ</cp:lastModifiedBy>
  <cp:revision>21</cp:revision>
  <dcterms:created xsi:type="dcterms:W3CDTF">2018-03-12T02:26:01Z</dcterms:created>
  <dcterms:modified xsi:type="dcterms:W3CDTF">2018-03-21T02:42:20Z</dcterms:modified>
</cp:coreProperties>
</file>