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103"/>
  </p:notesMasterIdLst>
  <p:sldIdLst>
    <p:sldId id="36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6" r:id="rId70"/>
    <p:sldId id="327" r:id="rId71"/>
    <p:sldId id="328" r:id="rId72"/>
    <p:sldId id="329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61" r:id="rId101"/>
    <p:sldId id="359" r:id="rId10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ableStyles" Target="tableStyle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82C95E-83BF-4813-B41D-D32259EDA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638CEBCE-0D5F-4189-918B-6B1557A4AA5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БЕСПОЛОЕ</a:t>
          </a:r>
        </a:p>
      </dgm:t>
    </dgm:pt>
    <dgm:pt modelId="{B8EBEC78-766C-40E5-B79D-30A00E5EEAAD}" type="parTrans" cxnId="{44D4046D-AE15-4C3B-8ECE-F1954438A203}">
      <dgm:prSet/>
      <dgm:spPr/>
      <dgm:t>
        <a:bodyPr/>
        <a:lstStyle/>
        <a:p>
          <a:endParaRPr lang="ru-RU"/>
        </a:p>
      </dgm:t>
    </dgm:pt>
    <dgm:pt modelId="{D7188DEF-1C05-4288-8644-896491CC1680}" type="sibTrans" cxnId="{44D4046D-AE15-4C3B-8ECE-F1954438A203}">
      <dgm:prSet/>
      <dgm:spPr/>
      <dgm:t>
        <a:bodyPr/>
        <a:lstStyle/>
        <a:p>
          <a:endParaRPr lang="ru-RU"/>
        </a:p>
      </dgm:t>
    </dgm:pt>
    <dgm:pt modelId="{9B520EC1-4DC4-4CB2-ACC5-34EE2F1B1E6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Вегетативное</a:t>
          </a:r>
        </a:p>
      </dgm:t>
    </dgm:pt>
    <dgm:pt modelId="{7AE24D4F-3995-458A-9BB6-12753EDBB7C1}" type="parTrans" cxnId="{DCBEB21C-CCEA-4C04-A982-2F4695309B29}">
      <dgm:prSet/>
      <dgm:spPr/>
      <dgm:t>
        <a:bodyPr/>
        <a:lstStyle/>
        <a:p>
          <a:endParaRPr lang="ru-RU"/>
        </a:p>
      </dgm:t>
    </dgm:pt>
    <dgm:pt modelId="{F62F863C-B390-4557-8C5C-C0301D295F30}" type="sibTrans" cxnId="{DCBEB21C-CCEA-4C04-A982-2F4695309B29}">
      <dgm:prSet/>
      <dgm:spPr/>
      <dgm:t>
        <a:bodyPr/>
        <a:lstStyle/>
        <a:p>
          <a:endParaRPr lang="ru-RU"/>
        </a:p>
      </dgm:t>
    </dgm:pt>
    <dgm:pt modelId="{C2735683-B236-4D7D-97A4-616ACCAA0DB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Одноклеточные</a:t>
          </a:r>
        </a:p>
      </dgm:t>
    </dgm:pt>
    <dgm:pt modelId="{E88958AC-F022-42C9-BE92-02AEC495D90C}" type="parTrans" cxnId="{D018BA25-85D9-4881-81A6-F99589EA1EC6}">
      <dgm:prSet/>
      <dgm:spPr/>
      <dgm:t>
        <a:bodyPr/>
        <a:lstStyle/>
        <a:p>
          <a:endParaRPr lang="ru-RU"/>
        </a:p>
      </dgm:t>
    </dgm:pt>
    <dgm:pt modelId="{B07CA800-79F1-4523-87E6-231B15CD20E1}" type="sibTrans" cxnId="{D018BA25-85D9-4881-81A6-F99589EA1EC6}">
      <dgm:prSet/>
      <dgm:spPr/>
      <dgm:t>
        <a:bodyPr/>
        <a:lstStyle/>
        <a:p>
          <a:endParaRPr lang="ru-RU"/>
        </a:p>
      </dgm:t>
    </dgm:pt>
    <dgm:pt modelId="{089E40F6-478C-409A-AC6B-26D6E260845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Многоклеточные</a:t>
          </a:r>
        </a:p>
      </dgm:t>
    </dgm:pt>
    <dgm:pt modelId="{7903BE10-A962-40D9-AEE1-1FF44AD7CCC9}" type="parTrans" cxnId="{4A9B480A-3AE3-444E-AB4E-9E07B2FE62EA}">
      <dgm:prSet/>
      <dgm:spPr/>
      <dgm:t>
        <a:bodyPr/>
        <a:lstStyle/>
        <a:p>
          <a:endParaRPr lang="ru-RU"/>
        </a:p>
      </dgm:t>
    </dgm:pt>
    <dgm:pt modelId="{4F7F2090-50A9-4294-920A-9794BDD45FC8}" type="sibTrans" cxnId="{4A9B480A-3AE3-444E-AB4E-9E07B2FE62EA}">
      <dgm:prSet/>
      <dgm:spPr/>
      <dgm:t>
        <a:bodyPr/>
        <a:lstStyle/>
        <a:p>
          <a:endParaRPr lang="ru-RU"/>
        </a:p>
      </dgm:t>
    </dgm:pt>
    <dgm:pt modelId="{AF85AD68-E02F-466E-9646-E21A8D71585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Споро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образование</a:t>
          </a:r>
        </a:p>
      </dgm:t>
    </dgm:pt>
    <dgm:pt modelId="{7C42C0D5-14EE-4E79-998B-FB0DB7065B99}" type="parTrans" cxnId="{D158205E-73DD-4422-BEAD-BAFCDAD5BF6B}">
      <dgm:prSet/>
      <dgm:spPr/>
      <dgm:t>
        <a:bodyPr/>
        <a:lstStyle/>
        <a:p>
          <a:endParaRPr lang="ru-RU"/>
        </a:p>
      </dgm:t>
    </dgm:pt>
    <dgm:pt modelId="{6EC0EA0A-F0B6-4749-9244-F718AA231E31}" type="sibTrans" cxnId="{D158205E-73DD-4422-BEAD-BAFCDAD5BF6B}">
      <dgm:prSet/>
      <dgm:spPr/>
      <dgm:t>
        <a:bodyPr/>
        <a:lstStyle/>
        <a:p>
          <a:endParaRPr lang="ru-RU"/>
        </a:p>
      </dgm:t>
    </dgm:pt>
    <dgm:pt modelId="{E02C6DAB-CDA7-43F3-AC76-E7B7C6A254A5}" type="pres">
      <dgm:prSet presAssocID="{1A82C95E-83BF-4813-B41D-D32259EDA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D085286-698E-4861-B561-3B10C720A686}" type="pres">
      <dgm:prSet presAssocID="{638CEBCE-0D5F-4189-918B-6B1557A4AA5D}" presName="hierRoot1" presStyleCnt="0">
        <dgm:presLayoutVars>
          <dgm:hierBranch/>
        </dgm:presLayoutVars>
      </dgm:prSet>
      <dgm:spPr/>
    </dgm:pt>
    <dgm:pt modelId="{40E1975E-1902-4E83-B01A-1F5F975871BA}" type="pres">
      <dgm:prSet presAssocID="{638CEBCE-0D5F-4189-918B-6B1557A4AA5D}" presName="rootComposite1" presStyleCnt="0"/>
      <dgm:spPr/>
    </dgm:pt>
    <dgm:pt modelId="{3EB57DAF-EE5D-4D17-821D-56B9D0E782C2}" type="pres">
      <dgm:prSet presAssocID="{638CEBCE-0D5F-4189-918B-6B1557A4AA5D}" presName="rootText1" presStyleLbl="node0" presStyleIdx="0" presStyleCnt="1" custLinFactNeighborX="-806" custLinFactNeighborY="-12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EDA061-3F44-494D-9FE7-D61B86FC9F8B}" type="pres">
      <dgm:prSet presAssocID="{638CEBCE-0D5F-4189-918B-6B1557A4AA5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2CD5AE2-E08D-43E8-89D1-AD51A40A4CE8}" type="pres">
      <dgm:prSet presAssocID="{638CEBCE-0D5F-4189-918B-6B1557A4AA5D}" presName="hierChild2" presStyleCnt="0"/>
      <dgm:spPr/>
    </dgm:pt>
    <dgm:pt modelId="{2CE0AD10-2AC7-44F8-B556-B6F63606C325}" type="pres">
      <dgm:prSet presAssocID="{7AE24D4F-3995-458A-9BB6-12753EDBB7C1}" presName="Name35" presStyleLbl="parChTrans1D2" presStyleIdx="0" presStyleCnt="2"/>
      <dgm:spPr/>
      <dgm:t>
        <a:bodyPr/>
        <a:lstStyle/>
        <a:p>
          <a:endParaRPr lang="ru-RU"/>
        </a:p>
      </dgm:t>
    </dgm:pt>
    <dgm:pt modelId="{E0891A00-F3A7-461D-884F-40375FC423CC}" type="pres">
      <dgm:prSet presAssocID="{9B520EC1-4DC4-4CB2-ACC5-34EE2F1B1E6F}" presName="hierRoot2" presStyleCnt="0">
        <dgm:presLayoutVars>
          <dgm:hierBranch/>
        </dgm:presLayoutVars>
      </dgm:prSet>
      <dgm:spPr/>
    </dgm:pt>
    <dgm:pt modelId="{DB927550-EEB8-4574-BC33-F224F088E1D9}" type="pres">
      <dgm:prSet presAssocID="{9B520EC1-4DC4-4CB2-ACC5-34EE2F1B1E6F}" presName="rootComposite" presStyleCnt="0"/>
      <dgm:spPr/>
    </dgm:pt>
    <dgm:pt modelId="{F230E4FE-26B0-4597-A00F-E2F6F2485D12}" type="pres">
      <dgm:prSet presAssocID="{9B520EC1-4DC4-4CB2-ACC5-34EE2F1B1E6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018D5-4DC3-42AF-88E7-6F01CA8A879A}" type="pres">
      <dgm:prSet presAssocID="{9B520EC1-4DC4-4CB2-ACC5-34EE2F1B1E6F}" presName="rootConnector" presStyleLbl="node2" presStyleIdx="0" presStyleCnt="2"/>
      <dgm:spPr/>
      <dgm:t>
        <a:bodyPr/>
        <a:lstStyle/>
        <a:p>
          <a:endParaRPr lang="ru-RU"/>
        </a:p>
      </dgm:t>
    </dgm:pt>
    <dgm:pt modelId="{2B974612-A3BB-4284-92AB-901A6E6F464A}" type="pres">
      <dgm:prSet presAssocID="{9B520EC1-4DC4-4CB2-ACC5-34EE2F1B1E6F}" presName="hierChild4" presStyleCnt="0"/>
      <dgm:spPr/>
    </dgm:pt>
    <dgm:pt modelId="{B4E7AF32-3AEC-42EB-9801-A0C2268F145E}" type="pres">
      <dgm:prSet presAssocID="{E88958AC-F022-42C9-BE92-02AEC495D90C}" presName="Name35" presStyleLbl="parChTrans1D3" presStyleIdx="0" presStyleCnt="2"/>
      <dgm:spPr/>
      <dgm:t>
        <a:bodyPr/>
        <a:lstStyle/>
        <a:p>
          <a:endParaRPr lang="ru-RU"/>
        </a:p>
      </dgm:t>
    </dgm:pt>
    <dgm:pt modelId="{FC3D0423-0532-4780-94F9-4BE2DC98171C}" type="pres">
      <dgm:prSet presAssocID="{C2735683-B236-4D7D-97A4-616ACCAA0DBB}" presName="hierRoot2" presStyleCnt="0">
        <dgm:presLayoutVars>
          <dgm:hierBranch val="r"/>
        </dgm:presLayoutVars>
      </dgm:prSet>
      <dgm:spPr/>
    </dgm:pt>
    <dgm:pt modelId="{062A43D9-F70D-4C19-A969-78DB7E810113}" type="pres">
      <dgm:prSet presAssocID="{C2735683-B236-4D7D-97A4-616ACCAA0DBB}" presName="rootComposite" presStyleCnt="0"/>
      <dgm:spPr/>
    </dgm:pt>
    <dgm:pt modelId="{C7377836-B3A5-4685-9737-47F6BB8767DB}" type="pres">
      <dgm:prSet presAssocID="{C2735683-B236-4D7D-97A4-616ACCAA0DBB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7BDB69-299F-4CDE-975E-6FA804E2CC64}" type="pres">
      <dgm:prSet presAssocID="{C2735683-B236-4D7D-97A4-616ACCAA0DBB}" presName="rootConnector" presStyleLbl="node3" presStyleIdx="0" presStyleCnt="2"/>
      <dgm:spPr/>
      <dgm:t>
        <a:bodyPr/>
        <a:lstStyle/>
        <a:p>
          <a:endParaRPr lang="ru-RU"/>
        </a:p>
      </dgm:t>
    </dgm:pt>
    <dgm:pt modelId="{ABC32523-5DCE-4D85-9930-EFA10645E37B}" type="pres">
      <dgm:prSet presAssocID="{C2735683-B236-4D7D-97A4-616ACCAA0DBB}" presName="hierChild4" presStyleCnt="0"/>
      <dgm:spPr/>
    </dgm:pt>
    <dgm:pt modelId="{3ABA922D-5685-4813-B478-0B8446CF5A6C}" type="pres">
      <dgm:prSet presAssocID="{C2735683-B236-4D7D-97A4-616ACCAA0DBB}" presName="hierChild5" presStyleCnt="0"/>
      <dgm:spPr/>
    </dgm:pt>
    <dgm:pt modelId="{C535B972-55BA-4D45-A2D3-D0E639FC6A7A}" type="pres">
      <dgm:prSet presAssocID="{7903BE10-A962-40D9-AEE1-1FF44AD7CCC9}" presName="Name35" presStyleLbl="parChTrans1D3" presStyleIdx="1" presStyleCnt="2"/>
      <dgm:spPr/>
      <dgm:t>
        <a:bodyPr/>
        <a:lstStyle/>
        <a:p>
          <a:endParaRPr lang="ru-RU"/>
        </a:p>
      </dgm:t>
    </dgm:pt>
    <dgm:pt modelId="{5599E24F-D55F-4039-99BF-3AB7FA26FE35}" type="pres">
      <dgm:prSet presAssocID="{089E40F6-478C-409A-AC6B-26D6E260845C}" presName="hierRoot2" presStyleCnt="0">
        <dgm:presLayoutVars>
          <dgm:hierBranch val="r"/>
        </dgm:presLayoutVars>
      </dgm:prSet>
      <dgm:spPr/>
    </dgm:pt>
    <dgm:pt modelId="{7D4320E1-06CC-4F8C-823B-D5EE7E010A05}" type="pres">
      <dgm:prSet presAssocID="{089E40F6-478C-409A-AC6B-26D6E260845C}" presName="rootComposite" presStyleCnt="0"/>
      <dgm:spPr/>
    </dgm:pt>
    <dgm:pt modelId="{A150B7AE-9573-4469-B7A5-EB9BA5387500}" type="pres">
      <dgm:prSet presAssocID="{089E40F6-478C-409A-AC6B-26D6E260845C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76B16F-7A53-4B88-B42E-FB6AD37B7B86}" type="pres">
      <dgm:prSet presAssocID="{089E40F6-478C-409A-AC6B-26D6E260845C}" presName="rootConnector" presStyleLbl="node3" presStyleIdx="1" presStyleCnt="2"/>
      <dgm:spPr/>
      <dgm:t>
        <a:bodyPr/>
        <a:lstStyle/>
        <a:p>
          <a:endParaRPr lang="ru-RU"/>
        </a:p>
      </dgm:t>
    </dgm:pt>
    <dgm:pt modelId="{A0CB0570-8099-432A-8116-1BF3C032DF14}" type="pres">
      <dgm:prSet presAssocID="{089E40F6-478C-409A-AC6B-26D6E260845C}" presName="hierChild4" presStyleCnt="0"/>
      <dgm:spPr/>
    </dgm:pt>
    <dgm:pt modelId="{06035AE0-C05D-4B0B-BF0D-0BADF0D8BF12}" type="pres">
      <dgm:prSet presAssocID="{089E40F6-478C-409A-AC6B-26D6E260845C}" presName="hierChild5" presStyleCnt="0"/>
      <dgm:spPr/>
    </dgm:pt>
    <dgm:pt modelId="{219789BE-3C9E-4C21-AF55-B3CB73BFB265}" type="pres">
      <dgm:prSet presAssocID="{9B520EC1-4DC4-4CB2-ACC5-34EE2F1B1E6F}" presName="hierChild5" presStyleCnt="0"/>
      <dgm:spPr/>
    </dgm:pt>
    <dgm:pt modelId="{E46F3D43-C72A-46C0-A526-D35AF682B0BB}" type="pres">
      <dgm:prSet presAssocID="{7C42C0D5-14EE-4E79-998B-FB0DB7065B99}" presName="Name35" presStyleLbl="parChTrans1D2" presStyleIdx="1" presStyleCnt="2"/>
      <dgm:spPr/>
      <dgm:t>
        <a:bodyPr/>
        <a:lstStyle/>
        <a:p>
          <a:endParaRPr lang="ru-RU"/>
        </a:p>
      </dgm:t>
    </dgm:pt>
    <dgm:pt modelId="{C4C8D676-4880-4546-96BF-9A263931CBE0}" type="pres">
      <dgm:prSet presAssocID="{AF85AD68-E02F-466E-9646-E21A8D71585E}" presName="hierRoot2" presStyleCnt="0">
        <dgm:presLayoutVars>
          <dgm:hierBranch/>
        </dgm:presLayoutVars>
      </dgm:prSet>
      <dgm:spPr/>
    </dgm:pt>
    <dgm:pt modelId="{76910F32-BBD2-4F0B-AE07-4D1864DE6E61}" type="pres">
      <dgm:prSet presAssocID="{AF85AD68-E02F-466E-9646-E21A8D71585E}" presName="rootComposite" presStyleCnt="0"/>
      <dgm:spPr/>
    </dgm:pt>
    <dgm:pt modelId="{D570759F-8E2A-44F5-8FEB-A35394F360AA}" type="pres">
      <dgm:prSet presAssocID="{AF85AD68-E02F-466E-9646-E21A8D71585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034B92-8E96-4690-8612-4753A5F3252E}" type="pres">
      <dgm:prSet presAssocID="{AF85AD68-E02F-466E-9646-E21A8D71585E}" presName="rootConnector" presStyleLbl="node2" presStyleIdx="1" presStyleCnt="2"/>
      <dgm:spPr/>
      <dgm:t>
        <a:bodyPr/>
        <a:lstStyle/>
        <a:p>
          <a:endParaRPr lang="ru-RU"/>
        </a:p>
      </dgm:t>
    </dgm:pt>
    <dgm:pt modelId="{F95EFB3D-6F0F-4DC9-82B4-AC084F321D31}" type="pres">
      <dgm:prSet presAssocID="{AF85AD68-E02F-466E-9646-E21A8D71585E}" presName="hierChild4" presStyleCnt="0"/>
      <dgm:spPr/>
    </dgm:pt>
    <dgm:pt modelId="{0F2B5B16-6A09-41DB-8DD1-77C378192003}" type="pres">
      <dgm:prSet presAssocID="{AF85AD68-E02F-466E-9646-E21A8D71585E}" presName="hierChild5" presStyleCnt="0"/>
      <dgm:spPr/>
    </dgm:pt>
    <dgm:pt modelId="{7EFE27A8-C79A-427D-A93E-EDAE178EEB3C}" type="pres">
      <dgm:prSet presAssocID="{638CEBCE-0D5F-4189-918B-6B1557A4AA5D}" presName="hierChild3" presStyleCnt="0"/>
      <dgm:spPr/>
    </dgm:pt>
  </dgm:ptLst>
  <dgm:cxnLst>
    <dgm:cxn modelId="{E382EE42-E586-472B-B80E-E6F28335C5F1}" type="presOf" srcId="{7C42C0D5-14EE-4E79-998B-FB0DB7065B99}" destId="{E46F3D43-C72A-46C0-A526-D35AF682B0BB}" srcOrd="0" destOrd="0" presId="urn:microsoft.com/office/officeart/2005/8/layout/orgChart1"/>
    <dgm:cxn modelId="{60A4E6EF-6DDE-4F10-BE54-A41017C9F526}" type="presOf" srcId="{7903BE10-A962-40D9-AEE1-1FF44AD7CCC9}" destId="{C535B972-55BA-4D45-A2D3-D0E639FC6A7A}" srcOrd="0" destOrd="0" presId="urn:microsoft.com/office/officeart/2005/8/layout/orgChart1"/>
    <dgm:cxn modelId="{F1D894AB-2142-429F-8CCF-3BD18BAE1430}" type="presOf" srcId="{C2735683-B236-4D7D-97A4-616ACCAA0DBB}" destId="{C7377836-B3A5-4685-9737-47F6BB8767DB}" srcOrd="0" destOrd="0" presId="urn:microsoft.com/office/officeart/2005/8/layout/orgChart1"/>
    <dgm:cxn modelId="{DB3405D0-CB97-465D-8C99-F4DF142DFEB1}" type="presOf" srcId="{1A82C95E-83BF-4813-B41D-D32259EDA59D}" destId="{E02C6DAB-CDA7-43F3-AC76-E7B7C6A254A5}" srcOrd="0" destOrd="0" presId="urn:microsoft.com/office/officeart/2005/8/layout/orgChart1"/>
    <dgm:cxn modelId="{D018BA25-85D9-4881-81A6-F99589EA1EC6}" srcId="{9B520EC1-4DC4-4CB2-ACC5-34EE2F1B1E6F}" destId="{C2735683-B236-4D7D-97A4-616ACCAA0DBB}" srcOrd="0" destOrd="0" parTransId="{E88958AC-F022-42C9-BE92-02AEC495D90C}" sibTransId="{B07CA800-79F1-4523-87E6-231B15CD20E1}"/>
    <dgm:cxn modelId="{C23441DA-5A4C-4A2F-9B4D-44FB276A6272}" type="presOf" srcId="{7AE24D4F-3995-458A-9BB6-12753EDBB7C1}" destId="{2CE0AD10-2AC7-44F8-B556-B6F63606C325}" srcOrd="0" destOrd="0" presId="urn:microsoft.com/office/officeart/2005/8/layout/orgChart1"/>
    <dgm:cxn modelId="{D158205E-73DD-4422-BEAD-BAFCDAD5BF6B}" srcId="{638CEBCE-0D5F-4189-918B-6B1557A4AA5D}" destId="{AF85AD68-E02F-466E-9646-E21A8D71585E}" srcOrd="1" destOrd="0" parTransId="{7C42C0D5-14EE-4E79-998B-FB0DB7065B99}" sibTransId="{6EC0EA0A-F0B6-4749-9244-F718AA231E31}"/>
    <dgm:cxn modelId="{50D4F3C7-AE0D-4C18-B4D1-32364D873F25}" type="presOf" srcId="{9B520EC1-4DC4-4CB2-ACC5-34EE2F1B1E6F}" destId="{F230E4FE-26B0-4597-A00F-E2F6F2485D12}" srcOrd="0" destOrd="0" presId="urn:microsoft.com/office/officeart/2005/8/layout/orgChart1"/>
    <dgm:cxn modelId="{12A7554B-77A6-4A96-BEF3-4C17084E42DF}" type="presOf" srcId="{638CEBCE-0D5F-4189-918B-6B1557A4AA5D}" destId="{B6EDA061-3F44-494D-9FE7-D61B86FC9F8B}" srcOrd="1" destOrd="0" presId="urn:microsoft.com/office/officeart/2005/8/layout/orgChart1"/>
    <dgm:cxn modelId="{BB89CDBD-D110-4EEA-8B22-B61F2DC06B7D}" type="presOf" srcId="{089E40F6-478C-409A-AC6B-26D6E260845C}" destId="{DD76B16F-7A53-4B88-B42E-FB6AD37B7B86}" srcOrd="1" destOrd="0" presId="urn:microsoft.com/office/officeart/2005/8/layout/orgChart1"/>
    <dgm:cxn modelId="{44D4046D-AE15-4C3B-8ECE-F1954438A203}" srcId="{1A82C95E-83BF-4813-B41D-D32259EDA59D}" destId="{638CEBCE-0D5F-4189-918B-6B1557A4AA5D}" srcOrd="0" destOrd="0" parTransId="{B8EBEC78-766C-40E5-B79D-30A00E5EEAAD}" sibTransId="{D7188DEF-1C05-4288-8644-896491CC1680}"/>
    <dgm:cxn modelId="{23CC4906-6108-4C7B-9ABE-3D85FA825D01}" type="presOf" srcId="{AF85AD68-E02F-466E-9646-E21A8D71585E}" destId="{2A034B92-8E96-4690-8612-4753A5F3252E}" srcOrd="1" destOrd="0" presId="urn:microsoft.com/office/officeart/2005/8/layout/orgChart1"/>
    <dgm:cxn modelId="{1942EF72-C7D6-47D3-9571-00E2854DBD4A}" type="presOf" srcId="{089E40F6-478C-409A-AC6B-26D6E260845C}" destId="{A150B7AE-9573-4469-B7A5-EB9BA5387500}" srcOrd="0" destOrd="0" presId="urn:microsoft.com/office/officeart/2005/8/layout/orgChart1"/>
    <dgm:cxn modelId="{970B8A55-7794-45BB-9C88-8FC4E027641A}" type="presOf" srcId="{638CEBCE-0D5F-4189-918B-6B1557A4AA5D}" destId="{3EB57DAF-EE5D-4D17-821D-56B9D0E782C2}" srcOrd="0" destOrd="0" presId="urn:microsoft.com/office/officeart/2005/8/layout/orgChart1"/>
    <dgm:cxn modelId="{BBD8F3FD-DD16-4C11-93A7-37909817108B}" type="presOf" srcId="{9B520EC1-4DC4-4CB2-ACC5-34EE2F1B1E6F}" destId="{507018D5-4DC3-42AF-88E7-6F01CA8A879A}" srcOrd="1" destOrd="0" presId="urn:microsoft.com/office/officeart/2005/8/layout/orgChart1"/>
    <dgm:cxn modelId="{D81626A0-7194-4A5C-86C8-811D895B5C54}" type="presOf" srcId="{AF85AD68-E02F-466E-9646-E21A8D71585E}" destId="{D570759F-8E2A-44F5-8FEB-A35394F360AA}" srcOrd="0" destOrd="0" presId="urn:microsoft.com/office/officeart/2005/8/layout/orgChart1"/>
    <dgm:cxn modelId="{4A9B480A-3AE3-444E-AB4E-9E07B2FE62EA}" srcId="{9B520EC1-4DC4-4CB2-ACC5-34EE2F1B1E6F}" destId="{089E40F6-478C-409A-AC6B-26D6E260845C}" srcOrd="1" destOrd="0" parTransId="{7903BE10-A962-40D9-AEE1-1FF44AD7CCC9}" sibTransId="{4F7F2090-50A9-4294-920A-9794BDD45FC8}"/>
    <dgm:cxn modelId="{9F4618AC-F8BF-4E0D-BEC3-87BB790B43CE}" type="presOf" srcId="{C2735683-B236-4D7D-97A4-616ACCAA0DBB}" destId="{577BDB69-299F-4CDE-975E-6FA804E2CC64}" srcOrd="1" destOrd="0" presId="urn:microsoft.com/office/officeart/2005/8/layout/orgChart1"/>
    <dgm:cxn modelId="{C86BB254-A854-470A-BFA7-D3F7A6843388}" type="presOf" srcId="{E88958AC-F022-42C9-BE92-02AEC495D90C}" destId="{B4E7AF32-3AEC-42EB-9801-A0C2268F145E}" srcOrd="0" destOrd="0" presId="urn:microsoft.com/office/officeart/2005/8/layout/orgChart1"/>
    <dgm:cxn modelId="{DCBEB21C-CCEA-4C04-A982-2F4695309B29}" srcId="{638CEBCE-0D5F-4189-918B-6B1557A4AA5D}" destId="{9B520EC1-4DC4-4CB2-ACC5-34EE2F1B1E6F}" srcOrd="0" destOrd="0" parTransId="{7AE24D4F-3995-458A-9BB6-12753EDBB7C1}" sibTransId="{F62F863C-B390-4557-8C5C-C0301D295F30}"/>
    <dgm:cxn modelId="{E685D73F-1552-4345-86A0-A532B8C7045B}" type="presParOf" srcId="{E02C6DAB-CDA7-43F3-AC76-E7B7C6A254A5}" destId="{1D085286-698E-4861-B561-3B10C720A686}" srcOrd="0" destOrd="0" presId="urn:microsoft.com/office/officeart/2005/8/layout/orgChart1"/>
    <dgm:cxn modelId="{00E7F856-F19E-4763-8972-D604CE82760C}" type="presParOf" srcId="{1D085286-698E-4861-B561-3B10C720A686}" destId="{40E1975E-1902-4E83-B01A-1F5F975871BA}" srcOrd="0" destOrd="0" presId="urn:microsoft.com/office/officeart/2005/8/layout/orgChart1"/>
    <dgm:cxn modelId="{BF54EE92-9CDD-45A1-A8D2-BDF52BC501F4}" type="presParOf" srcId="{40E1975E-1902-4E83-B01A-1F5F975871BA}" destId="{3EB57DAF-EE5D-4D17-821D-56B9D0E782C2}" srcOrd="0" destOrd="0" presId="urn:microsoft.com/office/officeart/2005/8/layout/orgChart1"/>
    <dgm:cxn modelId="{8AB52136-616C-4C0F-B74D-C9E37390FF40}" type="presParOf" srcId="{40E1975E-1902-4E83-B01A-1F5F975871BA}" destId="{B6EDA061-3F44-494D-9FE7-D61B86FC9F8B}" srcOrd="1" destOrd="0" presId="urn:microsoft.com/office/officeart/2005/8/layout/orgChart1"/>
    <dgm:cxn modelId="{D0B60742-C6D1-4879-AF04-0F91FC7935CE}" type="presParOf" srcId="{1D085286-698E-4861-B561-3B10C720A686}" destId="{12CD5AE2-E08D-43E8-89D1-AD51A40A4CE8}" srcOrd="1" destOrd="0" presId="urn:microsoft.com/office/officeart/2005/8/layout/orgChart1"/>
    <dgm:cxn modelId="{F0762B84-FC5C-494C-B120-6C44D81A45A4}" type="presParOf" srcId="{12CD5AE2-E08D-43E8-89D1-AD51A40A4CE8}" destId="{2CE0AD10-2AC7-44F8-B556-B6F63606C325}" srcOrd="0" destOrd="0" presId="urn:microsoft.com/office/officeart/2005/8/layout/orgChart1"/>
    <dgm:cxn modelId="{2E3536BA-6F80-4872-9B9B-850B85C3A5DC}" type="presParOf" srcId="{12CD5AE2-E08D-43E8-89D1-AD51A40A4CE8}" destId="{E0891A00-F3A7-461D-884F-40375FC423CC}" srcOrd="1" destOrd="0" presId="urn:microsoft.com/office/officeart/2005/8/layout/orgChart1"/>
    <dgm:cxn modelId="{B5611FD6-6629-47B7-B7E0-26404793565A}" type="presParOf" srcId="{E0891A00-F3A7-461D-884F-40375FC423CC}" destId="{DB927550-EEB8-4574-BC33-F224F088E1D9}" srcOrd="0" destOrd="0" presId="urn:microsoft.com/office/officeart/2005/8/layout/orgChart1"/>
    <dgm:cxn modelId="{34E4C9E0-807B-496D-B9D1-3F5706E0E30D}" type="presParOf" srcId="{DB927550-EEB8-4574-BC33-F224F088E1D9}" destId="{F230E4FE-26B0-4597-A00F-E2F6F2485D12}" srcOrd="0" destOrd="0" presId="urn:microsoft.com/office/officeart/2005/8/layout/orgChart1"/>
    <dgm:cxn modelId="{88B8E236-B68F-4CBA-82C4-C1B171D1C3D1}" type="presParOf" srcId="{DB927550-EEB8-4574-BC33-F224F088E1D9}" destId="{507018D5-4DC3-42AF-88E7-6F01CA8A879A}" srcOrd="1" destOrd="0" presId="urn:microsoft.com/office/officeart/2005/8/layout/orgChart1"/>
    <dgm:cxn modelId="{8EF06899-27E5-4F60-AFA3-6E32C3174835}" type="presParOf" srcId="{E0891A00-F3A7-461D-884F-40375FC423CC}" destId="{2B974612-A3BB-4284-92AB-901A6E6F464A}" srcOrd="1" destOrd="0" presId="urn:microsoft.com/office/officeart/2005/8/layout/orgChart1"/>
    <dgm:cxn modelId="{8BC3CF46-C386-45E3-AC13-10DA7D023A19}" type="presParOf" srcId="{2B974612-A3BB-4284-92AB-901A6E6F464A}" destId="{B4E7AF32-3AEC-42EB-9801-A0C2268F145E}" srcOrd="0" destOrd="0" presId="urn:microsoft.com/office/officeart/2005/8/layout/orgChart1"/>
    <dgm:cxn modelId="{D3E7C1F6-5704-45A8-91F8-3E68FBC59E99}" type="presParOf" srcId="{2B974612-A3BB-4284-92AB-901A6E6F464A}" destId="{FC3D0423-0532-4780-94F9-4BE2DC98171C}" srcOrd="1" destOrd="0" presId="urn:microsoft.com/office/officeart/2005/8/layout/orgChart1"/>
    <dgm:cxn modelId="{5CF2697B-72E5-40C8-BFD2-1F4617B8253A}" type="presParOf" srcId="{FC3D0423-0532-4780-94F9-4BE2DC98171C}" destId="{062A43D9-F70D-4C19-A969-78DB7E810113}" srcOrd="0" destOrd="0" presId="urn:microsoft.com/office/officeart/2005/8/layout/orgChart1"/>
    <dgm:cxn modelId="{0364A190-6A0C-483F-BFFD-3E6334F5888C}" type="presParOf" srcId="{062A43D9-F70D-4C19-A969-78DB7E810113}" destId="{C7377836-B3A5-4685-9737-47F6BB8767DB}" srcOrd="0" destOrd="0" presId="urn:microsoft.com/office/officeart/2005/8/layout/orgChart1"/>
    <dgm:cxn modelId="{C2CA7379-CD9F-456C-A818-D29767437614}" type="presParOf" srcId="{062A43D9-F70D-4C19-A969-78DB7E810113}" destId="{577BDB69-299F-4CDE-975E-6FA804E2CC64}" srcOrd="1" destOrd="0" presId="urn:microsoft.com/office/officeart/2005/8/layout/orgChart1"/>
    <dgm:cxn modelId="{A557C1CE-B791-42F3-937C-370C06181799}" type="presParOf" srcId="{FC3D0423-0532-4780-94F9-4BE2DC98171C}" destId="{ABC32523-5DCE-4D85-9930-EFA10645E37B}" srcOrd="1" destOrd="0" presId="urn:microsoft.com/office/officeart/2005/8/layout/orgChart1"/>
    <dgm:cxn modelId="{50227DF8-15C4-46AA-BFB6-CCD4BD8540E5}" type="presParOf" srcId="{FC3D0423-0532-4780-94F9-4BE2DC98171C}" destId="{3ABA922D-5685-4813-B478-0B8446CF5A6C}" srcOrd="2" destOrd="0" presId="urn:microsoft.com/office/officeart/2005/8/layout/orgChart1"/>
    <dgm:cxn modelId="{58DC63FA-9B0C-4ED9-BED1-0F55A4606838}" type="presParOf" srcId="{2B974612-A3BB-4284-92AB-901A6E6F464A}" destId="{C535B972-55BA-4D45-A2D3-D0E639FC6A7A}" srcOrd="2" destOrd="0" presId="urn:microsoft.com/office/officeart/2005/8/layout/orgChart1"/>
    <dgm:cxn modelId="{6AA20936-CB16-4517-B4E5-4D77493EBDF3}" type="presParOf" srcId="{2B974612-A3BB-4284-92AB-901A6E6F464A}" destId="{5599E24F-D55F-4039-99BF-3AB7FA26FE35}" srcOrd="3" destOrd="0" presId="urn:microsoft.com/office/officeart/2005/8/layout/orgChart1"/>
    <dgm:cxn modelId="{DA55E1A0-28CD-4ED7-8A56-EFD3BB0FB7F0}" type="presParOf" srcId="{5599E24F-D55F-4039-99BF-3AB7FA26FE35}" destId="{7D4320E1-06CC-4F8C-823B-D5EE7E010A05}" srcOrd="0" destOrd="0" presId="urn:microsoft.com/office/officeart/2005/8/layout/orgChart1"/>
    <dgm:cxn modelId="{E905971B-EBD5-4E24-85B3-E37E7632F3CC}" type="presParOf" srcId="{7D4320E1-06CC-4F8C-823B-D5EE7E010A05}" destId="{A150B7AE-9573-4469-B7A5-EB9BA5387500}" srcOrd="0" destOrd="0" presId="urn:microsoft.com/office/officeart/2005/8/layout/orgChart1"/>
    <dgm:cxn modelId="{9F128245-E993-4977-81F4-045CBE092449}" type="presParOf" srcId="{7D4320E1-06CC-4F8C-823B-D5EE7E010A05}" destId="{DD76B16F-7A53-4B88-B42E-FB6AD37B7B86}" srcOrd="1" destOrd="0" presId="urn:microsoft.com/office/officeart/2005/8/layout/orgChart1"/>
    <dgm:cxn modelId="{EA0BE87D-3874-488D-BE18-03DECF59DF22}" type="presParOf" srcId="{5599E24F-D55F-4039-99BF-3AB7FA26FE35}" destId="{A0CB0570-8099-432A-8116-1BF3C032DF14}" srcOrd="1" destOrd="0" presId="urn:microsoft.com/office/officeart/2005/8/layout/orgChart1"/>
    <dgm:cxn modelId="{DDD7851D-7746-43B2-A2A6-C07D736ADBBE}" type="presParOf" srcId="{5599E24F-D55F-4039-99BF-3AB7FA26FE35}" destId="{06035AE0-C05D-4B0B-BF0D-0BADF0D8BF12}" srcOrd="2" destOrd="0" presId="urn:microsoft.com/office/officeart/2005/8/layout/orgChart1"/>
    <dgm:cxn modelId="{B6C7210B-4A1E-4DA5-BCD7-48D0592C5E9F}" type="presParOf" srcId="{E0891A00-F3A7-461D-884F-40375FC423CC}" destId="{219789BE-3C9E-4C21-AF55-B3CB73BFB265}" srcOrd="2" destOrd="0" presId="urn:microsoft.com/office/officeart/2005/8/layout/orgChart1"/>
    <dgm:cxn modelId="{8EC4FA4D-C932-4C03-BAFD-5955E44C65E7}" type="presParOf" srcId="{12CD5AE2-E08D-43E8-89D1-AD51A40A4CE8}" destId="{E46F3D43-C72A-46C0-A526-D35AF682B0BB}" srcOrd="2" destOrd="0" presId="urn:microsoft.com/office/officeart/2005/8/layout/orgChart1"/>
    <dgm:cxn modelId="{0BE417A0-5026-4C3A-91EE-57CD7F40811B}" type="presParOf" srcId="{12CD5AE2-E08D-43E8-89D1-AD51A40A4CE8}" destId="{C4C8D676-4880-4546-96BF-9A263931CBE0}" srcOrd="3" destOrd="0" presId="urn:microsoft.com/office/officeart/2005/8/layout/orgChart1"/>
    <dgm:cxn modelId="{698502C6-2E1F-43B9-B454-FDD6AEAE570F}" type="presParOf" srcId="{C4C8D676-4880-4546-96BF-9A263931CBE0}" destId="{76910F32-BBD2-4F0B-AE07-4D1864DE6E61}" srcOrd="0" destOrd="0" presId="urn:microsoft.com/office/officeart/2005/8/layout/orgChart1"/>
    <dgm:cxn modelId="{EDCE45CA-EBB2-431A-9365-7F1D4C910E7B}" type="presParOf" srcId="{76910F32-BBD2-4F0B-AE07-4D1864DE6E61}" destId="{D570759F-8E2A-44F5-8FEB-A35394F360AA}" srcOrd="0" destOrd="0" presId="urn:microsoft.com/office/officeart/2005/8/layout/orgChart1"/>
    <dgm:cxn modelId="{BF566C79-2CCE-471F-A2F6-A1997AB3222A}" type="presParOf" srcId="{76910F32-BBD2-4F0B-AE07-4D1864DE6E61}" destId="{2A034B92-8E96-4690-8612-4753A5F3252E}" srcOrd="1" destOrd="0" presId="urn:microsoft.com/office/officeart/2005/8/layout/orgChart1"/>
    <dgm:cxn modelId="{DB6DB78A-F9C6-4BFB-8D2B-A7E70751FCB9}" type="presParOf" srcId="{C4C8D676-4880-4546-96BF-9A263931CBE0}" destId="{F95EFB3D-6F0F-4DC9-82B4-AC084F321D31}" srcOrd="1" destOrd="0" presId="urn:microsoft.com/office/officeart/2005/8/layout/orgChart1"/>
    <dgm:cxn modelId="{3AA75B95-6C69-42FC-994D-60B1CA74A94A}" type="presParOf" srcId="{C4C8D676-4880-4546-96BF-9A263931CBE0}" destId="{0F2B5B16-6A09-41DB-8DD1-77C378192003}" srcOrd="2" destOrd="0" presId="urn:microsoft.com/office/officeart/2005/8/layout/orgChart1"/>
    <dgm:cxn modelId="{044E9EAB-6A1F-482C-B8B8-D96A3F46A3B5}" type="presParOf" srcId="{1D085286-698E-4861-B561-3B10C720A686}" destId="{7EFE27A8-C79A-427D-A93E-EDAE178EEB3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3DF066-6318-4DA9-9471-9FD8B61BA9B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081CB21D-2B01-41CE-BF86-CE416DEA98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ПОЛОВОЕ</a:t>
          </a:r>
        </a:p>
      </dgm:t>
    </dgm:pt>
    <dgm:pt modelId="{570A42E6-51C6-4FFB-9167-B33F6E85D261}" type="parTrans" cxnId="{F34C4E0B-3B01-4EC1-8793-334984D46CCA}">
      <dgm:prSet/>
      <dgm:spPr/>
      <dgm:t>
        <a:bodyPr/>
        <a:lstStyle/>
        <a:p>
          <a:endParaRPr lang="ru-RU"/>
        </a:p>
      </dgm:t>
    </dgm:pt>
    <dgm:pt modelId="{D1C77620-95B7-4B77-A5C6-F1C36280FA35}" type="sibTrans" cxnId="{F34C4E0B-3B01-4EC1-8793-334984D46CCA}">
      <dgm:prSet/>
      <dgm:spPr/>
      <dgm:t>
        <a:bodyPr/>
        <a:lstStyle/>
        <a:p>
          <a:endParaRPr lang="ru-RU"/>
        </a:p>
      </dgm:t>
    </dgm:pt>
    <dgm:pt modelId="{9E74D1D2-5C9D-4B04-BFC5-EE822C1D57C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С </a:t>
          </a:r>
          <a:r>
            <a:rPr kumimoji="0" lang="ru-RU" altLang="ru-RU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оплодо</a:t>
          </a:r>
          <a:endParaRPr kumimoji="0" lang="ru-RU" altLang="ru-RU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творением</a:t>
          </a:r>
        </a:p>
      </dgm:t>
    </dgm:pt>
    <dgm:pt modelId="{8C141706-5C60-4932-81A3-E38E1FC78CB5}" type="parTrans" cxnId="{D285723F-AFF8-4A9F-868B-6B6DB688686B}">
      <dgm:prSet/>
      <dgm:spPr/>
      <dgm:t>
        <a:bodyPr/>
        <a:lstStyle/>
        <a:p>
          <a:endParaRPr lang="ru-RU"/>
        </a:p>
      </dgm:t>
    </dgm:pt>
    <dgm:pt modelId="{70011E66-E05C-4495-AA5B-957EA34C47F4}" type="sibTrans" cxnId="{D285723F-AFF8-4A9F-868B-6B6DB688686B}">
      <dgm:prSet/>
      <dgm:spPr/>
      <dgm:t>
        <a:bodyPr/>
        <a:lstStyle/>
        <a:p>
          <a:endParaRPr lang="ru-RU"/>
        </a:p>
      </dgm:t>
    </dgm:pt>
    <dgm:pt modelId="{F0F4CDDD-C349-4ECA-BE61-B6993414AA5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Конъюгация</a:t>
          </a:r>
        </a:p>
      </dgm:t>
    </dgm:pt>
    <dgm:pt modelId="{038F5B5F-2815-439F-B1BD-4DE92AE093E3}" type="parTrans" cxnId="{14FA3D88-B25C-43A2-8D2F-0C99B4B333A9}">
      <dgm:prSet/>
      <dgm:spPr/>
      <dgm:t>
        <a:bodyPr/>
        <a:lstStyle/>
        <a:p>
          <a:endParaRPr lang="ru-RU"/>
        </a:p>
      </dgm:t>
    </dgm:pt>
    <dgm:pt modelId="{33FBB5A8-7C58-4DB7-AEA2-490D3ECEC7DA}" type="sibTrans" cxnId="{14FA3D88-B25C-43A2-8D2F-0C99B4B333A9}">
      <dgm:prSet/>
      <dgm:spPr/>
      <dgm:t>
        <a:bodyPr/>
        <a:lstStyle/>
        <a:p>
          <a:endParaRPr lang="ru-RU"/>
        </a:p>
      </dgm:t>
    </dgm:pt>
    <dgm:pt modelId="{A76FB168-1EE9-4A61-B7D5-136E0C037A8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Копуляция</a:t>
          </a:r>
        </a:p>
      </dgm:t>
    </dgm:pt>
    <dgm:pt modelId="{6514CD40-6756-49D3-BC7C-1C1A654AAFDF}" type="parTrans" cxnId="{BEC2E464-2396-4154-AF24-56B8948F3374}">
      <dgm:prSet/>
      <dgm:spPr/>
      <dgm:t>
        <a:bodyPr/>
        <a:lstStyle/>
        <a:p>
          <a:endParaRPr lang="ru-RU"/>
        </a:p>
      </dgm:t>
    </dgm:pt>
    <dgm:pt modelId="{9EB7E1F6-F545-4FFF-A5DB-5E8227FF4F0A}" type="sibTrans" cxnId="{BEC2E464-2396-4154-AF24-56B8948F3374}">
      <dgm:prSet/>
      <dgm:spPr/>
      <dgm:t>
        <a:bodyPr/>
        <a:lstStyle/>
        <a:p>
          <a:endParaRPr lang="ru-RU"/>
        </a:p>
      </dgm:t>
    </dgm:pt>
    <dgm:pt modelId="{FD2951ED-6FF7-46AE-AB44-CE6A9B366CF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Без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оплодотвор</a:t>
          </a: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.</a:t>
          </a:r>
        </a:p>
      </dgm:t>
    </dgm:pt>
    <dgm:pt modelId="{26513DA6-0AB0-4454-B551-022745FB5A5A}" type="parTrans" cxnId="{86E25A58-5CF0-43B3-AC02-AB7A5FF0757C}">
      <dgm:prSet/>
      <dgm:spPr/>
      <dgm:t>
        <a:bodyPr/>
        <a:lstStyle/>
        <a:p>
          <a:endParaRPr lang="ru-RU"/>
        </a:p>
      </dgm:t>
    </dgm:pt>
    <dgm:pt modelId="{350477D6-293A-4CFE-A4B3-32EA359B3CC3}" type="sibTrans" cxnId="{86E25A58-5CF0-43B3-AC02-AB7A5FF0757C}">
      <dgm:prSet/>
      <dgm:spPr/>
      <dgm:t>
        <a:bodyPr/>
        <a:lstStyle/>
        <a:p>
          <a:endParaRPr lang="ru-RU"/>
        </a:p>
      </dgm:t>
    </dgm:pt>
    <dgm:pt modelId="{8A5FE226-C07D-4923-97E3-9E78BA6618B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Партеногенез</a:t>
          </a:r>
        </a:p>
      </dgm:t>
    </dgm:pt>
    <dgm:pt modelId="{762470A0-22C4-483A-AD8B-2A096BB2342C}" type="parTrans" cxnId="{EF6EF144-51E6-4E49-90F0-D5AE0114D02B}">
      <dgm:prSet/>
      <dgm:spPr/>
      <dgm:t>
        <a:bodyPr/>
        <a:lstStyle/>
        <a:p>
          <a:endParaRPr lang="ru-RU"/>
        </a:p>
      </dgm:t>
    </dgm:pt>
    <dgm:pt modelId="{C1723B9F-FEA1-48EC-AC16-754016AA5444}" type="sibTrans" cxnId="{EF6EF144-51E6-4E49-90F0-D5AE0114D02B}">
      <dgm:prSet/>
      <dgm:spPr/>
      <dgm:t>
        <a:bodyPr/>
        <a:lstStyle/>
        <a:p>
          <a:endParaRPr lang="ru-RU"/>
        </a:p>
      </dgm:t>
    </dgm:pt>
    <dgm:pt modelId="{4ADBBB8C-50A2-4A6D-89A0-85024A1350E4}" type="pres">
      <dgm:prSet presAssocID="{0E3DF066-6318-4DA9-9471-9FD8B61BA9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030160E-539B-40F1-BF6A-BDC428BD1B90}" type="pres">
      <dgm:prSet presAssocID="{081CB21D-2B01-41CE-BF86-CE416DEA98B8}" presName="hierRoot1" presStyleCnt="0">
        <dgm:presLayoutVars>
          <dgm:hierBranch/>
        </dgm:presLayoutVars>
      </dgm:prSet>
      <dgm:spPr/>
    </dgm:pt>
    <dgm:pt modelId="{C3588184-5287-40F3-9DCB-6ABD4E2DB557}" type="pres">
      <dgm:prSet presAssocID="{081CB21D-2B01-41CE-BF86-CE416DEA98B8}" presName="rootComposite1" presStyleCnt="0"/>
      <dgm:spPr/>
    </dgm:pt>
    <dgm:pt modelId="{DD233FEE-32EE-4268-AB23-1D0846DDC2C7}" type="pres">
      <dgm:prSet presAssocID="{081CB21D-2B01-41CE-BF86-CE416DEA98B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4C99C2-29CC-4BDA-9265-057F7DB8241D}" type="pres">
      <dgm:prSet presAssocID="{081CB21D-2B01-41CE-BF86-CE416DEA98B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5A80D66-EE2B-4ACE-A924-F2B40ACA8BD8}" type="pres">
      <dgm:prSet presAssocID="{081CB21D-2B01-41CE-BF86-CE416DEA98B8}" presName="hierChild2" presStyleCnt="0"/>
      <dgm:spPr/>
    </dgm:pt>
    <dgm:pt modelId="{C55033A8-75E6-44E0-AAEE-EC37AE448E08}" type="pres">
      <dgm:prSet presAssocID="{8C141706-5C60-4932-81A3-E38E1FC78CB5}" presName="Name35" presStyleLbl="parChTrans1D2" presStyleIdx="0" presStyleCnt="2"/>
      <dgm:spPr/>
      <dgm:t>
        <a:bodyPr/>
        <a:lstStyle/>
        <a:p>
          <a:endParaRPr lang="ru-RU"/>
        </a:p>
      </dgm:t>
    </dgm:pt>
    <dgm:pt modelId="{2F582308-DE92-454C-951F-38134E6969BA}" type="pres">
      <dgm:prSet presAssocID="{9E74D1D2-5C9D-4B04-BFC5-EE822C1D57CA}" presName="hierRoot2" presStyleCnt="0">
        <dgm:presLayoutVars>
          <dgm:hierBranch/>
        </dgm:presLayoutVars>
      </dgm:prSet>
      <dgm:spPr/>
    </dgm:pt>
    <dgm:pt modelId="{7B350F14-4216-416A-AE4D-98DC3ECB1086}" type="pres">
      <dgm:prSet presAssocID="{9E74D1D2-5C9D-4B04-BFC5-EE822C1D57CA}" presName="rootComposite" presStyleCnt="0"/>
      <dgm:spPr/>
    </dgm:pt>
    <dgm:pt modelId="{19B4887A-D987-4732-9F22-AA9BD77AE075}" type="pres">
      <dgm:prSet presAssocID="{9E74D1D2-5C9D-4B04-BFC5-EE822C1D57C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90A599-5A5D-4898-AB0E-60220BC53EB7}" type="pres">
      <dgm:prSet presAssocID="{9E74D1D2-5C9D-4B04-BFC5-EE822C1D57CA}" presName="rootConnector" presStyleLbl="node2" presStyleIdx="0" presStyleCnt="2"/>
      <dgm:spPr/>
      <dgm:t>
        <a:bodyPr/>
        <a:lstStyle/>
        <a:p>
          <a:endParaRPr lang="ru-RU"/>
        </a:p>
      </dgm:t>
    </dgm:pt>
    <dgm:pt modelId="{1D7A715F-3834-4C51-B11A-ECF053510F85}" type="pres">
      <dgm:prSet presAssocID="{9E74D1D2-5C9D-4B04-BFC5-EE822C1D57CA}" presName="hierChild4" presStyleCnt="0"/>
      <dgm:spPr/>
    </dgm:pt>
    <dgm:pt modelId="{AEF13D07-64EE-4D87-AAAC-B46E1703F667}" type="pres">
      <dgm:prSet presAssocID="{038F5B5F-2815-439F-B1BD-4DE92AE093E3}" presName="Name35" presStyleLbl="parChTrans1D3" presStyleIdx="0" presStyleCnt="3"/>
      <dgm:spPr/>
      <dgm:t>
        <a:bodyPr/>
        <a:lstStyle/>
        <a:p>
          <a:endParaRPr lang="ru-RU"/>
        </a:p>
      </dgm:t>
    </dgm:pt>
    <dgm:pt modelId="{05AAE363-E444-461D-8192-3F02AAD89055}" type="pres">
      <dgm:prSet presAssocID="{F0F4CDDD-C349-4ECA-BE61-B6993414AA5D}" presName="hierRoot2" presStyleCnt="0">
        <dgm:presLayoutVars>
          <dgm:hierBranch val="r"/>
        </dgm:presLayoutVars>
      </dgm:prSet>
      <dgm:spPr/>
    </dgm:pt>
    <dgm:pt modelId="{FAC8FBFF-9B69-4A22-A09F-47CBB48ADF5A}" type="pres">
      <dgm:prSet presAssocID="{F0F4CDDD-C349-4ECA-BE61-B6993414AA5D}" presName="rootComposite" presStyleCnt="0"/>
      <dgm:spPr/>
    </dgm:pt>
    <dgm:pt modelId="{869900FE-61C9-486A-BA30-0FAAD89FF204}" type="pres">
      <dgm:prSet presAssocID="{F0F4CDDD-C349-4ECA-BE61-B6993414AA5D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BD9A60-BC6B-4425-9436-375E8C97496C}" type="pres">
      <dgm:prSet presAssocID="{F0F4CDDD-C349-4ECA-BE61-B6993414AA5D}" presName="rootConnector" presStyleLbl="node3" presStyleIdx="0" presStyleCnt="3"/>
      <dgm:spPr/>
      <dgm:t>
        <a:bodyPr/>
        <a:lstStyle/>
        <a:p>
          <a:endParaRPr lang="ru-RU"/>
        </a:p>
      </dgm:t>
    </dgm:pt>
    <dgm:pt modelId="{3B688034-883C-4B63-ABB8-81CB734B1613}" type="pres">
      <dgm:prSet presAssocID="{F0F4CDDD-C349-4ECA-BE61-B6993414AA5D}" presName="hierChild4" presStyleCnt="0"/>
      <dgm:spPr/>
    </dgm:pt>
    <dgm:pt modelId="{7385A67C-837D-4F7C-9C08-462866F36001}" type="pres">
      <dgm:prSet presAssocID="{F0F4CDDD-C349-4ECA-BE61-B6993414AA5D}" presName="hierChild5" presStyleCnt="0"/>
      <dgm:spPr/>
    </dgm:pt>
    <dgm:pt modelId="{EC2E4B16-5789-4876-8EA0-AB04F46FE723}" type="pres">
      <dgm:prSet presAssocID="{6514CD40-6756-49D3-BC7C-1C1A654AAFDF}" presName="Name35" presStyleLbl="parChTrans1D3" presStyleIdx="1" presStyleCnt="3"/>
      <dgm:spPr/>
      <dgm:t>
        <a:bodyPr/>
        <a:lstStyle/>
        <a:p>
          <a:endParaRPr lang="ru-RU"/>
        </a:p>
      </dgm:t>
    </dgm:pt>
    <dgm:pt modelId="{A56602CB-413B-4D90-80D2-B88281FA555B}" type="pres">
      <dgm:prSet presAssocID="{A76FB168-1EE9-4A61-B7D5-136E0C037A8C}" presName="hierRoot2" presStyleCnt="0">
        <dgm:presLayoutVars>
          <dgm:hierBranch val="r"/>
        </dgm:presLayoutVars>
      </dgm:prSet>
      <dgm:spPr/>
    </dgm:pt>
    <dgm:pt modelId="{472F0BB0-1C3D-4C25-8F6F-CB8980B74494}" type="pres">
      <dgm:prSet presAssocID="{A76FB168-1EE9-4A61-B7D5-136E0C037A8C}" presName="rootComposite" presStyleCnt="0"/>
      <dgm:spPr/>
    </dgm:pt>
    <dgm:pt modelId="{7C364006-3276-4115-9A1B-A9F032C6490A}" type="pres">
      <dgm:prSet presAssocID="{A76FB168-1EE9-4A61-B7D5-136E0C037A8C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54C189-81F6-4449-A8AB-8C440CE63092}" type="pres">
      <dgm:prSet presAssocID="{A76FB168-1EE9-4A61-B7D5-136E0C037A8C}" presName="rootConnector" presStyleLbl="node3" presStyleIdx="1" presStyleCnt="3"/>
      <dgm:spPr/>
      <dgm:t>
        <a:bodyPr/>
        <a:lstStyle/>
        <a:p>
          <a:endParaRPr lang="ru-RU"/>
        </a:p>
      </dgm:t>
    </dgm:pt>
    <dgm:pt modelId="{67FD8023-A165-429C-AE12-30567B6EBE43}" type="pres">
      <dgm:prSet presAssocID="{A76FB168-1EE9-4A61-B7D5-136E0C037A8C}" presName="hierChild4" presStyleCnt="0"/>
      <dgm:spPr/>
    </dgm:pt>
    <dgm:pt modelId="{E9668C66-9E3B-49A4-AF7F-7840F175BE60}" type="pres">
      <dgm:prSet presAssocID="{A76FB168-1EE9-4A61-B7D5-136E0C037A8C}" presName="hierChild5" presStyleCnt="0"/>
      <dgm:spPr/>
    </dgm:pt>
    <dgm:pt modelId="{5267CCD7-BA0F-4CC8-BDE1-EAA3DB2B3AEB}" type="pres">
      <dgm:prSet presAssocID="{9E74D1D2-5C9D-4B04-BFC5-EE822C1D57CA}" presName="hierChild5" presStyleCnt="0"/>
      <dgm:spPr/>
    </dgm:pt>
    <dgm:pt modelId="{B48D1393-A3AB-48EE-875B-1C46FBB274D8}" type="pres">
      <dgm:prSet presAssocID="{26513DA6-0AB0-4454-B551-022745FB5A5A}" presName="Name35" presStyleLbl="parChTrans1D2" presStyleIdx="1" presStyleCnt="2"/>
      <dgm:spPr/>
      <dgm:t>
        <a:bodyPr/>
        <a:lstStyle/>
        <a:p>
          <a:endParaRPr lang="ru-RU"/>
        </a:p>
      </dgm:t>
    </dgm:pt>
    <dgm:pt modelId="{2ADA43DB-9DF5-4F81-94C1-14589E07062B}" type="pres">
      <dgm:prSet presAssocID="{FD2951ED-6FF7-46AE-AB44-CE6A9B366CF5}" presName="hierRoot2" presStyleCnt="0">
        <dgm:presLayoutVars>
          <dgm:hierBranch/>
        </dgm:presLayoutVars>
      </dgm:prSet>
      <dgm:spPr/>
    </dgm:pt>
    <dgm:pt modelId="{8EEFAF79-40E1-4D31-AE16-CF2F19FF2733}" type="pres">
      <dgm:prSet presAssocID="{FD2951ED-6FF7-46AE-AB44-CE6A9B366CF5}" presName="rootComposite" presStyleCnt="0"/>
      <dgm:spPr/>
    </dgm:pt>
    <dgm:pt modelId="{81705546-DB27-4A76-9AB2-9531D1BEC99A}" type="pres">
      <dgm:prSet presAssocID="{FD2951ED-6FF7-46AE-AB44-CE6A9B366CF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CC10FF-D2BA-421E-9FDD-794EA599A92F}" type="pres">
      <dgm:prSet presAssocID="{FD2951ED-6FF7-46AE-AB44-CE6A9B366CF5}" presName="rootConnector" presStyleLbl="node2" presStyleIdx="1" presStyleCnt="2"/>
      <dgm:spPr/>
      <dgm:t>
        <a:bodyPr/>
        <a:lstStyle/>
        <a:p>
          <a:endParaRPr lang="ru-RU"/>
        </a:p>
      </dgm:t>
    </dgm:pt>
    <dgm:pt modelId="{A06D8265-D577-4AD2-9243-26EAE1C4A339}" type="pres">
      <dgm:prSet presAssocID="{FD2951ED-6FF7-46AE-AB44-CE6A9B366CF5}" presName="hierChild4" presStyleCnt="0"/>
      <dgm:spPr/>
    </dgm:pt>
    <dgm:pt modelId="{81946402-AEBA-416C-BFF0-92B66328768F}" type="pres">
      <dgm:prSet presAssocID="{762470A0-22C4-483A-AD8B-2A096BB2342C}" presName="Name35" presStyleLbl="parChTrans1D3" presStyleIdx="2" presStyleCnt="3"/>
      <dgm:spPr/>
      <dgm:t>
        <a:bodyPr/>
        <a:lstStyle/>
        <a:p>
          <a:endParaRPr lang="ru-RU"/>
        </a:p>
      </dgm:t>
    </dgm:pt>
    <dgm:pt modelId="{4968835B-03DD-41BF-AB06-A73E61C74331}" type="pres">
      <dgm:prSet presAssocID="{8A5FE226-C07D-4923-97E3-9E78BA6618B1}" presName="hierRoot2" presStyleCnt="0">
        <dgm:presLayoutVars>
          <dgm:hierBranch val="r"/>
        </dgm:presLayoutVars>
      </dgm:prSet>
      <dgm:spPr/>
    </dgm:pt>
    <dgm:pt modelId="{D68763FB-3ABC-4FE5-BCC2-9BF8B3F578D9}" type="pres">
      <dgm:prSet presAssocID="{8A5FE226-C07D-4923-97E3-9E78BA6618B1}" presName="rootComposite" presStyleCnt="0"/>
      <dgm:spPr/>
    </dgm:pt>
    <dgm:pt modelId="{B8D0128D-2D0A-45CC-92F5-8ABB9C540B22}" type="pres">
      <dgm:prSet presAssocID="{8A5FE226-C07D-4923-97E3-9E78BA6618B1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D0CF17-71A1-4B93-825F-C3C8E57626AE}" type="pres">
      <dgm:prSet presAssocID="{8A5FE226-C07D-4923-97E3-9E78BA6618B1}" presName="rootConnector" presStyleLbl="node3" presStyleIdx="2" presStyleCnt="3"/>
      <dgm:spPr/>
      <dgm:t>
        <a:bodyPr/>
        <a:lstStyle/>
        <a:p>
          <a:endParaRPr lang="ru-RU"/>
        </a:p>
      </dgm:t>
    </dgm:pt>
    <dgm:pt modelId="{38B4DFA5-B8F9-44BB-B7B4-AD75042B69CC}" type="pres">
      <dgm:prSet presAssocID="{8A5FE226-C07D-4923-97E3-9E78BA6618B1}" presName="hierChild4" presStyleCnt="0"/>
      <dgm:spPr/>
    </dgm:pt>
    <dgm:pt modelId="{8452B0EF-0D2D-405E-B215-6A39BB7DA801}" type="pres">
      <dgm:prSet presAssocID="{8A5FE226-C07D-4923-97E3-9E78BA6618B1}" presName="hierChild5" presStyleCnt="0"/>
      <dgm:spPr/>
    </dgm:pt>
    <dgm:pt modelId="{7498EF91-E901-47BE-8DF4-4D501CDCDEB2}" type="pres">
      <dgm:prSet presAssocID="{FD2951ED-6FF7-46AE-AB44-CE6A9B366CF5}" presName="hierChild5" presStyleCnt="0"/>
      <dgm:spPr/>
    </dgm:pt>
    <dgm:pt modelId="{08F3592A-51CE-4445-BC09-289DB351FE1C}" type="pres">
      <dgm:prSet presAssocID="{081CB21D-2B01-41CE-BF86-CE416DEA98B8}" presName="hierChild3" presStyleCnt="0"/>
      <dgm:spPr/>
    </dgm:pt>
  </dgm:ptLst>
  <dgm:cxnLst>
    <dgm:cxn modelId="{2F6D590A-E643-45DD-8387-38337AE73F44}" type="presOf" srcId="{9E74D1D2-5C9D-4B04-BFC5-EE822C1D57CA}" destId="{4690A599-5A5D-4898-AB0E-60220BC53EB7}" srcOrd="1" destOrd="0" presId="urn:microsoft.com/office/officeart/2005/8/layout/orgChart1"/>
    <dgm:cxn modelId="{D285723F-AFF8-4A9F-868B-6B6DB688686B}" srcId="{081CB21D-2B01-41CE-BF86-CE416DEA98B8}" destId="{9E74D1D2-5C9D-4B04-BFC5-EE822C1D57CA}" srcOrd="0" destOrd="0" parTransId="{8C141706-5C60-4932-81A3-E38E1FC78CB5}" sibTransId="{70011E66-E05C-4495-AA5B-957EA34C47F4}"/>
    <dgm:cxn modelId="{F34C4E0B-3B01-4EC1-8793-334984D46CCA}" srcId="{0E3DF066-6318-4DA9-9471-9FD8B61BA9B9}" destId="{081CB21D-2B01-41CE-BF86-CE416DEA98B8}" srcOrd="0" destOrd="0" parTransId="{570A42E6-51C6-4FFB-9167-B33F6E85D261}" sibTransId="{D1C77620-95B7-4B77-A5C6-F1C36280FA35}"/>
    <dgm:cxn modelId="{342F0881-FDAB-4195-ACBA-A7274C2591B1}" type="presOf" srcId="{FD2951ED-6FF7-46AE-AB44-CE6A9B366CF5}" destId="{81705546-DB27-4A76-9AB2-9531D1BEC99A}" srcOrd="0" destOrd="0" presId="urn:microsoft.com/office/officeart/2005/8/layout/orgChart1"/>
    <dgm:cxn modelId="{B4230690-B8A3-4622-AED4-DF5452CAFA0E}" type="presOf" srcId="{762470A0-22C4-483A-AD8B-2A096BB2342C}" destId="{81946402-AEBA-416C-BFF0-92B66328768F}" srcOrd="0" destOrd="0" presId="urn:microsoft.com/office/officeart/2005/8/layout/orgChart1"/>
    <dgm:cxn modelId="{4FE3F76A-6E7C-4F12-B732-8DB294B96B22}" type="presOf" srcId="{0E3DF066-6318-4DA9-9471-9FD8B61BA9B9}" destId="{4ADBBB8C-50A2-4A6D-89A0-85024A1350E4}" srcOrd="0" destOrd="0" presId="urn:microsoft.com/office/officeart/2005/8/layout/orgChart1"/>
    <dgm:cxn modelId="{01D88DD2-1F6F-4877-AF20-AE989E0524FE}" type="presOf" srcId="{26513DA6-0AB0-4454-B551-022745FB5A5A}" destId="{B48D1393-A3AB-48EE-875B-1C46FBB274D8}" srcOrd="0" destOrd="0" presId="urn:microsoft.com/office/officeart/2005/8/layout/orgChart1"/>
    <dgm:cxn modelId="{DD5FE73F-3CA5-4F3D-8605-29EC99E5AE1D}" type="presOf" srcId="{038F5B5F-2815-439F-B1BD-4DE92AE093E3}" destId="{AEF13D07-64EE-4D87-AAAC-B46E1703F667}" srcOrd="0" destOrd="0" presId="urn:microsoft.com/office/officeart/2005/8/layout/orgChart1"/>
    <dgm:cxn modelId="{6301B610-B3B5-431D-8325-DD54F5D2255C}" type="presOf" srcId="{081CB21D-2B01-41CE-BF86-CE416DEA98B8}" destId="{1F4C99C2-29CC-4BDA-9265-057F7DB8241D}" srcOrd="1" destOrd="0" presId="urn:microsoft.com/office/officeart/2005/8/layout/orgChart1"/>
    <dgm:cxn modelId="{F7AA9A99-5338-4313-9DF4-46EBBFB346B1}" type="presOf" srcId="{8A5FE226-C07D-4923-97E3-9E78BA6618B1}" destId="{EDD0CF17-71A1-4B93-825F-C3C8E57626AE}" srcOrd="1" destOrd="0" presId="urn:microsoft.com/office/officeart/2005/8/layout/orgChart1"/>
    <dgm:cxn modelId="{975E07CA-FA73-438B-8D45-B322A5D20037}" type="presOf" srcId="{FD2951ED-6FF7-46AE-AB44-CE6A9B366CF5}" destId="{E1CC10FF-D2BA-421E-9FDD-794EA599A92F}" srcOrd="1" destOrd="0" presId="urn:microsoft.com/office/officeart/2005/8/layout/orgChart1"/>
    <dgm:cxn modelId="{7E5142DB-FF49-4EBA-A3F0-547F7909F714}" type="presOf" srcId="{081CB21D-2B01-41CE-BF86-CE416DEA98B8}" destId="{DD233FEE-32EE-4268-AB23-1D0846DDC2C7}" srcOrd="0" destOrd="0" presId="urn:microsoft.com/office/officeart/2005/8/layout/orgChart1"/>
    <dgm:cxn modelId="{4663AB6C-7EB7-47B4-92F5-B1628E02C033}" type="presOf" srcId="{F0F4CDDD-C349-4ECA-BE61-B6993414AA5D}" destId="{869900FE-61C9-486A-BA30-0FAAD89FF204}" srcOrd="0" destOrd="0" presId="urn:microsoft.com/office/officeart/2005/8/layout/orgChart1"/>
    <dgm:cxn modelId="{24F6951E-B684-4AEC-9587-13613CE434BD}" type="presOf" srcId="{F0F4CDDD-C349-4ECA-BE61-B6993414AA5D}" destId="{44BD9A60-BC6B-4425-9436-375E8C97496C}" srcOrd="1" destOrd="0" presId="urn:microsoft.com/office/officeart/2005/8/layout/orgChart1"/>
    <dgm:cxn modelId="{466A58B2-1F0E-4F86-AF61-D5E8C6799296}" type="presOf" srcId="{8A5FE226-C07D-4923-97E3-9E78BA6618B1}" destId="{B8D0128D-2D0A-45CC-92F5-8ABB9C540B22}" srcOrd="0" destOrd="0" presId="urn:microsoft.com/office/officeart/2005/8/layout/orgChart1"/>
    <dgm:cxn modelId="{849A9F8F-3FE7-4EF2-99CC-D07213673FB1}" type="presOf" srcId="{A76FB168-1EE9-4A61-B7D5-136E0C037A8C}" destId="{4D54C189-81F6-4449-A8AB-8C440CE63092}" srcOrd="1" destOrd="0" presId="urn:microsoft.com/office/officeart/2005/8/layout/orgChart1"/>
    <dgm:cxn modelId="{D2C690B4-99B8-4DD6-A46F-205F1F56592A}" type="presOf" srcId="{A76FB168-1EE9-4A61-B7D5-136E0C037A8C}" destId="{7C364006-3276-4115-9A1B-A9F032C6490A}" srcOrd="0" destOrd="0" presId="urn:microsoft.com/office/officeart/2005/8/layout/orgChart1"/>
    <dgm:cxn modelId="{69A9E318-B934-4EEF-9CA7-5B384B6CDE43}" type="presOf" srcId="{8C141706-5C60-4932-81A3-E38E1FC78CB5}" destId="{C55033A8-75E6-44E0-AAEE-EC37AE448E08}" srcOrd="0" destOrd="0" presId="urn:microsoft.com/office/officeart/2005/8/layout/orgChart1"/>
    <dgm:cxn modelId="{27906574-E91C-4923-B7F3-7C1EDCA1F4B1}" type="presOf" srcId="{9E74D1D2-5C9D-4B04-BFC5-EE822C1D57CA}" destId="{19B4887A-D987-4732-9F22-AA9BD77AE075}" srcOrd="0" destOrd="0" presId="urn:microsoft.com/office/officeart/2005/8/layout/orgChart1"/>
    <dgm:cxn modelId="{14FA3D88-B25C-43A2-8D2F-0C99B4B333A9}" srcId="{9E74D1D2-5C9D-4B04-BFC5-EE822C1D57CA}" destId="{F0F4CDDD-C349-4ECA-BE61-B6993414AA5D}" srcOrd="0" destOrd="0" parTransId="{038F5B5F-2815-439F-B1BD-4DE92AE093E3}" sibTransId="{33FBB5A8-7C58-4DB7-AEA2-490D3ECEC7DA}"/>
    <dgm:cxn modelId="{86E25A58-5CF0-43B3-AC02-AB7A5FF0757C}" srcId="{081CB21D-2B01-41CE-BF86-CE416DEA98B8}" destId="{FD2951ED-6FF7-46AE-AB44-CE6A9B366CF5}" srcOrd="1" destOrd="0" parTransId="{26513DA6-0AB0-4454-B551-022745FB5A5A}" sibTransId="{350477D6-293A-4CFE-A4B3-32EA359B3CC3}"/>
    <dgm:cxn modelId="{3D1EEBEE-CB37-4D97-B1C9-AD9A9580A0C5}" type="presOf" srcId="{6514CD40-6756-49D3-BC7C-1C1A654AAFDF}" destId="{EC2E4B16-5789-4876-8EA0-AB04F46FE723}" srcOrd="0" destOrd="0" presId="urn:microsoft.com/office/officeart/2005/8/layout/orgChart1"/>
    <dgm:cxn modelId="{EF6EF144-51E6-4E49-90F0-D5AE0114D02B}" srcId="{FD2951ED-6FF7-46AE-AB44-CE6A9B366CF5}" destId="{8A5FE226-C07D-4923-97E3-9E78BA6618B1}" srcOrd="0" destOrd="0" parTransId="{762470A0-22C4-483A-AD8B-2A096BB2342C}" sibTransId="{C1723B9F-FEA1-48EC-AC16-754016AA5444}"/>
    <dgm:cxn modelId="{BEC2E464-2396-4154-AF24-56B8948F3374}" srcId="{9E74D1D2-5C9D-4B04-BFC5-EE822C1D57CA}" destId="{A76FB168-1EE9-4A61-B7D5-136E0C037A8C}" srcOrd="1" destOrd="0" parTransId="{6514CD40-6756-49D3-BC7C-1C1A654AAFDF}" sibTransId="{9EB7E1F6-F545-4FFF-A5DB-5E8227FF4F0A}"/>
    <dgm:cxn modelId="{3730D7BE-E93E-46BE-BDB2-3A846D35E4AC}" type="presParOf" srcId="{4ADBBB8C-50A2-4A6D-89A0-85024A1350E4}" destId="{5030160E-539B-40F1-BF6A-BDC428BD1B90}" srcOrd="0" destOrd="0" presId="urn:microsoft.com/office/officeart/2005/8/layout/orgChart1"/>
    <dgm:cxn modelId="{9694E0AA-6B8D-4CC5-A144-8BCDA26F9A6B}" type="presParOf" srcId="{5030160E-539B-40F1-BF6A-BDC428BD1B90}" destId="{C3588184-5287-40F3-9DCB-6ABD4E2DB557}" srcOrd="0" destOrd="0" presId="urn:microsoft.com/office/officeart/2005/8/layout/orgChart1"/>
    <dgm:cxn modelId="{56AB7B41-AEB2-4D72-8BC0-7EA6AC82235C}" type="presParOf" srcId="{C3588184-5287-40F3-9DCB-6ABD4E2DB557}" destId="{DD233FEE-32EE-4268-AB23-1D0846DDC2C7}" srcOrd="0" destOrd="0" presId="urn:microsoft.com/office/officeart/2005/8/layout/orgChart1"/>
    <dgm:cxn modelId="{0B231B1E-C54C-458D-A9E8-C4D97E2A0E36}" type="presParOf" srcId="{C3588184-5287-40F3-9DCB-6ABD4E2DB557}" destId="{1F4C99C2-29CC-4BDA-9265-057F7DB8241D}" srcOrd="1" destOrd="0" presId="urn:microsoft.com/office/officeart/2005/8/layout/orgChart1"/>
    <dgm:cxn modelId="{AED66834-BAB3-4B74-821A-4A2D1B940042}" type="presParOf" srcId="{5030160E-539B-40F1-BF6A-BDC428BD1B90}" destId="{F5A80D66-EE2B-4ACE-A924-F2B40ACA8BD8}" srcOrd="1" destOrd="0" presId="urn:microsoft.com/office/officeart/2005/8/layout/orgChart1"/>
    <dgm:cxn modelId="{3F05F6F6-1FF8-4A4A-9BE0-580854951718}" type="presParOf" srcId="{F5A80D66-EE2B-4ACE-A924-F2B40ACA8BD8}" destId="{C55033A8-75E6-44E0-AAEE-EC37AE448E08}" srcOrd="0" destOrd="0" presId="urn:microsoft.com/office/officeart/2005/8/layout/orgChart1"/>
    <dgm:cxn modelId="{163FA0A1-ADFA-4567-BB77-E5216F199F8D}" type="presParOf" srcId="{F5A80D66-EE2B-4ACE-A924-F2B40ACA8BD8}" destId="{2F582308-DE92-454C-951F-38134E6969BA}" srcOrd="1" destOrd="0" presId="urn:microsoft.com/office/officeart/2005/8/layout/orgChart1"/>
    <dgm:cxn modelId="{1D838CF6-5ACD-4024-8A52-2E99E83D825C}" type="presParOf" srcId="{2F582308-DE92-454C-951F-38134E6969BA}" destId="{7B350F14-4216-416A-AE4D-98DC3ECB1086}" srcOrd="0" destOrd="0" presId="urn:microsoft.com/office/officeart/2005/8/layout/orgChart1"/>
    <dgm:cxn modelId="{88F1443E-B605-4E27-8E36-B1A270372D46}" type="presParOf" srcId="{7B350F14-4216-416A-AE4D-98DC3ECB1086}" destId="{19B4887A-D987-4732-9F22-AA9BD77AE075}" srcOrd="0" destOrd="0" presId="urn:microsoft.com/office/officeart/2005/8/layout/orgChart1"/>
    <dgm:cxn modelId="{06DAA4FC-7BD9-497A-BC80-85A6FE2141FB}" type="presParOf" srcId="{7B350F14-4216-416A-AE4D-98DC3ECB1086}" destId="{4690A599-5A5D-4898-AB0E-60220BC53EB7}" srcOrd="1" destOrd="0" presId="urn:microsoft.com/office/officeart/2005/8/layout/orgChart1"/>
    <dgm:cxn modelId="{9900A643-D2BD-4408-88C1-E6CBC57193E9}" type="presParOf" srcId="{2F582308-DE92-454C-951F-38134E6969BA}" destId="{1D7A715F-3834-4C51-B11A-ECF053510F85}" srcOrd="1" destOrd="0" presId="urn:microsoft.com/office/officeart/2005/8/layout/orgChart1"/>
    <dgm:cxn modelId="{3951B8A9-5A37-4245-A1CE-FC6A6F24079D}" type="presParOf" srcId="{1D7A715F-3834-4C51-B11A-ECF053510F85}" destId="{AEF13D07-64EE-4D87-AAAC-B46E1703F667}" srcOrd="0" destOrd="0" presId="urn:microsoft.com/office/officeart/2005/8/layout/orgChart1"/>
    <dgm:cxn modelId="{F54B24B2-8409-4B98-AF47-DB9303E72952}" type="presParOf" srcId="{1D7A715F-3834-4C51-B11A-ECF053510F85}" destId="{05AAE363-E444-461D-8192-3F02AAD89055}" srcOrd="1" destOrd="0" presId="urn:microsoft.com/office/officeart/2005/8/layout/orgChart1"/>
    <dgm:cxn modelId="{C3DA47E1-5BA7-4597-9141-98C8CAEB0029}" type="presParOf" srcId="{05AAE363-E444-461D-8192-3F02AAD89055}" destId="{FAC8FBFF-9B69-4A22-A09F-47CBB48ADF5A}" srcOrd="0" destOrd="0" presId="urn:microsoft.com/office/officeart/2005/8/layout/orgChart1"/>
    <dgm:cxn modelId="{60EBC07B-4096-40D2-BE78-D0B09C4EAB87}" type="presParOf" srcId="{FAC8FBFF-9B69-4A22-A09F-47CBB48ADF5A}" destId="{869900FE-61C9-486A-BA30-0FAAD89FF204}" srcOrd="0" destOrd="0" presId="urn:microsoft.com/office/officeart/2005/8/layout/orgChart1"/>
    <dgm:cxn modelId="{52000523-3C0D-4BC3-ACB6-6E533D68445F}" type="presParOf" srcId="{FAC8FBFF-9B69-4A22-A09F-47CBB48ADF5A}" destId="{44BD9A60-BC6B-4425-9436-375E8C97496C}" srcOrd="1" destOrd="0" presId="urn:microsoft.com/office/officeart/2005/8/layout/orgChart1"/>
    <dgm:cxn modelId="{3C12426F-1363-48F4-8FA0-01611D166D75}" type="presParOf" srcId="{05AAE363-E444-461D-8192-3F02AAD89055}" destId="{3B688034-883C-4B63-ABB8-81CB734B1613}" srcOrd="1" destOrd="0" presId="urn:microsoft.com/office/officeart/2005/8/layout/orgChart1"/>
    <dgm:cxn modelId="{A7CCDC6C-4ABE-481C-B633-FE9B0041AC77}" type="presParOf" srcId="{05AAE363-E444-461D-8192-3F02AAD89055}" destId="{7385A67C-837D-4F7C-9C08-462866F36001}" srcOrd="2" destOrd="0" presId="urn:microsoft.com/office/officeart/2005/8/layout/orgChart1"/>
    <dgm:cxn modelId="{5ED6532A-DF1E-4B74-84D9-4C891CDCB11F}" type="presParOf" srcId="{1D7A715F-3834-4C51-B11A-ECF053510F85}" destId="{EC2E4B16-5789-4876-8EA0-AB04F46FE723}" srcOrd="2" destOrd="0" presId="urn:microsoft.com/office/officeart/2005/8/layout/orgChart1"/>
    <dgm:cxn modelId="{CBB5082B-EE40-4474-830E-07B6F86610B5}" type="presParOf" srcId="{1D7A715F-3834-4C51-B11A-ECF053510F85}" destId="{A56602CB-413B-4D90-80D2-B88281FA555B}" srcOrd="3" destOrd="0" presId="urn:microsoft.com/office/officeart/2005/8/layout/orgChart1"/>
    <dgm:cxn modelId="{87E2E43E-117F-481F-91EC-60FDE36622F3}" type="presParOf" srcId="{A56602CB-413B-4D90-80D2-B88281FA555B}" destId="{472F0BB0-1C3D-4C25-8F6F-CB8980B74494}" srcOrd="0" destOrd="0" presId="urn:microsoft.com/office/officeart/2005/8/layout/orgChart1"/>
    <dgm:cxn modelId="{5D31670A-2116-4A97-9CC6-0F06520D3ABA}" type="presParOf" srcId="{472F0BB0-1C3D-4C25-8F6F-CB8980B74494}" destId="{7C364006-3276-4115-9A1B-A9F032C6490A}" srcOrd="0" destOrd="0" presId="urn:microsoft.com/office/officeart/2005/8/layout/orgChart1"/>
    <dgm:cxn modelId="{BA1D2F29-FCE3-41D7-AB08-B8A2109AFE95}" type="presParOf" srcId="{472F0BB0-1C3D-4C25-8F6F-CB8980B74494}" destId="{4D54C189-81F6-4449-A8AB-8C440CE63092}" srcOrd="1" destOrd="0" presId="urn:microsoft.com/office/officeart/2005/8/layout/orgChart1"/>
    <dgm:cxn modelId="{39209CD6-08F5-4C0E-91A8-6327EB41A04A}" type="presParOf" srcId="{A56602CB-413B-4D90-80D2-B88281FA555B}" destId="{67FD8023-A165-429C-AE12-30567B6EBE43}" srcOrd="1" destOrd="0" presId="urn:microsoft.com/office/officeart/2005/8/layout/orgChart1"/>
    <dgm:cxn modelId="{6481A1C8-9368-487B-B7B1-B0B22CD2D725}" type="presParOf" srcId="{A56602CB-413B-4D90-80D2-B88281FA555B}" destId="{E9668C66-9E3B-49A4-AF7F-7840F175BE60}" srcOrd="2" destOrd="0" presId="urn:microsoft.com/office/officeart/2005/8/layout/orgChart1"/>
    <dgm:cxn modelId="{32D82B63-DCA9-4137-886A-011C73097904}" type="presParOf" srcId="{2F582308-DE92-454C-951F-38134E6969BA}" destId="{5267CCD7-BA0F-4CC8-BDE1-EAA3DB2B3AEB}" srcOrd="2" destOrd="0" presId="urn:microsoft.com/office/officeart/2005/8/layout/orgChart1"/>
    <dgm:cxn modelId="{D690DCFC-F7FC-4C71-92A0-963011E82C82}" type="presParOf" srcId="{F5A80D66-EE2B-4ACE-A924-F2B40ACA8BD8}" destId="{B48D1393-A3AB-48EE-875B-1C46FBB274D8}" srcOrd="2" destOrd="0" presId="urn:microsoft.com/office/officeart/2005/8/layout/orgChart1"/>
    <dgm:cxn modelId="{88C758B1-9503-427D-B2C2-1816E9330531}" type="presParOf" srcId="{F5A80D66-EE2B-4ACE-A924-F2B40ACA8BD8}" destId="{2ADA43DB-9DF5-4F81-94C1-14589E07062B}" srcOrd="3" destOrd="0" presId="urn:microsoft.com/office/officeart/2005/8/layout/orgChart1"/>
    <dgm:cxn modelId="{6F1D69FB-BD08-4138-9EA4-8DECF3FBAFBC}" type="presParOf" srcId="{2ADA43DB-9DF5-4F81-94C1-14589E07062B}" destId="{8EEFAF79-40E1-4D31-AE16-CF2F19FF2733}" srcOrd="0" destOrd="0" presId="urn:microsoft.com/office/officeart/2005/8/layout/orgChart1"/>
    <dgm:cxn modelId="{8658716E-EDD4-4ABE-B7FD-7066D55E683A}" type="presParOf" srcId="{8EEFAF79-40E1-4D31-AE16-CF2F19FF2733}" destId="{81705546-DB27-4A76-9AB2-9531D1BEC99A}" srcOrd="0" destOrd="0" presId="urn:microsoft.com/office/officeart/2005/8/layout/orgChart1"/>
    <dgm:cxn modelId="{CEEF1DB0-FE5C-4339-B6E2-FF835A5D0E3F}" type="presParOf" srcId="{8EEFAF79-40E1-4D31-AE16-CF2F19FF2733}" destId="{E1CC10FF-D2BA-421E-9FDD-794EA599A92F}" srcOrd="1" destOrd="0" presId="urn:microsoft.com/office/officeart/2005/8/layout/orgChart1"/>
    <dgm:cxn modelId="{90B3EAB9-FCDB-4E38-9D1D-23906E843D46}" type="presParOf" srcId="{2ADA43DB-9DF5-4F81-94C1-14589E07062B}" destId="{A06D8265-D577-4AD2-9243-26EAE1C4A339}" srcOrd="1" destOrd="0" presId="urn:microsoft.com/office/officeart/2005/8/layout/orgChart1"/>
    <dgm:cxn modelId="{00D60B2B-9C83-4AE7-A887-008406A834EE}" type="presParOf" srcId="{A06D8265-D577-4AD2-9243-26EAE1C4A339}" destId="{81946402-AEBA-416C-BFF0-92B66328768F}" srcOrd="0" destOrd="0" presId="urn:microsoft.com/office/officeart/2005/8/layout/orgChart1"/>
    <dgm:cxn modelId="{B6266CB0-ED3D-4104-B053-AF29777F8641}" type="presParOf" srcId="{A06D8265-D577-4AD2-9243-26EAE1C4A339}" destId="{4968835B-03DD-41BF-AB06-A73E61C74331}" srcOrd="1" destOrd="0" presId="urn:microsoft.com/office/officeart/2005/8/layout/orgChart1"/>
    <dgm:cxn modelId="{13308A3B-92D1-463F-A57F-6517C2D1F72D}" type="presParOf" srcId="{4968835B-03DD-41BF-AB06-A73E61C74331}" destId="{D68763FB-3ABC-4FE5-BCC2-9BF8B3F578D9}" srcOrd="0" destOrd="0" presId="urn:microsoft.com/office/officeart/2005/8/layout/orgChart1"/>
    <dgm:cxn modelId="{1D876574-DC27-424E-8D9C-066475B6CBFF}" type="presParOf" srcId="{D68763FB-3ABC-4FE5-BCC2-9BF8B3F578D9}" destId="{B8D0128D-2D0A-45CC-92F5-8ABB9C540B22}" srcOrd="0" destOrd="0" presId="urn:microsoft.com/office/officeart/2005/8/layout/orgChart1"/>
    <dgm:cxn modelId="{55950205-52E8-4910-BCEB-A1347B1CF189}" type="presParOf" srcId="{D68763FB-3ABC-4FE5-BCC2-9BF8B3F578D9}" destId="{EDD0CF17-71A1-4B93-825F-C3C8E57626AE}" srcOrd="1" destOrd="0" presId="urn:microsoft.com/office/officeart/2005/8/layout/orgChart1"/>
    <dgm:cxn modelId="{49389725-387C-49A9-BADC-28D3C9F43528}" type="presParOf" srcId="{4968835B-03DD-41BF-AB06-A73E61C74331}" destId="{38B4DFA5-B8F9-44BB-B7B4-AD75042B69CC}" srcOrd="1" destOrd="0" presId="urn:microsoft.com/office/officeart/2005/8/layout/orgChart1"/>
    <dgm:cxn modelId="{75A3E71A-DF0A-46B7-A02A-FF21E7A5301B}" type="presParOf" srcId="{4968835B-03DD-41BF-AB06-A73E61C74331}" destId="{8452B0EF-0D2D-405E-B215-6A39BB7DA801}" srcOrd="2" destOrd="0" presId="urn:microsoft.com/office/officeart/2005/8/layout/orgChart1"/>
    <dgm:cxn modelId="{4F812093-A3E3-4C27-97F8-200504FA0A36}" type="presParOf" srcId="{2ADA43DB-9DF5-4F81-94C1-14589E07062B}" destId="{7498EF91-E901-47BE-8DF4-4D501CDCDEB2}" srcOrd="2" destOrd="0" presId="urn:microsoft.com/office/officeart/2005/8/layout/orgChart1"/>
    <dgm:cxn modelId="{E3BA713C-8F04-4309-8FCA-84837B0F0527}" type="presParOf" srcId="{5030160E-539B-40F1-BF6A-BDC428BD1B90}" destId="{08F3592A-51CE-4445-BC09-289DB351FE1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F3D43-C72A-46C0-A526-D35AF682B0BB}">
      <dsp:nvSpPr>
        <dsp:cNvPr id="0" name=""/>
        <dsp:cNvSpPr/>
      </dsp:nvSpPr>
      <dsp:spPr>
        <a:xfrm>
          <a:off x="2393532" y="1612638"/>
          <a:ext cx="862149" cy="304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662"/>
              </a:lnTo>
              <a:lnTo>
                <a:pt x="862149" y="156662"/>
              </a:lnTo>
              <a:lnTo>
                <a:pt x="862149" y="3043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5B972-55BA-4D45-A2D3-D0E639FC6A7A}">
      <dsp:nvSpPr>
        <dsp:cNvPr id="0" name=""/>
        <dsp:cNvSpPr/>
      </dsp:nvSpPr>
      <dsp:spPr>
        <a:xfrm>
          <a:off x="1554052" y="2620116"/>
          <a:ext cx="850815" cy="295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62"/>
              </a:lnTo>
              <a:lnTo>
                <a:pt x="850815" y="147662"/>
              </a:lnTo>
              <a:lnTo>
                <a:pt x="850815" y="2953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7AF32-3AEC-42EB-9801-A0C2268F145E}">
      <dsp:nvSpPr>
        <dsp:cNvPr id="0" name=""/>
        <dsp:cNvSpPr/>
      </dsp:nvSpPr>
      <dsp:spPr>
        <a:xfrm>
          <a:off x="703237" y="2620116"/>
          <a:ext cx="850815" cy="295324"/>
        </a:xfrm>
        <a:custGeom>
          <a:avLst/>
          <a:gdLst/>
          <a:ahLst/>
          <a:cxnLst/>
          <a:rect l="0" t="0" r="0" b="0"/>
          <a:pathLst>
            <a:path>
              <a:moveTo>
                <a:pt x="850815" y="0"/>
              </a:moveTo>
              <a:lnTo>
                <a:pt x="850815" y="147662"/>
              </a:lnTo>
              <a:lnTo>
                <a:pt x="0" y="147662"/>
              </a:lnTo>
              <a:lnTo>
                <a:pt x="0" y="2953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0AD10-2AC7-44F8-B556-B6F63606C325}">
      <dsp:nvSpPr>
        <dsp:cNvPr id="0" name=""/>
        <dsp:cNvSpPr/>
      </dsp:nvSpPr>
      <dsp:spPr>
        <a:xfrm>
          <a:off x="1554052" y="1612638"/>
          <a:ext cx="839480" cy="304324"/>
        </a:xfrm>
        <a:custGeom>
          <a:avLst/>
          <a:gdLst/>
          <a:ahLst/>
          <a:cxnLst/>
          <a:rect l="0" t="0" r="0" b="0"/>
          <a:pathLst>
            <a:path>
              <a:moveTo>
                <a:pt x="839480" y="0"/>
              </a:moveTo>
              <a:lnTo>
                <a:pt x="839480" y="156662"/>
              </a:lnTo>
              <a:lnTo>
                <a:pt x="0" y="156662"/>
              </a:lnTo>
              <a:lnTo>
                <a:pt x="0" y="3043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57DAF-EE5D-4D17-821D-56B9D0E782C2}">
      <dsp:nvSpPr>
        <dsp:cNvPr id="0" name=""/>
        <dsp:cNvSpPr/>
      </dsp:nvSpPr>
      <dsp:spPr>
        <a:xfrm>
          <a:off x="1690379" y="909486"/>
          <a:ext cx="1406305" cy="703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БЕСПОЛОЕ</a:t>
          </a:r>
        </a:p>
      </dsp:txBody>
      <dsp:txXfrm>
        <a:off x="1690379" y="909486"/>
        <a:ext cx="1406305" cy="703152"/>
      </dsp:txXfrm>
    </dsp:sp>
    <dsp:sp modelId="{F230E4FE-26B0-4597-A00F-E2F6F2485D12}">
      <dsp:nvSpPr>
        <dsp:cNvPr id="0" name=""/>
        <dsp:cNvSpPr/>
      </dsp:nvSpPr>
      <dsp:spPr>
        <a:xfrm>
          <a:off x="850899" y="1916963"/>
          <a:ext cx="1406305" cy="703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Вегетативное</a:t>
          </a:r>
        </a:p>
      </dsp:txBody>
      <dsp:txXfrm>
        <a:off x="850899" y="1916963"/>
        <a:ext cx="1406305" cy="703152"/>
      </dsp:txXfrm>
    </dsp:sp>
    <dsp:sp modelId="{C7377836-B3A5-4685-9737-47F6BB8767DB}">
      <dsp:nvSpPr>
        <dsp:cNvPr id="0" name=""/>
        <dsp:cNvSpPr/>
      </dsp:nvSpPr>
      <dsp:spPr>
        <a:xfrm>
          <a:off x="84" y="2915440"/>
          <a:ext cx="1406305" cy="703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Одноклеточные</a:t>
          </a:r>
        </a:p>
      </dsp:txBody>
      <dsp:txXfrm>
        <a:off x="84" y="2915440"/>
        <a:ext cx="1406305" cy="703152"/>
      </dsp:txXfrm>
    </dsp:sp>
    <dsp:sp modelId="{A150B7AE-9573-4469-B7A5-EB9BA5387500}">
      <dsp:nvSpPr>
        <dsp:cNvPr id="0" name=""/>
        <dsp:cNvSpPr/>
      </dsp:nvSpPr>
      <dsp:spPr>
        <a:xfrm>
          <a:off x="1701714" y="2915440"/>
          <a:ext cx="1406305" cy="703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Многоклеточные</a:t>
          </a:r>
        </a:p>
      </dsp:txBody>
      <dsp:txXfrm>
        <a:off x="1701714" y="2915440"/>
        <a:ext cx="1406305" cy="703152"/>
      </dsp:txXfrm>
    </dsp:sp>
    <dsp:sp modelId="{D570759F-8E2A-44F5-8FEB-A35394F360AA}">
      <dsp:nvSpPr>
        <dsp:cNvPr id="0" name=""/>
        <dsp:cNvSpPr/>
      </dsp:nvSpPr>
      <dsp:spPr>
        <a:xfrm>
          <a:off x="2552529" y="1916963"/>
          <a:ext cx="1406305" cy="703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Споро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образование</a:t>
          </a:r>
        </a:p>
      </dsp:txBody>
      <dsp:txXfrm>
        <a:off x="2552529" y="1916963"/>
        <a:ext cx="1406305" cy="703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46402-AEBA-416C-BFF0-92B66328768F}">
      <dsp:nvSpPr>
        <dsp:cNvPr id="0" name=""/>
        <dsp:cNvSpPr/>
      </dsp:nvSpPr>
      <dsp:spPr>
        <a:xfrm>
          <a:off x="4084108" y="2621805"/>
          <a:ext cx="91440" cy="2969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9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D1393-A3AB-48EE-875B-1C46FBB274D8}">
      <dsp:nvSpPr>
        <dsp:cNvPr id="0" name=""/>
        <dsp:cNvSpPr/>
      </dsp:nvSpPr>
      <dsp:spPr>
        <a:xfrm>
          <a:off x="2846429" y="1617713"/>
          <a:ext cx="1283398" cy="296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492"/>
              </a:lnTo>
              <a:lnTo>
                <a:pt x="1283398" y="148492"/>
              </a:lnTo>
              <a:lnTo>
                <a:pt x="1283398" y="2969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E4B16-5789-4876-8EA0-AB04F46FE723}">
      <dsp:nvSpPr>
        <dsp:cNvPr id="0" name=""/>
        <dsp:cNvSpPr/>
      </dsp:nvSpPr>
      <dsp:spPr>
        <a:xfrm>
          <a:off x="1563030" y="2621805"/>
          <a:ext cx="855599" cy="296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492"/>
              </a:lnTo>
              <a:lnTo>
                <a:pt x="855599" y="148492"/>
              </a:lnTo>
              <a:lnTo>
                <a:pt x="855599" y="2969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F13D07-64EE-4D87-AAAC-B46E1703F667}">
      <dsp:nvSpPr>
        <dsp:cNvPr id="0" name=""/>
        <dsp:cNvSpPr/>
      </dsp:nvSpPr>
      <dsp:spPr>
        <a:xfrm>
          <a:off x="707431" y="2621805"/>
          <a:ext cx="855599" cy="296984"/>
        </a:xfrm>
        <a:custGeom>
          <a:avLst/>
          <a:gdLst/>
          <a:ahLst/>
          <a:cxnLst/>
          <a:rect l="0" t="0" r="0" b="0"/>
          <a:pathLst>
            <a:path>
              <a:moveTo>
                <a:pt x="855599" y="0"/>
              </a:moveTo>
              <a:lnTo>
                <a:pt x="855599" y="148492"/>
              </a:lnTo>
              <a:lnTo>
                <a:pt x="0" y="148492"/>
              </a:lnTo>
              <a:lnTo>
                <a:pt x="0" y="2969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5033A8-75E6-44E0-AAEE-EC37AE448E08}">
      <dsp:nvSpPr>
        <dsp:cNvPr id="0" name=""/>
        <dsp:cNvSpPr/>
      </dsp:nvSpPr>
      <dsp:spPr>
        <a:xfrm>
          <a:off x="1563030" y="1617713"/>
          <a:ext cx="1283398" cy="296984"/>
        </a:xfrm>
        <a:custGeom>
          <a:avLst/>
          <a:gdLst/>
          <a:ahLst/>
          <a:cxnLst/>
          <a:rect l="0" t="0" r="0" b="0"/>
          <a:pathLst>
            <a:path>
              <a:moveTo>
                <a:pt x="1283398" y="0"/>
              </a:moveTo>
              <a:lnTo>
                <a:pt x="1283398" y="148492"/>
              </a:lnTo>
              <a:lnTo>
                <a:pt x="0" y="148492"/>
              </a:lnTo>
              <a:lnTo>
                <a:pt x="0" y="2969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33FEE-32EE-4268-AB23-1D0846DDC2C7}">
      <dsp:nvSpPr>
        <dsp:cNvPr id="0" name=""/>
        <dsp:cNvSpPr/>
      </dsp:nvSpPr>
      <dsp:spPr>
        <a:xfrm>
          <a:off x="2139322" y="910606"/>
          <a:ext cx="1414213" cy="707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ПОЛОВОЕ</a:t>
          </a:r>
        </a:p>
      </dsp:txBody>
      <dsp:txXfrm>
        <a:off x="2139322" y="910606"/>
        <a:ext cx="1414213" cy="707106"/>
      </dsp:txXfrm>
    </dsp:sp>
    <dsp:sp modelId="{19B4887A-D987-4732-9F22-AA9BD77AE075}">
      <dsp:nvSpPr>
        <dsp:cNvPr id="0" name=""/>
        <dsp:cNvSpPr/>
      </dsp:nvSpPr>
      <dsp:spPr>
        <a:xfrm>
          <a:off x="855923" y="1914698"/>
          <a:ext cx="1414213" cy="707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С </a:t>
          </a:r>
          <a:r>
            <a:rPr kumimoji="0" lang="ru-RU" altLang="ru-RU" sz="1500" b="1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оплодо</a:t>
          </a:r>
          <a:endParaRPr kumimoji="0" lang="ru-RU" altLang="ru-RU" sz="15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творением</a:t>
          </a:r>
        </a:p>
      </dsp:txBody>
      <dsp:txXfrm>
        <a:off x="855923" y="1914698"/>
        <a:ext cx="1414213" cy="707106"/>
      </dsp:txXfrm>
    </dsp:sp>
    <dsp:sp modelId="{869900FE-61C9-486A-BA30-0FAAD89FF204}">
      <dsp:nvSpPr>
        <dsp:cNvPr id="0" name=""/>
        <dsp:cNvSpPr/>
      </dsp:nvSpPr>
      <dsp:spPr>
        <a:xfrm>
          <a:off x="324" y="2918790"/>
          <a:ext cx="1414213" cy="707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Конъюгация</a:t>
          </a:r>
        </a:p>
      </dsp:txBody>
      <dsp:txXfrm>
        <a:off x="324" y="2918790"/>
        <a:ext cx="1414213" cy="707106"/>
      </dsp:txXfrm>
    </dsp:sp>
    <dsp:sp modelId="{7C364006-3276-4115-9A1B-A9F032C6490A}">
      <dsp:nvSpPr>
        <dsp:cNvPr id="0" name=""/>
        <dsp:cNvSpPr/>
      </dsp:nvSpPr>
      <dsp:spPr>
        <a:xfrm>
          <a:off x="1711523" y="2918790"/>
          <a:ext cx="1414213" cy="707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Копуляция</a:t>
          </a:r>
        </a:p>
      </dsp:txBody>
      <dsp:txXfrm>
        <a:off x="1711523" y="2918790"/>
        <a:ext cx="1414213" cy="707106"/>
      </dsp:txXfrm>
    </dsp:sp>
    <dsp:sp modelId="{81705546-DB27-4A76-9AB2-9531D1BEC99A}">
      <dsp:nvSpPr>
        <dsp:cNvPr id="0" name=""/>
        <dsp:cNvSpPr/>
      </dsp:nvSpPr>
      <dsp:spPr>
        <a:xfrm>
          <a:off x="3422721" y="1914698"/>
          <a:ext cx="1414213" cy="707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Без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оплодотвор</a:t>
          </a:r>
          <a:r>
            <a:rPr kumimoji="0" lang="ru-RU" altLang="ru-RU" sz="1500" b="1" i="0" u="none" strike="noStrike" kern="1200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.</a:t>
          </a:r>
        </a:p>
      </dsp:txBody>
      <dsp:txXfrm>
        <a:off x="3422721" y="1914698"/>
        <a:ext cx="1414213" cy="707106"/>
      </dsp:txXfrm>
    </dsp:sp>
    <dsp:sp modelId="{B8D0128D-2D0A-45CC-92F5-8ABB9C540B22}">
      <dsp:nvSpPr>
        <dsp:cNvPr id="0" name=""/>
        <dsp:cNvSpPr/>
      </dsp:nvSpPr>
      <dsp:spPr>
        <a:xfrm>
          <a:off x="3422721" y="2918790"/>
          <a:ext cx="1414213" cy="707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rPr>
            <a:t>Партеногенез</a:t>
          </a:r>
        </a:p>
      </dsp:txBody>
      <dsp:txXfrm>
        <a:off x="3422721" y="2918790"/>
        <a:ext cx="1414213" cy="707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40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3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3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3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3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085EF86-11CA-4323-9AB8-FA6FC72E6F9D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375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B0FA4047-DBB1-4E80-83E0-130015E9D4B1}" type="slidenum">
              <a:rPr lang="ru-RU" sz="1200" b="0" strike="noStrike" spc="-1">
                <a:solidFill>
                  <a:srgbClr val="000000"/>
                </a:solidFill>
                <a:latin typeface="Candara"/>
              </a:rPr>
              <a:t>1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A40B771-8755-4A26-AF57-53ADED66304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914400" y="274680"/>
            <a:ext cx="77720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914400" y="274680"/>
            <a:ext cx="77720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914400" y="274680"/>
            <a:ext cx="77720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274680"/>
            <a:ext cx="77720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C711AC5-6CE9-45F4-8EF1-7821E8E9478A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15.11.2022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1C12882-3D82-4400-A3A8-69F81EBB331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E92AD70-88A2-4A84-9169-E9361BE587CE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15.11.2022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6E28F4C-D0DD-4F68-96C3-BBD8F6A3C313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7F41AAE-C2CB-4820-8DFD-DAD6C33C8146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15.11.2022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4578B56-FF61-4080-8A61-C6DBA56786E1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A5FAE41-1CB9-48ED-AA25-B184561F687B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460440" y="4184640"/>
            <a:ext cx="8137440" cy="20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1800" b="1" strike="noStrike" spc="-1" dirty="0">
                <a:solidFill>
                  <a:srgbClr val="002060"/>
                </a:solidFill>
                <a:latin typeface="Calibri"/>
              </a:rPr>
              <a:t>Лекция № </a:t>
            </a:r>
            <a:r>
              <a:rPr lang="ru-RU" sz="1800" b="1" strike="noStrike" spc="-1" dirty="0" smtClean="0">
                <a:solidFill>
                  <a:srgbClr val="002060"/>
                </a:solidFill>
                <a:latin typeface="Calibri"/>
              </a:rPr>
              <a:t>6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ru-RU" sz="1800" b="1" strike="noStrike" spc="-1" dirty="0">
                <a:solidFill>
                  <a:srgbClr val="002060"/>
                </a:solidFill>
                <a:latin typeface="Calibri"/>
              </a:rPr>
              <a:t> для специальности 30.05.03. – Медицинская кибернетика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ru-RU" sz="1800" b="1" strike="noStrike" spc="-1" dirty="0">
                <a:solidFill>
                  <a:srgbClr val="002060"/>
                </a:solidFill>
                <a:latin typeface="Calibri"/>
              </a:rPr>
              <a:t>30.05.02 - Медицинская биофизика 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ru-RU" sz="1800" b="1" strike="noStrike" spc="-1" dirty="0">
                <a:solidFill>
                  <a:srgbClr val="002060"/>
                </a:solidFill>
                <a:latin typeface="Calibri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  </a:t>
            </a:r>
          </a:p>
          <a:p>
            <a:pPr algn="ctr"/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Красноярск 2022</a:t>
            </a:r>
          </a:p>
        </p:txBody>
      </p:sp>
      <p:sp>
        <p:nvSpPr>
          <p:cNvPr id="358" name="CustomShape 2"/>
          <p:cNvSpPr/>
          <p:nvPr/>
        </p:nvSpPr>
        <p:spPr>
          <a:xfrm>
            <a:off x="684360" y="2849400"/>
            <a:ext cx="751680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ctr"/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359" name="CustomShape 3"/>
          <p:cNvSpPr/>
          <p:nvPr/>
        </p:nvSpPr>
        <p:spPr>
          <a:xfrm>
            <a:off x="684360" y="404640"/>
            <a:ext cx="8208720" cy="178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Красноярский государственный медицинский университет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 им. проф. В.Ф. Войно-Ясенецкого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Кафедра Биологии и экологии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247"/>
              </a:spcBef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CustomShape 4"/>
          <p:cNvSpPr/>
          <p:nvPr/>
        </p:nvSpPr>
        <p:spPr>
          <a:xfrm>
            <a:off x="714240" y="2500200"/>
            <a:ext cx="7704360" cy="132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TextShape 5"/>
          <p:cNvSpPr txBox="1"/>
          <p:nvPr/>
        </p:nvSpPr>
        <p:spPr>
          <a:xfrm>
            <a:off x="141840" y="2304000"/>
            <a:ext cx="8714160" cy="1209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3600" spc="-1" dirty="0">
                <a:solidFill>
                  <a:srgbClr val="000000"/>
                </a:solidFill>
                <a:latin typeface="Calibri"/>
              </a:rPr>
              <a:t>Размножение организмов</a:t>
            </a:r>
            <a:br>
              <a:rPr lang="ru-RU" sz="3600" spc="-1" dirty="0">
                <a:solidFill>
                  <a:srgbClr val="000000"/>
                </a:solidFill>
                <a:latin typeface="Calibri"/>
              </a:rPr>
            </a:br>
            <a:endParaRPr lang="ru-RU" sz="36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27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2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22" name="CustomShape 1"/>
          <p:cNvSpPr/>
          <p:nvPr/>
        </p:nvSpPr>
        <p:spPr>
          <a:xfrm rot="16200000">
            <a:off x="-140184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Формы бесполого размножения           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1604160" y="179640"/>
            <a:ext cx="72007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3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. Множественное деление = шизогония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24" name="Picture 7"/>
          <p:cNvPicPr/>
          <p:nvPr/>
        </p:nvPicPr>
        <p:blipFill>
          <a:blip r:embed="rId3"/>
          <a:stretch/>
        </p:blipFill>
        <p:spPr>
          <a:xfrm>
            <a:off x="2000160" y="1357200"/>
            <a:ext cx="6408360" cy="4357440"/>
          </a:xfrm>
          <a:prstGeom prst="rect">
            <a:avLst/>
          </a:prstGeom>
          <a:ln w="9360">
            <a:noFill/>
          </a:ln>
        </p:spPr>
      </p:pic>
      <p:sp>
        <p:nvSpPr>
          <p:cNvPr id="325" name="CustomShape 3"/>
          <p:cNvSpPr/>
          <p:nvPr/>
        </p:nvSpPr>
        <p:spPr>
          <a:xfrm>
            <a:off x="4859280" y="1341360"/>
            <a:ext cx="374472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малярийный плазмодий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3000240" y="5643720"/>
            <a:ext cx="407160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Calibri"/>
              </a:rPr>
              <a:t>Организмы: тип споровики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77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fill="hold"/>
                                        <p:tgtEl>
                                          <p:spTgt spid="3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77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fill="hold"/>
                                        <p:tgtEl>
                                          <p:spTgt spid="3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77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fill="hold"/>
                                        <p:tgtEl>
                                          <p:spTgt spid="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3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3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2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28" name="CustomShape 1"/>
          <p:cNvSpPr/>
          <p:nvPr/>
        </p:nvSpPr>
        <p:spPr>
          <a:xfrm rot="16200000">
            <a:off x="-140184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Формы бесполого размножения           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1692360" y="18900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4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. Споруляция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30" name="Picture 5"/>
          <p:cNvPicPr/>
          <p:nvPr/>
        </p:nvPicPr>
        <p:blipFill>
          <a:blip r:embed="rId3"/>
          <a:stretch/>
        </p:blipFill>
        <p:spPr>
          <a:xfrm>
            <a:off x="1857240" y="1428840"/>
            <a:ext cx="6289200" cy="4214520"/>
          </a:xfrm>
          <a:prstGeom prst="rect">
            <a:avLst/>
          </a:prstGeom>
          <a:ln w="9360">
            <a:noFill/>
          </a:ln>
        </p:spPr>
      </p:pic>
      <p:sp>
        <p:nvSpPr>
          <p:cNvPr id="331" name="CustomShape 3"/>
          <p:cNvSpPr/>
          <p:nvPr/>
        </p:nvSpPr>
        <p:spPr>
          <a:xfrm>
            <a:off x="5786280" y="1357200"/>
            <a:ext cx="238716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грибные споры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32" name="Picture 6"/>
          <p:cNvPicPr/>
          <p:nvPr/>
        </p:nvPicPr>
        <p:blipFill>
          <a:blip r:embed="rId4"/>
          <a:stretch/>
        </p:blipFill>
        <p:spPr>
          <a:xfrm>
            <a:off x="1857240" y="1428840"/>
            <a:ext cx="6372000" cy="4214520"/>
          </a:xfrm>
          <a:prstGeom prst="rect">
            <a:avLst/>
          </a:prstGeom>
          <a:ln w="9360">
            <a:noFill/>
          </a:ln>
        </p:spPr>
      </p:pic>
      <p:sp>
        <p:nvSpPr>
          <p:cNvPr id="333" name="CustomShape 4"/>
          <p:cNvSpPr/>
          <p:nvPr/>
        </p:nvSpPr>
        <p:spPr>
          <a:xfrm>
            <a:off x="4572000" y="1428840"/>
            <a:ext cx="381744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трубочки на шляпке гриба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34" name="Picture 7"/>
          <p:cNvPicPr/>
          <p:nvPr/>
        </p:nvPicPr>
        <p:blipFill>
          <a:blip r:embed="rId5"/>
          <a:stretch/>
        </p:blipFill>
        <p:spPr>
          <a:xfrm>
            <a:off x="1785960" y="1428840"/>
            <a:ext cx="6428880" cy="4214520"/>
          </a:xfrm>
          <a:prstGeom prst="rect">
            <a:avLst/>
          </a:prstGeom>
          <a:ln w="9360">
            <a:noFill/>
          </a:ln>
        </p:spPr>
      </p:pic>
      <p:sp>
        <p:nvSpPr>
          <p:cNvPr id="335" name="CustomShape 5"/>
          <p:cNvSpPr/>
          <p:nvPr/>
        </p:nvSpPr>
        <p:spPr>
          <a:xfrm>
            <a:off x="6143760" y="1357200"/>
            <a:ext cx="207144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моховик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36" name="CustomShape 6"/>
          <p:cNvSpPr/>
          <p:nvPr/>
        </p:nvSpPr>
        <p:spPr>
          <a:xfrm>
            <a:off x="3643200" y="5643720"/>
            <a:ext cx="271440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Calibri"/>
              </a:rPr>
              <a:t>Организмы: грибы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37" name="Picture 4"/>
          <p:cNvPicPr/>
          <p:nvPr/>
        </p:nvPicPr>
        <p:blipFill>
          <a:blip r:embed="rId6"/>
          <a:stretch/>
        </p:blipFill>
        <p:spPr>
          <a:xfrm>
            <a:off x="1785960" y="1428840"/>
            <a:ext cx="6453000" cy="4233600"/>
          </a:xfrm>
          <a:prstGeom prst="rect">
            <a:avLst/>
          </a:prstGeom>
          <a:ln w="9360">
            <a:noFill/>
          </a:ln>
        </p:spPr>
      </p:pic>
      <p:sp>
        <p:nvSpPr>
          <p:cNvPr id="338" name="CustomShape 7"/>
          <p:cNvSpPr/>
          <p:nvPr/>
        </p:nvSpPr>
        <p:spPr>
          <a:xfrm>
            <a:off x="2000160" y="5643720"/>
            <a:ext cx="5785920" cy="70020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Calibri"/>
              </a:rPr>
              <a:t>Организмы: споровые растения (водоросли, мохообразные, папоротникообразные)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39" name="CustomShape 8"/>
          <p:cNvSpPr/>
          <p:nvPr/>
        </p:nvSpPr>
        <p:spPr>
          <a:xfrm>
            <a:off x="6143760" y="1285920"/>
            <a:ext cx="2214360" cy="3646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Calibri"/>
              </a:rPr>
              <a:t>папоротник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2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31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77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fill="hold"/>
                                        <p:tgtEl>
                                          <p:spTgt spid="3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4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4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77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fill="hold"/>
                                        <p:tgtEl>
                                          <p:spTgt spid="3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4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5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77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770" fill="hold"/>
                                        <p:tgtEl>
                                          <p:spTgt spid="3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5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6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5" dur="77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770" fill="hold"/>
                                        <p:tgtEl>
                                          <p:spTgt spid="3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6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7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4" dur="77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770" fill="hold"/>
                                        <p:tgtEl>
                                          <p:spTgt spid="3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7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77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8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3" dur="77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fill="hold"/>
                                        <p:tgtEl>
                                          <p:spTgt spid="3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8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8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2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41" name="CustomShape 1"/>
          <p:cNvSpPr/>
          <p:nvPr/>
        </p:nvSpPr>
        <p:spPr>
          <a:xfrm rot="16200000">
            <a:off x="-140184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 dirty="0">
                <a:solidFill>
                  <a:srgbClr val="FFFFFF"/>
                </a:solidFill>
                <a:latin typeface="Calibri"/>
              </a:rPr>
              <a:t>Формы бесполого размножения               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1692360" y="18900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5.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Почкование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43" name="Picture 5"/>
          <p:cNvPicPr/>
          <p:nvPr/>
        </p:nvPicPr>
        <p:blipFill>
          <a:blip r:embed="rId3"/>
          <a:stretch/>
        </p:blipFill>
        <p:spPr>
          <a:xfrm>
            <a:off x="1785960" y="1143000"/>
            <a:ext cx="6286320" cy="4642920"/>
          </a:xfrm>
          <a:prstGeom prst="rect">
            <a:avLst/>
          </a:prstGeom>
          <a:ln w="9360">
            <a:noFill/>
          </a:ln>
        </p:spPr>
      </p:pic>
      <p:sp>
        <p:nvSpPr>
          <p:cNvPr id="344" name="CustomShape 3"/>
          <p:cNvSpPr/>
          <p:nvPr/>
        </p:nvSpPr>
        <p:spPr>
          <a:xfrm>
            <a:off x="5715000" y="1143000"/>
            <a:ext cx="2356920" cy="3646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Calibri"/>
              </a:rPr>
              <a:t>гриб дрожжи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45" name="Picture 4"/>
          <p:cNvPicPr/>
          <p:nvPr/>
        </p:nvPicPr>
        <p:blipFill>
          <a:blip r:embed="rId4"/>
          <a:stretch/>
        </p:blipFill>
        <p:spPr>
          <a:xfrm>
            <a:off x="1785960" y="785880"/>
            <a:ext cx="6357600" cy="5000400"/>
          </a:xfrm>
          <a:prstGeom prst="rect">
            <a:avLst/>
          </a:prstGeom>
          <a:ln w="9360">
            <a:noFill/>
          </a:ln>
        </p:spPr>
      </p:pic>
      <p:sp>
        <p:nvSpPr>
          <p:cNvPr id="346" name="CustomShape 4"/>
          <p:cNvSpPr/>
          <p:nvPr/>
        </p:nvSpPr>
        <p:spPr>
          <a:xfrm>
            <a:off x="2000160" y="5786280"/>
            <a:ext cx="578592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Организмы: тип кишечнополостные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47" name="CustomShape 5"/>
          <p:cNvSpPr/>
          <p:nvPr/>
        </p:nvSpPr>
        <p:spPr>
          <a:xfrm>
            <a:off x="5214960" y="1285920"/>
            <a:ext cx="2928600" cy="3646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Calibri"/>
              </a:rPr>
              <a:t>гидра пресноводная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77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fill="hold"/>
                                        <p:tgtEl>
                                          <p:spTgt spid="3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77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fill="hold"/>
                                        <p:tgtEl>
                                          <p:spTgt spid="3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77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fill="hold"/>
                                        <p:tgtEl>
                                          <p:spTgt spid="3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3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4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77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fill="hold"/>
                                        <p:tgtEl>
                                          <p:spTgt spid="3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4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4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77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fill="hold"/>
                                        <p:tgtEl>
                                          <p:spTgt spid="3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5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5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2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49" name="CustomShape 1"/>
          <p:cNvSpPr/>
          <p:nvPr/>
        </p:nvSpPr>
        <p:spPr>
          <a:xfrm rot="16200000">
            <a:off x="-140184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Формы бесполого размножения           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1692360" y="18900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6.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Фрагментация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51" name="Picture 5"/>
          <p:cNvPicPr/>
          <p:nvPr/>
        </p:nvPicPr>
        <p:blipFill>
          <a:blip r:embed="rId3"/>
          <a:stretch/>
        </p:blipFill>
        <p:spPr>
          <a:xfrm>
            <a:off x="1785960" y="1428840"/>
            <a:ext cx="6257520" cy="4357440"/>
          </a:xfrm>
          <a:prstGeom prst="rect">
            <a:avLst/>
          </a:prstGeom>
          <a:ln w="9360">
            <a:noFill/>
          </a:ln>
        </p:spPr>
      </p:pic>
      <p:sp>
        <p:nvSpPr>
          <p:cNvPr id="352" name="CustomShape 3"/>
          <p:cNvSpPr/>
          <p:nvPr/>
        </p:nvSpPr>
        <p:spPr>
          <a:xfrm>
            <a:off x="5214960" y="1285920"/>
            <a:ext cx="2928600" cy="3646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Calibri"/>
              </a:rPr>
              <a:t>дождевой червь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53" name="CustomShape 4"/>
          <p:cNvSpPr/>
          <p:nvPr/>
        </p:nvSpPr>
        <p:spPr>
          <a:xfrm>
            <a:off x="2571840" y="5786280"/>
            <a:ext cx="471456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Calibri"/>
              </a:rPr>
              <a:t>Организмы: тип кольчатые черви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54" name="Picture 5"/>
          <p:cNvPicPr/>
          <p:nvPr/>
        </p:nvPicPr>
        <p:blipFill>
          <a:blip r:embed="rId4"/>
          <a:stretch/>
        </p:blipFill>
        <p:spPr>
          <a:xfrm>
            <a:off x="1785960" y="1357200"/>
            <a:ext cx="6322680" cy="4428720"/>
          </a:xfrm>
          <a:prstGeom prst="rect">
            <a:avLst/>
          </a:prstGeom>
          <a:ln w="9360">
            <a:noFill/>
          </a:ln>
        </p:spPr>
      </p:pic>
      <p:sp>
        <p:nvSpPr>
          <p:cNvPr id="355" name="CustomShape 5"/>
          <p:cNvSpPr/>
          <p:nvPr/>
        </p:nvSpPr>
        <p:spPr>
          <a:xfrm>
            <a:off x="2500200" y="5857920"/>
            <a:ext cx="4581000" cy="70020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Calibri"/>
              </a:rPr>
              <a:t>Организмы: нитчатые зелёные водоросли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56" name="CustomShape 6"/>
          <p:cNvSpPr/>
          <p:nvPr/>
        </p:nvSpPr>
        <p:spPr>
          <a:xfrm>
            <a:off x="6072120" y="1357200"/>
            <a:ext cx="214272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спирогира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77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fill="hold"/>
                                        <p:tgtEl>
                                          <p:spTgt spid="3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77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fill="hold"/>
                                        <p:tgtEl>
                                          <p:spTgt spid="3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77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fill="hold"/>
                                        <p:tgtEl>
                                          <p:spTgt spid="3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3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3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77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fill="hold"/>
                                        <p:tgtEl>
                                          <p:spTgt spid="3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4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4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77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fill="hold"/>
                                        <p:tgtEl>
                                          <p:spTgt spid="3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5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5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1" dur="77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fill="hold"/>
                                        <p:tgtEl>
                                          <p:spTgt spid="3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6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6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icture 2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58" name="CustomShape 1"/>
          <p:cNvSpPr/>
          <p:nvPr/>
        </p:nvSpPr>
        <p:spPr>
          <a:xfrm rot="16200000">
            <a:off x="-140184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Формы бесполого размножения           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1692360" y="18900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7.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Вегетативное размножение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60" name="Picture 4"/>
          <p:cNvPicPr/>
          <p:nvPr/>
        </p:nvPicPr>
        <p:blipFill>
          <a:blip r:embed="rId3"/>
          <a:stretch/>
        </p:blipFill>
        <p:spPr>
          <a:xfrm>
            <a:off x="3071880" y="1071720"/>
            <a:ext cx="3328560" cy="4498560"/>
          </a:xfrm>
          <a:prstGeom prst="rect">
            <a:avLst/>
          </a:prstGeom>
          <a:ln w="9360">
            <a:noFill/>
          </a:ln>
        </p:spPr>
      </p:pic>
      <p:sp>
        <p:nvSpPr>
          <p:cNvPr id="361" name="CustomShape 3"/>
          <p:cNvSpPr/>
          <p:nvPr/>
        </p:nvSpPr>
        <p:spPr>
          <a:xfrm>
            <a:off x="2786040" y="5572080"/>
            <a:ext cx="435744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Организмы: высшие растения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62" name="Picture 6"/>
          <p:cNvPicPr/>
          <p:nvPr/>
        </p:nvPicPr>
        <p:blipFill>
          <a:blip r:embed="rId4"/>
          <a:stretch/>
        </p:blipFill>
        <p:spPr>
          <a:xfrm>
            <a:off x="3071880" y="1071720"/>
            <a:ext cx="3357360" cy="4500360"/>
          </a:xfrm>
          <a:prstGeom prst="rect">
            <a:avLst/>
          </a:prstGeom>
          <a:ln w="9360">
            <a:noFill/>
          </a:ln>
        </p:spPr>
      </p:pic>
      <p:pic>
        <p:nvPicPr>
          <p:cNvPr id="363" name="Picture 7"/>
          <p:cNvPicPr/>
          <p:nvPr/>
        </p:nvPicPr>
        <p:blipFill>
          <a:blip r:embed="rId5"/>
          <a:stretch/>
        </p:blipFill>
        <p:spPr>
          <a:xfrm>
            <a:off x="3071880" y="1071720"/>
            <a:ext cx="3357360" cy="4528800"/>
          </a:xfrm>
          <a:prstGeom prst="rect">
            <a:avLst/>
          </a:prstGeom>
          <a:ln w="9360">
            <a:noFill/>
          </a:ln>
        </p:spPr>
      </p:pic>
      <p:pic>
        <p:nvPicPr>
          <p:cNvPr id="364" name="Picture 2"/>
          <p:cNvPicPr/>
          <p:nvPr/>
        </p:nvPicPr>
        <p:blipFill>
          <a:blip r:embed="rId6"/>
          <a:stretch/>
        </p:blipFill>
        <p:spPr>
          <a:xfrm>
            <a:off x="3071880" y="1071720"/>
            <a:ext cx="3357360" cy="4500360"/>
          </a:xfrm>
          <a:prstGeom prst="rect">
            <a:avLst/>
          </a:prstGeom>
          <a:ln w="9360">
            <a:noFill/>
          </a:ln>
        </p:spPr>
      </p:pic>
      <p:pic>
        <p:nvPicPr>
          <p:cNvPr id="365" name="Picture 11"/>
          <p:cNvPicPr/>
          <p:nvPr/>
        </p:nvPicPr>
        <p:blipFill>
          <a:blip r:embed="rId7"/>
          <a:stretch/>
        </p:blipFill>
        <p:spPr>
          <a:xfrm>
            <a:off x="3071880" y="1071720"/>
            <a:ext cx="3357360" cy="4500360"/>
          </a:xfrm>
          <a:prstGeom prst="rect">
            <a:avLst/>
          </a:prstGeom>
          <a:ln w="9360">
            <a:noFill/>
          </a:ln>
        </p:spPr>
      </p:pic>
      <p:pic>
        <p:nvPicPr>
          <p:cNvPr id="366" name="Picture 12"/>
          <p:cNvPicPr/>
          <p:nvPr/>
        </p:nvPicPr>
        <p:blipFill>
          <a:blip r:embed="rId8"/>
          <a:stretch/>
        </p:blipFill>
        <p:spPr>
          <a:xfrm>
            <a:off x="3071880" y="1071720"/>
            <a:ext cx="3357360" cy="4524120"/>
          </a:xfrm>
          <a:prstGeom prst="rect">
            <a:avLst/>
          </a:prstGeom>
          <a:ln w="9360">
            <a:noFill/>
          </a:ln>
        </p:spPr>
      </p:pic>
      <p:pic>
        <p:nvPicPr>
          <p:cNvPr id="367" name="Picture 13"/>
          <p:cNvPicPr/>
          <p:nvPr/>
        </p:nvPicPr>
        <p:blipFill>
          <a:blip r:embed="rId9"/>
          <a:stretch/>
        </p:blipFill>
        <p:spPr>
          <a:xfrm>
            <a:off x="1928880" y="1000080"/>
            <a:ext cx="6000480" cy="4571640"/>
          </a:xfrm>
          <a:prstGeom prst="rect">
            <a:avLst/>
          </a:prstGeom>
          <a:ln w="9360">
            <a:noFill/>
          </a:ln>
        </p:spPr>
      </p:pic>
      <p:sp>
        <p:nvSpPr>
          <p:cNvPr id="368" name="CustomShape 4"/>
          <p:cNvSpPr/>
          <p:nvPr/>
        </p:nvSpPr>
        <p:spPr>
          <a:xfrm>
            <a:off x="5429160" y="1000080"/>
            <a:ext cx="257148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бриофиллум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69" name="Picture 3"/>
          <p:cNvPicPr/>
          <p:nvPr/>
        </p:nvPicPr>
        <p:blipFill>
          <a:blip r:embed="rId10"/>
          <a:stretch/>
        </p:blipFill>
        <p:spPr>
          <a:xfrm>
            <a:off x="1928880" y="1000080"/>
            <a:ext cx="6000480" cy="4590720"/>
          </a:xfrm>
          <a:prstGeom prst="rect">
            <a:avLst/>
          </a:prstGeom>
          <a:ln w="9360">
            <a:noFill/>
          </a:ln>
        </p:spPr>
      </p:pic>
      <p:sp>
        <p:nvSpPr>
          <p:cNvPr id="370" name="CustomShape 5"/>
          <p:cNvSpPr/>
          <p:nvPr/>
        </p:nvSpPr>
        <p:spPr>
          <a:xfrm>
            <a:off x="5429160" y="1000080"/>
            <a:ext cx="257148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бриофиллум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2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77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fill="hold"/>
                                        <p:tgtEl>
                                          <p:spTgt spid="3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4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5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77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fill="hold"/>
                                        <p:tgtEl>
                                          <p:spTgt spid="3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5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5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2" dur="77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fill="hold"/>
                                        <p:tgtEl>
                                          <p:spTgt spid="3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6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6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3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6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2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72" name="CustomShape 1"/>
          <p:cNvSpPr/>
          <p:nvPr/>
        </p:nvSpPr>
        <p:spPr>
          <a:xfrm rot="16200000">
            <a:off x="-140184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Формы бесполого размножения           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1692360" y="18900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8.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Полиэмбриония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74" name="Picture 11"/>
          <p:cNvPicPr/>
          <p:nvPr/>
        </p:nvPicPr>
        <p:blipFill>
          <a:blip r:embed="rId3">
            <a:lum bright="-38000"/>
          </a:blip>
          <a:stretch/>
        </p:blipFill>
        <p:spPr>
          <a:xfrm>
            <a:off x="2286000" y="1071720"/>
            <a:ext cx="5344920" cy="4785840"/>
          </a:xfrm>
          <a:prstGeom prst="rect">
            <a:avLst/>
          </a:prstGeom>
          <a:ln w="9360"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5429160" y="1000080"/>
            <a:ext cx="221436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зигота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76" name="Picture 10"/>
          <p:cNvPicPr/>
          <p:nvPr/>
        </p:nvPicPr>
        <p:blipFill>
          <a:blip r:embed="rId4"/>
          <a:stretch/>
        </p:blipFill>
        <p:spPr>
          <a:xfrm>
            <a:off x="2286000" y="1071720"/>
            <a:ext cx="5357520" cy="4785840"/>
          </a:xfrm>
          <a:prstGeom prst="rect">
            <a:avLst/>
          </a:prstGeom>
          <a:ln w="9360">
            <a:noFill/>
          </a:ln>
        </p:spPr>
      </p:pic>
      <p:sp>
        <p:nvSpPr>
          <p:cNvPr id="377" name="CustomShape 4"/>
          <p:cNvSpPr/>
          <p:nvPr/>
        </p:nvSpPr>
        <p:spPr>
          <a:xfrm>
            <a:off x="4286160" y="1000080"/>
            <a:ext cx="335736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поделившаяся зигота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78" name="Picture 6"/>
          <p:cNvPicPr/>
          <p:nvPr/>
        </p:nvPicPr>
        <p:blipFill>
          <a:blip r:embed="rId5"/>
          <a:stretch/>
        </p:blipFill>
        <p:spPr>
          <a:xfrm>
            <a:off x="2286000" y="1071720"/>
            <a:ext cx="5357520" cy="4777920"/>
          </a:xfrm>
          <a:prstGeom prst="rect">
            <a:avLst/>
          </a:prstGeom>
          <a:ln w="9360">
            <a:noFill/>
          </a:ln>
        </p:spPr>
      </p:pic>
      <p:sp>
        <p:nvSpPr>
          <p:cNvPr id="379" name="CustomShape 5"/>
          <p:cNvSpPr/>
          <p:nvPr/>
        </p:nvSpPr>
        <p:spPr>
          <a:xfrm>
            <a:off x="3143160" y="1000080"/>
            <a:ext cx="457164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эмбрионы в одном плодном яйце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80" name="Picture 5"/>
          <p:cNvPicPr/>
          <p:nvPr/>
        </p:nvPicPr>
        <p:blipFill>
          <a:blip r:embed="rId6"/>
          <a:stretch/>
        </p:blipFill>
        <p:spPr>
          <a:xfrm>
            <a:off x="2286000" y="1071720"/>
            <a:ext cx="5327280" cy="4785840"/>
          </a:xfrm>
          <a:prstGeom prst="rect">
            <a:avLst/>
          </a:prstGeom>
          <a:ln w="9360">
            <a:noFill/>
          </a:ln>
        </p:spPr>
      </p:pic>
      <p:sp>
        <p:nvSpPr>
          <p:cNvPr id="381" name="CustomShape 6"/>
          <p:cNvSpPr/>
          <p:nvPr/>
        </p:nvSpPr>
        <p:spPr>
          <a:xfrm>
            <a:off x="4286160" y="1071720"/>
            <a:ext cx="335736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 однояйцевые близнецы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3286080" y="5857920"/>
            <a:ext cx="357156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Calibri"/>
              </a:rPr>
              <a:t>Организмы: тип хордовые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77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fill="hold"/>
                                        <p:tgtEl>
                                          <p:spTgt spid="3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77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fill="hold"/>
                                        <p:tgtEl>
                                          <p:spTgt spid="3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2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0"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icture 2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84" name="CustomShape 1"/>
          <p:cNvSpPr/>
          <p:nvPr/>
        </p:nvSpPr>
        <p:spPr>
          <a:xfrm rot="16200000">
            <a:off x="-140184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Формы бесполого размножения              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385" name="Picture 4"/>
          <p:cNvPicPr/>
          <p:nvPr/>
        </p:nvPicPr>
        <p:blipFill>
          <a:blip r:embed="rId3"/>
          <a:stretch/>
        </p:blipFill>
        <p:spPr>
          <a:xfrm>
            <a:off x="1928880" y="1071720"/>
            <a:ext cx="6184440" cy="4785840"/>
          </a:xfrm>
          <a:prstGeom prst="rect">
            <a:avLst/>
          </a:prstGeom>
          <a:ln w="9360">
            <a:noFill/>
          </a:ln>
        </p:spPr>
      </p:pic>
      <p:sp>
        <p:nvSpPr>
          <p:cNvPr id="386" name="CustomShape 2"/>
          <p:cNvSpPr/>
          <p:nvPr/>
        </p:nvSpPr>
        <p:spPr>
          <a:xfrm>
            <a:off x="2357280" y="1074960"/>
            <a:ext cx="5812920" cy="57744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FFFFFF"/>
                </a:solidFill>
                <a:latin typeface="Calibri"/>
              </a:rPr>
              <a:t>овца Долли и ее создатель профессор Иэн Уилмут, </a:t>
            </a:r>
            <a:endParaRPr lang="ru-RU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FFFFFF"/>
                </a:solidFill>
                <a:latin typeface="Calibri"/>
              </a:rPr>
              <a:t>1997 год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1692360" y="18900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 dirty="0" smtClean="0">
                <a:solidFill>
                  <a:srgbClr val="FFFFFF"/>
                </a:solidFill>
                <a:latin typeface="Calibri"/>
              </a:rPr>
              <a:t>9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Calibri"/>
              </a:rPr>
              <a:t>Клонирование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388" name="CustomShape 4"/>
          <p:cNvSpPr/>
          <p:nvPr/>
        </p:nvSpPr>
        <p:spPr>
          <a:xfrm>
            <a:off x="3500280" y="5857920"/>
            <a:ext cx="292860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Calibri"/>
              </a:rPr>
              <a:t>Все организмы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77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fill="hold"/>
                                        <p:tgtEl>
                                          <p:spTgt spid="3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77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fill="hold"/>
                                        <p:tgtEl>
                                          <p:spTgt spid="3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Среди многоклеточных организмов способностью к бесполому размножению обладают практически все 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растения и грибы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Бесполое размножение этих организмов происходит 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вегетативным способом 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или 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спорами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 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У животных способность к бесполому размножению встречается у низших форм.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Единственный способ бесполого размножения у животных — 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вегетативный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0" y="0"/>
            <a:ext cx="9143640" cy="26427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2060"/>
                </a:solidFill>
                <a:latin typeface="Calibri"/>
              </a:rPr>
              <a:t>Эволюционное значение</a:t>
            </a:r>
            <a:r>
              <a:rPr dirty="0"/>
              <a:t/>
            </a:r>
            <a:br>
              <a:rPr dirty="0"/>
            </a:br>
            <a:r>
              <a:rPr lang="ru-RU" sz="4400" b="1" strike="noStrike" spc="-1" dirty="0">
                <a:solidFill>
                  <a:srgbClr val="002060"/>
                </a:solidFill>
                <a:latin typeface="Calibri"/>
              </a:rPr>
              <a:t>бесполого размножения 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TextShape 2"/>
          <p:cNvSpPr txBox="1"/>
          <p:nvPr/>
        </p:nvSpPr>
        <p:spPr>
          <a:xfrm>
            <a:off x="0" y="2571840"/>
            <a:ext cx="9143640" cy="428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Бесполое размножение усиливает действие 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стабилизирующего отбора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0" y="0"/>
            <a:ext cx="9143640" cy="12855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2060"/>
                </a:solidFill>
                <a:latin typeface="Calibri"/>
              </a:rPr>
              <a:t>Половое размножение 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TextShape 2"/>
          <p:cNvSpPr txBox="1"/>
          <p:nvPr/>
        </p:nvSpPr>
        <p:spPr>
          <a:xfrm>
            <a:off x="0" y="1285920"/>
            <a:ext cx="9143640" cy="55717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Одним из главных «достижений» древних </a:t>
            </a:r>
            <a:r>
              <a:rPr lang="ru-RU" sz="3200" b="1" strike="noStrike" spc="-1" dirty="0" err="1">
                <a:solidFill>
                  <a:srgbClr val="002060"/>
                </a:solidFill>
                <a:latin typeface="Calibri"/>
              </a:rPr>
              <a:t>эукариотических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 организмов стало возникновение настоящего полового процесса, то есть слияния двух гаплоидных (содержащих одинарный набор хромосом) клеток – гамет в диплоидную (содержащую двойной набор хромосом) клетку – зиготу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1857240" y="533520"/>
            <a:ext cx="6143400" cy="1109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990099"/>
                </a:solidFill>
                <a:latin typeface="Tahoma"/>
              </a:rPr>
              <a:t>План лекции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2286000" y="1857240"/>
            <a:ext cx="6324120" cy="2040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514440" indent="-514080">
              <a:lnSpc>
                <a:spcPct val="100000"/>
              </a:lnSpc>
              <a:buClr>
                <a:srgbClr val="990099"/>
              </a:buClr>
              <a:buFont typeface="Calibri"/>
              <a:buAutoNum type="arabicPeriod"/>
            </a:pPr>
            <a:r>
              <a:rPr lang="ru-RU" sz="3200" b="1" strike="noStrike" spc="-1">
                <a:solidFill>
                  <a:srgbClr val="0000FF"/>
                </a:solidFill>
                <a:latin typeface="Times New Roman"/>
              </a:rPr>
              <a:t>Формы размножения</a:t>
            </a:r>
            <a:endParaRPr lang="ru-RU" sz="3200" b="0" strike="noStrike" spc="-1">
              <a:latin typeface="Arial"/>
            </a:endParaRPr>
          </a:p>
          <a:p>
            <a:pPr marL="514440" indent="-514080">
              <a:lnSpc>
                <a:spcPct val="100000"/>
              </a:lnSpc>
              <a:buClr>
                <a:srgbClr val="990099"/>
              </a:buClr>
              <a:buFont typeface="Calibri"/>
              <a:buAutoNum type="arabicPeriod"/>
            </a:pPr>
            <a:r>
              <a:rPr lang="ru-RU" sz="3200" b="1" strike="noStrike" spc="-1">
                <a:solidFill>
                  <a:srgbClr val="0000FF"/>
                </a:solidFill>
                <a:latin typeface="Times New Roman"/>
              </a:rPr>
              <a:t>Мейоз</a:t>
            </a:r>
            <a:endParaRPr lang="ru-RU" sz="3200" b="0" strike="noStrike" spc="-1">
              <a:latin typeface="Arial"/>
            </a:endParaRPr>
          </a:p>
          <a:p>
            <a:pPr marL="514440" indent="-514080">
              <a:lnSpc>
                <a:spcPct val="100000"/>
              </a:lnSpc>
              <a:buClr>
                <a:srgbClr val="990099"/>
              </a:buClr>
              <a:buFont typeface="Calibri"/>
              <a:buAutoNum type="arabicPeriod"/>
            </a:pPr>
            <a:r>
              <a:rPr lang="ru-RU" sz="3200" b="1" strike="noStrike" spc="-1">
                <a:solidFill>
                  <a:srgbClr val="0000FF"/>
                </a:solidFill>
                <a:latin typeface="Times New Roman"/>
              </a:rPr>
              <a:t>Гаметогенез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2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95" name="CustomShape 1"/>
          <p:cNvSpPr/>
          <p:nvPr/>
        </p:nvSpPr>
        <p:spPr>
          <a:xfrm rot="16200000">
            <a:off x="-140184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Формы полового размножения           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96" name="CustomShape 2"/>
          <p:cNvSpPr/>
          <p:nvPr/>
        </p:nvSpPr>
        <p:spPr>
          <a:xfrm>
            <a:off x="3319200" y="275760"/>
            <a:ext cx="4249440" cy="942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Половое размножение           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97" name="Line 3"/>
          <p:cNvSpPr/>
          <p:nvPr/>
        </p:nvSpPr>
        <p:spPr>
          <a:xfrm>
            <a:off x="3058920" y="1125360"/>
            <a:ext cx="5041800" cy="0"/>
          </a:xfrm>
          <a:prstGeom prst="line">
            <a:avLst/>
          </a:prstGeom>
          <a:ln w="381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Line 4"/>
          <p:cNvSpPr/>
          <p:nvPr/>
        </p:nvSpPr>
        <p:spPr>
          <a:xfrm>
            <a:off x="5580000" y="691920"/>
            <a:ext cx="0" cy="936720"/>
          </a:xfrm>
          <a:prstGeom prst="line">
            <a:avLst/>
          </a:prstGeom>
          <a:ln w="38160">
            <a:solidFill>
              <a:schemeClr val="bg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Line 5"/>
          <p:cNvSpPr/>
          <p:nvPr/>
        </p:nvSpPr>
        <p:spPr>
          <a:xfrm>
            <a:off x="3058920" y="1125360"/>
            <a:ext cx="0" cy="574560"/>
          </a:xfrm>
          <a:prstGeom prst="line">
            <a:avLst/>
          </a:prstGeom>
          <a:ln w="38160">
            <a:solidFill>
              <a:schemeClr val="bg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Line 6"/>
          <p:cNvSpPr/>
          <p:nvPr/>
        </p:nvSpPr>
        <p:spPr>
          <a:xfrm>
            <a:off x="8100720" y="1125360"/>
            <a:ext cx="0" cy="574560"/>
          </a:xfrm>
          <a:prstGeom prst="line">
            <a:avLst/>
          </a:prstGeom>
          <a:ln w="38160">
            <a:solidFill>
              <a:schemeClr val="bg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7"/>
          <p:cNvSpPr/>
          <p:nvPr/>
        </p:nvSpPr>
        <p:spPr>
          <a:xfrm>
            <a:off x="1619280" y="1628640"/>
            <a:ext cx="266364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раздельнополость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02" name="CustomShape 8"/>
          <p:cNvSpPr/>
          <p:nvPr/>
        </p:nvSpPr>
        <p:spPr>
          <a:xfrm>
            <a:off x="4284720" y="1628640"/>
            <a:ext cx="266364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гермафродитизм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03" name="CustomShape 9"/>
          <p:cNvSpPr/>
          <p:nvPr/>
        </p:nvSpPr>
        <p:spPr>
          <a:xfrm>
            <a:off x="6837480" y="1668960"/>
            <a:ext cx="226656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партеногенез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404" name="Picture 30"/>
          <p:cNvPicPr/>
          <p:nvPr/>
        </p:nvPicPr>
        <p:blipFill>
          <a:blip r:embed="rId3"/>
          <a:stretch/>
        </p:blipFill>
        <p:spPr>
          <a:xfrm>
            <a:off x="4500720" y="3857760"/>
            <a:ext cx="2214360" cy="2339640"/>
          </a:xfrm>
          <a:prstGeom prst="rect">
            <a:avLst/>
          </a:prstGeom>
          <a:ln w="9360">
            <a:noFill/>
          </a:ln>
        </p:spPr>
      </p:pic>
      <p:pic>
        <p:nvPicPr>
          <p:cNvPr id="405" name="Picture 31"/>
          <p:cNvPicPr/>
          <p:nvPr/>
        </p:nvPicPr>
        <p:blipFill>
          <a:blip r:embed="rId4"/>
          <a:stretch/>
        </p:blipFill>
        <p:spPr>
          <a:xfrm>
            <a:off x="6715080" y="3857760"/>
            <a:ext cx="2277720" cy="2376000"/>
          </a:xfrm>
          <a:prstGeom prst="rect">
            <a:avLst/>
          </a:prstGeom>
          <a:ln w="9360">
            <a:noFill/>
          </a:ln>
        </p:spPr>
      </p:pic>
      <p:pic>
        <p:nvPicPr>
          <p:cNvPr id="406" name="Picture 33"/>
          <p:cNvPicPr/>
          <p:nvPr/>
        </p:nvPicPr>
        <p:blipFill>
          <a:blip r:embed="rId5"/>
          <a:stretch/>
        </p:blipFill>
        <p:spPr>
          <a:xfrm>
            <a:off x="1428840" y="3786120"/>
            <a:ext cx="2889000" cy="2349000"/>
          </a:xfrm>
          <a:prstGeom prst="rect">
            <a:avLst/>
          </a:prstGeom>
          <a:ln w="9360">
            <a:noFill/>
          </a:ln>
        </p:spPr>
      </p:pic>
      <p:sp>
        <p:nvSpPr>
          <p:cNvPr id="407" name="CustomShape 10"/>
          <p:cNvSpPr/>
          <p:nvPr/>
        </p:nvSpPr>
        <p:spPr>
          <a:xfrm>
            <a:off x="2428920" y="3786120"/>
            <a:ext cx="1856880" cy="33372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FFFFFF"/>
                </a:solidFill>
                <a:latin typeface="Calibri"/>
              </a:rPr>
              <a:t>жуки-носороги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08" name="Picture 32"/>
          <p:cNvPicPr/>
          <p:nvPr/>
        </p:nvPicPr>
        <p:blipFill>
          <a:blip r:embed="rId6"/>
          <a:stretch/>
        </p:blipFill>
        <p:spPr>
          <a:xfrm>
            <a:off x="1357200" y="3786120"/>
            <a:ext cx="2928600" cy="2349000"/>
          </a:xfrm>
          <a:prstGeom prst="rect">
            <a:avLst/>
          </a:prstGeom>
          <a:ln w="9360">
            <a:noFill/>
          </a:ln>
        </p:spPr>
      </p:pic>
      <p:sp>
        <p:nvSpPr>
          <p:cNvPr id="409" name="CustomShape 11"/>
          <p:cNvSpPr/>
          <p:nvPr/>
        </p:nvSpPr>
        <p:spPr>
          <a:xfrm>
            <a:off x="2928960" y="3786120"/>
            <a:ext cx="1366560" cy="33372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FFFFFF"/>
                </a:solidFill>
                <a:latin typeface="Calibri"/>
              </a:rPr>
              <a:t>гуппи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10" name="Picture 34"/>
          <p:cNvPicPr/>
          <p:nvPr/>
        </p:nvPicPr>
        <p:blipFill>
          <a:blip r:embed="rId7"/>
          <a:stretch/>
        </p:blipFill>
        <p:spPr>
          <a:xfrm>
            <a:off x="1357200" y="3786120"/>
            <a:ext cx="2928600" cy="2356920"/>
          </a:xfrm>
          <a:prstGeom prst="rect">
            <a:avLst/>
          </a:prstGeom>
          <a:ln w="9360">
            <a:noFill/>
          </a:ln>
        </p:spPr>
      </p:pic>
      <p:sp>
        <p:nvSpPr>
          <p:cNvPr id="411" name="CustomShape 12"/>
          <p:cNvSpPr/>
          <p:nvPr/>
        </p:nvSpPr>
        <p:spPr>
          <a:xfrm>
            <a:off x="3000240" y="3714840"/>
            <a:ext cx="1366560" cy="33372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FFFFFF"/>
                </a:solidFill>
                <a:latin typeface="Calibri"/>
              </a:rPr>
              <a:t>лебеди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12" name="Picture 29"/>
          <p:cNvPicPr/>
          <p:nvPr/>
        </p:nvPicPr>
        <p:blipFill>
          <a:blip r:embed="rId8"/>
          <a:stretch/>
        </p:blipFill>
        <p:spPr>
          <a:xfrm>
            <a:off x="1357200" y="3786120"/>
            <a:ext cx="2952360" cy="2356920"/>
          </a:xfrm>
          <a:prstGeom prst="rect">
            <a:avLst/>
          </a:prstGeom>
          <a:ln w="9360">
            <a:noFill/>
          </a:ln>
        </p:spPr>
      </p:pic>
      <p:sp>
        <p:nvSpPr>
          <p:cNvPr id="413" name="CustomShape 13"/>
          <p:cNvSpPr/>
          <p:nvPr/>
        </p:nvSpPr>
        <p:spPr>
          <a:xfrm>
            <a:off x="3286080" y="3643200"/>
            <a:ext cx="1080720" cy="33372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FFFFFF"/>
                </a:solidFill>
                <a:latin typeface="Calibri"/>
              </a:rPr>
              <a:t>львы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414" name="CustomShape 14"/>
          <p:cNvSpPr/>
          <p:nvPr/>
        </p:nvSpPr>
        <p:spPr>
          <a:xfrm>
            <a:off x="4929120" y="3714840"/>
            <a:ext cx="1866600" cy="33372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FFFFFF"/>
                </a:solidFill>
                <a:latin typeface="Calibri"/>
              </a:rPr>
              <a:t>плоские черви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15" name="Picture 36"/>
          <p:cNvPicPr/>
          <p:nvPr/>
        </p:nvPicPr>
        <p:blipFill>
          <a:blip r:embed="rId9"/>
          <a:stretch/>
        </p:blipFill>
        <p:spPr>
          <a:xfrm>
            <a:off x="4500720" y="3571920"/>
            <a:ext cx="2214360" cy="2568240"/>
          </a:xfrm>
          <a:prstGeom prst="rect">
            <a:avLst/>
          </a:prstGeom>
          <a:ln w="9360">
            <a:noFill/>
          </a:ln>
        </p:spPr>
      </p:pic>
      <p:sp>
        <p:nvSpPr>
          <p:cNvPr id="416" name="CustomShape 15"/>
          <p:cNvSpPr/>
          <p:nvPr/>
        </p:nvSpPr>
        <p:spPr>
          <a:xfrm>
            <a:off x="5357880" y="3643200"/>
            <a:ext cx="1375920" cy="33372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FFFFFF"/>
                </a:solidFill>
                <a:latin typeface="Calibri"/>
              </a:rPr>
              <a:t>моллюски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417" name="CustomShape 16"/>
          <p:cNvSpPr/>
          <p:nvPr/>
        </p:nvSpPr>
        <p:spPr>
          <a:xfrm>
            <a:off x="7767720" y="3714840"/>
            <a:ext cx="1375920" cy="33372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FFFFFF"/>
                </a:solidFill>
                <a:latin typeface="Calibri"/>
              </a:rPr>
              <a:t>дафнии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5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8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9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5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8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8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8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8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9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9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2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Процесс слияния гамет с образованием зиготы называют</a:t>
            </a: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также  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оплодотворение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 или 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амфимиксис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В каноническом случае существуют две взаимодополняющие половые категории - организмы 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мужского пола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 и организмы 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женского пола</a:t>
            </a:r>
            <a:r>
              <a:rPr lang="ru-RU" sz="3200" b="0" i="1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Shape 1"/>
          <p:cNvSpPr txBox="1"/>
          <p:nvPr/>
        </p:nvSpPr>
        <p:spPr>
          <a:xfrm>
            <a:off x="0" y="0"/>
            <a:ext cx="9143640" cy="19285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2060"/>
                </a:solidFill>
                <a:latin typeface="Calibri"/>
              </a:rPr>
              <a:t>Преимущества полового размножения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TextShape 2"/>
          <p:cNvSpPr txBox="1"/>
          <p:nvPr/>
        </p:nvSpPr>
        <p:spPr>
          <a:xfrm>
            <a:off x="0" y="1928880"/>
            <a:ext cx="9143640" cy="5071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Начало новому организму (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гибриду)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 дают два родительских организма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Происходит обмен генетической информацией, что приводит к разнообразию потомства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"/>
          <p:cNvSpPr txBox="1"/>
          <p:nvPr/>
        </p:nvSpPr>
        <p:spPr>
          <a:xfrm>
            <a:off x="0" y="0"/>
            <a:ext cx="9143640" cy="19285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4E003F"/>
                </a:solidFill>
                <a:latin typeface="Calibri"/>
              </a:rPr>
              <a:t>Эволюционное значение </a:t>
            </a:r>
            <a:r>
              <a:rPr dirty="0"/>
              <a:t/>
            </a:r>
            <a:br>
              <a:rPr dirty="0"/>
            </a:br>
            <a:r>
              <a:rPr lang="ru-RU" sz="4000" b="1" strike="noStrike" spc="-1" dirty="0">
                <a:solidFill>
                  <a:srgbClr val="4E003F"/>
                </a:solidFill>
                <a:latin typeface="Calibri"/>
              </a:rPr>
              <a:t>полового размножения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TextShape 2"/>
          <p:cNvSpPr txBox="1"/>
          <p:nvPr/>
        </p:nvSpPr>
        <p:spPr>
          <a:xfrm>
            <a:off x="0" y="1928880"/>
            <a:ext cx="9143640" cy="49287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Ведёт к увеличению 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изменчивости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 потомства.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В результате возникает материал для естественного отбора</a:t>
            </a: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Иногда под 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половым процессом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 подразумевают 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рекомбинацию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 генетической информации между особями одного вида, притом не обязательно сопряженную с размножением.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В этом случае к разновидностям 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полового процесса</a:t>
            </a:r>
            <a:r>
              <a:rPr lang="ru-RU" sz="3200" b="0" i="1" strike="noStrike" spc="-1" dirty="0">
                <a:solidFill>
                  <a:srgbClr val="002060"/>
                </a:solidFill>
                <a:latin typeface="Calibri"/>
              </a:rPr>
              <a:t> 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относят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 конъюгацию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 у протистов и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	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парасексуальный процесс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 у бактерий, также называемый 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конъюгацией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Конъюгация</a:t>
            </a:r>
            <a:r>
              <a:rPr lang="ru-RU" sz="2800" b="0" strike="noStrike" spc="-1" dirty="0">
                <a:solidFill>
                  <a:srgbClr val="002060"/>
                </a:solidFill>
                <a:latin typeface="Calibri"/>
              </a:rPr>
              <a:t> — прямой перенос фрагмента ДНК от донорских бактериальных клеток к </a:t>
            </a:r>
            <a:r>
              <a:rPr lang="ru-RU" sz="2800" b="0" strike="noStrike" spc="-1" dirty="0" err="1">
                <a:solidFill>
                  <a:srgbClr val="002060"/>
                </a:solidFill>
                <a:latin typeface="Calibri"/>
              </a:rPr>
              <a:t>реципиентным</a:t>
            </a:r>
            <a:r>
              <a:rPr lang="ru-RU" sz="2800" b="0" strike="noStrike" spc="-1" dirty="0">
                <a:solidFill>
                  <a:srgbClr val="002060"/>
                </a:solidFill>
                <a:latin typeface="Calibri"/>
              </a:rPr>
              <a:t> при непосредственном контакте этих клеток. 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2060"/>
                </a:solidFill>
                <a:latin typeface="Calibri"/>
              </a:rPr>
              <a:t>Для реализации процесса необходим F-фактор — </a:t>
            </a:r>
            <a:r>
              <a:rPr lang="ru-RU" sz="2800" b="0" strike="noStrike" spc="-1" dirty="0" err="1">
                <a:solidFill>
                  <a:srgbClr val="002060"/>
                </a:solidFill>
                <a:latin typeface="Calibri"/>
              </a:rPr>
              <a:t>плазмида</a:t>
            </a:r>
            <a:r>
              <a:rPr lang="ru-RU" sz="2800" b="0" strike="noStrike" spc="-1" dirty="0">
                <a:solidFill>
                  <a:srgbClr val="002060"/>
                </a:solidFill>
                <a:latin typeface="Calibri"/>
              </a:rPr>
              <a:t>, кодирующая информацию, необходимую для конъюгации.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  <p:pic>
        <p:nvPicPr>
          <p:cNvPr id="425" name="Рисунок 3"/>
          <p:cNvPicPr/>
          <p:nvPr/>
        </p:nvPicPr>
        <p:blipFill>
          <a:blip r:embed="rId2"/>
          <a:srcRect b="55999"/>
          <a:stretch/>
        </p:blipFill>
        <p:spPr>
          <a:xfrm>
            <a:off x="2411640" y="3573000"/>
            <a:ext cx="4500360" cy="25714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Рисунок 3"/>
          <p:cNvPicPr/>
          <p:nvPr/>
        </p:nvPicPr>
        <p:blipFill>
          <a:blip r:embed="rId2"/>
          <a:stretch/>
        </p:blipFill>
        <p:spPr>
          <a:xfrm>
            <a:off x="0" y="285840"/>
            <a:ext cx="4714560" cy="5844240"/>
          </a:xfrm>
          <a:prstGeom prst="rect">
            <a:avLst/>
          </a:prstGeom>
          <a:ln w="9360">
            <a:noFill/>
          </a:ln>
        </p:spPr>
      </p:pic>
      <p:sp>
        <p:nvSpPr>
          <p:cNvPr id="427" name="CustomShape 1"/>
          <p:cNvSpPr/>
          <p:nvPr/>
        </p:nvSpPr>
        <p:spPr>
          <a:xfrm>
            <a:off x="4929120" y="0"/>
            <a:ext cx="4214520" cy="66740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000000"/>
                </a:solidFill>
                <a:latin typeface="Calibri"/>
              </a:rPr>
              <a:t>Механизмы переноса бактериальной ДНК</a:t>
            </a:r>
            <a:r>
              <a:rPr lang="ru-RU" sz="2400" b="0" i="1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i="1" strike="noStrike" spc="-1" dirty="0">
                <a:solidFill>
                  <a:srgbClr val="000000"/>
                </a:solidFill>
                <a:latin typeface="Calibri"/>
              </a:rPr>
              <a:t>А - Конъюгация,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i="1" strike="noStrike" spc="-1" dirty="0">
                <a:solidFill>
                  <a:srgbClr val="000000"/>
                </a:solidFill>
                <a:latin typeface="Calibri"/>
              </a:rPr>
              <a:t>Б - трансформация с использованием отдельной молекулы ДНК,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i="1" strike="noStrike" spc="-1" dirty="0">
                <a:solidFill>
                  <a:srgbClr val="000000"/>
                </a:solidFill>
                <a:latin typeface="Calibri"/>
              </a:rPr>
              <a:t>В - трансдукция с помощью фагов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4143240" y="5357880"/>
            <a:ext cx="292860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Трансформация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 — генетическое изменение клеток в результате включения в их геном экзогенной ДНК.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Погибшие бактерии постоянно высвобождают ДНК, которая может быть воспринята другими бактериями. Как правило, любая чужеродная ДНК, попадающая в бактериальную клетку, расщепляется </a:t>
            </a:r>
            <a:r>
              <a:rPr lang="ru-RU" sz="2800" b="1" strike="noStrike" spc="-1" dirty="0" err="1">
                <a:solidFill>
                  <a:srgbClr val="002060"/>
                </a:solidFill>
                <a:latin typeface="Calibri"/>
              </a:rPr>
              <a:t>эндонуклеазами</a:t>
            </a: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, но при некоторых условиях такая ДНК может быть включена в геном бактерии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По происхождению ДНК может быть </a:t>
            </a:r>
            <a:r>
              <a:rPr lang="ru-RU" sz="3200" b="0" strike="noStrike" spc="-1" dirty="0" err="1">
                <a:solidFill>
                  <a:srgbClr val="002060"/>
                </a:solidFill>
                <a:latin typeface="Calibri"/>
              </a:rPr>
              <a:t>плазмидной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 либо хромосомной и нести гены, «трансформирующие» реципиента.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Трансдукция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  - передача бактериальной ДНК посредством бактериофага.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В процессе репликации фага внутри бактерий фрагмент бактериальной ДНК проникает в </a:t>
            </a:r>
            <a:r>
              <a:rPr lang="ru-RU" sz="2800" b="1" strike="noStrike" spc="-1" dirty="0" err="1">
                <a:solidFill>
                  <a:srgbClr val="002060"/>
                </a:solidFill>
                <a:latin typeface="Calibri"/>
              </a:rPr>
              <a:t>фаговую</a:t>
            </a: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 частицу и переносится вместе с ней в бактерию-реципиент.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При этом </a:t>
            </a:r>
            <a:r>
              <a:rPr lang="ru-RU" sz="3200" b="0" strike="noStrike" spc="-1" dirty="0" err="1">
                <a:solidFill>
                  <a:srgbClr val="002060"/>
                </a:solidFill>
                <a:latin typeface="Calibri"/>
              </a:rPr>
              <a:t>фаговые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 частицы, как правило, становятся дефектными, они теряют способность к репродукции.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Как возникло половое размножение?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20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Одной из ведущих теорий, объясняющих происхождение полового размножения, была необходимость возмещения «генетических убытков».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Диплоидные организмы могут восстановить поврежденный участок своей ДНК по второй копии гена.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А в гаплоидном организме мутация может закрепиться, если она не летальна. А если летальна – то исчезнут и другие гены этого организма. 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Самая примитивная форма пола, возможно, была одним организмом с поврежденной ДНК, копирующей неповрежденный участок от подобного же организма, чтобы восстановить себя.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782640" y="290160"/>
            <a:ext cx="7929360" cy="62618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2001"/>
              </a:spcBef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001"/>
              </a:spcBef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600" b="1" i="1" strike="noStrike" spc="-1" dirty="0">
                <a:solidFill>
                  <a:srgbClr val="002060"/>
                </a:solidFill>
                <a:latin typeface="Calibri"/>
              </a:rPr>
              <a:t>Размножение </a:t>
            </a:r>
            <a:r>
              <a:rPr lang="ru-RU" sz="3600" b="0" strike="noStrike" spc="-1" dirty="0">
                <a:solidFill>
                  <a:srgbClr val="002060"/>
                </a:solidFill>
                <a:latin typeface="Calibri"/>
              </a:rPr>
              <a:t>— присущее всем живым организмам свойство воспроизведения себе подобных, обеспечивающее </a:t>
            </a:r>
            <a:r>
              <a:rPr lang="ru-RU" sz="3600" b="1" i="1" strike="noStrike" spc="-1" dirty="0">
                <a:solidFill>
                  <a:srgbClr val="002060"/>
                </a:solidFill>
                <a:latin typeface="Calibri"/>
              </a:rPr>
              <a:t>непрерывность и преемственность</a:t>
            </a:r>
            <a:r>
              <a:rPr lang="ru-RU" sz="3600" b="0" strike="noStrike" spc="-1" dirty="0">
                <a:solidFill>
                  <a:srgbClr val="002060"/>
                </a:solidFill>
                <a:latin typeface="Calibri"/>
              </a:rPr>
              <a:t> жизни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001"/>
              </a:spcBef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001"/>
              </a:spcBef>
            </a:pP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05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Другая теория предполагает, что половое размножение возникло благодаря паразитическим генетическим элементам, которые встраивают свою ДНК в геном клетки-хозяина.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Третья теория состоит в том, что пол развился в результате поедания одного организма другим, того же вида. Один организм съел другой, но прежде, чем завершилось переваривание его, часть ДНК 'съеденного' организма была включена в организм 'едока'.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0" y="0"/>
            <a:ext cx="9143640" cy="1999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2060"/>
                </a:solidFill>
                <a:latin typeface="Calibri"/>
              </a:rPr>
              <a:t>При половом размножении происходит образование гамет или половых клеток 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TextShape 2"/>
          <p:cNvSpPr txBox="1"/>
          <p:nvPr/>
        </p:nvSpPr>
        <p:spPr>
          <a:xfrm>
            <a:off x="0" y="1928880"/>
            <a:ext cx="9143640" cy="49287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Гаметы обладают гаплоидным (одинарным) набором хромосом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Так как в обычных (соматических) клетках содержится  двойной набор хромосом, в процессе образования гамет у животных происходит мейоз.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</a:pPr>
            <a:r>
              <a:rPr lang="ru-RU" sz="2400" b="1" strike="noStrike" spc="-1" dirty="0">
                <a:solidFill>
                  <a:srgbClr val="002060"/>
                </a:solidFill>
                <a:latin typeface="Calibri"/>
              </a:rPr>
              <a:t>У многих водорослей и всех высших растений гаметы развиваются в гаметофите, уже обладающим одинарным набором хромосом, и получаются простым митотическим делением.</a:t>
            </a:r>
            <a:endParaRPr lang="ru-RU" sz="24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4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4E003F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4E003F"/>
                </a:solidFill>
                <a:latin typeface="Calibri"/>
              </a:rPr>
              <a:t>По сходству-различию возникающих гамет между собой выделяют несколько типов </a:t>
            </a:r>
            <a:r>
              <a:rPr lang="ru-RU" sz="2800" b="1" strike="noStrike" spc="-1" dirty="0" err="1">
                <a:solidFill>
                  <a:srgbClr val="4E003F"/>
                </a:solidFill>
                <a:latin typeface="Calibri"/>
              </a:rPr>
              <a:t>гаметообразования</a:t>
            </a:r>
            <a:r>
              <a:rPr lang="ru-RU" sz="2800" b="1" strike="noStrike" spc="-1" dirty="0">
                <a:solidFill>
                  <a:srgbClr val="4E003F"/>
                </a:solidFill>
                <a:latin typeface="Calibri"/>
              </a:rPr>
              <a:t>: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изогамия — гаметы одинакового размера и строения, со жгутиками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анизогамия — гаметы различного размера, но сходного строения, со жгутиками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оогамия — гаметы различного размера и строения. Мелкие, имеющие жгутики мужские гаметы, называются сперматозоидами а крупные, не имеющие жгутиков женские гаметы — яйцеклетками.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4E003F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4E003F"/>
                </a:solidFill>
                <a:latin typeface="Calibri"/>
              </a:rPr>
              <a:t>При слиянии двух гамет (в случае оогамии обязательно слияние разнотипных гамет) образуется зигота, обладающая теперь диплоидным двойным) набором хромосом.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4E003F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4E003F"/>
                </a:solidFill>
                <a:latin typeface="Calibri"/>
              </a:rPr>
              <a:t>Из зиготы развивается дочерний организм, клетки которого содержат генетическую информацию от обеих родительских особей.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0" y="0"/>
            <a:ext cx="9143640" cy="12139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2060"/>
                </a:solidFill>
                <a:latin typeface="Calibri"/>
              </a:rPr>
              <a:t>Изогамия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TextShape 2"/>
          <p:cNvSpPr txBox="1"/>
          <p:nvPr/>
        </p:nvSpPr>
        <p:spPr>
          <a:xfrm>
            <a:off x="0" y="1143000"/>
            <a:ext cx="9143640" cy="5714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95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Примитивная форма полового процесса, при котором сливаются две одинаковые морфологически и по величине гаметы.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 dirty="0">
                <a:solidFill>
                  <a:srgbClr val="002060"/>
                </a:solidFill>
                <a:latin typeface="Calibri"/>
              </a:rPr>
              <a:t>Характерна для </a:t>
            </a:r>
            <a:r>
              <a:rPr lang="ru-RU" sz="2800" b="0" strike="noStrike" spc="-1" dirty="0" err="1">
                <a:solidFill>
                  <a:srgbClr val="002060"/>
                </a:solidFill>
                <a:latin typeface="Calibri"/>
              </a:rPr>
              <a:t>равножгутиковых</a:t>
            </a:r>
            <a:r>
              <a:rPr lang="ru-RU" sz="2800" b="0" strike="noStrike" spc="-1" dirty="0">
                <a:solidFill>
                  <a:srgbClr val="002060"/>
                </a:solidFill>
                <a:latin typeface="Calibri"/>
              </a:rPr>
              <a:t>  зелёных водорослей и хитридиевых грибов.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При изогамии гаметы не разделяются на мужские и женские, но обладают разным типом спаривания.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Термин «тип спаривания» используется вместо термина «пол» в том случае, когда копулирующие клетки не имеют морфологических отличий, а различаются лишь физиологически.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При оплодотворении две гаметы различного типа спаривания сливаются, образуя зиготу.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2"/>
          <p:cNvPicPr/>
          <p:nvPr/>
        </p:nvPicPr>
        <p:blipFill>
          <a:blip r:embed="rId2"/>
          <a:stretch/>
        </p:blipFill>
        <p:spPr>
          <a:xfrm>
            <a:off x="928800" y="285840"/>
            <a:ext cx="2542680" cy="5714640"/>
          </a:xfrm>
          <a:prstGeom prst="rect">
            <a:avLst/>
          </a:prstGeom>
          <a:ln>
            <a:noFill/>
          </a:ln>
        </p:spPr>
      </p:pic>
      <p:sp>
        <p:nvSpPr>
          <p:cNvPr id="445" name="CustomShape 1"/>
          <p:cNvSpPr/>
          <p:nvPr/>
        </p:nvSpPr>
        <p:spPr>
          <a:xfrm>
            <a:off x="3929040" y="1285920"/>
            <a:ext cx="38574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Различные формы изогамии: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A) изогамия подвижных гамет,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B) изогамия неподвижных гамет,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C) конъюгация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2"/>
          <p:cNvPicPr/>
          <p:nvPr/>
        </p:nvPicPr>
        <p:blipFill>
          <a:blip r:embed="rId2"/>
          <a:srcRect b="7956"/>
          <a:stretch/>
        </p:blipFill>
        <p:spPr>
          <a:xfrm>
            <a:off x="642960" y="2571840"/>
            <a:ext cx="3285720" cy="3645720"/>
          </a:xfrm>
          <a:prstGeom prst="rect">
            <a:avLst/>
          </a:prstGeom>
          <a:ln>
            <a:noFill/>
          </a:ln>
        </p:spPr>
      </p:pic>
      <p:sp>
        <p:nvSpPr>
          <p:cNvPr id="447" name="CustomShape 1"/>
          <p:cNvSpPr/>
          <p:nvPr/>
        </p:nvSpPr>
        <p:spPr>
          <a:xfrm>
            <a:off x="214200" y="6143760"/>
            <a:ext cx="86436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Конъюгация спирогиры из работы К. А. Тимирязева,1907 г.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448" name="Picture 2"/>
          <p:cNvPicPr/>
          <p:nvPr/>
        </p:nvPicPr>
        <p:blipFill>
          <a:blip r:embed="rId3"/>
          <a:stretch/>
        </p:blipFill>
        <p:spPr>
          <a:xfrm>
            <a:off x="4069800" y="116640"/>
            <a:ext cx="4924080" cy="438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Shape 1"/>
          <p:cNvSpPr txBox="1"/>
          <p:nvPr/>
        </p:nvSpPr>
        <p:spPr>
          <a:xfrm>
            <a:off x="0" y="0"/>
            <a:ext cx="9143640" cy="1142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2060"/>
                </a:solidFill>
                <a:latin typeface="Calibri"/>
              </a:rPr>
              <a:t>Анизогамия (Гетерогамия)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TextShape 2"/>
          <p:cNvSpPr txBox="1"/>
          <p:nvPr/>
        </p:nvSpPr>
        <p:spPr>
          <a:xfrm>
            <a:off x="0" y="1071720"/>
            <a:ext cx="9143640" cy="57859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Форма полового процесса, при котором сливаются две морфологически разные (по форме) гаметы.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При анизогамии гаметы разделяются на мужские и женские и обладают разным типом спаривания.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В экстремальных случаях макрогамета совсем неподвижна и гораздо больше микрогаметы.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1" strike="noStrike" spc="-1" dirty="0">
                <a:solidFill>
                  <a:srgbClr val="002060"/>
                </a:solidFill>
                <a:latin typeface="Calibri"/>
              </a:rPr>
              <a:t>В таком случае макрогамету принято называть яйцеклеткой, микрогамету — сперматозоидом, а тип спаривания — оогамией.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Термин «анизогамия» обычно применяют только по отношению к растениям и простейшим, хотя и у многоклеточных животных половой процесс иногда протекает в форме анизогамии.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2"/>
          <p:cNvPicPr/>
          <p:nvPr/>
        </p:nvPicPr>
        <p:blipFill>
          <a:blip r:embed="rId2"/>
          <a:stretch/>
        </p:blipFill>
        <p:spPr>
          <a:xfrm>
            <a:off x="785880" y="357120"/>
            <a:ext cx="2418840" cy="5705280"/>
          </a:xfrm>
          <a:prstGeom prst="rect">
            <a:avLst/>
          </a:prstGeom>
          <a:ln>
            <a:noFill/>
          </a:ln>
        </p:spPr>
      </p:pic>
      <p:sp>
        <p:nvSpPr>
          <p:cNvPr id="452" name="CustomShape 1"/>
          <p:cNvSpPr/>
          <p:nvPr/>
        </p:nvSpPr>
        <p:spPr>
          <a:xfrm>
            <a:off x="3786120" y="1428840"/>
            <a:ext cx="4571640" cy="20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Calibri"/>
              </a:rPr>
              <a:t>У многих организмов различается меньшая по размеру микрогамета, которая считается мужской, и большая, менее активно двигающаяся — женская. Характерна для различных зелёных водорослей, мхов и некоторых других растений, а также для некоторых животных.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2"/>
          <p:cNvPicPr/>
          <p:nvPr/>
        </p:nvPicPr>
        <p:blipFill>
          <a:blip r:embed="rId2"/>
          <a:stretch/>
        </p:blipFill>
        <p:spPr>
          <a:xfrm>
            <a:off x="571320" y="214200"/>
            <a:ext cx="2418840" cy="5705280"/>
          </a:xfrm>
          <a:prstGeom prst="rect">
            <a:avLst/>
          </a:prstGeom>
          <a:ln>
            <a:noFill/>
          </a:ln>
        </p:spPr>
      </p:pic>
      <p:sp>
        <p:nvSpPr>
          <p:cNvPr id="454" name="CustomShape 1"/>
          <p:cNvSpPr/>
          <p:nvPr/>
        </p:nvSpPr>
        <p:spPr>
          <a:xfrm>
            <a:off x="3500280" y="428760"/>
            <a:ext cx="5357520" cy="457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Оогамия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  — вид полового процесса, при котором сливаются резко отличающиеся друг от друга половые клетки; крупная неподвижная яйцеклетка с мелкой, обычно подвижной мужской половой клеткой  - сперматозоидом (или спермием).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Оогамия может осуществляться внутри женского организма или вне его (обычно в водной среде).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i="1" strike="noStrike" spc="-1">
                <a:solidFill>
                  <a:srgbClr val="000000"/>
                </a:solidFill>
                <a:latin typeface="Calibri"/>
              </a:rPr>
              <a:t>Термин «оогамия» обычно применяют только по отношению к растениям и простейшим, хотя и у всех многоклеточных животных половой процесс протекает в форме оогамии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1"/>
          <p:cNvGraphicFramePr/>
          <p:nvPr>
            <p:extLst>
              <p:ext uri="{D42A27DB-BD31-4B8C-83A1-F6EECF244321}">
                <p14:modId xmlns:p14="http://schemas.microsoft.com/office/powerpoint/2010/main" val="1591784321"/>
              </p:ext>
            </p:extLst>
          </p:nvPr>
        </p:nvGraphicFramePr>
        <p:xfrm>
          <a:off x="73080" y="1052640"/>
          <a:ext cx="3958920" cy="4537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194917155"/>
              </p:ext>
            </p:extLst>
          </p:nvPr>
        </p:nvGraphicFramePr>
        <p:xfrm>
          <a:off x="4055220" y="1168657"/>
          <a:ext cx="483726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2" name="CustomShape 1"/>
          <p:cNvSpPr/>
          <p:nvPr/>
        </p:nvSpPr>
        <p:spPr>
          <a:xfrm>
            <a:off x="826920" y="189000"/>
            <a:ext cx="7057800" cy="760680"/>
          </a:xfrm>
          <a:prstGeom prst="rect">
            <a:avLst/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2200"/>
              </a:spcBef>
            </a:pPr>
            <a:r>
              <a:rPr lang="ru-RU" sz="4400" b="1" strike="noStrike" spc="-1">
                <a:solidFill>
                  <a:srgbClr val="000000"/>
                </a:solidFill>
                <a:latin typeface="Tahoma"/>
              </a:rPr>
              <a:t>Р А З М Н О Ж Е Н И Е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 rot="5400000">
            <a:off x="3432600" y="731520"/>
            <a:ext cx="694800" cy="1152000"/>
          </a:xfrm>
          <a:prstGeom prst="bentConnector2">
            <a:avLst/>
          </a:prstGeom>
          <a:noFill/>
          <a:ln w="3816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3"/>
          <p:cNvSpPr/>
          <p:nvPr/>
        </p:nvSpPr>
        <p:spPr>
          <a:xfrm>
            <a:off x="4859280" y="1052640"/>
            <a:ext cx="1296720" cy="576000"/>
          </a:xfrm>
          <a:prstGeom prst="bentConnector3">
            <a:avLst>
              <a:gd name="adj1" fmla="val -2324"/>
            </a:avLst>
          </a:prstGeom>
          <a:noFill/>
          <a:ln w="38160">
            <a:solidFill>
              <a:schemeClr val="tx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Line 4"/>
          <p:cNvSpPr/>
          <p:nvPr/>
        </p:nvSpPr>
        <p:spPr>
          <a:xfrm flipH="1">
            <a:off x="468000" y="4797360"/>
            <a:ext cx="216000" cy="576000"/>
          </a:xfrm>
          <a:prstGeom prst="line">
            <a:avLst/>
          </a:prstGeom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Line 5"/>
          <p:cNvSpPr/>
          <p:nvPr/>
        </p:nvSpPr>
        <p:spPr>
          <a:xfrm>
            <a:off x="900000" y="4797360"/>
            <a:ext cx="216000" cy="576000"/>
          </a:xfrm>
          <a:prstGeom prst="line">
            <a:avLst/>
          </a:prstGeom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6"/>
          <p:cNvSpPr/>
          <p:nvPr/>
        </p:nvSpPr>
        <p:spPr>
          <a:xfrm rot="16200000">
            <a:off x="-271440" y="5869800"/>
            <a:ext cx="1441080" cy="303480"/>
          </a:xfrm>
          <a:prstGeom prst="rect">
            <a:avLst/>
          </a:prstGeom>
          <a:solidFill>
            <a:srgbClr val="FFFFCC"/>
          </a:solidFill>
          <a:ln w="9360">
            <a:solidFill>
              <a:srgbClr val="CC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800000"/>
                </a:solidFill>
                <a:latin typeface="Tahoma"/>
              </a:rPr>
              <a:t>почкование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48" name="CustomShape 7"/>
          <p:cNvSpPr/>
          <p:nvPr/>
        </p:nvSpPr>
        <p:spPr>
          <a:xfrm rot="16200000">
            <a:off x="439200" y="5906160"/>
            <a:ext cx="1368000" cy="303480"/>
          </a:xfrm>
          <a:prstGeom prst="rect">
            <a:avLst/>
          </a:prstGeom>
          <a:solidFill>
            <a:srgbClr val="FFFFCC"/>
          </a:solidFill>
          <a:ln w="9360">
            <a:solidFill>
              <a:srgbClr val="CC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800000"/>
                </a:solidFill>
                <a:latin typeface="Tahoma"/>
              </a:rPr>
              <a:t>Деление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49" name="CustomShape 8"/>
          <p:cNvSpPr/>
          <p:nvPr/>
        </p:nvSpPr>
        <p:spPr>
          <a:xfrm>
            <a:off x="2050920" y="5589720"/>
            <a:ext cx="36000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9"/>
          <p:cNvSpPr/>
          <p:nvPr/>
        </p:nvSpPr>
        <p:spPr>
          <a:xfrm>
            <a:off x="2266920" y="5805360"/>
            <a:ext cx="36000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10"/>
          <p:cNvSpPr/>
          <p:nvPr/>
        </p:nvSpPr>
        <p:spPr>
          <a:xfrm>
            <a:off x="2482920" y="6021360"/>
            <a:ext cx="36000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11"/>
          <p:cNvSpPr/>
          <p:nvPr/>
        </p:nvSpPr>
        <p:spPr>
          <a:xfrm>
            <a:off x="2535120" y="5673600"/>
            <a:ext cx="1839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12"/>
          <p:cNvSpPr/>
          <p:nvPr/>
        </p:nvSpPr>
        <p:spPr>
          <a:xfrm>
            <a:off x="2627280" y="5889600"/>
            <a:ext cx="1839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13"/>
          <p:cNvSpPr/>
          <p:nvPr/>
        </p:nvSpPr>
        <p:spPr>
          <a:xfrm>
            <a:off x="2967120" y="6105600"/>
            <a:ext cx="1839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14"/>
          <p:cNvSpPr/>
          <p:nvPr/>
        </p:nvSpPr>
        <p:spPr>
          <a:xfrm rot="16200000">
            <a:off x="1154880" y="5837760"/>
            <a:ext cx="1520640" cy="303480"/>
          </a:xfrm>
          <a:prstGeom prst="rect">
            <a:avLst/>
          </a:prstGeom>
          <a:solidFill>
            <a:srgbClr val="FFFFCC"/>
          </a:solidFill>
          <a:ln w="9360">
            <a:solidFill>
              <a:srgbClr val="CC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800000"/>
                </a:solidFill>
                <a:latin typeface="Tahoma"/>
              </a:rPr>
              <a:t>Растения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6" name="CustomShape 15"/>
          <p:cNvSpPr/>
          <p:nvPr/>
        </p:nvSpPr>
        <p:spPr>
          <a:xfrm rot="16200000">
            <a:off x="1993320" y="5837760"/>
            <a:ext cx="1520640" cy="303480"/>
          </a:xfrm>
          <a:prstGeom prst="rect">
            <a:avLst/>
          </a:prstGeom>
          <a:solidFill>
            <a:srgbClr val="FFFFCC"/>
          </a:solidFill>
          <a:ln w="9360">
            <a:solidFill>
              <a:srgbClr val="CC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800000"/>
                </a:solidFill>
                <a:latin typeface="Tahoma"/>
              </a:rPr>
              <a:t>Животные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7" name="Line 16"/>
          <p:cNvSpPr/>
          <p:nvPr/>
        </p:nvSpPr>
        <p:spPr>
          <a:xfrm flipH="1">
            <a:off x="1908000" y="4797360"/>
            <a:ext cx="431640" cy="360360"/>
          </a:xfrm>
          <a:prstGeom prst="line">
            <a:avLst/>
          </a:prstGeom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Line 17"/>
          <p:cNvSpPr/>
          <p:nvPr/>
        </p:nvSpPr>
        <p:spPr>
          <a:xfrm>
            <a:off x="2484360" y="4797360"/>
            <a:ext cx="287280" cy="431640"/>
          </a:xfrm>
          <a:prstGeom prst="line">
            <a:avLst/>
          </a:prstGeom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8"/>
          <p:cNvSpPr/>
          <p:nvPr/>
        </p:nvSpPr>
        <p:spPr>
          <a:xfrm rot="16200000">
            <a:off x="7896960" y="5756760"/>
            <a:ext cx="1520640" cy="303480"/>
          </a:xfrm>
          <a:prstGeom prst="rect">
            <a:avLst/>
          </a:prstGeom>
          <a:solidFill>
            <a:srgbClr val="CCFFFF"/>
          </a:solidFill>
          <a:ln w="9360">
            <a:solidFill>
              <a:srgbClr val="CC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800000"/>
                </a:solidFill>
                <a:latin typeface="Tahoma"/>
              </a:rPr>
              <a:t>Искусственны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0" name="CustomShape 19"/>
          <p:cNvSpPr/>
          <p:nvPr/>
        </p:nvSpPr>
        <p:spPr>
          <a:xfrm rot="16200000">
            <a:off x="4944240" y="5756760"/>
            <a:ext cx="1520640" cy="303480"/>
          </a:xfrm>
          <a:prstGeom prst="rect">
            <a:avLst/>
          </a:prstGeom>
          <a:solidFill>
            <a:srgbClr val="CCFFFF"/>
          </a:solidFill>
          <a:ln w="9360">
            <a:solidFill>
              <a:srgbClr val="CC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800000"/>
                </a:solidFill>
                <a:latin typeface="Tahoma"/>
              </a:rPr>
              <a:t>Гологамия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1" name="CustomShape 20"/>
          <p:cNvSpPr/>
          <p:nvPr/>
        </p:nvSpPr>
        <p:spPr>
          <a:xfrm rot="16200000">
            <a:off x="5763600" y="5756760"/>
            <a:ext cx="1520640" cy="303480"/>
          </a:xfrm>
          <a:prstGeom prst="rect">
            <a:avLst/>
          </a:prstGeom>
          <a:solidFill>
            <a:srgbClr val="CCFFFF"/>
          </a:solidFill>
          <a:ln w="9360">
            <a:solidFill>
              <a:srgbClr val="CC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800000"/>
                </a:solidFill>
                <a:latin typeface="Tahoma"/>
              </a:rPr>
              <a:t>Мерогамия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2" name="CustomShape 21"/>
          <p:cNvSpPr/>
          <p:nvPr/>
        </p:nvSpPr>
        <p:spPr>
          <a:xfrm rot="16200000">
            <a:off x="7033320" y="5756760"/>
            <a:ext cx="1520640" cy="303480"/>
          </a:xfrm>
          <a:prstGeom prst="rect">
            <a:avLst/>
          </a:prstGeom>
          <a:solidFill>
            <a:srgbClr val="CCFFFF"/>
          </a:solidFill>
          <a:ln w="9360">
            <a:solidFill>
              <a:srgbClr val="CC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800000"/>
                </a:solidFill>
                <a:latin typeface="Tahoma"/>
              </a:rPr>
              <a:t>Естественный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3" name="Line 22"/>
          <p:cNvSpPr/>
          <p:nvPr/>
        </p:nvSpPr>
        <p:spPr>
          <a:xfrm flipH="1">
            <a:off x="5580000" y="4797360"/>
            <a:ext cx="504720" cy="360360"/>
          </a:xfrm>
          <a:prstGeom prst="line">
            <a:avLst/>
          </a:prstGeom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Line 23"/>
          <p:cNvSpPr/>
          <p:nvPr/>
        </p:nvSpPr>
        <p:spPr>
          <a:xfrm>
            <a:off x="6227640" y="4797360"/>
            <a:ext cx="360360" cy="360360"/>
          </a:xfrm>
          <a:prstGeom prst="line">
            <a:avLst/>
          </a:prstGeom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Line 24"/>
          <p:cNvSpPr/>
          <p:nvPr/>
        </p:nvSpPr>
        <p:spPr>
          <a:xfrm flipH="1">
            <a:off x="7812000" y="4797360"/>
            <a:ext cx="288720" cy="360360"/>
          </a:xfrm>
          <a:prstGeom prst="line">
            <a:avLst/>
          </a:prstGeom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Line 25"/>
          <p:cNvSpPr/>
          <p:nvPr/>
        </p:nvSpPr>
        <p:spPr>
          <a:xfrm>
            <a:off x="8315280" y="4797360"/>
            <a:ext cx="288720" cy="360360"/>
          </a:xfrm>
          <a:prstGeom prst="line">
            <a:avLst/>
          </a:prstGeom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3"/>
          <p:cNvPicPr/>
          <p:nvPr/>
        </p:nvPicPr>
        <p:blipFill>
          <a:blip r:embed="rId2"/>
          <a:stretch/>
        </p:blipFill>
        <p:spPr>
          <a:xfrm>
            <a:off x="0" y="785880"/>
            <a:ext cx="4932000" cy="4508280"/>
          </a:xfrm>
          <a:prstGeom prst="rect">
            <a:avLst/>
          </a:prstGeom>
          <a:ln>
            <a:noFill/>
          </a:ln>
        </p:spPr>
      </p:pic>
      <p:sp>
        <p:nvSpPr>
          <p:cNvPr id="456" name="CustomShape 1"/>
          <p:cNvSpPr/>
          <p:nvPr/>
        </p:nvSpPr>
        <p:spPr>
          <a:xfrm>
            <a:off x="324000" y="189000"/>
            <a:ext cx="4606560" cy="36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CustomShape 2"/>
          <p:cNvSpPr/>
          <p:nvPr/>
        </p:nvSpPr>
        <p:spPr>
          <a:xfrm>
            <a:off x="179280" y="260280"/>
            <a:ext cx="65527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58" name="CustomShape 3"/>
          <p:cNvSpPr/>
          <p:nvPr/>
        </p:nvSpPr>
        <p:spPr>
          <a:xfrm>
            <a:off x="642960" y="142920"/>
            <a:ext cx="3500280" cy="577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lang="ru-RU" sz="3200" b="1" strike="noStrike" spc="-1">
                <a:solidFill>
                  <a:srgbClr val="000000"/>
                </a:solidFill>
                <a:latin typeface="Tahoma"/>
              </a:rPr>
              <a:t>яйцеклетка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459" name="CustomShape 4"/>
          <p:cNvSpPr/>
          <p:nvPr/>
        </p:nvSpPr>
        <p:spPr>
          <a:xfrm>
            <a:off x="5214960" y="2643120"/>
            <a:ext cx="3571560" cy="577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lang="ru-RU" sz="3200" b="1" strike="noStrike" spc="-1">
                <a:solidFill>
                  <a:srgbClr val="000000"/>
                </a:solidFill>
                <a:latin typeface="Tahoma"/>
              </a:rPr>
              <a:t>сперматозоиды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460" name="Picture 2"/>
          <p:cNvPicPr/>
          <p:nvPr/>
        </p:nvPicPr>
        <p:blipFill>
          <a:blip r:embed="rId3"/>
          <a:stretch/>
        </p:blipFill>
        <p:spPr>
          <a:xfrm>
            <a:off x="4688280" y="3361680"/>
            <a:ext cx="4434840" cy="3495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Shape 1"/>
          <p:cNvSpPr txBox="1"/>
          <p:nvPr/>
        </p:nvSpPr>
        <p:spPr>
          <a:xfrm>
            <a:off x="0" y="0"/>
            <a:ext cx="9143640" cy="1571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pc="-1" dirty="0">
                <a:solidFill>
                  <a:srgbClr val="002060"/>
                </a:solidFill>
                <a:latin typeface="Calibri"/>
              </a:rPr>
              <a:t>Г</a:t>
            </a:r>
            <a:r>
              <a:rPr lang="ru-RU" sz="4000" b="1" strike="noStrike" spc="-1" dirty="0" smtClean="0">
                <a:solidFill>
                  <a:srgbClr val="002060"/>
                </a:solidFill>
                <a:latin typeface="Calibri"/>
              </a:rPr>
              <a:t>ермафродитизм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TextShape 2"/>
          <p:cNvSpPr txBox="1"/>
          <p:nvPr/>
        </p:nvSpPr>
        <p:spPr>
          <a:xfrm>
            <a:off x="0" y="1500120"/>
            <a:ext cx="9143640" cy="53575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Животное, имеющее и мужские, и женские гонады, называется гермафродитом.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Гермафродитизм широко распространён среди низших животных и в меньшей степени у высших.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Аналогичный признак у растений называется однодомностью. 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Shape 1"/>
          <p:cNvSpPr txBox="1"/>
          <p:nvPr/>
        </p:nvSpPr>
        <p:spPr>
          <a:xfrm>
            <a:off x="0" y="0"/>
            <a:ext cx="9143640" cy="1642680"/>
          </a:xfrm>
          <a:prstGeom prst="rect">
            <a:avLst/>
          </a:prstGeom>
          <a:solidFill>
            <a:srgbClr val="BAEFB3"/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2060"/>
                </a:solidFill>
                <a:latin typeface="Calibri"/>
              </a:rPr>
              <a:t>Партеногенез и апомиксис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TextShape 2"/>
          <p:cNvSpPr txBox="1"/>
          <p:nvPr/>
        </p:nvSpPr>
        <p:spPr>
          <a:xfrm>
            <a:off x="0" y="1600200"/>
            <a:ext cx="9143640" cy="5257440"/>
          </a:xfrm>
          <a:prstGeom prst="rect">
            <a:avLst/>
          </a:prstGeom>
          <a:solidFill>
            <a:srgbClr val="BAEFB3"/>
          </a:solidFill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2060"/>
                </a:solidFill>
                <a:latin typeface="Calibri"/>
              </a:rPr>
              <a:t>ПАРТЕНОГЕНЕЗ — это особый вид полового размножения, при котором новый организм развивается из неоплодотворенной яйцеклетки, таким образом обмена генетической информацией не происходит, как и при бесполом размножении. </a:t>
            </a:r>
            <a:endParaRPr lang="ru-RU" sz="28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2060"/>
                </a:solidFill>
                <a:latin typeface="Calibri"/>
              </a:rPr>
              <a:t>Аналогичный процесс у растений называется АПОМИКСИС.</a:t>
            </a:r>
            <a:endParaRPr lang="ru-RU" sz="2800" b="0" strike="noStrike" spc="-1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extShape 1"/>
          <p:cNvSpPr txBox="1"/>
          <p:nvPr/>
        </p:nvSpPr>
        <p:spPr>
          <a:xfrm>
            <a:off x="0" y="260648"/>
            <a:ext cx="9143640" cy="1642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2060"/>
                </a:solidFill>
                <a:latin typeface="Calibri"/>
              </a:rPr>
              <a:t>Чередование поколений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TextShape 2"/>
          <p:cNvSpPr txBox="1"/>
          <p:nvPr/>
        </p:nvSpPr>
        <p:spPr>
          <a:xfrm>
            <a:off x="0" y="1643040"/>
            <a:ext cx="9143640" cy="5214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У 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многих водорослей, у всех высших растений, у части простейших и кишечнополостных в жизненном цикле происходит чередование поколений, размножающихся соответственно половым и бесполым путём — </a:t>
            </a:r>
            <a:r>
              <a:rPr lang="ru-RU" sz="3200" b="1" i="1" strike="noStrike" spc="-1" dirty="0" err="1">
                <a:solidFill>
                  <a:srgbClr val="002060"/>
                </a:solidFill>
                <a:latin typeface="Calibri"/>
              </a:rPr>
              <a:t>метагенезис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У некоторых червей и насекомых наблюдается </a:t>
            </a: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гетерогония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 — чередование разных половых поколения, например чередование раздельнополых поколений с гермафродитными, или с размножающимися </a:t>
            </a:r>
            <a:r>
              <a:rPr lang="ru-RU" sz="3200" b="1" strike="noStrike" spc="-1" dirty="0" err="1">
                <a:solidFill>
                  <a:srgbClr val="002060"/>
                </a:solidFill>
                <a:latin typeface="Calibri"/>
              </a:rPr>
              <a:t>партеногенетически</a:t>
            </a: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2"/>
          <p:cNvPicPr/>
          <p:nvPr/>
        </p:nvPicPr>
        <p:blipFill>
          <a:blip r:embed="rId2"/>
          <a:srcRect l="50984" t="15742" b="1046"/>
          <a:stretch/>
        </p:blipFill>
        <p:spPr>
          <a:xfrm>
            <a:off x="0" y="0"/>
            <a:ext cx="3032280" cy="6857640"/>
          </a:xfrm>
          <a:prstGeom prst="rect">
            <a:avLst/>
          </a:prstGeom>
          <a:ln>
            <a:noFill/>
          </a:ln>
        </p:spPr>
      </p:pic>
      <p:sp>
        <p:nvSpPr>
          <p:cNvPr id="468" name="CustomShape 1"/>
          <p:cNvSpPr/>
          <p:nvPr/>
        </p:nvSpPr>
        <p:spPr>
          <a:xfrm>
            <a:off x="3104640" y="1124640"/>
            <a:ext cx="6071760" cy="42051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>
            <a:spAutoFit/>
          </a:bodyPr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600" b="0" strike="noStrike" spc="-1" dirty="0">
                <a:solidFill>
                  <a:srgbClr val="000000"/>
                </a:solidFill>
                <a:latin typeface="Calibri"/>
              </a:rPr>
              <a:t>Трематоды обладают сложным жизненным циклом с гетерогонией:  чередованием гермафродитной  и партеногенетических стадий.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Picture 2"/>
          <p:cNvPicPr/>
          <p:nvPr/>
        </p:nvPicPr>
        <p:blipFill>
          <a:blip r:embed="rId2"/>
          <a:stretch/>
        </p:blipFill>
        <p:spPr>
          <a:xfrm>
            <a:off x="0" y="16920"/>
            <a:ext cx="3642840" cy="3357000"/>
          </a:xfrm>
          <a:prstGeom prst="rect">
            <a:avLst/>
          </a:prstGeom>
          <a:ln>
            <a:noFill/>
          </a:ln>
        </p:spPr>
      </p:pic>
      <p:pic>
        <p:nvPicPr>
          <p:cNvPr id="470" name="Picture 6"/>
          <p:cNvPicPr/>
          <p:nvPr/>
        </p:nvPicPr>
        <p:blipFill>
          <a:blip r:embed="rId3"/>
          <a:stretch/>
        </p:blipFill>
        <p:spPr>
          <a:xfrm>
            <a:off x="0" y="3332520"/>
            <a:ext cx="3714480" cy="3525120"/>
          </a:xfrm>
          <a:prstGeom prst="rect">
            <a:avLst/>
          </a:prstGeom>
          <a:ln>
            <a:noFill/>
          </a:ln>
        </p:spPr>
      </p:pic>
      <p:sp>
        <p:nvSpPr>
          <p:cNvPr id="471" name="CustomShape 1"/>
          <p:cNvSpPr/>
          <p:nvPr/>
        </p:nvSpPr>
        <p:spPr>
          <a:xfrm>
            <a:off x="3714840" y="0"/>
            <a:ext cx="5428800" cy="5274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>
            <a:spAutoFit/>
          </a:bodyPr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В течение лета гидра размножается бесполым путем - почкованием. </a:t>
            </a:r>
            <a:endParaRPr lang="ru-RU" sz="20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Осенью, с приближением холодов в эктодерме гидры из промежуточных клеток образуются половые клетки - сперматозоиды и яйцеклетки. Сперматозоид имеет длинный жгутик, с помощью которого он плавает в воде и достигает яйцеклеток, а затем сливается с ними.</a:t>
            </a:r>
            <a:endParaRPr lang="ru-RU" sz="20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Оплодотворение происходит внутри тела матери.</a:t>
            </a:r>
            <a:endParaRPr lang="ru-RU" sz="20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Оплодотворенное яйцо начинает делиться, покрывается плотной двойной оболочкой, опускается на дно и там зимует.</a:t>
            </a:r>
            <a:endParaRPr lang="ru-RU" sz="20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Поздней осенью гидры погибают. А весной из перезимовавших яиц развивается новое поколение.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У растений гаметофит развивается из споры, имеет одинарный набор хромосом и имеет органы полового размножения — гаметангии.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У </a:t>
            </a:r>
            <a:r>
              <a:rPr lang="ru-RU" sz="3200" b="0" strike="noStrike" spc="-1" dirty="0" err="1">
                <a:solidFill>
                  <a:srgbClr val="002060"/>
                </a:solidFill>
                <a:latin typeface="Calibri"/>
              </a:rPr>
              <a:t>разногаметных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 организмов мужские гаметангии, то есть производящие мужские гаметы, называются антеридиями, а женские — архегониями.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 dirty="0">
                <a:solidFill>
                  <a:srgbClr val="002060"/>
                </a:solidFill>
                <a:latin typeface="Calibri"/>
              </a:rPr>
              <a:t>Так как гаметофит, как и производимые им гаметы, имеет одинарный набор хромосом, то гаметы образуются простым митотическим делением.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При слиянии гамет образуется зигота, из которой развивается спорофит.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Спорофит имеет двойной набор хромосом и несет органы бесполого размножения — спорангии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4"/>
          <p:cNvPicPr/>
          <p:nvPr/>
        </p:nvPicPr>
        <p:blipFill>
          <a:blip r:embed="rId2"/>
          <a:stretch/>
        </p:blipFill>
        <p:spPr>
          <a:xfrm>
            <a:off x="4067640" y="0"/>
            <a:ext cx="5076360" cy="6857640"/>
          </a:xfrm>
          <a:prstGeom prst="rect">
            <a:avLst/>
          </a:prstGeom>
          <a:ln w="76320">
            <a:solidFill>
              <a:srgbClr val="FFFF00"/>
            </a:solidFill>
            <a:miter/>
          </a:ln>
        </p:spPr>
      </p:pic>
      <p:sp>
        <p:nvSpPr>
          <p:cNvPr id="474" name="CustomShape 1"/>
          <p:cNvSpPr/>
          <p:nvPr/>
        </p:nvSpPr>
        <p:spPr>
          <a:xfrm>
            <a:off x="250920" y="333360"/>
            <a:ext cx="3816720" cy="678501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600" b="0" strike="noStrike" spc="-1" dirty="0">
                <a:solidFill>
                  <a:srgbClr val="000000"/>
                </a:solidFill>
                <a:latin typeface="Calibri"/>
              </a:rPr>
              <a:t>Чередование поколений у </a:t>
            </a:r>
            <a:r>
              <a:rPr lang="ru-RU" sz="3600" b="0" strike="noStrike" spc="-1" dirty="0" smtClean="0">
                <a:solidFill>
                  <a:srgbClr val="000000"/>
                </a:solidFill>
                <a:latin typeface="Calibri"/>
              </a:rPr>
              <a:t>папоротника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pc="-1" dirty="0">
                <a:solidFill>
                  <a:srgbClr val="000000"/>
                </a:solidFill>
                <a:latin typeface="Calibri"/>
              </a:rPr>
              <a:t>При спорообразовании происходит </a:t>
            </a:r>
            <a:r>
              <a:rPr lang="ru-RU" spc="-1" dirty="0" err="1">
                <a:solidFill>
                  <a:srgbClr val="000000"/>
                </a:solidFill>
                <a:latin typeface="Calibri"/>
              </a:rPr>
              <a:t>мейотическая</a:t>
            </a:r>
            <a:r>
              <a:rPr lang="ru-RU" spc="-1" dirty="0">
                <a:solidFill>
                  <a:srgbClr val="000000"/>
                </a:solidFill>
                <a:latin typeface="Calibri"/>
              </a:rPr>
              <a:t> редукция генома, и в спорах восстанавливается одинарный набор хромосом, свойственный гаметофиту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ru-RU" sz="3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ru-RU" sz="36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ru-RU" sz="3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ru-RU" sz="3600" b="0" strike="noStrike" spc="-1" dirty="0">
              <a:latin typeface="Arial"/>
            </a:endParaRPr>
          </a:p>
        </p:txBody>
      </p:sp>
      <p:sp>
        <p:nvSpPr>
          <p:cNvPr id="475" name="CustomShape 2"/>
          <p:cNvSpPr/>
          <p:nvPr/>
        </p:nvSpPr>
        <p:spPr>
          <a:xfrm>
            <a:off x="3851920" y="3645024"/>
            <a:ext cx="2952360" cy="516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спорофит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476" name="CustomShape 3"/>
          <p:cNvSpPr/>
          <p:nvPr/>
        </p:nvSpPr>
        <p:spPr>
          <a:xfrm>
            <a:off x="5021640" y="6237312"/>
            <a:ext cx="3168360" cy="516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гаметофит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"/>
          <p:cNvSpPr/>
          <p:nvPr/>
        </p:nvSpPr>
        <p:spPr>
          <a:xfrm>
            <a:off x="0" y="115920"/>
            <a:ext cx="8675280" cy="1065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Влияние условий среды  на чередование поколений у водорослей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481" name="Picture 5"/>
          <p:cNvPicPr/>
          <p:nvPr/>
        </p:nvPicPr>
        <p:blipFill>
          <a:blip r:embed="rId2"/>
          <a:stretch/>
        </p:blipFill>
        <p:spPr>
          <a:xfrm>
            <a:off x="3929040" y="1197000"/>
            <a:ext cx="5076360" cy="5660640"/>
          </a:xfrm>
          <a:prstGeom prst="rect">
            <a:avLst/>
          </a:prstGeom>
          <a:ln w="76320">
            <a:solidFill>
              <a:srgbClr val="FFFF00"/>
            </a:solidFill>
            <a:miter/>
          </a:ln>
        </p:spPr>
      </p:pic>
      <p:sp>
        <p:nvSpPr>
          <p:cNvPr id="482" name="CustomShape 2"/>
          <p:cNvSpPr/>
          <p:nvPr/>
        </p:nvSpPr>
        <p:spPr>
          <a:xfrm>
            <a:off x="324000" y="1268280"/>
            <a:ext cx="3239640" cy="516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Улотрикс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83" name="CustomShape 3"/>
          <p:cNvSpPr/>
          <p:nvPr/>
        </p:nvSpPr>
        <p:spPr>
          <a:xfrm>
            <a:off x="468360" y="2276640"/>
            <a:ext cx="2734920" cy="1370160"/>
          </a:xfrm>
          <a:prstGeom prst="rect">
            <a:avLst/>
          </a:prstGeom>
          <a:noFill/>
          <a:ln w="5724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Бесполое размножение - зооспорами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84" name="CustomShape 4"/>
          <p:cNvSpPr/>
          <p:nvPr/>
        </p:nvSpPr>
        <p:spPr>
          <a:xfrm>
            <a:off x="468360" y="4724280"/>
            <a:ext cx="2663640" cy="943560"/>
          </a:xfrm>
          <a:prstGeom prst="rect">
            <a:avLst/>
          </a:prstGeom>
          <a:noFill/>
          <a:ln w="5724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Половое - изогаметами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85" name="Line 5"/>
          <p:cNvSpPr/>
          <p:nvPr/>
        </p:nvSpPr>
        <p:spPr>
          <a:xfrm flipV="1">
            <a:off x="3203280" y="2852640"/>
            <a:ext cx="3168720" cy="144360"/>
          </a:xfrm>
          <a:prstGeom prst="line">
            <a:avLst/>
          </a:prstGeom>
          <a:ln w="572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Line 6"/>
          <p:cNvSpPr/>
          <p:nvPr/>
        </p:nvSpPr>
        <p:spPr>
          <a:xfrm flipV="1">
            <a:off x="3276360" y="5157720"/>
            <a:ext cx="3743280" cy="142920"/>
          </a:xfrm>
          <a:prstGeom prst="line">
            <a:avLst/>
          </a:prstGeom>
          <a:ln w="572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0" y="0"/>
            <a:ext cx="9143640" cy="12139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E003F"/>
                </a:solidFill>
                <a:latin typeface="Calibri"/>
              </a:rPr>
              <a:t>НАПРАВЛЕНИЕ </a:t>
            </a:r>
            <a:r>
              <a:rPr lang="ru-RU" sz="2400" b="1" strike="noStrike" spc="-1" dirty="0" smtClean="0">
                <a:solidFill>
                  <a:srgbClr val="4E003F"/>
                </a:solidFill>
                <a:latin typeface="Calibri"/>
              </a:rPr>
              <a:t>ЭВОЛЮЦИИ </a:t>
            </a:r>
            <a:r>
              <a:rPr lang="ru-RU" sz="2400" b="1" strike="noStrike" spc="-1" dirty="0">
                <a:solidFill>
                  <a:srgbClr val="4E003F"/>
                </a:solidFill>
                <a:latin typeface="Calibri"/>
              </a:rPr>
              <a:t>РАЗМНОЖЕНИЯ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TextShape 2"/>
          <p:cNvSpPr txBox="1"/>
          <p:nvPr/>
        </p:nvSpPr>
        <p:spPr>
          <a:xfrm>
            <a:off x="0" y="1214280"/>
            <a:ext cx="9143640" cy="56433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2060"/>
              </a:buClr>
              <a:buFont typeface="Arial"/>
              <a:buChar char="•"/>
            </a:pPr>
            <a:r>
              <a:rPr lang="ru-RU" sz="3400" b="1" strike="noStrike" spc="-1" dirty="0">
                <a:solidFill>
                  <a:srgbClr val="002060"/>
                </a:solidFill>
                <a:latin typeface="Calibri"/>
              </a:rPr>
              <a:t>от бесполых форм к половым,</a:t>
            </a:r>
            <a:endParaRPr lang="ru-RU" sz="34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2060"/>
              </a:buClr>
              <a:buFont typeface="Arial"/>
              <a:buChar char="•"/>
            </a:pPr>
            <a:r>
              <a:rPr lang="ru-RU" sz="3400" b="1" strike="noStrike" spc="-1" dirty="0">
                <a:solidFill>
                  <a:srgbClr val="002060"/>
                </a:solidFill>
                <a:latin typeface="Calibri"/>
              </a:rPr>
              <a:t>от изогамии к анизогамии, </a:t>
            </a:r>
            <a:endParaRPr lang="ru-RU" sz="34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2060"/>
              </a:buClr>
              <a:buFont typeface="Arial"/>
              <a:buChar char="•"/>
            </a:pPr>
            <a:r>
              <a:rPr lang="ru-RU" sz="3400" b="1" strike="noStrike" spc="-1" dirty="0">
                <a:solidFill>
                  <a:srgbClr val="002060"/>
                </a:solidFill>
                <a:latin typeface="Calibri"/>
              </a:rPr>
              <a:t>от участия всех клеток в размножении к разделению клеток на соматические и половые, </a:t>
            </a:r>
            <a:endParaRPr lang="ru-RU" sz="34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2060"/>
              </a:buClr>
              <a:buFont typeface="Arial"/>
              <a:buChar char="•"/>
            </a:pPr>
            <a:r>
              <a:rPr lang="ru-RU" sz="3400" b="1" strike="noStrike" spc="-1" dirty="0">
                <a:solidFill>
                  <a:srgbClr val="002060"/>
                </a:solidFill>
                <a:latin typeface="Calibri"/>
              </a:rPr>
              <a:t>от наружного оплодотворения к внутреннему с внутриутробным развитием и заботой о потомстве</a:t>
            </a:r>
            <a:r>
              <a:rPr lang="ru-RU" sz="3400" b="0" strike="noStrike" spc="-1" dirty="0">
                <a:solidFill>
                  <a:srgbClr val="002060"/>
                </a:solidFill>
                <a:latin typeface="Calibri"/>
              </a:rPr>
              <a:t>.</a:t>
            </a:r>
            <a:endParaRPr lang="ru-RU" sz="34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4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" name="Table 1"/>
          <p:cNvGraphicFramePr/>
          <p:nvPr/>
        </p:nvGraphicFramePr>
        <p:xfrm>
          <a:off x="1763640" y="189000"/>
          <a:ext cx="7200720" cy="5486400"/>
        </p:xfrm>
        <a:graphic>
          <a:graphicData uri="http://schemas.openxmlformats.org/drawingml/2006/table">
            <a:tbl>
              <a:tblPr/>
              <a:tblGrid>
                <a:gridCol w="3673440"/>
                <a:gridCol w="3527280"/>
              </a:tblGrid>
              <a:tr h="4302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26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36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26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701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36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68" name="CustomShape 2"/>
          <p:cNvSpPr/>
          <p:nvPr/>
        </p:nvSpPr>
        <p:spPr>
          <a:xfrm>
            <a:off x="3780000" y="260280"/>
            <a:ext cx="3600000" cy="516960"/>
          </a:xfrm>
          <a:prstGeom prst="rect">
            <a:avLst/>
          </a:prstGeom>
          <a:noFill/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Размножение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2411280" y="836640"/>
            <a:ext cx="2374560" cy="456120"/>
          </a:xfrm>
          <a:prstGeom prst="rect">
            <a:avLst/>
          </a:prstGeom>
          <a:noFill/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бесполое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6207120" y="836640"/>
            <a:ext cx="2374560" cy="456120"/>
          </a:xfrm>
          <a:prstGeom prst="rect">
            <a:avLst/>
          </a:prstGeom>
          <a:noFill/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половое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71" name="Picture 345"/>
          <p:cNvPicPr/>
          <p:nvPr/>
        </p:nvPicPr>
        <p:blipFill>
          <a:blip r:embed="rId2"/>
          <a:stretch/>
        </p:blipFill>
        <p:spPr>
          <a:xfrm>
            <a:off x="3851280" y="1557360"/>
            <a:ext cx="1007640" cy="987120"/>
          </a:xfrm>
          <a:prstGeom prst="rect">
            <a:avLst/>
          </a:prstGeom>
          <a:ln w="9360">
            <a:noFill/>
          </a:ln>
        </p:spPr>
      </p:pic>
      <p:pic>
        <p:nvPicPr>
          <p:cNvPr id="272" name="Picture 346"/>
          <p:cNvPicPr/>
          <p:nvPr/>
        </p:nvPicPr>
        <p:blipFill>
          <a:blip r:embed="rId3"/>
          <a:stretch/>
        </p:blipFill>
        <p:spPr>
          <a:xfrm>
            <a:off x="2268360" y="1413000"/>
            <a:ext cx="582120" cy="1294920"/>
          </a:xfrm>
          <a:prstGeom prst="rect">
            <a:avLst/>
          </a:prstGeom>
          <a:ln w="9360">
            <a:noFill/>
          </a:ln>
        </p:spPr>
      </p:pic>
      <p:sp>
        <p:nvSpPr>
          <p:cNvPr id="273" name="CustomShape 5"/>
          <p:cNvSpPr/>
          <p:nvPr/>
        </p:nvSpPr>
        <p:spPr>
          <a:xfrm>
            <a:off x="3203640" y="1773360"/>
            <a:ext cx="5760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</a:rPr>
              <a:t>+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74" name="Picture 348"/>
          <p:cNvPicPr/>
          <p:nvPr/>
        </p:nvPicPr>
        <p:blipFill>
          <a:blip r:embed="rId2"/>
          <a:stretch/>
        </p:blipFill>
        <p:spPr>
          <a:xfrm>
            <a:off x="7596360" y="1557360"/>
            <a:ext cx="1007640" cy="987120"/>
          </a:xfrm>
          <a:prstGeom prst="rect">
            <a:avLst/>
          </a:prstGeom>
          <a:ln w="9360">
            <a:noFill/>
          </a:ln>
        </p:spPr>
      </p:pic>
      <p:pic>
        <p:nvPicPr>
          <p:cNvPr id="275" name="Picture 349"/>
          <p:cNvPicPr/>
          <p:nvPr/>
        </p:nvPicPr>
        <p:blipFill>
          <a:blip r:embed="rId4"/>
          <a:stretch/>
        </p:blipFill>
        <p:spPr>
          <a:xfrm>
            <a:off x="6084720" y="1484280"/>
            <a:ext cx="450360" cy="1223640"/>
          </a:xfrm>
          <a:prstGeom prst="rect">
            <a:avLst/>
          </a:prstGeom>
          <a:ln w="9360">
            <a:noFill/>
          </a:ln>
        </p:spPr>
      </p:pic>
      <p:sp>
        <p:nvSpPr>
          <p:cNvPr id="276" name="CustomShape 6"/>
          <p:cNvSpPr/>
          <p:nvPr/>
        </p:nvSpPr>
        <p:spPr>
          <a:xfrm>
            <a:off x="6877080" y="1700280"/>
            <a:ext cx="5760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</a:rPr>
              <a:t>+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77" name="Line 7"/>
          <p:cNvSpPr/>
          <p:nvPr/>
        </p:nvSpPr>
        <p:spPr>
          <a:xfrm>
            <a:off x="2268360" y="1699920"/>
            <a:ext cx="2592360" cy="865440"/>
          </a:xfrm>
          <a:prstGeom prst="line">
            <a:avLst/>
          </a:prstGeom>
          <a:ln w="76320">
            <a:solidFill>
              <a:srgbClr val="FF33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Line 8"/>
          <p:cNvSpPr/>
          <p:nvPr/>
        </p:nvSpPr>
        <p:spPr>
          <a:xfrm flipH="1">
            <a:off x="2265120" y="1773000"/>
            <a:ext cx="2521080" cy="865080"/>
          </a:xfrm>
          <a:prstGeom prst="line">
            <a:avLst/>
          </a:prstGeom>
          <a:ln w="76320">
            <a:solidFill>
              <a:srgbClr val="FF33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9"/>
          <p:cNvSpPr/>
          <p:nvPr/>
        </p:nvSpPr>
        <p:spPr>
          <a:xfrm>
            <a:off x="3276720" y="2781360"/>
            <a:ext cx="86328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600" b="1" strike="noStrike" spc="-1">
                <a:solidFill>
                  <a:srgbClr val="000000"/>
                </a:solidFill>
                <a:latin typeface="Calibri"/>
              </a:rPr>
              <a:t>1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80" name="CustomShape 10"/>
          <p:cNvSpPr/>
          <p:nvPr/>
        </p:nvSpPr>
        <p:spPr>
          <a:xfrm>
            <a:off x="6910560" y="2781360"/>
            <a:ext cx="79164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600" b="1" strike="noStrike" spc="-1">
                <a:solidFill>
                  <a:srgbClr val="000000"/>
                </a:solidFill>
                <a:latin typeface="Calibri"/>
              </a:rPr>
              <a:t>2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81" name="Picture 361"/>
          <p:cNvPicPr/>
          <p:nvPr/>
        </p:nvPicPr>
        <p:blipFill>
          <a:blip r:embed="rId5"/>
          <a:stretch/>
        </p:blipFill>
        <p:spPr>
          <a:xfrm>
            <a:off x="3780000" y="3643200"/>
            <a:ext cx="1007640" cy="898200"/>
          </a:xfrm>
          <a:prstGeom prst="rect">
            <a:avLst/>
          </a:prstGeom>
          <a:ln w="9360">
            <a:noFill/>
          </a:ln>
        </p:spPr>
      </p:pic>
      <p:pic>
        <p:nvPicPr>
          <p:cNvPr id="282" name="Picture 362"/>
          <p:cNvPicPr/>
          <p:nvPr/>
        </p:nvPicPr>
        <p:blipFill>
          <a:blip r:embed="rId6">
            <a:lum bright="-38000"/>
          </a:blip>
          <a:stretch/>
        </p:blipFill>
        <p:spPr>
          <a:xfrm>
            <a:off x="5545080" y="3716280"/>
            <a:ext cx="936360" cy="837720"/>
          </a:xfrm>
          <a:prstGeom prst="rect">
            <a:avLst/>
          </a:prstGeom>
          <a:ln w="9360">
            <a:noFill/>
          </a:ln>
        </p:spPr>
      </p:pic>
      <p:sp>
        <p:nvSpPr>
          <p:cNvPr id="283" name="Line 11"/>
          <p:cNvSpPr/>
          <p:nvPr/>
        </p:nvSpPr>
        <p:spPr>
          <a:xfrm>
            <a:off x="6553080" y="4219560"/>
            <a:ext cx="504720" cy="0"/>
          </a:xfrm>
          <a:prstGeom prst="line">
            <a:avLst/>
          </a:prstGeom>
          <a:ln w="38160">
            <a:solidFill>
              <a:schemeClr val="bg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12"/>
          <p:cNvSpPr/>
          <p:nvPr/>
        </p:nvSpPr>
        <p:spPr>
          <a:xfrm>
            <a:off x="5219640" y="4653000"/>
            <a:ext cx="22316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мейоз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85" name="Picture 365"/>
          <p:cNvPicPr/>
          <p:nvPr/>
        </p:nvPicPr>
        <p:blipFill>
          <a:blip r:embed="rId7">
            <a:lum bright="-38000"/>
          </a:blip>
          <a:stretch/>
        </p:blipFill>
        <p:spPr>
          <a:xfrm>
            <a:off x="8028000" y="4292640"/>
            <a:ext cx="864720" cy="837720"/>
          </a:xfrm>
          <a:prstGeom prst="rect">
            <a:avLst/>
          </a:prstGeom>
          <a:ln w="9360">
            <a:noFill/>
          </a:ln>
        </p:spPr>
      </p:pic>
      <p:pic>
        <p:nvPicPr>
          <p:cNvPr id="286" name="Picture 366"/>
          <p:cNvPicPr/>
          <p:nvPr/>
        </p:nvPicPr>
        <p:blipFill>
          <a:blip r:embed="rId8">
            <a:lum bright="-38000"/>
          </a:blip>
          <a:stretch/>
        </p:blipFill>
        <p:spPr>
          <a:xfrm>
            <a:off x="8028000" y="3427560"/>
            <a:ext cx="864720" cy="837720"/>
          </a:xfrm>
          <a:prstGeom prst="rect">
            <a:avLst/>
          </a:prstGeom>
          <a:ln w="9360">
            <a:noFill/>
          </a:ln>
        </p:spPr>
      </p:pic>
      <p:pic>
        <p:nvPicPr>
          <p:cNvPr id="287" name="Picture 367"/>
          <p:cNvPicPr/>
          <p:nvPr/>
        </p:nvPicPr>
        <p:blipFill>
          <a:blip r:embed="rId8">
            <a:lum bright="-38000"/>
          </a:blip>
          <a:stretch/>
        </p:blipFill>
        <p:spPr>
          <a:xfrm>
            <a:off x="7093080" y="4292640"/>
            <a:ext cx="864720" cy="837720"/>
          </a:xfrm>
          <a:prstGeom prst="rect">
            <a:avLst/>
          </a:prstGeom>
          <a:ln w="9360">
            <a:noFill/>
          </a:ln>
        </p:spPr>
      </p:pic>
      <p:pic>
        <p:nvPicPr>
          <p:cNvPr id="288" name="Picture 368"/>
          <p:cNvPicPr/>
          <p:nvPr/>
        </p:nvPicPr>
        <p:blipFill>
          <a:blip r:embed="rId8">
            <a:lum bright="-38000"/>
          </a:blip>
          <a:stretch/>
        </p:blipFill>
        <p:spPr>
          <a:xfrm>
            <a:off x="7093080" y="3429000"/>
            <a:ext cx="864720" cy="837720"/>
          </a:xfrm>
          <a:prstGeom prst="rect">
            <a:avLst/>
          </a:prstGeom>
          <a:ln w="9360">
            <a:noFill/>
          </a:ln>
        </p:spPr>
      </p:pic>
      <p:pic>
        <p:nvPicPr>
          <p:cNvPr id="289" name="Picture 369"/>
          <p:cNvPicPr/>
          <p:nvPr/>
        </p:nvPicPr>
        <p:blipFill>
          <a:blip r:embed="rId8">
            <a:lum bright="-38000"/>
          </a:blip>
          <a:stretch/>
        </p:blipFill>
        <p:spPr>
          <a:xfrm>
            <a:off x="2195640" y="3716280"/>
            <a:ext cx="864720" cy="837720"/>
          </a:xfrm>
          <a:prstGeom prst="rect">
            <a:avLst/>
          </a:prstGeom>
          <a:ln w="9360">
            <a:noFill/>
          </a:ln>
        </p:spPr>
      </p:pic>
      <p:sp>
        <p:nvSpPr>
          <p:cNvPr id="290" name="Line 13"/>
          <p:cNvSpPr/>
          <p:nvPr/>
        </p:nvSpPr>
        <p:spPr>
          <a:xfrm>
            <a:off x="3165120" y="4147920"/>
            <a:ext cx="543240" cy="1800"/>
          </a:xfrm>
          <a:prstGeom prst="line">
            <a:avLst/>
          </a:prstGeom>
          <a:ln w="38160">
            <a:solidFill>
              <a:schemeClr val="bg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14"/>
          <p:cNvSpPr/>
          <p:nvPr/>
        </p:nvSpPr>
        <p:spPr>
          <a:xfrm>
            <a:off x="2724120" y="4653000"/>
            <a:ext cx="20617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митоз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92" name="CustomShape 15"/>
          <p:cNvSpPr/>
          <p:nvPr/>
        </p:nvSpPr>
        <p:spPr>
          <a:xfrm>
            <a:off x="1979640" y="6246720"/>
            <a:ext cx="164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родитель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93" name="CustomShape 16"/>
          <p:cNvSpPr/>
          <p:nvPr/>
        </p:nvSpPr>
        <p:spPr>
          <a:xfrm>
            <a:off x="5435640" y="6237360"/>
            <a:ext cx="164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родитель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94" name="CustomShape 17"/>
          <p:cNvSpPr/>
          <p:nvPr/>
        </p:nvSpPr>
        <p:spPr>
          <a:xfrm>
            <a:off x="3780000" y="6237360"/>
            <a:ext cx="164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дитя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95" name="CustomShape 18"/>
          <p:cNvSpPr/>
          <p:nvPr/>
        </p:nvSpPr>
        <p:spPr>
          <a:xfrm>
            <a:off x="7596360" y="6237360"/>
            <a:ext cx="11156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дитя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96" name="CustomShape 19"/>
          <p:cNvSpPr/>
          <p:nvPr/>
        </p:nvSpPr>
        <p:spPr>
          <a:xfrm>
            <a:off x="7018200" y="5684760"/>
            <a:ext cx="5760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600" b="1" strike="noStrike" spc="-1">
                <a:solidFill>
                  <a:srgbClr val="000000"/>
                </a:solidFill>
                <a:latin typeface="Calibri"/>
              </a:rPr>
              <a:t>=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97" name="CustomShape 20"/>
          <p:cNvSpPr/>
          <p:nvPr/>
        </p:nvSpPr>
        <p:spPr>
          <a:xfrm>
            <a:off x="3467160" y="5448240"/>
            <a:ext cx="5760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600" b="1" strike="noStrike" spc="-1">
                <a:solidFill>
                  <a:srgbClr val="000000"/>
                </a:solidFill>
                <a:latin typeface="Calibri"/>
              </a:rPr>
              <a:t>=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98" name="Line 21"/>
          <p:cNvSpPr/>
          <p:nvPr/>
        </p:nvSpPr>
        <p:spPr>
          <a:xfrm flipH="1">
            <a:off x="7091280" y="5682960"/>
            <a:ext cx="360360" cy="608040"/>
          </a:xfrm>
          <a:prstGeom prst="line">
            <a:avLst/>
          </a:prstGeom>
          <a:ln w="57240">
            <a:solidFill>
              <a:srgbClr val="FF33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9" name="Picture 383"/>
          <p:cNvPicPr/>
          <p:nvPr/>
        </p:nvPicPr>
        <p:blipFill>
          <a:blip r:embed="rId9"/>
          <a:stretch/>
        </p:blipFill>
        <p:spPr>
          <a:xfrm>
            <a:off x="2195640" y="5229360"/>
            <a:ext cx="1063440" cy="1079280"/>
          </a:xfrm>
          <a:prstGeom prst="rect">
            <a:avLst/>
          </a:prstGeom>
          <a:ln w="9360">
            <a:noFill/>
          </a:ln>
        </p:spPr>
      </p:pic>
      <p:pic>
        <p:nvPicPr>
          <p:cNvPr id="300" name="Picture 384"/>
          <p:cNvPicPr/>
          <p:nvPr/>
        </p:nvPicPr>
        <p:blipFill>
          <a:blip r:embed="rId9"/>
          <a:stretch/>
        </p:blipFill>
        <p:spPr>
          <a:xfrm>
            <a:off x="4067280" y="5229360"/>
            <a:ext cx="1063440" cy="1079280"/>
          </a:xfrm>
          <a:prstGeom prst="rect">
            <a:avLst/>
          </a:prstGeom>
          <a:ln w="9360">
            <a:noFill/>
          </a:ln>
        </p:spPr>
      </p:pic>
      <p:pic>
        <p:nvPicPr>
          <p:cNvPr id="301" name="Picture 385"/>
          <p:cNvPicPr/>
          <p:nvPr/>
        </p:nvPicPr>
        <p:blipFill>
          <a:blip r:embed="rId9"/>
          <a:stretch/>
        </p:blipFill>
        <p:spPr>
          <a:xfrm>
            <a:off x="5724360" y="5229360"/>
            <a:ext cx="1053720" cy="1069560"/>
          </a:xfrm>
          <a:prstGeom prst="rect">
            <a:avLst/>
          </a:prstGeom>
          <a:ln w="9360">
            <a:noFill/>
          </a:ln>
        </p:spPr>
      </p:pic>
      <p:pic>
        <p:nvPicPr>
          <p:cNvPr id="302" name="Picture 386"/>
          <p:cNvPicPr/>
          <p:nvPr/>
        </p:nvPicPr>
        <p:blipFill>
          <a:blip r:embed="rId10"/>
          <a:stretch/>
        </p:blipFill>
        <p:spPr>
          <a:xfrm>
            <a:off x="7667640" y="5373720"/>
            <a:ext cx="950400" cy="947520"/>
          </a:xfrm>
          <a:prstGeom prst="rect">
            <a:avLst/>
          </a:prstGeom>
          <a:ln w="9360">
            <a:noFill/>
          </a:ln>
        </p:spPr>
      </p:pic>
      <p:pic>
        <p:nvPicPr>
          <p:cNvPr id="303" name="Picture 393"/>
          <p:cNvPicPr/>
          <p:nvPr/>
        </p:nvPicPr>
        <p:blipFill>
          <a:blip r:embed="rId11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04" name="CustomShape 22"/>
          <p:cNvSpPr/>
          <p:nvPr/>
        </p:nvSpPr>
        <p:spPr>
          <a:xfrm rot="16200000">
            <a:off x="-1509840" y="3750120"/>
            <a:ext cx="4465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Способы размножения               организмов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77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fill="hold"/>
                                        <p:tgtEl>
                                          <p:spTgt spid="2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3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4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77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fill="hold"/>
                                        <p:tgtEl>
                                          <p:spTgt spid="2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4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5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77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fill="hold"/>
                                        <p:tgtEl>
                                          <p:spTgt spid="2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5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5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4" dur="77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770" fill="hold"/>
                                        <p:tgtEl>
                                          <p:spTgt spid="2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6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77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7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3" dur="77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fill="hold"/>
                                        <p:tgtEl>
                                          <p:spTgt spid="2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7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7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0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2" dur="77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770" fill="hold"/>
                                        <p:tgtEl>
                                          <p:spTgt spid="2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5" dur="77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8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8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9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9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8" dur="77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770" fill="hold"/>
                                        <p:tgtEl>
                                          <p:spTgt spid="2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1" dur="77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1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1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5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7" dur="77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770" fill="hold"/>
                                        <p:tgtEl>
                                          <p:spTgt spid="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2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2" dur="77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2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4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6" dur="77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770" fill="hold"/>
                                        <p:tgtEl>
                                          <p:spTgt spid="2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3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1" dur="77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3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2" dur="77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fill="hold"/>
                                        <p:tgtEl>
                                          <p:spTgt spid="2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4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4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9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1" dur="77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770" fill="hold"/>
                                        <p:tgtEl>
                                          <p:spTgt spid="2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4" dur="77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5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6" dur="77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5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8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0" dur="77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770" fill="hold"/>
                                        <p:tgtEl>
                                          <p:spTgt spid="2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3" dur="77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6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5" dur="77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6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7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9" dur="77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fill="hold"/>
                                        <p:tgtEl>
                                          <p:spTgt spid="2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2" dur="77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7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4" dur="77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7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6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8" dur="77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770" fill="hold"/>
                                        <p:tgtEl>
                                          <p:spTgt spid="2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1" dur="77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8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3" dur="77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8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5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7" dur="77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770" fill="hold"/>
                                        <p:tgtEl>
                                          <p:spTgt spid="2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0" dur="77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9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2" dur="77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9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9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3" dur="77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770" fill="hold"/>
                                        <p:tgtEl>
                                          <p:spTgt spid="2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6" dur="77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0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8" dur="77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0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0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2" dur="77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770" fill="hold"/>
                                        <p:tgtEl>
                                          <p:spTgt spid="2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5" dur="77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1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7" dur="77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1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9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1" dur="77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770" fill="hold"/>
                                        <p:tgtEl>
                                          <p:spTgt spid="3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4" dur="77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2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6" dur="77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2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8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0" dur="77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770" fill="hold"/>
                                        <p:tgtEl>
                                          <p:spTgt spid="2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3" dur="77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3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5" dur="77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3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4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5" dur="77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770" fill="hold"/>
                                        <p:tgtEl>
                                          <p:spTgt spid="3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8" dur="77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4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0" dur="77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5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2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4" dur="77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770" fill="hold"/>
                                        <p:tgtEl>
                                          <p:spTgt spid="2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7" dur="77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5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9" dur="77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6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1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3" dur="77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770" fill="hold"/>
                                        <p:tgtEl>
                                          <p:spTgt spid="3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6" dur="77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6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8" dur="77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6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0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2" dur="77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770" fill="hold"/>
                                        <p:tgtEl>
                                          <p:spTgt spid="2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5" dur="77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7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7" dur="77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7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8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500"/>
                            </p:stCondLst>
                            <p:childTnLst>
                              <p:par>
                                <p:cTn id="2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8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4E003F"/>
              </a:buClr>
              <a:buFont typeface="Arial"/>
              <a:buChar char="•"/>
            </a:pPr>
            <a:r>
              <a:rPr lang="ru-RU" sz="3400" b="1" i="1" strike="noStrike" spc="-1" dirty="0">
                <a:solidFill>
                  <a:srgbClr val="4E003F"/>
                </a:solidFill>
                <a:latin typeface="Calibri"/>
              </a:rPr>
              <a:t>Темп размножения, численность потомства, частота смены поколений наряду с другими факторами определяют скорость приспособления вида к условиям среды. </a:t>
            </a:r>
            <a:endParaRPr lang="ru-RU" sz="34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4E003F"/>
              </a:buClr>
              <a:buFont typeface="Arial"/>
              <a:buChar char="–"/>
            </a:pPr>
            <a:r>
              <a:rPr lang="ru-RU" sz="2800" b="1" strike="noStrike" spc="-1" dirty="0">
                <a:solidFill>
                  <a:srgbClr val="4E003F"/>
                </a:solidFill>
                <a:latin typeface="Calibri"/>
              </a:rPr>
              <a:t>Например, высокие темпы размножения и частая смена поколений позволяют насекомым в короткий срок вырабатывать устойчивость к ядохимикатам.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4E003F"/>
              </a:buClr>
              <a:buFont typeface="Arial"/>
              <a:buChar char="–"/>
            </a:pPr>
            <a:r>
              <a:rPr lang="ru-RU" sz="2800" b="1" strike="noStrike" spc="-1" dirty="0">
                <a:solidFill>
                  <a:srgbClr val="4E003F"/>
                </a:solidFill>
                <a:latin typeface="Calibri"/>
              </a:rPr>
              <a:t> В эволюции позвоночных — от рыб до теплокровных — наблюдается тенденция к уменьшению численности потомства и увеличению его выживаемости.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 algn="ctr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Мейоз – вариант клеточного деления, в результате которого число хромосом сокращается вдвое.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Механизм мейоза сложился из комбинации готовых «блоков»: механизмов митоза, рекомбинации и репарации ДНК.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Результатом стало формирование </a:t>
            </a:r>
            <a:r>
              <a:rPr lang="ru-RU" sz="2800" b="1" i="1" strike="noStrike" spc="-1" dirty="0" err="1">
                <a:solidFill>
                  <a:srgbClr val="000000"/>
                </a:solidFill>
                <a:latin typeface="Calibri"/>
              </a:rPr>
              <a:t>синаптонемного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 комплекса – особой белковой структуры, обеспечивающей попарное соединение и точное «выравнивание» хромосом.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Shape 1"/>
          <p:cNvSpPr txBox="1"/>
          <p:nvPr/>
        </p:nvSpPr>
        <p:spPr>
          <a:xfrm>
            <a:off x="0" y="0"/>
            <a:ext cx="9143640" cy="1642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latin typeface="Calibri"/>
              </a:rPr>
              <a:t>МЕЙОЗОМ </a:t>
            </a:r>
            <a:r>
              <a:rPr lang="ru-RU" sz="4400" b="0" strike="noStrike" spc="-1" dirty="0">
                <a:solidFill>
                  <a:srgbClr val="000000"/>
                </a:solidFill>
                <a:latin typeface="Calibri"/>
              </a:rPr>
              <a:t> (от греч. </a:t>
            </a:r>
            <a:r>
              <a:rPr lang="ru-RU" sz="4400" b="0" strike="noStrike" spc="-1" dirty="0" err="1">
                <a:solidFill>
                  <a:srgbClr val="000000"/>
                </a:solidFill>
                <a:latin typeface="Calibri"/>
              </a:rPr>
              <a:t>meiosis</a:t>
            </a:r>
            <a:r>
              <a:rPr lang="ru-RU" sz="4400" b="0" strike="noStrike" spc="-1" dirty="0">
                <a:solidFill>
                  <a:srgbClr val="000000"/>
                </a:solidFill>
                <a:latin typeface="Calibri"/>
              </a:rPr>
              <a:t> — уменьшение) </a:t>
            </a:r>
            <a:r>
              <a:rPr lang="ru-RU" sz="4400" b="1" strike="noStrike" spc="-1" dirty="0">
                <a:solidFill>
                  <a:srgbClr val="000000"/>
                </a:solidFill>
                <a:latin typeface="Calibri"/>
              </a:rPr>
              <a:t>НАЗЫВАЕТСЯ</a:t>
            </a:r>
            <a:r>
              <a:rPr lang="ru-RU" sz="4400" b="0" strike="noStrike" spc="-1" dirty="0">
                <a:solidFill>
                  <a:srgbClr val="000000"/>
                </a:solidFill>
                <a:latin typeface="Calibri"/>
              </a:rPr>
              <a:t> 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TextShape 2"/>
          <p:cNvSpPr txBox="1"/>
          <p:nvPr/>
        </p:nvSpPr>
        <p:spPr>
          <a:xfrm>
            <a:off x="0" y="1600200"/>
            <a:ext cx="9143640" cy="52574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Редукционное деление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 клетки — деление ядра </a:t>
            </a:r>
            <a:r>
              <a:rPr lang="ru-RU" sz="3200" b="0" strike="noStrike" spc="-1" dirty="0" err="1">
                <a:solidFill>
                  <a:srgbClr val="000000"/>
                </a:solidFill>
                <a:latin typeface="Calibri"/>
              </a:rPr>
              <a:t>эукариотической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 клетки с уменьшением числа хромосом в два раза.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Происходит в два этапа (редукционный и </a:t>
            </a:r>
            <a:r>
              <a:rPr lang="ru-RU" sz="3200" b="0" strike="noStrike" spc="-1" dirty="0" err="1">
                <a:solidFill>
                  <a:srgbClr val="000000"/>
                </a:solidFill>
                <a:latin typeface="Calibri"/>
              </a:rPr>
              <a:t>эквационный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 этапы мейоза).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С уменьшением числа хромосом в результате мейоза в жизненном цикле происходит переход от диплоидной фазы к гаплоидной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Восстановление плоидности (переход от гаплоидной фазы к диплоидной) происходит в результате полового процесса.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Shape 1"/>
          <p:cNvSpPr txBox="1"/>
          <p:nvPr/>
        </p:nvSpPr>
        <p:spPr>
          <a:xfrm>
            <a:off x="0" y="1600200"/>
            <a:ext cx="8786520" cy="347148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Отличие мейоза от митоза состоит в том, что хромосомы вступают в метафазу, соединенные попарно гомолог с гомологом.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 В метафазе I мейоза центромеры каждой из хромосом «униполярны», т.е. соединены белковыми нитями только с одним из двух полюсов веретена деления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4829040" cy="6857640"/>
          </a:xfrm>
          <a:prstGeom prst="rect">
            <a:avLst/>
          </a:prstGeom>
          <a:ln w="9360">
            <a:noFill/>
          </a:ln>
        </p:spPr>
      </p:pic>
      <p:sp>
        <p:nvSpPr>
          <p:cNvPr id="495" name="CustomShape 1"/>
          <p:cNvSpPr/>
          <p:nvPr/>
        </p:nvSpPr>
        <p:spPr>
          <a:xfrm>
            <a:off x="5072040" y="1071720"/>
            <a:ext cx="3714480" cy="47075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Calibri"/>
              </a:rPr>
              <a:t>М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Calibri"/>
              </a:rPr>
              <a:t>ейоз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клетки, у которой число хромосом в одинарном (гаплоидном) наборе равно двум.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Диплоидная клетка, соответственно, имеет 4 хромосомы (две получены от отца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Calibri"/>
              </a:rPr>
              <a:t>–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синие;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две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Calibri"/>
              </a:rPr>
              <a:t>от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матери </a:t>
            </a:r>
            <a:r>
              <a:rPr lang="ru-RU" sz="2000" b="1" spc="-1" dirty="0">
                <a:solidFill>
                  <a:srgbClr val="000000"/>
                </a:solidFill>
                <a:latin typeface="Calibri"/>
              </a:rPr>
              <a:t>-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белые).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Перед началом деления (митоза или мейоза) каждая хромосома удваивается.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Теперь она состоит из двух сестринских хроматид.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Рисунок 1"/>
          <p:cNvPicPr/>
          <p:nvPr/>
        </p:nvPicPr>
        <p:blipFill>
          <a:blip r:embed="rId2"/>
          <a:srcRect t="7292" r="57102" b="67707"/>
          <a:stretch/>
        </p:blipFill>
        <p:spPr>
          <a:xfrm>
            <a:off x="428760" y="714240"/>
            <a:ext cx="4142880" cy="3714480"/>
          </a:xfrm>
          <a:prstGeom prst="rect">
            <a:avLst/>
          </a:prstGeom>
          <a:ln w="9360">
            <a:noFill/>
          </a:ln>
        </p:spPr>
      </p:pic>
      <p:sp>
        <p:nvSpPr>
          <p:cNvPr id="497" name="CustomShape 1"/>
          <p:cNvSpPr/>
          <p:nvPr/>
        </p:nvSpPr>
        <p:spPr>
          <a:xfrm>
            <a:off x="4786200" y="1428840"/>
            <a:ext cx="3857400" cy="19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В профазе I мейоза гомологичные хромосомы объединяются попарно и обмениваются участками (кроссинговер).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extShape 1"/>
          <p:cNvSpPr txBox="1"/>
          <p:nvPr/>
        </p:nvSpPr>
        <p:spPr>
          <a:xfrm>
            <a:off x="142920" y="274680"/>
            <a:ext cx="8500680" cy="8679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latin typeface="Calibri"/>
              </a:rPr>
              <a:t>Профаза I</a:t>
            </a:r>
            <a:r>
              <a:rPr lang="ru-RU" sz="4000" b="0" strike="noStrike" spc="-1">
                <a:solidFill>
                  <a:srgbClr val="000000"/>
                </a:solidFill>
                <a:latin typeface="Calibri"/>
              </a:rPr>
              <a:t> — </a:t>
            </a:r>
            <a:r>
              <a:rPr lang="ru-RU" sz="4000" b="1" strike="noStrike" spc="-1">
                <a:solidFill>
                  <a:srgbClr val="000000"/>
                </a:solidFill>
                <a:latin typeface="Calibri"/>
              </a:rPr>
              <a:t>состоит из 5 стадий: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TextShape 2"/>
          <p:cNvSpPr txBox="1"/>
          <p:nvPr/>
        </p:nvSpPr>
        <p:spPr>
          <a:xfrm>
            <a:off x="142920" y="1357200"/>
            <a:ext cx="835776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Лептотена</a:t>
            </a: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 или </a:t>
            </a: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лептонема</a:t>
            </a: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 — упаковка хромосом, конденсация ДНК с образованием хромосом в виде тонких нитей (хромосомы укорачиваются).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Зиготена</a:t>
            </a: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 или </a:t>
            </a: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зигонема</a:t>
            </a: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 — происходит конъюгация — соединение гомологичных хромосом с образованием структур, состоящих из двух соединённых хромосом, называемых </a:t>
            </a: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тетрадами или бивалентами </a:t>
            </a: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и их дальнейшая компактизация.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TextShape 2"/>
          <p:cNvSpPr txBox="1"/>
          <p:nvPr/>
        </p:nvSpPr>
        <p:spPr>
          <a:xfrm>
            <a:off x="457200" y="260640"/>
            <a:ext cx="8229240" cy="62643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65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 err="1">
                <a:solidFill>
                  <a:srgbClr val="000000"/>
                </a:solidFill>
                <a:latin typeface="Calibri"/>
              </a:rPr>
              <a:t>Пахитена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 или </a:t>
            </a:r>
            <a:r>
              <a:rPr lang="ru-RU" sz="3200" b="0" strike="noStrike" spc="-1" dirty="0" err="1">
                <a:solidFill>
                  <a:srgbClr val="000000"/>
                </a:solidFill>
                <a:latin typeface="Calibri"/>
              </a:rPr>
              <a:t>пахинема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 — (самая длительная стадия) кроссинговер (перекрест), обмен участками между гомологичными хромосомами; гомологичные хромосомы остаются соединенными между собой.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 err="1">
                <a:solidFill>
                  <a:srgbClr val="000000"/>
                </a:solidFill>
                <a:latin typeface="Calibri"/>
              </a:rPr>
              <a:t>Диплотена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 или </a:t>
            </a:r>
            <a:r>
              <a:rPr lang="ru-RU" sz="3200" b="0" strike="noStrike" spc="-1" dirty="0" err="1">
                <a:solidFill>
                  <a:srgbClr val="000000"/>
                </a:solidFill>
                <a:latin typeface="Calibri"/>
              </a:rPr>
              <a:t>диплонема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 — происходит частичная </a:t>
            </a:r>
            <a:r>
              <a:rPr lang="ru-RU" sz="3200" b="0" strike="noStrike" spc="-1" dirty="0" err="1">
                <a:solidFill>
                  <a:srgbClr val="000000"/>
                </a:solidFill>
                <a:latin typeface="Calibri"/>
              </a:rPr>
              <a:t>деконденсация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 хромосом, при этом часть генома может работать, происходят процессы транскрипции, трансляции; гомологичные хромосомы остаются соединёнными между собой.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У некоторых животных в ооцитах хромосомы на этой стадии профазы мейоза приобретают характерную форму хромосом типа ламповых щёток.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 err="1">
                <a:solidFill>
                  <a:srgbClr val="000000"/>
                </a:solidFill>
                <a:latin typeface="Calibri"/>
              </a:rPr>
              <a:t>Диакинез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 — ДНК снова максимально конденсируется, синтетические процессы прекращаются, растворяется ядерная оболочка; центриоли расходятся к полюсам; гомологичные хромосомы остаются соединёнными между собой.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3" name="Picture 4"/>
          <p:cNvPicPr/>
          <p:nvPr/>
        </p:nvPicPr>
        <p:blipFill>
          <a:blip r:embed="rId2"/>
          <a:stretch/>
        </p:blipFill>
        <p:spPr>
          <a:xfrm>
            <a:off x="248760" y="620640"/>
            <a:ext cx="8139240" cy="6104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Рисунок 2"/>
          <p:cNvPicPr/>
          <p:nvPr/>
        </p:nvPicPr>
        <p:blipFill>
          <a:blip r:embed="rId2"/>
          <a:srcRect t="29168" r="55622" b="42706"/>
          <a:stretch/>
        </p:blipFill>
        <p:spPr>
          <a:xfrm>
            <a:off x="214200" y="571320"/>
            <a:ext cx="3357360" cy="3357360"/>
          </a:xfrm>
          <a:prstGeom prst="rect">
            <a:avLst/>
          </a:prstGeom>
          <a:ln w="9360">
            <a:noFill/>
          </a:ln>
        </p:spPr>
      </p:pic>
      <p:sp>
        <p:nvSpPr>
          <p:cNvPr id="505" name="CustomShape 1"/>
          <p:cNvSpPr/>
          <p:nvPr/>
        </p:nvSpPr>
        <p:spPr>
          <a:xfrm>
            <a:off x="3929040" y="285840"/>
            <a:ext cx="4571640" cy="30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В метафазе I гомологичные хромосомы по-прежнему сгруппированы попарно.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В нашем случае получилось 2 пары (2 бивалента),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в каждой по две гомологичные хромосомы и по 4 хроматиды.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06" name="CustomShape 2"/>
          <p:cNvSpPr/>
          <p:nvPr/>
        </p:nvSpPr>
        <p:spPr>
          <a:xfrm>
            <a:off x="214200" y="4429080"/>
            <a:ext cx="807228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Бивалентные хромосомы выстраиваются вдоль экватора,  нити веретена деления прикреплены к центромерам гомологичных хромосом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360" y="-56520"/>
            <a:ext cx="9143640" cy="19285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0040"/>
                </a:solidFill>
                <a:latin typeface="Calibri"/>
              </a:rPr>
              <a:t>Бесполое размножение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0" y="1928880"/>
            <a:ext cx="9143640" cy="49287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Форма размножения, не связанная с обменом генетической информацией между особями 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Является древнейшим и самым простым способом размножения.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2060"/>
                </a:solidFill>
                <a:latin typeface="Calibri"/>
              </a:rPr>
              <a:t>Наиболее распространённый способ размножения одноклеточных организмов — деление на две части, с образованием двух отдельных особей.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Рисунок 1"/>
          <p:cNvPicPr/>
          <p:nvPr/>
        </p:nvPicPr>
        <p:blipFill>
          <a:blip r:embed="rId2"/>
          <a:srcRect t="50002" r="54142" b="18236"/>
          <a:stretch/>
        </p:blipFill>
        <p:spPr>
          <a:xfrm>
            <a:off x="285840" y="285840"/>
            <a:ext cx="3571560" cy="3857400"/>
          </a:xfrm>
          <a:prstGeom prst="rect">
            <a:avLst/>
          </a:prstGeom>
          <a:ln w="9360">
            <a:noFill/>
          </a:ln>
        </p:spPr>
      </p:pic>
      <p:sp>
        <p:nvSpPr>
          <p:cNvPr id="508" name="CustomShape 1"/>
          <p:cNvSpPr/>
          <p:nvPr/>
        </p:nvSpPr>
        <p:spPr>
          <a:xfrm>
            <a:off x="4286160" y="642960"/>
            <a:ext cx="407160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Микротрубочки сокращаются, биваленты делятся и хромосомы расходятся к полюсам.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509" name="CustomShape 2"/>
          <p:cNvSpPr/>
          <p:nvPr/>
        </p:nvSpPr>
        <p:spPr>
          <a:xfrm>
            <a:off x="357120" y="4786200"/>
            <a:ext cx="74293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Важно отметить, что к полюсам расходятся целые хромосомы, состоящие из двух хроматид каждая,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Рисунок 1"/>
          <p:cNvPicPr/>
          <p:nvPr/>
        </p:nvPicPr>
        <p:blipFill>
          <a:blip r:embed="rId2"/>
          <a:srcRect t="74116" r="54142"/>
          <a:stretch/>
        </p:blipFill>
        <p:spPr>
          <a:xfrm>
            <a:off x="357120" y="1000080"/>
            <a:ext cx="3857400" cy="3142800"/>
          </a:xfrm>
          <a:prstGeom prst="rect">
            <a:avLst/>
          </a:prstGeom>
          <a:ln w="9360">
            <a:noFill/>
          </a:ln>
        </p:spPr>
      </p:pic>
      <p:sp>
        <p:nvSpPr>
          <p:cNvPr id="511" name="CustomShape 1"/>
          <p:cNvSpPr/>
          <p:nvPr/>
        </p:nvSpPr>
        <p:spPr>
          <a:xfrm>
            <a:off x="4429080" y="1428840"/>
            <a:ext cx="4428720" cy="19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исходная диплоидная клетка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(с 4 хромосомами) разделяется на две гаплоидные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(по 2 хромосомы в каждой).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512" name="CustomShape 2"/>
          <p:cNvSpPr/>
          <p:nvPr/>
        </p:nvSpPr>
        <p:spPr>
          <a:xfrm>
            <a:off x="500040" y="4857840"/>
            <a:ext cx="72147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Хромосомы деспирализуются, появляется ядерная оболочка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Shape 1"/>
          <p:cNvSpPr txBox="1"/>
          <p:nvPr/>
        </p:nvSpPr>
        <p:spPr>
          <a:xfrm>
            <a:off x="214200" y="1571760"/>
            <a:ext cx="8257680" cy="26856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Второе деление мейоза следует непосредственно за первым, без выраженной интерфазы: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S-период отсутствует, поскольку перед вторым делением не происходит репликации ДНК.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Рисунок 1"/>
          <p:cNvPicPr/>
          <p:nvPr/>
        </p:nvPicPr>
        <p:blipFill>
          <a:blip r:embed="rId2"/>
          <a:srcRect l="42898" t="7292" b="45831"/>
          <a:stretch/>
        </p:blipFill>
        <p:spPr>
          <a:xfrm>
            <a:off x="0" y="142920"/>
            <a:ext cx="4357440" cy="5428800"/>
          </a:xfrm>
          <a:prstGeom prst="rect">
            <a:avLst/>
          </a:prstGeom>
          <a:ln w="9360">
            <a:noFill/>
          </a:ln>
        </p:spPr>
      </p:pic>
      <p:sp>
        <p:nvSpPr>
          <p:cNvPr id="515" name="CustomShape 1"/>
          <p:cNvSpPr/>
          <p:nvPr/>
        </p:nvSpPr>
        <p:spPr>
          <a:xfrm>
            <a:off x="4500720" y="142920"/>
            <a:ext cx="4071600" cy="43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Профаза II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 — происходит конденсация хромосом, клеточный центр делится и продукты его деления расходятся к полюсам ядра, разрушается ядерная оболочка, образуется веретено деления.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Метафаза II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 — унивалентные хромосомы (состоящие из двух хроматид каждая) располагаются на «экваторе» в одной плоскости, образуя так называемую метафазную пластинку.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Рисунок 1"/>
          <p:cNvPicPr/>
          <p:nvPr/>
        </p:nvPicPr>
        <p:blipFill>
          <a:blip r:embed="rId2"/>
          <a:srcRect l="48813" t="48956"/>
          <a:stretch/>
        </p:blipFill>
        <p:spPr>
          <a:xfrm>
            <a:off x="214200" y="0"/>
            <a:ext cx="3500280" cy="5000400"/>
          </a:xfrm>
          <a:prstGeom prst="rect">
            <a:avLst/>
          </a:prstGeom>
          <a:ln w="9360">
            <a:noFill/>
          </a:ln>
        </p:spPr>
      </p:pic>
      <p:sp>
        <p:nvSpPr>
          <p:cNvPr id="517" name="CustomShape 1"/>
          <p:cNvSpPr/>
          <p:nvPr/>
        </p:nvSpPr>
        <p:spPr>
          <a:xfrm>
            <a:off x="4000320" y="142920"/>
            <a:ext cx="450036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Анафаза II – униваленты делятся и хроматиды расходятся к полюсам.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Телофаза II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 —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хромосомы деспирализуются и появляется ядерная оболочка.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518" name="CustomShape 2"/>
          <p:cNvSpPr/>
          <p:nvPr/>
        </p:nvSpPr>
        <p:spPr>
          <a:xfrm>
            <a:off x="428760" y="5286240"/>
            <a:ext cx="7786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В итоге получается 4 гаплоидные клетки, в каждой по 2 хромосомы, каждая хромосома состоит из одной хроматиды.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Shape 1"/>
          <p:cNvSpPr txBox="1"/>
          <p:nvPr/>
        </p:nvSpPr>
        <p:spPr>
          <a:xfrm>
            <a:off x="214200" y="714240"/>
            <a:ext cx="8572320" cy="5000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В ходе митоза, а также в ходе второго деления мейоза,  хромосомы вступают в метафазу поодиночке, и нити веретена деления присоединяются к каждой хромосоме с двух сторон.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Именно благодаря перечисленным особенностям первого деления мейоза и обеспечивается уменьшение числа хромосом: к полюсам клетки расходятся не сестринские хроматиды, а гомологичные хромосомы, по одной из каждой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Calibri"/>
              </a:rPr>
              <a:t>пары.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extShape 1"/>
          <p:cNvSpPr txBox="1"/>
          <p:nvPr/>
        </p:nvSpPr>
        <p:spPr>
          <a:xfrm>
            <a:off x="428760" y="142920"/>
            <a:ext cx="7467120" cy="642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9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Calibri"/>
              </a:rPr>
              <a:t>Синаптонемные комплексы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TextShape 2"/>
          <p:cNvSpPr txBox="1"/>
          <p:nvPr/>
        </p:nvSpPr>
        <p:spPr>
          <a:xfrm>
            <a:off x="285840" y="1143000"/>
            <a:ext cx="8686440" cy="5571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У эукариот с классическим мейозом линейные элементы хромосом соединяются попарно с помощью белковой «застежки-молнии» в двухосевую структуру, именуемую </a:t>
            </a:r>
            <a:r>
              <a:rPr lang="ru-RU" sz="3200" b="0" strike="noStrike" spc="-1" dirty="0" err="1">
                <a:solidFill>
                  <a:srgbClr val="000000"/>
                </a:solidFill>
                <a:latin typeface="Calibri"/>
              </a:rPr>
              <a:t>синаптонемным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 комплексом (СК). Это обеспечивает тесное соединение гомологичных хромосом.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СК существует ограниченное время в течение профазы I мейоза и затем распадается. Предполагается несколько возможных функций СК: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indent="-285480">
              <a:lnSpc>
                <a:spcPct val="100000"/>
              </a:lnSpc>
              <a:spcBef>
                <a:spcPts val="56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Shape 1"/>
          <p:cNvSpPr txBox="1"/>
          <p:nvPr/>
        </p:nvSpPr>
        <p:spPr>
          <a:xfrm>
            <a:off x="214200" y="188640"/>
            <a:ext cx="8678280" cy="2736304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4500" lnSpcReduction="20000"/>
          </a:bodyPr>
          <a:lstStyle/>
          <a:p>
            <a:pPr marL="274320" lvl="1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Wingdings" charset="2"/>
              <a:buChar char=""/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1) Организация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</a:rPr>
              <a:t>профазной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</a:rPr>
              <a:t>мейотической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 хромосомы. 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548640" lvl="2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Благодаря СК возникает билатеральная организация пары соединившихся гомологичных хромосом. </a:t>
            </a:r>
            <a:endParaRPr lang="ru-RU" sz="24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548640" lvl="2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Петли хроматина располагаются по обе стороны от СК. </a:t>
            </a:r>
            <a:endParaRPr lang="ru-RU" sz="24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548640" lvl="2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Это позволяет точно сопоставить петли хроматина в трехмерном пространстве клеточного ядра. </a:t>
            </a:r>
            <a:endParaRPr lang="ru-RU" sz="24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274320" lvl="1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Wingdings" charset="2"/>
              <a:buChar char=""/>
            </a:pPr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С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Calibri"/>
              </a:rPr>
              <a:t>пособ 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внести порядок и точность в процесс взаимного узнавания локусов гомологичных хромосом и обеспечить достаточную точность (гомологию) рекомбинации в мейозе.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49" y="2864693"/>
            <a:ext cx="5331351" cy="399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Shape 1"/>
          <p:cNvSpPr txBox="1"/>
          <p:nvPr/>
        </p:nvSpPr>
        <p:spPr>
          <a:xfrm>
            <a:off x="357120" y="857160"/>
            <a:ext cx="7567200" cy="5616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74320" lvl="1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Wingdings" charset="2"/>
              <a:buChar char="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2) СК не только соединяет гомологичные хромосомы, но и не дает им «склеиться», удерживая их на расстоянии 70-120 нм друг от друга. </a:t>
            </a:r>
            <a:endParaRPr lang="ru-RU" sz="2800" b="0" strike="noStrike" spc="-1">
              <a:solidFill>
                <a:srgbClr val="808080"/>
              </a:solidFill>
              <a:latin typeface="Century Gothic"/>
            </a:endParaRPr>
          </a:p>
          <a:p>
            <a:pPr marL="548640" lvl="2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В конце профазы I (стадия диплотены) СК распадается во всех локусах, кроме локусов хиазм (перекрещивания хроматид). </a:t>
            </a:r>
            <a:endParaRPr lang="ru-RU" sz="2400" b="0" strike="noStrike" spc="-1">
              <a:solidFill>
                <a:srgbClr val="808080"/>
              </a:solidFill>
              <a:latin typeface="Century Gothic"/>
            </a:endParaRPr>
          </a:p>
          <a:p>
            <a:pPr marL="548640" lvl="2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Гомологичные хромосомы, взаимно оттолкнувшиеся во всех локусах, кроме локусов хиазм, выстраиваются на экваторе веретена деления в метафазе I. </a:t>
            </a:r>
            <a:endParaRPr lang="ru-RU" sz="2400" b="0" strike="noStrike" spc="-1">
              <a:solidFill>
                <a:srgbClr val="808080"/>
              </a:solidFill>
              <a:latin typeface="Century Gothic"/>
            </a:endParaRPr>
          </a:p>
          <a:p>
            <a:pPr marL="548640" lvl="2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Они готовы разойтись к полюсам, как только освободятся от хиазм.</a:t>
            </a:r>
            <a:endParaRPr lang="ru-RU" sz="2400" b="0" strike="noStrike" spc="-1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4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 txBox="1"/>
          <p:nvPr/>
        </p:nvSpPr>
        <p:spPr>
          <a:xfrm>
            <a:off x="214200" y="714240"/>
            <a:ext cx="8143560" cy="4873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74320" lvl="1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Wingdings" charset="2"/>
              <a:buChar char=""/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3) СК необходим для формирования хиазм.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548640" lvl="2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СК также не позволяет хиазмам располагаться слишком близко друг от друга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Calibri"/>
              </a:rPr>
              <a:t>. Благодаря </a:t>
            </a: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СК хроматиды могут «рваться» и обмениваться участками лишь в ограниченном количестве мест. </a:t>
            </a:r>
            <a:endParaRPr lang="ru-RU" sz="24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274320" lvl="1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70000"/>
              <a:buFont typeface="Wingdings" charset="2"/>
              <a:buChar char=""/>
            </a:pPr>
            <a:r>
              <a:rPr lang="ru-RU" sz="2800" b="1" spc="-1" dirty="0" smtClean="0">
                <a:solidFill>
                  <a:srgbClr val="000000"/>
                </a:solidFill>
                <a:latin typeface="Calibri"/>
              </a:rPr>
              <a:t>Э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Calibri"/>
              </a:rPr>
              <a:t>то 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положительное явление, поскольку «чрезмерная частота кроссинговера – не столько «благо» комбинаторики, сколько угроза стабильности адаптационно выгодных фенотипов».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1" i="1" strike="noStrike" spc="-1" dirty="0">
                <a:solidFill>
                  <a:srgbClr val="002060"/>
                </a:solidFill>
                <a:latin typeface="Calibri"/>
              </a:rPr>
              <a:t>Бесполое размножение имеет свои преимущества</a:t>
            </a: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: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Во-первых, отсутствует необходимость поиска партнёра;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2060"/>
                </a:solidFill>
                <a:latin typeface="Calibri"/>
              </a:rPr>
              <a:t>Во-вторых, полезные наследственные изменения сохраняются практически навсегда. 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1" strike="noStrike" spc="-1" dirty="0">
                <a:solidFill>
                  <a:srgbClr val="002060"/>
                </a:solidFill>
                <a:latin typeface="Calibri"/>
              </a:rPr>
              <a:t>При вегетативном размножении, образовавшиеся особи всегда генетически идентичны родительскому организму (если не учитывать мутации). </a:t>
            </a:r>
            <a:endParaRPr lang="ru-RU" sz="20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extShape 1"/>
          <p:cNvSpPr txBox="1"/>
          <p:nvPr/>
        </p:nvSpPr>
        <p:spPr>
          <a:xfrm>
            <a:off x="428760" y="142920"/>
            <a:ext cx="7467120" cy="785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latin typeface="Calibri"/>
              </a:rPr>
              <a:t>Значение мейоза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TextShape 2"/>
          <p:cNvSpPr txBox="1"/>
          <p:nvPr/>
        </p:nvSpPr>
        <p:spPr>
          <a:xfrm>
            <a:off x="0" y="1214280"/>
            <a:ext cx="8991360" cy="4865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25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организмов, размножающихся половым путем, 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предотвращается удвоение числа хромосом </a:t>
            </a: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поколении, так как при образовании половых клеток мейозом происходит редукция числа хромосом.</a:t>
            </a:r>
            <a:endParaRPr lang="ru-RU" sz="32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Мейоз создает 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для возникновения новых комбинаций генов (комбинативная изменчивость)</a:t>
            </a: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происходит образование генетически различных гамет.</a:t>
            </a:r>
            <a:endParaRPr lang="ru-RU" sz="32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Редукция числа хромосом приводит к образованию 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"чистых гамет"</a:t>
            </a: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несущих только один аллель соответствующего локуса.</a:t>
            </a:r>
            <a:endParaRPr lang="ru-RU" sz="32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бивалентов экваториальной пластинки веретена деления в метафазе 1 и хромосом в метафазе 2 определяется случайным образом</a:t>
            </a: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Последующее расхождение хромосом в анафазе 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к образованию новых комбинаций аллелей в гаметах</a:t>
            </a: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Независимое расхождение хромосом лежит в основе третьего закона Менделя.</a:t>
            </a:r>
            <a:endParaRPr lang="ru-RU" sz="32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457200" y="274680"/>
            <a:ext cx="7467120" cy="725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latin typeface="Calibri"/>
              </a:rPr>
              <a:t>Нарушения мейоза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TextShape 2"/>
          <p:cNvSpPr txBox="1"/>
          <p:nvPr/>
        </p:nvSpPr>
        <p:spPr>
          <a:xfrm>
            <a:off x="142920" y="1071720"/>
            <a:ext cx="8357760" cy="54021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2500" lnSpcReduction="20000"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Правильное протекание мейоза возможно только в диплоидных клетках или в чётных полиплоидах (тетра-, гексаплоидных и т. п. клетках). 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Этот же механизм лежит в основе стерильности межвидовых гибридов. 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Поскольку у межвидовых гибридов в ядре клеток сочетаются хромосомы родителей, относящихся к различным видам, хромосомы обычно не могут вступить в конъюгацию. </a:t>
            </a:r>
            <a:endParaRPr lang="ru-RU" sz="2800" b="0" strike="noStrike" spc="-1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Это приводит к нарушениям в расхождении хромосом при мейозе и, в конечном счете, к нежизнеспособности половых клеток. </a:t>
            </a:r>
            <a:endParaRPr lang="ru-RU" sz="28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Определенные ограничения на конъюгацию хромосом накладывают и хромосомные мутации (масштабные делеции, дупликации, инверсии или транслокации).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extShape 1"/>
          <p:cNvSpPr txBox="1"/>
          <p:nvPr/>
        </p:nvSpPr>
        <p:spPr>
          <a:xfrm>
            <a:off x="457200" y="274680"/>
            <a:ext cx="7467120" cy="939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latin typeface="Calibri"/>
              </a:rPr>
              <a:t>Гаметогенез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TextShape 2"/>
          <p:cNvSpPr txBox="1"/>
          <p:nvPr/>
        </p:nvSpPr>
        <p:spPr>
          <a:xfrm>
            <a:off x="214200" y="1357200"/>
            <a:ext cx="8214840" cy="5116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Гаметогенез</a:t>
            </a: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 или </a:t>
            </a: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предзародышевое развитие</a:t>
            </a: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 — процесс созревания половых клеток, или гамет. Поскольку в ходе гаметогенеза специализация яйцеклеток и спермиев происходит в разных направлениях, обычно выделяют </a:t>
            </a: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оогенез и сперматогенез</a:t>
            </a: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 соответственно.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Shape 1"/>
          <p:cNvSpPr txBox="1"/>
          <p:nvPr/>
        </p:nvSpPr>
        <p:spPr>
          <a:xfrm>
            <a:off x="467640" y="1000080"/>
            <a:ext cx="8033040" cy="42145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10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Гаметогенез закономерно присутствует в жизненном цикле ряда простейших, водорослей, грибов, споровых и голосеменных растений, а также многоклеточных животных. 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Гаметогенез не следует путать с мейозом, сущность этих процессов совершенно различна:</a:t>
            </a:r>
            <a:endParaRPr lang="ru-RU" sz="3200" b="0" strike="noStrike" spc="-1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гаметогенез – формирование специализированных половых клеток</a:t>
            </a:r>
            <a:endParaRPr lang="ru-RU" sz="2800" b="0" strike="noStrike" spc="-1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мейоз – специфический вариант деления клеток с уменьшением числа хромосом.</a:t>
            </a:r>
            <a:endParaRPr lang="ru-RU" sz="2800" b="0" strike="noStrike" spc="-1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827640" y="357120"/>
            <a:ext cx="8144640" cy="57862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6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В зависимости от места в жизненном цикле организма различают </a:t>
            </a: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3 основных типа мейоза: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strike="noStrike" spc="-1" dirty="0" smtClean="0">
                <a:solidFill>
                  <a:srgbClr val="000000"/>
                </a:solidFill>
                <a:latin typeface="Calibri"/>
              </a:rPr>
              <a:t>Так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, зрелый сперматозоид, готовый к оплодотворению, формируется лишь по завершении мейоза, в то время как ооцит созревает до его завершения, более того, слияние гамет происходит ещё до завершения мейоза в ооците.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71453"/>
            <a:ext cx="7118350" cy="375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extShape 1"/>
          <p:cNvSpPr txBox="1"/>
          <p:nvPr/>
        </p:nvSpPr>
        <p:spPr>
          <a:xfrm>
            <a:off x="1000080" y="274680"/>
            <a:ext cx="7786440" cy="86796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C1C1D"/>
                </a:solidFill>
                <a:latin typeface="Century Gothic"/>
              </a:rPr>
              <a:t>Cперматогенез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3" name="Содержимое 3"/>
          <p:cNvPicPr/>
          <p:nvPr/>
        </p:nvPicPr>
        <p:blipFill>
          <a:blip r:embed="rId2"/>
          <a:stretch/>
        </p:blipFill>
        <p:spPr>
          <a:xfrm>
            <a:off x="4500720" y="1030320"/>
            <a:ext cx="4246200" cy="5613120"/>
          </a:xfrm>
          <a:prstGeom prst="rect">
            <a:avLst/>
          </a:prstGeom>
          <a:ln w="9360">
            <a:noFill/>
          </a:ln>
        </p:spPr>
      </p:pic>
      <p:sp>
        <p:nvSpPr>
          <p:cNvPr id="554" name="CustomShape 2"/>
          <p:cNvSpPr/>
          <p:nvPr/>
        </p:nvSpPr>
        <p:spPr>
          <a:xfrm>
            <a:off x="571680" y="1643040"/>
            <a:ext cx="3928680" cy="411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entury Gothic"/>
              </a:rPr>
              <a:t>Сперматогенез осуществляется в семенниках и подразделяется на четыре фазы: </a:t>
            </a:r>
            <a:endParaRPr lang="ru-RU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ru-RU" sz="2400" b="1" strike="noStrike" spc="-1">
                <a:solidFill>
                  <a:srgbClr val="000000"/>
                </a:solidFill>
                <a:latin typeface="Century Gothic"/>
              </a:rPr>
              <a:t>размножения, </a:t>
            </a:r>
            <a:endParaRPr lang="ru-RU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entury Gothic"/>
              </a:rPr>
              <a:t>2) роста, </a:t>
            </a:r>
            <a:endParaRPr lang="ru-RU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entury Gothic"/>
              </a:rPr>
              <a:t>3) созревания, </a:t>
            </a:r>
            <a:endParaRPr lang="ru-RU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entury Gothic"/>
              </a:rPr>
              <a:t>4) формирования. </a:t>
            </a:r>
            <a:endParaRPr lang="ru-RU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ransition>
    <p:cover dir="l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extShape 1"/>
          <p:cNvSpPr txBox="1"/>
          <p:nvPr/>
        </p:nvSpPr>
        <p:spPr>
          <a:xfrm>
            <a:off x="1000080" y="274680"/>
            <a:ext cx="7786440" cy="93960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C1C1D"/>
                </a:solidFill>
                <a:latin typeface="Century Gothic"/>
              </a:rPr>
              <a:t>Cперматогенез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6" name="Содержимое 3"/>
          <p:cNvPicPr/>
          <p:nvPr/>
        </p:nvPicPr>
        <p:blipFill>
          <a:blip r:embed="rId2"/>
          <a:stretch/>
        </p:blipFill>
        <p:spPr>
          <a:xfrm>
            <a:off x="4929120" y="1168560"/>
            <a:ext cx="3817440" cy="5046480"/>
          </a:xfrm>
          <a:prstGeom prst="rect">
            <a:avLst/>
          </a:prstGeom>
          <a:ln w="9360">
            <a:noFill/>
          </a:ln>
        </p:spPr>
      </p:pic>
      <p:sp>
        <p:nvSpPr>
          <p:cNvPr id="557" name="CustomShape 2"/>
          <p:cNvSpPr/>
          <p:nvPr/>
        </p:nvSpPr>
        <p:spPr>
          <a:xfrm>
            <a:off x="642960" y="1357200"/>
            <a:ext cx="4285800" cy="406119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фазы размножения диплоидные </a:t>
            </a:r>
            <a:r>
              <a:rPr lang="ru-RU" sz="200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сперматогонии</a:t>
            </a:r>
            <a:r>
              <a:rPr lang="ru-RU" sz="200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многократно делятся митозом. Часть образовавшихся </a:t>
            </a:r>
            <a:r>
              <a:rPr lang="ru-RU" sz="200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сперматогониев</a:t>
            </a:r>
            <a:r>
              <a:rPr lang="ru-RU" sz="200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подвергаться повторным митотическим делениям, в результате чего образуются такие же клетки </a:t>
            </a:r>
            <a:r>
              <a:rPr lang="ru-RU" sz="200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сперматогонии</a:t>
            </a:r>
            <a:r>
              <a:rPr lang="ru-RU" sz="200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Другая часть прекращает делиться и увеличивается в размерах, вступая в следующую фазу сперматогенеза — фазу роста.</a:t>
            </a:r>
            <a:endParaRPr lang="ru-RU" sz="20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cover dir="l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Shape 1"/>
          <p:cNvSpPr txBox="1"/>
          <p:nvPr/>
        </p:nvSpPr>
        <p:spPr>
          <a:xfrm>
            <a:off x="1000080" y="274680"/>
            <a:ext cx="7786440" cy="93960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C1C1D"/>
                </a:solidFill>
                <a:latin typeface="Century Gothic"/>
              </a:rPr>
              <a:t>Cперматогенез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9" name="Содержимое 3"/>
          <p:cNvPicPr/>
          <p:nvPr/>
        </p:nvPicPr>
        <p:blipFill>
          <a:blip r:embed="rId2"/>
          <a:stretch/>
        </p:blipFill>
        <p:spPr>
          <a:xfrm>
            <a:off x="5286240" y="1357200"/>
            <a:ext cx="3458880" cy="4571640"/>
          </a:xfrm>
          <a:prstGeom prst="rect">
            <a:avLst/>
          </a:prstGeom>
          <a:ln w="9360">
            <a:noFill/>
          </a:ln>
        </p:spPr>
      </p:pic>
      <p:sp>
        <p:nvSpPr>
          <p:cNvPr id="560" name="CustomShape 2"/>
          <p:cNvSpPr/>
          <p:nvPr/>
        </p:nvSpPr>
        <p:spPr>
          <a:xfrm>
            <a:off x="642960" y="1428840"/>
            <a:ext cx="4642920" cy="40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 роста соответствует интерфазе 1 мейоза, т.е. во время нее происходит подготовка клеток к мейозу. Главным событием фазы роста является репликация ДНК. Во время фазы созревания клетки делятся мейозом; во время первого деления мейоза они называются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сперматоцитами 1-го порядка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 время второго -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сперматоцитами 2-го порядка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 одного сперматоцита 1-го порядка возникают четыре гаплоидные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сперматиды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l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TextShape 2"/>
          <p:cNvSpPr txBox="1"/>
          <p:nvPr/>
        </p:nvSpPr>
        <p:spPr>
          <a:xfrm>
            <a:off x="349020" y="297162"/>
            <a:ext cx="8229240" cy="453672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фазы созревания клетки делятся мейозом; во время первого деления мейоза они называются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сперматоцитами 1-го порядка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 время второго -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сперматоцитами 2-го порядка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 одного сперматоцита 1-го порядка возникают четыре гаплоидные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сперматиды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" name="Picture 5"/>
          <p:cNvPicPr/>
          <p:nvPr/>
        </p:nvPicPr>
        <p:blipFill>
          <a:blip r:embed="rId2"/>
          <a:stretch/>
        </p:blipFill>
        <p:spPr>
          <a:xfrm>
            <a:off x="1547664" y="2852936"/>
            <a:ext cx="6120680" cy="336354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cover dir="l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TextShape 2"/>
          <p:cNvSpPr txBox="1"/>
          <p:nvPr/>
        </p:nvSpPr>
        <p:spPr>
          <a:xfrm>
            <a:off x="457200" y="216074"/>
            <a:ext cx="8229240" cy="364464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 формирования характеризуется тем, что первично шаровидные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сперматиды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подвергаются ряду сложных преобразований, в результате которых образуются сперматозоиды. В нем участвуют все элементы ядра и цитоплазмы.</a:t>
            </a:r>
            <a:endParaRPr lang="ru-RU" sz="28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  <p:pic>
        <p:nvPicPr>
          <p:cNvPr id="566" name="Picture 5"/>
          <p:cNvPicPr/>
          <p:nvPr/>
        </p:nvPicPr>
        <p:blipFill>
          <a:blip r:embed="rId2"/>
          <a:stretch/>
        </p:blipFill>
        <p:spPr>
          <a:xfrm>
            <a:off x="2411280" y="3573360"/>
            <a:ext cx="4019040" cy="280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cover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4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09" name="CustomShape 1"/>
          <p:cNvSpPr/>
          <p:nvPr/>
        </p:nvSpPr>
        <p:spPr>
          <a:xfrm rot="16200000">
            <a:off x="-140184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Формы бесполого размно</a:t>
            </a: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жения           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1692360" y="18900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1.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Дробление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11" name="Picture 7"/>
          <p:cNvPicPr/>
          <p:nvPr/>
        </p:nvPicPr>
        <p:blipFill>
          <a:blip r:embed="rId3"/>
          <a:stretch/>
        </p:blipFill>
        <p:spPr>
          <a:xfrm>
            <a:off x="1908000" y="1268280"/>
            <a:ext cx="6624360" cy="4293720"/>
          </a:xfrm>
          <a:prstGeom prst="rect">
            <a:avLst/>
          </a:prstGeom>
          <a:ln w="9360">
            <a:noFill/>
          </a:ln>
        </p:spPr>
      </p:pic>
      <p:sp>
        <p:nvSpPr>
          <p:cNvPr id="312" name="CustomShape 3"/>
          <p:cNvSpPr/>
          <p:nvPr/>
        </p:nvSpPr>
        <p:spPr>
          <a:xfrm>
            <a:off x="2771640" y="5516640"/>
            <a:ext cx="49683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Организмы: бактерии и сине-зелёные водоросли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13" name="CustomShape 4"/>
          <p:cNvSpPr/>
          <p:nvPr/>
        </p:nvSpPr>
        <p:spPr>
          <a:xfrm>
            <a:off x="5940360" y="1268280"/>
            <a:ext cx="2592000" cy="3952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FFFFFF"/>
                </a:solidFill>
                <a:latin typeface="Calibri"/>
              </a:rPr>
              <a:t>кишечная палочка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2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77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fill="hold"/>
                                        <p:tgtEl>
                                          <p:spTgt spid="3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3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3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77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fill="hold"/>
                                        <p:tgtEl>
                                          <p:spTgt spid="3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3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4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77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fill="hold"/>
                                        <p:tgtEl>
                                          <p:spTgt spid="3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4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5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Shape 1"/>
          <p:cNvSpPr txBox="1"/>
          <p:nvPr/>
        </p:nvSpPr>
        <p:spPr>
          <a:xfrm>
            <a:off x="500040" y="1428840"/>
            <a:ext cx="8286480" cy="171432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человека сперматогенез начинается в период полового созревания; срок формирования сперматозоида — три месяца, т.е. каждые три месяца сперматозоиды обновляются. Сперматогенез происходит непрерывно и синхронно в миллионах клеток.</a:t>
            </a:r>
            <a:endParaRPr lang="ru-RU" sz="20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  <p:sp>
        <p:nvSpPr>
          <p:cNvPr id="568" name="CustomShape 2"/>
          <p:cNvSpPr/>
          <p:nvPr/>
        </p:nvSpPr>
        <p:spPr>
          <a:xfrm>
            <a:off x="1000080" y="500040"/>
            <a:ext cx="77148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5D5D5D"/>
                </a:solidFill>
                <a:latin typeface="Century Gothic"/>
              </a:rPr>
              <a:t>Сперматогенез у человека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569" name="Picture 8"/>
          <p:cNvPicPr/>
          <p:nvPr/>
        </p:nvPicPr>
        <p:blipFill>
          <a:blip r:embed="rId2"/>
          <a:stretch/>
        </p:blipFill>
        <p:spPr>
          <a:xfrm>
            <a:off x="857160" y="3143160"/>
            <a:ext cx="7571880" cy="3499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>
    <p:cover dir="l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1000080" y="285840"/>
            <a:ext cx="77864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5D5D5D"/>
                </a:solidFill>
                <a:latin typeface="Century Gothic"/>
              </a:rPr>
              <a:t>Строение сперматозоида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571" name="Picture 4"/>
          <p:cNvPicPr/>
          <p:nvPr/>
        </p:nvPicPr>
        <p:blipFill>
          <a:blip r:embed="rId2"/>
          <a:stretch/>
        </p:blipFill>
        <p:spPr>
          <a:xfrm>
            <a:off x="500040" y="1071720"/>
            <a:ext cx="4703400" cy="5000400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  <p:pic>
        <p:nvPicPr>
          <p:cNvPr id="572" name="Рисунок 6"/>
          <p:cNvPicPr/>
          <p:nvPr/>
        </p:nvPicPr>
        <p:blipFill>
          <a:blip r:embed="rId3"/>
          <a:stretch/>
        </p:blipFill>
        <p:spPr>
          <a:xfrm>
            <a:off x="5214960" y="2286000"/>
            <a:ext cx="3472920" cy="2234880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>
    <p:cover dir="l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extShape 1"/>
          <p:cNvSpPr txBox="1"/>
          <p:nvPr/>
        </p:nvSpPr>
        <p:spPr>
          <a:xfrm>
            <a:off x="457200" y="285840"/>
            <a:ext cx="8229240" cy="342864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160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Сперматозоид млекопитающих имеет форму длинной нити. Длина сперматозоида человека 50–60 мкм. В строении сперматозоида можно выделить «головку», «шейку», промежуточный отдел и хвостик. В головке находится ядро и </a:t>
            </a:r>
            <a:r>
              <a:rPr lang="ru-RU" sz="160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акросома</a:t>
            </a:r>
            <a:r>
              <a:rPr lang="ru-RU" sz="160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Ядро содержит гаплоидный набор хромосом. </a:t>
            </a:r>
            <a:r>
              <a:rPr lang="ru-RU" sz="160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Акросома</a:t>
            </a:r>
            <a:r>
              <a:rPr lang="ru-RU" sz="160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мембранный органоид, содержащий ферменты, используемые для растворения оболочек яйцеклетки. В шейке расположены две центриоли, в промежуточном отделе — митохондрии. Хвостик представлен одним, у некоторых видов — двумя и более жгутиками. Жгутик является органоидом движения и сходен по строению со жгутиками и ресничками простейших. Для движения жгутиков используется энергия макроэргических связей АТФ, синтез АТФ происходит в митохондриях.</a:t>
            </a:r>
            <a:endParaRPr lang="ru-RU" sz="160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160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Сперматозоид открыт в 1677 году А. Левенгуком.</a:t>
            </a:r>
            <a:endParaRPr lang="ru-RU" sz="160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ru-RU" sz="16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  <p:pic>
        <p:nvPicPr>
          <p:cNvPr id="574" name="Picture 2"/>
          <p:cNvPicPr/>
          <p:nvPr/>
        </p:nvPicPr>
        <p:blipFill>
          <a:blip r:embed="rId2"/>
          <a:stretch/>
        </p:blipFill>
        <p:spPr>
          <a:xfrm>
            <a:off x="1285920" y="3714840"/>
            <a:ext cx="2714400" cy="2908080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  <p:sp>
        <p:nvSpPr>
          <p:cNvPr id="575" name="CustomShape 2"/>
          <p:cNvSpPr/>
          <p:nvPr/>
        </p:nvSpPr>
        <p:spPr>
          <a:xfrm>
            <a:off x="4214880" y="4214880"/>
            <a:ext cx="4285800" cy="1461960"/>
          </a:xfrm>
          <a:prstGeom prst="rect">
            <a:avLst/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/>
              </a:rPr>
              <a:t>Сперматозоиды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/>
              </a:rPr>
              <a:t>: 1 - кролика; 2 - крысы; 3 - морской свинки: 4 - человека; 5 - десятиногого рака; 6 - паука; 7 - жука; 8 -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entury Gothic"/>
              </a:rPr>
              <a:t>хвоша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/>
              </a:rPr>
              <a:t>; 9 - мха; 10 - папоротника. 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cover dir="l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C1C1D"/>
                </a:solidFill>
                <a:latin typeface="Century Gothic"/>
              </a:rPr>
              <a:t>Овогенез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TextShape 2"/>
          <p:cNvSpPr txBox="1"/>
          <p:nvPr/>
        </p:nvSpPr>
        <p:spPr>
          <a:xfrm>
            <a:off x="500040" y="1143000"/>
            <a:ext cx="4285800" cy="292860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C1C1D"/>
                </a:solidFill>
                <a:latin typeface="Century Gothic"/>
              </a:rPr>
              <a:t>Осуществляется в яичниках, подразделяется на три фазы: </a:t>
            </a:r>
            <a:endParaRPr lang="ru-RU" sz="2400" b="0" strike="noStrike" spc="-1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C1C1D"/>
                </a:solidFill>
                <a:latin typeface="Century Gothic"/>
              </a:rPr>
              <a:t>1) размножения, </a:t>
            </a:r>
            <a:endParaRPr lang="ru-RU" sz="2400" b="0" strike="noStrike" spc="-1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C1C1D"/>
                </a:solidFill>
                <a:latin typeface="Century Gothic"/>
              </a:rPr>
              <a:t>2) роста, </a:t>
            </a:r>
            <a:endParaRPr lang="ru-RU" sz="2400" b="0" strike="noStrike" spc="-1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C1C1D"/>
                </a:solidFill>
                <a:latin typeface="Century Gothic"/>
              </a:rPr>
              <a:t>3) созревания.</a:t>
            </a:r>
            <a:endParaRPr lang="ru-RU" sz="2400" b="0" strike="noStrike" spc="-1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ru-RU" sz="2400" b="0" strike="noStrike" spc="-1">
              <a:solidFill>
                <a:srgbClr val="808080"/>
              </a:solidFill>
              <a:latin typeface="Century Gothic"/>
            </a:endParaRPr>
          </a:p>
        </p:txBody>
      </p:sp>
      <p:pic>
        <p:nvPicPr>
          <p:cNvPr id="578" name="Picture 2"/>
          <p:cNvPicPr/>
          <p:nvPr/>
        </p:nvPicPr>
        <p:blipFill>
          <a:blip r:embed="rId2"/>
          <a:stretch/>
        </p:blipFill>
        <p:spPr>
          <a:xfrm>
            <a:off x="4857840" y="1357200"/>
            <a:ext cx="3857400" cy="3476160"/>
          </a:xfrm>
          <a:prstGeom prst="rect">
            <a:avLst/>
          </a:prstGeom>
          <a:ln w="9360">
            <a:noFill/>
          </a:ln>
        </p:spPr>
      </p:pic>
      <p:pic>
        <p:nvPicPr>
          <p:cNvPr id="579" name="Picture 4"/>
          <p:cNvPicPr/>
          <p:nvPr/>
        </p:nvPicPr>
        <p:blipFill>
          <a:blip r:embed="rId3"/>
          <a:stretch/>
        </p:blipFill>
        <p:spPr>
          <a:xfrm>
            <a:off x="571680" y="4143240"/>
            <a:ext cx="4176360" cy="24285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>
    <p:cover dir="l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extShape 1"/>
          <p:cNvSpPr txBox="1"/>
          <p:nvPr/>
        </p:nvSpPr>
        <p:spPr>
          <a:xfrm>
            <a:off x="914400" y="274680"/>
            <a:ext cx="7772040" cy="86796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C1C1D"/>
                </a:solidFill>
                <a:latin typeface="Century Gothic"/>
              </a:rPr>
              <a:t>Овогенез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TextShape 2"/>
          <p:cNvSpPr txBox="1"/>
          <p:nvPr/>
        </p:nvSpPr>
        <p:spPr>
          <a:xfrm>
            <a:off x="457200" y="1357200"/>
            <a:ext cx="5186160" cy="476856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24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фазы размножения диплоидные </a:t>
            </a:r>
            <a:r>
              <a:rPr lang="ru-RU" sz="2400" b="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овогонии</a:t>
            </a:r>
            <a:r>
              <a:rPr lang="ru-RU" sz="24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многократно делятся митозом. </a:t>
            </a:r>
            <a:endParaRPr lang="ru-RU" sz="24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24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 роста соответствует интерфазе 1 мейоза, т.е. во время нее происходит подготовка клеток к мейозу: клетки значительно увеличиваются в размерах вследствие накопления питательных веществ. Главным событием фазы роста является репликация ДНК. </a:t>
            </a:r>
            <a:endParaRPr lang="ru-RU" sz="24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2" name="Рисунок 4"/>
          <p:cNvPicPr/>
          <p:nvPr/>
        </p:nvPicPr>
        <p:blipFill>
          <a:blip r:embed="rId2"/>
          <a:stretch/>
        </p:blipFill>
        <p:spPr>
          <a:xfrm>
            <a:off x="5572080" y="1087560"/>
            <a:ext cx="3115800" cy="5547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>
    <p:cover dir="l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TextShape 2"/>
          <p:cNvSpPr txBox="1"/>
          <p:nvPr/>
        </p:nvSpPr>
        <p:spPr>
          <a:xfrm>
            <a:off x="457200" y="260280"/>
            <a:ext cx="4835160" cy="586548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фазы созревания клетки делятся мейозом. Во время первого деления мейоза они называются </a:t>
            </a:r>
            <a:r>
              <a:rPr lang="ru-RU" sz="2000" b="1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овоцитами</a:t>
            </a:r>
            <a:r>
              <a:rPr lang="ru-RU" sz="2000" b="1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1-го порядка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результате первого </a:t>
            </a:r>
            <a:r>
              <a:rPr lang="ru-RU" sz="2000" b="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мейотического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деления возникают две дочерние клетки: мелкая, называемая первым </a:t>
            </a:r>
            <a:r>
              <a:rPr lang="ru-RU" sz="2000" b="1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полярным тельцем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более крупная — </a:t>
            </a:r>
            <a:r>
              <a:rPr lang="ru-RU" sz="2000" b="1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овоцит</a:t>
            </a:r>
            <a:r>
              <a:rPr lang="ru-RU" sz="2000" b="1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2-го порядка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 время второго </a:t>
            </a:r>
            <a:r>
              <a:rPr lang="ru-RU" sz="2000" b="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мейотического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деления </a:t>
            </a:r>
            <a:r>
              <a:rPr lang="ru-RU" sz="2000" b="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овоцит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2-го порядка делится с образованием яйцеклетки и второго полярного тельца, а первое полярное тельце — с образованием третьего и четвертого полярных телец. Таким образом, в результате мейоза из одного </a:t>
            </a:r>
            <a:r>
              <a:rPr lang="ru-RU" sz="2000" b="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овоцита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1-го порядка образуются одна яйцеклетка и три полярных тельца.</a:t>
            </a:r>
            <a:endParaRPr lang="ru-RU" sz="20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ru-RU" sz="20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5" name="Picture 5"/>
          <p:cNvPicPr/>
          <p:nvPr/>
        </p:nvPicPr>
        <p:blipFill>
          <a:blip r:embed="rId2"/>
          <a:stretch/>
        </p:blipFill>
        <p:spPr>
          <a:xfrm>
            <a:off x="6084720" y="1484280"/>
            <a:ext cx="2514240" cy="388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cover dir="l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extShape 1"/>
          <p:cNvSpPr txBox="1"/>
          <p:nvPr/>
        </p:nvSpPr>
        <p:spPr>
          <a:xfrm>
            <a:off x="914400" y="274680"/>
            <a:ext cx="7772040" cy="86796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C1C1D"/>
                </a:solidFill>
                <a:latin typeface="Century Gothic"/>
              </a:rPr>
              <a:t>Овогенез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TextShape 2"/>
          <p:cNvSpPr txBox="1"/>
          <p:nvPr/>
        </p:nvSpPr>
        <p:spPr>
          <a:xfrm>
            <a:off x="457200" y="1357200"/>
            <a:ext cx="5186160" cy="476856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образования сперматозоидов, которое происходит только после достижения половой зрелости, процесс образования яйцеклеток у человека начинается еще в эмбриональном периоде и течет прерывисто. У зародыша полностью осуществляются фазы размножения и роста и начинается фаза созревания. К моменту рождения девочки в ее яичниках находятся сотни тысяч </a:t>
            </a:r>
            <a:r>
              <a:rPr lang="ru-RU" sz="2000" b="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овоцитов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1-го порядка, остановившихся, «застывших» на стадии </a:t>
            </a:r>
            <a:r>
              <a:rPr lang="ru-RU" sz="2000" b="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диплотены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профазы 1 мейоза — </a:t>
            </a:r>
            <a:r>
              <a:rPr lang="ru-RU" sz="2000" b="1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блок овогенеза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8" name="Рисунок 4"/>
          <p:cNvPicPr/>
          <p:nvPr/>
        </p:nvPicPr>
        <p:blipFill>
          <a:blip r:embed="rId2"/>
          <a:stretch/>
        </p:blipFill>
        <p:spPr>
          <a:xfrm>
            <a:off x="5572080" y="1087560"/>
            <a:ext cx="3115800" cy="5547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>
    <p:cover dir="l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TextShape 2"/>
          <p:cNvSpPr txBox="1"/>
          <p:nvPr/>
        </p:nvSpPr>
        <p:spPr>
          <a:xfrm>
            <a:off x="457200" y="549360"/>
            <a:ext cx="4258800" cy="557640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полового созревания мейоз возобновится: примерно каждый месяц под действием половых гормонов один из </a:t>
            </a:r>
            <a:r>
              <a:rPr lang="ru-RU" sz="2000" b="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овоцитов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(редко два) будет доходить до метафазы 2 мейоза — </a:t>
            </a:r>
            <a:r>
              <a:rPr lang="ru-RU" sz="2000" b="1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блок овогенеза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Мейоз может пройти до конца только при условии оплодотворения; если оплодотворение не происходит, </a:t>
            </a:r>
            <a:r>
              <a:rPr lang="ru-RU" sz="2000" b="0" strike="noStrike" spc="-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овоцит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2-го порядка погибает и выводится из организма.</a:t>
            </a:r>
            <a:endParaRPr lang="ru-RU" sz="20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0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  <p:pic>
        <p:nvPicPr>
          <p:cNvPr id="591" name="Picture 7"/>
          <p:cNvPicPr/>
          <p:nvPr/>
        </p:nvPicPr>
        <p:blipFill>
          <a:blip r:embed="rId2"/>
          <a:stretch/>
        </p:blipFill>
        <p:spPr>
          <a:xfrm>
            <a:off x="4788000" y="1628640"/>
            <a:ext cx="4019040" cy="335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cover dir="l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C1C1D"/>
                </a:solidFill>
                <a:latin typeface="Century Gothic"/>
              </a:rPr>
              <a:t>Строение яйцеклеток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TextShape 2"/>
          <p:cNvSpPr txBox="1"/>
          <p:nvPr/>
        </p:nvSpPr>
        <p:spPr>
          <a:xfrm>
            <a:off x="457200" y="1357200"/>
            <a:ext cx="8257680" cy="235692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яйцеклеток обычно округлая. Размеры яйцеклеток колеблются в широких пределах — от нескольких десятков микрометров до нескольких сантиметров (яйцеклетка человека — около 120 мкм). К особенностям строения яйцеклеток относятся: наличие оболочек, располагающихся поверх плазматической мембраны и наличие в цитоплазме более или менее большого количества запасных питательных веществ.</a:t>
            </a:r>
            <a:endParaRPr lang="ru-RU" sz="20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642960" y="3929040"/>
            <a:ext cx="5535360" cy="27144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>
    <p:cover dir="l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extShape 1"/>
          <p:cNvSpPr txBox="1"/>
          <p:nvPr/>
        </p:nvSpPr>
        <p:spPr>
          <a:xfrm>
            <a:off x="500040" y="357120"/>
            <a:ext cx="8229240" cy="335736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накоплением питательных веществ, у яйцеклеток появляется полярность. Противоположные полюсы называются </a:t>
            </a:r>
            <a:r>
              <a:rPr lang="ru-RU" sz="2000" b="1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вегетативным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анимальным</a:t>
            </a: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Поляризация проявляется в том, что происходит изменение местоположения ядра в клетке (оно смещается в сторону анимального полюса), а также в особенностях распределения цитоплазматических включений (во многих яйцах количество желтка возрастает от анимального к вегетативному полюсу).</a:t>
            </a:r>
            <a:endParaRPr lang="ru-RU" sz="20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Century Gothic"/>
              <a:buChar char="□"/>
            </a:pPr>
            <a:r>
              <a:rPr lang="ru-RU" sz="2000" b="0" strike="noStrike" spc="-1" dirty="0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Яйцеклетка человека была открыта в 1827 году К.М. Бэром.</a:t>
            </a:r>
            <a:endParaRPr lang="ru-RU" sz="2000" b="0" strike="noStrike" spc="-1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  <p:pic>
        <p:nvPicPr>
          <p:cNvPr id="596" name="Picture 2"/>
          <p:cNvPicPr/>
          <p:nvPr/>
        </p:nvPicPr>
        <p:blipFill>
          <a:blip r:embed="rId2"/>
          <a:stretch/>
        </p:blipFill>
        <p:spPr>
          <a:xfrm>
            <a:off x="714240" y="3571920"/>
            <a:ext cx="3357360" cy="3038040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  <p:sp>
        <p:nvSpPr>
          <p:cNvPr id="597" name="CustomShape 2"/>
          <p:cNvSpPr/>
          <p:nvPr/>
        </p:nvSpPr>
        <p:spPr>
          <a:xfrm>
            <a:off x="4143240" y="4000680"/>
            <a:ext cx="4357440" cy="1461960"/>
          </a:xfrm>
          <a:prstGeom prst="rect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entury Gothic"/>
              </a:rPr>
              <a:t>Строение яйца у гидры (1), кольчатого червя из рода Urechis (2), морского ежа (3), дрозофилы (4, яйцо вскоре после оплодотворения), окуня (5), курицы (6), человека (7)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/>
          <p:cNvPicPr/>
          <p:nvPr/>
        </p:nvPicPr>
        <p:blipFill>
          <a:blip r:embed="rId2"/>
          <a:stretch/>
        </p:blipFill>
        <p:spPr>
          <a:xfrm>
            <a:off x="179280" y="260280"/>
            <a:ext cx="1244160" cy="1584000"/>
          </a:xfrm>
          <a:prstGeom prst="rect">
            <a:avLst/>
          </a:prstGeom>
          <a:ln w="9360">
            <a:noFill/>
          </a:ln>
        </p:spPr>
      </p:pic>
      <p:sp>
        <p:nvSpPr>
          <p:cNvPr id="315" name="CustomShape 1"/>
          <p:cNvSpPr/>
          <p:nvPr/>
        </p:nvSpPr>
        <p:spPr>
          <a:xfrm rot="16200000">
            <a:off x="-1324080" y="3858120"/>
            <a:ext cx="4249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Формы бесполого размножения           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1692360" y="18900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</a:rPr>
              <a:t>2.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Бинарное деление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2500200" y="5643720"/>
            <a:ext cx="49683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FFFFFF"/>
                </a:solidFill>
                <a:latin typeface="Calibri"/>
              </a:rPr>
              <a:t>Организмы: одноклеточные эукариоты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(растения, животные, грибы) 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18" name="Picture 4"/>
          <p:cNvPicPr/>
          <p:nvPr/>
        </p:nvPicPr>
        <p:blipFill>
          <a:blip r:embed="rId3"/>
          <a:stretch/>
        </p:blipFill>
        <p:spPr>
          <a:xfrm>
            <a:off x="1714680" y="1143000"/>
            <a:ext cx="6500520" cy="4571640"/>
          </a:xfrm>
          <a:prstGeom prst="rect">
            <a:avLst/>
          </a:prstGeom>
          <a:ln w="9360">
            <a:noFill/>
          </a:ln>
        </p:spPr>
      </p:pic>
      <p:pic>
        <p:nvPicPr>
          <p:cNvPr id="319" name="Picture 26"/>
          <p:cNvPicPr/>
          <p:nvPr/>
        </p:nvPicPr>
        <p:blipFill>
          <a:blip r:embed="rId4"/>
          <a:stretch/>
        </p:blipFill>
        <p:spPr>
          <a:xfrm>
            <a:off x="1714680" y="1143000"/>
            <a:ext cx="6500520" cy="4571640"/>
          </a:xfrm>
          <a:prstGeom prst="rect">
            <a:avLst/>
          </a:prstGeom>
          <a:ln w="9360">
            <a:noFill/>
          </a:ln>
        </p:spPr>
      </p:pic>
      <p:sp>
        <p:nvSpPr>
          <p:cNvPr id="320" name="CustomShape 4"/>
          <p:cNvSpPr/>
          <p:nvPr/>
        </p:nvSpPr>
        <p:spPr>
          <a:xfrm>
            <a:off x="6643800" y="1143000"/>
            <a:ext cx="1584000" cy="364680"/>
          </a:xfrm>
          <a:prstGeom prst="rect">
            <a:avLst/>
          </a:pr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lang="ru-RU" sz="1800" b="1" i="1" strike="noStrike" spc="-1">
                <a:solidFill>
                  <a:srgbClr val="FFFFFF"/>
                </a:solidFill>
                <a:latin typeface="Calibri"/>
              </a:rPr>
              <a:t>амёба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4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77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fill="hold"/>
                                        <p:tgtEl>
                                          <p:spTgt spid="3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77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fill="hold"/>
                                        <p:tgtEl>
                                          <p:spTgt spid="3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3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3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77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fill="hold"/>
                                        <p:tgtEl>
                                          <p:spTgt spid="3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4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4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107640" y="116640"/>
            <a:ext cx="8664840" cy="674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xtShape 1"/>
          <p:cNvSpPr txBox="1"/>
          <p:nvPr/>
        </p:nvSpPr>
        <p:spPr>
          <a:xfrm>
            <a:off x="214200" y="857160"/>
            <a:ext cx="8286480" cy="56163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10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По расположению: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i="1" strike="noStrike" spc="-1" dirty="0">
                <a:solidFill>
                  <a:srgbClr val="000000"/>
                </a:solidFill>
                <a:latin typeface="Calibri"/>
              </a:rPr>
              <a:t>Телолецитальные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 — желток смещён к вегетативному полюсу яйцеклетки. Противоположный полюс называется анимальным. Сюда относятся некоторые полилецитальные (рыбы, кроме осетровых, рептилии, птицы) и все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мезолецитальные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 яйца (осетровые рыбы, амфибии).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i="1" strike="noStrike" spc="-1" dirty="0">
                <a:solidFill>
                  <a:srgbClr val="000000"/>
                </a:solidFill>
                <a:latin typeface="Calibri"/>
              </a:rPr>
              <a:t>Гомо (изо)- </a:t>
            </a:r>
            <a:r>
              <a:rPr lang="ru-RU" sz="2800" b="1" i="1" strike="noStrike" spc="-1" dirty="0" err="1">
                <a:solidFill>
                  <a:srgbClr val="000000"/>
                </a:solidFill>
                <a:latin typeface="Calibri"/>
              </a:rPr>
              <a:t>лецитальные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 — желток распределён равномерно. Сюда относятся олиголецитальные ядра (моллюски, иглокожие).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i="1" strike="noStrike" spc="-1" dirty="0">
                <a:solidFill>
                  <a:srgbClr val="000000"/>
                </a:solidFill>
                <a:latin typeface="Calibri"/>
              </a:rPr>
              <a:t>Центролецитальные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 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— желток расположен в центре яйцеклетки. Сюда относятся некоторые полилецитальные яйца (членистоногие). В центре яйца расположено ядро, а по периферии — ободок свободной от желтка цитоплазмы. Оба этих района — центр и периферия яйца — связаны тонкими цитоплазматическими мостиками, а всё промежуточное пространство заполнено желтком.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Picture 8"/>
          <p:cNvPicPr/>
          <p:nvPr/>
        </p:nvPicPr>
        <p:blipFill>
          <a:blip r:embed="rId2"/>
          <a:stretch/>
        </p:blipFill>
        <p:spPr>
          <a:xfrm>
            <a:off x="142920" y="357120"/>
            <a:ext cx="4357440" cy="4357440"/>
          </a:xfrm>
          <a:prstGeom prst="rect">
            <a:avLst/>
          </a:prstGeom>
          <a:ln>
            <a:noFill/>
          </a:ln>
        </p:spPr>
      </p:pic>
      <p:pic>
        <p:nvPicPr>
          <p:cNvPr id="603" name="Picture 12"/>
          <p:cNvPicPr/>
          <p:nvPr/>
        </p:nvPicPr>
        <p:blipFill>
          <a:blip r:embed="rId3"/>
          <a:stretch/>
        </p:blipFill>
        <p:spPr>
          <a:xfrm>
            <a:off x="4286160" y="285840"/>
            <a:ext cx="4428720" cy="4428720"/>
          </a:xfrm>
          <a:prstGeom prst="rect">
            <a:avLst/>
          </a:prstGeom>
          <a:ln>
            <a:noFill/>
          </a:ln>
        </p:spPr>
      </p:pic>
      <p:sp>
        <p:nvSpPr>
          <p:cNvPr id="604" name="CustomShape 1"/>
          <p:cNvSpPr/>
          <p:nvPr/>
        </p:nvSpPr>
        <p:spPr>
          <a:xfrm>
            <a:off x="815400" y="5000760"/>
            <a:ext cx="3370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Calibri"/>
              </a:rPr>
              <a:t>Центролецитальная яйцеклетка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05" name="CustomShape 2"/>
          <p:cNvSpPr/>
          <p:nvPr/>
        </p:nvSpPr>
        <p:spPr>
          <a:xfrm>
            <a:off x="5163840" y="4929120"/>
            <a:ext cx="309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Calibri"/>
              </a:rPr>
              <a:t>Телолецитальная яйцеклетка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2"/>
          <p:cNvPicPr/>
          <p:nvPr/>
        </p:nvPicPr>
        <p:blipFill>
          <a:blip r:embed="rId2"/>
          <a:stretch/>
        </p:blipFill>
        <p:spPr>
          <a:xfrm>
            <a:off x="1500120" y="0"/>
            <a:ext cx="4762080" cy="4600080"/>
          </a:xfrm>
          <a:prstGeom prst="rect">
            <a:avLst/>
          </a:prstGeom>
          <a:ln>
            <a:noFill/>
          </a:ln>
        </p:spPr>
      </p:pic>
      <p:sp>
        <p:nvSpPr>
          <p:cNvPr id="607" name="CustomShape 1"/>
          <p:cNvSpPr/>
          <p:nvPr/>
        </p:nvSpPr>
        <p:spPr>
          <a:xfrm>
            <a:off x="214200" y="4500720"/>
            <a:ext cx="842940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Оболочки яйцеклеток: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002060"/>
                </a:solidFill>
                <a:latin typeface="Calibri"/>
              </a:rPr>
              <a:t>Первичные</a:t>
            </a:r>
            <a:r>
              <a:rPr lang="ru-RU" sz="1800" b="1" strike="noStrike" spc="-1">
                <a:solidFill>
                  <a:srgbClr val="002060"/>
                </a:solidFill>
                <a:latin typeface="Calibri"/>
              </a:rPr>
              <a:t> 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— производные цитоплазматической мембраны.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В частности, у млекопитающих эта оболочка называется блестящей (zona pellucida).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002060"/>
                </a:solidFill>
                <a:latin typeface="Calibri"/>
              </a:rPr>
              <a:t>Вторичные (хорион)</a:t>
            </a:r>
            <a:r>
              <a:rPr lang="ru-RU" sz="1800" b="1" strike="noStrike" spc="-1">
                <a:solidFill>
                  <a:srgbClr val="002060"/>
                </a:solidFill>
                <a:latin typeface="Calibri"/>
              </a:rPr>
              <a:t> 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— продукт выделения фолликулярных клеток.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Shape 1"/>
          <p:cNvSpPr txBox="1"/>
          <p:nvPr/>
        </p:nvSpPr>
        <p:spPr>
          <a:xfrm>
            <a:off x="457200" y="274680"/>
            <a:ext cx="7467120" cy="725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latin typeface="Calibri"/>
              </a:rPr>
              <a:t>Типы оогенеза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TextShape 2"/>
          <p:cNvSpPr txBox="1"/>
          <p:nvPr/>
        </p:nvSpPr>
        <p:spPr>
          <a:xfrm>
            <a:off x="539640" y="1214280"/>
            <a:ext cx="8175600" cy="5259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35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Диффузный оогенез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 — развитие яйцеклеток может происходить в любой части тела (губки, кишечнополостные, ресничные черви). 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При диффузном оогенезе ооциты являются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фагоцитирующими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 клетками, не синтезируют и не накапливают желточные включения, а растут за счёт поступления низкомолекулярный соединений из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фаголизосом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В этих ооцитах вырабатываются в большом количестве гидролитические ферменты, необходимые для переваривания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фагоцитируемых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 структур.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Локализованный оогенез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 — развитие яйцеклеток происходит в женских гонадах — яичниках.</a:t>
            </a: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extShape 1"/>
          <p:cNvSpPr txBox="1"/>
          <p:nvPr/>
        </p:nvSpPr>
        <p:spPr>
          <a:xfrm>
            <a:off x="457200" y="274680"/>
            <a:ext cx="7467120" cy="8679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Calibri"/>
              </a:rPr>
              <a:t>Локализованный оогенез: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TextShape 2"/>
          <p:cNvSpPr txBox="1"/>
          <p:nvPr/>
        </p:nvSpPr>
        <p:spPr>
          <a:xfrm>
            <a:off x="0" y="1285920"/>
            <a:ext cx="8429400" cy="46144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9500" lnSpcReduction="20000"/>
          </a:bodyPr>
          <a:lstStyle/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</a:rPr>
              <a:t>Солитарный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 оогенез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 — ооцит может развиваться без участия вспомогательных питающих клеток (некоторые кишечнополостные, черви, моллюски). 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Алиментарный оогенез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 — развитие ооцита происходит при участии вспомогательных питающих клеток.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</a:rPr>
              <a:t>Нутриментарный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 оогенез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 — ооцит окружён трофоцитами (клетками-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кормилками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), связанными с ним цитоплазматическими мостиками (высшие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черви,насекомые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). На один ооцит приходится огромное количество клеток-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кормилок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, снабжающих половую клетку РНК. 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Фолликулярный оогенез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 — растущий ооцит окружён фолликулярными (соматическими по происхождению) клетками, которые вместе с ним образуют функциональную структуру — фолликул (подавляющее число животных, в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т.ч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. все хордовые). </a:t>
            </a:r>
            <a:endParaRPr lang="ru-RU" sz="2800" b="0" strike="noStrike" spc="-1" dirty="0">
              <a:solidFill>
                <a:srgbClr val="80808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extShape 1"/>
          <p:cNvSpPr txBox="1"/>
          <p:nvPr/>
        </p:nvSpPr>
        <p:spPr>
          <a:xfrm>
            <a:off x="457200" y="274680"/>
            <a:ext cx="7467120" cy="15109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600" b="0" strike="noStrike" spc="-1">
                <a:solidFill>
                  <a:srgbClr val="7030A0"/>
                </a:solidFill>
                <a:latin typeface="Calibri"/>
              </a:rPr>
              <a:t>?</a:t>
            </a:r>
            <a:endParaRPr lang="ru-RU" sz="9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TextShape 2"/>
          <p:cNvSpPr txBox="1"/>
          <p:nvPr/>
        </p:nvSpPr>
        <p:spPr>
          <a:xfrm>
            <a:off x="457200" y="2286000"/>
            <a:ext cx="7467120" cy="4187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1417"/>
              </a:spcBef>
            </a:pPr>
            <a:r>
              <a:rPr lang="ru-RU" sz="3200" b="0" strike="noStrike" spc="-1">
                <a:solidFill>
                  <a:srgbClr val="808080"/>
                </a:solidFill>
                <a:latin typeface="Century Gothic"/>
              </a:rPr>
              <a:t>Назовите типы яйцеклеток, определяемых по количеству желтка в них.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456840" y="-21600"/>
            <a:ext cx="8228520" cy="173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7" name="CustomShape 2"/>
          <p:cNvSpPr/>
          <p:nvPr/>
        </p:nvSpPr>
        <p:spPr>
          <a:xfrm>
            <a:off x="456840" y="1604160"/>
            <a:ext cx="8228520" cy="39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61000" lnSpcReduction="10000"/>
          </a:bodyPr>
          <a:lstStyle/>
          <a:p>
            <a:pPr marL="342720" indent="-34236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Рекомендуемая литература:</a:t>
            </a:r>
            <a:endParaRPr lang="ru-RU" sz="3200" b="0" strike="noStrike" spc="-1">
              <a:latin typeface="Arial"/>
            </a:endParaRPr>
          </a:p>
          <a:p>
            <a:pPr marL="342720" indent="-34236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Биология (том 1) / В.Н.Ярыгин (ред.) – М.: «ГЭОТАР- Медиа», 2012; 2015. – Стр 23-94.</a:t>
            </a:r>
            <a:endParaRPr lang="ru-RU" sz="3200" b="0" strike="noStrike" spc="-1">
              <a:latin typeface="Arial"/>
            </a:endParaRPr>
          </a:p>
          <a:p>
            <a:pPr marL="342720" indent="-34236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Биология [Электронный ресурс] : учебник : в 2 т. / ред. В. Н. Ярыгин. - М. : ГЭОТАР-Медиа, 2015. - Т. 1. - 736 с. : ил.</a:t>
            </a:r>
            <a:endParaRPr lang="ru-RU" sz="3200" b="0" strike="noStrike" spc="-1">
              <a:latin typeface="Arial"/>
            </a:endParaRPr>
          </a:p>
          <a:p>
            <a:pPr marL="342720" indent="-34236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Биология. Руководство к лабораторным занятиям [Электронный ресурс] : учеб. пособие / ред. Н. В. Чебышев. - 2-е изд., испр. и доп. - М. : ГЭОТАР-Медиа, 2015.</a:t>
            </a:r>
            <a:endParaRPr lang="ru-RU" sz="3200" b="0" strike="noStrike" spc="-1">
              <a:latin typeface="Arial"/>
            </a:endParaRPr>
          </a:p>
          <a:p>
            <a:pPr marL="342720" indent="-34236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Пехов, А. П.</a:t>
            </a:r>
            <a:endParaRPr lang="ru-RU" sz="3200" b="0" strike="noStrike" spc="-1">
              <a:latin typeface="Arial"/>
            </a:endParaRPr>
          </a:p>
          <a:p>
            <a:pPr marL="342720" indent="-34236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Биология: медицинская биология, генетика и паразитология [Электронный ресурс] : учебник / А. П. Пехов. - 3-е изд., стер. - М. : ГЭОТАР-Медиа, 2014.</a:t>
            </a:r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2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3200" b="0" strike="noStrike" spc="-1">
                <a:latin typeface="Arial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</TotalTime>
  <Words>2846</Words>
  <Application>Microsoft Office PowerPoint</Application>
  <PresentationFormat>Экран (4:3)</PresentationFormat>
  <Paragraphs>437</Paragraphs>
  <Slides>98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98</vt:i4>
      </vt:variant>
    </vt:vector>
  </HeadingPairs>
  <TitlesOfParts>
    <vt:vector size="102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Размножение организмов. Роль генотипа и средовых факторов в формировании фенотипа.</dc:title>
  <dc:subject/>
  <dc:creator>Биология</dc:creator>
  <dc:description/>
  <cp:lastModifiedBy>Биология</cp:lastModifiedBy>
  <cp:revision>141</cp:revision>
  <dcterms:modified xsi:type="dcterms:W3CDTF">2022-11-15T07:47:58Z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108</vt:i4>
  </property>
</Properties>
</file>