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</p:sldIdLst>
  <p:sldSz cx="12192000" cy="6858000"/>
  <p:notesSz cx="12192000" cy="6858000"/>
  <p:embeddedFontLst>
    <p:embeddedFont>
      <p:font typeface="Book Antiqua" pitchFamily="18" charset="0"/>
      <p:regular r:id="rId141"/>
      <p:bold r:id="rId142"/>
      <p:italic r:id="rId143"/>
      <p:boldItalic r:id="rId144"/>
    </p:embeddedFont>
    <p:embeddedFont>
      <p:font typeface="Calibri" pitchFamily="34" charset="0"/>
      <p:regular r:id="rId145"/>
      <p:bold r:id="rId146"/>
      <p:italic r:id="rId147"/>
      <p:boldItalic r:id="rId148"/>
    </p:embeddedFont>
    <p:embeddedFont>
      <p:font typeface="Arial Narrow" pitchFamily="34" charset="0"/>
      <p:regular r:id="rId149"/>
      <p:bold r:id="rId150"/>
      <p:italic r:id="rId151"/>
      <p:boldItalic r:id="rId15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font" Target="fonts/font4.fntdata"/><Relationship Id="rId149" Type="http://schemas.openxmlformats.org/officeDocument/2006/relationships/font" Target="fonts/font9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10.fntdata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font" Target="fonts/font5.fntdata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font" Target="fonts/font3.fntdata"/><Relationship Id="rId148" Type="http://schemas.openxmlformats.org/officeDocument/2006/relationships/font" Target="fonts/font8.fntdata"/><Relationship Id="rId151" Type="http://schemas.openxmlformats.org/officeDocument/2006/relationships/font" Target="fonts/font11.fntdata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1.fntdata"/><Relationship Id="rId14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2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92787" y="2250141"/>
            <a:ext cx="9699210" cy="460785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77431" y="196595"/>
            <a:ext cx="3237136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11973" y="1418661"/>
            <a:ext cx="8936990" cy="27933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1.jpg"/><Relationship Id="rId4" Type="http://schemas.openxmlformats.org/officeDocument/2006/relationships/image" Target="../media/image15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6.jp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7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8.jp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9.jp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jp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1.jp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2.jp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3.jp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5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2.png"/><Relationship Id="rId3" Type="http://schemas.openxmlformats.org/officeDocument/2006/relationships/image" Target="../media/image517.png"/><Relationship Id="rId7" Type="http://schemas.openxmlformats.org/officeDocument/2006/relationships/image" Target="../media/image521.png"/><Relationship Id="rId2" Type="http://schemas.openxmlformats.org/officeDocument/2006/relationships/image" Target="../media/image5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0.png"/><Relationship Id="rId5" Type="http://schemas.openxmlformats.org/officeDocument/2006/relationships/image" Target="../media/image519.png"/><Relationship Id="rId10" Type="http://schemas.openxmlformats.org/officeDocument/2006/relationships/image" Target="../media/image524.png"/><Relationship Id="rId4" Type="http://schemas.openxmlformats.org/officeDocument/2006/relationships/image" Target="../media/image518.png"/><Relationship Id="rId9" Type="http://schemas.openxmlformats.org/officeDocument/2006/relationships/image" Target="../media/image523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6.png"/><Relationship Id="rId2" Type="http://schemas.openxmlformats.org/officeDocument/2006/relationships/image" Target="../media/image525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png"/><Relationship Id="rId2" Type="http://schemas.openxmlformats.org/officeDocument/2006/relationships/image" Target="../media/image5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6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5.png"/><Relationship Id="rId13" Type="http://schemas.openxmlformats.org/officeDocument/2006/relationships/image" Target="../media/image540.png"/><Relationship Id="rId3" Type="http://schemas.openxmlformats.org/officeDocument/2006/relationships/image" Target="../media/image530.png"/><Relationship Id="rId7" Type="http://schemas.openxmlformats.org/officeDocument/2006/relationships/image" Target="../media/image534.png"/><Relationship Id="rId12" Type="http://schemas.openxmlformats.org/officeDocument/2006/relationships/image" Target="../media/image539.png"/><Relationship Id="rId2" Type="http://schemas.openxmlformats.org/officeDocument/2006/relationships/image" Target="../media/image529.png"/><Relationship Id="rId16" Type="http://schemas.openxmlformats.org/officeDocument/2006/relationships/image" Target="../media/image5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3.png"/><Relationship Id="rId11" Type="http://schemas.openxmlformats.org/officeDocument/2006/relationships/image" Target="../media/image538.png"/><Relationship Id="rId5" Type="http://schemas.openxmlformats.org/officeDocument/2006/relationships/image" Target="../media/image532.png"/><Relationship Id="rId15" Type="http://schemas.openxmlformats.org/officeDocument/2006/relationships/image" Target="../media/image542.png"/><Relationship Id="rId10" Type="http://schemas.openxmlformats.org/officeDocument/2006/relationships/image" Target="../media/image537.png"/><Relationship Id="rId4" Type="http://schemas.openxmlformats.org/officeDocument/2006/relationships/image" Target="../media/image531.png"/><Relationship Id="rId9" Type="http://schemas.openxmlformats.org/officeDocument/2006/relationships/image" Target="../media/image536.png"/><Relationship Id="rId14" Type="http://schemas.openxmlformats.org/officeDocument/2006/relationships/image" Target="../media/image541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5.png"/><Relationship Id="rId2" Type="http://schemas.openxmlformats.org/officeDocument/2006/relationships/image" Target="../media/image5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8.jpg"/><Relationship Id="rId2" Type="http://schemas.openxmlformats.org/officeDocument/2006/relationships/image" Target="../media/image547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jpg"/><Relationship Id="rId2" Type="http://schemas.openxmlformats.org/officeDocument/2006/relationships/image" Target="../media/image549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jpg"/><Relationship Id="rId2" Type="http://schemas.openxmlformats.org/officeDocument/2006/relationships/image" Target="../media/image5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png"/><Relationship Id="rId4" Type="http://schemas.openxmlformats.org/officeDocument/2006/relationships/image" Target="../media/image553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jpg"/><Relationship Id="rId2" Type="http://schemas.openxmlformats.org/officeDocument/2006/relationships/image" Target="../media/image55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7.png"/><Relationship Id="rId4" Type="http://schemas.openxmlformats.org/officeDocument/2006/relationships/image" Target="../media/image556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8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8.png"/><Relationship Id="rId2" Type="http://schemas.openxmlformats.org/officeDocument/2006/relationships/image" Target="../media/image559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2" Type="http://schemas.openxmlformats.org/officeDocument/2006/relationships/image" Target="../media/image168.png"/><Relationship Id="rId16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5" Type="http://schemas.openxmlformats.org/officeDocument/2006/relationships/image" Target="../media/image18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1.jpg"/><Relationship Id="rId2" Type="http://schemas.openxmlformats.org/officeDocument/2006/relationships/image" Target="../media/image5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8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jpg"/><Relationship Id="rId2" Type="http://schemas.openxmlformats.org/officeDocument/2006/relationships/image" Target="../media/image5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5.jp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2.png"/><Relationship Id="rId13" Type="http://schemas.openxmlformats.org/officeDocument/2006/relationships/image" Target="../media/image577.png"/><Relationship Id="rId18" Type="http://schemas.openxmlformats.org/officeDocument/2006/relationships/image" Target="../media/image582.png"/><Relationship Id="rId26" Type="http://schemas.openxmlformats.org/officeDocument/2006/relationships/image" Target="../media/image590.png"/><Relationship Id="rId3" Type="http://schemas.openxmlformats.org/officeDocument/2006/relationships/image" Target="../media/image567.png"/><Relationship Id="rId21" Type="http://schemas.openxmlformats.org/officeDocument/2006/relationships/image" Target="../media/image585.png"/><Relationship Id="rId34" Type="http://schemas.openxmlformats.org/officeDocument/2006/relationships/image" Target="../media/image598.png"/><Relationship Id="rId7" Type="http://schemas.openxmlformats.org/officeDocument/2006/relationships/image" Target="../media/image571.png"/><Relationship Id="rId12" Type="http://schemas.openxmlformats.org/officeDocument/2006/relationships/image" Target="../media/image576.png"/><Relationship Id="rId17" Type="http://schemas.openxmlformats.org/officeDocument/2006/relationships/image" Target="../media/image581.png"/><Relationship Id="rId25" Type="http://schemas.openxmlformats.org/officeDocument/2006/relationships/image" Target="../media/image589.png"/><Relationship Id="rId33" Type="http://schemas.openxmlformats.org/officeDocument/2006/relationships/image" Target="../media/image597.png"/><Relationship Id="rId2" Type="http://schemas.openxmlformats.org/officeDocument/2006/relationships/image" Target="../media/image566.png"/><Relationship Id="rId16" Type="http://schemas.openxmlformats.org/officeDocument/2006/relationships/image" Target="../media/image580.png"/><Relationship Id="rId20" Type="http://schemas.openxmlformats.org/officeDocument/2006/relationships/image" Target="../media/image584.png"/><Relationship Id="rId29" Type="http://schemas.openxmlformats.org/officeDocument/2006/relationships/image" Target="../media/image5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11" Type="http://schemas.openxmlformats.org/officeDocument/2006/relationships/image" Target="../media/image575.png"/><Relationship Id="rId24" Type="http://schemas.openxmlformats.org/officeDocument/2006/relationships/image" Target="../media/image588.png"/><Relationship Id="rId32" Type="http://schemas.openxmlformats.org/officeDocument/2006/relationships/image" Target="../media/image596.png"/><Relationship Id="rId37" Type="http://schemas.openxmlformats.org/officeDocument/2006/relationships/image" Target="../media/image601.png"/><Relationship Id="rId5" Type="http://schemas.openxmlformats.org/officeDocument/2006/relationships/image" Target="../media/image569.png"/><Relationship Id="rId15" Type="http://schemas.openxmlformats.org/officeDocument/2006/relationships/image" Target="../media/image579.png"/><Relationship Id="rId23" Type="http://schemas.openxmlformats.org/officeDocument/2006/relationships/image" Target="../media/image587.png"/><Relationship Id="rId28" Type="http://schemas.openxmlformats.org/officeDocument/2006/relationships/image" Target="../media/image592.png"/><Relationship Id="rId36" Type="http://schemas.openxmlformats.org/officeDocument/2006/relationships/image" Target="../media/image600.png"/><Relationship Id="rId10" Type="http://schemas.openxmlformats.org/officeDocument/2006/relationships/image" Target="../media/image574.png"/><Relationship Id="rId19" Type="http://schemas.openxmlformats.org/officeDocument/2006/relationships/image" Target="../media/image583.png"/><Relationship Id="rId31" Type="http://schemas.openxmlformats.org/officeDocument/2006/relationships/image" Target="../media/image595.png"/><Relationship Id="rId4" Type="http://schemas.openxmlformats.org/officeDocument/2006/relationships/image" Target="../media/image568.png"/><Relationship Id="rId9" Type="http://schemas.openxmlformats.org/officeDocument/2006/relationships/image" Target="../media/image573.png"/><Relationship Id="rId14" Type="http://schemas.openxmlformats.org/officeDocument/2006/relationships/image" Target="../media/image578.png"/><Relationship Id="rId22" Type="http://schemas.openxmlformats.org/officeDocument/2006/relationships/image" Target="../media/image586.png"/><Relationship Id="rId27" Type="http://schemas.openxmlformats.org/officeDocument/2006/relationships/image" Target="../media/image591.png"/><Relationship Id="rId30" Type="http://schemas.openxmlformats.org/officeDocument/2006/relationships/image" Target="../media/image594.png"/><Relationship Id="rId35" Type="http://schemas.openxmlformats.org/officeDocument/2006/relationships/image" Target="../media/image599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jpg"/><Relationship Id="rId3" Type="http://schemas.openxmlformats.org/officeDocument/2006/relationships/image" Target="../media/image603.png"/><Relationship Id="rId7" Type="http://schemas.openxmlformats.org/officeDocument/2006/relationships/image" Target="../media/image347.jpg"/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6.png"/><Relationship Id="rId11" Type="http://schemas.openxmlformats.org/officeDocument/2006/relationships/image" Target="../media/image608.png"/><Relationship Id="rId5" Type="http://schemas.openxmlformats.org/officeDocument/2006/relationships/image" Target="../media/image605.png"/><Relationship Id="rId10" Type="http://schemas.openxmlformats.org/officeDocument/2006/relationships/image" Target="../media/image349.jpg"/><Relationship Id="rId4" Type="http://schemas.openxmlformats.org/officeDocument/2006/relationships/image" Target="../media/image604.png"/><Relationship Id="rId9" Type="http://schemas.openxmlformats.org/officeDocument/2006/relationships/image" Target="../media/image60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jpg"/><Relationship Id="rId2" Type="http://schemas.openxmlformats.org/officeDocument/2006/relationships/image" Target="../media/image60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2.jpg"/><Relationship Id="rId4" Type="http://schemas.openxmlformats.org/officeDocument/2006/relationships/image" Target="../media/image611.jp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4.jpg"/><Relationship Id="rId2" Type="http://schemas.openxmlformats.org/officeDocument/2006/relationships/image" Target="../media/image6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6.png"/><Relationship Id="rId4" Type="http://schemas.openxmlformats.org/officeDocument/2006/relationships/image" Target="../media/image615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3.png"/><Relationship Id="rId13" Type="http://schemas.openxmlformats.org/officeDocument/2006/relationships/image" Target="../media/image628.png"/><Relationship Id="rId18" Type="http://schemas.openxmlformats.org/officeDocument/2006/relationships/image" Target="../media/image633.png"/><Relationship Id="rId3" Type="http://schemas.openxmlformats.org/officeDocument/2006/relationships/image" Target="../media/image618.png"/><Relationship Id="rId21" Type="http://schemas.openxmlformats.org/officeDocument/2006/relationships/image" Target="../media/image636.png"/><Relationship Id="rId7" Type="http://schemas.openxmlformats.org/officeDocument/2006/relationships/image" Target="../media/image622.png"/><Relationship Id="rId12" Type="http://schemas.openxmlformats.org/officeDocument/2006/relationships/image" Target="../media/image627.png"/><Relationship Id="rId17" Type="http://schemas.openxmlformats.org/officeDocument/2006/relationships/image" Target="../media/image632.png"/><Relationship Id="rId2" Type="http://schemas.openxmlformats.org/officeDocument/2006/relationships/image" Target="../media/image617.png"/><Relationship Id="rId16" Type="http://schemas.openxmlformats.org/officeDocument/2006/relationships/image" Target="../media/image631.png"/><Relationship Id="rId20" Type="http://schemas.openxmlformats.org/officeDocument/2006/relationships/image" Target="../media/image6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1.png"/><Relationship Id="rId11" Type="http://schemas.openxmlformats.org/officeDocument/2006/relationships/image" Target="../media/image626.png"/><Relationship Id="rId5" Type="http://schemas.openxmlformats.org/officeDocument/2006/relationships/image" Target="../media/image620.png"/><Relationship Id="rId15" Type="http://schemas.openxmlformats.org/officeDocument/2006/relationships/image" Target="../media/image630.png"/><Relationship Id="rId10" Type="http://schemas.openxmlformats.org/officeDocument/2006/relationships/image" Target="../media/image625.png"/><Relationship Id="rId19" Type="http://schemas.openxmlformats.org/officeDocument/2006/relationships/image" Target="../media/image634.png"/><Relationship Id="rId4" Type="http://schemas.openxmlformats.org/officeDocument/2006/relationships/image" Target="../media/image619.png"/><Relationship Id="rId9" Type="http://schemas.openxmlformats.org/officeDocument/2006/relationships/image" Target="../media/image624.png"/><Relationship Id="rId14" Type="http://schemas.openxmlformats.org/officeDocument/2006/relationships/image" Target="../media/image629.png"/><Relationship Id="rId22" Type="http://schemas.openxmlformats.org/officeDocument/2006/relationships/image" Target="../media/image637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26" Type="http://schemas.openxmlformats.org/officeDocument/2006/relationships/image" Target="../media/image213.png"/><Relationship Id="rId3" Type="http://schemas.openxmlformats.org/officeDocument/2006/relationships/image" Target="../media/image190.png"/><Relationship Id="rId21" Type="http://schemas.openxmlformats.org/officeDocument/2006/relationships/image" Target="../media/image208.png"/><Relationship Id="rId34" Type="http://schemas.openxmlformats.org/officeDocument/2006/relationships/image" Target="../media/image221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5" Type="http://schemas.openxmlformats.org/officeDocument/2006/relationships/image" Target="../media/image212.png"/><Relationship Id="rId33" Type="http://schemas.openxmlformats.org/officeDocument/2006/relationships/image" Target="../media/image220.png"/><Relationship Id="rId2" Type="http://schemas.openxmlformats.org/officeDocument/2006/relationships/image" Target="../media/image189.png"/><Relationship Id="rId16" Type="http://schemas.openxmlformats.org/officeDocument/2006/relationships/image" Target="../media/image203.png"/><Relationship Id="rId20" Type="http://schemas.openxmlformats.org/officeDocument/2006/relationships/image" Target="../media/image207.png"/><Relationship Id="rId29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24" Type="http://schemas.openxmlformats.org/officeDocument/2006/relationships/image" Target="../media/image211.png"/><Relationship Id="rId32" Type="http://schemas.openxmlformats.org/officeDocument/2006/relationships/image" Target="../media/image219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23" Type="http://schemas.openxmlformats.org/officeDocument/2006/relationships/image" Target="../media/image210.png"/><Relationship Id="rId28" Type="http://schemas.openxmlformats.org/officeDocument/2006/relationships/image" Target="../media/image215.png"/><Relationship Id="rId36" Type="http://schemas.openxmlformats.org/officeDocument/2006/relationships/image" Target="../media/image223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31" Type="http://schemas.openxmlformats.org/officeDocument/2006/relationships/image" Target="../media/image218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Relationship Id="rId22" Type="http://schemas.openxmlformats.org/officeDocument/2006/relationships/image" Target="../media/image209.png"/><Relationship Id="rId27" Type="http://schemas.openxmlformats.org/officeDocument/2006/relationships/image" Target="../media/image214.png"/><Relationship Id="rId30" Type="http://schemas.openxmlformats.org/officeDocument/2006/relationships/image" Target="../media/image217.png"/><Relationship Id="rId35" Type="http://schemas.openxmlformats.org/officeDocument/2006/relationships/image" Target="../media/image2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18" Type="http://schemas.openxmlformats.org/officeDocument/2006/relationships/image" Target="../media/image240.png"/><Relationship Id="rId26" Type="http://schemas.openxmlformats.org/officeDocument/2006/relationships/image" Target="../media/image248.png"/><Relationship Id="rId3" Type="http://schemas.openxmlformats.org/officeDocument/2006/relationships/image" Target="../media/image225.png"/><Relationship Id="rId21" Type="http://schemas.openxmlformats.org/officeDocument/2006/relationships/image" Target="../media/image243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239.png"/><Relationship Id="rId25" Type="http://schemas.openxmlformats.org/officeDocument/2006/relationships/image" Target="../media/image247.png"/><Relationship Id="rId33" Type="http://schemas.openxmlformats.org/officeDocument/2006/relationships/image" Target="../media/image255.png"/><Relationship Id="rId2" Type="http://schemas.openxmlformats.org/officeDocument/2006/relationships/image" Target="../media/image224.png"/><Relationship Id="rId16" Type="http://schemas.openxmlformats.org/officeDocument/2006/relationships/image" Target="../media/image238.png"/><Relationship Id="rId20" Type="http://schemas.openxmlformats.org/officeDocument/2006/relationships/image" Target="../media/image242.png"/><Relationship Id="rId29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24" Type="http://schemas.openxmlformats.org/officeDocument/2006/relationships/image" Target="../media/image246.png"/><Relationship Id="rId32" Type="http://schemas.openxmlformats.org/officeDocument/2006/relationships/image" Target="../media/image254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23" Type="http://schemas.openxmlformats.org/officeDocument/2006/relationships/image" Target="../media/image245.png"/><Relationship Id="rId28" Type="http://schemas.openxmlformats.org/officeDocument/2006/relationships/image" Target="../media/image250.png"/><Relationship Id="rId10" Type="http://schemas.openxmlformats.org/officeDocument/2006/relationships/image" Target="../media/image232.png"/><Relationship Id="rId19" Type="http://schemas.openxmlformats.org/officeDocument/2006/relationships/image" Target="../media/image241.png"/><Relationship Id="rId31" Type="http://schemas.openxmlformats.org/officeDocument/2006/relationships/image" Target="../media/image253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Relationship Id="rId22" Type="http://schemas.openxmlformats.org/officeDocument/2006/relationships/image" Target="../media/image244.png"/><Relationship Id="rId27" Type="http://schemas.openxmlformats.org/officeDocument/2006/relationships/image" Target="../media/image249.png"/><Relationship Id="rId30" Type="http://schemas.openxmlformats.org/officeDocument/2006/relationships/image" Target="../media/image2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257.png"/><Relationship Id="rId7" Type="http://schemas.openxmlformats.org/officeDocument/2006/relationships/image" Target="../media/image261.png"/><Relationship Id="rId12" Type="http://schemas.openxmlformats.org/officeDocument/2006/relationships/image" Target="../media/image266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0.jpg"/><Relationship Id="rId11" Type="http://schemas.openxmlformats.org/officeDocument/2006/relationships/image" Target="../media/image265.png"/><Relationship Id="rId5" Type="http://schemas.openxmlformats.org/officeDocument/2006/relationships/image" Target="../media/image259.jpg"/><Relationship Id="rId10" Type="http://schemas.openxmlformats.org/officeDocument/2006/relationships/image" Target="../media/image264.jpg"/><Relationship Id="rId4" Type="http://schemas.openxmlformats.org/officeDocument/2006/relationships/image" Target="../media/image258.png"/><Relationship Id="rId9" Type="http://schemas.openxmlformats.org/officeDocument/2006/relationships/image" Target="../media/image26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2.png"/><Relationship Id="rId5" Type="http://schemas.openxmlformats.org/officeDocument/2006/relationships/image" Target="../media/image275.jpg"/><Relationship Id="rId4" Type="http://schemas.openxmlformats.org/officeDocument/2006/relationships/image" Target="../media/image27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13" Type="http://schemas.openxmlformats.org/officeDocument/2006/relationships/image" Target="../media/image287.png"/><Relationship Id="rId18" Type="http://schemas.openxmlformats.org/officeDocument/2006/relationships/image" Target="../media/image292.png"/><Relationship Id="rId26" Type="http://schemas.openxmlformats.org/officeDocument/2006/relationships/image" Target="../media/image300.png"/><Relationship Id="rId3" Type="http://schemas.openxmlformats.org/officeDocument/2006/relationships/image" Target="../media/image277.png"/><Relationship Id="rId21" Type="http://schemas.openxmlformats.org/officeDocument/2006/relationships/image" Target="../media/image295.png"/><Relationship Id="rId34" Type="http://schemas.openxmlformats.org/officeDocument/2006/relationships/image" Target="../media/image308.png"/><Relationship Id="rId7" Type="http://schemas.openxmlformats.org/officeDocument/2006/relationships/image" Target="../media/image281.png"/><Relationship Id="rId12" Type="http://schemas.openxmlformats.org/officeDocument/2006/relationships/image" Target="../media/image286.png"/><Relationship Id="rId17" Type="http://schemas.openxmlformats.org/officeDocument/2006/relationships/image" Target="../media/image291.png"/><Relationship Id="rId25" Type="http://schemas.openxmlformats.org/officeDocument/2006/relationships/image" Target="../media/image299.png"/><Relationship Id="rId33" Type="http://schemas.openxmlformats.org/officeDocument/2006/relationships/image" Target="../media/image307.png"/><Relationship Id="rId2" Type="http://schemas.openxmlformats.org/officeDocument/2006/relationships/image" Target="../media/image276.png"/><Relationship Id="rId16" Type="http://schemas.openxmlformats.org/officeDocument/2006/relationships/image" Target="../media/image290.png"/><Relationship Id="rId20" Type="http://schemas.openxmlformats.org/officeDocument/2006/relationships/image" Target="../media/image294.png"/><Relationship Id="rId29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285.png"/><Relationship Id="rId24" Type="http://schemas.openxmlformats.org/officeDocument/2006/relationships/image" Target="../media/image298.png"/><Relationship Id="rId32" Type="http://schemas.openxmlformats.org/officeDocument/2006/relationships/image" Target="../media/image306.png"/><Relationship Id="rId5" Type="http://schemas.openxmlformats.org/officeDocument/2006/relationships/image" Target="../media/image279.png"/><Relationship Id="rId15" Type="http://schemas.openxmlformats.org/officeDocument/2006/relationships/image" Target="../media/image289.png"/><Relationship Id="rId23" Type="http://schemas.openxmlformats.org/officeDocument/2006/relationships/image" Target="../media/image297.png"/><Relationship Id="rId28" Type="http://schemas.openxmlformats.org/officeDocument/2006/relationships/image" Target="../media/image302.png"/><Relationship Id="rId10" Type="http://schemas.openxmlformats.org/officeDocument/2006/relationships/image" Target="../media/image284.png"/><Relationship Id="rId19" Type="http://schemas.openxmlformats.org/officeDocument/2006/relationships/image" Target="../media/image293.png"/><Relationship Id="rId31" Type="http://schemas.openxmlformats.org/officeDocument/2006/relationships/image" Target="../media/image305.png"/><Relationship Id="rId4" Type="http://schemas.openxmlformats.org/officeDocument/2006/relationships/image" Target="../media/image278.png"/><Relationship Id="rId9" Type="http://schemas.openxmlformats.org/officeDocument/2006/relationships/image" Target="../media/image283.png"/><Relationship Id="rId14" Type="http://schemas.openxmlformats.org/officeDocument/2006/relationships/image" Target="../media/image288.png"/><Relationship Id="rId22" Type="http://schemas.openxmlformats.org/officeDocument/2006/relationships/image" Target="../media/image296.png"/><Relationship Id="rId27" Type="http://schemas.openxmlformats.org/officeDocument/2006/relationships/image" Target="../media/image301.png"/><Relationship Id="rId30" Type="http://schemas.openxmlformats.org/officeDocument/2006/relationships/image" Target="../media/image304.png"/><Relationship Id="rId35" Type="http://schemas.openxmlformats.org/officeDocument/2006/relationships/image" Target="../media/image3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4.png"/><Relationship Id="rId21" Type="http://schemas.openxmlformats.org/officeDocument/2006/relationships/image" Target="../media/image31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17" Type="http://schemas.openxmlformats.org/officeDocument/2006/relationships/image" Target="../media/image27.png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png"/><Relationship Id="rId2" Type="http://schemas.openxmlformats.org/officeDocument/2006/relationships/image" Target="../media/image32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ofohoE" TargetMode="External"/><Relationship Id="rId2" Type="http://schemas.openxmlformats.org/officeDocument/2006/relationships/hyperlink" Target="http://bit.ly/2Guc2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5" Type="http://schemas.openxmlformats.org/officeDocument/2006/relationships/image" Target="../media/image326.png"/><Relationship Id="rId4" Type="http://schemas.openxmlformats.org/officeDocument/2006/relationships/image" Target="../media/image32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7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3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g"/><Relationship Id="rId7" Type="http://schemas.openxmlformats.org/officeDocument/2006/relationships/image" Target="../media/image334.jpg"/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3.png"/><Relationship Id="rId5" Type="http://schemas.openxmlformats.org/officeDocument/2006/relationships/image" Target="../media/image332.jpg"/><Relationship Id="rId4" Type="http://schemas.openxmlformats.org/officeDocument/2006/relationships/image" Target="../media/image33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13" Type="http://schemas.openxmlformats.org/officeDocument/2006/relationships/image" Target="../media/image164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6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5" Type="http://schemas.openxmlformats.org/officeDocument/2006/relationships/image" Target="../media/image166.png"/><Relationship Id="rId10" Type="http://schemas.openxmlformats.org/officeDocument/2006/relationships/image" Target="../media/image161.png"/><Relationship Id="rId4" Type="http://schemas.openxmlformats.org/officeDocument/2006/relationships/image" Target="../media/image155.png"/><Relationship Id="rId9" Type="http://schemas.openxmlformats.org/officeDocument/2006/relationships/image" Target="../media/image160.png"/><Relationship Id="rId14" Type="http://schemas.openxmlformats.org/officeDocument/2006/relationships/image" Target="../media/image1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7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7" Type="http://schemas.openxmlformats.org/officeDocument/2006/relationships/image" Target="../media/image34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5" Type="http://schemas.openxmlformats.org/officeDocument/2006/relationships/image" Target="../media/image344.png"/><Relationship Id="rId4" Type="http://schemas.openxmlformats.org/officeDocument/2006/relationships/image" Target="../media/image3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rehabrus.ru/index.php?id=55)" TargetMode="External"/><Relationship Id="rId7" Type="http://schemas.openxmlformats.org/officeDocument/2006/relationships/image" Target="../media/image350.jpg"/><Relationship Id="rId2" Type="http://schemas.openxmlformats.org/officeDocument/2006/relationships/hyperlink" Target="http://rehabrus.ru/index.php?id=5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9.jpg"/><Relationship Id="rId5" Type="http://schemas.openxmlformats.org/officeDocument/2006/relationships/image" Target="../media/image348.png"/><Relationship Id="rId4" Type="http://schemas.openxmlformats.org/officeDocument/2006/relationships/image" Target="../media/image34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png"/><Relationship Id="rId2" Type="http://schemas.openxmlformats.org/officeDocument/2006/relationships/image" Target="../media/image35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4.png"/><Relationship Id="rId18" Type="http://schemas.openxmlformats.org/officeDocument/2006/relationships/image" Target="../media/image369.png"/><Relationship Id="rId26" Type="http://schemas.openxmlformats.org/officeDocument/2006/relationships/image" Target="../media/image377.png"/><Relationship Id="rId39" Type="http://schemas.openxmlformats.org/officeDocument/2006/relationships/image" Target="../media/image390.png"/><Relationship Id="rId21" Type="http://schemas.openxmlformats.org/officeDocument/2006/relationships/image" Target="../media/image372.png"/><Relationship Id="rId34" Type="http://schemas.openxmlformats.org/officeDocument/2006/relationships/image" Target="../media/image385.png"/><Relationship Id="rId42" Type="http://schemas.openxmlformats.org/officeDocument/2006/relationships/image" Target="../media/image393.png"/><Relationship Id="rId47" Type="http://schemas.openxmlformats.org/officeDocument/2006/relationships/image" Target="../media/image398.png"/><Relationship Id="rId50" Type="http://schemas.openxmlformats.org/officeDocument/2006/relationships/image" Target="../media/image401.png"/><Relationship Id="rId55" Type="http://schemas.openxmlformats.org/officeDocument/2006/relationships/image" Target="../media/image335.png"/><Relationship Id="rId7" Type="http://schemas.openxmlformats.org/officeDocument/2006/relationships/image" Target="../media/image358.png"/><Relationship Id="rId12" Type="http://schemas.openxmlformats.org/officeDocument/2006/relationships/image" Target="../media/image363.png"/><Relationship Id="rId17" Type="http://schemas.openxmlformats.org/officeDocument/2006/relationships/image" Target="../media/image368.png"/><Relationship Id="rId25" Type="http://schemas.openxmlformats.org/officeDocument/2006/relationships/image" Target="../media/image376.png"/><Relationship Id="rId33" Type="http://schemas.openxmlformats.org/officeDocument/2006/relationships/image" Target="../media/image384.png"/><Relationship Id="rId38" Type="http://schemas.openxmlformats.org/officeDocument/2006/relationships/image" Target="../media/image389.png"/><Relationship Id="rId46" Type="http://schemas.openxmlformats.org/officeDocument/2006/relationships/image" Target="../media/image397.png"/><Relationship Id="rId2" Type="http://schemas.openxmlformats.org/officeDocument/2006/relationships/image" Target="../media/image353.png"/><Relationship Id="rId16" Type="http://schemas.openxmlformats.org/officeDocument/2006/relationships/image" Target="../media/image367.png"/><Relationship Id="rId20" Type="http://schemas.openxmlformats.org/officeDocument/2006/relationships/image" Target="../media/image371.png"/><Relationship Id="rId29" Type="http://schemas.openxmlformats.org/officeDocument/2006/relationships/image" Target="../media/image380.png"/><Relationship Id="rId41" Type="http://schemas.openxmlformats.org/officeDocument/2006/relationships/image" Target="../media/image392.png"/><Relationship Id="rId54" Type="http://schemas.openxmlformats.org/officeDocument/2006/relationships/image" Target="../media/image40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7.png"/><Relationship Id="rId11" Type="http://schemas.openxmlformats.org/officeDocument/2006/relationships/image" Target="../media/image362.png"/><Relationship Id="rId24" Type="http://schemas.openxmlformats.org/officeDocument/2006/relationships/image" Target="../media/image375.png"/><Relationship Id="rId32" Type="http://schemas.openxmlformats.org/officeDocument/2006/relationships/image" Target="../media/image383.png"/><Relationship Id="rId37" Type="http://schemas.openxmlformats.org/officeDocument/2006/relationships/image" Target="../media/image388.png"/><Relationship Id="rId40" Type="http://schemas.openxmlformats.org/officeDocument/2006/relationships/image" Target="../media/image391.png"/><Relationship Id="rId45" Type="http://schemas.openxmlformats.org/officeDocument/2006/relationships/image" Target="../media/image396.png"/><Relationship Id="rId53" Type="http://schemas.openxmlformats.org/officeDocument/2006/relationships/image" Target="../media/image404.png"/><Relationship Id="rId5" Type="http://schemas.openxmlformats.org/officeDocument/2006/relationships/image" Target="../media/image356.png"/><Relationship Id="rId15" Type="http://schemas.openxmlformats.org/officeDocument/2006/relationships/image" Target="../media/image366.png"/><Relationship Id="rId23" Type="http://schemas.openxmlformats.org/officeDocument/2006/relationships/image" Target="../media/image374.png"/><Relationship Id="rId28" Type="http://schemas.openxmlformats.org/officeDocument/2006/relationships/image" Target="../media/image379.png"/><Relationship Id="rId36" Type="http://schemas.openxmlformats.org/officeDocument/2006/relationships/image" Target="../media/image387.png"/><Relationship Id="rId49" Type="http://schemas.openxmlformats.org/officeDocument/2006/relationships/image" Target="../media/image400.png"/><Relationship Id="rId10" Type="http://schemas.openxmlformats.org/officeDocument/2006/relationships/image" Target="../media/image361.png"/><Relationship Id="rId19" Type="http://schemas.openxmlformats.org/officeDocument/2006/relationships/image" Target="../media/image370.png"/><Relationship Id="rId31" Type="http://schemas.openxmlformats.org/officeDocument/2006/relationships/image" Target="../media/image382.png"/><Relationship Id="rId44" Type="http://schemas.openxmlformats.org/officeDocument/2006/relationships/image" Target="../media/image395.png"/><Relationship Id="rId52" Type="http://schemas.openxmlformats.org/officeDocument/2006/relationships/image" Target="../media/image403.png"/><Relationship Id="rId4" Type="http://schemas.openxmlformats.org/officeDocument/2006/relationships/image" Target="../media/image355.png"/><Relationship Id="rId9" Type="http://schemas.openxmlformats.org/officeDocument/2006/relationships/image" Target="../media/image360.png"/><Relationship Id="rId14" Type="http://schemas.openxmlformats.org/officeDocument/2006/relationships/image" Target="../media/image365.png"/><Relationship Id="rId22" Type="http://schemas.openxmlformats.org/officeDocument/2006/relationships/image" Target="../media/image373.png"/><Relationship Id="rId27" Type="http://schemas.openxmlformats.org/officeDocument/2006/relationships/image" Target="../media/image378.png"/><Relationship Id="rId30" Type="http://schemas.openxmlformats.org/officeDocument/2006/relationships/image" Target="../media/image381.png"/><Relationship Id="rId35" Type="http://schemas.openxmlformats.org/officeDocument/2006/relationships/image" Target="../media/image386.png"/><Relationship Id="rId43" Type="http://schemas.openxmlformats.org/officeDocument/2006/relationships/image" Target="../media/image394.png"/><Relationship Id="rId48" Type="http://schemas.openxmlformats.org/officeDocument/2006/relationships/image" Target="../media/image399.png"/><Relationship Id="rId8" Type="http://schemas.openxmlformats.org/officeDocument/2006/relationships/image" Target="../media/image359.png"/><Relationship Id="rId51" Type="http://schemas.openxmlformats.org/officeDocument/2006/relationships/image" Target="../media/image402.png"/><Relationship Id="rId3" Type="http://schemas.openxmlformats.org/officeDocument/2006/relationships/image" Target="../media/image35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g"/><Relationship Id="rId2" Type="http://schemas.openxmlformats.org/officeDocument/2006/relationships/image" Target="../media/image3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2.png"/><Relationship Id="rId4" Type="http://schemas.openxmlformats.org/officeDocument/2006/relationships/image" Target="../media/image35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g"/><Relationship Id="rId2" Type="http://schemas.openxmlformats.org/officeDocument/2006/relationships/image" Target="../media/image4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g"/><Relationship Id="rId7" Type="http://schemas.openxmlformats.org/officeDocument/2006/relationships/image" Target="../media/image413.png"/><Relationship Id="rId2" Type="http://schemas.openxmlformats.org/officeDocument/2006/relationships/hyperlink" Target="http://rehabrus.ru/index.php?id=55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5" Type="http://schemas.openxmlformats.org/officeDocument/2006/relationships/image" Target="../media/image411.png"/><Relationship Id="rId4" Type="http://schemas.openxmlformats.org/officeDocument/2006/relationships/image" Target="../media/image41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g"/><Relationship Id="rId2" Type="http://schemas.openxmlformats.org/officeDocument/2006/relationships/image" Target="../media/image4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jp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9.jpg"/><Relationship Id="rId5" Type="http://schemas.openxmlformats.org/officeDocument/2006/relationships/image" Target="../media/image418.jpg"/><Relationship Id="rId4" Type="http://schemas.openxmlformats.org/officeDocument/2006/relationships/image" Target="../media/image417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5.png"/><Relationship Id="rId3" Type="http://schemas.openxmlformats.org/officeDocument/2006/relationships/image" Target="../media/image421.png"/><Relationship Id="rId7" Type="http://schemas.openxmlformats.org/officeDocument/2006/relationships/image" Target="../media/image425.png"/><Relationship Id="rId2" Type="http://schemas.openxmlformats.org/officeDocument/2006/relationships/image" Target="../media/image4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4.png"/><Relationship Id="rId5" Type="http://schemas.openxmlformats.org/officeDocument/2006/relationships/image" Target="../media/image423.png"/><Relationship Id="rId4" Type="http://schemas.openxmlformats.org/officeDocument/2006/relationships/image" Target="../media/image4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png"/><Relationship Id="rId2" Type="http://schemas.openxmlformats.org/officeDocument/2006/relationships/image" Target="../media/image4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jp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png"/><Relationship Id="rId21" Type="http://schemas.openxmlformats.org/officeDocument/2006/relationships/image" Target="../media/image59.png"/><Relationship Id="rId34" Type="http://schemas.openxmlformats.org/officeDocument/2006/relationships/image" Target="../media/image7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31" Type="http://schemas.openxmlformats.org/officeDocument/2006/relationships/image" Target="../media/image69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8.png"/><Relationship Id="rId3" Type="http://schemas.openxmlformats.org/officeDocument/2006/relationships/image" Target="../media/image433.png"/><Relationship Id="rId7" Type="http://schemas.openxmlformats.org/officeDocument/2006/relationships/image" Target="../media/image437.png"/><Relationship Id="rId2" Type="http://schemas.openxmlformats.org/officeDocument/2006/relationships/image" Target="../media/image4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6.png"/><Relationship Id="rId5" Type="http://schemas.openxmlformats.org/officeDocument/2006/relationships/image" Target="../media/image435.png"/><Relationship Id="rId4" Type="http://schemas.openxmlformats.org/officeDocument/2006/relationships/image" Target="../media/image43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image" Target="../media/image4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jpg"/><Relationship Id="rId2" Type="http://schemas.openxmlformats.org/officeDocument/2006/relationships/image" Target="../media/image4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7" Type="http://schemas.openxmlformats.org/officeDocument/2006/relationships/image" Target="../media/image451.png"/><Relationship Id="rId2" Type="http://schemas.openxmlformats.org/officeDocument/2006/relationships/image" Target="../media/image4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0.png"/><Relationship Id="rId5" Type="http://schemas.openxmlformats.org/officeDocument/2006/relationships/hyperlink" Target="http://rehabrus.ru/index.php?id=55" TargetMode="External"/><Relationship Id="rId4" Type="http://schemas.openxmlformats.org/officeDocument/2006/relationships/image" Target="../media/image449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rehabrus.ru/index.php?id=55" TargetMode="External"/><Relationship Id="rId2" Type="http://schemas.openxmlformats.org/officeDocument/2006/relationships/image" Target="../media/image4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5" Type="http://schemas.openxmlformats.org/officeDocument/2006/relationships/image" Target="../media/image454.jpg"/><Relationship Id="rId4" Type="http://schemas.openxmlformats.org/officeDocument/2006/relationships/image" Target="../media/image453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6.jpg"/><Relationship Id="rId2" Type="http://schemas.openxmlformats.org/officeDocument/2006/relationships/hyperlink" Target="http://rehabrus.ru/index.php?id=5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8.png"/><Relationship Id="rId4" Type="http://schemas.openxmlformats.org/officeDocument/2006/relationships/image" Target="../media/image45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2" Type="http://schemas.openxmlformats.org/officeDocument/2006/relationships/hyperlink" Target="http://rehabrus.ru/index.php?id=5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1.jpg"/><Relationship Id="rId2" Type="http://schemas.openxmlformats.org/officeDocument/2006/relationships/image" Target="../media/image46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image" Target="../media/image97.png"/><Relationship Id="rId39" Type="http://schemas.openxmlformats.org/officeDocument/2006/relationships/image" Target="../media/image110.png"/><Relationship Id="rId21" Type="http://schemas.openxmlformats.org/officeDocument/2006/relationships/image" Target="../media/image92.png"/><Relationship Id="rId34" Type="http://schemas.openxmlformats.org/officeDocument/2006/relationships/image" Target="../media/image105.png"/><Relationship Id="rId42" Type="http://schemas.openxmlformats.org/officeDocument/2006/relationships/image" Target="../media/image113.png"/><Relationship Id="rId47" Type="http://schemas.openxmlformats.org/officeDocument/2006/relationships/image" Target="../media/image118.png"/><Relationship Id="rId50" Type="http://schemas.openxmlformats.org/officeDocument/2006/relationships/image" Target="../media/image121.png"/><Relationship Id="rId55" Type="http://schemas.openxmlformats.org/officeDocument/2006/relationships/image" Target="../media/image126.png"/><Relationship Id="rId63" Type="http://schemas.openxmlformats.org/officeDocument/2006/relationships/image" Target="../media/image13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image" Target="../media/image100.png"/><Relationship Id="rId41" Type="http://schemas.openxmlformats.org/officeDocument/2006/relationships/image" Target="../media/image112.png"/><Relationship Id="rId54" Type="http://schemas.openxmlformats.org/officeDocument/2006/relationships/image" Target="../media/image125.png"/><Relationship Id="rId6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40" Type="http://schemas.openxmlformats.org/officeDocument/2006/relationships/image" Target="../media/image111.png"/><Relationship Id="rId45" Type="http://schemas.openxmlformats.org/officeDocument/2006/relationships/image" Target="../media/image116.png"/><Relationship Id="rId53" Type="http://schemas.openxmlformats.org/officeDocument/2006/relationships/image" Target="../media/image124.png"/><Relationship Id="rId58" Type="http://schemas.openxmlformats.org/officeDocument/2006/relationships/image" Target="../media/image129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image" Target="../media/image99.png"/><Relationship Id="rId36" Type="http://schemas.openxmlformats.org/officeDocument/2006/relationships/image" Target="../media/image107.png"/><Relationship Id="rId49" Type="http://schemas.openxmlformats.org/officeDocument/2006/relationships/image" Target="../media/image120.png"/><Relationship Id="rId57" Type="http://schemas.openxmlformats.org/officeDocument/2006/relationships/image" Target="../media/image128.png"/><Relationship Id="rId61" Type="http://schemas.openxmlformats.org/officeDocument/2006/relationships/image" Target="../media/image132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png"/><Relationship Id="rId44" Type="http://schemas.openxmlformats.org/officeDocument/2006/relationships/image" Target="../media/image115.png"/><Relationship Id="rId52" Type="http://schemas.openxmlformats.org/officeDocument/2006/relationships/image" Target="../media/image123.png"/><Relationship Id="rId60" Type="http://schemas.openxmlformats.org/officeDocument/2006/relationships/image" Target="../media/image13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93.png"/><Relationship Id="rId27" Type="http://schemas.openxmlformats.org/officeDocument/2006/relationships/image" Target="../media/image98.png"/><Relationship Id="rId30" Type="http://schemas.openxmlformats.org/officeDocument/2006/relationships/image" Target="../media/image101.png"/><Relationship Id="rId35" Type="http://schemas.openxmlformats.org/officeDocument/2006/relationships/image" Target="../media/image106.png"/><Relationship Id="rId43" Type="http://schemas.openxmlformats.org/officeDocument/2006/relationships/image" Target="../media/image114.png"/><Relationship Id="rId48" Type="http://schemas.openxmlformats.org/officeDocument/2006/relationships/image" Target="../media/image119.png"/><Relationship Id="rId56" Type="http://schemas.openxmlformats.org/officeDocument/2006/relationships/image" Target="../media/image127.png"/><Relationship Id="rId8" Type="http://schemas.openxmlformats.org/officeDocument/2006/relationships/image" Target="../media/image79.png"/><Relationship Id="rId51" Type="http://schemas.openxmlformats.org/officeDocument/2006/relationships/image" Target="../media/image122.png"/><Relationship Id="rId3" Type="http://schemas.openxmlformats.org/officeDocument/2006/relationships/image" Target="../media/image74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5" Type="http://schemas.openxmlformats.org/officeDocument/2006/relationships/image" Target="../media/image96.png"/><Relationship Id="rId33" Type="http://schemas.openxmlformats.org/officeDocument/2006/relationships/image" Target="../media/image104.png"/><Relationship Id="rId38" Type="http://schemas.openxmlformats.org/officeDocument/2006/relationships/image" Target="../media/image109.png"/><Relationship Id="rId46" Type="http://schemas.openxmlformats.org/officeDocument/2006/relationships/image" Target="../media/image117.png"/><Relationship Id="rId59" Type="http://schemas.openxmlformats.org/officeDocument/2006/relationships/image" Target="../media/image13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3.png"/><Relationship Id="rId2" Type="http://schemas.openxmlformats.org/officeDocument/2006/relationships/image" Target="../media/image4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8.png"/><Relationship Id="rId5" Type="http://schemas.openxmlformats.org/officeDocument/2006/relationships/image" Target="../media/image465.jpg"/><Relationship Id="rId4" Type="http://schemas.openxmlformats.org/officeDocument/2006/relationships/image" Target="../media/image4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7.png"/><Relationship Id="rId7" Type="http://schemas.openxmlformats.org/officeDocument/2006/relationships/image" Target="../media/image471.png"/><Relationship Id="rId2" Type="http://schemas.openxmlformats.org/officeDocument/2006/relationships/image" Target="../media/image4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0.png"/><Relationship Id="rId5" Type="http://schemas.openxmlformats.org/officeDocument/2006/relationships/image" Target="../media/image469.png"/><Relationship Id="rId4" Type="http://schemas.openxmlformats.org/officeDocument/2006/relationships/image" Target="../media/image46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jp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7.jpg"/><Relationship Id="rId5" Type="http://schemas.openxmlformats.org/officeDocument/2006/relationships/image" Target="../media/image476.jpg"/><Relationship Id="rId4" Type="http://schemas.openxmlformats.org/officeDocument/2006/relationships/image" Target="../media/image47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jpg"/><Relationship Id="rId2" Type="http://schemas.openxmlformats.org/officeDocument/2006/relationships/hyperlink" Target="http://rehabrus.ru/index.php?id=5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0.png"/><Relationship Id="rId4" Type="http://schemas.openxmlformats.org/officeDocument/2006/relationships/image" Target="../media/image47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3.jpg"/><Relationship Id="rId2" Type="http://schemas.openxmlformats.org/officeDocument/2006/relationships/image" Target="../media/image482.jp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5.jpg"/><Relationship Id="rId2" Type="http://schemas.openxmlformats.org/officeDocument/2006/relationships/image" Target="../media/image48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9.jpg"/><Relationship Id="rId2" Type="http://schemas.openxmlformats.org/officeDocument/2006/relationships/image" Target="../media/image488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1.jpg"/><Relationship Id="rId2" Type="http://schemas.openxmlformats.org/officeDocument/2006/relationships/image" Target="../media/image4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jpg"/><Relationship Id="rId7" Type="http://schemas.openxmlformats.org/officeDocument/2006/relationships/image" Target="../media/image146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png"/><Relationship Id="rId5" Type="http://schemas.openxmlformats.org/officeDocument/2006/relationships/image" Target="../media/image144.jpg"/><Relationship Id="rId4" Type="http://schemas.openxmlformats.org/officeDocument/2006/relationships/image" Target="../media/image143.png"/><Relationship Id="rId9" Type="http://schemas.openxmlformats.org/officeDocument/2006/relationships/image" Target="../media/image148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3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4.jpg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jp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6.jpg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jpg"/><Relationship Id="rId2" Type="http://schemas.openxmlformats.org/officeDocument/2006/relationships/image" Target="../media/image497.jp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9.jpg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3.png"/><Relationship Id="rId4" Type="http://schemas.openxmlformats.org/officeDocument/2006/relationships/image" Target="../media/image50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5.png"/><Relationship Id="rId4" Type="http://schemas.openxmlformats.org/officeDocument/2006/relationships/image" Target="../media/image50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42548" y="2830068"/>
            <a:ext cx="56515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50" dirty="0"/>
              <a:t>РеабИТ </a:t>
            </a:r>
            <a:r>
              <a:rPr spc="140" dirty="0"/>
              <a:t>– </a:t>
            </a:r>
            <a:r>
              <a:rPr spc="-390" dirty="0"/>
              <a:t>теория </a:t>
            </a:r>
            <a:r>
              <a:rPr spc="-450" dirty="0"/>
              <a:t>и</a:t>
            </a:r>
            <a:r>
              <a:rPr spc="-550" dirty="0"/>
              <a:t> </a:t>
            </a:r>
            <a:r>
              <a:rPr spc="-370" dirty="0"/>
              <a:t>практика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668812" cy="453043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58099" y="2838195"/>
            <a:ext cx="42468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000" spc="-390" dirty="0">
                <a:latin typeface="Calibri"/>
                <a:cs typeface="Calibri"/>
              </a:rPr>
              <a:t>Достижение </a:t>
            </a:r>
            <a:r>
              <a:rPr sz="4000" spc="-320" dirty="0">
                <a:latin typeface="Calibri"/>
                <a:cs typeface="Calibri"/>
              </a:rPr>
              <a:t>ФАР </a:t>
            </a:r>
            <a:r>
              <a:rPr sz="4000" spc="-409" dirty="0">
                <a:latin typeface="Calibri"/>
                <a:cs typeface="Calibri"/>
              </a:rPr>
              <a:t>и</a:t>
            </a:r>
            <a:r>
              <a:rPr sz="4000" spc="-610" dirty="0">
                <a:latin typeface="Calibri"/>
                <a:cs typeface="Calibri"/>
              </a:rPr>
              <a:t> </a:t>
            </a:r>
            <a:r>
              <a:rPr sz="4000" spc="-285" dirty="0">
                <a:latin typeface="Calibri"/>
                <a:cs typeface="Calibri"/>
              </a:rPr>
              <a:t>СРР</a:t>
            </a:r>
            <a:endParaRPr sz="4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4000" spc="-229" dirty="0">
                <a:latin typeface="Calibri"/>
                <a:cs typeface="Calibri"/>
              </a:rPr>
              <a:t>2016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1598" y="81889"/>
            <a:ext cx="1560614" cy="2649216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764023" y="0"/>
            <a:ext cx="6666865" cy="6673850"/>
            <a:chOff x="4764023" y="0"/>
            <a:chExt cx="6666865" cy="667385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60980" y="1045"/>
              <a:ext cx="5369667" cy="667225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64023" y="0"/>
              <a:ext cx="1947672" cy="244144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60120" y="116733"/>
              <a:ext cx="1357670" cy="193164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9073" y="615188"/>
            <a:ext cx="51269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55" dirty="0">
                <a:latin typeface="Calibri"/>
                <a:cs typeface="Calibri"/>
              </a:rPr>
              <a:t>Метаболический </a:t>
            </a:r>
            <a:r>
              <a:rPr sz="3600" b="0" spc="-260" dirty="0">
                <a:latin typeface="Calibri"/>
                <a:cs typeface="Calibri"/>
              </a:rPr>
              <a:t>статус </a:t>
            </a:r>
            <a:r>
              <a:rPr sz="3600" b="0" spc="-275" dirty="0">
                <a:latin typeface="Calibri"/>
                <a:cs typeface="Calibri"/>
              </a:rPr>
              <a:t>в</a:t>
            </a:r>
            <a:r>
              <a:rPr sz="3600" b="0" spc="-45" dirty="0">
                <a:latin typeface="Calibri"/>
                <a:cs typeface="Calibri"/>
              </a:rPr>
              <a:t> </a:t>
            </a:r>
            <a:r>
              <a:rPr sz="3600" b="0" spc="-325" dirty="0">
                <a:latin typeface="Calibri"/>
                <a:cs typeface="Calibri"/>
              </a:rPr>
              <a:t>покое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47097" y="2573019"/>
            <a:ext cx="6913245" cy="258572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165860" marR="1135380" indent="459105">
              <a:lnSpc>
                <a:spcPct val="101400"/>
              </a:lnSpc>
              <a:spcBef>
                <a:spcPts val="50"/>
              </a:spcBef>
            </a:pPr>
            <a:r>
              <a:rPr sz="2800" spc="-210" dirty="0">
                <a:latin typeface="Calibri"/>
                <a:cs typeface="Calibri"/>
              </a:rPr>
              <a:t>Рост </a:t>
            </a:r>
            <a:r>
              <a:rPr sz="2800" spc="-160" dirty="0">
                <a:latin typeface="Calibri"/>
                <a:cs typeface="Calibri"/>
              </a:rPr>
              <a:t>178 </a:t>
            </a:r>
            <a:r>
              <a:rPr sz="2800" spc="-310" dirty="0">
                <a:latin typeface="Calibri"/>
                <a:cs typeface="Calibri"/>
              </a:rPr>
              <a:t>см </a:t>
            </a:r>
            <a:r>
              <a:rPr sz="2800" spc="-285" dirty="0">
                <a:latin typeface="Calibri"/>
                <a:cs typeface="Calibri"/>
              </a:rPr>
              <a:t>Масса </a:t>
            </a:r>
            <a:r>
              <a:rPr sz="2800" spc="-235" dirty="0">
                <a:latin typeface="Calibri"/>
                <a:cs typeface="Calibri"/>
              </a:rPr>
              <a:t>тела </a:t>
            </a:r>
            <a:r>
              <a:rPr sz="2800" spc="-160" dirty="0">
                <a:latin typeface="Calibri"/>
                <a:cs typeface="Calibri"/>
              </a:rPr>
              <a:t>57 </a:t>
            </a:r>
            <a:r>
              <a:rPr sz="2800" spc="-175" dirty="0">
                <a:latin typeface="Calibri"/>
                <a:cs typeface="Calibri"/>
              </a:rPr>
              <a:t>кг  </a:t>
            </a:r>
            <a:r>
              <a:rPr sz="2800" spc="-335" dirty="0">
                <a:latin typeface="Calibri"/>
                <a:cs typeface="Calibri"/>
              </a:rPr>
              <a:t>ИМТ  </a:t>
            </a:r>
            <a:r>
              <a:rPr sz="2800" spc="-254" dirty="0">
                <a:latin typeface="Calibri"/>
                <a:cs typeface="Calibri"/>
              </a:rPr>
              <a:t>17,5. Дефицит  </a:t>
            </a:r>
            <a:r>
              <a:rPr sz="2800" spc="-280" dirty="0">
                <a:latin typeface="Calibri"/>
                <a:cs typeface="Calibri"/>
              </a:rPr>
              <a:t>массы  </a:t>
            </a:r>
            <a:r>
              <a:rPr sz="2800" spc="-235" dirty="0">
                <a:latin typeface="Calibri"/>
                <a:cs typeface="Calibri"/>
              </a:rPr>
              <a:t>тела </a:t>
            </a:r>
            <a:r>
              <a:rPr sz="2800" spc="-160" dirty="0">
                <a:latin typeface="Calibri"/>
                <a:cs typeface="Calibri"/>
              </a:rPr>
              <a:t>23 </a:t>
            </a:r>
            <a:r>
              <a:rPr sz="2800" spc="-270" dirty="0">
                <a:latin typeface="Calibri"/>
                <a:cs typeface="Calibri"/>
              </a:rPr>
              <a:t>кг.</a:t>
            </a:r>
            <a:endParaRPr sz="2800">
              <a:latin typeface="Calibri"/>
              <a:cs typeface="Calibri"/>
            </a:endParaRPr>
          </a:p>
          <a:p>
            <a:pPr marL="12700" marR="5080" algn="ctr">
              <a:lnSpc>
                <a:spcPct val="99600"/>
              </a:lnSpc>
              <a:spcBef>
                <a:spcPts val="40"/>
              </a:spcBef>
              <a:tabLst>
                <a:tab pos="2222500" algn="l"/>
              </a:tabLst>
            </a:pPr>
            <a:r>
              <a:rPr sz="2800" spc="-295" dirty="0">
                <a:latin typeface="Calibri"/>
                <a:cs typeface="Calibri"/>
              </a:rPr>
              <a:t>Альбумин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160" dirty="0">
                <a:latin typeface="Calibri"/>
                <a:cs typeface="Calibri"/>
              </a:rPr>
              <a:t>28</a:t>
            </a:r>
            <a:r>
              <a:rPr sz="2800" spc="-40" dirty="0">
                <a:latin typeface="Calibri"/>
                <a:cs typeface="Calibri"/>
              </a:rPr>
              <a:t> </a:t>
            </a:r>
            <a:r>
              <a:rPr sz="2800" spc="-215" dirty="0">
                <a:latin typeface="Calibri"/>
                <a:cs typeface="Calibri"/>
              </a:rPr>
              <a:t>г\л	</a:t>
            </a:r>
            <a:r>
              <a:rPr sz="2800" spc="-260" dirty="0">
                <a:latin typeface="Calibri"/>
                <a:cs typeface="Calibri"/>
              </a:rPr>
              <a:t>Трансферин </a:t>
            </a:r>
            <a:r>
              <a:rPr sz="2800" spc="-190" dirty="0">
                <a:latin typeface="Calibri"/>
                <a:cs typeface="Calibri"/>
              </a:rPr>
              <a:t>1,3 </a:t>
            </a:r>
            <a:r>
              <a:rPr sz="2800" spc="-215" dirty="0">
                <a:latin typeface="Calibri"/>
                <a:cs typeface="Calibri"/>
              </a:rPr>
              <a:t>г\л </a:t>
            </a:r>
            <a:r>
              <a:rPr sz="2800" spc="-295" dirty="0">
                <a:latin typeface="Calibri"/>
                <a:cs typeface="Calibri"/>
              </a:rPr>
              <a:t>Лимфоциты </a:t>
            </a:r>
            <a:r>
              <a:rPr sz="2800" spc="-160" dirty="0">
                <a:latin typeface="Calibri"/>
                <a:cs typeface="Calibri"/>
              </a:rPr>
              <a:t>1200  </a:t>
            </a:r>
            <a:r>
              <a:rPr sz="2800" spc="-245" dirty="0">
                <a:latin typeface="Calibri"/>
                <a:cs typeface="Calibri"/>
              </a:rPr>
              <a:t>Экскреция </a:t>
            </a:r>
            <a:r>
              <a:rPr sz="2800" spc="-220" dirty="0">
                <a:latin typeface="Calibri"/>
                <a:cs typeface="Calibri"/>
              </a:rPr>
              <a:t>азота </a:t>
            </a:r>
            <a:r>
              <a:rPr sz="2800" spc="-190" dirty="0">
                <a:latin typeface="Calibri"/>
                <a:cs typeface="Calibri"/>
              </a:rPr>
              <a:t>с </a:t>
            </a:r>
            <a:r>
              <a:rPr sz="2800" spc="-295" dirty="0">
                <a:latin typeface="Calibri"/>
                <a:cs typeface="Calibri"/>
              </a:rPr>
              <a:t>мочой </a:t>
            </a:r>
            <a:r>
              <a:rPr sz="2800" spc="-185" dirty="0">
                <a:latin typeface="Calibri"/>
                <a:cs typeface="Calibri"/>
              </a:rPr>
              <a:t>13,4 </a:t>
            </a:r>
            <a:r>
              <a:rPr sz="2800" spc="-285" dirty="0">
                <a:latin typeface="Calibri"/>
                <a:cs typeface="Calibri"/>
              </a:rPr>
              <a:t>граммов  </a:t>
            </a:r>
            <a:r>
              <a:rPr sz="2800" spc="-245" dirty="0">
                <a:latin typeface="Calibri"/>
                <a:cs typeface="Calibri"/>
              </a:rPr>
              <a:t>Энергопотребность </a:t>
            </a:r>
            <a:r>
              <a:rPr sz="2800" spc="-160" dirty="0">
                <a:latin typeface="Calibri"/>
                <a:cs typeface="Calibri"/>
              </a:rPr>
              <a:t>1466</a:t>
            </a:r>
            <a:r>
              <a:rPr sz="2800" spc="-245" dirty="0">
                <a:latin typeface="Calibri"/>
                <a:cs typeface="Calibri"/>
              </a:rPr>
              <a:t> </a:t>
            </a:r>
            <a:r>
              <a:rPr sz="2800" spc="-225" dirty="0">
                <a:latin typeface="Calibri"/>
                <a:cs typeface="Calibri"/>
              </a:rPr>
              <a:t>ккал\сутки</a:t>
            </a:r>
            <a:endParaRPr sz="2800">
              <a:latin typeface="Calibri"/>
              <a:cs typeface="Calibri"/>
            </a:endParaRPr>
          </a:p>
          <a:p>
            <a:pPr algn="ctr">
              <a:lnSpc>
                <a:spcPts val="3310"/>
              </a:lnSpc>
            </a:pPr>
            <a:r>
              <a:rPr sz="2800" spc="-260" dirty="0">
                <a:latin typeface="Calibri"/>
                <a:cs typeface="Calibri"/>
              </a:rPr>
              <a:t>Дыхательный </a:t>
            </a:r>
            <a:r>
              <a:rPr sz="2800" spc="-245" dirty="0">
                <a:latin typeface="Calibri"/>
                <a:cs typeface="Calibri"/>
              </a:rPr>
              <a:t>коэффициент</a:t>
            </a:r>
            <a:r>
              <a:rPr sz="2800" spc="-210" dirty="0">
                <a:latin typeface="Calibri"/>
                <a:cs typeface="Calibri"/>
              </a:rPr>
              <a:t> </a:t>
            </a:r>
            <a:r>
              <a:rPr sz="2800" spc="-185" dirty="0">
                <a:latin typeface="Calibri"/>
                <a:cs typeface="Calibri"/>
              </a:rPr>
              <a:t>0,82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-215" dirty="0"/>
              <a:t>Вертикализация </a:t>
            </a:r>
            <a:r>
              <a:rPr spc="-140" dirty="0"/>
              <a:t>20</a:t>
            </a:r>
            <a:r>
              <a:rPr spc="-225" dirty="0"/>
              <a:t> </a:t>
            </a:r>
            <a:r>
              <a:rPr spc="-200" dirty="0"/>
              <a:t>градусов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194464" y="758444"/>
            <a:ext cx="7804784" cy="83058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72110" marR="30480" indent="-334645">
              <a:lnSpc>
                <a:spcPct val="96400"/>
              </a:lnSpc>
              <a:spcBef>
                <a:spcPts val="175"/>
              </a:spcBef>
            </a:pPr>
            <a:r>
              <a:rPr sz="1800" spc="-185" dirty="0">
                <a:latin typeface="Calibri"/>
                <a:cs typeface="Calibri"/>
              </a:rPr>
              <a:t>Гравитационный </a:t>
            </a:r>
            <a:r>
              <a:rPr sz="1800" spc="-160" dirty="0">
                <a:latin typeface="Calibri"/>
                <a:cs typeface="Calibri"/>
              </a:rPr>
              <a:t>градиент </a:t>
            </a:r>
            <a:r>
              <a:rPr sz="1800" spc="55" dirty="0">
                <a:latin typeface="Calibri"/>
                <a:cs typeface="Calibri"/>
              </a:rPr>
              <a:t>– </a:t>
            </a:r>
            <a:r>
              <a:rPr sz="1800" spc="-190" dirty="0">
                <a:latin typeface="Calibri"/>
                <a:cs typeface="Calibri"/>
              </a:rPr>
              <a:t>максимальный </a:t>
            </a:r>
            <a:r>
              <a:rPr sz="1800" spc="-150" dirty="0">
                <a:latin typeface="Calibri"/>
                <a:cs typeface="Calibri"/>
              </a:rPr>
              <a:t>угол </a:t>
            </a:r>
            <a:r>
              <a:rPr sz="1800" spc="-200" dirty="0">
                <a:latin typeface="Calibri"/>
                <a:cs typeface="Calibri"/>
              </a:rPr>
              <a:t>подъема </a:t>
            </a:r>
            <a:r>
              <a:rPr sz="1800" spc="-160" dirty="0">
                <a:latin typeface="Calibri"/>
                <a:cs typeface="Calibri"/>
              </a:rPr>
              <a:t>пациента, </a:t>
            </a:r>
            <a:r>
              <a:rPr sz="1800" spc="-175" dirty="0">
                <a:latin typeface="Calibri"/>
                <a:cs typeface="Calibri"/>
              </a:rPr>
              <a:t>не </a:t>
            </a:r>
            <a:r>
              <a:rPr sz="1800" spc="-185" dirty="0">
                <a:latin typeface="Calibri"/>
                <a:cs typeface="Calibri"/>
              </a:rPr>
              <a:t>приводящий </a:t>
            </a:r>
            <a:r>
              <a:rPr sz="1800" spc="-140" dirty="0">
                <a:latin typeface="Calibri"/>
                <a:cs typeface="Calibri"/>
              </a:rPr>
              <a:t>к </a:t>
            </a:r>
            <a:r>
              <a:rPr sz="1800" spc="-170" dirty="0">
                <a:latin typeface="Calibri"/>
                <a:cs typeface="Calibri"/>
              </a:rPr>
              <a:t>развитию  </a:t>
            </a:r>
            <a:r>
              <a:rPr sz="1800" spc="-165" dirty="0">
                <a:latin typeface="Calibri"/>
                <a:cs typeface="Calibri"/>
              </a:rPr>
              <a:t>пр</a:t>
            </a:r>
            <a:r>
              <a:rPr sz="1800" spc="-190" dirty="0">
                <a:latin typeface="Calibri"/>
                <a:cs typeface="Calibri"/>
              </a:rPr>
              <a:t>и</a:t>
            </a:r>
            <a:r>
              <a:rPr sz="1800" spc="-125" dirty="0">
                <a:latin typeface="Calibri"/>
                <a:cs typeface="Calibri"/>
              </a:rPr>
              <a:t>з</a:t>
            </a:r>
            <a:r>
              <a:rPr sz="1800" spc="-195" dirty="0">
                <a:latin typeface="Calibri"/>
                <a:cs typeface="Calibri"/>
              </a:rPr>
              <a:t>н</a:t>
            </a:r>
            <a:r>
              <a:rPr sz="1800" spc="-145" dirty="0">
                <a:latin typeface="Calibri"/>
                <a:cs typeface="Calibri"/>
              </a:rPr>
              <a:t>а</a:t>
            </a:r>
            <a:r>
              <a:rPr sz="1800" spc="-140" dirty="0">
                <a:latin typeface="Calibri"/>
                <a:cs typeface="Calibri"/>
              </a:rPr>
              <a:t>к</a:t>
            </a:r>
            <a:r>
              <a:rPr sz="1800" spc="-180" dirty="0">
                <a:latin typeface="Calibri"/>
                <a:cs typeface="Calibri"/>
              </a:rPr>
              <a:t>о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о</a:t>
            </a:r>
            <a:r>
              <a:rPr sz="1800" spc="-165" dirty="0">
                <a:latin typeface="Calibri"/>
                <a:cs typeface="Calibri"/>
              </a:rPr>
              <a:t>р</a:t>
            </a:r>
            <a:r>
              <a:rPr sz="1800" spc="-130" dirty="0">
                <a:latin typeface="Calibri"/>
                <a:cs typeface="Calibri"/>
              </a:rPr>
              <a:t>т</a:t>
            </a:r>
            <a:r>
              <a:rPr sz="1800" spc="-180" dirty="0">
                <a:latin typeface="Calibri"/>
                <a:cs typeface="Calibri"/>
              </a:rPr>
              <a:t>о</a:t>
            </a:r>
            <a:r>
              <a:rPr sz="1800" spc="-130" dirty="0">
                <a:latin typeface="Calibri"/>
                <a:cs typeface="Calibri"/>
              </a:rPr>
              <a:t>ст</a:t>
            </a:r>
            <a:r>
              <a:rPr sz="1800" spc="-145" dirty="0">
                <a:latin typeface="Calibri"/>
                <a:cs typeface="Calibri"/>
              </a:rPr>
              <a:t>а</a:t>
            </a:r>
            <a:r>
              <a:rPr sz="1800" spc="-130" dirty="0">
                <a:latin typeface="Calibri"/>
                <a:cs typeface="Calibri"/>
              </a:rPr>
              <a:t>т</a:t>
            </a:r>
            <a:r>
              <a:rPr sz="1800" spc="-190" dirty="0">
                <a:latin typeface="Calibri"/>
                <a:cs typeface="Calibri"/>
              </a:rPr>
              <a:t>и</a:t>
            </a:r>
            <a:r>
              <a:rPr sz="1800" spc="-140" dirty="0">
                <a:latin typeface="Calibri"/>
                <a:cs typeface="Calibri"/>
              </a:rPr>
              <a:t>ч</a:t>
            </a:r>
            <a:r>
              <a:rPr sz="1800" spc="-165" dirty="0">
                <a:latin typeface="Calibri"/>
                <a:cs typeface="Calibri"/>
              </a:rPr>
              <a:t>е</a:t>
            </a:r>
            <a:r>
              <a:rPr sz="1800" spc="-130" dirty="0">
                <a:latin typeface="Calibri"/>
                <a:cs typeface="Calibri"/>
              </a:rPr>
              <a:t>с</a:t>
            </a:r>
            <a:r>
              <a:rPr sz="1800" spc="-140" dirty="0">
                <a:latin typeface="Calibri"/>
                <a:cs typeface="Calibri"/>
              </a:rPr>
              <a:t>к</a:t>
            </a:r>
            <a:r>
              <a:rPr sz="1800" spc="-180" dirty="0">
                <a:latin typeface="Calibri"/>
                <a:cs typeface="Calibri"/>
              </a:rPr>
              <a:t>о</a:t>
            </a:r>
            <a:r>
              <a:rPr sz="1800" spc="-185" dirty="0">
                <a:latin typeface="Calibri"/>
                <a:cs typeface="Calibri"/>
              </a:rPr>
              <a:t>й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95" dirty="0">
                <a:latin typeface="Calibri"/>
                <a:cs typeface="Calibri"/>
              </a:rPr>
              <a:t>н</a:t>
            </a:r>
            <a:r>
              <a:rPr sz="1800" spc="-165" dirty="0">
                <a:latin typeface="Calibri"/>
                <a:cs typeface="Calibri"/>
              </a:rPr>
              <a:t>е</a:t>
            </a:r>
            <a:r>
              <a:rPr sz="1800" spc="-220" dirty="0">
                <a:latin typeface="Calibri"/>
                <a:cs typeface="Calibri"/>
              </a:rPr>
              <a:t>д</a:t>
            </a:r>
            <a:r>
              <a:rPr sz="1800" spc="-180" dirty="0">
                <a:latin typeface="Calibri"/>
                <a:cs typeface="Calibri"/>
              </a:rPr>
              <a:t>о</a:t>
            </a:r>
            <a:r>
              <a:rPr sz="1800" spc="-130" dirty="0">
                <a:latin typeface="Calibri"/>
                <a:cs typeface="Calibri"/>
              </a:rPr>
              <a:t>ст</a:t>
            </a:r>
            <a:r>
              <a:rPr sz="1800" spc="-145" dirty="0">
                <a:latin typeface="Calibri"/>
                <a:cs typeface="Calibri"/>
              </a:rPr>
              <a:t>а</a:t>
            </a:r>
            <a:r>
              <a:rPr sz="1800" spc="-130" dirty="0">
                <a:latin typeface="Calibri"/>
                <a:cs typeface="Calibri"/>
              </a:rPr>
              <a:t>т</a:t>
            </a:r>
            <a:r>
              <a:rPr sz="1800" spc="-180" dirty="0">
                <a:latin typeface="Calibri"/>
                <a:cs typeface="Calibri"/>
              </a:rPr>
              <a:t>о</a:t>
            </a:r>
            <a:r>
              <a:rPr sz="1800" spc="-140" dirty="0">
                <a:latin typeface="Calibri"/>
                <a:cs typeface="Calibri"/>
              </a:rPr>
              <a:t>ч</a:t>
            </a:r>
            <a:r>
              <a:rPr sz="1800" spc="-195" dirty="0">
                <a:latin typeface="Calibri"/>
                <a:cs typeface="Calibri"/>
              </a:rPr>
              <a:t>н</a:t>
            </a:r>
            <a:r>
              <a:rPr sz="1800" spc="-180" dirty="0">
                <a:latin typeface="Calibri"/>
                <a:cs typeface="Calibri"/>
              </a:rPr>
              <a:t>о</a:t>
            </a:r>
            <a:r>
              <a:rPr sz="1800" spc="-130" dirty="0">
                <a:latin typeface="Calibri"/>
                <a:cs typeface="Calibri"/>
              </a:rPr>
              <a:t>ст</a:t>
            </a:r>
            <a:r>
              <a:rPr sz="1800" spc="-190" dirty="0">
                <a:latin typeface="Calibri"/>
                <a:cs typeface="Calibri"/>
              </a:rPr>
              <a:t>и</a:t>
            </a:r>
            <a:r>
              <a:rPr sz="1800" spc="-180" dirty="0">
                <a:latin typeface="Calibri"/>
                <a:cs typeface="Calibri"/>
              </a:rPr>
              <a:t>.</a:t>
            </a:r>
            <a:r>
              <a:rPr sz="1800" spc="-145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Н</a:t>
            </a:r>
            <a:r>
              <a:rPr sz="1800" spc="-180" dirty="0">
                <a:latin typeface="Calibri"/>
                <a:cs typeface="Calibri"/>
              </a:rPr>
              <a:t>о</a:t>
            </a:r>
            <a:r>
              <a:rPr sz="1800" spc="-165" dirty="0">
                <a:latin typeface="Calibri"/>
                <a:cs typeface="Calibri"/>
              </a:rPr>
              <a:t>р</a:t>
            </a:r>
            <a:r>
              <a:rPr sz="1800" spc="-285" dirty="0">
                <a:latin typeface="Calibri"/>
                <a:cs typeface="Calibri"/>
              </a:rPr>
              <a:t>м</a:t>
            </a:r>
            <a:r>
              <a:rPr sz="1800" spc="-145" dirty="0">
                <a:latin typeface="Calibri"/>
                <a:cs typeface="Calibri"/>
              </a:rPr>
              <a:t>а</a:t>
            </a:r>
            <a:r>
              <a:rPr sz="1800" spc="-190" dirty="0">
                <a:latin typeface="Calibri"/>
                <a:cs typeface="Calibri"/>
              </a:rPr>
              <a:t>л</a:t>
            </a:r>
            <a:r>
              <a:rPr sz="1800" spc="-175" dirty="0">
                <a:latin typeface="Calibri"/>
                <a:cs typeface="Calibri"/>
              </a:rPr>
              <a:t>ь</a:t>
            </a:r>
            <a:r>
              <a:rPr sz="1800" spc="-195" dirty="0">
                <a:latin typeface="Calibri"/>
                <a:cs typeface="Calibri"/>
              </a:rPr>
              <a:t>н</a:t>
            </a:r>
            <a:r>
              <a:rPr sz="1800" spc="-180" dirty="0">
                <a:latin typeface="Calibri"/>
                <a:cs typeface="Calibri"/>
              </a:rPr>
              <a:t>о</a:t>
            </a:r>
            <a:r>
              <a:rPr sz="1800" spc="-155" dirty="0">
                <a:latin typeface="Calibri"/>
                <a:cs typeface="Calibri"/>
              </a:rPr>
              <a:t>е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25" dirty="0">
                <a:latin typeface="Calibri"/>
                <a:cs typeface="Calibri"/>
              </a:rPr>
              <a:t>з</a:t>
            </a:r>
            <a:r>
              <a:rPr sz="1800" spc="-195" dirty="0">
                <a:latin typeface="Calibri"/>
                <a:cs typeface="Calibri"/>
              </a:rPr>
              <a:t>н</a:t>
            </a:r>
            <a:r>
              <a:rPr sz="1800" spc="-145" dirty="0">
                <a:latin typeface="Calibri"/>
                <a:cs typeface="Calibri"/>
              </a:rPr>
              <a:t>а</a:t>
            </a:r>
            <a:r>
              <a:rPr sz="1800" spc="-140" dirty="0">
                <a:latin typeface="Calibri"/>
                <a:cs typeface="Calibri"/>
              </a:rPr>
              <a:t>ч</a:t>
            </a:r>
            <a:r>
              <a:rPr sz="1800" spc="-165" dirty="0">
                <a:latin typeface="Calibri"/>
                <a:cs typeface="Calibri"/>
              </a:rPr>
              <a:t>е</a:t>
            </a:r>
            <a:r>
              <a:rPr sz="1800" spc="-195" dirty="0">
                <a:latin typeface="Calibri"/>
                <a:cs typeface="Calibri"/>
              </a:rPr>
              <a:t>н</a:t>
            </a:r>
            <a:r>
              <a:rPr sz="1800" spc="-190" dirty="0">
                <a:latin typeface="Calibri"/>
                <a:cs typeface="Calibri"/>
              </a:rPr>
              <a:t>и</a:t>
            </a:r>
            <a:r>
              <a:rPr sz="1800" spc="-155" dirty="0">
                <a:latin typeface="Calibri"/>
                <a:cs typeface="Calibri"/>
              </a:rPr>
              <a:t>е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30" dirty="0">
                <a:latin typeface="Calibri"/>
                <a:cs typeface="Calibri"/>
              </a:rPr>
              <a:t>с</a:t>
            </a:r>
            <a:r>
              <a:rPr sz="1800" spc="-180" dirty="0">
                <a:latin typeface="Calibri"/>
                <a:cs typeface="Calibri"/>
              </a:rPr>
              <a:t>оо</a:t>
            </a:r>
            <a:r>
              <a:rPr sz="1800" spc="-130" dirty="0">
                <a:latin typeface="Calibri"/>
                <a:cs typeface="Calibri"/>
              </a:rPr>
              <a:t>т</a:t>
            </a:r>
            <a:r>
              <a:rPr sz="1800" spc="-145" dirty="0">
                <a:latin typeface="Calibri"/>
                <a:cs typeface="Calibri"/>
              </a:rPr>
              <a:t>в</a:t>
            </a:r>
            <a:r>
              <a:rPr sz="1800" spc="-165" dirty="0">
                <a:latin typeface="Calibri"/>
                <a:cs typeface="Calibri"/>
              </a:rPr>
              <a:t>е</a:t>
            </a:r>
            <a:r>
              <a:rPr sz="1800" spc="-130" dirty="0">
                <a:latin typeface="Calibri"/>
                <a:cs typeface="Calibri"/>
              </a:rPr>
              <a:t>тст</a:t>
            </a:r>
            <a:r>
              <a:rPr sz="1800" spc="-145" dirty="0">
                <a:latin typeface="Calibri"/>
                <a:cs typeface="Calibri"/>
              </a:rPr>
              <a:t>ву</a:t>
            </a:r>
            <a:r>
              <a:rPr sz="1800" spc="-165" dirty="0">
                <a:latin typeface="Calibri"/>
                <a:cs typeface="Calibri"/>
              </a:rPr>
              <a:t>е</a:t>
            </a:r>
            <a:r>
              <a:rPr sz="1800" spc="-125" dirty="0">
                <a:latin typeface="Calibri"/>
                <a:cs typeface="Calibri"/>
              </a:rPr>
              <a:t>т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5" dirty="0">
                <a:latin typeface="Calibri"/>
                <a:cs typeface="Calibri"/>
              </a:rPr>
              <a:t>9</a:t>
            </a:r>
            <a:r>
              <a:rPr sz="1800" spc="-110" dirty="0">
                <a:latin typeface="Calibri"/>
                <a:cs typeface="Calibri"/>
              </a:rPr>
              <a:t>0</a:t>
            </a:r>
            <a:r>
              <a:rPr sz="1800" spc="-112" baseline="23148" dirty="0">
                <a:latin typeface="Calibri"/>
                <a:cs typeface="Calibri"/>
              </a:rPr>
              <a:t>0</a:t>
            </a:r>
            <a:r>
              <a:rPr sz="3600" spc="-355" dirty="0">
                <a:latin typeface="Calibri"/>
                <a:cs typeface="Calibri"/>
              </a:rPr>
              <a:t>.</a:t>
            </a:r>
            <a:endParaRPr sz="36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51188" y="1916906"/>
            <a:ext cx="6032500" cy="45212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0" y="277812"/>
            <a:ext cx="8229600" cy="5853430"/>
            <a:chOff x="1981200" y="277812"/>
            <a:chExt cx="8229600" cy="58534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0" y="277812"/>
              <a:ext cx="8229600" cy="58531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67437" y="1989138"/>
              <a:ext cx="576580" cy="431800"/>
            </a:xfrm>
            <a:custGeom>
              <a:avLst/>
              <a:gdLst/>
              <a:ahLst/>
              <a:cxnLst/>
              <a:rect l="l" t="t" r="r" b="b"/>
              <a:pathLst>
                <a:path w="576579" h="431800">
                  <a:moveTo>
                    <a:pt x="504295" y="0"/>
                  </a:moveTo>
                  <a:lnTo>
                    <a:pt x="71968" y="0"/>
                  </a:lnTo>
                  <a:lnTo>
                    <a:pt x="43954" y="5655"/>
                  </a:lnTo>
                  <a:lnTo>
                    <a:pt x="21078" y="21078"/>
                  </a:lnTo>
                  <a:lnTo>
                    <a:pt x="5655" y="43954"/>
                  </a:lnTo>
                  <a:lnTo>
                    <a:pt x="0" y="71968"/>
                  </a:lnTo>
                  <a:lnTo>
                    <a:pt x="0" y="359831"/>
                  </a:lnTo>
                  <a:lnTo>
                    <a:pt x="5655" y="387845"/>
                  </a:lnTo>
                  <a:lnTo>
                    <a:pt x="21078" y="410721"/>
                  </a:lnTo>
                  <a:lnTo>
                    <a:pt x="43954" y="426144"/>
                  </a:lnTo>
                  <a:lnTo>
                    <a:pt x="71968" y="431800"/>
                  </a:lnTo>
                  <a:lnTo>
                    <a:pt x="504295" y="431800"/>
                  </a:lnTo>
                  <a:lnTo>
                    <a:pt x="532308" y="426144"/>
                  </a:lnTo>
                  <a:lnTo>
                    <a:pt x="555184" y="410721"/>
                  </a:lnTo>
                  <a:lnTo>
                    <a:pt x="570608" y="387845"/>
                  </a:lnTo>
                  <a:lnTo>
                    <a:pt x="576263" y="359831"/>
                  </a:lnTo>
                  <a:lnTo>
                    <a:pt x="576263" y="71968"/>
                  </a:lnTo>
                  <a:lnTo>
                    <a:pt x="570608" y="43954"/>
                  </a:lnTo>
                  <a:lnTo>
                    <a:pt x="555184" y="21078"/>
                  </a:lnTo>
                  <a:lnTo>
                    <a:pt x="532308" y="5655"/>
                  </a:lnTo>
                  <a:lnTo>
                    <a:pt x="50429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167437" y="1989138"/>
              <a:ext cx="576580" cy="431800"/>
            </a:xfrm>
            <a:custGeom>
              <a:avLst/>
              <a:gdLst/>
              <a:ahLst/>
              <a:cxnLst/>
              <a:rect l="l" t="t" r="r" b="b"/>
              <a:pathLst>
                <a:path w="576579" h="431800">
                  <a:moveTo>
                    <a:pt x="0" y="71968"/>
                  </a:moveTo>
                  <a:lnTo>
                    <a:pt x="5655" y="43954"/>
                  </a:lnTo>
                  <a:lnTo>
                    <a:pt x="21078" y="21078"/>
                  </a:lnTo>
                  <a:lnTo>
                    <a:pt x="43954" y="5655"/>
                  </a:lnTo>
                  <a:lnTo>
                    <a:pt x="71967" y="0"/>
                  </a:lnTo>
                  <a:lnTo>
                    <a:pt x="504295" y="0"/>
                  </a:lnTo>
                  <a:lnTo>
                    <a:pt x="532308" y="5655"/>
                  </a:lnTo>
                  <a:lnTo>
                    <a:pt x="555184" y="21078"/>
                  </a:lnTo>
                  <a:lnTo>
                    <a:pt x="570607" y="43954"/>
                  </a:lnTo>
                  <a:lnTo>
                    <a:pt x="576263" y="71968"/>
                  </a:lnTo>
                  <a:lnTo>
                    <a:pt x="576263" y="359832"/>
                  </a:lnTo>
                  <a:lnTo>
                    <a:pt x="570607" y="387845"/>
                  </a:lnTo>
                  <a:lnTo>
                    <a:pt x="555184" y="410721"/>
                  </a:lnTo>
                  <a:lnTo>
                    <a:pt x="532308" y="426144"/>
                  </a:lnTo>
                  <a:lnTo>
                    <a:pt x="504295" y="431800"/>
                  </a:lnTo>
                  <a:lnTo>
                    <a:pt x="71967" y="431800"/>
                  </a:lnTo>
                  <a:lnTo>
                    <a:pt x="43954" y="426144"/>
                  </a:lnTo>
                  <a:lnTo>
                    <a:pt x="21078" y="410721"/>
                  </a:lnTo>
                  <a:lnTo>
                    <a:pt x="5655" y="387845"/>
                  </a:lnTo>
                  <a:lnTo>
                    <a:pt x="0" y="359832"/>
                  </a:lnTo>
                  <a:lnTo>
                    <a:pt x="0" y="71968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88179" y="248412"/>
            <a:ext cx="3215005" cy="10071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837565" marR="5080" indent="-825500">
              <a:lnSpc>
                <a:spcPct val="101299"/>
              </a:lnSpc>
              <a:spcBef>
                <a:spcPts val="50"/>
              </a:spcBef>
              <a:tabLst>
                <a:tab pos="2084705" algn="l"/>
              </a:tabLst>
            </a:pPr>
            <a:r>
              <a:rPr b="0" spc="-185" dirty="0">
                <a:latin typeface="Calibri"/>
                <a:cs typeface="Calibri"/>
              </a:rPr>
              <a:t>20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spc="-270" dirty="0">
                <a:latin typeface="Calibri"/>
                <a:cs typeface="Calibri"/>
              </a:rPr>
              <a:t>градусов</a:t>
            </a:r>
            <a:r>
              <a:rPr b="0" spc="-30" dirty="0">
                <a:latin typeface="Calibri"/>
                <a:cs typeface="Calibri"/>
              </a:rPr>
              <a:t> </a:t>
            </a:r>
            <a:r>
              <a:rPr b="0" spc="-50" dirty="0">
                <a:latin typeface="Calibri"/>
                <a:cs typeface="Calibri"/>
              </a:rPr>
              <a:t>-	</a:t>
            </a:r>
            <a:r>
              <a:rPr b="0" spc="-185" dirty="0">
                <a:latin typeface="Calibri"/>
                <a:cs typeface="Calibri"/>
              </a:rPr>
              <a:t>5 </a:t>
            </a:r>
            <a:r>
              <a:rPr b="0" spc="-330" dirty="0">
                <a:latin typeface="Calibri"/>
                <a:cs typeface="Calibri"/>
              </a:rPr>
              <a:t>минут  </a:t>
            </a:r>
            <a:r>
              <a:rPr b="0" spc="-335" dirty="0">
                <a:latin typeface="Calibri"/>
                <a:cs typeface="Calibri"/>
              </a:rPr>
              <a:t>АД</a:t>
            </a:r>
            <a:r>
              <a:rPr b="0" spc="-60" dirty="0">
                <a:latin typeface="Calibri"/>
                <a:cs typeface="Calibri"/>
              </a:rPr>
              <a:t> </a:t>
            </a:r>
            <a:r>
              <a:rPr b="0" spc="-195" dirty="0">
                <a:latin typeface="Calibri"/>
                <a:cs typeface="Calibri"/>
              </a:rPr>
              <a:t>150\90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8693" y="1600201"/>
            <a:ext cx="6034617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85431" y="639063"/>
            <a:ext cx="3947795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0" spc="-235" dirty="0">
                <a:latin typeface="Calibri"/>
                <a:cs typeface="Calibri"/>
              </a:rPr>
              <a:t>Угол </a:t>
            </a:r>
            <a:r>
              <a:rPr sz="2500" b="0" spc="-225" dirty="0">
                <a:latin typeface="Calibri"/>
                <a:cs typeface="Calibri"/>
              </a:rPr>
              <a:t>вертикализации </a:t>
            </a:r>
            <a:r>
              <a:rPr sz="2500" b="0" spc="-40" dirty="0">
                <a:latin typeface="Calibri"/>
                <a:cs typeface="Calibri"/>
              </a:rPr>
              <a:t>- </a:t>
            </a:r>
            <a:r>
              <a:rPr sz="2500" b="0" spc="-145" dirty="0">
                <a:latin typeface="Calibri"/>
                <a:cs typeface="Calibri"/>
              </a:rPr>
              <a:t>40</a:t>
            </a:r>
            <a:r>
              <a:rPr sz="2500" b="0" spc="-170" dirty="0">
                <a:latin typeface="Calibri"/>
                <a:cs typeface="Calibri"/>
              </a:rPr>
              <a:t> </a:t>
            </a:r>
            <a:r>
              <a:rPr sz="2500" b="0" spc="-210" dirty="0">
                <a:latin typeface="Calibri"/>
                <a:cs typeface="Calibri"/>
              </a:rPr>
              <a:t>градусов</a:t>
            </a:r>
            <a:endParaRPr sz="25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0013" y="1125538"/>
            <a:ext cx="6840537" cy="5357812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0" y="476252"/>
            <a:ext cx="8229600" cy="5853430"/>
            <a:chOff x="1981200" y="476252"/>
            <a:chExt cx="8229600" cy="58534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0" y="476252"/>
              <a:ext cx="8229600" cy="58531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240462" y="1773240"/>
              <a:ext cx="576580" cy="287655"/>
            </a:xfrm>
            <a:custGeom>
              <a:avLst/>
              <a:gdLst/>
              <a:ahLst/>
              <a:cxnLst/>
              <a:rect l="l" t="t" r="r" b="b"/>
              <a:pathLst>
                <a:path w="576579" h="287655">
                  <a:moveTo>
                    <a:pt x="528373" y="0"/>
                  </a:moveTo>
                  <a:lnTo>
                    <a:pt x="47890" y="0"/>
                  </a:lnTo>
                  <a:lnTo>
                    <a:pt x="29249" y="3763"/>
                  </a:lnTo>
                  <a:lnTo>
                    <a:pt x="14026" y="14026"/>
                  </a:lnTo>
                  <a:lnTo>
                    <a:pt x="3763" y="29249"/>
                  </a:lnTo>
                  <a:lnTo>
                    <a:pt x="0" y="47890"/>
                  </a:lnTo>
                  <a:lnTo>
                    <a:pt x="0" y="239447"/>
                  </a:lnTo>
                  <a:lnTo>
                    <a:pt x="3763" y="258088"/>
                  </a:lnTo>
                  <a:lnTo>
                    <a:pt x="14026" y="273310"/>
                  </a:lnTo>
                  <a:lnTo>
                    <a:pt x="29249" y="283574"/>
                  </a:lnTo>
                  <a:lnTo>
                    <a:pt x="47890" y="287337"/>
                  </a:lnTo>
                  <a:lnTo>
                    <a:pt x="528373" y="287337"/>
                  </a:lnTo>
                  <a:lnTo>
                    <a:pt x="547014" y="283574"/>
                  </a:lnTo>
                  <a:lnTo>
                    <a:pt x="562236" y="273310"/>
                  </a:lnTo>
                  <a:lnTo>
                    <a:pt x="572500" y="258088"/>
                  </a:lnTo>
                  <a:lnTo>
                    <a:pt x="576263" y="239447"/>
                  </a:lnTo>
                  <a:lnTo>
                    <a:pt x="576263" y="47890"/>
                  </a:lnTo>
                  <a:lnTo>
                    <a:pt x="572500" y="29249"/>
                  </a:lnTo>
                  <a:lnTo>
                    <a:pt x="562236" y="14026"/>
                  </a:lnTo>
                  <a:lnTo>
                    <a:pt x="547014" y="3763"/>
                  </a:lnTo>
                  <a:lnTo>
                    <a:pt x="52837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40462" y="1773240"/>
              <a:ext cx="576580" cy="287655"/>
            </a:xfrm>
            <a:custGeom>
              <a:avLst/>
              <a:gdLst/>
              <a:ahLst/>
              <a:cxnLst/>
              <a:rect l="l" t="t" r="r" b="b"/>
              <a:pathLst>
                <a:path w="576579" h="287655">
                  <a:moveTo>
                    <a:pt x="0" y="47890"/>
                  </a:moveTo>
                  <a:lnTo>
                    <a:pt x="3763" y="29249"/>
                  </a:lnTo>
                  <a:lnTo>
                    <a:pt x="14026" y="14026"/>
                  </a:lnTo>
                  <a:lnTo>
                    <a:pt x="29249" y="3763"/>
                  </a:lnTo>
                  <a:lnTo>
                    <a:pt x="47890" y="0"/>
                  </a:lnTo>
                  <a:lnTo>
                    <a:pt x="528372" y="0"/>
                  </a:lnTo>
                  <a:lnTo>
                    <a:pt x="547013" y="3763"/>
                  </a:lnTo>
                  <a:lnTo>
                    <a:pt x="562236" y="14026"/>
                  </a:lnTo>
                  <a:lnTo>
                    <a:pt x="572499" y="29249"/>
                  </a:lnTo>
                  <a:lnTo>
                    <a:pt x="576263" y="47890"/>
                  </a:lnTo>
                  <a:lnTo>
                    <a:pt x="576263" y="239446"/>
                  </a:lnTo>
                  <a:lnTo>
                    <a:pt x="572499" y="258087"/>
                  </a:lnTo>
                  <a:lnTo>
                    <a:pt x="562236" y="273310"/>
                  </a:lnTo>
                  <a:lnTo>
                    <a:pt x="547013" y="283573"/>
                  </a:lnTo>
                  <a:lnTo>
                    <a:pt x="528372" y="287337"/>
                  </a:lnTo>
                  <a:lnTo>
                    <a:pt x="47890" y="287337"/>
                  </a:lnTo>
                  <a:lnTo>
                    <a:pt x="29249" y="283573"/>
                  </a:lnTo>
                  <a:lnTo>
                    <a:pt x="14026" y="273310"/>
                  </a:lnTo>
                  <a:lnTo>
                    <a:pt x="3763" y="258087"/>
                  </a:lnTo>
                  <a:lnTo>
                    <a:pt x="0" y="239446"/>
                  </a:lnTo>
                  <a:lnTo>
                    <a:pt x="0" y="4789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3904" y="321563"/>
            <a:ext cx="3043555" cy="10071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751840" marR="5080" indent="-739775">
              <a:lnSpc>
                <a:spcPct val="101299"/>
              </a:lnSpc>
              <a:spcBef>
                <a:spcPts val="50"/>
              </a:spcBef>
            </a:pPr>
            <a:r>
              <a:rPr b="0" spc="-185" dirty="0">
                <a:latin typeface="Calibri"/>
                <a:cs typeface="Calibri"/>
              </a:rPr>
              <a:t>40 </a:t>
            </a:r>
            <a:r>
              <a:rPr b="0" spc="-245" dirty="0">
                <a:latin typeface="Calibri"/>
                <a:cs typeface="Calibri"/>
              </a:rPr>
              <a:t>градусов- </a:t>
            </a:r>
            <a:r>
              <a:rPr b="0" spc="-185" dirty="0">
                <a:latin typeface="Calibri"/>
                <a:cs typeface="Calibri"/>
              </a:rPr>
              <a:t>5 </a:t>
            </a:r>
            <a:r>
              <a:rPr b="0" spc="-330" dirty="0">
                <a:latin typeface="Calibri"/>
                <a:cs typeface="Calibri"/>
              </a:rPr>
              <a:t>минут  </a:t>
            </a:r>
            <a:r>
              <a:rPr b="0" spc="-335" dirty="0">
                <a:latin typeface="Calibri"/>
                <a:cs typeface="Calibri"/>
              </a:rPr>
              <a:t>АД</a:t>
            </a:r>
            <a:r>
              <a:rPr b="0" spc="-60" dirty="0">
                <a:latin typeface="Calibri"/>
                <a:cs typeface="Calibri"/>
              </a:rPr>
              <a:t> </a:t>
            </a:r>
            <a:r>
              <a:rPr b="0" spc="-195" dirty="0">
                <a:latin typeface="Calibri"/>
                <a:cs typeface="Calibri"/>
              </a:rPr>
              <a:t>145\80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3022" y="1600201"/>
            <a:ext cx="7205954" cy="4525962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277813"/>
            <a:ext cx="8229600" cy="6234111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81200" y="277812"/>
            <a:ext cx="8229600" cy="5853430"/>
            <a:chOff x="1981200" y="277812"/>
            <a:chExt cx="8229600" cy="58534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81200" y="277812"/>
              <a:ext cx="8229600" cy="58531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48301" y="1420813"/>
              <a:ext cx="792480" cy="424180"/>
            </a:xfrm>
            <a:custGeom>
              <a:avLst/>
              <a:gdLst/>
              <a:ahLst/>
              <a:cxnLst/>
              <a:rect l="l" t="t" r="r" b="b"/>
              <a:pathLst>
                <a:path w="792479" h="424180">
                  <a:moveTo>
                    <a:pt x="721517" y="0"/>
                  </a:moveTo>
                  <a:lnTo>
                    <a:pt x="70645" y="0"/>
                  </a:lnTo>
                  <a:lnTo>
                    <a:pt x="43146" y="5551"/>
                  </a:lnTo>
                  <a:lnTo>
                    <a:pt x="20691" y="20691"/>
                  </a:lnTo>
                  <a:lnTo>
                    <a:pt x="5551" y="43146"/>
                  </a:lnTo>
                  <a:lnTo>
                    <a:pt x="0" y="70645"/>
                  </a:lnTo>
                  <a:lnTo>
                    <a:pt x="0" y="353218"/>
                  </a:lnTo>
                  <a:lnTo>
                    <a:pt x="5551" y="380716"/>
                  </a:lnTo>
                  <a:lnTo>
                    <a:pt x="20691" y="403172"/>
                  </a:lnTo>
                  <a:lnTo>
                    <a:pt x="43146" y="418312"/>
                  </a:lnTo>
                  <a:lnTo>
                    <a:pt x="70645" y="423863"/>
                  </a:lnTo>
                  <a:lnTo>
                    <a:pt x="721517" y="423863"/>
                  </a:lnTo>
                  <a:lnTo>
                    <a:pt x="749016" y="418312"/>
                  </a:lnTo>
                  <a:lnTo>
                    <a:pt x="771471" y="403172"/>
                  </a:lnTo>
                  <a:lnTo>
                    <a:pt x="786610" y="380716"/>
                  </a:lnTo>
                  <a:lnTo>
                    <a:pt x="792162" y="353218"/>
                  </a:lnTo>
                  <a:lnTo>
                    <a:pt x="792162" y="70645"/>
                  </a:lnTo>
                  <a:lnTo>
                    <a:pt x="786610" y="43146"/>
                  </a:lnTo>
                  <a:lnTo>
                    <a:pt x="771471" y="20691"/>
                  </a:lnTo>
                  <a:lnTo>
                    <a:pt x="749016" y="5551"/>
                  </a:lnTo>
                  <a:lnTo>
                    <a:pt x="72151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48301" y="1420813"/>
              <a:ext cx="792480" cy="424180"/>
            </a:xfrm>
            <a:custGeom>
              <a:avLst/>
              <a:gdLst/>
              <a:ahLst/>
              <a:cxnLst/>
              <a:rect l="l" t="t" r="r" b="b"/>
              <a:pathLst>
                <a:path w="792479" h="424180">
                  <a:moveTo>
                    <a:pt x="0" y="70644"/>
                  </a:moveTo>
                  <a:lnTo>
                    <a:pt x="5551" y="43146"/>
                  </a:lnTo>
                  <a:lnTo>
                    <a:pt x="20691" y="20691"/>
                  </a:lnTo>
                  <a:lnTo>
                    <a:pt x="43146" y="5551"/>
                  </a:lnTo>
                  <a:lnTo>
                    <a:pt x="70644" y="0"/>
                  </a:lnTo>
                  <a:lnTo>
                    <a:pt x="721518" y="0"/>
                  </a:lnTo>
                  <a:lnTo>
                    <a:pt x="749016" y="5551"/>
                  </a:lnTo>
                  <a:lnTo>
                    <a:pt x="771471" y="20691"/>
                  </a:lnTo>
                  <a:lnTo>
                    <a:pt x="786611" y="43146"/>
                  </a:lnTo>
                  <a:lnTo>
                    <a:pt x="792163" y="70644"/>
                  </a:lnTo>
                  <a:lnTo>
                    <a:pt x="792163" y="353218"/>
                  </a:lnTo>
                  <a:lnTo>
                    <a:pt x="786611" y="380716"/>
                  </a:lnTo>
                  <a:lnTo>
                    <a:pt x="771471" y="403171"/>
                  </a:lnTo>
                  <a:lnTo>
                    <a:pt x="749016" y="418311"/>
                  </a:lnTo>
                  <a:lnTo>
                    <a:pt x="721518" y="423863"/>
                  </a:lnTo>
                  <a:lnTo>
                    <a:pt x="70644" y="423863"/>
                  </a:lnTo>
                  <a:lnTo>
                    <a:pt x="43146" y="418311"/>
                  </a:lnTo>
                  <a:lnTo>
                    <a:pt x="20691" y="403171"/>
                  </a:lnTo>
                  <a:lnTo>
                    <a:pt x="5551" y="380716"/>
                  </a:lnTo>
                  <a:lnTo>
                    <a:pt x="0" y="353218"/>
                  </a:lnTo>
                  <a:lnTo>
                    <a:pt x="0" y="70644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8143" y="198627"/>
            <a:ext cx="379666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4719" marR="5080" indent="-922655">
              <a:lnSpc>
                <a:spcPct val="100000"/>
              </a:lnSpc>
              <a:spcBef>
                <a:spcPts val="100"/>
              </a:spcBef>
              <a:tabLst>
                <a:tab pos="2385695" algn="l"/>
              </a:tabLst>
            </a:pPr>
            <a:r>
              <a:rPr sz="4000" b="0" spc="-229" dirty="0">
                <a:latin typeface="Calibri"/>
                <a:cs typeface="Calibri"/>
              </a:rPr>
              <a:t>60</a:t>
            </a:r>
            <a:r>
              <a:rPr sz="4000" b="0" spc="-40" dirty="0">
                <a:latin typeface="Calibri"/>
                <a:cs typeface="Calibri"/>
              </a:rPr>
              <a:t> </a:t>
            </a:r>
            <a:r>
              <a:rPr sz="4000" b="0" spc="-330" dirty="0">
                <a:latin typeface="Calibri"/>
                <a:cs typeface="Calibri"/>
              </a:rPr>
              <a:t>градусов	</a:t>
            </a:r>
            <a:r>
              <a:rPr sz="4000" b="0" spc="-229" dirty="0">
                <a:latin typeface="Calibri"/>
                <a:cs typeface="Calibri"/>
              </a:rPr>
              <a:t>5 </a:t>
            </a:r>
            <a:r>
              <a:rPr sz="4000" b="0" spc="-405" dirty="0">
                <a:latin typeface="Calibri"/>
                <a:cs typeface="Calibri"/>
              </a:rPr>
              <a:t>минут  </a:t>
            </a:r>
            <a:r>
              <a:rPr sz="4000" b="0" spc="-420" dirty="0">
                <a:latin typeface="Calibri"/>
                <a:cs typeface="Calibri"/>
              </a:rPr>
              <a:t>АД</a:t>
            </a:r>
            <a:r>
              <a:rPr sz="4000" b="0" spc="-70" dirty="0">
                <a:latin typeface="Calibri"/>
                <a:cs typeface="Calibri"/>
              </a:rPr>
              <a:t> </a:t>
            </a:r>
            <a:r>
              <a:rPr sz="4000" b="0" spc="-240" dirty="0">
                <a:latin typeface="Calibri"/>
                <a:cs typeface="Calibri"/>
              </a:rPr>
              <a:t>138\79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9775" y="1557338"/>
            <a:ext cx="7786687" cy="519906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4795" y="341376"/>
            <a:ext cx="7392034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335" dirty="0">
                <a:solidFill>
                  <a:srgbClr val="376092"/>
                </a:solidFill>
              </a:rPr>
              <a:t>Реабилитация </a:t>
            </a:r>
            <a:r>
              <a:rPr sz="3500" spc="-270" dirty="0">
                <a:solidFill>
                  <a:srgbClr val="376092"/>
                </a:solidFill>
              </a:rPr>
              <a:t>в </a:t>
            </a:r>
            <a:r>
              <a:rPr sz="3500" spc="-340" dirty="0">
                <a:solidFill>
                  <a:srgbClr val="376092"/>
                </a:solidFill>
              </a:rPr>
              <a:t>интенсивной </a:t>
            </a:r>
            <a:r>
              <a:rPr sz="3500" spc="-330" dirty="0">
                <a:solidFill>
                  <a:srgbClr val="376092"/>
                </a:solidFill>
              </a:rPr>
              <a:t>терапии</a:t>
            </a:r>
            <a:r>
              <a:rPr sz="3500" spc="-265" dirty="0">
                <a:solidFill>
                  <a:srgbClr val="376092"/>
                </a:solidFill>
              </a:rPr>
              <a:t> </a:t>
            </a:r>
            <a:r>
              <a:rPr sz="3500" spc="-285" dirty="0">
                <a:solidFill>
                  <a:srgbClr val="376092"/>
                </a:solidFill>
              </a:rPr>
              <a:t>(РеабИТ)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506252" y="6018784"/>
            <a:ext cx="10796905" cy="611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50"/>
              </a:lnSpc>
              <a:spcBef>
                <a:spcPts val="100"/>
              </a:spcBef>
            </a:pPr>
            <a:r>
              <a:rPr sz="1300" spc="-135" dirty="0">
                <a:latin typeface="Calibri"/>
                <a:cs typeface="Calibri"/>
              </a:rPr>
              <a:t>Geetha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35" dirty="0">
                <a:latin typeface="Calibri"/>
                <a:cs typeface="Calibri"/>
              </a:rPr>
              <a:t>Kayambu,</a:t>
            </a:r>
            <a:r>
              <a:rPr sz="1300" spc="-105" dirty="0">
                <a:latin typeface="Calibri"/>
                <a:cs typeface="Calibri"/>
              </a:rPr>
              <a:t> </a:t>
            </a:r>
            <a:r>
              <a:rPr sz="1300" spc="-90" dirty="0">
                <a:latin typeface="Calibri"/>
                <a:cs typeface="Calibri"/>
              </a:rPr>
              <a:t>BSc</a:t>
            </a:r>
            <a:r>
              <a:rPr sz="1300" spc="-60" dirty="0">
                <a:latin typeface="Calibri"/>
                <a:cs typeface="Calibri"/>
              </a:rPr>
              <a:t> </a:t>
            </a:r>
            <a:r>
              <a:rPr sz="1300" spc="-110" dirty="0">
                <a:latin typeface="Calibri"/>
                <a:cs typeface="Calibri"/>
              </a:rPr>
              <a:t>Phyt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(Hons);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20" dirty="0">
                <a:latin typeface="Calibri"/>
                <a:cs typeface="Calibri"/>
              </a:rPr>
              <a:t>Robert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Boots,</a:t>
            </a:r>
            <a:r>
              <a:rPr sz="1300" spc="-105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PhD;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10" dirty="0">
                <a:latin typeface="Calibri"/>
                <a:cs typeface="Calibri"/>
              </a:rPr>
              <a:t>Jennifer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110" dirty="0">
                <a:latin typeface="Calibri"/>
                <a:cs typeface="Calibri"/>
              </a:rPr>
              <a:t>Paratz</a:t>
            </a:r>
            <a:r>
              <a:rPr sz="1300" spc="-65" dirty="0">
                <a:latin typeface="Calibri"/>
                <a:cs typeface="Calibri"/>
              </a:rPr>
              <a:t> </a:t>
            </a:r>
            <a:r>
              <a:rPr sz="1300" spc="-90" dirty="0">
                <a:latin typeface="Calibri"/>
                <a:cs typeface="Calibri"/>
              </a:rPr>
              <a:t>P</a:t>
            </a:r>
            <a:r>
              <a:rPr sz="1300" spc="-80" dirty="0">
                <a:latin typeface="Calibri"/>
                <a:cs typeface="Calibri"/>
              </a:rPr>
              <a:t> </a:t>
            </a:r>
            <a:r>
              <a:rPr sz="1300" spc="-90" dirty="0">
                <a:latin typeface="Calibri"/>
                <a:cs typeface="Calibri"/>
              </a:rPr>
              <a:t>Physical</a:t>
            </a:r>
            <a:r>
              <a:rPr sz="1300" spc="-65" dirty="0">
                <a:latin typeface="Calibri"/>
                <a:cs typeface="Calibri"/>
              </a:rPr>
              <a:t> </a:t>
            </a:r>
            <a:r>
              <a:rPr sz="1300" spc="-120" dirty="0">
                <a:latin typeface="Calibri"/>
                <a:cs typeface="Calibri"/>
              </a:rPr>
              <a:t>Therapy</a:t>
            </a:r>
            <a:r>
              <a:rPr sz="1300" spc="-70" dirty="0">
                <a:latin typeface="Calibri"/>
                <a:cs typeface="Calibri"/>
              </a:rPr>
              <a:t> </a:t>
            </a:r>
            <a:r>
              <a:rPr sz="1300" spc="-110" dirty="0">
                <a:latin typeface="Calibri"/>
                <a:cs typeface="Calibri"/>
              </a:rPr>
              <a:t>for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the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75" dirty="0">
                <a:latin typeface="Calibri"/>
                <a:cs typeface="Calibri"/>
              </a:rPr>
              <a:t>Critically </a:t>
            </a:r>
            <a:r>
              <a:rPr sz="1300" spc="-20" dirty="0">
                <a:latin typeface="Calibri"/>
                <a:cs typeface="Calibri"/>
              </a:rPr>
              <a:t>Ill </a:t>
            </a:r>
            <a:r>
              <a:rPr sz="1300" spc="-70" dirty="0">
                <a:latin typeface="Calibri"/>
                <a:cs typeface="Calibri"/>
              </a:rPr>
              <a:t>in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the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110" dirty="0">
                <a:latin typeface="Calibri"/>
                <a:cs typeface="Calibri"/>
              </a:rPr>
              <a:t>ICU:</a:t>
            </a:r>
            <a:r>
              <a:rPr sz="1300" spc="-55" dirty="0">
                <a:latin typeface="Calibri"/>
                <a:cs typeface="Calibri"/>
              </a:rPr>
              <a:t> </a:t>
            </a:r>
            <a:r>
              <a:rPr sz="1300" spc="-140" dirty="0">
                <a:latin typeface="Calibri"/>
                <a:cs typeface="Calibri"/>
              </a:rPr>
              <a:t>A</a:t>
            </a:r>
            <a:r>
              <a:rPr sz="1300" spc="-90" dirty="0">
                <a:latin typeface="Calibri"/>
                <a:cs typeface="Calibri"/>
              </a:rPr>
              <a:t> </a:t>
            </a:r>
            <a:r>
              <a:rPr sz="1300" spc="-105" dirty="0">
                <a:latin typeface="Calibri"/>
                <a:cs typeface="Calibri"/>
              </a:rPr>
              <a:t>Systematic</a:t>
            </a:r>
            <a:r>
              <a:rPr sz="1300" spc="-55" dirty="0">
                <a:latin typeface="Calibri"/>
                <a:cs typeface="Calibri"/>
              </a:rPr>
              <a:t> </a:t>
            </a:r>
            <a:r>
              <a:rPr sz="1300" spc="-125" dirty="0">
                <a:latin typeface="Calibri"/>
                <a:cs typeface="Calibri"/>
              </a:rPr>
              <a:t>Review</a:t>
            </a:r>
            <a:r>
              <a:rPr sz="1300" spc="-60" dirty="0">
                <a:latin typeface="Calibri"/>
                <a:cs typeface="Calibri"/>
              </a:rPr>
              <a:t> </a:t>
            </a:r>
            <a:r>
              <a:rPr sz="1300" spc="-130" dirty="0">
                <a:latin typeface="Calibri"/>
                <a:cs typeface="Calibri"/>
              </a:rPr>
              <a:t>and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Meta-Analysis. </a:t>
            </a:r>
            <a:r>
              <a:rPr sz="1300" spc="-80" dirty="0">
                <a:latin typeface="Calibri"/>
                <a:cs typeface="Calibri"/>
              </a:rPr>
              <a:t>Critical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care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medicine. </a:t>
            </a:r>
            <a:r>
              <a:rPr sz="1300" spc="-95" dirty="0">
                <a:latin typeface="Calibri"/>
                <a:cs typeface="Calibri"/>
              </a:rPr>
              <a:t>2013;(c):1–12.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ts val="1370"/>
              </a:lnSpc>
            </a:pPr>
            <a:r>
              <a:rPr sz="1100" spc="-95" dirty="0">
                <a:latin typeface="Calibri"/>
                <a:cs typeface="Calibri"/>
              </a:rPr>
              <a:t>Cameron, </a:t>
            </a:r>
            <a:r>
              <a:rPr sz="1100" spc="-45" dirty="0">
                <a:latin typeface="Calibri"/>
                <a:cs typeface="Calibri"/>
              </a:rPr>
              <a:t>Ball, </a:t>
            </a:r>
            <a:r>
              <a:rPr sz="1100" spc="-80" dirty="0">
                <a:latin typeface="Calibri"/>
                <a:cs typeface="Calibri"/>
              </a:rPr>
              <a:t>Doherty </a:t>
            </a:r>
            <a:r>
              <a:rPr sz="1100" spc="-70" dirty="0">
                <a:latin typeface="Calibri"/>
                <a:cs typeface="Calibri"/>
              </a:rPr>
              <a:t>TJ. </a:t>
            </a:r>
            <a:r>
              <a:rPr sz="1100" spc="-55" dirty="0">
                <a:latin typeface="Calibri"/>
                <a:cs typeface="Calibri"/>
              </a:rPr>
              <a:t>Early </a:t>
            </a:r>
            <a:r>
              <a:rPr sz="1100" spc="-60" dirty="0">
                <a:latin typeface="Calibri"/>
                <a:cs typeface="Calibri"/>
              </a:rPr>
              <a:t>mobilization </a:t>
            </a:r>
            <a:r>
              <a:rPr sz="1100" spc="-50" dirty="0">
                <a:latin typeface="Calibri"/>
                <a:cs typeface="Calibri"/>
              </a:rPr>
              <a:t>in </a:t>
            </a:r>
            <a:r>
              <a:rPr sz="1100" spc="-80" dirty="0">
                <a:latin typeface="Calibri"/>
                <a:cs typeface="Calibri"/>
              </a:rPr>
              <a:t>the </a:t>
            </a:r>
            <a:r>
              <a:rPr sz="1100" spc="-45" dirty="0">
                <a:latin typeface="Calibri"/>
                <a:cs typeface="Calibri"/>
              </a:rPr>
              <a:t>critical </a:t>
            </a:r>
            <a:r>
              <a:rPr sz="1100" spc="-80" dirty="0">
                <a:latin typeface="Calibri"/>
                <a:cs typeface="Calibri"/>
              </a:rPr>
              <a:t>care </a:t>
            </a:r>
            <a:r>
              <a:rPr sz="1100" spc="-65" dirty="0">
                <a:latin typeface="Calibri"/>
                <a:cs typeface="Calibri"/>
              </a:rPr>
              <a:t>unit </a:t>
            </a:r>
            <a:r>
              <a:rPr sz="1100" spc="-90" dirty="0">
                <a:latin typeface="Calibri"/>
                <a:cs typeface="Calibri"/>
              </a:rPr>
              <a:t>: </a:t>
            </a:r>
            <a:r>
              <a:rPr sz="1100" spc="-120" dirty="0">
                <a:latin typeface="Calibri"/>
                <a:cs typeface="Calibri"/>
              </a:rPr>
              <a:t>A </a:t>
            </a:r>
            <a:r>
              <a:rPr sz="1100" spc="-80" dirty="0">
                <a:latin typeface="Calibri"/>
                <a:cs typeface="Calibri"/>
              </a:rPr>
              <a:t>review of </a:t>
            </a:r>
            <a:r>
              <a:rPr sz="1100" spc="-65" dirty="0">
                <a:latin typeface="Calibri"/>
                <a:cs typeface="Calibri"/>
              </a:rPr>
              <a:t>adult </a:t>
            </a:r>
            <a:r>
              <a:rPr sz="1100" spc="-90" dirty="0">
                <a:latin typeface="Calibri"/>
                <a:cs typeface="Calibri"/>
              </a:rPr>
              <a:t>and </a:t>
            </a:r>
            <a:r>
              <a:rPr sz="1100" spc="-65" dirty="0">
                <a:latin typeface="Calibri"/>
                <a:cs typeface="Calibri"/>
              </a:rPr>
              <a:t>pediatric literature </a:t>
            </a:r>
            <a:r>
              <a:rPr sz="1100" spc="-110" dirty="0">
                <a:latin typeface="Calibri"/>
                <a:cs typeface="Calibri"/>
              </a:rPr>
              <a:t>. </a:t>
            </a:r>
            <a:r>
              <a:rPr sz="1150" i="1" spc="-105" dirty="0">
                <a:latin typeface="Calibri"/>
                <a:cs typeface="Calibri"/>
              </a:rPr>
              <a:t>J </a:t>
            </a:r>
            <a:r>
              <a:rPr sz="1150" i="1" spc="-75" dirty="0">
                <a:latin typeface="Calibri"/>
                <a:cs typeface="Calibri"/>
              </a:rPr>
              <a:t>Crit </a:t>
            </a:r>
            <a:r>
              <a:rPr sz="1150" i="1" spc="-105" dirty="0">
                <a:latin typeface="Calibri"/>
                <a:cs typeface="Calibri"/>
              </a:rPr>
              <a:t>Care</a:t>
            </a:r>
            <a:r>
              <a:rPr sz="1100" spc="-105" dirty="0">
                <a:latin typeface="Calibri"/>
                <a:cs typeface="Calibri"/>
              </a:rPr>
              <a:t>.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2015;30:664–672.</a:t>
            </a:r>
            <a:endParaRPr sz="1100">
              <a:latin typeface="Calibri"/>
              <a:cs typeface="Calibri"/>
            </a:endParaRPr>
          </a:p>
          <a:p>
            <a:pPr marL="4848860">
              <a:lnSpc>
                <a:spcPct val="100000"/>
              </a:lnSpc>
              <a:spcBef>
                <a:spcPts val="25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14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86361" y="939874"/>
            <a:ext cx="11322685" cy="865505"/>
            <a:chOff x="486361" y="939874"/>
            <a:chExt cx="11322685" cy="865505"/>
          </a:xfrm>
        </p:grpSpPr>
        <p:sp>
          <p:nvSpPr>
            <p:cNvPr id="5" name="object 5"/>
            <p:cNvSpPr/>
            <p:nvPr/>
          </p:nvSpPr>
          <p:spPr>
            <a:xfrm>
              <a:off x="491123" y="944636"/>
              <a:ext cx="11313160" cy="855980"/>
            </a:xfrm>
            <a:custGeom>
              <a:avLst/>
              <a:gdLst/>
              <a:ahLst/>
              <a:cxnLst/>
              <a:rect l="l" t="t" r="r" b="b"/>
              <a:pathLst>
                <a:path w="11313160" h="855980">
                  <a:moveTo>
                    <a:pt x="11312949" y="0"/>
                  </a:moveTo>
                  <a:lnTo>
                    <a:pt x="0" y="0"/>
                  </a:lnTo>
                  <a:lnTo>
                    <a:pt x="0" y="855823"/>
                  </a:lnTo>
                  <a:lnTo>
                    <a:pt x="11312949" y="855823"/>
                  </a:lnTo>
                  <a:lnTo>
                    <a:pt x="11312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1123" y="944637"/>
              <a:ext cx="11313160" cy="855980"/>
            </a:xfrm>
            <a:custGeom>
              <a:avLst/>
              <a:gdLst/>
              <a:ahLst/>
              <a:cxnLst/>
              <a:rect l="l" t="t" r="r" b="b"/>
              <a:pathLst>
                <a:path w="11313160" h="855980">
                  <a:moveTo>
                    <a:pt x="0" y="0"/>
                  </a:moveTo>
                  <a:lnTo>
                    <a:pt x="11312949" y="0"/>
                  </a:lnTo>
                  <a:lnTo>
                    <a:pt x="11312949" y="855823"/>
                  </a:lnTo>
                  <a:lnTo>
                    <a:pt x="0" y="85582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9864" y="964183"/>
            <a:ext cx="10471785" cy="75374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2400"/>
              </a:lnSpc>
              <a:spcBef>
                <a:spcPts val="55"/>
              </a:spcBef>
            </a:pPr>
            <a:r>
              <a:rPr sz="1500" spc="-130" dirty="0">
                <a:latin typeface="Calibri"/>
                <a:cs typeface="Calibri"/>
              </a:rPr>
              <a:t>Профилактика </a:t>
            </a:r>
            <a:r>
              <a:rPr sz="1500" spc="-155" dirty="0">
                <a:latin typeface="Calibri"/>
                <a:cs typeface="Calibri"/>
              </a:rPr>
              <a:t>и </a:t>
            </a:r>
            <a:r>
              <a:rPr sz="1500" spc="-135" dirty="0">
                <a:latin typeface="Calibri"/>
                <a:cs typeface="Calibri"/>
              </a:rPr>
              <a:t>лечение </a:t>
            </a:r>
            <a:r>
              <a:rPr sz="1500" spc="-120" dirty="0">
                <a:latin typeface="Calibri"/>
                <a:cs typeface="Calibri"/>
              </a:rPr>
              <a:t>патологических </a:t>
            </a:r>
            <a:r>
              <a:rPr sz="1500" spc="-130" dirty="0">
                <a:latin typeface="Calibri"/>
                <a:cs typeface="Calibri"/>
              </a:rPr>
              <a:t>состояний, возникших </a:t>
            </a:r>
            <a:r>
              <a:rPr sz="1500" spc="-114" dirty="0">
                <a:latin typeface="Calibri"/>
                <a:cs typeface="Calibri"/>
              </a:rPr>
              <a:t>в </a:t>
            </a:r>
            <a:r>
              <a:rPr sz="1500" spc="-145" dirty="0">
                <a:latin typeface="Calibri"/>
                <a:cs typeface="Calibri"/>
              </a:rPr>
              <a:t>период </a:t>
            </a:r>
            <a:r>
              <a:rPr sz="1500" spc="-140" dirty="0">
                <a:latin typeface="Calibri"/>
                <a:cs typeface="Calibri"/>
              </a:rPr>
              <a:t>пребывания </a:t>
            </a:r>
            <a:r>
              <a:rPr sz="1500" spc="-135" dirty="0">
                <a:latin typeface="Calibri"/>
                <a:cs typeface="Calibri"/>
              </a:rPr>
              <a:t>пациента </a:t>
            </a:r>
            <a:r>
              <a:rPr sz="1500" spc="-114" dirty="0">
                <a:latin typeface="Calibri"/>
                <a:cs typeface="Calibri"/>
              </a:rPr>
              <a:t>в </a:t>
            </a:r>
            <a:r>
              <a:rPr sz="1500" spc="-145" dirty="0">
                <a:latin typeface="Calibri"/>
                <a:cs typeface="Calibri"/>
              </a:rPr>
              <a:t>отделении </a:t>
            </a:r>
            <a:r>
              <a:rPr sz="1500" spc="-150" dirty="0">
                <a:latin typeface="Calibri"/>
                <a:cs typeface="Calibri"/>
              </a:rPr>
              <a:t>реанимации </a:t>
            </a:r>
            <a:r>
              <a:rPr sz="1500" spc="-155" dirty="0">
                <a:latin typeface="Calibri"/>
                <a:cs typeface="Calibri"/>
              </a:rPr>
              <a:t>и </a:t>
            </a:r>
            <a:r>
              <a:rPr sz="1500" spc="-140" dirty="0">
                <a:latin typeface="Calibri"/>
                <a:cs typeface="Calibri"/>
              </a:rPr>
              <a:t>интенсивной </a:t>
            </a:r>
            <a:r>
              <a:rPr sz="1500" spc="-130" dirty="0">
                <a:latin typeface="Calibri"/>
                <a:cs typeface="Calibri"/>
              </a:rPr>
              <a:t>терапии,  </a:t>
            </a:r>
            <a:r>
              <a:rPr sz="1500" spc="-140" dirty="0">
                <a:latin typeface="Calibri"/>
                <a:cs typeface="Calibri"/>
              </a:rPr>
              <a:t>осуществляемые </a:t>
            </a:r>
            <a:r>
              <a:rPr sz="1500" spc="-150" dirty="0">
                <a:latin typeface="Calibri"/>
                <a:cs typeface="Calibri"/>
              </a:rPr>
              <a:t>мультидисциплинарной </a:t>
            </a:r>
            <a:r>
              <a:rPr sz="1500" spc="-145" dirty="0">
                <a:latin typeface="Calibri"/>
                <a:cs typeface="Calibri"/>
              </a:rPr>
              <a:t>реабилитационной </a:t>
            </a:r>
            <a:r>
              <a:rPr sz="1500" spc="-140" dirty="0">
                <a:latin typeface="Calibri"/>
                <a:cs typeface="Calibri"/>
              </a:rPr>
              <a:t>бригадой </a:t>
            </a:r>
            <a:r>
              <a:rPr sz="1500" spc="-165" dirty="0">
                <a:latin typeface="Calibri"/>
                <a:cs typeface="Calibri"/>
              </a:rPr>
              <a:t>(МДБ) </a:t>
            </a:r>
            <a:r>
              <a:rPr sz="1500" spc="-140" dirty="0">
                <a:latin typeface="Calibri"/>
                <a:cs typeface="Calibri"/>
              </a:rPr>
              <a:t>на </a:t>
            </a:r>
            <a:r>
              <a:rPr sz="1500" spc="-130" dirty="0">
                <a:latin typeface="Calibri"/>
                <a:cs typeface="Calibri"/>
              </a:rPr>
              <a:t>основе </a:t>
            </a:r>
            <a:r>
              <a:rPr sz="1500" spc="-145" dirty="0">
                <a:latin typeface="Calibri"/>
                <a:cs typeface="Calibri"/>
              </a:rPr>
              <a:t>мониторинга </a:t>
            </a:r>
            <a:r>
              <a:rPr sz="1500" spc="-140" dirty="0">
                <a:latin typeface="Calibri"/>
                <a:cs typeface="Calibri"/>
              </a:rPr>
              <a:t>реабилитационного потенциала </a:t>
            </a:r>
            <a:r>
              <a:rPr sz="1500" spc="-105" dirty="0">
                <a:latin typeface="Calibri"/>
                <a:cs typeface="Calibri"/>
              </a:rPr>
              <a:t>с </a:t>
            </a:r>
            <a:r>
              <a:rPr sz="1500" spc="-160" dirty="0">
                <a:latin typeface="Calibri"/>
                <a:cs typeface="Calibri"/>
              </a:rPr>
              <a:t>целью </a:t>
            </a:r>
            <a:r>
              <a:rPr sz="1600" spc="-125" dirty="0">
                <a:solidFill>
                  <a:srgbClr val="C00000"/>
                </a:solidFill>
                <a:latin typeface="Calibri"/>
                <a:cs typeface="Calibri"/>
              </a:rPr>
              <a:t>сохранить  </a:t>
            </a:r>
            <a:r>
              <a:rPr sz="1600" spc="-150" dirty="0">
                <a:solidFill>
                  <a:srgbClr val="C00000"/>
                </a:solidFill>
                <a:latin typeface="Calibri"/>
                <a:cs typeface="Calibri"/>
              </a:rPr>
              <a:t>функциональный </a:t>
            </a:r>
            <a:r>
              <a:rPr sz="1600" spc="-110" dirty="0">
                <a:solidFill>
                  <a:srgbClr val="C00000"/>
                </a:solidFill>
                <a:latin typeface="Calibri"/>
                <a:cs typeface="Calibri"/>
              </a:rPr>
              <a:t>статус </a:t>
            </a:r>
            <a:r>
              <a:rPr sz="1600" spc="-165" dirty="0">
                <a:solidFill>
                  <a:srgbClr val="C00000"/>
                </a:solidFill>
                <a:latin typeface="Calibri"/>
                <a:cs typeface="Calibri"/>
              </a:rPr>
              <a:t>и </a:t>
            </a:r>
            <a:r>
              <a:rPr sz="1600" spc="-120" dirty="0">
                <a:solidFill>
                  <a:srgbClr val="C00000"/>
                </a:solidFill>
                <a:latin typeface="Calibri"/>
                <a:cs typeface="Calibri"/>
              </a:rPr>
              <a:t>качество </a:t>
            </a:r>
            <a:r>
              <a:rPr sz="1600" spc="-165" dirty="0">
                <a:solidFill>
                  <a:srgbClr val="C00000"/>
                </a:solidFill>
                <a:latin typeface="Calibri"/>
                <a:cs typeface="Calibri"/>
              </a:rPr>
              <a:t>жизни </a:t>
            </a:r>
            <a:r>
              <a:rPr sz="1600" spc="-135" dirty="0">
                <a:solidFill>
                  <a:srgbClr val="C00000"/>
                </a:solidFill>
                <a:latin typeface="Calibri"/>
                <a:cs typeface="Calibri"/>
              </a:rPr>
              <a:t>пациента </a:t>
            </a:r>
            <a:r>
              <a:rPr sz="1600" spc="-145" dirty="0">
                <a:solidFill>
                  <a:srgbClr val="C00000"/>
                </a:solidFill>
                <a:latin typeface="Calibri"/>
                <a:cs typeface="Calibri"/>
              </a:rPr>
              <a:t>на </a:t>
            </a:r>
            <a:r>
              <a:rPr sz="1600" spc="-165" dirty="0">
                <a:solidFill>
                  <a:srgbClr val="C00000"/>
                </a:solidFill>
                <a:latin typeface="Calibri"/>
                <a:cs typeface="Calibri"/>
              </a:rPr>
              <a:t>преморбидном</a:t>
            </a:r>
            <a:r>
              <a:rPr sz="1600" spc="-19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140" dirty="0">
                <a:solidFill>
                  <a:srgbClr val="C00000"/>
                </a:solidFill>
                <a:latin typeface="Calibri"/>
                <a:cs typeface="Calibri"/>
              </a:rPr>
              <a:t>уровне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02388"/>
            <a:ext cx="5561712" cy="2830366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1095" y="321563"/>
            <a:ext cx="3810000" cy="995044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015365" marR="5080" indent="-1003300">
              <a:lnSpc>
                <a:spcPts val="3790"/>
              </a:lnSpc>
              <a:spcBef>
                <a:spcPts val="265"/>
              </a:spcBef>
              <a:tabLst>
                <a:tab pos="2239010" algn="l"/>
              </a:tabLst>
            </a:pPr>
            <a:r>
              <a:rPr b="0" dirty="0">
                <a:latin typeface="Calibri"/>
                <a:cs typeface="Calibri"/>
              </a:rPr>
              <a:t>60</a:t>
            </a:r>
            <a:r>
              <a:rPr b="0" spc="15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градусов	</a:t>
            </a:r>
            <a:r>
              <a:rPr b="0" dirty="0">
                <a:latin typeface="Calibri"/>
                <a:cs typeface="Calibri"/>
              </a:rPr>
              <a:t>10</a:t>
            </a:r>
            <a:r>
              <a:rPr b="0" spc="-8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минут  АД</a:t>
            </a:r>
            <a:r>
              <a:rPr b="0" spc="-1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113\69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9813" y="1844676"/>
            <a:ext cx="7531100" cy="48244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12764" y="822326"/>
            <a:ext cx="2232025" cy="749300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</a:ln>
        </p:spPr>
        <p:txBody>
          <a:bodyPr vert="horz" wrap="square" lIns="0" tIns="115570" rIns="0" bIns="0" rtlCol="0">
            <a:spAutoFit/>
          </a:bodyPr>
          <a:lstStyle/>
          <a:p>
            <a:pPr marL="424815">
              <a:lnSpc>
                <a:spcPct val="100000"/>
              </a:lnSpc>
              <a:spcBef>
                <a:spcPts val="910"/>
              </a:spcBef>
            </a:pPr>
            <a:r>
              <a:rPr sz="3100" spc="-20" dirty="0">
                <a:solidFill>
                  <a:srgbClr val="FFFFFF"/>
                </a:solidFill>
                <a:latin typeface="Calibri"/>
                <a:cs typeface="Calibri"/>
              </a:rPr>
              <a:t>RSBI</a:t>
            </a:r>
            <a:r>
              <a:rPr sz="31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libri"/>
                <a:cs typeface="Calibri"/>
              </a:rPr>
              <a:t>110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6119" y="271779"/>
            <a:ext cx="67551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0" dirty="0"/>
              <a:t>Противопоказания </a:t>
            </a:r>
            <a:r>
              <a:rPr sz="2800" spc="-240" dirty="0"/>
              <a:t>к </a:t>
            </a:r>
            <a:r>
              <a:rPr sz="2800" spc="-285" dirty="0"/>
              <a:t>мобилизации </a:t>
            </a:r>
            <a:r>
              <a:rPr sz="2800" spc="-245" dirty="0"/>
              <a:t>пациентов</a:t>
            </a:r>
            <a:r>
              <a:rPr sz="2800" spc="-165" dirty="0"/>
              <a:t> </a:t>
            </a:r>
            <a:r>
              <a:rPr sz="2800" spc="-215" dirty="0"/>
              <a:t>ОРИТ</a:t>
            </a:r>
            <a:endParaRPr sz="2800"/>
          </a:p>
        </p:txBody>
      </p:sp>
      <p:sp>
        <p:nvSpPr>
          <p:cNvPr id="3" name="object 3"/>
          <p:cNvSpPr txBox="1"/>
          <p:nvPr/>
        </p:nvSpPr>
        <p:spPr>
          <a:xfrm>
            <a:off x="499463" y="1565147"/>
            <a:ext cx="6002020" cy="39604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133350" indent="-342900">
              <a:lnSpc>
                <a:spcPct val="101400"/>
              </a:lnSpc>
              <a:spcBef>
                <a:spcPts val="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120" dirty="0">
                <a:latin typeface="Calibri"/>
                <a:cs typeface="Calibri"/>
              </a:rPr>
              <a:t>Нестабильный </a:t>
            </a:r>
            <a:r>
              <a:rPr sz="1400" spc="-110" dirty="0">
                <a:latin typeface="Calibri"/>
                <a:cs typeface="Calibri"/>
              </a:rPr>
              <a:t>клинический </a:t>
            </a:r>
            <a:r>
              <a:rPr sz="1400" spc="-95" dirty="0">
                <a:latin typeface="Calibri"/>
                <a:cs typeface="Calibri"/>
              </a:rPr>
              <a:t>статус </a:t>
            </a:r>
            <a:r>
              <a:rPr sz="1400" spc="-110" dirty="0">
                <a:latin typeface="Calibri"/>
                <a:cs typeface="Calibri"/>
              </a:rPr>
              <a:t>пациента </a:t>
            </a:r>
            <a:r>
              <a:rPr sz="1400" spc="40" dirty="0">
                <a:latin typeface="Calibri"/>
                <a:cs typeface="Calibri"/>
              </a:rPr>
              <a:t>– </a:t>
            </a:r>
            <a:r>
              <a:rPr sz="1400" spc="-114" dirty="0">
                <a:latin typeface="Calibri"/>
                <a:cs typeface="Calibri"/>
              </a:rPr>
              <a:t>отклонение </a:t>
            </a:r>
            <a:r>
              <a:rPr sz="1400" spc="-105" dirty="0">
                <a:latin typeface="Calibri"/>
                <a:cs typeface="Calibri"/>
              </a:rPr>
              <a:t>от </a:t>
            </a:r>
            <a:r>
              <a:rPr sz="1400" spc="-114" dirty="0">
                <a:latin typeface="Calibri"/>
                <a:cs typeface="Calibri"/>
              </a:rPr>
              <a:t>диапазона допустимых  значений (таблица </a:t>
            </a:r>
            <a:r>
              <a:rPr sz="1400" spc="-90" dirty="0">
                <a:latin typeface="Calibri"/>
                <a:cs typeface="Calibri"/>
              </a:rPr>
              <a:t>2.5) </a:t>
            </a:r>
            <a:r>
              <a:rPr sz="1400" spc="-105" dirty="0">
                <a:latin typeface="Calibri"/>
                <a:cs typeface="Calibri"/>
              </a:rPr>
              <a:t>неврологического </a:t>
            </a:r>
            <a:r>
              <a:rPr sz="1400" spc="-145" dirty="0">
                <a:latin typeface="Calibri"/>
                <a:cs typeface="Calibri"/>
              </a:rPr>
              <a:t>и </a:t>
            </a:r>
            <a:r>
              <a:rPr sz="1400" spc="-114" dirty="0">
                <a:latin typeface="Calibri"/>
                <a:cs typeface="Calibri"/>
              </a:rPr>
              <a:t>(или) </a:t>
            </a:r>
            <a:r>
              <a:rPr sz="1400" spc="-110" dirty="0">
                <a:latin typeface="Calibri"/>
                <a:cs typeface="Calibri"/>
              </a:rPr>
              <a:t>соматического </a:t>
            </a:r>
            <a:r>
              <a:rPr sz="1400" spc="-95" dirty="0">
                <a:latin typeface="Calibri"/>
                <a:cs typeface="Calibri"/>
              </a:rPr>
              <a:t>статуса </a:t>
            </a:r>
            <a:r>
              <a:rPr sz="1400" spc="-105" dirty="0">
                <a:latin typeface="Calibri"/>
                <a:cs typeface="Calibri"/>
              </a:rPr>
              <a:t>за </a:t>
            </a:r>
            <a:r>
              <a:rPr sz="1400" spc="-125" dirty="0">
                <a:latin typeface="Calibri"/>
                <a:cs typeface="Calibri"/>
              </a:rPr>
              <a:t>период  </a:t>
            </a:r>
            <a:r>
              <a:rPr sz="1400" spc="-130" dirty="0">
                <a:latin typeface="Calibri"/>
                <a:cs typeface="Calibri"/>
              </a:rPr>
              <a:t>менее </a:t>
            </a:r>
            <a:r>
              <a:rPr sz="1400" spc="-80" dirty="0">
                <a:latin typeface="Calibri"/>
                <a:cs typeface="Calibri"/>
              </a:rPr>
              <a:t>6 </a:t>
            </a:r>
            <a:r>
              <a:rPr sz="1400" spc="-100" dirty="0">
                <a:latin typeface="Calibri"/>
                <a:cs typeface="Calibri"/>
              </a:rPr>
              <a:t>часов </a:t>
            </a:r>
            <a:r>
              <a:rPr sz="1400" spc="-145" dirty="0">
                <a:latin typeface="Calibri"/>
                <a:cs typeface="Calibri"/>
              </a:rPr>
              <a:t>до </a:t>
            </a:r>
            <a:r>
              <a:rPr sz="1400" spc="-110" dirty="0">
                <a:latin typeface="Calibri"/>
                <a:cs typeface="Calibri"/>
              </a:rPr>
              <a:t>начала</a:t>
            </a:r>
            <a:r>
              <a:rPr sz="1400" spc="-130" dirty="0">
                <a:latin typeface="Calibri"/>
                <a:cs typeface="Calibri"/>
              </a:rPr>
              <a:t> мобилизации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125" dirty="0">
                <a:latin typeface="Calibri"/>
                <a:cs typeface="Calibri"/>
              </a:rPr>
              <a:t>Острый </a:t>
            </a:r>
            <a:r>
              <a:rPr sz="1400" spc="-105" dirty="0">
                <a:latin typeface="Calibri"/>
                <a:cs typeface="Calibri"/>
              </a:rPr>
              <a:t>инфаркт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125" dirty="0">
                <a:latin typeface="Calibri"/>
                <a:cs typeface="Calibri"/>
              </a:rPr>
              <a:t>миокарда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110" dirty="0">
                <a:latin typeface="Calibri"/>
                <a:cs typeface="Calibri"/>
              </a:rPr>
              <a:t>Субарахноидальное </a:t>
            </a:r>
            <a:r>
              <a:rPr sz="1400" spc="-114" dirty="0">
                <a:latin typeface="Calibri"/>
                <a:cs typeface="Calibri"/>
              </a:rPr>
              <a:t>кровоизлияние </a:t>
            </a:r>
            <a:r>
              <a:rPr sz="1400" spc="-125" dirty="0">
                <a:latin typeface="Calibri"/>
                <a:cs typeface="Calibri"/>
              </a:rPr>
              <a:t>при </a:t>
            </a:r>
            <a:r>
              <a:rPr sz="1400" spc="-120" dirty="0">
                <a:latin typeface="Calibri"/>
                <a:cs typeface="Calibri"/>
              </a:rPr>
              <a:t>выявленной </a:t>
            </a:r>
            <a:r>
              <a:rPr sz="1400" spc="-100" dirty="0">
                <a:solidFill>
                  <a:srgbClr val="FF0000"/>
                </a:solidFill>
                <a:latin typeface="Calibri"/>
                <a:cs typeface="Calibri"/>
              </a:rPr>
              <a:t>(!) </a:t>
            </a:r>
            <a:r>
              <a:rPr sz="1400" spc="-114" dirty="0">
                <a:latin typeface="Calibri"/>
                <a:cs typeface="Calibri"/>
              </a:rPr>
              <a:t>неклипированной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20" dirty="0">
                <a:latin typeface="Calibri"/>
                <a:cs typeface="Calibri"/>
              </a:rPr>
              <a:t>аневризме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145" dirty="0">
                <a:latin typeface="Calibri"/>
                <a:cs typeface="Calibri"/>
              </a:rPr>
              <a:t>Шок</a:t>
            </a:r>
            <a:endParaRPr sz="1400">
              <a:latin typeface="Calibri"/>
              <a:cs typeface="Calibri"/>
            </a:endParaRPr>
          </a:p>
          <a:p>
            <a:pPr marL="355600" marR="55244" indent="-342900">
              <a:lnSpc>
                <a:spcPct val="1014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135" dirty="0">
                <a:latin typeface="Calibri"/>
                <a:cs typeface="Calibri"/>
              </a:rPr>
              <a:t>Тромбоэмболия </a:t>
            </a:r>
            <a:r>
              <a:rPr sz="1400" spc="-110" dirty="0">
                <a:latin typeface="Calibri"/>
                <a:cs typeface="Calibri"/>
              </a:rPr>
              <a:t>легочной артерии, </a:t>
            </a:r>
            <a:r>
              <a:rPr sz="1400" spc="-120" dirty="0">
                <a:latin typeface="Calibri"/>
                <a:cs typeface="Calibri"/>
              </a:rPr>
              <a:t>нарастающий тромбоз </a:t>
            </a:r>
            <a:r>
              <a:rPr sz="1400" spc="-125" dirty="0">
                <a:latin typeface="Calibri"/>
                <a:cs typeface="Calibri"/>
              </a:rPr>
              <a:t>по </a:t>
            </a:r>
            <a:r>
              <a:rPr sz="1400" spc="-145" dirty="0">
                <a:latin typeface="Calibri"/>
                <a:cs typeface="Calibri"/>
              </a:rPr>
              <a:t>данным </a:t>
            </a:r>
            <a:r>
              <a:rPr sz="1400" spc="-105" dirty="0">
                <a:latin typeface="Calibri"/>
                <a:cs typeface="Calibri"/>
              </a:rPr>
              <a:t>ультразвукового  </a:t>
            </a:r>
            <a:r>
              <a:rPr sz="1400" spc="-114" dirty="0">
                <a:latin typeface="Calibri"/>
                <a:cs typeface="Calibri"/>
              </a:rPr>
              <a:t>исследования </a:t>
            </a:r>
            <a:r>
              <a:rPr sz="1400" spc="-135" dirty="0">
                <a:latin typeface="Calibri"/>
                <a:cs typeface="Calibri"/>
              </a:rPr>
              <a:t>или </a:t>
            </a:r>
            <a:r>
              <a:rPr sz="1400" spc="-114" dirty="0">
                <a:latin typeface="Calibri"/>
                <a:cs typeface="Calibri"/>
              </a:rPr>
              <a:t>наличие </a:t>
            </a:r>
            <a:r>
              <a:rPr sz="1400" spc="-120" dirty="0">
                <a:latin typeface="Calibri"/>
                <a:cs typeface="Calibri"/>
              </a:rPr>
              <a:t>флотирующего </a:t>
            </a:r>
            <a:r>
              <a:rPr sz="1400" spc="-125" dirty="0">
                <a:latin typeface="Calibri"/>
                <a:cs typeface="Calibri"/>
              </a:rPr>
              <a:t>тромба </a:t>
            </a:r>
            <a:r>
              <a:rPr sz="1400" spc="-100" dirty="0">
                <a:latin typeface="Calibri"/>
                <a:cs typeface="Calibri"/>
              </a:rPr>
              <a:t>(в отсутствии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0" dirty="0">
                <a:latin typeface="Calibri"/>
                <a:cs typeface="Calibri"/>
              </a:rPr>
              <a:t>кава-фильтра)</a:t>
            </a:r>
            <a:endParaRPr sz="1400">
              <a:latin typeface="Calibri"/>
              <a:cs typeface="Calibri"/>
            </a:endParaRPr>
          </a:p>
          <a:p>
            <a:pPr marL="355600" marR="5080" indent="-342900">
              <a:lnSpc>
                <a:spcPct val="101400"/>
              </a:lnSpc>
              <a:spcBef>
                <a:spcPts val="4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110" dirty="0">
                <a:latin typeface="Calibri"/>
                <a:cs typeface="Calibri"/>
              </a:rPr>
              <a:t>Сегмент нестабилизированного </a:t>
            </a:r>
            <a:r>
              <a:rPr sz="1400" spc="-125" dirty="0">
                <a:latin typeface="Calibri"/>
                <a:cs typeface="Calibri"/>
              </a:rPr>
              <a:t>перелома </a:t>
            </a:r>
            <a:r>
              <a:rPr sz="1400" spc="-135" dirty="0">
                <a:latin typeface="Calibri"/>
                <a:cs typeface="Calibri"/>
              </a:rPr>
              <a:t>или </a:t>
            </a:r>
            <a:r>
              <a:rPr sz="1400" spc="-110" dirty="0">
                <a:latin typeface="Calibri"/>
                <a:cs typeface="Calibri"/>
              </a:rPr>
              <a:t>деструкции </a:t>
            </a:r>
            <a:r>
              <a:rPr sz="1400" spc="-114" dirty="0">
                <a:latin typeface="Calibri"/>
                <a:cs typeface="Calibri"/>
              </a:rPr>
              <a:t>(не </a:t>
            </a:r>
            <a:r>
              <a:rPr sz="1400" spc="-130" dirty="0">
                <a:latin typeface="Calibri"/>
                <a:cs typeface="Calibri"/>
              </a:rPr>
              <a:t>мешает </a:t>
            </a:r>
            <a:r>
              <a:rPr sz="1400" spc="-110" dirty="0">
                <a:latin typeface="Calibri"/>
                <a:cs typeface="Calibri"/>
              </a:rPr>
              <a:t>кинезиотерапии  </a:t>
            </a:r>
            <a:r>
              <a:rPr sz="1400" spc="-120" dirty="0">
                <a:latin typeface="Calibri"/>
                <a:cs typeface="Calibri"/>
              </a:rPr>
              <a:t>неповрежденных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сегментов)</a:t>
            </a:r>
            <a:endParaRPr sz="1400">
              <a:latin typeface="Calibri"/>
              <a:cs typeface="Calibri"/>
            </a:endParaRPr>
          </a:p>
          <a:p>
            <a:pPr marL="355600" marR="159385" indent="-342900">
              <a:lnSpc>
                <a:spcPct val="1014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114" dirty="0">
                <a:latin typeface="Calibri"/>
                <a:cs typeface="Calibri"/>
              </a:rPr>
              <a:t>Необходимость </a:t>
            </a:r>
            <a:r>
              <a:rPr sz="1400" spc="-130" dirty="0">
                <a:latin typeface="Calibri"/>
                <a:cs typeface="Calibri"/>
              </a:rPr>
              <a:t>нейромышечной блокады </a:t>
            </a:r>
            <a:r>
              <a:rPr sz="1400" spc="-125" dirty="0">
                <a:latin typeface="Calibri"/>
                <a:cs typeface="Calibri"/>
              </a:rPr>
              <a:t>при </a:t>
            </a:r>
            <a:r>
              <a:rPr sz="1400" spc="-120" dirty="0">
                <a:latin typeface="Calibri"/>
                <a:cs typeface="Calibri"/>
              </a:rPr>
              <a:t>неконтролируемой </a:t>
            </a:r>
            <a:r>
              <a:rPr sz="1400" spc="-125" dirty="0">
                <a:latin typeface="Calibri"/>
                <a:cs typeface="Calibri"/>
              </a:rPr>
              <a:t>ВЧГ,, </a:t>
            </a:r>
            <a:r>
              <a:rPr sz="1400" spc="-114" dirty="0">
                <a:latin typeface="Calibri"/>
                <a:cs typeface="Calibri"/>
              </a:rPr>
              <a:t>дыхательной  </a:t>
            </a:r>
            <a:r>
              <a:rPr sz="1400" spc="-100" dirty="0">
                <a:latin typeface="Calibri"/>
                <a:cs typeface="Calibri"/>
              </a:rPr>
              <a:t>недостаточности..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114" dirty="0">
                <a:latin typeface="Calibri"/>
                <a:cs typeface="Calibri"/>
              </a:rPr>
              <a:t>Активное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кровотечение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120" dirty="0">
                <a:latin typeface="Calibri"/>
                <a:cs typeface="Calibri"/>
              </a:rPr>
              <a:t>Наружная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20" dirty="0">
                <a:latin typeface="Calibri"/>
                <a:cs typeface="Calibri"/>
              </a:rPr>
              <a:t>кардиостимуляция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114" dirty="0">
                <a:latin typeface="Calibri"/>
                <a:cs typeface="Calibri"/>
              </a:rPr>
              <a:t>Открытая </a:t>
            </a:r>
            <a:r>
              <a:rPr sz="1400" spc="-135" dirty="0">
                <a:latin typeface="Calibri"/>
                <a:cs typeface="Calibri"/>
              </a:rPr>
              <a:t>брюшная</a:t>
            </a:r>
            <a:r>
              <a:rPr sz="1400" spc="-90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полость</a:t>
            </a:r>
            <a:endParaRPr sz="1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400" spc="-105" dirty="0">
                <a:latin typeface="Calibri"/>
                <a:cs typeface="Calibri"/>
              </a:rPr>
              <a:t>Отказ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10" dirty="0">
                <a:latin typeface="Calibri"/>
                <a:cs typeface="Calibri"/>
              </a:rPr>
              <a:t>пациента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81597" y="808227"/>
            <a:ext cx="3982085" cy="3536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6330">
              <a:lnSpc>
                <a:spcPct val="100000"/>
              </a:lnSpc>
              <a:spcBef>
                <a:spcPts val="100"/>
              </a:spcBef>
            </a:pPr>
            <a:r>
              <a:rPr sz="2800" spc="-265" dirty="0">
                <a:solidFill>
                  <a:srgbClr val="C00000"/>
                </a:solidFill>
                <a:latin typeface="Calibri"/>
                <a:cs typeface="Calibri"/>
              </a:rPr>
              <a:t>ОТНОСИТЕЛЬНЫЕ</a:t>
            </a:r>
            <a:endParaRPr sz="2800">
              <a:latin typeface="Calibri"/>
              <a:cs typeface="Calibri"/>
            </a:endParaRPr>
          </a:p>
          <a:p>
            <a:pPr marL="285115" indent="-285115">
              <a:lnSpc>
                <a:spcPts val="2014"/>
              </a:lnSpc>
              <a:spcBef>
                <a:spcPts val="2565"/>
              </a:spcBef>
              <a:buFont typeface="Arial"/>
              <a:buChar char="•"/>
              <a:tabLst>
                <a:tab pos="285115" algn="l"/>
                <a:tab pos="298450" algn="l"/>
              </a:tabLst>
            </a:pPr>
            <a:r>
              <a:rPr sz="1700" spc="-170" dirty="0">
                <a:latin typeface="Calibri"/>
                <a:cs typeface="Calibri"/>
              </a:rPr>
              <a:t>Высокий </a:t>
            </a:r>
            <a:r>
              <a:rPr sz="1700" spc="-155" dirty="0">
                <a:latin typeface="Calibri"/>
                <a:cs typeface="Calibri"/>
              </a:rPr>
              <a:t>риск </a:t>
            </a:r>
            <a:r>
              <a:rPr sz="1700" spc="-150" dirty="0">
                <a:latin typeface="Calibri"/>
                <a:cs typeface="Calibri"/>
              </a:rPr>
              <a:t>патологического </a:t>
            </a:r>
            <a:r>
              <a:rPr sz="1700" spc="-175" dirty="0">
                <a:latin typeface="Calibri"/>
                <a:cs typeface="Calibri"/>
              </a:rPr>
              <a:t>перелома</a:t>
            </a:r>
            <a:r>
              <a:rPr sz="1700" spc="-90" dirty="0">
                <a:latin typeface="Calibri"/>
                <a:cs typeface="Calibri"/>
              </a:rPr>
              <a:t> </a:t>
            </a:r>
            <a:r>
              <a:rPr sz="1700" spc="-150" dirty="0">
                <a:latin typeface="Calibri"/>
                <a:cs typeface="Calibri"/>
              </a:rPr>
              <a:t>костей</a:t>
            </a:r>
            <a:endParaRPr sz="1700">
              <a:latin typeface="Calibri"/>
              <a:cs typeface="Calibri"/>
            </a:endParaRPr>
          </a:p>
          <a:p>
            <a:pPr marR="15240" algn="ctr">
              <a:lnSpc>
                <a:spcPts val="2014"/>
              </a:lnSpc>
            </a:pPr>
            <a:r>
              <a:rPr sz="1700" spc="-175" dirty="0">
                <a:latin typeface="Calibri"/>
                <a:cs typeface="Calibri"/>
              </a:rPr>
              <a:t>(например, </a:t>
            </a:r>
            <a:r>
              <a:rPr sz="1700" spc="-190" dirty="0">
                <a:latin typeface="Calibri"/>
                <a:cs typeface="Calibri"/>
              </a:rPr>
              <a:t>тяжёлый </a:t>
            </a:r>
            <a:r>
              <a:rPr sz="1700" spc="-155" dirty="0">
                <a:latin typeface="Calibri"/>
                <a:cs typeface="Calibri"/>
              </a:rPr>
              <a:t>остеопороз </a:t>
            </a:r>
            <a:r>
              <a:rPr sz="1700" spc="-130" dirty="0">
                <a:latin typeface="Calibri"/>
                <a:cs typeface="Calibri"/>
              </a:rPr>
              <a:t>в</a:t>
            </a:r>
            <a:r>
              <a:rPr sz="1700" spc="-185" dirty="0">
                <a:latin typeface="Calibri"/>
                <a:cs typeface="Calibri"/>
              </a:rPr>
              <a:t> </a:t>
            </a:r>
            <a:r>
              <a:rPr sz="1700" spc="-170" dirty="0">
                <a:latin typeface="Calibri"/>
                <a:cs typeface="Calibri"/>
              </a:rPr>
              <a:t>анамнезе)</a:t>
            </a:r>
            <a:endParaRPr sz="1700">
              <a:latin typeface="Calibri"/>
              <a:cs typeface="Calibri"/>
            </a:endParaRPr>
          </a:p>
          <a:p>
            <a:pPr marL="298450" marR="40640" indent="-285750">
              <a:lnSpc>
                <a:spcPts val="1989"/>
              </a:lnSpc>
              <a:spcBef>
                <a:spcPts val="46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700" spc="-165" dirty="0">
                <a:latin typeface="Calibri"/>
                <a:cs typeface="Calibri"/>
              </a:rPr>
              <a:t>Необходимость </a:t>
            </a:r>
            <a:r>
              <a:rPr sz="1700" spc="-155" dirty="0">
                <a:latin typeface="Calibri"/>
                <a:cs typeface="Calibri"/>
              </a:rPr>
              <a:t>высокого </a:t>
            </a:r>
            <a:r>
              <a:rPr sz="1700" spc="-160" dirty="0">
                <a:latin typeface="Calibri"/>
                <a:cs typeface="Calibri"/>
              </a:rPr>
              <a:t>уровня </a:t>
            </a:r>
            <a:r>
              <a:rPr sz="1700" spc="-165" dirty="0">
                <a:latin typeface="Calibri"/>
                <a:cs typeface="Calibri"/>
              </a:rPr>
              <a:t>кислородного  </a:t>
            </a:r>
            <a:r>
              <a:rPr sz="1700" spc="-160" dirty="0">
                <a:latin typeface="Calibri"/>
                <a:cs typeface="Calibri"/>
              </a:rPr>
              <a:t>обеспечения</a:t>
            </a:r>
            <a:endParaRPr sz="17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700" spc="-185" dirty="0">
                <a:latin typeface="Calibri"/>
                <a:cs typeface="Calibri"/>
              </a:rPr>
              <a:t>Бедренный </a:t>
            </a:r>
            <a:r>
              <a:rPr sz="1700" spc="-170" dirty="0">
                <a:latin typeface="Calibri"/>
                <a:cs typeface="Calibri"/>
              </a:rPr>
              <a:t>артериальный</a:t>
            </a:r>
            <a:r>
              <a:rPr sz="1700" spc="-110" dirty="0">
                <a:latin typeface="Calibri"/>
                <a:cs typeface="Calibri"/>
              </a:rPr>
              <a:t> </a:t>
            </a:r>
            <a:r>
              <a:rPr sz="1700" spc="-170" dirty="0">
                <a:latin typeface="Calibri"/>
                <a:cs typeface="Calibri"/>
              </a:rPr>
              <a:t>шунт</a:t>
            </a:r>
            <a:endParaRPr sz="17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36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700" spc="-204" dirty="0">
                <a:latin typeface="Calibri"/>
                <a:cs typeface="Calibri"/>
              </a:rPr>
              <a:t>ECMO </a:t>
            </a:r>
            <a:r>
              <a:rPr sz="1700" spc="-114" dirty="0">
                <a:latin typeface="Calibri"/>
                <a:cs typeface="Calibri"/>
              </a:rPr>
              <a:t>с </a:t>
            </a:r>
            <a:r>
              <a:rPr sz="1700" spc="-195" dirty="0">
                <a:latin typeface="Calibri"/>
                <a:cs typeface="Calibri"/>
              </a:rPr>
              <a:t>бедренным</a:t>
            </a:r>
            <a:r>
              <a:rPr sz="1700" spc="-190" dirty="0">
                <a:latin typeface="Calibri"/>
                <a:cs typeface="Calibri"/>
              </a:rPr>
              <a:t> </a:t>
            </a:r>
            <a:r>
              <a:rPr sz="1700" spc="-160" dirty="0">
                <a:latin typeface="Calibri"/>
                <a:cs typeface="Calibri"/>
              </a:rPr>
              <a:t>катетером</a:t>
            </a:r>
            <a:endParaRPr sz="1700">
              <a:latin typeface="Calibri"/>
              <a:cs typeface="Calibri"/>
            </a:endParaRPr>
          </a:p>
          <a:p>
            <a:pPr marL="298450" marR="403860" indent="-285750">
              <a:lnSpc>
                <a:spcPct val="98000"/>
              </a:lnSpc>
              <a:spcBef>
                <a:spcPts val="40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1700" spc="-140" dirty="0">
                <a:latin typeface="Calibri"/>
                <a:cs typeface="Calibri"/>
              </a:rPr>
              <a:t>отсутствие </a:t>
            </a:r>
            <a:r>
              <a:rPr sz="1700" spc="-130" dirty="0">
                <a:latin typeface="Calibri"/>
                <a:cs typeface="Calibri"/>
              </a:rPr>
              <a:t>в </a:t>
            </a:r>
            <a:r>
              <a:rPr sz="1700" spc="-140" dirty="0">
                <a:latin typeface="Calibri"/>
                <a:cs typeface="Calibri"/>
              </a:rPr>
              <a:t>составе </a:t>
            </a:r>
            <a:r>
              <a:rPr sz="1700" spc="-245" dirty="0">
                <a:latin typeface="Calibri"/>
                <a:cs typeface="Calibri"/>
              </a:rPr>
              <a:t>МДБ </a:t>
            </a:r>
            <a:r>
              <a:rPr sz="1700" spc="-160" dirty="0">
                <a:latin typeface="Calibri"/>
                <a:cs typeface="Calibri"/>
              </a:rPr>
              <a:t>подготовленного  </a:t>
            </a:r>
            <a:r>
              <a:rPr sz="1700" spc="-155" dirty="0">
                <a:latin typeface="Calibri"/>
                <a:cs typeface="Calibri"/>
              </a:rPr>
              <a:t>врача-реаниматолога, </a:t>
            </a:r>
            <a:r>
              <a:rPr sz="1700" spc="-145" dirty="0">
                <a:latin typeface="Calibri"/>
                <a:cs typeface="Calibri"/>
              </a:rPr>
              <a:t>врача ЛФК, </a:t>
            </a:r>
            <a:r>
              <a:rPr sz="1700" spc="-135" dirty="0">
                <a:latin typeface="Calibri"/>
                <a:cs typeface="Calibri"/>
              </a:rPr>
              <a:t>а </a:t>
            </a:r>
            <a:r>
              <a:rPr sz="1700" spc="-165" dirty="0">
                <a:latin typeface="Calibri"/>
                <a:cs typeface="Calibri"/>
              </a:rPr>
              <a:t>также  </a:t>
            </a:r>
            <a:r>
              <a:rPr sz="1700" spc="-180" dirty="0">
                <a:latin typeface="Calibri"/>
                <a:cs typeface="Calibri"/>
              </a:rPr>
              <a:t>возможности </a:t>
            </a:r>
            <a:r>
              <a:rPr sz="1700" spc="-155" dirty="0">
                <a:latin typeface="Calibri"/>
                <a:cs typeface="Calibri"/>
              </a:rPr>
              <a:t>адекватного аппаратного  </a:t>
            </a:r>
            <a:r>
              <a:rPr sz="1700" spc="-175" dirty="0">
                <a:latin typeface="Calibri"/>
                <a:cs typeface="Calibri"/>
              </a:rPr>
              <a:t>мониторинга </a:t>
            </a:r>
            <a:r>
              <a:rPr sz="1700" spc="-165" dirty="0">
                <a:latin typeface="Calibri"/>
                <a:cs typeface="Calibri"/>
              </a:rPr>
              <a:t>на </a:t>
            </a:r>
            <a:r>
              <a:rPr sz="1700" spc="-125" dirty="0">
                <a:latin typeface="Calibri"/>
                <a:cs typeface="Calibri"/>
              </a:rPr>
              <a:t>этапах</a:t>
            </a:r>
            <a:r>
              <a:rPr sz="1700" spc="-229" dirty="0">
                <a:latin typeface="Calibri"/>
                <a:cs typeface="Calibri"/>
              </a:rPr>
              <a:t> </a:t>
            </a:r>
            <a:r>
              <a:rPr sz="1700" spc="-170" dirty="0">
                <a:latin typeface="Calibri"/>
                <a:cs typeface="Calibri"/>
              </a:rPr>
              <a:t>реабилитации.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04672" y="768603"/>
            <a:ext cx="18491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95" dirty="0">
                <a:solidFill>
                  <a:srgbClr val="C00000"/>
                </a:solidFill>
                <a:latin typeface="Calibri"/>
                <a:cs typeface="Calibri"/>
              </a:rPr>
              <a:t>АБСОЛЮТНЫЕ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7847" y="70103"/>
            <a:ext cx="1411224" cy="14112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88355" y="620267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1644" y="122427"/>
            <a:ext cx="24276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130" dirty="0">
                <a:latin typeface="Calibri"/>
                <a:cs typeface="Calibri"/>
              </a:rPr>
              <a:t>S</a:t>
            </a:r>
            <a:r>
              <a:rPr sz="4000" b="0" spc="-245" dirty="0">
                <a:latin typeface="Calibri"/>
                <a:cs typeface="Calibri"/>
              </a:rPr>
              <a:t>t</a:t>
            </a:r>
            <a:r>
              <a:rPr sz="4000" b="0" spc="-385" dirty="0">
                <a:latin typeface="Calibri"/>
                <a:cs typeface="Calibri"/>
              </a:rPr>
              <a:t>o</a:t>
            </a:r>
            <a:r>
              <a:rPr sz="4000" b="0" spc="-370" dirty="0">
                <a:latin typeface="Calibri"/>
                <a:cs typeface="Calibri"/>
              </a:rPr>
              <a:t>p</a:t>
            </a:r>
            <a:r>
              <a:rPr sz="4000" b="0" spc="-70" dirty="0">
                <a:latin typeface="Calibri"/>
                <a:cs typeface="Calibri"/>
              </a:rPr>
              <a:t>-</a:t>
            </a:r>
            <a:r>
              <a:rPr sz="4000" b="0" spc="-270" dirty="0">
                <a:latin typeface="Calibri"/>
                <a:cs typeface="Calibri"/>
              </a:rPr>
              <a:t>с</a:t>
            </a:r>
            <a:r>
              <a:rPr sz="4000" b="0" spc="-420" dirty="0">
                <a:latin typeface="Calibri"/>
                <a:cs typeface="Calibri"/>
              </a:rPr>
              <a:t>и</a:t>
            </a:r>
            <a:r>
              <a:rPr sz="4000" b="0" spc="-200" dirty="0">
                <a:latin typeface="Calibri"/>
                <a:cs typeface="Calibri"/>
              </a:rPr>
              <a:t>г</a:t>
            </a:r>
            <a:r>
              <a:rPr sz="4000" b="0" spc="-405" dirty="0">
                <a:latin typeface="Calibri"/>
                <a:cs typeface="Calibri"/>
              </a:rPr>
              <a:t>н</a:t>
            </a:r>
            <a:r>
              <a:rPr sz="4000" b="0" spc="-355" dirty="0">
                <a:latin typeface="Calibri"/>
                <a:cs typeface="Calibri"/>
              </a:rPr>
              <a:t>а</a:t>
            </a:r>
            <a:r>
              <a:rPr sz="4000" b="0" spc="-385" dirty="0">
                <a:latin typeface="Calibri"/>
                <a:cs typeface="Calibri"/>
              </a:rPr>
              <a:t>л</a:t>
            </a:r>
            <a:r>
              <a:rPr sz="4000" b="0" spc="-515" dirty="0">
                <a:latin typeface="Calibri"/>
                <a:cs typeface="Calibri"/>
              </a:rPr>
              <a:t>ы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00427" y="6499532"/>
            <a:ext cx="179197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44980" y="727524"/>
          <a:ext cx="11234420" cy="5986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8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876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303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481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8600">
                <a:tc gridSpan="2">
                  <a:txBody>
                    <a:bodyPr/>
                    <a:lstStyle/>
                    <a:p>
                      <a:pPr marL="697865">
                        <a:lnSpc>
                          <a:spcPts val="1695"/>
                        </a:lnSpc>
                      </a:pPr>
                      <a:r>
                        <a:rPr sz="1500" spc="-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№Раздел</a:t>
                      </a:r>
                      <a:r>
                        <a:rPr sz="15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мониторинга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5"/>
                        </a:lnSpc>
                      </a:pPr>
                      <a:r>
                        <a:rPr sz="1500" spc="-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Оптимальное</a:t>
                      </a:r>
                      <a:r>
                        <a:rPr sz="150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значение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95"/>
                        </a:lnSpc>
                      </a:pPr>
                      <a:r>
                        <a:rPr sz="1500" b="1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Противопоказания </a:t>
                      </a:r>
                      <a:r>
                        <a:rPr sz="1500" b="1" spc="-1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500" b="1" spc="-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STOP</a:t>
                      </a:r>
                      <a:r>
                        <a:rPr sz="1500" b="1" spc="-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сигналы*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spc="-145" dirty="0">
                          <a:latin typeface="Calibri"/>
                          <a:cs typeface="Calibri"/>
                        </a:rPr>
                        <a:t>Уровень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сознания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500" spc="-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седации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spc="-145" dirty="0">
                          <a:latin typeface="Calibri"/>
                          <a:cs typeface="Calibri"/>
                        </a:rPr>
                        <a:t>шкала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седации </a:t>
                      </a:r>
                      <a:r>
                        <a:rPr sz="1500" spc="-90" dirty="0">
                          <a:latin typeface="Calibri"/>
                          <a:cs typeface="Calibri"/>
                        </a:rPr>
                        <a:t>RASS</a:t>
                      </a:r>
                      <a:r>
                        <a:rPr sz="1500" spc="-2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85" dirty="0">
                          <a:latin typeface="Calibri"/>
                          <a:cs typeface="Calibri"/>
                        </a:rPr>
                        <a:t>=[-5;2]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465" marR="228600">
                        <a:lnSpc>
                          <a:spcPct val="100000"/>
                        </a:lnSpc>
                      </a:pPr>
                      <a:r>
                        <a:rPr sz="1500" spc="-135" dirty="0">
                          <a:latin typeface="Calibri"/>
                          <a:cs typeface="Calibri"/>
                        </a:rPr>
                        <a:t>Состояние пациента,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требующее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назначения 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дополнительно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седации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(или)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нейролепсии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(«спокойный 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пациент»).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b="1" spc="-155" dirty="0">
                          <a:latin typeface="Calibri"/>
                          <a:cs typeface="Calibri"/>
                        </a:rPr>
                        <a:t>Снижение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уровня сознания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500" b="1" spc="-45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500" b="1" spc="-16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более</a:t>
                      </a:r>
                      <a:r>
                        <a:rPr sz="15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баллов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500" b="1" spc="-155" dirty="0">
                          <a:latin typeface="Calibri"/>
                          <a:cs typeface="Calibri"/>
                        </a:rPr>
                        <a:t>или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465" marR="208279">
                        <a:lnSpc>
                          <a:spcPct val="100000"/>
                        </a:lnSpc>
                      </a:pPr>
                      <a:r>
                        <a:rPr sz="1500" b="1" spc="-155" dirty="0">
                          <a:latin typeface="Calibri"/>
                          <a:cs typeface="Calibri"/>
                        </a:rPr>
                        <a:t>Повышение </a:t>
                      </a:r>
                      <a:r>
                        <a:rPr sz="1500" b="1" spc="-130" dirty="0">
                          <a:latin typeface="Calibri"/>
                          <a:cs typeface="Calibri"/>
                        </a:rPr>
                        <a:t>потребности </a:t>
                      </a:r>
                      <a:r>
                        <a:rPr sz="1500" b="1" spc="-114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седации </a:t>
                      </a:r>
                      <a:r>
                        <a:rPr sz="1500" b="1" spc="-90" dirty="0">
                          <a:latin typeface="Calibri"/>
                          <a:cs typeface="Calibri"/>
                        </a:rPr>
                        <a:t>(в </a:t>
                      </a:r>
                      <a:r>
                        <a:rPr sz="1500" b="1" spc="-155" dirty="0">
                          <a:latin typeface="Calibri"/>
                          <a:cs typeface="Calibri"/>
                        </a:rPr>
                        <a:t>том </a:t>
                      </a:r>
                      <a:r>
                        <a:rPr sz="1500" b="1" spc="-125" dirty="0">
                          <a:latin typeface="Calibri"/>
                          <a:cs typeface="Calibri"/>
                        </a:rPr>
                        <a:t>числе </a:t>
                      </a:r>
                      <a:r>
                        <a:rPr sz="1500" b="1" spc="-16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для 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синхронизации </a:t>
                      </a:r>
                      <a:r>
                        <a:rPr sz="1500" b="1" spc="-10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аппаратом</a:t>
                      </a:r>
                      <a:r>
                        <a:rPr sz="15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25" dirty="0">
                          <a:latin typeface="Calibri"/>
                          <a:cs typeface="Calibri"/>
                        </a:rPr>
                        <a:t>ИВЛ)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500" b="1" spc="-145" dirty="0">
                          <a:latin typeface="Calibri"/>
                          <a:cs typeface="Calibri"/>
                        </a:rPr>
                        <a:t>Эпилептиформные </a:t>
                      </a:r>
                      <a:r>
                        <a:rPr sz="1500" b="1" spc="-120" dirty="0">
                          <a:latin typeface="Calibri"/>
                          <a:cs typeface="Calibri"/>
                        </a:rPr>
                        <a:t>паттерны </a:t>
                      </a:r>
                      <a:r>
                        <a:rPr sz="1500" b="1" spc="-95" dirty="0">
                          <a:latin typeface="Calibri"/>
                          <a:cs typeface="Calibri"/>
                        </a:rPr>
                        <a:t>ЭЭГ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spc="-130" dirty="0">
                          <a:latin typeface="Calibri"/>
                          <a:cs typeface="Calibri"/>
                        </a:rPr>
                        <a:t>Неврологический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статус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spc="-120" dirty="0">
                          <a:latin typeface="Calibri"/>
                          <a:cs typeface="Calibri"/>
                        </a:rPr>
                        <a:t>отсутствие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отрицательной </a:t>
                      </a:r>
                      <a:r>
                        <a:rPr sz="1500" spc="-160" dirty="0">
                          <a:latin typeface="Calibri"/>
                          <a:cs typeface="Calibri"/>
                        </a:rPr>
                        <a:t>динамики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менее </a:t>
                      </a:r>
                      <a:r>
                        <a:rPr sz="1500" spc="-90" dirty="0">
                          <a:latin typeface="Calibri"/>
                          <a:cs typeface="Calibri"/>
                        </a:rPr>
                        <a:t>24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часов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65" dirty="0">
                          <a:latin typeface="Calibri"/>
                          <a:cs typeface="Calibri"/>
                        </a:rPr>
                        <a:t>до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500" spc="-130" dirty="0">
                          <a:latin typeface="Calibri"/>
                          <a:cs typeface="Calibri"/>
                        </a:rPr>
                        <a:t>начала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b="1" spc="-145" dirty="0">
                          <a:latin typeface="Calibri"/>
                          <a:cs typeface="Calibri"/>
                        </a:rPr>
                        <a:t>Признаки </a:t>
                      </a:r>
                      <a:r>
                        <a:rPr sz="1500" b="1" spc="-125" dirty="0">
                          <a:latin typeface="Calibri"/>
                          <a:cs typeface="Calibri"/>
                        </a:rPr>
                        <a:t>нарастания </a:t>
                      </a:r>
                      <a:r>
                        <a:rPr sz="1500" b="1" spc="-130" dirty="0">
                          <a:latin typeface="Calibri"/>
                          <a:cs typeface="Calibri"/>
                        </a:rPr>
                        <a:t>неврологического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дефицита</a:t>
                      </a:r>
                      <a:r>
                        <a:rPr sz="1500" b="1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55" dirty="0">
                          <a:latin typeface="Calibri"/>
                          <a:cs typeface="Calibri"/>
                        </a:rPr>
                        <a:t>или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ct val="100000"/>
                        </a:lnSpc>
                      </a:pPr>
                      <a:r>
                        <a:rPr sz="1500" b="1" spc="-135" dirty="0">
                          <a:latin typeface="Calibri"/>
                          <a:cs typeface="Calibri"/>
                        </a:rPr>
                        <a:t>увеличение </a:t>
                      </a:r>
                      <a:r>
                        <a:rPr sz="1500" b="1" spc="-155" dirty="0">
                          <a:latin typeface="Calibri"/>
                          <a:cs typeface="Calibri"/>
                        </a:rPr>
                        <a:t>зоны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гипоперфузии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5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90" dirty="0">
                          <a:latin typeface="Calibri"/>
                          <a:cs typeface="Calibri"/>
                        </a:rPr>
                        <a:t>КТ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spc="-140" dirty="0">
                          <a:latin typeface="Calibri"/>
                          <a:cs typeface="Calibri"/>
                        </a:rPr>
                        <a:t>Болевой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статус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spc="-150" dirty="0">
                          <a:latin typeface="Calibri"/>
                          <a:cs typeface="Calibri"/>
                        </a:rPr>
                        <a:t>ноль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шкале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болевого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поведения </a:t>
                      </a:r>
                      <a:r>
                        <a:rPr sz="1500" spc="-85" dirty="0">
                          <a:latin typeface="Calibri"/>
                          <a:cs typeface="Calibri"/>
                        </a:rPr>
                        <a:t>BPS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500" spc="-90" dirty="0">
                          <a:latin typeface="Calibri"/>
                          <a:cs typeface="Calibri"/>
                        </a:rPr>
                        <a:t>0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шкале</a:t>
                      </a:r>
                      <a:r>
                        <a:rPr sz="15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75" dirty="0">
                          <a:latin typeface="Calibri"/>
                          <a:cs typeface="Calibri"/>
                        </a:rPr>
                        <a:t>ВАШ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b="1" spc="-135" dirty="0">
                          <a:latin typeface="Calibri"/>
                          <a:cs typeface="Calibri"/>
                        </a:rPr>
                        <a:t>появление</a:t>
                      </a:r>
                      <a:r>
                        <a:rPr sz="15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45" dirty="0">
                          <a:latin typeface="Calibri"/>
                          <a:cs typeface="Calibri"/>
                        </a:rPr>
                        <a:t>боли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8004"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spc="-130" dirty="0">
                          <a:latin typeface="Calibri"/>
                          <a:cs typeface="Calibri"/>
                        </a:rPr>
                        <a:t>Систолическое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давление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(САД)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spc="-95" dirty="0">
                          <a:latin typeface="Calibri"/>
                          <a:cs typeface="Calibri"/>
                        </a:rPr>
                        <a:t>&gt;90;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&lt;180 </a:t>
                      </a:r>
                      <a:r>
                        <a:rPr sz="1500" spc="-235" dirty="0">
                          <a:latin typeface="Calibri"/>
                          <a:cs typeface="Calibri"/>
                        </a:rPr>
                        <a:t>мм </a:t>
                      </a:r>
                      <a:r>
                        <a:rPr sz="1500" spc="-165" dirty="0">
                          <a:latin typeface="Calibri"/>
                          <a:cs typeface="Calibri"/>
                        </a:rPr>
                        <a:t>рт.</a:t>
                      </a:r>
                      <a:r>
                        <a:rPr sz="15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ст.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695"/>
                        </a:lnSpc>
                      </a:pPr>
                      <a:r>
                        <a:rPr sz="1500" b="1" spc="-155" dirty="0">
                          <a:latin typeface="Calibri"/>
                          <a:cs typeface="Calibri"/>
                        </a:rPr>
                        <a:t>Снижение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САД на </a:t>
                      </a:r>
                      <a:r>
                        <a:rPr sz="1500" b="1" spc="-50" dirty="0">
                          <a:latin typeface="Calibri"/>
                          <a:cs typeface="Calibri"/>
                        </a:rPr>
                        <a:t>20 </a:t>
                      </a:r>
                      <a:r>
                        <a:rPr sz="1500" b="1" spc="-240" dirty="0">
                          <a:latin typeface="Calibri"/>
                          <a:cs typeface="Calibri"/>
                        </a:rPr>
                        <a:t>мм</a:t>
                      </a:r>
                      <a:r>
                        <a:rPr sz="1500" b="1" spc="-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рт.ст.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30" dirty="0">
                          <a:latin typeface="Calibri"/>
                          <a:cs typeface="Calibri"/>
                        </a:rPr>
                        <a:t>Диастолическое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давление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 (ДАД)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00" dirty="0">
                          <a:latin typeface="Calibri"/>
                          <a:cs typeface="Calibri"/>
                        </a:rPr>
                        <a:t>&lt;110 </a:t>
                      </a:r>
                      <a:r>
                        <a:rPr sz="1500" spc="-235" dirty="0">
                          <a:latin typeface="Calibri"/>
                          <a:cs typeface="Calibri"/>
                        </a:rPr>
                        <a:t>мм</a:t>
                      </a:r>
                      <a:r>
                        <a:rPr sz="15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60" dirty="0">
                          <a:latin typeface="Calibri"/>
                          <a:cs typeface="Calibri"/>
                        </a:rPr>
                        <a:t>рт.ст.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spc="-155" dirty="0">
                          <a:latin typeface="Calibri"/>
                          <a:cs typeface="Calibri"/>
                        </a:rPr>
                        <a:t>Снижение ДАД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500" b="1" spc="-50" dirty="0">
                          <a:latin typeface="Calibri"/>
                          <a:cs typeface="Calibri"/>
                        </a:rPr>
                        <a:t>10 </a:t>
                      </a:r>
                      <a:r>
                        <a:rPr sz="1500" b="1" spc="-240" dirty="0">
                          <a:latin typeface="Calibri"/>
                          <a:cs typeface="Calibri"/>
                        </a:rPr>
                        <a:t>мм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рт.ст. </a:t>
                      </a:r>
                      <a:r>
                        <a:rPr sz="1500" b="1" spc="-110" dirty="0">
                          <a:latin typeface="Calibri"/>
                          <a:cs typeface="Calibri"/>
                        </a:rPr>
                        <a:t>от </a:t>
                      </a:r>
                      <a:r>
                        <a:rPr sz="1500" b="1" spc="-125" dirty="0">
                          <a:latin typeface="Calibri"/>
                          <a:cs typeface="Calibri"/>
                        </a:rPr>
                        <a:t>исходного</a:t>
                      </a:r>
                      <a:r>
                        <a:rPr sz="1500" b="1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уровня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40" dirty="0">
                          <a:latin typeface="Calibri"/>
                          <a:cs typeface="Calibri"/>
                        </a:rPr>
                        <a:t>Среднее артериальное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давление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00" dirty="0">
                          <a:latin typeface="Calibri"/>
                          <a:cs typeface="Calibri"/>
                        </a:rPr>
                        <a:t>&gt;60 </a:t>
                      </a:r>
                      <a:r>
                        <a:rPr sz="1500" spc="-235" dirty="0">
                          <a:latin typeface="Calibri"/>
                          <a:cs typeface="Calibri"/>
                        </a:rPr>
                        <a:t>мм</a:t>
                      </a:r>
                      <a:r>
                        <a:rPr sz="15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60" dirty="0">
                          <a:latin typeface="Calibri"/>
                          <a:cs typeface="Calibri"/>
                        </a:rPr>
                        <a:t>рт.ст.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spc="-155" dirty="0">
                          <a:latin typeface="Calibri"/>
                          <a:cs typeface="Calibri"/>
                        </a:rPr>
                        <a:t>Снижение </a:t>
                      </a:r>
                      <a:r>
                        <a:rPr sz="1500" b="1" spc="-130" dirty="0">
                          <a:latin typeface="Calibri"/>
                          <a:cs typeface="Calibri"/>
                        </a:rPr>
                        <a:t>среднего </a:t>
                      </a:r>
                      <a:r>
                        <a:rPr sz="1500" b="1" spc="-155" dirty="0">
                          <a:latin typeface="Calibri"/>
                          <a:cs typeface="Calibri"/>
                        </a:rPr>
                        <a:t>АД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500" b="1" spc="-50" dirty="0">
                          <a:latin typeface="Calibri"/>
                          <a:cs typeface="Calibri"/>
                        </a:rPr>
                        <a:t>15 </a:t>
                      </a:r>
                      <a:r>
                        <a:rPr sz="1500" b="1" spc="-240" dirty="0">
                          <a:latin typeface="Calibri"/>
                          <a:cs typeface="Calibri"/>
                        </a:rPr>
                        <a:t>мм</a:t>
                      </a:r>
                      <a:r>
                        <a:rPr sz="1500" b="1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рт.ст.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spc="-135" dirty="0">
                          <a:latin typeface="Calibri"/>
                          <a:cs typeface="Calibri"/>
                        </a:rPr>
                        <a:t>Центральная</a:t>
                      </a:r>
                      <a:r>
                        <a:rPr sz="15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гемодинамика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spc="-120" dirty="0">
                          <a:latin typeface="Calibri"/>
                          <a:cs typeface="Calibri"/>
                        </a:rPr>
                        <a:t>отсутствие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признаков коронарного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синдрома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b="1" spc="-130" dirty="0">
                          <a:latin typeface="Calibri"/>
                          <a:cs typeface="Calibri"/>
                        </a:rPr>
                        <a:t>Депрессия </a:t>
                      </a:r>
                      <a:r>
                        <a:rPr sz="1500" b="1" spc="-155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500" b="1" spc="-165" dirty="0">
                          <a:latin typeface="Calibri"/>
                          <a:cs typeface="Calibri"/>
                        </a:rPr>
                        <a:t>подъем </a:t>
                      </a:r>
                      <a:r>
                        <a:rPr sz="1500" b="1" spc="-110" dirty="0">
                          <a:latin typeface="Calibri"/>
                          <a:cs typeface="Calibri"/>
                        </a:rPr>
                        <a:t>ST, </a:t>
                      </a:r>
                      <a:r>
                        <a:rPr sz="1500" b="1" spc="-130" dirty="0">
                          <a:latin typeface="Calibri"/>
                          <a:cs typeface="Calibri"/>
                        </a:rPr>
                        <a:t>отрицательные</a:t>
                      </a:r>
                      <a:r>
                        <a:rPr sz="1500" b="1" spc="-2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55" dirty="0">
                          <a:latin typeface="Calibri"/>
                          <a:cs typeface="Calibri"/>
                        </a:rPr>
                        <a:t>или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ts val="1795"/>
                        </a:lnSpc>
                      </a:pPr>
                      <a:r>
                        <a:rPr sz="1500" b="1" spc="-140" dirty="0">
                          <a:latin typeface="Calibri"/>
                          <a:cs typeface="Calibri"/>
                        </a:rPr>
                        <a:t>нарастающие</a:t>
                      </a:r>
                      <a:r>
                        <a:rPr sz="15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35" dirty="0">
                          <a:latin typeface="Calibri"/>
                          <a:cs typeface="Calibri"/>
                        </a:rPr>
                        <a:t>Т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45" dirty="0">
                          <a:latin typeface="Calibri"/>
                          <a:cs typeface="Calibri"/>
                        </a:rPr>
                        <a:t>Сердечный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60" dirty="0">
                          <a:latin typeface="Calibri"/>
                          <a:cs typeface="Calibri"/>
                        </a:rPr>
                        <a:t>ритм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40" dirty="0">
                          <a:latin typeface="Calibri"/>
                          <a:cs typeface="Calibri"/>
                        </a:rPr>
                        <a:t>Синусовый </a:t>
                      </a:r>
                      <a:r>
                        <a:rPr sz="1500" spc="-160" dirty="0">
                          <a:latin typeface="Calibri"/>
                          <a:cs typeface="Calibri"/>
                        </a:rPr>
                        <a:t>ритм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постоянная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форма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аритмии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spc="-130" dirty="0">
                          <a:latin typeface="Calibri"/>
                          <a:cs typeface="Calibri"/>
                        </a:rPr>
                        <a:t>Остро </a:t>
                      </a:r>
                      <a:r>
                        <a:rPr sz="1500" b="1" spc="-145" dirty="0">
                          <a:latin typeface="Calibri"/>
                          <a:cs typeface="Calibri"/>
                        </a:rPr>
                        <a:t>возникшая</a:t>
                      </a:r>
                      <a:r>
                        <a:rPr sz="15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45" dirty="0">
                          <a:latin typeface="Calibri"/>
                          <a:cs typeface="Calibri"/>
                        </a:rPr>
                        <a:t>аритмия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spc="-150" dirty="0">
                          <a:latin typeface="Calibri"/>
                          <a:cs typeface="Calibri"/>
                        </a:rPr>
                        <a:t>Предельные </a:t>
                      </a:r>
                      <a:r>
                        <a:rPr sz="1500" spc="-160" dirty="0">
                          <a:latin typeface="Calibri"/>
                          <a:cs typeface="Calibri"/>
                        </a:rPr>
                        <a:t>дозы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инотропов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spc="-155" dirty="0">
                          <a:latin typeface="Calibri"/>
                          <a:cs typeface="Calibri"/>
                        </a:rPr>
                        <a:t>Дофамин </a:t>
                      </a:r>
                      <a:r>
                        <a:rPr sz="1500" u="sng" spc="-10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&lt;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мкг/кг/мин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ts val="1795"/>
                        </a:lnSpc>
                      </a:pPr>
                      <a:r>
                        <a:rPr sz="1500" spc="-145" dirty="0">
                          <a:latin typeface="Calibri"/>
                          <a:cs typeface="Calibri"/>
                        </a:rPr>
                        <a:t>Норадреналин </a:t>
                      </a:r>
                      <a:r>
                        <a:rPr sz="1500" u="sng" spc="-12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&lt;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0,1</a:t>
                      </a:r>
                      <a:r>
                        <a:rPr sz="1500" spc="-22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мкг/кг/мин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b="1" spc="-135" dirty="0">
                          <a:latin typeface="Calibri"/>
                          <a:cs typeface="Calibri"/>
                        </a:rPr>
                        <a:t>Увеличение</a:t>
                      </a:r>
                      <a:r>
                        <a:rPr sz="15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30" dirty="0">
                          <a:latin typeface="Calibri"/>
                          <a:cs typeface="Calibri"/>
                        </a:rPr>
                        <a:t>потребности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spc="-114" dirty="0">
                          <a:latin typeface="Calibri"/>
                          <a:cs typeface="Calibri"/>
                        </a:rPr>
                        <a:t>Частота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сердечных</a:t>
                      </a:r>
                      <a:r>
                        <a:rPr sz="15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сокращений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ts val="1795"/>
                        </a:lnSpc>
                      </a:pPr>
                      <a:r>
                        <a:rPr sz="1500" spc="-110" dirty="0">
                          <a:latin typeface="Calibri"/>
                          <a:cs typeface="Calibri"/>
                        </a:rPr>
                        <a:t>(ЧСС)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spc="-95" dirty="0">
                          <a:latin typeface="Calibri"/>
                          <a:cs typeface="Calibri"/>
                        </a:rPr>
                        <a:t>&gt;50;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&lt;130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50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80" dirty="0">
                          <a:latin typeface="Calibri"/>
                          <a:cs typeface="Calibri"/>
                        </a:rPr>
                        <a:t>мин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b="1" spc="-145" dirty="0">
                          <a:latin typeface="Calibri"/>
                          <a:cs typeface="Calibri"/>
                        </a:rPr>
                        <a:t>бради </a:t>
                      </a:r>
                      <a:r>
                        <a:rPr sz="1500" b="1" spc="-15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500" b="1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25" dirty="0">
                          <a:latin typeface="Calibri"/>
                          <a:cs typeface="Calibri"/>
                        </a:rPr>
                        <a:t>тахикардия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14" dirty="0">
                          <a:latin typeface="Calibri"/>
                          <a:cs typeface="Calibri"/>
                        </a:rPr>
                        <a:t>Частота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дыхания</a:t>
                      </a:r>
                      <a:r>
                        <a:rPr sz="15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(ЧДД)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95" dirty="0">
                          <a:latin typeface="Calibri"/>
                          <a:cs typeface="Calibri"/>
                        </a:rPr>
                        <a:t>&gt;10;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u="sng" spc="-10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&lt;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40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spc="-145" dirty="0">
                          <a:latin typeface="Calibri"/>
                          <a:cs typeface="Calibri"/>
                        </a:rPr>
                        <a:t>бради </a:t>
                      </a:r>
                      <a:r>
                        <a:rPr sz="1500" b="1" spc="-15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500" b="1" spc="-114" dirty="0">
                          <a:latin typeface="Calibri"/>
                          <a:cs typeface="Calibri"/>
                        </a:rPr>
                        <a:t> тахипноэ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13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30" dirty="0">
                          <a:latin typeface="Calibri"/>
                          <a:cs typeface="Calibri"/>
                        </a:rPr>
                        <a:t>Сатурация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(SpO2)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05" dirty="0">
                          <a:latin typeface="Calibri"/>
                          <a:cs typeface="Calibri"/>
                        </a:rPr>
                        <a:t>&gt;90%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spc="-125" dirty="0">
                          <a:latin typeface="Calibri"/>
                          <a:cs typeface="Calibri"/>
                        </a:rPr>
                        <a:t>десатурация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500" b="1" spc="-35" dirty="0">
                          <a:latin typeface="Calibri"/>
                          <a:cs typeface="Calibri"/>
                        </a:rPr>
                        <a:t>4% </a:t>
                      </a:r>
                      <a:r>
                        <a:rPr sz="1500" b="1" spc="-160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500" b="1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25" dirty="0">
                          <a:latin typeface="Calibri"/>
                          <a:cs typeface="Calibri"/>
                        </a:rPr>
                        <a:t>более,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14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65" dirty="0">
                          <a:latin typeface="Calibri"/>
                          <a:cs typeface="Calibri"/>
                        </a:rPr>
                        <a:t>Гликемия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05" dirty="0">
                          <a:latin typeface="Calibri"/>
                          <a:cs typeface="Calibri"/>
                        </a:rPr>
                        <a:t>&gt;4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75" dirty="0">
                          <a:latin typeface="Calibri"/>
                          <a:cs typeface="Calibri"/>
                        </a:rPr>
                        <a:t>ммоль/л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spc="-140" dirty="0">
                          <a:latin typeface="Calibri"/>
                          <a:cs typeface="Calibri"/>
                        </a:rPr>
                        <a:t>гипогликемия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15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40" dirty="0">
                          <a:latin typeface="Calibri"/>
                          <a:cs typeface="Calibri"/>
                        </a:rPr>
                        <a:t>Аксиллярная</a:t>
                      </a:r>
                      <a:r>
                        <a:rPr sz="15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температура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00" dirty="0">
                          <a:latin typeface="Calibri"/>
                          <a:cs typeface="Calibri"/>
                        </a:rPr>
                        <a:t>&gt;36,0;</a:t>
                      </a:r>
                      <a:r>
                        <a:rPr sz="15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&lt;38,5</a:t>
                      </a:r>
                      <a:r>
                        <a:rPr sz="1500" spc="-157" baseline="22222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C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b="1" spc="-125" dirty="0">
                          <a:latin typeface="Calibri"/>
                          <a:cs typeface="Calibri"/>
                        </a:rPr>
                        <a:t>нарастание</a:t>
                      </a:r>
                      <a:r>
                        <a:rPr sz="15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гипертермии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57200">
                <a:tc rowSpan="2"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16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spc="-140" dirty="0">
                          <a:latin typeface="Calibri"/>
                          <a:cs typeface="Calibri"/>
                        </a:rPr>
                        <a:t>Волемический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10" dirty="0">
                          <a:latin typeface="Calibri"/>
                          <a:cs typeface="Calibri"/>
                        </a:rPr>
                        <a:t>статус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spc="-135" dirty="0">
                          <a:latin typeface="Calibri"/>
                          <a:cs typeface="Calibri"/>
                        </a:rPr>
                        <a:t>гематокрит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&gt; </a:t>
                      </a:r>
                      <a:r>
                        <a:rPr sz="1500" spc="-105" dirty="0">
                          <a:latin typeface="Calibri"/>
                          <a:cs typeface="Calibri"/>
                        </a:rPr>
                        <a:t>30,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гемоглобин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&gt;80</a:t>
                      </a:r>
                      <a:r>
                        <a:rPr sz="1500" spc="-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г/л,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7465">
                        <a:lnSpc>
                          <a:spcPts val="1795"/>
                        </a:lnSpc>
                      </a:pPr>
                      <a:r>
                        <a:rPr sz="1500" spc="-165" dirty="0">
                          <a:latin typeface="Calibri"/>
                          <a:cs typeface="Calibri"/>
                        </a:rPr>
                        <a:t>общий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белок&gt;55</a:t>
                      </a:r>
                      <a:r>
                        <a:rPr sz="15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25" dirty="0">
                          <a:latin typeface="Calibri"/>
                          <a:cs typeface="Calibri"/>
                        </a:rPr>
                        <a:t>г/л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7465">
                        <a:lnSpc>
                          <a:spcPts val="1705"/>
                        </a:lnSpc>
                      </a:pPr>
                      <a:r>
                        <a:rPr sz="1500" b="1" spc="-145" dirty="0">
                          <a:latin typeface="Calibri"/>
                          <a:cs typeface="Calibri"/>
                        </a:rPr>
                        <a:t>признаки </a:t>
                      </a:r>
                      <a:r>
                        <a:rPr sz="1500" b="1" spc="-150" dirty="0">
                          <a:latin typeface="Calibri"/>
                          <a:cs typeface="Calibri"/>
                        </a:rPr>
                        <a:t>гиповолемии </a:t>
                      </a:r>
                      <a:r>
                        <a:rPr sz="1500" b="1" spc="-125" dirty="0">
                          <a:latin typeface="Calibri"/>
                          <a:cs typeface="Calibri"/>
                        </a:rPr>
                        <a:t>и(или)</a:t>
                      </a:r>
                      <a:r>
                        <a:rPr sz="1500" b="1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45" dirty="0">
                          <a:latin typeface="Calibri"/>
                          <a:cs typeface="Calibri"/>
                        </a:rPr>
                        <a:t>гипопротеинемии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37465">
                        <a:lnSpc>
                          <a:spcPts val="1700"/>
                        </a:lnSpc>
                      </a:pPr>
                      <a:r>
                        <a:rPr sz="1500" spc="-145" dirty="0">
                          <a:latin typeface="Calibri"/>
                          <a:cs typeface="Calibri"/>
                        </a:rPr>
                        <a:t>отрицательный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PRL-test**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62456" cy="13868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3059" y="522732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01644" y="122427"/>
            <a:ext cx="24276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130" dirty="0">
                <a:latin typeface="Calibri"/>
                <a:cs typeface="Calibri"/>
              </a:rPr>
              <a:t>S</a:t>
            </a:r>
            <a:r>
              <a:rPr sz="4000" b="0" spc="-245" dirty="0">
                <a:latin typeface="Calibri"/>
                <a:cs typeface="Calibri"/>
              </a:rPr>
              <a:t>t</a:t>
            </a:r>
            <a:r>
              <a:rPr sz="4000" b="0" spc="-385" dirty="0">
                <a:latin typeface="Calibri"/>
                <a:cs typeface="Calibri"/>
              </a:rPr>
              <a:t>o</a:t>
            </a:r>
            <a:r>
              <a:rPr sz="4000" b="0" spc="-370" dirty="0">
                <a:latin typeface="Calibri"/>
                <a:cs typeface="Calibri"/>
              </a:rPr>
              <a:t>p</a:t>
            </a:r>
            <a:r>
              <a:rPr sz="4000" b="0" spc="-70" dirty="0">
                <a:latin typeface="Calibri"/>
                <a:cs typeface="Calibri"/>
              </a:rPr>
              <a:t>-</a:t>
            </a:r>
            <a:r>
              <a:rPr sz="4000" b="0" spc="-270" dirty="0">
                <a:latin typeface="Calibri"/>
                <a:cs typeface="Calibri"/>
              </a:rPr>
              <a:t>с</a:t>
            </a:r>
            <a:r>
              <a:rPr sz="4000" b="0" spc="-420" dirty="0">
                <a:latin typeface="Calibri"/>
                <a:cs typeface="Calibri"/>
              </a:rPr>
              <a:t>и</a:t>
            </a:r>
            <a:r>
              <a:rPr sz="4000" b="0" spc="-200" dirty="0">
                <a:latin typeface="Calibri"/>
                <a:cs typeface="Calibri"/>
              </a:rPr>
              <a:t>г</a:t>
            </a:r>
            <a:r>
              <a:rPr sz="4000" b="0" spc="-405" dirty="0">
                <a:latin typeface="Calibri"/>
                <a:cs typeface="Calibri"/>
              </a:rPr>
              <a:t>н</a:t>
            </a:r>
            <a:r>
              <a:rPr sz="4000" b="0" spc="-355" dirty="0">
                <a:latin typeface="Calibri"/>
                <a:cs typeface="Calibri"/>
              </a:rPr>
              <a:t>а</a:t>
            </a:r>
            <a:r>
              <a:rPr sz="4000" b="0" spc="-385" dirty="0">
                <a:latin typeface="Calibri"/>
                <a:cs typeface="Calibri"/>
              </a:rPr>
              <a:t>л</a:t>
            </a:r>
            <a:r>
              <a:rPr sz="4000" b="0" spc="-515" dirty="0">
                <a:latin typeface="Calibri"/>
                <a:cs typeface="Calibri"/>
              </a:rPr>
              <a:t>ы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04455" y="6001587"/>
            <a:ext cx="9735185" cy="68643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38100" marR="30480">
              <a:lnSpc>
                <a:spcPts val="1490"/>
              </a:lnSpc>
              <a:spcBef>
                <a:spcPts val="175"/>
              </a:spcBef>
            </a:pPr>
            <a:r>
              <a:rPr sz="1250" b="1" i="1" spc="-140" dirty="0">
                <a:latin typeface="Calibri"/>
                <a:cs typeface="Calibri"/>
              </a:rPr>
              <a:t>При </a:t>
            </a:r>
            <a:r>
              <a:rPr sz="1250" b="1" i="1" spc="-130" dirty="0">
                <a:latin typeface="Calibri"/>
                <a:cs typeface="Calibri"/>
              </a:rPr>
              <a:t>появлении </a:t>
            </a:r>
            <a:r>
              <a:rPr sz="1250" b="1" i="1" spc="-150" dirty="0">
                <a:latin typeface="Calibri"/>
                <a:cs typeface="Calibri"/>
              </a:rPr>
              <a:t>любого </a:t>
            </a:r>
            <a:r>
              <a:rPr sz="1250" b="1" i="1" spc="-130" dirty="0">
                <a:latin typeface="Calibri"/>
                <a:cs typeface="Calibri"/>
              </a:rPr>
              <a:t>одного </a:t>
            </a:r>
            <a:r>
              <a:rPr sz="1250" b="1" i="1" spc="-120" dirty="0">
                <a:latin typeface="Calibri"/>
                <a:cs typeface="Calibri"/>
              </a:rPr>
              <a:t>из </a:t>
            </a:r>
            <a:r>
              <a:rPr sz="1250" b="1" i="1" spc="-220" dirty="0">
                <a:latin typeface="Calibri"/>
                <a:cs typeface="Calibri"/>
              </a:rPr>
              <a:t>этих </a:t>
            </a:r>
            <a:r>
              <a:rPr sz="1250" b="1" i="1" spc="-200" dirty="0">
                <a:latin typeface="Calibri"/>
                <a:cs typeface="Calibri"/>
              </a:rPr>
              <a:t>симптомов </a:t>
            </a:r>
            <a:r>
              <a:rPr sz="1250" b="1" i="1" spc="-120" dirty="0">
                <a:latin typeface="Calibri"/>
                <a:cs typeface="Calibri"/>
              </a:rPr>
              <a:t>РеабИТ </a:t>
            </a:r>
            <a:r>
              <a:rPr sz="1250" b="1" i="1" spc="-180" dirty="0">
                <a:latin typeface="Calibri"/>
                <a:cs typeface="Calibri"/>
              </a:rPr>
              <a:t>следует </a:t>
            </a:r>
            <a:r>
              <a:rPr sz="1250" b="1" i="1" spc="-125" dirty="0">
                <a:latin typeface="Calibri"/>
                <a:cs typeface="Calibri"/>
              </a:rPr>
              <a:t>не </a:t>
            </a:r>
            <a:r>
              <a:rPr sz="1250" b="1" i="1" spc="-200" dirty="0">
                <a:latin typeface="Calibri"/>
                <a:cs typeface="Calibri"/>
              </a:rPr>
              <a:t>начинать </a:t>
            </a:r>
            <a:r>
              <a:rPr sz="1250" b="1" i="1" spc="-130" dirty="0">
                <a:latin typeface="Calibri"/>
                <a:cs typeface="Calibri"/>
              </a:rPr>
              <a:t>или </a:t>
            </a:r>
            <a:r>
              <a:rPr sz="1250" b="1" i="1" spc="-215" dirty="0">
                <a:latin typeface="Calibri"/>
                <a:cs typeface="Calibri"/>
              </a:rPr>
              <a:t>прекратить. </a:t>
            </a:r>
            <a:r>
              <a:rPr sz="1250" b="1" i="1" spc="-114" dirty="0">
                <a:latin typeface="Calibri"/>
                <a:cs typeface="Calibri"/>
              </a:rPr>
              <a:t>Если </a:t>
            </a:r>
            <a:r>
              <a:rPr sz="1250" b="1" i="1" spc="-120" dirty="0">
                <a:latin typeface="Calibri"/>
                <a:cs typeface="Calibri"/>
              </a:rPr>
              <a:t>STOP-сигналы </a:t>
            </a:r>
            <a:r>
              <a:rPr sz="1250" b="1" i="1" spc="-125" dirty="0">
                <a:latin typeface="Calibri"/>
                <a:cs typeface="Calibri"/>
              </a:rPr>
              <a:t>развились </a:t>
            </a:r>
            <a:r>
              <a:rPr sz="1250" b="1" i="1" spc="-120" dirty="0">
                <a:latin typeface="Calibri"/>
                <a:cs typeface="Calibri"/>
              </a:rPr>
              <a:t>в </a:t>
            </a:r>
            <a:r>
              <a:rPr sz="1250" b="1" i="1" spc="-240" dirty="0">
                <a:latin typeface="Calibri"/>
                <a:cs typeface="Calibri"/>
              </a:rPr>
              <a:t>момент </a:t>
            </a:r>
            <a:r>
              <a:rPr sz="1250" b="1" i="1" spc="-160" dirty="0">
                <a:latin typeface="Calibri"/>
                <a:cs typeface="Calibri"/>
              </a:rPr>
              <a:t>вертикализации, </a:t>
            </a:r>
            <a:r>
              <a:rPr sz="1250" b="1" i="1" spc="-120" dirty="0">
                <a:latin typeface="Calibri"/>
                <a:cs typeface="Calibri"/>
              </a:rPr>
              <a:t>процедуру </a:t>
            </a:r>
            <a:r>
              <a:rPr sz="1250" b="1" i="1" spc="-180" dirty="0">
                <a:latin typeface="Calibri"/>
                <a:cs typeface="Calibri"/>
              </a:rPr>
              <a:t>следует  </a:t>
            </a:r>
            <a:r>
              <a:rPr sz="1250" b="1" i="1" spc="-225" dirty="0">
                <a:latin typeface="Calibri"/>
                <a:cs typeface="Calibri"/>
              </a:rPr>
              <a:t>прекратить </a:t>
            </a:r>
            <a:r>
              <a:rPr sz="1250" b="1" i="1" spc="-120" dirty="0">
                <a:latin typeface="Calibri"/>
                <a:cs typeface="Calibri"/>
              </a:rPr>
              <a:t>и </a:t>
            </a:r>
            <a:r>
              <a:rPr sz="1250" b="1" i="1" spc="-195" dirty="0">
                <a:latin typeface="Calibri"/>
                <a:cs typeface="Calibri"/>
              </a:rPr>
              <a:t>вернуть </a:t>
            </a:r>
            <a:r>
              <a:rPr sz="1250" b="1" i="1" spc="-200" dirty="0">
                <a:latin typeface="Calibri"/>
                <a:cs typeface="Calibri"/>
              </a:rPr>
              <a:t>пациента </a:t>
            </a:r>
            <a:r>
              <a:rPr sz="1250" b="1" i="1" spc="-130" dirty="0">
                <a:latin typeface="Calibri"/>
                <a:cs typeface="Calibri"/>
              </a:rPr>
              <a:t>к </a:t>
            </a:r>
            <a:r>
              <a:rPr sz="1250" b="1" i="1" spc="-175" dirty="0">
                <a:latin typeface="Calibri"/>
                <a:cs typeface="Calibri"/>
              </a:rPr>
              <a:t>предшествующей </a:t>
            </a:r>
            <a:r>
              <a:rPr sz="1250" b="1" i="1" spc="-130" dirty="0">
                <a:latin typeface="Calibri"/>
                <a:cs typeface="Calibri"/>
              </a:rPr>
              <a:t>позиции </a:t>
            </a:r>
            <a:r>
              <a:rPr sz="1250" b="1" i="1" spc="-220" dirty="0">
                <a:latin typeface="Calibri"/>
                <a:cs typeface="Calibri"/>
              </a:rPr>
              <a:t>(опустить </a:t>
            </a:r>
            <a:r>
              <a:rPr sz="1250" b="1" i="1" spc="-155" dirty="0">
                <a:latin typeface="Calibri"/>
                <a:cs typeface="Calibri"/>
              </a:rPr>
              <a:t>на </a:t>
            </a:r>
            <a:r>
              <a:rPr sz="1250" b="1" i="1" spc="-55" dirty="0">
                <a:latin typeface="Calibri"/>
                <a:cs typeface="Calibri"/>
              </a:rPr>
              <a:t>20</a:t>
            </a:r>
            <a:r>
              <a:rPr sz="1275" b="1" i="1" spc="-82" baseline="26143" dirty="0">
                <a:latin typeface="Calibri"/>
                <a:cs typeface="Calibri"/>
              </a:rPr>
              <a:t>0</a:t>
            </a:r>
            <a:r>
              <a:rPr sz="1250" b="1" i="1" spc="-55" dirty="0">
                <a:latin typeface="Calibri"/>
                <a:cs typeface="Calibri"/>
              </a:rPr>
              <a:t>) </a:t>
            </a:r>
            <a:r>
              <a:rPr sz="1250" b="1" i="1" spc="-130" dirty="0">
                <a:latin typeface="Calibri"/>
                <a:cs typeface="Calibri"/>
              </a:rPr>
              <a:t>или </a:t>
            </a:r>
            <a:r>
              <a:rPr sz="1250" b="1" i="1" spc="-240" dirty="0">
                <a:latin typeface="Calibri"/>
                <a:cs typeface="Calibri"/>
              </a:rPr>
              <a:t>опустить </a:t>
            </a:r>
            <a:r>
              <a:rPr sz="1250" b="1" i="1" spc="-114" dirty="0">
                <a:latin typeface="Calibri"/>
                <a:cs typeface="Calibri"/>
              </a:rPr>
              <a:t>до</a:t>
            </a:r>
            <a:r>
              <a:rPr sz="1250" b="1" i="1" spc="-100" dirty="0">
                <a:latin typeface="Calibri"/>
                <a:cs typeface="Calibri"/>
              </a:rPr>
              <a:t> </a:t>
            </a:r>
            <a:r>
              <a:rPr sz="1250" b="1" i="1" spc="-55" dirty="0">
                <a:latin typeface="Calibri"/>
                <a:cs typeface="Calibri"/>
              </a:rPr>
              <a:t>0</a:t>
            </a:r>
            <a:r>
              <a:rPr sz="1275" b="1" i="1" spc="-82" baseline="26143" dirty="0">
                <a:latin typeface="Calibri"/>
                <a:cs typeface="Calibri"/>
              </a:rPr>
              <a:t>0</a:t>
            </a:r>
            <a:endParaRPr sz="1275" baseline="26143">
              <a:latin typeface="Calibri"/>
              <a:cs typeface="Calibri"/>
            </a:endParaRPr>
          </a:p>
          <a:p>
            <a:pPr marL="3995420">
              <a:lnSpc>
                <a:spcPct val="100000"/>
              </a:lnSpc>
              <a:spcBef>
                <a:spcPts val="705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49726" y="1194398"/>
          <a:ext cx="8214995" cy="2054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70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531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45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9215">
                <a:tc gridSpan="3">
                  <a:txBody>
                    <a:bodyPr/>
                    <a:lstStyle/>
                    <a:p>
                      <a:pPr marL="2759710">
                        <a:lnSpc>
                          <a:spcPts val="1520"/>
                        </a:lnSpc>
                        <a:spcBef>
                          <a:spcPts val="500"/>
                        </a:spcBef>
                      </a:pPr>
                      <a:r>
                        <a:rPr sz="1300" spc="-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Дополнительные модальности </a:t>
                      </a:r>
                      <a:r>
                        <a:rPr sz="1300" spc="-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300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пациентов на</a:t>
                      </a:r>
                      <a:r>
                        <a:rPr sz="1300" spc="-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ИВЛ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2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520065">
                        <a:lnSpc>
                          <a:spcPts val="1525"/>
                        </a:lnSpc>
                        <a:spcBef>
                          <a:spcPts val="490"/>
                        </a:spcBef>
                      </a:pPr>
                      <a:r>
                        <a:rPr sz="1300" spc="-114" dirty="0">
                          <a:latin typeface="Calibri"/>
                          <a:cs typeface="Calibri"/>
                        </a:rPr>
                        <a:t>Синхронность </a:t>
                      </a:r>
                      <a:r>
                        <a:rPr sz="1300" spc="-9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ИВЛ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525"/>
                        </a:lnSpc>
                        <a:spcBef>
                          <a:spcPts val="490"/>
                        </a:spcBef>
                      </a:pPr>
                      <a:r>
                        <a:rPr sz="1300" spc="-114" dirty="0">
                          <a:latin typeface="Calibri"/>
                          <a:cs typeface="Calibri"/>
                        </a:rPr>
                        <a:t>Синхронность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58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300" spc="-130" dirty="0">
                          <a:latin typeface="Calibri"/>
                          <a:cs typeface="Calibri"/>
                        </a:rPr>
                        <a:t>Содержание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кислорода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во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вдыхаемом </a:t>
                      </a:r>
                      <a:r>
                        <a:rPr sz="1300" spc="-105" dirty="0">
                          <a:latin typeface="Calibri"/>
                          <a:cs typeface="Calibri"/>
                        </a:rPr>
                        <a:t>воздухе</a:t>
                      </a:r>
                      <a:r>
                        <a:rPr sz="13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85" dirty="0">
                          <a:latin typeface="Calibri"/>
                          <a:cs typeface="Calibri"/>
                        </a:rPr>
                        <a:t>(FiO</a:t>
                      </a:r>
                      <a:r>
                        <a:rPr sz="1350" spc="-127" baseline="-1234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300" spc="-85" dirty="0">
                          <a:latin typeface="Calibri"/>
                          <a:cs typeface="Calibri"/>
                        </a:rPr>
                        <a:t>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300" u="sng" spc="-95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&lt;</a:t>
                      </a:r>
                      <a:r>
                        <a:rPr sz="1300" spc="-95" dirty="0">
                          <a:latin typeface="Calibri"/>
                          <a:cs typeface="Calibri"/>
                        </a:rPr>
                        <a:t>60%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58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 spc="-114" dirty="0">
                          <a:latin typeface="Calibri"/>
                          <a:cs typeface="Calibri"/>
                        </a:rPr>
                        <a:t>Показатель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активной реакции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плазмы</a:t>
                      </a:r>
                      <a:r>
                        <a:rPr sz="13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(рН)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300" spc="-110" dirty="0">
                          <a:latin typeface="Calibri"/>
                          <a:cs typeface="Calibri"/>
                        </a:rPr>
                        <a:t>&lt;7,37;7,44&gt;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58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spc="-114" dirty="0">
                          <a:latin typeface="Calibri"/>
                          <a:cs typeface="Calibri"/>
                        </a:rPr>
                        <a:t>Показатель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парциального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напряжения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углекислого </a:t>
                      </a:r>
                      <a:r>
                        <a:rPr sz="1300" spc="-90" dirty="0">
                          <a:latin typeface="Calibri"/>
                          <a:cs typeface="Calibri"/>
                        </a:rPr>
                        <a:t>газа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артериальной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крови</a:t>
                      </a:r>
                      <a:r>
                        <a:rPr sz="13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(PaCO</a:t>
                      </a:r>
                      <a:r>
                        <a:rPr sz="1350" spc="-150" baseline="-1234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300" spc="-110" dirty="0">
                          <a:latin typeface="Calibri"/>
                          <a:cs typeface="Calibri"/>
                        </a:rPr>
                        <a:t>&lt; </a:t>
                      </a:r>
                      <a:r>
                        <a:rPr sz="1300" spc="-75" dirty="0">
                          <a:latin typeface="Calibri"/>
                          <a:cs typeface="Calibri"/>
                        </a:rPr>
                        <a:t>60 </a:t>
                      </a:r>
                      <a:r>
                        <a:rPr sz="1300" spc="-204" dirty="0">
                          <a:latin typeface="Calibri"/>
                          <a:cs typeface="Calibri"/>
                        </a:rPr>
                        <a:t>мм</a:t>
                      </a:r>
                      <a:r>
                        <a:rPr sz="13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рт.ст.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58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300" spc="-130" dirty="0">
                          <a:latin typeface="Calibri"/>
                          <a:cs typeface="Calibri"/>
                        </a:rPr>
                        <a:t>Положительное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давление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конца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выдоха</a:t>
                      </a:r>
                      <a:r>
                        <a:rPr sz="1300" spc="-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80" dirty="0">
                          <a:latin typeface="Calibri"/>
                          <a:cs typeface="Calibri"/>
                        </a:rPr>
                        <a:t>РЕЕР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300" u="sng" spc="-9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&lt;1</a:t>
                      </a:r>
                      <a:r>
                        <a:rPr sz="1300" spc="-90" dirty="0">
                          <a:latin typeface="Calibri"/>
                          <a:cs typeface="Calibri"/>
                        </a:rPr>
                        <a:t>0 </a:t>
                      </a:r>
                      <a:r>
                        <a:rPr sz="1300" spc="-150" dirty="0">
                          <a:latin typeface="Calibri"/>
                          <a:cs typeface="Calibri"/>
                        </a:rPr>
                        <a:t>см </a:t>
                      </a:r>
                      <a:r>
                        <a:rPr sz="1300" spc="-85" dirty="0">
                          <a:latin typeface="Calibri"/>
                          <a:cs typeface="Calibri"/>
                        </a:rPr>
                        <a:t>H</a:t>
                      </a:r>
                      <a:r>
                        <a:rPr sz="1350" spc="-127" baseline="-12345" dirty="0">
                          <a:latin typeface="Calibri"/>
                          <a:cs typeface="Calibri"/>
                        </a:rPr>
                        <a:t>2</a:t>
                      </a:r>
                      <a:r>
                        <a:rPr sz="1350" spc="15" baseline="-12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0" dirty="0">
                          <a:latin typeface="Calibri"/>
                          <a:cs typeface="Calibri"/>
                        </a:rPr>
                        <a:t>O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349726" y="3566552"/>
          <a:ext cx="8214995" cy="14008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9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51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3675">
                <a:tc gridSpan="3">
                  <a:txBody>
                    <a:bodyPr/>
                    <a:lstStyle/>
                    <a:p>
                      <a:pPr marL="45021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400" spc="-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Дополнительные</a:t>
                      </a:r>
                      <a:r>
                        <a:rPr sz="14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модальности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22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1475"/>
                        </a:lnSpc>
                        <a:spcBef>
                          <a:spcPts val="509"/>
                        </a:spcBef>
                      </a:pPr>
                      <a:r>
                        <a:rPr sz="1300" spc="-125" dirty="0">
                          <a:latin typeface="Calibri"/>
                          <a:cs typeface="Calibri"/>
                        </a:rPr>
                        <a:t>Церебральное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перфузионное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давление</a:t>
                      </a:r>
                      <a:r>
                        <a:rPr sz="13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95" dirty="0">
                          <a:latin typeface="Calibri"/>
                          <a:cs typeface="Calibri"/>
                        </a:rPr>
                        <a:t>(СРР)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ts val="1475"/>
                        </a:lnSpc>
                        <a:spcBef>
                          <a:spcPts val="509"/>
                        </a:spcBef>
                      </a:pPr>
                      <a:r>
                        <a:rPr sz="1300" spc="-110" dirty="0">
                          <a:latin typeface="Calibri"/>
                          <a:cs typeface="Calibri"/>
                        </a:rPr>
                        <a:t>&gt; </a:t>
                      </a:r>
                      <a:r>
                        <a:rPr sz="1300" spc="-75" dirty="0">
                          <a:latin typeface="Calibri"/>
                          <a:cs typeface="Calibri"/>
                        </a:rPr>
                        <a:t>60 </a:t>
                      </a:r>
                      <a:r>
                        <a:rPr sz="1300" spc="-204" dirty="0">
                          <a:latin typeface="Calibri"/>
                          <a:cs typeface="Calibri"/>
                        </a:rPr>
                        <a:t>мм</a:t>
                      </a:r>
                      <a:r>
                        <a:rPr sz="13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рт.ст.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51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ts val="1475"/>
                        </a:lnSpc>
                        <a:spcBef>
                          <a:spcPts val="509"/>
                        </a:spcBef>
                      </a:pPr>
                      <a:r>
                        <a:rPr sz="1300" spc="-120" dirty="0">
                          <a:latin typeface="Calibri"/>
                          <a:cs typeface="Calibri"/>
                        </a:rPr>
                        <a:t>Внутричерепное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давление</a:t>
                      </a:r>
                      <a:r>
                        <a:rPr sz="13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80" dirty="0">
                          <a:latin typeface="Calibri"/>
                          <a:cs typeface="Calibri"/>
                        </a:rPr>
                        <a:t>(ICP)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ts val="1475"/>
                        </a:lnSpc>
                        <a:spcBef>
                          <a:spcPts val="509"/>
                        </a:spcBef>
                      </a:pPr>
                      <a:r>
                        <a:rPr sz="1300" spc="-90" dirty="0">
                          <a:latin typeface="Calibri"/>
                          <a:cs typeface="Calibri"/>
                        </a:rPr>
                        <a:t>&lt;25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204" dirty="0">
                          <a:latin typeface="Calibri"/>
                          <a:cs typeface="Calibri"/>
                        </a:rPr>
                        <a:t>мм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рт.ст.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37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300" spc="-114" dirty="0">
                          <a:latin typeface="Calibri"/>
                          <a:cs typeface="Calibri"/>
                        </a:rPr>
                        <a:t>Состояние ауторегуляции мозгового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кровообращения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(при</a:t>
                      </a:r>
                      <a:r>
                        <a:rPr sz="13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вертикализации)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7937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300" spc="-120" dirty="0">
                          <a:latin typeface="Calibri"/>
                          <a:cs typeface="Calibri"/>
                        </a:rPr>
                        <a:t>Коэффициент овершута&gt;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85" dirty="0">
                          <a:latin typeface="Calibri"/>
                          <a:cs typeface="Calibri"/>
                        </a:rPr>
                        <a:t>1,12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647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62456" cy="138683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33059" y="522732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509575" y="1673351"/>
            <a:ext cx="5412740" cy="4417060"/>
            <a:chOff x="2509575" y="1673351"/>
            <a:chExt cx="5412740" cy="44170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9944" y="1673351"/>
              <a:ext cx="5321808" cy="44165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14338" y="3425845"/>
              <a:ext cx="172720" cy="258445"/>
            </a:xfrm>
            <a:custGeom>
              <a:avLst/>
              <a:gdLst/>
              <a:ahLst/>
              <a:cxnLst/>
              <a:rect l="l" t="t" r="r" b="b"/>
              <a:pathLst>
                <a:path w="172719" h="258445">
                  <a:moveTo>
                    <a:pt x="172234" y="0"/>
                  </a:moveTo>
                  <a:lnTo>
                    <a:pt x="51062" y="258122"/>
                  </a:lnTo>
                  <a:lnTo>
                    <a:pt x="0" y="258122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74108" y="3057192"/>
              <a:ext cx="225425" cy="115570"/>
            </a:xfrm>
            <a:custGeom>
              <a:avLst/>
              <a:gdLst/>
              <a:ahLst/>
              <a:cxnLst/>
              <a:rect l="l" t="t" r="r" b="b"/>
              <a:pathLst>
                <a:path w="225425" h="115569">
                  <a:moveTo>
                    <a:pt x="224860" y="115492"/>
                  </a:moveTo>
                  <a:lnTo>
                    <a:pt x="54792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42723" y="2324571"/>
              <a:ext cx="194310" cy="199390"/>
            </a:xfrm>
            <a:custGeom>
              <a:avLst/>
              <a:gdLst/>
              <a:ahLst/>
              <a:cxnLst/>
              <a:rect l="l" t="t" r="r" b="b"/>
              <a:pathLst>
                <a:path w="194310" h="199389">
                  <a:moveTo>
                    <a:pt x="193719" y="198942"/>
                  </a:moveTo>
                  <a:lnTo>
                    <a:pt x="52976" y="0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90623" y="2023891"/>
              <a:ext cx="0" cy="297180"/>
            </a:xfrm>
            <a:custGeom>
              <a:avLst/>
              <a:gdLst/>
              <a:ahLst/>
              <a:cxnLst/>
              <a:rect l="l" t="t" r="r" b="b"/>
              <a:pathLst>
                <a:path h="297180">
                  <a:moveTo>
                    <a:pt x="0" y="296973"/>
                  </a:moveTo>
                  <a:lnTo>
                    <a:pt x="0" y="58909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666650" y="3066795"/>
            <a:ext cx="6051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4" dirty="0">
                <a:solidFill>
                  <a:srgbClr val="FFFFFF"/>
                </a:solidFill>
                <a:latin typeface="Calibri"/>
                <a:cs typeface="Calibri"/>
              </a:rPr>
              <a:t>44,</a:t>
            </a:r>
            <a:r>
              <a:rPr sz="2800" b="1" spc="-8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936731" y="4380483"/>
            <a:ext cx="60515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114" dirty="0">
                <a:solidFill>
                  <a:srgbClr val="FFFFFF"/>
                </a:solidFill>
                <a:latin typeface="Calibri"/>
                <a:cs typeface="Calibri"/>
              </a:rPr>
              <a:t>12,</a:t>
            </a:r>
            <a:r>
              <a:rPr sz="2800" b="1" spc="-8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30261" y="4053332"/>
            <a:ext cx="3460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1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r>
              <a:rPr sz="2400" b="1" spc="-110" dirty="0">
                <a:solidFill>
                  <a:srgbClr val="FFFFFF"/>
                </a:solidFill>
                <a:latin typeface="Calibri"/>
                <a:cs typeface="Calibri"/>
              </a:rPr>
              <a:t>,8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30160" y="3672332"/>
            <a:ext cx="268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8</a:t>
            </a:r>
            <a:r>
              <a:rPr sz="1800" spc="-9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189980" y="3412235"/>
            <a:ext cx="318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80" dirty="0">
                <a:latin typeface="Calibri"/>
                <a:cs typeface="Calibri"/>
              </a:rPr>
              <a:t>3,4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49750" y="2784347"/>
            <a:ext cx="318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80" dirty="0">
                <a:latin typeface="Calibri"/>
                <a:cs typeface="Calibri"/>
              </a:rPr>
              <a:t>3,4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68310" y="2689859"/>
            <a:ext cx="318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80" dirty="0">
                <a:latin typeface="Calibri"/>
                <a:cs typeface="Calibri"/>
              </a:rPr>
              <a:t>8,6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318365" y="2052828"/>
            <a:ext cx="318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80" dirty="0">
                <a:latin typeface="Calibri"/>
                <a:cs typeface="Calibri"/>
              </a:rPr>
              <a:t>2,5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63685" y="2357628"/>
            <a:ext cx="318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80" dirty="0">
                <a:latin typeface="Calibri"/>
                <a:cs typeface="Calibri"/>
              </a:rPr>
              <a:t>6,9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058534" y="1680971"/>
            <a:ext cx="3181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80" dirty="0">
                <a:latin typeface="Calibri"/>
                <a:cs typeface="Calibri"/>
              </a:rPr>
              <a:t>2,4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145615" y="1757444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3185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8327935" y="1645411"/>
            <a:ext cx="1492250" cy="2546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latin typeface="Calibri"/>
                <a:cs typeface="Calibri"/>
              </a:rPr>
              <a:t>АД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spc="-75" dirty="0">
                <a:latin typeface="Calibri"/>
                <a:cs typeface="Calibri"/>
              </a:rPr>
              <a:t>PRL</a:t>
            </a:r>
            <a:endParaRPr sz="1800">
              <a:latin typeface="Calibri"/>
              <a:cs typeface="Calibri"/>
            </a:endParaRPr>
          </a:p>
          <a:p>
            <a:pPr marL="12700" marR="442595">
              <a:lnSpc>
                <a:spcPct val="102200"/>
              </a:lnSpc>
            </a:pPr>
            <a:r>
              <a:rPr sz="1800" spc="-300" dirty="0">
                <a:latin typeface="Calibri"/>
                <a:cs typeface="Calibri"/>
              </a:rPr>
              <a:t>Г</a:t>
            </a:r>
            <a:r>
              <a:rPr sz="1800" spc="-190" dirty="0">
                <a:latin typeface="Calibri"/>
                <a:cs typeface="Calibri"/>
              </a:rPr>
              <a:t>и</a:t>
            </a:r>
            <a:r>
              <a:rPr sz="1800" spc="-160" dirty="0">
                <a:latin typeface="Calibri"/>
                <a:cs typeface="Calibri"/>
              </a:rPr>
              <a:t>пе</a:t>
            </a:r>
            <a:r>
              <a:rPr sz="1800" spc="-150" dirty="0">
                <a:latin typeface="Calibri"/>
                <a:cs typeface="Calibri"/>
              </a:rPr>
              <a:t>рте</a:t>
            </a:r>
            <a:r>
              <a:rPr sz="1800" spc="-195" dirty="0">
                <a:latin typeface="Calibri"/>
                <a:cs typeface="Calibri"/>
              </a:rPr>
              <a:t>р</a:t>
            </a:r>
            <a:r>
              <a:rPr sz="1800" spc="-254" dirty="0">
                <a:latin typeface="Calibri"/>
                <a:cs typeface="Calibri"/>
              </a:rPr>
              <a:t>м</a:t>
            </a:r>
            <a:r>
              <a:rPr sz="1800" spc="-190" dirty="0">
                <a:latin typeface="Calibri"/>
                <a:cs typeface="Calibri"/>
              </a:rPr>
              <a:t>и</a:t>
            </a:r>
            <a:r>
              <a:rPr sz="1800" spc="-105" dirty="0">
                <a:latin typeface="Calibri"/>
                <a:cs typeface="Calibri"/>
              </a:rPr>
              <a:t>я  </a:t>
            </a:r>
            <a:r>
              <a:rPr sz="1800" spc="-135" dirty="0">
                <a:latin typeface="Calibri"/>
                <a:cs typeface="Calibri"/>
              </a:rPr>
              <a:t>ЧСС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90" dirty="0">
                <a:latin typeface="Calibri"/>
                <a:cs typeface="Calibri"/>
              </a:rPr>
              <a:t>ритм  </a:t>
            </a:r>
            <a:r>
              <a:rPr sz="1800" spc="-180" dirty="0">
                <a:latin typeface="Calibri"/>
                <a:cs typeface="Calibri"/>
              </a:rPr>
              <a:t>Боль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800" spc="-175" dirty="0">
                <a:latin typeface="Calibri"/>
                <a:cs typeface="Calibri"/>
              </a:rPr>
              <a:t>ЦПД </a:t>
            </a:r>
            <a:r>
              <a:rPr sz="1800" spc="-185" dirty="0">
                <a:latin typeface="Calibri"/>
                <a:cs typeface="Calibri"/>
              </a:rPr>
              <a:t>и</a:t>
            </a:r>
            <a:r>
              <a:rPr sz="1800" spc="-120" dirty="0">
                <a:latin typeface="Calibri"/>
                <a:cs typeface="Calibri"/>
              </a:rPr>
              <a:t> </a:t>
            </a:r>
            <a:r>
              <a:rPr sz="1800" spc="-150" dirty="0">
                <a:latin typeface="Calibri"/>
                <a:cs typeface="Calibri"/>
              </a:rPr>
              <a:t>КО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2200"/>
              </a:lnSpc>
            </a:pPr>
            <a:r>
              <a:rPr sz="1800" spc="-165" dirty="0">
                <a:latin typeface="Calibri"/>
                <a:cs typeface="Calibri"/>
              </a:rPr>
              <a:t>Дефицит </a:t>
            </a:r>
            <a:r>
              <a:rPr sz="1800" spc="-180" dirty="0">
                <a:latin typeface="Calibri"/>
                <a:cs typeface="Calibri"/>
              </a:rPr>
              <a:t>времени  </a:t>
            </a:r>
            <a:r>
              <a:rPr sz="1800" spc="-165" dirty="0">
                <a:latin typeface="Calibri"/>
                <a:cs typeface="Calibri"/>
              </a:rPr>
              <a:t>Трахеостомия  </a:t>
            </a:r>
            <a:r>
              <a:rPr sz="1800" spc="-150" dirty="0">
                <a:latin typeface="Calibri"/>
                <a:cs typeface="Calibri"/>
              </a:rPr>
              <a:t>Отказ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пациента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145615" y="203827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45615" y="2319107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45615" y="2599938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7030A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145615" y="2880769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145615" y="3161599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DB84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145615" y="344243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45615" y="372326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CC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145615" y="4004093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00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3136392" y="463295"/>
            <a:ext cx="5995670" cy="878205"/>
            <a:chOff x="3136392" y="463295"/>
            <a:chExt cx="5995670" cy="878205"/>
          </a:xfrm>
        </p:grpSpPr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26152" y="463295"/>
              <a:ext cx="679703" cy="43586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39774" y="482041"/>
              <a:ext cx="628167" cy="38333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36392" y="935736"/>
              <a:ext cx="5995415" cy="40538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51754" y="953300"/>
              <a:ext cx="5942342" cy="356323"/>
            </a:xfrm>
            <a:prstGeom prst="rect">
              <a:avLst/>
            </a:prstGeom>
          </p:spPr>
        </p:pic>
      </p:grpSp>
      <p:grpSp>
        <p:nvGrpSpPr>
          <p:cNvPr id="33" name="object 33"/>
          <p:cNvGrpSpPr/>
          <p:nvPr/>
        </p:nvGrpSpPr>
        <p:grpSpPr>
          <a:xfrm>
            <a:off x="5782055" y="621791"/>
            <a:ext cx="207645" cy="91440"/>
            <a:chOff x="5782055" y="621791"/>
            <a:chExt cx="207645" cy="91440"/>
          </a:xfrm>
        </p:grpSpPr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82055" y="621791"/>
              <a:ext cx="207263" cy="9143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803933" y="646887"/>
              <a:ext cx="140335" cy="28575"/>
            </a:xfrm>
            <a:custGeom>
              <a:avLst/>
              <a:gdLst/>
              <a:ahLst/>
              <a:cxnLst/>
              <a:rect l="l" t="t" r="r" b="b"/>
              <a:pathLst>
                <a:path w="140335" h="28575">
                  <a:moveTo>
                    <a:pt x="139801" y="0"/>
                  </a:moveTo>
                  <a:lnTo>
                    <a:pt x="0" y="0"/>
                  </a:lnTo>
                  <a:lnTo>
                    <a:pt x="0" y="28041"/>
                  </a:lnTo>
                  <a:lnTo>
                    <a:pt x="139801" y="28041"/>
                  </a:lnTo>
                  <a:lnTo>
                    <a:pt x="13980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803933" y="646887"/>
              <a:ext cx="140335" cy="28575"/>
            </a:xfrm>
            <a:custGeom>
              <a:avLst/>
              <a:gdLst/>
              <a:ahLst/>
              <a:cxnLst/>
              <a:rect l="l" t="t" r="r" b="b"/>
              <a:pathLst>
                <a:path w="140335" h="28575">
                  <a:moveTo>
                    <a:pt x="0" y="0"/>
                  </a:moveTo>
                  <a:lnTo>
                    <a:pt x="139801" y="0"/>
                  </a:lnTo>
                  <a:lnTo>
                    <a:pt x="139801" y="28041"/>
                  </a:lnTo>
                  <a:lnTo>
                    <a:pt x="0" y="2804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0546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6038088" y="542544"/>
            <a:ext cx="1203960" cy="280670"/>
            <a:chOff x="6038088" y="542544"/>
            <a:chExt cx="1203960" cy="280670"/>
          </a:xfrm>
        </p:grpSpPr>
        <p:pic>
          <p:nvPicPr>
            <p:cNvPr id="38" name="object 3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38088" y="542544"/>
              <a:ext cx="1203960" cy="28041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53272" y="563321"/>
              <a:ext cx="1151178" cy="225653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84503" y="5913119"/>
            <a:ext cx="3870960" cy="347472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1074782" y="5738367"/>
            <a:ext cx="7579359" cy="62928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75"/>
              </a:spcBef>
            </a:pPr>
            <a:r>
              <a:rPr sz="1300" u="sng" spc="-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Шестопалов </a:t>
            </a:r>
            <a:r>
              <a:rPr sz="1300" u="sng" spc="-1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Е.Ю.</a:t>
            </a:r>
            <a:r>
              <a:rPr sz="1300" spc="-135" dirty="0">
                <a:latin typeface="Calibri"/>
                <a:cs typeface="Calibri"/>
              </a:rPr>
              <a:t>, </a:t>
            </a:r>
            <a:r>
              <a:rPr sz="1300" spc="-105" dirty="0">
                <a:latin typeface="Calibri"/>
                <a:cs typeface="Calibri"/>
              </a:rPr>
              <a:t>Фадеева </a:t>
            </a:r>
            <a:r>
              <a:rPr sz="1300" spc="-125" dirty="0">
                <a:latin typeface="Calibri"/>
                <a:cs typeface="Calibri"/>
              </a:rPr>
              <a:t>А.С., </a:t>
            </a:r>
            <a:r>
              <a:rPr sz="1300" spc="-114" dirty="0">
                <a:latin typeface="Calibri"/>
                <a:cs typeface="Calibri"/>
              </a:rPr>
              <a:t>Овчинникова </a:t>
            </a:r>
            <a:r>
              <a:rPr sz="1300" spc="-120" dirty="0">
                <a:latin typeface="Calibri"/>
                <a:cs typeface="Calibri"/>
              </a:rPr>
              <a:t>И.В., </a:t>
            </a:r>
            <a:r>
              <a:rPr sz="1300" spc="-95" dirty="0">
                <a:latin typeface="Calibri"/>
                <a:cs typeface="Calibri"/>
              </a:rPr>
              <a:t>Палёха </a:t>
            </a:r>
            <a:r>
              <a:rPr sz="1300" spc="-125" dirty="0">
                <a:latin typeface="Calibri"/>
                <a:cs typeface="Calibri"/>
              </a:rPr>
              <a:t>А.С., </a:t>
            </a:r>
            <a:r>
              <a:rPr sz="1300" spc="-105" dirty="0">
                <a:latin typeface="Calibri"/>
                <a:cs typeface="Calibri"/>
              </a:rPr>
              <a:t>Кисель </a:t>
            </a:r>
            <a:r>
              <a:rPr sz="1300" spc="-130" dirty="0">
                <a:latin typeface="Calibri"/>
                <a:cs typeface="Calibri"/>
              </a:rPr>
              <a:t>Л.И., </a:t>
            </a:r>
            <a:r>
              <a:rPr sz="1300" spc="-110" dirty="0">
                <a:latin typeface="Calibri"/>
                <a:cs typeface="Calibri"/>
              </a:rPr>
              <a:t>Сологуб </a:t>
            </a:r>
            <a:r>
              <a:rPr sz="1300" spc="-114" dirty="0">
                <a:latin typeface="Calibri"/>
                <a:cs typeface="Calibri"/>
              </a:rPr>
              <a:t>Н.В., </a:t>
            </a:r>
            <a:r>
              <a:rPr sz="1300" spc="-125" dirty="0">
                <a:latin typeface="Calibri"/>
                <a:cs typeface="Calibri"/>
              </a:rPr>
              <a:t>Лунин </a:t>
            </a:r>
            <a:r>
              <a:rPr sz="1300" spc="-130" dirty="0">
                <a:latin typeface="Calibri"/>
                <a:cs typeface="Calibri"/>
              </a:rPr>
              <a:t>А.А., </a:t>
            </a:r>
            <a:r>
              <a:rPr sz="1300" spc="-125" dirty="0">
                <a:latin typeface="Calibri"/>
                <a:cs typeface="Calibri"/>
              </a:rPr>
              <a:t>Гавриленко </a:t>
            </a:r>
            <a:r>
              <a:rPr sz="1300" spc="-145" dirty="0">
                <a:latin typeface="Calibri"/>
                <a:cs typeface="Calibri"/>
              </a:rPr>
              <a:t>О.Ю., </a:t>
            </a:r>
            <a:r>
              <a:rPr sz="1300" spc="-120" dirty="0">
                <a:latin typeface="Calibri"/>
                <a:cs typeface="Calibri"/>
              </a:rPr>
              <a:t>Шепета </a:t>
            </a:r>
            <a:r>
              <a:rPr sz="1300" spc="-114" dirty="0">
                <a:latin typeface="Calibri"/>
                <a:cs typeface="Calibri"/>
              </a:rPr>
              <a:t>Е.И  </a:t>
            </a:r>
            <a:r>
              <a:rPr sz="1300" spc="-125" dirty="0">
                <a:latin typeface="Calibri"/>
                <a:cs typeface="Calibri"/>
              </a:rPr>
              <a:t>Опыт применения </a:t>
            </a:r>
            <a:r>
              <a:rPr sz="1300" spc="-100" dirty="0">
                <a:latin typeface="Calibri"/>
                <a:cs typeface="Calibri"/>
              </a:rPr>
              <a:t>РеабИТ в условиях </a:t>
            </a:r>
            <a:r>
              <a:rPr sz="1300" spc="-114" dirty="0">
                <a:latin typeface="Calibri"/>
                <a:cs typeface="Calibri"/>
              </a:rPr>
              <a:t>ПСО, </a:t>
            </a:r>
            <a:r>
              <a:rPr sz="1300" spc="-100" dirty="0">
                <a:latin typeface="Calibri"/>
                <a:cs typeface="Calibri"/>
              </a:rPr>
              <a:t>Владивосток,2017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300" spc="-130" dirty="0">
                <a:latin typeface="Calibri"/>
                <a:cs typeface="Calibri"/>
              </a:rPr>
              <a:t>.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790" y="32003"/>
            <a:ext cx="551815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0" spc="-425" dirty="0">
                <a:latin typeface="Calibri"/>
                <a:cs typeface="Calibri"/>
              </a:rPr>
              <a:t>Мнемограмма </a:t>
            </a:r>
            <a:r>
              <a:rPr sz="3800" b="0" spc="-310" dirty="0">
                <a:latin typeface="Calibri"/>
                <a:cs typeface="Calibri"/>
              </a:rPr>
              <a:t>«Радуга</a:t>
            </a:r>
            <a:r>
              <a:rPr sz="3800" b="0" spc="-100" dirty="0">
                <a:latin typeface="Calibri"/>
                <a:cs typeface="Calibri"/>
              </a:rPr>
              <a:t> </a:t>
            </a:r>
            <a:r>
              <a:rPr sz="3800" b="0" spc="-310" dirty="0">
                <a:latin typeface="Calibri"/>
                <a:cs typeface="Calibri"/>
              </a:rPr>
              <a:t>РеабИТ»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28367" y="655878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0544" y="1313688"/>
            <a:ext cx="5017135" cy="4940935"/>
            <a:chOff x="3590544" y="1313688"/>
            <a:chExt cx="5017135" cy="49409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7095" y="1313688"/>
              <a:ext cx="1987296" cy="1127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544" y="2191512"/>
              <a:ext cx="771144" cy="21457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7704" y="4233671"/>
              <a:ext cx="1490472" cy="1780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8344" y="5748527"/>
              <a:ext cx="2197607" cy="5059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9167" y="4233671"/>
              <a:ext cx="1487424" cy="1780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36408" y="2228088"/>
              <a:ext cx="771144" cy="21427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9904" y="1313688"/>
              <a:ext cx="1990344" cy="1127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51119" y="2798063"/>
              <a:ext cx="1975103" cy="197510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15875" y="3532123"/>
            <a:ext cx="844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аб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31535" y="704087"/>
            <a:ext cx="1411223" cy="14112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719081" y="1245108"/>
            <a:ext cx="838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Циркадность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90816" y="1600200"/>
            <a:ext cx="1408176" cy="140817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618896" y="1977644"/>
            <a:ext cx="751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FFFFFF"/>
                </a:solidFill>
                <a:latin typeface="Calibri"/>
                <a:cs typeface="Calibri"/>
              </a:rPr>
              <a:t>Дыхание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48016" y="3608832"/>
            <a:ext cx="1411224" cy="141122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053656" y="4149852"/>
            <a:ext cx="799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latin typeface="Calibri"/>
                <a:cs typeface="Calibri"/>
              </a:rPr>
              <a:t>Метаболизм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55664" y="5212079"/>
            <a:ext cx="1423415" cy="142341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811685" y="5595620"/>
            <a:ext cx="71374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79375">
              <a:lnSpc>
                <a:spcPts val="2110"/>
              </a:lnSpc>
              <a:spcBef>
                <a:spcPts val="21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01311" y="5218176"/>
            <a:ext cx="1411224" cy="14112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82134" y="5759196"/>
            <a:ext cx="8515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18104" y="3608832"/>
            <a:ext cx="1411223" cy="140817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426288" y="4059428"/>
            <a:ext cx="793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66159" y="1600200"/>
            <a:ext cx="1429512" cy="140817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860543" y="1989835"/>
            <a:ext cx="842010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-635" algn="ctr">
              <a:lnSpc>
                <a:spcPct val="97500"/>
              </a:lnSpc>
              <a:spcBef>
                <a:spcPts val="135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ин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1818" y="195579"/>
            <a:ext cx="59480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365" dirty="0">
                <a:latin typeface="Calibri"/>
                <a:cs typeface="Calibri"/>
              </a:rPr>
              <a:t>Реабилитация </a:t>
            </a:r>
            <a:r>
              <a:rPr sz="4000" b="0" spc="-360" dirty="0">
                <a:latin typeface="Calibri"/>
                <a:cs typeface="Calibri"/>
              </a:rPr>
              <a:t>пациентов на</a:t>
            </a:r>
            <a:r>
              <a:rPr sz="4000" b="0" spc="-560" dirty="0">
                <a:latin typeface="Calibri"/>
                <a:cs typeface="Calibri"/>
              </a:rPr>
              <a:t> </a:t>
            </a:r>
            <a:r>
              <a:rPr sz="4000" b="0" spc="-375" dirty="0">
                <a:latin typeface="Calibri"/>
                <a:cs typeface="Calibri"/>
              </a:rPr>
              <a:t>ИВЛ</a:t>
            </a:r>
            <a:endParaRPr sz="40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710518" y="1029219"/>
          <a:ext cx="10247630" cy="3079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92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508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84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5468"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7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700" b="1" spc="-1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b="1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доказательности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7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2.30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920"/>
                        </a:lnSpc>
                      </a:pPr>
                      <a:r>
                        <a:rPr sz="1700" spc="-135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700" spc="-155" dirty="0">
                          <a:latin typeface="Calibri"/>
                          <a:cs typeface="Calibri"/>
                        </a:rPr>
                        <a:t>неинтубированного пациента </a:t>
                      </a:r>
                      <a:r>
                        <a:rPr sz="1700" spc="-114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700" spc="-180" dirty="0">
                          <a:latin typeface="Calibri"/>
                          <a:cs typeface="Calibri"/>
                        </a:rPr>
                        <a:t>ослабленным </a:t>
                      </a:r>
                      <a:r>
                        <a:rPr sz="1700" spc="-185" dirty="0">
                          <a:latin typeface="Calibri"/>
                          <a:cs typeface="Calibri"/>
                        </a:rPr>
                        <a:t>кашлем </a:t>
                      </a:r>
                      <a:r>
                        <a:rPr sz="1700" spc="-150" dirty="0">
                          <a:latin typeface="Calibri"/>
                          <a:cs typeface="Calibri"/>
                        </a:rPr>
                        <a:t>вторично </a:t>
                      </a:r>
                      <a:r>
                        <a:rPr sz="1700" spc="-114" dirty="0">
                          <a:latin typeface="Calibri"/>
                          <a:cs typeface="Calibri"/>
                        </a:rPr>
                        <a:t>из-за </a:t>
                      </a:r>
                      <a:r>
                        <a:rPr sz="1700" spc="-150" dirty="0">
                          <a:latin typeface="Calibri"/>
                          <a:cs typeface="Calibri"/>
                        </a:rPr>
                        <a:t>слабости респираторных</a:t>
                      </a:r>
                      <a:r>
                        <a:rPr sz="17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225" dirty="0">
                          <a:latin typeface="Calibri"/>
                          <a:cs typeface="Calibri"/>
                        </a:rPr>
                        <a:t>мышц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81915" marR="734695">
                        <a:lnSpc>
                          <a:spcPts val="2090"/>
                        </a:lnSpc>
                        <a:spcBef>
                          <a:spcPts val="15"/>
                        </a:spcBef>
                      </a:pPr>
                      <a:r>
                        <a:rPr sz="1700" spc="-18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700" spc="-165" dirty="0">
                          <a:latin typeface="Calibri"/>
                          <a:cs typeface="Calibri"/>
                        </a:rPr>
                        <a:t>улучшения </a:t>
                      </a:r>
                      <a:r>
                        <a:rPr sz="1700" spc="-155" dirty="0">
                          <a:latin typeface="Calibri"/>
                          <a:cs typeface="Calibri"/>
                        </a:rPr>
                        <a:t>клиренса </a:t>
                      </a:r>
                      <a:r>
                        <a:rPr sz="1700" spc="-150" dirty="0">
                          <a:latin typeface="Calibri"/>
                          <a:cs typeface="Calibri"/>
                        </a:rPr>
                        <a:t>дыхательных путей </a:t>
                      </a:r>
                      <a:r>
                        <a:rPr sz="1700" spc="-160" dirty="0">
                          <a:latin typeface="Calibri"/>
                          <a:cs typeface="Calibri"/>
                        </a:rPr>
                        <a:t>целесообразно </a:t>
                      </a:r>
                      <a:r>
                        <a:rPr sz="1700" spc="-155" dirty="0">
                          <a:latin typeface="Calibri"/>
                          <a:cs typeface="Calibri"/>
                        </a:rPr>
                        <a:t>использование </a:t>
                      </a:r>
                      <a:r>
                        <a:rPr sz="1700" spc="-145" dirty="0">
                          <a:latin typeface="Calibri"/>
                          <a:cs typeface="Calibri"/>
                        </a:rPr>
                        <a:t>технологий </a:t>
                      </a:r>
                      <a:r>
                        <a:rPr sz="1700" spc="-155" dirty="0">
                          <a:latin typeface="Calibri"/>
                          <a:cs typeface="Calibri"/>
                        </a:rPr>
                        <a:t>ручной  </a:t>
                      </a:r>
                      <a:r>
                        <a:rPr sz="1700" spc="-150" dirty="0">
                          <a:latin typeface="Calibri"/>
                          <a:cs typeface="Calibri"/>
                        </a:rPr>
                        <a:t>ассистенции </a:t>
                      </a:r>
                      <a:r>
                        <a:rPr sz="1700" spc="-165" dirty="0">
                          <a:latin typeface="Calibri"/>
                          <a:cs typeface="Calibri"/>
                        </a:rPr>
                        <a:t>кашля </a:t>
                      </a:r>
                      <a:r>
                        <a:rPr sz="1700" spc="-18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700" spc="-145" dirty="0">
                          <a:latin typeface="Calibri"/>
                          <a:cs typeface="Calibri"/>
                        </a:rPr>
                        <a:t>аппаратных высокочастотных </a:t>
                      </a:r>
                      <a:r>
                        <a:rPr sz="1700" spc="-170" dirty="0">
                          <a:latin typeface="Calibri"/>
                          <a:cs typeface="Calibri"/>
                        </a:rPr>
                        <a:t>осцилляций </a:t>
                      </a:r>
                      <a:r>
                        <a:rPr sz="1700" spc="-160" dirty="0">
                          <a:latin typeface="Calibri"/>
                          <a:cs typeface="Calibri"/>
                        </a:rPr>
                        <a:t>грудной </a:t>
                      </a:r>
                      <a:r>
                        <a:rPr sz="1700" spc="-145" dirty="0">
                          <a:latin typeface="Calibri"/>
                          <a:cs typeface="Calibri"/>
                        </a:rPr>
                        <a:t>клетки</a:t>
                      </a:r>
                      <a:r>
                        <a:rPr sz="17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30" dirty="0">
                          <a:latin typeface="Calibri"/>
                          <a:cs typeface="Calibri"/>
                        </a:rPr>
                        <a:t>(ВЧОГК)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700" spc="-70" dirty="0">
                          <a:latin typeface="Calibri"/>
                          <a:cs typeface="Calibri"/>
                        </a:rPr>
                        <a:t>IIa-В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7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2.33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920"/>
                        </a:lnSpc>
                      </a:pPr>
                      <a:r>
                        <a:rPr sz="1700" spc="-160" dirty="0">
                          <a:latin typeface="Calibri"/>
                          <a:cs typeface="Calibri"/>
                        </a:rPr>
                        <a:t>Позиционирование </a:t>
                      </a:r>
                      <a:r>
                        <a:rPr sz="1700" spc="-175" dirty="0">
                          <a:latin typeface="Calibri"/>
                          <a:cs typeface="Calibri"/>
                        </a:rPr>
                        <a:t>и мобилизация </a:t>
                      </a:r>
                      <a:r>
                        <a:rPr sz="1700" spc="-155" dirty="0">
                          <a:latin typeface="Calibri"/>
                          <a:cs typeface="Calibri"/>
                        </a:rPr>
                        <a:t>интубированного пациента </a:t>
                      </a:r>
                      <a:r>
                        <a:rPr sz="1700" spc="-180" dirty="0">
                          <a:latin typeface="Calibri"/>
                          <a:cs typeface="Calibri"/>
                        </a:rPr>
                        <a:t>повышают </a:t>
                      </a:r>
                      <a:r>
                        <a:rPr sz="1700" spc="-140" dirty="0">
                          <a:latin typeface="Calibri"/>
                          <a:cs typeface="Calibri"/>
                        </a:rPr>
                        <a:t>эффективность</a:t>
                      </a:r>
                      <a:r>
                        <a:rPr sz="17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60" dirty="0">
                          <a:latin typeface="Calibri"/>
                          <a:cs typeface="Calibri"/>
                        </a:rPr>
                        <a:t>санации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ts val="2030"/>
                        </a:lnSpc>
                      </a:pPr>
                      <a:r>
                        <a:rPr sz="1700" spc="-150" dirty="0">
                          <a:latin typeface="Calibri"/>
                          <a:cs typeface="Calibri"/>
                        </a:rPr>
                        <a:t>дыхательных</a:t>
                      </a:r>
                      <a:r>
                        <a:rPr sz="17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50" dirty="0">
                          <a:latin typeface="Calibri"/>
                          <a:cs typeface="Calibri"/>
                        </a:rPr>
                        <a:t>путей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700" spc="-75" dirty="0">
                          <a:latin typeface="Calibri"/>
                          <a:cs typeface="Calibri"/>
                        </a:rPr>
                        <a:t>IIb-C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7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2.34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920"/>
                        </a:lnSpc>
                      </a:pPr>
                      <a:r>
                        <a:rPr sz="1700" spc="-160" dirty="0">
                          <a:latin typeface="Calibri"/>
                          <a:cs typeface="Calibri"/>
                        </a:rPr>
                        <a:t>Позиционирование </a:t>
                      </a:r>
                      <a:r>
                        <a:rPr sz="1700" spc="-155" dirty="0">
                          <a:latin typeface="Calibri"/>
                          <a:cs typeface="Calibri"/>
                        </a:rPr>
                        <a:t>следует </a:t>
                      </a:r>
                      <a:r>
                        <a:rPr sz="1700" spc="-170" dirty="0">
                          <a:latin typeface="Calibri"/>
                          <a:cs typeface="Calibri"/>
                        </a:rPr>
                        <a:t>применять </a:t>
                      </a:r>
                      <a:r>
                        <a:rPr sz="1700" spc="-18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700" spc="-170" dirty="0">
                          <a:latin typeface="Calibri"/>
                          <a:cs typeface="Calibri"/>
                        </a:rPr>
                        <a:t>оптимизации </a:t>
                      </a:r>
                      <a:r>
                        <a:rPr sz="1700" spc="-175" dirty="0">
                          <a:latin typeface="Calibri"/>
                          <a:cs typeface="Calibri"/>
                        </a:rPr>
                        <a:t>дренажа </a:t>
                      </a:r>
                      <a:r>
                        <a:rPr sz="1700" spc="-135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700" spc="-15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700" spc="-114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60" dirty="0">
                          <a:latin typeface="Calibri"/>
                          <a:cs typeface="Calibri"/>
                        </a:rPr>
                        <a:t>дыхательной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90170">
                        <a:lnSpc>
                          <a:spcPts val="2030"/>
                        </a:lnSpc>
                      </a:pPr>
                      <a:r>
                        <a:rPr sz="1700" spc="-155" dirty="0">
                          <a:latin typeface="Calibri"/>
                          <a:cs typeface="Calibri"/>
                        </a:rPr>
                        <a:t>недостаточностью.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700" spc="-65" dirty="0">
                          <a:latin typeface="Calibri"/>
                          <a:cs typeface="Calibri"/>
                        </a:rPr>
                        <a:t>I-С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7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2.35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31445">
                        <a:lnSpc>
                          <a:spcPts val="1920"/>
                        </a:lnSpc>
                      </a:pPr>
                      <a:r>
                        <a:rPr sz="1700" spc="-17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700" spc="-155" dirty="0">
                          <a:latin typeface="Calibri"/>
                          <a:cs typeface="Calibri"/>
                        </a:rPr>
                        <a:t>профилактики, </a:t>
                      </a:r>
                      <a:r>
                        <a:rPr sz="1700" spc="-160" dirty="0">
                          <a:latin typeface="Calibri"/>
                          <a:cs typeface="Calibri"/>
                        </a:rPr>
                        <a:t>лечения </a:t>
                      </a:r>
                      <a:r>
                        <a:rPr sz="1700" spc="-185" dirty="0">
                          <a:latin typeface="Calibri"/>
                          <a:cs typeface="Calibri"/>
                        </a:rPr>
                        <a:t>ICUAW </a:t>
                      </a:r>
                      <a:r>
                        <a:rPr sz="1700" spc="-17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700" spc="-155" dirty="0">
                          <a:latin typeface="Calibri"/>
                          <a:cs typeface="Calibri"/>
                        </a:rPr>
                        <a:t>фасилитации </a:t>
                      </a:r>
                      <a:r>
                        <a:rPr sz="1700" spc="-150" dirty="0">
                          <a:latin typeface="Calibri"/>
                          <a:cs typeface="Calibri"/>
                        </a:rPr>
                        <a:t>спонтанного </a:t>
                      </a:r>
                      <a:r>
                        <a:rPr sz="1700" spc="-160" dirty="0">
                          <a:latin typeface="Calibri"/>
                          <a:cs typeface="Calibri"/>
                        </a:rPr>
                        <a:t>дыхания </a:t>
                      </a:r>
                      <a:r>
                        <a:rPr sz="1700" spc="-16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700" spc="-160" dirty="0">
                          <a:latin typeface="Calibri"/>
                          <a:cs typeface="Calibri"/>
                        </a:rPr>
                        <a:t>ИВЛ </a:t>
                      </a:r>
                      <a:r>
                        <a:rPr sz="1700" spc="-165" dirty="0">
                          <a:latin typeface="Calibri"/>
                          <a:cs typeface="Calibri"/>
                        </a:rPr>
                        <a:t>более </a:t>
                      </a:r>
                      <a:r>
                        <a:rPr sz="1700" spc="-100" dirty="0">
                          <a:latin typeface="Calibri"/>
                          <a:cs typeface="Calibri"/>
                        </a:rPr>
                        <a:t>72</a:t>
                      </a:r>
                      <a:r>
                        <a:rPr sz="17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35" dirty="0">
                          <a:latin typeface="Calibri"/>
                          <a:cs typeface="Calibri"/>
                        </a:rPr>
                        <a:t>часов</a:t>
                      </a:r>
                      <a:endParaRPr sz="1700">
                        <a:latin typeface="Calibri"/>
                        <a:cs typeface="Calibri"/>
                      </a:endParaRPr>
                    </a:p>
                    <a:p>
                      <a:pPr marL="131445" marR="516255">
                        <a:lnSpc>
                          <a:spcPts val="2090"/>
                        </a:lnSpc>
                        <a:spcBef>
                          <a:spcPts val="15"/>
                        </a:spcBef>
                      </a:pPr>
                      <a:r>
                        <a:rPr sz="1700" spc="-160" dirty="0">
                          <a:latin typeface="Calibri"/>
                          <a:cs typeface="Calibri"/>
                        </a:rPr>
                        <a:t>показаны </a:t>
                      </a:r>
                      <a:r>
                        <a:rPr sz="1700" spc="-180" dirty="0">
                          <a:latin typeface="Calibri"/>
                          <a:cs typeface="Calibri"/>
                        </a:rPr>
                        <a:t>ежедневные </a:t>
                      </a:r>
                      <a:r>
                        <a:rPr sz="1700" spc="-150" dirty="0">
                          <a:latin typeface="Calibri"/>
                          <a:cs typeface="Calibri"/>
                        </a:rPr>
                        <a:t>занятия </a:t>
                      </a:r>
                      <a:r>
                        <a:rPr sz="1700" spc="-170" dirty="0">
                          <a:latin typeface="Calibri"/>
                          <a:cs typeface="Calibri"/>
                        </a:rPr>
                        <a:t>продолжительностью </a:t>
                      </a:r>
                      <a:r>
                        <a:rPr sz="1700" spc="-160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700" spc="-180" dirty="0">
                          <a:latin typeface="Calibri"/>
                          <a:cs typeface="Calibri"/>
                        </a:rPr>
                        <a:t>менее </a:t>
                      </a:r>
                      <a:r>
                        <a:rPr sz="1700" spc="-100" dirty="0">
                          <a:latin typeface="Calibri"/>
                          <a:cs typeface="Calibri"/>
                        </a:rPr>
                        <a:t>30 </a:t>
                      </a:r>
                      <a:r>
                        <a:rPr sz="1700" spc="-185" dirty="0">
                          <a:latin typeface="Calibri"/>
                          <a:cs typeface="Calibri"/>
                        </a:rPr>
                        <a:t>минут, </a:t>
                      </a:r>
                      <a:r>
                        <a:rPr sz="1700" spc="-13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700" spc="-180" dirty="0">
                          <a:latin typeface="Calibri"/>
                          <a:cs typeface="Calibri"/>
                        </a:rPr>
                        <a:t>том </a:t>
                      </a:r>
                      <a:r>
                        <a:rPr sz="1700" spc="-150" dirty="0">
                          <a:latin typeface="Calibri"/>
                          <a:cs typeface="Calibri"/>
                        </a:rPr>
                        <a:t>числе </a:t>
                      </a:r>
                      <a:r>
                        <a:rPr sz="1700" spc="-155" dirty="0">
                          <a:latin typeface="Calibri"/>
                          <a:cs typeface="Calibri"/>
                        </a:rPr>
                        <a:t>дыхательная  </a:t>
                      </a:r>
                      <a:r>
                        <a:rPr sz="1700" spc="-150" dirty="0">
                          <a:latin typeface="Calibri"/>
                          <a:cs typeface="Calibri"/>
                        </a:rPr>
                        <a:t>гимнастика, </a:t>
                      </a:r>
                      <a:r>
                        <a:rPr sz="1700" spc="-155" dirty="0">
                          <a:latin typeface="Calibri"/>
                          <a:cs typeface="Calibri"/>
                        </a:rPr>
                        <a:t>циклический велокинез </a:t>
                      </a:r>
                      <a:r>
                        <a:rPr sz="1700" spc="-17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700" spc="-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175" dirty="0">
                          <a:latin typeface="Calibri"/>
                          <a:cs typeface="Calibri"/>
                        </a:rPr>
                        <a:t>мобилизация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30"/>
                        </a:lnSpc>
                      </a:pPr>
                      <a:r>
                        <a:rPr sz="1700" spc="-55" dirty="0">
                          <a:latin typeface="Calibri"/>
                          <a:cs typeface="Calibri"/>
                        </a:rPr>
                        <a:t>II-C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908" y="4286051"/>
            <a:ext cx="4571950" cy="257194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6511" y="277368"/>
            <a:ext cx="1408176" cy="14112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15950" y="660907"/>
            <a:ext cx="750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22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х</a:t>
            </a:r>
            <a:r>
              <a:rPr sz="1800" spc="-14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2372" y="338327"/>
            <a:ext cx="5962650" cy="91249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53185" marR="5080" indent="-1341120">
              <a:lnSpc>
                <a:spcPct val="100699"/>
              </a:lnSpc>
              <a:spcBef>
                <a:spcPts val="75"/>
              </a:spcBef>
            </a:pPr>
            <a:r>
              <a:rPr sz="2900" b="0" spc="-270" dirty="0">
                <a:latin typeface="Calibri"/>
                <a:cs typeface="Calibri"/>
              </a:rPr>
              <a:t>Технологии </a:t>
            </a:r>
            <a:r>
              <a:rPr sz="2900" b="0" spc="-305" dirty="0">
                <a:latin typeface="Calibri"/>
                <a:cs typeface="Calibri"/>
              </a:rPr>
              <a:t>мобилизации </a:t>
            </a:r>
            <a:r>
              <a:rPr sz="2900" b="0" spc="-225" dirty="0">
                <a:latin typeface="Calibri"/>
                <a:cs typeface="Calibri"/>
              </a:rPr>
              <a:t>в </a:t>
            </a:r>
            <a:r>
              <a:rPr sz="2900" b="0" spc="-235" dirty="0">
                <a:latin typeface="Calibri"/>
                <a:cs typeface="Calibri"/>
              </a:rPr>
              <a:t>структуре </a:t>
            </a:r>
            <a:r>
              <a:rPr sz="2900" b="0" spc="-280" dirty="0">
                <a:latin typeface="Calibri"/>
                <a:cs typeface="Calibri"/>
              </a:rPr>
              <a:t>РеабИТ.  </a:t>
            </a:r>
            <a:r>
              <a:rPr sz="2900" b="0" spc="-260" dirty="0">
                <a:solidFill>
                  <a:srgbClr val="FF0000"/>
                </a:solidFill>
                <a:latin typeface="Calibri"/>
                <a:cs typeface="Calibri"/>
              </a:rPr>
              <a:t>Дыхательная</a:t>
            </a:r>
            <a:r>
              <a:rPr sz="2900" b="0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900" b="0" spc="-270" dirty="0">
                <a:solidFill>
                  <a:srgbClr val="FF0000"/>
                </a:solidFill>
                <a:latin typeface="Calibri"/>
                <a:cs typeface="Calibri"/>
              </a:rPr>
              <a:t>гимнастика</a:t>
            </a:r>
            <a:endParaRPr sz="29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81201" y="1380769"/>
          <a:ext cx="6833870" cy="1619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40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59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088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127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66143">
                <a:tc>
                  <a:txBody>
                    <a:bodyPr/>
                    <a:lstStyle/>
                    <a:p>
                      <a:pPr marL="13335" algn="ctr">
                        <a:lnSpc>
                          <a:spcPts val="1110"/>
                        </a:lnSpc>
                      </a:pPr>
                      <a:r>
                        <a:rPr sz="950" b="1" spc="110" dirty="0">
                          <a:latin typeface="Times New Roman"/>
                          <a:cs typeface="Times New Roman"/>
                        </a:rPr>
                        <a:t>Описание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ts val="1110"/>
                        </a:lnSpc>
                      </a:pPr>
                      <a:r>
                        <a:rPr sz="950" b="1" spc="110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Код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10"/>
                        </a:lnSpc>
                      </a:pPr>
                      <a:r>
                        <a:rPr sz="950" b="1" spc="114" dirty="0">
                          <a:latin typeface="Times New Roman"/>
                          <a:cs typeface="Times New Roman"/>
                        </a:rPr>
                        <a:t>Пример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66675" algn="ctr">
                        <a:lnSpc>
                          <a:spcPts val="869"/>
                        </a:lnSpc>
                        <a:spcBef>
                          <a:spcPts val="25"/>
                        </a:spcBef>
                      </a:pPr>
                      <a:r>
                        <a:rPr sz="750" b="1" dirty="0">
                          <a:latin typeface="Times New Roman"/>
                          <a:cs typeface="Times New Roman"/>
                        </a:rPr>
                        <a:t>Уров</a:t>
                      </a:r>
                      <a:r>
                        <a:rPr sz="750" b="1" spc="-5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750" b="1" dirty="0">
                          <a:latin typeface="Times New Roman"/>
                          <a:cs typeface="Times New Roman"/>
                        </a:rPr>
                        <a:t>нь  </a:t>
                      </a:r>
                      <a:r>
                        <a:rPr sz="750" b="1" spc="75" dirty="0">
                          <a:latin typeface="Times New Roman"/>
                          <a:cs typeface="Times New Roman"/>
                        </a:rPr>
                        <a:t>доказа-  </a:t>
                      </a:r>
                      <a:r>
                        <a:rPr sz="750" b="1" spc="80" dirty="0">
                          <a:latin typeface="Times New Roman"/>
                          <a:cs typeface="Times New Roman"/>
                        </a:rPr>
                        <a:t>тельно-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  <a:p>
                      <a:pPr marL="10795" algn="ctr">
                        <a:lnSpc>
                          <a:spcPts val="890"/>
                        </a:lnSpc>
                        <a:spcBef>
                          <a:spcPts val="40"/>
                        </a:spcBef>
                      </a:pPr>
                      <a:r>
                        <a:rPr sz="750" b="1" spc="85" dirty="0">
                          <a:latin typeface="Times New Roman"/>
                          <a:cs typeface="Times New Roman"/>
                        </a:rPr>
                        <a:t>сти</a:t>
                      </a:r>
                      <a:endParaRPr sz="750">
                        <a:latin typeface="Times New Roman"/>
                        <a:cs typeface="Times New Roman"/>
                      </a:endParaRPr>
                    </a:p>
                  </a:txBody>
                  <a:tcPr marL="0" marR="0" marT="31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140">
                <a:tc rowSpan="4">
                  <a:txBody>
                    <a:bodyPr/>
                    <a:lstStyle/>
                    <a:p>
                      <a:pPr marL="80010">
                        <a:lnSpc>
                          <a:spcPts val="1010"/>
                        </a:lnSpc>
                      </a:pPr>
                      <a:r>
                        <a:rPr sz="950" spc="100" dirty="0">
                          <a:latin typeface="Times New Roman"/>
                          <a:cs typeface="Times New Roman"/>
                        </a:rPr>
                        <a:t>Пассивные </a:t>
                      </a:r>
                      <a:r>
                        <a:rPr sz="950" spc="95" dirty="0">
                          <a:latin typeface="Times New Roman"/>
                          <a:cs typeface="Times New Roman"/>
                        </a:rPr>
                        <a:t>маневры, направленные на</a:t>
                      </a:r>
                      <a:r>
                        <a:rPr sz="950" spc="-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00" dirty="0">
                          <a:latin typeface="Times New Roman"/>
                          <a:cs typeface="Times New Roman"/>
                        </a:rPr>
                        <a:t>профи-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80010" marR="78105">
                        <a:lnSpc>
                          <a:spcPts val="1060"/>
                        </a:lnSpc>
                        <a:spcBef>
                          <a:spcPts val="120"/>
                        </a:spcBef>
                      </a:pPr>
                      <a:r>
                        <a:rPr sz="950" spc="95" dirty="0">
                          <a:latin typeface="Times New Roman"/>
                          <a:cs typeface="Times New Roman"/>
                        </a:rPr>
                        <a:t>лактику респираторной нейропатии у</a:t>
                      </a:r>
                      <a:r>
                        <a:rPr sz="950" spc="-1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95" dirty="0">
                          <a:latin typeface="Times New Roman"/>
                          <a:cs typeface="Times New Roman"/>
                        </a:rPr>
                        <a:t>спонтанно  </a:t>
                      </a:r>
                      <a:r>
                        <a:rPr sz="950" spc="114" dirty="0">
                          <a:latin typeface="Times New Roman"/>
                          <a:cs typeface="Times New Roman"/>
                        </a:rPr>
                        <a:t>дышаших </a:t>
                      </a:r>
                      <a:r>
                        <a:rPr sz="950" spc="105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950" spc="95" dirty="0">
                          <a:latin typeface="Times New Roman"/>
                          <a:cs typeface="Times New Roman"/>
                        </a:rPr>
                        <a:t>пациентов на</a:t>
                      </a:r>
                      <a:r>
                        <a:rPr sz="950" spc="-1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135" dirty="0">
                          <a:latin typeface="Times New Roman"/>
                          <a:cs typeface="Times New Roman"/>
                        </a:rPr>
                        <a:t>ИВЛ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80010">
                        <a:lnSpc>
                          <a:spcPts val="1010"/>
                        </a:lnSpc>
                      </a:pPr>
                      <a:r>
                        <a:rPr sz="950" b="1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Р-0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010"/>
                        </a:lnSpc>
                      </a:pPr>
                      <a:r>
                        <a:rPr sz="950" spc="95" dirty="0">
                          <a:latin typeface="Times New Roman"/>
                          <a:cs typeface="Times New Roman"/>
                        </a:rPr>
                        <a:t>Пассивная дыхательная</a:t>
                      </a:r>
                      <a:r>
                        <a:rPr sz="9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95" dirty="0">
                          <a:latin typeface="Times New Roman"/>
                          <a:cs typeface="Times New Roman"/>
                        </a:rPr>
                        <a:t>гимнастика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80010">
                        <a:lnSpc>
                          <a:spcPts val="1090"/>
                        </a:lnSpc>
                        <a:spcBef>
                          <a:spcPts val="20"/>
                        </a:spcBef>
                      </a:pPr>
                      <a:r>
                        <a:rPr sz="950" spc="95" dirty="0">
                          <a:latin typeface="Times New Roman"/>
                          <a:cs typeface="Times New Roman"/>
                        </a:rPr>
                        <a:t>(контактный</a:t>
                      </a:r>
                      <a:r>
                        <a:rPr sz="9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90" dirty="0">
                          <a:latin typeface="Times New Roman"/>
                          <a:cs typeface="Times New Roman"/>
                        </a:rPr>
                        <a:t>пациент)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010"/>
                        </a:lnSpc>
                      </a:pPr>
                      <a:r>
                        <a:rPr sz="950" spc="80" dirty="0">
                          <a:latin typeface="Times New Roman"/>
                          <a:cs typeface="Times New Roman"/>
                        </a:rPr>
                        <a:t>С-IIa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440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010" marR="411480">
                        <a:lnSpc>
                          <a:spcPts val="1060"/>
                        </a:lnSpc>
                        <a:spcBef>
                          <a:spcPts val="70"/>
                        </a:spcBef>
                      </a:pPr>
                      <a:r>
                        <a:rPr sz="950" spc="100" dirty="0">
                          <a:latin typeface="Times New Roman"/>
                          <a:cs typeface="Times New Roman"/>
                        </a:rPr>
                        <a:t>Перкуссионный ручной массаж  </a:t>
                      </a:r>
                      <a:r>
                        <a:rPr sz="950" spc="95" dirty="0">
                          <a:latin typeface="Times New Roman"/>
                          <a:cs typeface="Times New Roman"/>
                        </a:rPr>
                        <a:t>грудной</a:t>
                      </a:r>
                      <a:r>
                        <a:rPr sz="95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90" dirty="0">
                          <a:latin typeface="Times New Roman"/>
                          <a:cs typeface="Times New Roman"/>
                        </a:rPr>
                        <a:t>клетки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110"/>
                        </a:lnSpc>
                      </a:pPr>
                      <a:r>
                        <a:rPr sz="950" spc="80" dirty="0">
                          <a:latin typeface="Times New Roman"/>
                          <a:cs typeface="Times New Roman"/>
                        </a:rPr>
                        <a:t>С-IIa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21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010"/>
                        </a:lnSpc>
                      </a:pPr>
                      <a:r>
                        <a:rPr sz="950" spc="95" dirty="0">
                          <a:latin typeface="Times New Roman"/>
                          <a:cs typeface="Times New Roman"/>
                        </a:rPr>
                        <a:t>Аппаратная </a:t>
                      </a:r>
                      <a:r>
                        <a:rPr sz="950" spc="90" dirty="0">
                          <a:latin typeface="Times New Roman"/>
                          <a:cs typeface="Times New Roman"/>
                        </a:rPr>
                        <a:t>высокочастотная</a:t>
                      </a:r>
                      <a:r>
                        <a:rPr sz="9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90" dirty="0">
                          <a:latin typeface="Times New Roman"/>
                          <a:cs typeface="Times New Roman"/>
                        </a:rPr>
                        <a:t>осцил-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80010">
                        <a:lnSpc>
                          <a:spcPts val="1090"/>
                        </a:lnSpc>
                        <a:spcBef>
                          <a:spcPts val="20"/>
                        </a:spcBef>
                      </a:pPr>
                      <a:r>
                        <a:rPr sz="950" spc="95" dirty="0">
                          <a:latin typeface="Times New Roman"/>
                          <a:cs typeface="Times New Roman"/>
                        </a:rPr>
                        <a:t>ляция грудной</a:t>
                      </a:r>
                      <a:r>
                        <a:rPr sz="950" spc="-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90" dirty="0">
                          <a:latin typeface="Times New Roman"/>
                          <a:cs typeface="Times New Roman"/>
                        </a:rPr>
                        <a:t>клетки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010"/>
                        </a:lnSpc>
                      </a:pPr>
                      <a:r>
                        <a:rPr sz="950" spc="85" dirty="0">
                          <a:latin typeface="Times New Roman"/>
                          <a:cs typeface="Times New Roman"/>
                        </a:rPr>
                        <a:t>С-IIb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21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010">
                        <a:lnSpc>
                          <a:spcPts val="1110"/>
                        </a:lnSpc>
                      </a:pPr>
                      <a:r>
                        <a:rPr sz="950" b="1" spc="95" dirty="0">
                          <a:solidFill>
                            <a:srgbClr val="FF0000"/>
                          </a:solidFill>
                          <a:latin typeface="Times New Roman"/>
                          <a:cs typeface="Times New Roman"/>
                        </a:rPr>
                        <a:t>Р-1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0010" marR="165735">
                        <a:lnSpc>
                          <a:spcPts val="1060"/>
                        </a:lnSpc>
                        <a:spcBef>
                          <a:spcPts val="70"/>
                        </a:spcBef>
                      </a:pPr>
                      <a:r>
                        <a:rPr sz="950" spc="100" dirty="0">
                          <a:latin typeface="Times New Roman"/>
                          <a:cs typeface="Times New Roman"/>
                        </a:rPr>
                        <a:t>Роботизированный </a:t>
                      </a:r>
                      <a:r>
                        <a:rPr sz="950" spc="95" dirty="0">
                          <a:latin typeface="Times New Roman"/>
                          <a:cs typeface="Times New Roman"/>
                        </a:rPr>
                        <a:t>циклический</a:t>
                      </a:r>
                      <a:r>
                        <a:rPr sz="950" spc="-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80" dirty="0">
                          <a:latin typeface="Times New Roman"/>
                          <a:cs typeface="Times New Roman"/>
                        </a:rPr>
                        <a:t>эр-  </a:t>
                      </a:r>
                      <a:r>
                        <a:rPr sz="950" spc="90" dirty="0">
                          <a:latin typeface="Times New Roman"/>
                          <a:cs typeface="Times New Roman"/>
                        </a:rPr>
                        <a:t>готренинг </a:t>
                      </a:r>
                      <a:r>
                        <a:rPr sz="950" spc="95" dirty="0">
                          <a:latin typeface="Times New Roman"/>
                          <a:cs typeface="Times New Roman"/>
                        </a:rPr>
                        <a:t>для верхних</a:t>
                      </a:r>
                      <a:r>
                        <a:rPr sz="950" spc="-7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950" spc="95" dirty="0">
                          <a:latin typeface="Times New Roman"/>
                          <a:cs typeface="Times New Roman"/>
                        </a:rPr>
                        <a:t>конечностей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110"/>
                        </a:lnSpc>
                      </a:pPr>
                      <a:r>
                        <a:rPr sz="950" spc="85" dirty="0">
                          <a:latin typeface="Times New Roman"/>
                          <a:cs typeface="Times New Roman"/>
                        </a:rPr>
                        <a:t>С-IIb</a:t>
                      </a:r>
                      <a:endParaRPr sz="9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37442" y="1139705"/>
            <a:ext cx="2341860" cy="127762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968547" y="2339847"/>
            <a:ext cx="2280920" cy="79375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32384" marR="24130" algn="ctr">
              <a:lnSpc>
                <a:spcPts val="1490"/>
              </a:lnSpc>
              <a:spcBef>
                <a:spcPts val="204"/>
              </a:spcBef>
            </a:pPr>
            <a:r>
              <a:rPr sz="1300" b="1" spc="-140" dirty="0">
                <a:latin typeface="Calibri"/>
                <a:cs typeface="Calibri"/>
              </a:rPr>
              <a:t>ГИПЕРИНФЛЯЦИОННАЯ </a:t>
            </a:r>
            <a:r>
              <a:rPr sz="1300" b="1" spc="-160" dirty="0">
                <a:latin typeface="Calibri"/>
                <a:cs typeface="Calibri"/>
              </a:rPr>
              <a:t>ИЛИ </a:t>
            </a:r>
            <a:r>
              <a:rPr sz="1300" b="1" spc="-145" dirty="0">
                <a:latin typeface="Calibri"/>
                <a:cs typeface="Calibri"/>
              </a:rPr>
              <a:t>ОБЪЕМ-  </a:t>
            </a:r>
            <a:r>
              <a:rPr sz="1300" b="1" spc="-175" dirty="0">
                <a:latin typeface="Calibri"/>
                <a:cs typeface="Calibri"/>
              </a:rPr>
              <a:t>РАСШИРЯЮЩАЯ</a:t>
            </a:r>
            <a:r>
              <a:rPr sz="1300" b="1" spc="-60" dirty="0">
                <a:latin typeface="Calibri"/>
                <a:cs typeface="Calibri"/>
              </a:rPr>
              <a:t> </a:t>
            </a:r>
            <a:r>
              <a:rPr sz="1300" b="1" spc="-130" dirty="0">
                <a:latin typeface="Calibri"/>
                <a:cs typeface="Calibri"/>
              </a:rPr>
              <a:t>ТЕРАПИЯ</a:t>
            </a:r>
            <a:endParaRPr sz="1300">
              <a:latin typeface="Calibri"/>
              <a:cs typeface="Calibri"/>
            </a:endParaRPr>
          </a:p>
          <a:p>
            <a:pPr marL="12065" marR="5080" indent="34290" algn="ctr">
              <a:lnSpc>
                <a:spcPts val="1490"/>
              </a:lnSpc>
              <a:spcBef>
                <a:spcPts val="20"/>
              </a:spcBef>
            </a:pPr>
            <a:r>
              <a:rPr sz="1300" b="1" spc="-135" dirty="0">
                <a:latin typeface="Calibri"/>
                <a:cs typeface="Calibri"/>
              </a:rPr>
              <a:t>Инспираторная </a:t>
            </a:r>
            <a:r>
              <a:rPr sz="1300" b="1" spc="-125" dirty="0">
                <a:latin typeface="Calibri"/>
                <a:cs typeface="Calibri"/>
              </a:rPr>
              <a:t>терапия </a:t>
            </a:r>
            <a:r>
              <a:rPr sz="1300" b="1" spc="-90" dirty="0">
                <a:latin typeface="Calibri"/>
                <a:cs typeface="Calibri"/>
              </a:rPr>
              <a:t>с  </a:t>
            </a:r>
            <a:r>
              <a:rPr sz="1300" b="1" spc="-160" dirty="0">
                <a:latin typeface="Calibri"/>
                <a:cs typeface="Calibri"/>
              </a:rPr>
              <a:t>перемежающимся </a:t>
            </a:r>
            <a:r>
              <a:rPr sz="1300" b="1" spc="-145" dirty="0">
                <a:latin typeface="Calibri"/>
                <a:cs typeface="Calibri"/>
              </a:rPr>
              <a:t>давлением</a:t>
            </a:r>
            <a:r>
              <a:rPr sz="1300" b="1" spc="-140" dirty="0">
                <a:latin typeface="Calibri"/>
                <a:cs typeface="Calibri"/>
              </a:rPr>
              <a:t> </a:t>
            </a:r>
            <a:r>
              <a:rPr sz="1300" b="1" spc="-105" dirty="0">
                <a:latin typeface="Calibri"/>
                <a:cs typeface="Calibri"/>
              </a:rPr>
              <a:t>(ИТПД).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3285506"/>
            <a:ext cx="10857707" cy="31061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6511" y="277368"/>
            <a:ext cx="1408176" cy="14112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15950" y="660907"/>
            <a:ext cx="7505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1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22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х</a:t>
            </a:r>
            <a:r>
              <a:rPr sz="1800" spc="-14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30551" y="954024"/>
            <a:ext cx="4383405" cy="1130935"/>
            <a:chOff x="2130551" y="954024"/>
            <a:chExt cx="4383405" cy="11309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30551" y="954024"/>
              <a:ext cx="3441191" cy="113080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7255" y="1082040"/>
              <a:ext cx="1036320" cy="64922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782616" y="1215644"/>
            <a:ext cx="290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latin typeface="Calibri"/>
                <a:cs typeface="Calibri"/>
              </a:rPr>
              <a:t>нет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19088" y="926591"/>
            <a:ext cx="3441191" cy="11308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747010" y="996188"/>
            <a:ext cx="278701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-635" algn="ctr">
              <a:lnSpc>
                <a:spcPct val="99400"/>
              </a:lnSpc>
              <a:spcBef>
                <a:spcPts val="110"/>
              </a:spcBef>
            </a:pPr>
            <a:r>
              <a:rPr sz="1800" spc="-185" dirty="0">
                <a:latin typeface="Calibri"/>
                <a:cs typeface="Calibri"/>
              </a:rPr>
              <a:t>Продолжить </a:t>
            </a:r>
            <a:r>
              <a:rPr sz="1800" spc="-125" dirty="0">
                <a:latin typeface="Calibri"/>
                <a:cs typeface="Calibri"/>
              </a:rPr>
              <a:t>stop-sedation  </a:t>
            </a:r>
            <a:r>
              <a:rPr sz="1800" spc="-170" dirty="0">
                <a:latin typeface="Calibri"/>
                <a:cs typeface="Calibri"/>
              </a:rPr>
              <a:t>Пересмотр </a:t>
            </a:r>
            <a:r>
              <a:rPr sz="1800" spc="-150" dirty="0">
                <a:latin typeface="Calibri"/>
                <a:cs typeface="Calibri"/>
              </a:rPr>
              <a:t>тактики </a:t>
            </a:r>
            <a:r>
              <a:rPr sz="1800" spc="-170" dirty="0">
                <a:latin typeface="Calibri"/>
                <a:cs typeface="Calibri"/>
              </a:rPr>
              <a:t>на </a:t>
            </a:r>
            <a:r>
              <a:rPr sz="1800" spc="-190" dirty="0">
                <a:latin typeface="Calibri"/>
                <a:cs typeface="Calibri"/>
              </a:rPr>
              <a:t>следующий  </a:t>
            </a:r>
            <a:r>
              <a:rPr sz="1800" spc="-185" dirty="0">
                <a:latin typeface="Calibri"/>
                <a:cs typeface="Calibri"/>
              </a:rPr>
              <a:t>день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30551" y="2103120"/>
            <a:ext cx="4739640" cy="125577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278124" y="2405379"/>
            <a:ext cx="245745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600" spc="-100" dirty="0">
                <a:latin typeface="Calibri"/>
                <a:cs typeface="Calibri"/>
              </a:rPr>
              <a:t>РЕЕР </a:t>
            </a:r>
            <a:r>
              <a:rPr sz="1600" spc="-135" dirty="0">
                <a:latin typeface="Calibri"/>
                <a:cs typeface="Calibri"/>
              </a:rPr>
              <a:t>&gt; </a:t>
            </a:r>
            <a:r>
              <a:rPr sz="1600" spc="-90" dirty="0">
                <a:latin typeface="Calibri"/>
                <a:cs typeface="Calibri"/>
              </a:rPr>
              <a:t>10 </a:t>
            </a:r>
            <a:r>
              <a:rPr sz="1600" spc="-170" dirty="0">
                <a:latin typeface="Calibri"/>
                <a:cs typeface="Calibri"/>
              </a:rPr>
              <a:t>cm </a:t>
            </a:r>
            <a:r>
              <a:rPr sz="1600" spc="-135" dirty="0">
                <a:latin typeface="Calibri"/>
                <a:cs typeface="Calibri"/>
              </a:rPr>
              <a:t>H</a:t>
            </a:r>
            <a:r>
              <a:rPr sz="1650" spc="-202" baseline="-15151" dirty="0">
                <a:latin typeface="Calibri"/>
                <a:cs typeface="Calibri"/>
              </a:rPr>
              <a:t>2</a:t>
            </a:r>
            <a:r>
              <a:rPr sz="1600" spc="-135" dirty="0">
                <a:latin typeface="Calibri"/>
                <a:cs typeface="Calibri"/>
              </a:rPr>
              <a:t>O </a:t>
            </a:r>
            <a:r>
              <a:rPr sz="1600" spc="-165" dirty="0">
                <a:latin typeface="Calibri"/>
                <a:cs typeface="Calibri"/>
              </a:rPr>
              <a:t>или/и</a:t>
            </a:r>
            <a:r>
              <a:rPr sz="1600" spc="-225" dirty="0">
                <a:latin typeface="Calibri"/>
                <a:cs typeface="Calibri"/>
              </a:rPr>
              <a:t> </a:t>
            </a:r>
            <a:r>
              <a:rPr sz="1600" spc="-105" dirty="0">
                <a:latin typeface="Calibri"/>
                <a:cs typeface="Calibri"/>
              </a:rPr>
              <a:t>FiO</a:t>
            </a:r>
            <a:r>
              <a:rPr sz="1650" spc="-157" baseline="-15151" dirty="0">
                <a:latin typeface="Calibri"/>
                <a:cs typeface="Calibri"/>
              </a:rPr>
              <a:t>2</a:t>
            </a:r>
            <a:r>
              <a:rPr sz="1600" spc="-105" dirty="0">
                <a:latin typeface="Calibri"/>
                <a:cs typeface="Calibri"/>
              </a:rPr>
              <a:t>&gt;0,6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75704" y="2377439"/>
            <a:ext cx="1036320" cy="65227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116388" y="2514091"/>
            <a:ext cx="216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latin typeface="Calibri"/>
                <a:cs typeface="Calibri"/>
              </a:rPr>
              <a:t>да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372856" y="3813047"/>
            <a:ext cx="2453640" cy="102412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8829650" y="3954779"/>
            <a:ext cx="1537970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algn="ctr">
              <a:lnSpc>
                <a:spcPct val="101400"/>
              </a:lnSpc>
              <a:spcBef>
                <a:spcPts val="75"/>
              </a:spcBef>
            </a:pPr>
            <a:r>
              <a:rPr sz="1400" spc="-130" dirty="0">
                <a:latin typeface="Calibri"/>
                <a:cs typeface="Calibri"/>
              </a:rPr>
              <a:t>Устранение </a:t>
            </a:r>
            <a:r>
              <a:rPr sz="1400" spc="-155" dirty="0">
                <a:latin typeface="Calibri"/>
                <a:cs typeface="Calibri"/>
              </a:rPr>
              <a:t>проблемы </a:t>
            </a:r>
            <a:r>
              <a:rPr sz="1400" spc="-145" dirty="0">
                <a:latin typeface="Calibri"/>
                <a:cs typeface="Calibri"/>
              </a:rPr>
              <a:t>и  </a:t>
            </a:r>
            <a:r>
              <a:rPr sz="1400" spc="-135" dirty="0">
                <a:latin typeface="Calibri"/>
                <a:cs typeface="Calibri"/>
              </a:rPr>
              <a:t>пересмотр </a:t>
            </a:r>
            <a:r>
              <a:rPr sz="1400" spc="-120" dirty="0">
                <a:latin typeface="Calibri"/>
                <a:cs typeface="Calibri"/>
              </a:rPr>
              <a:t>тактики </a:t>
            </a:r>
            <a:r>
              <a:rPr sz="1400" spc="-125" dirty="0">
                <a:latin typeface="Calibri"/>
                <a:cs typeface="Calibri"/>
              </a:rPr>
              <a:t>на  </a:t>
            </a:r>
            <a:r>
              <a:rPr sz="1400" spc="-150" dirty="0">
                <a:latin typeface="Calibri"/>
                <a:cs typeface="Calibri"/>
              </a:rPr>
              <a:t>следующий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45" dirty="0">
                <a:latin typeface="Calibri"/>
                <a:cs typeface="Calibri"/>
              </a:rPr>
              <a:t>день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432047" y="1831848"/>
            <a:ext cx="1030605" cy="506095"/>
            <a:chOff x="3432047" y="1831848"/>
            <a:chExt cx="1030605" cy="50609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32047" y="1901952"/>
              <a:ext cx="1030224" cy="3810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91127" y="1831848"/>
              <a:ext cx="515112" cy="5059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504032" y="1925293"/>
              <a:ext cx="887730" cy="287020"/>
            </a:xfrm>
            <a:custGeom>
              <a:avLst/>
              <a:gdLst/>
              <a:ahLst/>
              <a:cxnLst/>
              <a:rect l="l" t="t" r="r" b="b"/>
              <a:pathLst>
                <a:path w="887729" h="287019">
                  <a:moveTo>
                    <a:pt x="665700" y="0"/>
                  </a:moveTo>
                  <a:lnTo>
                    <a:pt x="221900" y="0"/>
                  </a:lnTo>
                  <a:lnTo>
                    <a:pt x="221900" y="143372"/>
                  </a:lnTo>
                  <a:lnTo>
                    <a:pt x="0" y="143372"/>
                  </a:lnTo>
                  <a:lnTo>
                    <a:pt x="443800" y="286744"/>
                  </a:lnTo>
                  <a:lnTo>
                    <a:pt x="887600" y="143372"/>
                  </a:lnTo>
                  <a:lnTo>
                    <a:pt x="665700" y="143372"/>
                  </a:lnTo>
                  <a:lnTo>
                    <a:pt x="6657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04032" y="1925293"/>
              <a:ext cx="887730" cy="287020"/>
            </a:xfrm>
            <a:custGeom>
              <a:avLst/>
              <a:gdLst/>
              <a:ahLst/>
              <a:cxnLst/>
              <a:rect l="l" t="t" r="r" b="b"/>
              <a:pathLst>
                <a:path w="887729" h="287019">
                  <a:moveTo>
                    <a:pt x="0" y="143372"/>
                  </a:moveTo>
                  <a:lnTo>
                    <a:pt x="221900" y="143372"/>
                  </a:lnTo>
                  <a:lnTo>
                    <a:pt x="221900" y="0"/>
                  </a:lnTo>
                  <a:lnTo>
                    <a:pt x="665700" y="0"/>
                  </a:lnTo>
                  <a:lnTo>
                    <a:pt x="665700" y="143372"/>
                  </a:lnTo>
                  <a:lnTo>
                    <a:pt x="887601" y="143372"/>
                  </a:lnTo>
                  <a:lnTo>
                    <a:pt x="443800" y="286745"/>
                  </a:lnTo>
                  <a:lnTo>
                    <a:pt x="0" y="14337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355234" y="1023619"/>
            <a:ext cx="3094990" cy="14103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104775" algn="ctr">
              <a:lnSpc>
                <a:spcPct val="99400"/>
              </a:lnSpc>
              <a:spcBef>
                <a:spcPts val="110"/>
              </a:spcBef>
            </a:pPr>
            <a:r>
              <a:rPr sz="1800" spc="-160" dirty="0">
                <a:latin typeface="Calibri"/>
                <a:cs typeface="Calibri"/>
              </a:rPr>
              <a:t>Неврологические </a:t>
            </a:r>
            <a:r>
              <a:rPr sz="1800" spc="-165" dirty="0">
                <a:latin typeface="Calibri"/>
                <a:cs typeface="Calibri"/>
              </a:rPr>
              <a:t>критерии: пациент  способен </a:t>
            </a:r>
            <a:r>
              <a:rPr sz="1800" spc="-175" dirty="0">
                <a:latin typeface="Calibri"/>
                <a:cs typeface="Calibri"/>
              </a:rPr>
              <a:t>выполнять </a:t>
            </a:r>
            <a:r>
              <a:rPr sz="1800" spc="-165" dirty="0">
                <a:latin typeface="Calibri"/>
                <a:cs typeface="Calibri"/>
              </a:rPr>
              <a:t>инструкции  </a:t>
            </a:r>
            <a:r>
              <a:rPr sz="1800" spc="-110" dirty="0">
                <a:latin typeface="Calibri"/>
                <a:cs typeface="Calibri"/>
              </a:rPr>
              <a:t>(RASS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0" dirty="0">
                <a:latin typeface="Calibri"/>
                <a:cs typeface="Calibri"/>
              </a:rPr>
              <a:t>+1;-2)</a:t>
            </a:r>
            <a:endParaRPr sz="1800">
              <a:latin typeface="Calibri"/>
              <a:cs typeface="Calibri"/>
            </a:endParaRPr>
          </a:p>
          <a:p>
            <a:pPr marL="90170" algn="ctr">
              <a:lnSpc>
                <a:spcPct val="100000"/>
              </a:lnSpc>
              <a:spcBef>
                <a:spcPts val="320"/>
              </a:spcBef>
            </a:pPr>
            <a:r>
              <a:rPr sz="1600" spc="-150" dirty="0">
                <a:latin typeface="Calibri"/>
                <a:cs typeface="Calibri"/>
              </a:rPr>
              <a:t>Да</a:t>
            </a:r>
            <a:endParaRPr sz="1600">
              <a:latin typeface="Calibri"/>
              <a:cs typeface="Calibri"/>
            </a:endParaRPr>
          </a:p>
          <a:p>
            <a:pPr marL="1208405">
              <a:lnSpc>
                <a:spcPct val="100000"/>
              </a:lnSpc>
              <a:spcBef>
                <a:spcPts val="290"/>
              </a:spcBef>
            </a:pPr>
            <a:r>
              <a:rPr sz="1600" spc="-145" dirty="0">
                <a:latin typeface="Calibri"/>
                <a:cs typeface="Calibri"/>
              </a:rPr>
              <a:t>Респираторные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45" dirty="0">
                <a:latin typeface="Calibri"/>
                <a:cs typeface="Calibri"/>
              </a:rPr>
              <a:t>критерии: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023872" y="3090672"/>
            <a:ext cx="5678805" cy="2319655"/>
            <a:chOff x="2023872" y="3090672"/>
            <a:chExt cx="5678805" cy="2319655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22064" y="3133344"/>
              <a:ext cx="1191767" cy="4511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26864" y="3090672"/>
              <a:ext cx="582167" cy="50596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391633" y="3157569"/>
              <a:ext cx="1051560" cy="358775"/>
            </a:xfrm>
            <a:custGeom>
              <a:avLst/>
              <a:gdLst/>
              <a:ahLst/>
              <a:cxnLst/>
              <a:rect l="l" t="t" r="r" b="b"/>
              <a:pathLst>
                <a:path w="1051560" h="358775">
                  <a:moveTo>
                    <a:pt x="788600" y="0"/>
                  </a:moveTo>
                  <a:lnTo>
                    <a:pt x="262865" y="0"/>
                  </a:lnTo>
                  <a:lnTo>
                    <a:pt x="262865" y="179193"/>
                  </a:lnTo>
                  <a:lnTo>
                    <a:pt x="0" y="179193"/>
                  </a:lnTo>
                  <a:lnTo>
                    <a:pt x="525733" y="358385"/>
                  </a:lnTo>
                  <a:lnTo>
                    <a:pt x="1051466" y="179193"/>
                  </a:lnTo>
                  <a:lnTo>
                    <a:pt x="788600" y="179193"/>
                  </a:lnTo>
                  <a:lnTo>
                    <a:pt x="78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91633" y="3157569"/>
              <a:ext cx="1051560" cy="358775"/>
            </a:xfrm>
            <a:custGeom>
              <a:avLst/>
              <a:gdLst/>
              <a:ahLst/>
              <a:cxnLst/>
              <a:rect l="l" t="t" r="r" b="b"/>
              <a:pathLst>
                <a:path w="1051560" h="358775">
                  <a:moveTo>
                    <a:pt x="0" y="179192"/>
                  </a:moveTo>
                  <a:lnTo>
                    <a:pt x="262866" y="179192"/>
                  </a:lnTo>
                  <a:lnTo>
                    <a:pt x="262866" y="0"/>
                  </a:lnTo>
                  <a:lnTo>
                    <a:pt x="788600" y="0"/>
                  </a:lnTo>
                  <a:lnTo>
                    <a:pt x="788600" y="179192"/>
                  </a:lnTo>
                  <a:lnTo>
                    <a:pt x="1051467" y="179192"/>
                  </a:lnTo>
                  <a:lnTo>
                    <a:pt x="525733" y="358385"/>
                  </a:lnTo>
                  <a:lnTo>
                    <a:pt x="0" y="1791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23872" y="3438144"/>
              <a:ext cx="5678424" cy="1972055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2303524" y="2658364"/>
            <a:ext cx="3616960" cy="10718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spc="-165" dirty="0">
                <a:latin typeface="Calibri"/>
                <a:cs typeface="Calibri"/>
              </a:rPr>
              <a:t>Гипоксемия </a:t>
            </a:r>
            <a:r>
              <a:rPr sz="1600" spc="-110" dirty="0">
                <a:latin typeface="Calibri"/>
                <a:cs typeface="Calibri"/>
              </a:rPr>
              <a:t>(Spo2&lt;90%) </a:t>
            </a:r>
            <a:r>
              <a:rPr sz="1600" spc="-170" dirty="0">
                <a:latin typeface="Calibri"/>
                <a:cs typeface="Calibri"/>
              </a:rPr>
              <a:t>или </a:t>
            </a:r>
            <a:r>
              <a:rPr sz="1600" spc="-145" dirty="0">
                <a:latin typeface="Calibri"/>
                <a:cs typeface="Calibri"/>
              </a:rPr>
              <a:t>быстрая десатурация  Тахипное </a:t>
            </a:r>
            <a:r>
              <a:rPr sz="1600" spc="-135" dirty="0">
                <a:latin typeface="Calibri"/>
                <a:cs typeface="Calibri"/>
              </a:rPr>
              <a:t>&gt;</a:t>
            </a:r>
            <a:r>
              <a:rPr sz="1600" spc="-130" dirty="0">
                <a:latin typeface="Calibri"/>
                <a:cs typeface="Calibri"/>
              </a:rPr>
              <a:t> </a:t>
            </a:r>
            <a:r>
              <a:rPr sz="1600" spc="-150" dirty="0">
                <a:latin typeface="Calibri"/>
                <a:cs typeface="Calibri"/>
              </a:rPr>
              <a:t>35/мин</a:t>
            </a:r>
            <a:endParaRPr sz="1600">
              <a:latin typeface="Calibri"/>
              <a:cs typeface="Calibri"/>
            </a:endParaRPr>
          </a:p>
          <a:p>
            <a:pPr marR="865505" algn="r">
              <a:lnSpc>
                <a:spcPts val="1880"/>
              </a:lnSpc>
            </a:pPr>
            <a:r>
              <a:rPr sz="1600" spc="-130" dirty="0">
                <a:latin typeface="Calibri"/>
                <a:cs typeface="Calibri"/>
              </a:rPr>
              <a:t>Нет</a:t>
            </a:r>
            <a:endParaRPr sz="1600">
              <a:latin typeface="Calibri"/>
              <a:cs typeface="Calibri"/>
            </a:endParaRPr>
          </a:p>
          <a:p>
            <a:pPr marL="1644650">
              <a:lnSpc>
                <a:spcPct val="100000"/>
              </a:lnSpc>
              <a:spcBef>
                <a:spcPts val="800"/>
              </a:spcBef>
            </a:pPr>
            <a:r>
              <a:rPr sz="1400" spc="-130" dirty="0">
                <a:latin typeface="Calibri"/>
                <a:cs typeface="Calibri"/>
              </a:rPr>
              <a:t>Кардиоваскулярные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35" dirty="0">
                <a:latin typeface="Calibri"/>
                <a:cs typeface="Calibri"/>
              </a:rPr>
              <a:t>события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34108" y="3707892"/>
            <a:ext cx="1723389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spc="-125" dirty="0">
                <a:latin typeface="Calibri"/>
                <a:cs typeface="Calibri"/>
              </a:rPr>
              <a:t>Новая </a:t>
            </a:r>
            <a:r>
              <a:rPr sz="1400" spc="-130" dirty="0">
                <a:latin typeface="Calibri"/>
                <a:cs typeface="Calibri"/>
              </a:rPr>
              <a:t>коронарная </a:t>
            </a:r>
            <a:r>
              <a:rPr sz="1400" spc="-160" dirty="0">
                <a:latin typeface="Calibri"/>
                <a:cs typeface="Calibri"/>
              </a:rPr>
              <a:t>ишемия  </a:t>
            </a:r>
            <a:r>
              <a:rPr sz="1400" spc="-120" dirty="0">
                <a:latin typeface="Calibri"/>
                <a:cs typeface="Calibri"/>
              </a:rPr>
              <a:t>Острая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40" dirty="0">
                <a:latin typeface="Calibri"/>
                <a:cs typeface="Calibri"/>
              </a:rPr>
              <a:t>аритмия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7431023" y="4044696"/>
            <a:ext cx="1036320" cy="64922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771848" y="4178300"/>
            <a:ext cx="216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latin typeface="Calibri"/>
                <a:cs typeface="Calibri"/>
              </a:rPr>
              <a:t>да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17535" y="2203704"/>
            <a:ext cx="2450592" cy="1024127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8174192" y="2348484"/>
            <a:ext cx="1537970" cy="66865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ctr">
              <a:lnSpc>
                <a:spcPct val="100699"/>
              </a:lnSpc>
              <a:spcBef>
                <a:spcPts val="85"/>
              </a:spcBef>
            </a:pPr>
            <a:r>
              <a:rPr sz="1400" spc="-130" dirty="0">
                <a:latin typeface="Calibri"/>
                <a:cs typeface="Calibri"/>
              </a:rPr>
              <a:t>Устранение </a:t>
            </a:r>
            <a:r>
              <a:rPr sz="1400" spc="-155" dirty="0">
                <a:latin typeface="Calibri"/>
                <a:cs typeface="Calibri"/>
              </a:rPr>
              <a:t>проблемы </a:t>
            </a:r>
            <a:r>
              <a:rPr sz="1400" spc="-145" dirty="0">
                <a:latin typeface="Calibri"/>
                <a:cs typeface="Calibri"/>
              </a:rPr>
              <a:t>и  </a:t>
            </a:r>
            <a:r>
              <a:rPr sz="1400" spc="-135" dirty="0">
                <a:latin typeface="Calibri"/>
                <a:cs typeface="Calibri"/>
              </a:rPr>
              <a:t>пересмотр </a:t>
            </a:r>
            <a:r>
              <a:rPr sz="1400" spc="-120" dirty="0">
                <a:latin typeface="Calibri"/>
                <a:cs typeface="Calibri"/>
              </a:rPr>
              <a:t>тактики </a:t>
            </a:r>
            <a:r>
              <a:rPr sz="1400" spc="-125" dirty="0">
                <a:latin typeface="Calibri"/>
                <a:cs typeface="Calibri"/>
              </a:rPr>
              <a:t>на  </a:t>
            </a:r>
            <a:r>
              <a:rPr sz="1400" spc="-150" dirty="0">
                <a:latin typeface="Calibri"/>
                <a:cs typeface="Calibri"/>
              </a:rPr>
              <a:t>следующий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45" dirty="0">
                <a:latin typeface="Calibri"/>
                <a:cs typeface="Calibri"/>
              </a:rPr>
              <a:t>день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023872" y="5559551"/>
            <a:ext cx="5678424" cy="765048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3403830" y="5786628"/>
            <a:ext cx="29197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latin typeface="Calibri"/>
                <a:cs typeface="Calibri"/>
              </a:rPr>
              <a:t>Проведение </a:t>
            </a:r>
            <a:r>
              <a:rPr sz="1400" spc="-130" dirty="0">
                <a:latin typeface="Calibri"/>
                <a:cs typeface="Calibri"/>
              </a:rPr>
              <a:t>реабилитационных</a:t>
            </a:r>
            <a:r>
              <a:rPr sz="1400" spc="-125" dirty="0">
                <a:latin typeface="Calibri"/>
                <a:cs typeface="Calibri"/>
              </a:rPr>
              <a:t> </a:t>
            </a:r>
            <a:r>
              <a:rPr sz="1400" spc="-140" dirty="0">
                <a:latin typeface="Calibri"/>
                <a:cs typeface="Calibri"/>
              </a:rPr>
              <a:t>мероприятий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322064" y="5175503"/>
            <a:ext cx="1191895" cy="506095"/>
            <a:chOff x="4322064" y="5175503"/>
            <a:chExt cx="1191895" cy="506095"/>
          </a:xfrm>
        </p:grpSpPr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322064" y="5221223"/>
              <a:ext cx="1191767" cy="45110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26864" y="5175503"/>
              <a:ext cx="582167" cy="505967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391633" y="5243348"/>
              <a:ext cx="1051560" cy="358775"/>
            </a:xfrm>
            <a:custGeom>
              <a:avLst/>
              <a:gdLst/>
              <a:ahLst/>
              <a:cxnLst/>
              <a:rect l="l" t="t" r="r" b="b"/>
              <a:pathLst>
                <a:path w="1051560" h="358775">
                  <a:moveTo>
                    <a:pt x="788600" y="0"/>
                  </a:moveTo>
                  <a:lnTo>
                    <a:pt x="262865" y="0"/>
                  </a:lnTo>
                  <a:lnTo>
                    <a:pt x="262865" y="179193"/>
                  </a:lnTo>
                  <a:lnTo>
                    <a:pt x="0" y="179193"/>
                  </a:lnTo>
                  <a:lnTo>
                    <a:pt x="525733" y="358385"/>
                  </a:lnTo>
                  <a:lnTo>
                    <a:pt x="1051466" y="179193"/>
                  </a:lnTo>
                  <a:lnTo>
                    <a:pt x="788600" y="179193"/>
                  </a:lnTo>
                  <a:lnTo>
                    <a:pt x="788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391633" y="5243348"/>
              <a:ext cx="1051560" cy="358775"/>
            </a:xfrm>
            <a:custGeom>
              <a:avLst/>
              <a:gdLst/>
              <a:ahLst/>
              <a:cxnLst/>
              <a:rect l="l" t="t" r="r" b="b"/>
              <a:pathLst>
                <a:path w="1051560" h="358775">
                  <a:moveTo>
                    <a:pt x="0" y="179192"/>
                  </a:moveTo>
                  <a:lnTo>
                    <a:pt x="262866" y="179192"/>
                  </a:lnTo>
                  <a:lnTo>
                    <a:pt x="262866" y="0"/>
                  </a:lnTo>
                  <a:lnTo>
                    <a:pt x="788600" y="0"/>
                  </a:lnTo>
                  <a:lnTo>
                    <a:pt x="788600" y="179192"/>
                  </a:lnTo>
                  <a:lnTo>
                    <a:pt x="1051467" y="179192"/>
                  </a:lnTo>
                  <a:lnTo>
                    <a:pt x="525733" y="358385"/>
                  </a:lnTo>
                  <a:lnTo>
                    <a:pt x="0" y="1791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2234108" y="4140708"/>
            <a:ext cx="4182745" cy="135953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1494790">
              <a:lnSpc>
                <a:spcPts val="1580"/>
              </a:lnSpc>
              <a:spcBef>
                <a:spcPts val="235"/>
              </a:spcBef>
            </a:pPr>
            <a:r>
              <a:rPr sz="1400" spc="-125" dirty="0">
                <a:latin typeface="Calibri"/>
                <a:cs typeface="Calibri"/>
              </a:rPr>
              <a:t>Систолическое </a:t>
            </a:r>
            <a:r>
              <a:rPr sz="1400" spc="-150" dirty="0">
                <a:latin typeface="Calibri"/>
                <a:cs typeface="Calibri"/>
              </a:rPr>
              <a:t>АД </a:t>
            </a:r>
            <a:r>
              <a:rPr sz="1400" spc="-120" dirty="0">
                <a:latin typeface="Calibri"/>
                <a:cs typeface="Calibri"/>
              </a:rPr>
              <a:t>&gt; </a:t>
            </a:r>
            <a:r>
              <a:rPr sz="1400" spc="-85" dirty="0">
                <a:latin typeface="Calibri"/>
                <a:cs typeface="Calibri"/>
              </a:rPr>
              <a:t>200 </a:t>
            </a:r>
            <a:r>
              <a:rPr sz="1400" spc="-145" dirty="0">
                <a:latin typeface="Calibri"/>
                <a:cs typeface="Calibri"/>
              </a:rPr>
              <a:t>или </a:t>
            </a:r>
            <a:r>
              <a:rPr sz="1400" spc="-120" dirty="0">
                <a:latin typeface="Calibri"/>
                <a:cs typeface="Calibri"/>
              </a:rPr>
              <a:t>&lt; </a:t>
            </a:r>
            <a:r>
              <a:rPr sz="1400" spc="-80" dirty="0">
                <a:latin typeface="Calibri"/>
                <a:cs typeface="Calibri"/>
              </a:rPr>
              <a:t>90 </a:t>
            </a:r>
            <a:r>
              <a:rPr sz="1400" spc="-225" dirty="0">
                <a:latin typeface="Calibri"/>
                <a:cs typeface="Calibri"/>
              </a:rPr>
              <a:t>мм </a:t>
            </a:r>
            <a:r>
              <a:rPr sz="1400" spc="-114" dirty="0">
                <a:latin typeface="Calibri"/>
                <a:cs typeface="Calibri"/>
              </a:rPr>
              <a:t>рт </a:t>
            </a:r>
            <a:r>
              <a:rPr sz="1400" spc="-95" dirty="0">
                <a:latin typeface="Calibri"/>
                <a:cs typeface="Calibri"/>
              </a:rPr>
              <a:t>ст  </a:t>
            </a:r>
            <a:r>
              <a:rPr sz="1400" spc="-135" dirty="0">
                <a:latin typeface="Calibri"/>
                <a:cs typeface="Calibri"/>
              </a:rPr>
              <a:t>Среднее </a:t>
            </a:r>
            <a:r>
              <a:rPr sz="1400" spc="-150" dirty="0">
                <a:latin typeface="Calibri"/>
                <a:cs typeface="Calibri"/>
              </a:rPr>
              <a:t>АД </a:t>
            </a:r>
            <a:r>
              <a:rPr sz="1400" spc="-120" dirty="0">
                <a:latin typeface="Calibri"/>
                <a:cs typeface="Calibri"/>
              </a:rPr>
              <a:t>&gt; </a:t>
            </a:r>
            <a:r>
              <a:rPr sz="1400" spc="-85" dirty="0">
                <a:latin typeface="Calibri"/>
                <a:cs typeface="Calibri"/>
              </a:rPr>
              <a:t>100 </a:t>
            </a:r>
            <a:r>
              <a:rPr sz="1400" spc="-145" dirty="0">
                <a:latin typeface="Calibri"/>
                <a:cs typeface="Calibri"/>
              </a:rPr>
              <a:t>или </a:t>
            </a:r>
            <a:r>
              <a:rPr sz="1400" spc="-120" dirty="0">
                <a:latin typeface="Calibri"/>
                <a:cs typeface="Calibri"/>
              </a:rPr>
              <a:t>&lt; </a:t>
            </a:r>
            <a:r>
              <a:rPr sz="1400" spc="-85" dirty="0">
                <a:latin typeface="Calibri"/>
                <a:cs typeface="Calibri"/>
              </a:rPr>
              <a:t>65 </a:t>
            </a:r>
            <a:r>
              <a:rPr sz="1400" spc="-225" dirty="0">
                <a:latin typeface="Calibri"/>
                <a:cs typeface="Calibri"/>
              </a:rPr>
              <a:t>мм </a:t>
            </a:r>
            <a:r>
              <a:rPr sz="1400" spc="-114" dirty="0">
                <a:latin typeface="Calibri"/>
                <a:cs typeface="Calibri"/>
              </a:rPr>
              <a:t>рт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95" dirty="0">
                <a:latin typeface="Calibri"/>
                <a:cs typeface="Calibri"/>
              </a:rPr>
              <a:t>ст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70"/>
              </a:lnSpc>
            </a:pPr>
            <a:r>
              <a:rPr sz="1400" spc="-105" dirty="0">
                <a:latin typeface="Calibri"/>
                <a:cs typeface="Calibri"/>
              </a:rPr>
              <a:t>ЧСС </a:t>
            </a:r>
            <a:r>
              <a:rPr sz="1400" spc="-95" dirty="0">
                <a:latin typeface="Calibri"/>
                <a:cs typeface="Calibri"/>
              </a:rPr>
              <a:t>&gt;130 </a:t>
            </a:r>
            <a:r>
              <a:rPr sz="1400" spc="-145" dirty="0">
                <a:latin typeface="Calibri"/>
                <a:cs typeface="Calibri"/>
              </a:rPr>
              <a:t>или </a:t>
            </a:r>
            <a:r>
              <a:rPr sz="1400" spc="-120" dirty="0">
                <a:latin typeface="Calibri"/>
                <a:cs typeface="Calibri"/>
              </a:rPr>
              <a:t>&lt; </a:t>
            </a:r>
            <a:r>
              <a:rPr sz="1400" spc="-85" dirty="0">
                <a:latin typeface="Calibri"/>
                <a:cs typeface="Calibri"/>
              </a:rPr>
              <a:t>30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55" dirty="0">
                <a:latin typeface="Calibri"/>
                <a:cs typeface="Calibri"/>
              </a:rPr>
              <a:t>уд/мин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101400"/>
              </a:lnSpc>
            </a:pPr>
            <a:r>
              <a:rPr sz="1400" spc="-125" dirty="0">
                <a:latin typeface="Calibri"/>
                <a:cs typeface="Calibri"/>
              </a:rPr>
              <a:t>Потребность </a:t>
            </a:r>
            <a:r>
              <a:rPr sz="1400" spc="-110" dirty="0">
                <a:latin typeface="Calibri"/>
                <a:cs typeface="Calibri"/>
              </a:rPr>
              <a:t>в </a:t>
            </a:r>
            <a:r>
              <a:rPr sz="1400" spc="-120" dirty="0">
                <a:latin typeface="Calibri"/>
                <a:cs typeface="Calibri"/>
              </a:rPr>
              <a:t>инотропах </a:t>
            </a:r>
            <a:r>
              <a:rPr sz="1400" spc="-145" dirty="0">
                <a:latin typeface="Calibri"/>
                <a:cs typeface="Calibri"/>
              </a:rPr>
              <a:t>или </a:t>
            </a:r>
            <a:r>
              <a:rPr sz="1400" spc="-130" dirty="0">
                <a:latin typeface="Calibri"/>
                <a:cs typeface="Calibri"/>
              </a:rPr>
              <a:t>увеличении </a:t>
            </a:r>
            <a:r>
              <a:rPr sz="1400" spc="-150" dirty="0">
                <a:latin typeface="Calibri"/>
                <a:cs typeface="Calibri"/>
              </a:rPr>
              <a:t>дозы </a:t>
            </a:r>
            <a:r>
              <a:rPr sz="1400" spc="-110" dirty="0">
                <a:latin typeface="Calibri"/>
                <a:cs typeface="Calibri"/>
              </a:rPr>
              <a:t>в </a:t>
            </a:r>
            <a:r>
              <a:rPr sz="1400" spc="-125" dirty="0">
                <a:latin typeface="Calibri"/>
                <a:cs typeface="Calibri"/>
              </a:rPr>
              <a:t>течение </a:t>
            </a:r>
            <a:r>
              <a:rPr sz="1400" spc="-80" dirty="0">
                <a:latin typeface="Calibri"/>
                <a:cs typeface="Calibri"/>
              </a:rPr>
              <a:t>2 </a:t>
            </a:r>
            <a:r>
              <a:rPr sz="1400" spc="-114" dirty="0">
                <a:latin typeface="Calibri"/>
                <a:cs typeface="Calibri"/>
              </a:rPr>
              <a:t>часов  </a:t>
            </a:r>
            <a:r>
              <a:rPr sz="1400" spc="-145" dirty="0">
                <a:latin typeface="Calibri"/>
                <a:cs typeface="Calibri"/>
              </a:rPr>
              <a:t>Свежий </a:t>
            </a:r>
            <a:r>
              <a:rPr sz="1400" spc="-140" dirty="0">
                <a:latin typeface="Calibri"/>
                <a:cs typeface="Calibri"/>
              </a:rPr>
              <a:t>венозный</a:t>
            </a:r>
            <a:r>
              <a:rPr sz="1400" spc="-70" dirty="0">
                <a:latin typeface="Calibri"/>
                <a:cs typeface="Calibri"/>
              </a:rPr>
              <a:t> </a:t>
            </a:r>
            <a:r>
              <a:rPr sz="1400" spc="-140" dirty="0">
                <a:latin typeface="Calibri"/>
                <a:cs typeface="Calibri"/>
              </a:rPr>
              <a:t>тромбоз</a:t>
            </a:r>
            <a:endParaRPr sz="1400">
              <a:latin typeface="Calibri"/>
              <a:cs typeface="Calibri"/>
            </a:endParaRPr>
          </a:p>
          <a:p>
            <a:pPr marL="2553335">
              <a:lnSpc>
                <a:spcPct val="100000"/>
              </a:lnSpc>
              <a:spcBef>
                <a:spcPts val="209"/>
              </a:spcBef>
            </a:pPr>
            <a:r>
              <a:rPr sz="1600" spc="-130" dirty="0">
                <a:latin typeface="Calibri"/>
                <a:cs typeface="Calibri"/>
              </a:rPr>
              <a:t>Нет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633244" y="69820"/>
            <a:ext cx="8686800" cy="572135"/>
          </a:xfrm>
          <a:custGeom>
            <a:avLst/>
            <a:gdLst/>
            <a:ahLst/>
            <a:cxnLst/>
            <a:rect l="l" t="t" r="r" b="b"/>
            <a:pathLst>
              <a:path w="8686800" h="572135">
                <a:moveTo>
                  <a:pt x="8686800" y="0"/>
                </a:moveTo>
                <a:lnTo>
                  <a:pt x="0" y="0"/>
                </a:lnTo>
                <a:lnTo>
                  <a:pt x="0" y="571943"/>
                </a:lnTo>
                <a:lnTo>
                  <a:pt x="8686800" y="571943"/>
                </a:lnTo>
                <a:lnTo>
                  <a:pt x="86868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3312819" y="178307"/>
            <a:ext cx="53289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0" spc="-190" dirty="0">
                <a:latin typeface="Calibri"/>
                <a:cs typeface="Calibri"/>
              </a:rPr>
              <a:t>Оценка </a:t>
            </a:r>
            <a:r>
              <a:rPr sz="2000" b="0" spc="-170" dirty="0">
                <a:latin typeface="Calibri"/>
                <a:cs typeface="Calibri"/>
              </a:rPr>
              <a:t>готовности </a:t>
            </a:r>
            <a:r>
              <a:rPr sz="2000" b="0" spc="-155" dirty="0">
                <a:latin typeface="Calibri"/>
                <a:cs typeface="Calibri"/>
              </a:rPr>
              <a:t>к </a:t>
            </a:r>
            <a:r>
              <a:rPr sz="2000" b="0" spc="-175" dirty="0">
                <a:latin typeface="Calibri"/>
                <a:cs typeface="Calibri"/>
              </a:rPr>
              <a:t>началу </a:t>
            </a:r>
            <a:r>
              <a:rPr sz="2000" b="0" spc="-190" dirty="0">
                <a:latin typeface="Calibri"/>
                <a:cs typeface="Calibri"/>
              </a:rPr>
              <a:t>реабилитации </a:t>
            </a:r>
            <a:r>
              <a:rPr sz="2000" b="0" spc="-155" dirty="0">
                <a:latin typeface="Calibri"/>
                <a:cs typeface="Calibri"/>
              </a:rPr>
              <a:t>в </a:t>
            </a:r>
            <a:r>
              <a:rPr sz="2000" b="0" spc="-165" dirty="0">
                <a:latin typeface="Calibri"/>
                <a:cs typeface="Calibri"/>
              </a:rPr>
              <a:t>условиях</a:t>
            </a:r>
            <a:r>
              <a:rPr sz="2000" b="0" spc="-260" dirty="0">
                <a:latin typeface="Calibri"/>
                <a:cs typeface="Calibri"/>
              </a:rPr>
              <a:t> </a:t>
            </a:r>
            <a:r>
              <a:rPr sz="2000" b="0" spc="-190" dirty="0">
                <a:latin typeface="Calibri"/>
                <a:cs typeface="Calibri"/>
              </a:rPr>
              <a:t>ИВЛ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614481" y="6519444"/>
            <a:ext cx="9812655" cy="307975"/>
          </a:xfrm>
          <a:custGeom>
            <a:avLst/>
            <a:gdLst/>
            <a:ahLst/>
            <a:cxnLst/>
            <a:rect l="l" t="t" r="r" b="b"/>
            <a:pathLst>
              <a:path w="9812655" h="307975">
                <a:moveTo>
                  <a:pt x="9812530" y="0"/>
                </a:moveTo>
                <a:lnTo>
                  <a:pt x="0" y="0"/>
                </a:lnTo>
                <a:lnTo>
                  <a:pt x="0" y="307777"/>
                </a:lnTo>
                <a:lnTo>
                  <a:pt x="9812530" y="307777"/>
                </a:lnTo>
                <a:lnTo>
                  <a:pt x="98125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693221" y="6539483"/>
            <a:ext cx="9298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5" dirty="0">
                <a:latin typeface="Calibri"/>
                <a:cs typeface="Calibri"/>
              </a:rPr>
              <a:t>Mendez-tellez, </a:t>
            </a:r>
            <a:r>
              <a:rPr sz="1400" spc="-190" dirty="0">
                <a:latin typeface="Calibri"/>
                <a:cs typeface="Calibri"/>
              </a:rPr>
              <a:t>P. </a:t>
            </a:r>
            <a:r>
              <a:rPr sz="1400" spc="-140" dirty="0">
                <a:latin typeface="Calibri"/>
                <a:cs typeface="Calibri"/>
              </a:rPr>
              <a:t>A., </a:t>
            </a:r>
            <a:r>
              <a:rPr sz="1400" spc="-40" dirty="0">
                <a:latin typeface="Calibri"/>
                <a:cs typeface="Calibri"/>
              </a:rPr>
              <a:t>&amp; </a:t>
            </a:r>
            <a:r>
              <a:rPr sz="1400" spc="-140" dirty="0">
                <a:latin typeface="Calibri"/>
                <a:cs typeface="Calibri"/>
              </a:rPr>
              <a:t>Needham, </a:t>
            </a:r>
            <a:r>
              <a:rPr sz="1400" spc="-135" dirty="0">
                <a:latin typeface="Calibri"/>
                <a:cs typeface="Calibri"/>
              </a:rPr>
              <a:t>D. </a:t>
            </a:r>
            <a:r>
              <a:rPr sz="1400" spc="-225" dirty="0">
                <a:latin typeface="Calibri"/>
                <a:cs typeface="Calibri"/>
              </a:rPr>
              <a:t>M. </a:t>
            </a:r>
            <a:r>
              <a:rPr sz="1400" spc="-100" dirty="0">
                <a:latin typeface="Calibri"/>
                <a:cs typeface="Calibri"/>
              </a:rPr>
              <a:t>(2012). </a:t>
            </a:r>
            <a:r>
              <a:rPr sz="1400" spc="-85" dirty="0">
                <a:latin typeface="Calibri"/>
                <a:cs typeface="Calibri"/>
              </a:rPr>
              <a:t>Early </a:t>
            </a:r>
            <a:r>
              <a:rPr sz="1400" spc="-80" dirty="0">
                <a:latin typeface="Calibri"/>
                <a:cs typeface="Calibri"/>
              </a:rPr>
              <a:t>Physical </a:t>
            </a:r>
            <a:r>
              <a:rPr sz="1400" spc="-90" dirty="0">
                <a:latin typeface="Calibri"/>
                <a:cs typeface="Calibri"/>
              </a:rPr>
              <a:t>Rehabilitation </a:t>
            </a:r>
            <a:r>
              <a:rPr sz="1400" spc="-75" dirty="0">
                <a:latin typeface="Calibri"/>
                <a:cs typeface="Calibri"/>
              </a:rPr>
              <a:t>in </a:t>
            </a:r>
            <a:r>
              <a:rPr sz="1400" spc="-110" dirty="0">
                <a:latin typeface="Calibri"/>
                <a:cs typeface="Calibri"/>
              </a:rPr>
              <a:t>the </a:t>
            </a:r>
            <a:r>
              <a:rPr sz="1400" spc="-105" dirty="0">
                <a:latin typeface="Calibri"/>
                <a:cs typeface="Calibri"/>
              </a:rPr>
              <a:t>ICU </a:t>
            </a:r>
            <a:r>
              <a:rPr sz="1400" spc="-125" dirty="0">
                <a:latin typeface="Calibri"/>
                <a:cs typeface="Calibri"/>
              </a:rPr>
              <a:t>and </a:t>
            </a:r>
            <a:r>
              <a:rPr sz="1400" spc="-105" dirty="0">
                <a:latin typeface="Calibri"/>
                <a:cs typeface="Calibri"/>
              </a:rPr>
              <a:t>Ventilator </a:t>
            </a:r>
            <a:r>
              <a:rPr sz="1400" spc="-95" dirty="0">
                <a:latin typeface="Calibri"/>
                <a:cs typeface="Calibri"/>
              </a:rPr>
              <a:t>Liberation, </a:t>
            </a:r>
            <a:r>
              <a:rPr sz="1400" spc="-80" dirty="0">
                <a:latin typeface="Calibri"/>
                <a:cs typeface="Calibri"/>
              </a:rPr>
              <a:t>1663–1669.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doi:10.4187/respcare.01931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5616" y="193547"/>
            <a:ext cx="559752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305" dirty="0">
                <a:latin typeface="Calibri"/>
                <a:cs typeface="Calibri"/>
              </a:rPr>
              <a:t>Как </a:t>
            </a:r>
            <a:r>
              <a:rPr sz="4400" b="0" spc="-420" dirty="0">
                <a:latin typeface="Calibri"/>
                <a:cs typeface="Calibri"/>
              </a:rPr>
              <a:t>лучше </a:t>
            </a:r>
            <a:r>
              <a:rPr sz="4400" b="0" spc="-365" dirty="0">
                <a:latin typeface="Calibri"/>
                <a:cs typeface="Calibri"/>
              </a:rPr>
              <a:t>отлучать от</a:t>
            </a:r>
            <a:r>
              <a:rPr sz="4400" b="0" spc="-375" dirty="0">
                <a:latin typeface="Calibri"/>
                <a:cs typeface="Calibri"/>
              </a:rPr>
              <a:t> </a:t>
            </a:r>
            <a:r>
              <a:rPr sz="4400" b="0" spc="-430" dirty="0">
                <a:latin typeface="Calibri"/>
                <a:cs typeface="Calibri"/>
              </a:rPr>
              <a:t>ИВЛ?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15206" y="1220756"/>
            <a:ext cx="6476365" cy="5012055"/>
            <a:chOff x="215206" y="1220756"/>
            <a:chExt cx="6476365" cy="50120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206" y="1220756"/>
              <a:ext cx="6337926" cy="38039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3136" y="3909377"/>
              <a:ext cx="6429375" cy="2304415"/>
            </a:xfrm>
            <a:custGeom>
              <a:avLst/>
              <a:gdLst/>
              <a:ahLst/>
              <a:cxnLst/>
              <a:rect l="l" t="t" r="r" b="b"/>
              <a:pathLst>
                <a:path w="6429375" h="2304415">
                  <a:moveTo>
                    <a:pt x="5357970" y="0"/>
                  </a:moveTo>
                  <a:lnTo>
                    <a:pt x="3750323" y="1120206"/>
                  </a:lnTo>
                  <a:lnTo>
                    <a:pt x="0" y="1120206"/>
                  </a:lnTo>
                  <a:lnTo>
                    <a:pt x="0" y="2303931"/>
                  </a:lnTo>
                  <a:lnTo>
                    <a:pt x="6429125" y="2303931"/>
                  </a:lnTo>
                  <a:lnTo>
                    <a:pt x="6429125" y="1120206"/>
                  </a:lnTo>
                  <a:lnTo>
                    <a:pt x="5357604" y="1120206"/>
                  </a:lnTo>
                  <a:lnTo>
                    <a:pt x="53579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3136" y="3909376"/>
              <a:ext cx="6429375" cy="2304415"/>
            </a:xfrm>
            <a:custGeom>
              <a:avLst/>
              <a:gdLst/>
              <a:ahLst/>
              <a:cxnLst/>
              <a:rect l="l" t="t" r="r" b="b"/>
              <a:pathLst>
                <a:path w="6429375" h="2304415">
                  <a:moveTo>
                    <a:pt x="0" y="1120207"/>
                  </a:moveTo>
                  <a:lnTo>
                    <a:pt x="3750324" y="1120207"/>
                  </a:lnTo>
                  <a:lnTo>
                    <a:pt x="5357971" y="0"/>
                  </a:lnTo>
                  <a:lnTo>
                    <a:pt x="5357605" y="1120207"/>
                  </a:lnTo>
                  <a:lnTo>
                    <a:pt x="6429126" y="1120207"/>
                  </a:lnTo>
                  <a:lnTo>
                    <a:pt x="6429126" y="1317496"/>
                  </a:lnTo>
                  <a:lnTo>
                    <a:pt x="6429126" y="1613424"/>
                  </a:lnTo>
                  <a:lnTo>
                    <a:pt x="6429126" y="2303932"/>
                  </a:lnTo>
                  <a:lnTo>
                    <a:pt x="5357605" y="2303932"/>
                  </a:lnTo>
                  <a:lnTo>
                    <a:pt x="3750324" y="2303932"/>
                  </a:lnTo>
                  <a:lnTo>
                    <a:pt x="0" y="2303932"/>
                  </a:lnTo>
                  <a:lnTo>
                    <a:pt x="0" y="1613424"/>
                  </a:lnTo>
                  <a:lnTo>
                    <a:pt x="0" y="1317496"/>
                  </a:lnTo>
                  <a:lnTo>
                    <a:pt x="0" y="1120207"/>
                  </a:lnTo>
                  <a:close/>
                </a:path>
              </a:pathLst>
            </a:custGeom>
            <a:ln w="3816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0437" y="4944363"/>
            <a:ext cx="5544185" cy="1315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3695" indent="-34099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3695" algn="l"/>
              </a:tabLst>
            </a:pPr>
            <a:r>
              <a:rPr sz="2800" spc="-235" dirty="0">
                <a:solidFill>
                  <a:srgbClr val="005828"/>
                </a:solidFill>
                <a:latin typeface="Calibri"/>
                <a:cs typeface="Calibri"/>
              </a:rPr>
              <a:t>Ранее </a:t>
            </a:r>
            <a:r>
              <a:rPr sz="2800" spc="-240" dirty="0">
                <a:solidFill>
                  <a:srgbClr val="005828"/>
                </a:solidFill>
                <a:latin typeface="Calibri"/>
                <a:cs typeface="Calibri"/>
              </a:rPr>
              <a:t>начала </a:t>
            </a:r>
            <a:r>
              <a:rPr sz="2800" spc="-250" dirty="0">
                <a:solidFill>
                  <a:srgbClr val="005828"/>
                </a:solidFill>
                <a:latin typeface="Calibri"/>
                <a:cs typeface="Calibri"/>
              </a:rPr>
              <a:t>самостоятельного</a:t>
            </a:r>
            <a:r>
              <a:rPr sz="2800" spc="-430" dirty="0">
                <a:solidFill>
                  <a:srgbClr val="005828"/>
                </a:solidFill>
                <a:latin typeface="Calibri"/>
                <a:cs typeface="Calibri"/>
              </a:rPr>
              <a:t> </a:t>
            </a:r>
            <a:r>
              <a:rPr sz="2800" spc="-260" dirty="0">
                <a:solidFill>
                  <a:srgbClr val="005828"/>
                </a:solidFill>
                <a:latin typeface="Calibri"/>
                <a:cs typeface="Calibri"/>
              </a:rPr>
              <a:t>дыхания</a:t>
            </a:r>
            <a:endParaRPr sz="28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353695" algn="l"/>
              </a:tabLst>
            </a:pPr>
            <a:r>
              <a:rPr sz="2800" spc="-254" dirty="0">
                <a:solidFill>
                  <a:srgbClr val="005828"/>
                </a:solidFill>
                <a:latin typeface="Calibri"/>
                <a:cs typeface="Calibri"/>
              </a:rPr>
              <a:t>Ограничение </a:t>
            </a:r>
            <a:r>
              <a:rPr sz="2800" spc="-265" dirty="0">
                <a:solidFill>
                  <a:srgbClr val="005828"/>
                </a:solidFill>
                <a:latin typeface="Calibri"/>
                <a:cs typeface="Calibri"/>
              </a:rPr>
              <a:t>избыточной</a:t>
            </a:r>
            <a:r>
              <a:rPr sz="2800" spc="-215" dirty="0">
                <a:solidFill>
                  <a:srgbClr val="005828"/>
                </a:solidFill>
                <a:latin typeface="Calibri"/>
                <a:cs typeface="Calibri"/>
              </a:rPr>
              <a:t> </a:t>
            </a:r>
            <a:r>
              <a:rPr sz="2800" spc="-265" dirty="0">
                <a:solidFill>
                  <a:srgbClr val="005828"/>
                </a:solidFill>
                <a:latin typeface="Calibri"/>
                <a:cs typeface="Calibri"/>
              </a:rPr>
              <a:t>седации</a:t>
            </a:r>
            <a:endParaRPr sz="2800">
              <a:latin typeface="Calibri"/>
              <a:cs typeface="Calibri"/>
            </a:endParaRPr>
          </a:p>
          <a:p>
            <a:pPr marL="353695" indent="-340995">
              <a:lnSpc>
                <a:spcPct val="100000"/>
              </a:lnSpc>
              <a:spcBef>
                <a:spcPts val="45"/>
              </a:spcBef>
              <a:buAutoNum type="arabicPeriod"/>
              <a:tabLst>
                <a:tab pos="353695" algn="l"/>
              </a:tabLst>
            </a:pPr>
            <a:r>
              <a:rPr sz="2800" spc="-245" dirty="0">
                <a:solidFill>
                  <a:srgbClr val="005828"/>
                </a:solidFill>
                <a:latin typeface="Calibri"/>
                <a:cs typeface="Calibri"/>
              </a:rPr>
              <a:t>Ранняя</a:t>
            </a:r>
            <a:r>
              <a:rPr sz="2800" spc="-50" dirty="0">
                <a:solidFill>
                  <a:srgbClr val="005828"/>
                </a:solidFill>
                <a:latin typeface="Calibri"/>
                <a:cs typeface="Calibri"/>
              </a:rPr>
              <a:t> </a:t>
            </a:r>
            <a:r>
              <a:rPr sz="2800" spc="-245" dirty="0">
                <a:solidFill>
                  <a:srgbClr val="005828"/>
                </a:solidFill>
                <a:latin typeface="Calibri"/>
                <a:cs typeface="Calibri"/>
              </a:rPr>
              <a:t>активизация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358128" y="737615"/>
            <a:ext cx="5834380" cy="6120765"/>
            <a:chOff x="6358128" y="737615"/>
            <a:chExt cx="5834380" cy="612076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8128" y="737615"/>
              <a:ext cx="5830824" cy="61203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53132" y="932723"/>
              <a:ext cx="5638866" cy="55412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25746" y="32003"/>
            <a:ext cx="855853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425" dirty="0"/>
              <a:t>Мнемограмма </a:t>
            </a:r>
            <a:r>
              <a:rPr sz="3800" spc="-310" dirty="0"/>
              <a:t>«Радуга РеабИТ» </a:t>
            </a:r>
            <a:r>
              <a:rPr sz="3800" spc="-390" dirty="0"/>
              <a:t>и </a:t>
            </a:r>
            <a:r>
              <a:rPr sz="3800" spc="-275" dirty="0"/>
              <a:t>ABCDEF</a:t>
            </a:r>
            <a:r>
              <a:rPr sz="3800" spc="-190" dirty="0"/>
              <a:t> </a:t>
            </a:r>
            <a:r>
              <a:rPr sz="3800" spc="-270" dirty="0"/>
              <a:t>bundle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5228367" y="655878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0544" y="1313688"/>
            <a:ext cx="5017135" cy="4940935"/>
            <a:chOff x="3590544" y="1313688"/>
            <a:chExt cx="5017135" cy="49409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7095" y="1313688"/>
              <a:ext cx="1987296" cy="1127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544" y="2191512"/>
              <a:ext cx="771144" cy="21457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7704" y="4233671"/>
              <a:ext cx="1490472" cy="1780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8344" y="5748527"/>
              <a:ext cx="2197607" cy="5059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9167" y="4233671"/>
              <a:ext cx="1487424" cy="1780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36408" y="2228088"/>
              <a:ext cx="771144" cy="21427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9904" y="1313688"/>
              <a:ext cx="1990344" cy="1127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51119" y="2798063"/>
              <a:ext cx="1975103" cy="197510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15875" y="3532123"/>
            <a:ext cx="844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аб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31535" y="704087"/>
            <a:ext cx="1411223" cy="14112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719081" y="1245108"/>
            <a:ext cx="838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Циркадность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90816" y="1600200"/>
            <a:ext cx="1408176" cy="140817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618896" y="1977644"/>
            <a:ext cx="751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FFFFFF"/>
                </a:solidFill>
                <a:latin typeface="Calibri"/>
                <a:cs typeface="Calibri"/>
              </a:rPr>
              <a:t>Дыхание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48016" y="3608832"/>
            <a:ext cx="1411224" cy="141122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053656" y="4149852"/>
            <a:ext cx="799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latin typeface="Calibri"/>
                <a:cs typeface="Calibri"/>
              </a:rPr>
              <a:t>Метаболизм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55664" y="5212079"/>
            <a:ext cx="1423415" cy="142341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811685" y="5595620"/>
            <a:ext cx="71374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79375">
              <a:lnSpc>
                <a:spcPts val="2110"/>
              </a:lnSpc>
              <a:spcBef>
                <a:spcPts val="21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01311" y="5218176"/>
            <a:ext cx="1411224" cy="14112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83118" y="5759196"/>
            <a:ext cx="8496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18104" y="3608832"/>
            <a:ext cx="1411223" cy="140817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426288" y="4059428"/>
            <a:ext cx="793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66159" y="1600200"/>
            <a:ext cx="1429512" cy="140817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860543" y="1989835"/>
            <a:ext cx="842010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-635" algn="ctr">
              <a:lnSpc>
                <a:spcPct val="97500"/>
              </a:lnSpc>
              <a:spcBef>
                <a:spcPts val="135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ин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833633" y="1608835"/>
            <a:ext cx="348615" cy="16744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75"/>
              </a:spcBef>
            </a:pPr>
            <a:r>
              <a:rPr sz="5400" spc="-245" dirty="0">
                <a:latin typeface="Calibri"/>
                <a:cs typeface="Calibri"/>
              </a:rPr>
              <a:t>B  </a:t>
            </a:r>
            <a:r>
              <a:rPr sz="5400" spc="-409" dirty="0">
                <a:latin typeface="Calibri"/>
                <a:cs typeface="Calibri"/>
              </a:rPr>
              <a:t>C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046947" y="5513323"/>
            <a:ext cx="3854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490" dirty="0">
                <a:latin typeface="Calibri"/>
                <a:cs typeface="Calibri"/>
              </a:rPr>
              <a:t>D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894819" y="615188"/>
            <a:ext cx="3498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75" dirty="0">
                <a:latin typeface="Calibri"/>
                <a:cs typeface="Calibri"/>
              </a:rPr>
              <a:t>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870483" y="5583428"/>
            <a:ext cx="3200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325" dirty="0">
                <a:latin typeface="Calibri"/>
                <a:cs typeface="Calibri"/>
              </a:rPr>
              <a:t>E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502331" y="3928364"/>
            <a:ext cx="30924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254" dirty="0">
                <a:latin typeface="Calibri"/>
                <a:cs typeface="Calibri"/>
              </a:rPr>
              <a:t>F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19165" y="746251"/>
            <a:ext cx="3229610" cy="22199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21334">
              <a:lnSpc>
                <a:spcPct val="99200"/>
              </a:lnSpc>
              <a:spcBef>
                <a:spcPts val="120"/>
              </a:spcBef>
            </a:pPr>
            <a:r>
              <a:rPr sz="2400" spc="-195" dirty="0">
                <a:solidFill>
                  <a:srgbClr val="FF0000"/>
                </a:solidFill>
                <a:latin typeface="Calibri"/>
                <a:cs typeface="Calibri"/>
              </a:rPr>
              <a:t>ABCDE </a:t>
            </a:r>
            <a:r>
              <a:rPr sz="2400" spc="-185" dirty="0">
                <a:latin typeface="Calibri"/>
                <a:cs typeface="Calibri"/>
              </a:rPr>
              <a:t>bundle  </a:t>
            </a:r>
            <a:r>
              <a:rPr sz="2400" spc="-19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400" spc="-195" dirty="0">
                <a:latin typeface="Calibri"/>
                <a:cs typeface="Calibri"/>
              </a:rPr>
              <a:t>wakening </a:t>
            </a:r>
            <a:r>
              <a:rPr sz="2400" spc="-210" dirty="0">
                <a:latin typeface="Calibri"/>
                <a:cs typeface="Calibri"/>
              </a:rPr>
              <a:t>and </a:t>
            </a:r>
            <a:r>
              <a:rPr sz="2400" spc="-165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2400" spc="-165" dirty="0">
                <a:latin typeface="Calibri"/>
                <a:cs typeface="Calibri"/>
              </a:rPr>
              <a:t>reathing  </a:t>
            </a:r>
            <a:r>
              <a:rPr sz="2400" spc="-185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2400" spc="-185" dirty="0">
                <a:latin typeface="Calibri"/>
                <a:cs typeface="Calibri"/>
              </a:rPr>
              <a:t>oordination</a:t>
            </a:r>
            <a:r>
              <a:rPr sz="2400" spc="-185" dirty="0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endParaRPr sz="24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25"/>
              </a:spcBef>
            </a:pPr>
            <a:r>
              <a:rPr sz="2400" spc="-15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400" spc="-155" dirty="0">
                <a:latin typeface="Calibri"/>
                <a:cs typeface="Calibri"/>
              </a:rPr>
              <a:t>elirium </a:t>
            </a:r>
            <a:r>
              <a:rPr sz="2000" spc="-170" dirty="0">
                <a:latin typeface="Calibri"/>
                <a:cs typeface="Calibri"/>
              </a:rPr>
              <a:t>monitoring/management</a:t>
            </a:r>
            <a:r>
              <a:rPr sz="2400" spc="-170" dirty="0">
                <a:solidFill>
                  <a:srgbClr val="FF0000"/>
                </a:solidFill>
                <a:latin typeface="Calibri"/>
                <a:cs typeface="Calibri"/>
              </a:rPr>
              <a:t>,  </a:t>
            </a:r>
            <a:r>
              <a:rPr sz="2400" spc="-14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2400" spc="-140" dirty="0">
                <a:latin typeface="Calibri"/>
                <a:cs typeface="Calibri"/>
              </a:rPr>
              <a:t>arly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spc="-160" dirty="0">
                <a:latin typeface="Calibri"/>
                <a:cs typeface="Calibri"/>
              </a:rPr>
              <a:t>exercise/mobility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00" spc="-145" dirty="0">
                <a:solidFill>
                  <a:srgbClr val="FF0000"/>
                </a:solidFill>
                <a:latin typeface="Calibri"/>
                <a:cs typeface="Calibri"/>
              </a:rPr>
              <a:t>F</a:t>
            </a:r>
            <a:r>
              <a:rPr sz="2400" spc="-145" dirty="0">
                <a:latin typeface="Calibri"/>
                <a:cs typeface="Calibri"/>
              </a:rPr>
              <a:t>amily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888" y="54869"/>
            <a:ext cx="5370587" cy="139237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6222" y="1690623"/>
            <a:ext cx="9432290" cy="970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100" b="0" spc="-229" dirty="0">
                <a:latin typeface="Calibri"/>
                <a:cs typeface="Calibri"/>
              </a:rPr>
              <a:t>В </a:t>
            </a:r>
            <a:r>
              <a:rPr sz="3100" b="0" spc="-280" dirty="0">
                <a:latin typeface="Calibri"/>
                <a:cs typeface="Calibri"/>
              </a:rPr>
              <a:t>условия </a:t>
            </a:r>
            <a:r>
              <a:rPr sz="3100" b="0" spc="-300" dirty="0">
                <a:latin typeface="Calibri"/>
                <a:cs typeface="Calibri"/>
              </a:rPr>
              <a:t>ИВЛ </a:t>
            </a:r>
            <a:r>
              <a:rPr sz="3100" b="0" spc="-240" dirty="0">
                <a:latin typeface="Calibri"/>
                <a:cs typeface="Calibri"/>
              </a:rPr>
              <a:t>в </a:t>
            </a:r>
            <a:r>
              <a:rPr sz="3100" b="0" spc="-305" dirty="0">
                <a:latin typeface="Calibri"/>
                <a:cs typeface="Calibri"/>
              </a:rPr>
              <a:t>ACV </a:t>
            </a:r>
            <a:r>
              <a:rPr sz="3100" b="0" spc="-360" dirty="0">
                <a:latin typeface="Calibri"/>
                <a:cs typeface="Calibri"/>
              </a:rPr>
              <a:t>режиме </a:t>
            </a:r>
            <a:r>
              <a:rPr sz="3100" b="0" spc="-315" dirty="0">
                <a:latin typeface="Calibri"/>
                <a:cs typeface="Calibri"/>
              </a:rPr>
              <a:t>толщина диафрагмы </a:t>
            </a:r>
            <a:r>
              <a:rPr sz="3100" b="0" spc="-295" dirty="0">
                <a:latin typeface="Calibri"/>
                <a:cs typeface="Calibri"/>
              </a:rPr>
              <a:t>коррелировала </a:t>
            </a:r>
            <a:r>
              <a:rPr sz="3100" b="0" spc="-210" dirty="0">
                <a:latin typeface="Calibri"/>
                <a:cs typeface="Calibri"/>
              </a:rPr>
              <a:t>с  </a:t>
            </a:r>
            <a:r>
              <a:rPr sz="3100" b="0" spc="-305" dirty="0">
                <a:latin typeface="Calibri"/>
                <a:cs typeface="Calibri"/>
              </a:rPr>
              <a:t>длительностью </a:t>
            </a:r>
            <a:r>
              <a:rPr sz="3100" b="0" spc="-300" dirty="0">
                <a:latin typeface="Calibri"/>
                <a:cs typeface="Calibri"/>
              </a:rPr>
              <a:t>ИВЛ </a:t>
            </a:r>
            <a:r>
              <a:rPr sz="3100" b="0" spc="-315" dirty="0">
                <a:latin typeface="Calibri"/>
                <a:cs typeface="Calibri"/>
              </a:rPr>
              <a:t>и </a:t>
            </a:r>
            <a:r>
              <a:rPr sz="3100" b="0" spc="-285" dirty="0">
                <a:latin typeface="Calibri"/>
                <a:cs typeface="Calibri"/>
              </a:rPr>
              <a:t>вероятностью </a:t>
            </a:r>
            <a:r>
              <a:rPr sz="3100" b="0" spc="-280" dirty="0">
                <a:latin typeface="Calibri"/>
                <a:cs typeface="Calibri"/>
              </a:rPr>
              <a:t>госпитальной</a:t>
            </a:r>
            <a:r>
              <a:rPr sz="3100" b="0" spc="-330" dirty="0">
                <a:latin typeface="Calibri"/>
                <a:cs typeface="Calibri"/>
              </a:rPr>
              <a:t> </a:t>
            </a:r>
            <a:r>
              <a:rPr sz="3100" b="0" spc="-280" dirty="0">
                <a:latin typeface="Calibri"/>
                <a:cs typeface="Calibri"/>
              </a:rPr>
              <a:t>летальности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64988" y="6136132"/>
            <a:ext cx="10922635" cy="515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554355" marR="5080" indent="-541655">
              <a:lnSpc>
                <a:spcPts val="1920"/>
              </a:lnSpc>
              <a:spcBef>
                <a:spcPts val="160"/>
              </a:spcBef>
            </a:pPr>
            <a:r>
              <a:rPr sz="1600" spc="-145" dirty="0">
                <a:latin typeface="Calibri"/>
                <a:cs typeface="Calibri"/>
              </a:rPr>
              <a:t>Dubé B-P, </a:t>
            </a:r>
            <a:r>
              <a:rPr sz="1600" spc="-125" dirty="0">
                <a:latin typeface="Calibri"/>
                <a:cs typeface="Calibri"/>
              </a:rPr>
              <a:t>Dres </a:t>
            </a:r>
            <a:r>
              <a:rPr sz="1600" spc="-245" dirty="0">
                <a:latin typeface="Calibri"/>
                <a:cs typeface="Calibri"/>
              </a:rPr>
              <a:t>M, </a:t>
            </a:r>
            <a:r>
              <a:rPr sz="1600" spc="-155" dirty="0">
                <a:latin typeface="Calibri"/>
                <a:cs typeface="Calibri"/>
              </a:rPr>
              <a:t>Mayaux </a:t>
            </a:r>
            <a:r>
              <a:rPr sz="1600" spc="-135" dirty="0">
                <a:latin typeface="Calibri"/>
                <a:cs typeface="Calibri"/>
              </a:rPr>
              <a:t>J, </a:t>
            </a:r>
            <a:r>
              <a:rPr sz="1600" spc="-120" dirty="0">
                <a:latin typeface="Calibri"/>
                <a:cs typeface="Calibri"/>
              </a:rPr>
              <a:t>Demiri </a:t>
            </a:r>
            <a:r>
              <a:rPr sz="1600" spc="-100" dirty="0">
                <a:latin typeface="Calibri"/>
                <a:cs typeface="Calibri"/>
              </a:rPr>
              <a:t>S, </a:t>
            </a:r>
            <a:r>
              <a:rPr sz="1600" spc="-90" dirty="0">
                <a:latin typeface="Calibri"/>
                <a:cs typeface="Calibri"/>
              </a:rPr>
              <a:t>Similowski </a:t>
            </a:r>
            <a:r>
              <a:rPr sz="1600" spc="-175" dirty="0">
                <a:latin typeface="Calibri"/>
                <a:cs typeface="Calibri"/>
              </a:rPr>
              <a:t>T, </a:t>
            </a:r>
            <a:r>
              <a:rPr sz="1600" spc="-140" dirty="0">
                <a:latin typeface="Calibri"/>
                <a:cs typeface="Calibri"/>
              </a:rPr>
              <a:t>Demoule </a:t>
            </a:r>
            <a:r>
              <a:rPr sz="1600" spc="-160" dirty="0">
                <a:latin typeface="Calibri"/>
                <a:cs typeface="Calibri"/>
              </a:rPr>
              <a:t>A. </a:t>
            </a:r>
            <a:r>
              <a:rPr sz="1600" spc="-125" dirty="0">
                <a:latin typeface="Calibri"/>
                <a:cs typeface="Calibri"/>
              </a:rPr>
              <a:t>Ultrasound </a:t>
            </a:r>
            <a:r>
              <a:rPr sz="1600" spc="-110" dirty="0">
                <a:latin typeface="Calibri"/>
                <a:cs typeface="Calibri"/>
              </a:rPr>
              <a:t>evaluation </a:t>
            </a:r>
            <a:r>
              <a:rPr sz="1600" spc="-120" dirty="0">
                <a:latin typeface="Calibri"/>
                <a:cs typeface="Calibri"/>
              </a:rPr>
              <a:t>of </a:t>
            </a:r>
            <a:r>
              <a:rPr sz="1600" spc="-130" dirty="0">
                <a:latin typeface="Calibri"/>
                <a:cs typeface="Calibri"/>
              </a:rPr>
              <a:t>diaphragm </a:t>
            </a:r>
            <a:r>
              <a:rPr sz="1600" spc="-110" dirty="0">
                <a:latin typeface="Calibri"/>
                <a:cs typeface="Calibri"/>
              </a:rPr>
              <a:t>function </a:t>
            </a:r>
            <a:r>
              <a:rPr sz="1600" spc="-80" dirty="0">
                <a:latin typeface="Calibri"/>
                <a:cs typeface="Calibri"/>
              </a:rPr>
              <a:t>in </a:t>
            </a:r>
            <a:r>
              <a:rPr sz="1600" spc="-105" dirty="0">
                <a:latin typeface="Calibri"/>
                <a:cs typeface="Calibri"/>
              </a:rPr>
              <a:t>mechanically ventilated </a:t>
            </a:r>
            <a:r>
              <a:rPr sz="1600" spc="-114" dirty="0">
                <a:latin typeface="Calibri"/>
                <a:cs typeface="Calibri"/>
              </a:rPr>
              <a:t>patients: </a:t>
            </a:r>
            <a:r>
              <a:rPr sz="1600" spc="-135" dirty="0">
                <a:latin typeface="Calibri"/>
                <a:cs typeface="Calibri"/>
              </a:rPr>
              <a:t>comparison  </a:t>
            </a:r>
            <a:r>
              <a:rPr sz="1600" spc="-130" dirty="0">
                <a:latin typeface="Calibri"/>
                <a:cs typeface="Calibri"/>
              </a:rPr>
              <a:t>to </a:t>
            </a:r>
            <a:r>
              <a:rPr sz="1600" spc="-120" dirty="0">
                <a:latin typeface="Calibri"/>
                <a:cs typeface="Calibri"/>
              </a:rPr>
              <a:t>phrenic </a:t>
            </a:r>
            <a:r>
              <a:rPr sz="1600" spc="-105" dirty="0">
                <a:latin typeface="Calibri"/>
                <a:cs typeface="Calibri"/>
              </a:rPr>
              <a:t>stimulation </a:t>
            </a:r>
            <a:r>
              <a:rPr sz="1600" spc="-145" dirty="0">
                <a:latin typeface="Calibri"/>
                <a:cs typeface="Calibri"/>
              </a:rPr>
              <a:t>and </a:t>
            </a:r>
            <a:r>
              <a:rPr sz="1600" spc="-114" dirty="0">
                <a:latin typeface="Calibri"/>
                <a:cs typeface="Calibri"/>
              </a:rPr>
              <a:t>prognostic </a:t>
            </a:r>
            <a:r>
              <a:rPr sz="1600" spc="-105" dirty="0">
                <a:latin typeface="Calibri"/>
                <a:cs typeface="Calibri"/>
              </a:rPr>
              <a:t>implications. </a:t>
            </a:r>
            <a:r>
              <a:rPr sz="1650" i="1" spc="-140" dirty="0">
                <a:latin typeface="Calibri"/>
                <a:cs typeface="Calibri"/>
              </a:rPr>
              <a:t>Thorax</a:t>
            </a:r>
            <a:r>
              <a:rPr sz="1600" spc="-140" dirty="0">
                <a:latin typeface="Calibri"/>
                <a:cs typeface="Calibri"/>
              </a:rPr>
              <a:t>. </a:t>
            </a:r>
            <a:r>
              <a:rPr sz="1600" spc="-90" dirty="0">
                <a:latin typeface="Calibri"/>
                <a:cs typeface="Calibri"/>
              </a:rPr>
              <a:t>2017:thoraxjnl-2016-209459.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spc="-95" dirty="0">
                <a:latin typeface="Calibri"/>
                <a:cs typeface="Calibri"/>
              </a:rPr>
              <a:t>doi:10.1136/thoraxjnl-2016-209459.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35893" y="2577666"/>
            <a:ext cx="5788652" cy="2612740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108403" y="473963"/>
            <a:ext cx="23260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320" dirty="0">
                <a:latin typeface="Calibri"/>
                <a:cs typeface="Calibri"/>
              </a:rPr>
              <a:t>Есть</a:t>
            </a:r>
            <a:r>
              <a:rPr sz="4400" b="0" spc="-130" dirty="0">
                <a:latin typeface="Calibri"/>
                <a:cs typeface="Calibri"/>
              </a:rPr>
              <a:t> </a:t>
            </a:r>
            <a:r>
              <a:rPr sz="4400" b="0" spc="-395" dirty="0">
                <a:latin typeface="Calibri"/>
                <a:cs typeface="Calibri"/>
              </a:rPr>
              <a:t>идея!!!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6183" y="160290"/>
            <a:ext cx="10208895" cy="5560060"/>
            <a:chOff x="656183" y="160290"/>
            <a:chExt cx="10208895" cy="55600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6183" y="160290"/>
              <a:ext cx="6886314" cy="11641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76053" y="1220754"/>
              <a:ext cx="4288431" cy="449933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18089" y="2284983"/>
            <a:ext cx="7818120" cy="2674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325" dirty="0">
                <a:latin typeface="Calibri"/>
                <a:cs typeface="Calibri"/>
              </a:rPr>
              <a:t>Нейромышечная </a:t>
            </a:r>
            <a:r>
              <a:rPr sz="3100" spc="-305" dirty="0">
                <a:latin typeface="Calibri"/>
                <a:cs typeface="Calibri"/>
              </a:rPr>
              <a:t>стимуляция </a:t>
            </a:r>
            <a:r>
              <a:rPr sz="3100" spc="-320" dirty="0">
                <a:latin typeface="Calibri"/>
                <a:cs typeface="Calibri"/>
              </a:rPr>
              <a:t>диафрагмы </a:t>
            </a:r>
            <a:r>
              <a:rPr sz="3100" spc="-200" dirty="0">
                <a:latin typeface="Calibri"/>
                <a:cs typeface="Calibri"/>
              </a:rPr>
              <a:t>(11</a:t>
            </a:r>
            <a:r>
              <a:rPr sz="3100" spc="-480" dirty="0">
                <a:latin typeface="Calibri"/>
                <a:cs typeface="Calibri"/>
              </a:rPr>
              <a:t> </a:t>
            </a:r>
            <a:r>
              <a:rPr sz="3100" spc="-280" dirty="0">
                <a:latin typeface="Calibri"/>
                <a:cs typeface="Calibri"/>
              </a:rPr>
              <a:t>пациентов)</a:t>
            </a:r>
            <a:endParaRPr sz="3100">
              <a:latin typeface="Calibri"/>
              <a:cs typeface="Calibri"/>
            </a:endParaRPr>
          </a:p>
          <a:p>
            <a:pPr marL="270510" marR="1625600">
              <a:lnSpc>
                <a:spcPts val="3700"/>
              </a:lnSpc>
              <a:spcBef>
                <a:spcPts val="2465"/>
              </a:spcBef>
            </a:pPr>
            <a:r>
              <a:rPr sz="3100" spc="-280" dirty="0">
                <a:latin typeface="Calibri"/>
                <a:cs typeface="Calibri"/>
              </a:rPr>
              <a:t>Достоверная </a:t>
            </a:r>
            <a:r>
              <a:rPr sz="3100" spc="-290" dirty="0">
                <a:latin typeface="Calibri"/>
                <a:cs typeface="Calibri"/>
              </a:rPr>
              <a:t>разница </a:t>
            </a:r>
            <a:r>
              <a:rPr sz="3100" spc="-285" dirty="0">
                <a:latin typeface="Calibri"/>
                <a:cs typeface="Calibri"/>
              </a:rPr>
              <a:t>получена </a:t>
            </a:r>
            <a:r>
              <a:rPr sz="3100" spc="-240" dirty="0">
                <a:latin typeface="Calibri"/>
                <a:cs typeface="Calibri"/>
              </a:rPr>
              <a:t>в  </a:t>
            </a:r>
            <a:r>
              <a:rPr sz="3100" spc="-310" dirty="0">
                <a:latin typeface="Calibri"/>
                <a:cs typeface="Calibri"/>
              </a:rPr>
              <a:t>продолжительности </a:t>
            </a:r>
            <a:r>
              <a:rPr sz="3100" spc="-305" dirty="0">
                <a:latin typeface="Calibri"/>
                <a:cs typeface="Calibri"/>
              </a:rPr>
              <a:t>пребывания </a:t>
            </a:r>
            <a:r>
              <a:rPr sz="3100" spc="-240" dirty="0">
                <a:latin typeface="Calibri"/>
                <a:cs typeface="Calibri"/>
              </a:rPr>
              <a:t>в </a:t>
            </a:r>
            <a:r>
              <a:rPr sz="3100" spc="-260" dirty="0">
                <a:latin typeface="Calibri"/>
                <a:cs typeface="Calibri"/>
              </a:rPr>
              <a:t>ОРИТ  </a:t>
            </a:r>
            <a:r>
              <a:rPr sz="3100" spc="-254" dirty="0">
                <a:latin typeface="Calibri"/>
                <a:cs typeface="Calibri"/>
              </a:rPr>
              <a:t>(p </a:t>
            </a:r>
            <a:r>
              <a:rPr sz="3100" spc="-260" dirty="0">
                <a:latin typeface="Calibri"/>
                <a:cs typeface="Calibri"/>
              </a:rPr>
              <a:t>= </a:t>
            </a:r>
            <a:r>
              <a:rPr sz="3100" spc="-229" dirty="0">
                <a:latin typeface="Calibri"/>
                <a:cs typeface="Calibri"/>
              </a:rPr>
              <a:t>0.045). </a:t>
            </a:r>
            <a:r>
              <a:rPr sz="3100" spc="-300" dirty="0">
                <a:latin typeface="Calibri"/>
                <a:cs typeface="Calibri"/>
              </a:rPr>
              <a:t>Разницы </a:t>
            </a:r>
            <a:r>
              <a:rPr sz="3100" spc="-240" dirty="0">
                <a:latin typeface="Calibri"/>
                <a:cs typeface="Calibri"/>
              </a:rPr>
              <a:t>в </a:t>
            </a:r>
            <a:r>
              <a:rPr sz="3100" spc="-320" dirty="0">
                <a:latin typeface="Calibri"/>
                <a:cs typeface="Calibri"/>
              </a:rPr>
              <a:t>толщине  </a:t>
            </a:r>
            <a:r>
              <a:rPr sz="3100" spc="-315" dirty="0">
                <a:latin typeface="Calibri"/>
                <a:cs typeface="Calibri"/>
              </a:rPr>
              <a:t>диафрагмы и подвижности </a:t>
            </a:r>
            <a:r>
              <a:rPr sz="3100" spc="-295" dirty="0">
                <a:latin typeface="Calibri"/>
                <a:cs typeface="Calibri"/>
              </a:rPr>
              <a:t>не</a:t>
            </a:r>
            <a:r>
              <a:rPr sz="3100" spc="-505" dirty="0">
                <a:latin typeface="Calibri"/>
                <a:cs typeface="Calibri"/>
              </a:rPr>
              <a:t> </a:t>
            </a:r>
            <a:r>
              <a:rPr sz="3100" spc="-315" dirty="0">
                <a:latin typeface="Calibri"/>
                <a:cs typeface="Calibri"/>
              </a:rPr>
              <a:t>обнаружено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2184" y="5973064"/>
            <a:ext cx="10542270" cy="59817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553720" marR="5080" indent="-541655">
              <a:lnSpc>
                <a:spcPts val="2210"/>
              </a:lnSpc>
              <a:spcBef>
                <a:spcPts val="229"/>
              </a:spcBef>
            </a:pPr>
            <a:r>
              <a:rPr sz="1900" spc="-180" dirty="0">
                <a:latin typeface="Calibri"/>
                <a:cs typeface="Calibri"/>
              </a:rPr>
              <a:t>Acqua </a:t>
            </a:r>
            <a:r>
              <a:rPr sz="1900" spc="-195" dirty="0">
                <a:latin typeface="Calibri"/>
                <a:cs typeface="Calibri"/>
              </a:rPr>
              <a:t>A, </a:t>
            </a:r>
            <a:r>
              <a:rPr sz="1900" spc="-125" dirty="0">
                <a:latin typeface="Calibri"/>
                <a:cs typeface="Calibri"/>
              </a:rPr>
              <a:t>Sachetti </a:t>
            </a:r>
            <a:r>
              <a:rPr sz="1900" spc="-195" dirty="0">
                <a:latin typeface="Calibri"/>
                <a:cs typeface="Calibri"/>
              </a:rPr>
              <a:t>A, </a:t>
            </a:r>
            <a:r>
              <a:rPr sz="1900" spc="-140" dirty="0">
                <a:latin typeface="Calibri"/>
                <a:cs typeface="Calibri"/>
              </a:rPr>
              <a:t>Santos </a:t>
            </a:r>
            <a:r>
              <a:rPr sz="1900" spc="-100" dirty="0">
                <a:latin typeface="Calibri"/>
                <a:cs typeface="Calibri"/>
              </a:rPr>
              <a:t>L, </a:t>
            </a:r>
            <a:r>
              <a:rPr sz="1900" spc="-145" dirty="0">
                <a:latin typeface="Calibri"/>
                <a:cs typeface="Calibri"/>
              </a:rPr>
              <a:t>et </a:t>
            </a:r>
            <a:r>
              <a:rPr sz="1900" spc="-120" dirty="0">
                <a:latin typeface="Calibri"/>
                <a:cs typeface="Calibri"/>
              </a:rPr>
              <a:t>al. </a:t>
            </a:r>
            <a:r>
              <a:rPr sz="1900" spc="-180" dirty="0">
                <a:latin typeface="Calibri"/>
                <a:cs typeface="Calibri"/>
              </a:rPr>
              <a:t>Use </a:t>
            </a:r>
            <a:r>
              <a:rPr sz="1900" spc="-145" dirty="0">
                <a:latin typeface="Calibri"/>
                <a:cs typeface="Calibri"/>
              </a:rPr>
              <a:t>of </a:t>
            </a:r>
            <a:r>
              <a:rPr sz="1900" spc="-165" dirty="0">
                <a:latin typeface="Calibri"/>
                <a:cs typeface="Calibri"/>
              </a:rPr>
              <a:t>neuromuscular </a:t>
            </a:r>
            <a:r>
              <a:rPr sz="1900" spc="-110" dirty="0">
                <a:latin typeface="Calibri"/>
                <a:cs typeface="Calibri"/>
              </a:rPr>
              <a:t>electrical </a:t>
            </a:r>
            <a:r>
              <a:rPr sz="1900" spc="-135" dirty="0">
                <a:latin typeface="Calibri"/>
                <a:cs typeface="Calibri"/>
              </a:rPr>
              <a:t>stimulation </a:t>
            </a:r>
            <a:r>
              <a:rPr sz="1900" spc="-155" dirty="0">
                <a:latin typeface="Calibri"/>
                <a:cs typeface="Calibri"/>
              </a:rPr>
              <a:t>to </a:t>
            </a:r>
            <a:r>
              <a:rPr sz="1900" spc="-160" dirty="0">
                <a:latin typeface="Calibri"/>
                <a:cs typeface="Calibri"/>
              </a:rPr>
              <a:t>preserve </a:t>
            </a:r>
            <a:r>
              <a:rPr sz="1900" spc="-155" dirty="0">
                <a:latin typeface="Calibri"/>
                <a:cs typeface="Calibri"/>
              </a:rPr>
              <a:t>the </a:t>
            </a:r>
            <a:r>
              <a:rPr sz="1900" spc="-135" dirty="0">
                <a:latin typeface="Calibri"/>
                <a:cs typeface="Calibri"/>
              </a:rPr>
              <a:t>thickness </a:t>
            </a:r>
            <a:r>
              <a:rPr sz="1900" spc="-145" dirty="0">
                <a:latin typeface="Calibri"/>
                <a:cs typeface="Calibri"/>
              </a:rPr>
              <a:t>of </a:t>
            </a:r>
            <a:r>
              <a:rPr sz="1900" spc="-160" dirty="0">
                <a:latin typeface="Calibri"/>
                <a:cs typeface="Calibri"/>
              </a:rPr>
              <a:t>abdominal </a:t>
            </a:r>
            <a:r>
              <a:rPr sz="1900" spc="-170" dirty="0">
                <a:latin typeface="Calibri"/>
                <a:cs typeface="Calibri"/>
              </a:rPr>
              <a:t>and </a:t>
            </a:r>
            <a:r>
              <a:rPr sz="1900" spc="-145" dirty="0">
                <a:latin typeface="Calibri"/>
                <a:cs typeface="Calibri"/>
              </a:rPr>
              <a:t>chest  </a:t>
            </a:r>
            <a:r>
              <a:rPr sz="1900" spc="-150" dirty="0">
                <a:latin typeface="Calibri"/>
                <a:cs typeface="Calibri"/>
              </a:rPr>
              <a:t>muscles </a:t>
            </a:r>
            <a:r>
              <a:rPr sz="1900" spc="-145" dirty="0">
                <a:latin typeface="Calibri"/>
                <a:cs typeface="Calibri"/>
              </a:rPr>
              <a:t>of </a:t>
            </a:r>
            <a:r>
              <a:rPr sz="1900" spc="-95" dirty="0">
                <a:latin typeface="Calibri"/>
                <a:cs typeface="Calibri"/>
              </a:rPr>
              <a:t>critically </a:t>
            </a:r>
            <a:r>
              <a:rPr sz="1900" spc="-15" dirty="0">
                <a:latin typeface="Calibri"/>
                <a:cs typeface="Calibri"/>
              </a:rPr>
              <a:t>ill </a:t>
            </a:r>
            <a:r>
              <a:rPr sz="1900" spc="-140" dirty="0">
                <a:latin typeface="Calibri"/>
                <a:cs typeface="Calibri"/>
              </a:rPr>
              <a:t>patients: </a:t>
            </a:r>
            <a:r>
              <a:rPr sz="1900" spc="-204" dirty="0">
                <a:latin typeface="Calibri"/>
                <a:cs typeface="Calibri"/>
              </a:rPr>
              <a:t>A </a:t>
            </a:r>
            <a:r>
              <a:rPr sz="1900" spc="-165" dirty="0">
                <a:latin typeface="Calibri"/>
                <a:cs typeface="Calibri"/>
              </a:rPr>
              <a:t>randomized </a:t>
            </a:r>
            <a:r>
              <a:rPr sz="1900" spc="-90" dirty="0">
                <a:latin typeface="Calibri"/>
                <a:cs typeface="Calibri"/>
              </a:rPr>
              <a:t>clinical </a:t>
            </a:r>
            <a:r>
              <a:rPr sz="1900" spc="-114" dirty="0">
                <a:latin typeface="Calibri"/>
                <a:cs typeface="Calibri"/>
              </a:rPr>
              <a:t>trial. </a:t>
            </a:r>
            <a:r>
              <a:rPr sz="2000" i="1" spc="-180" dirty="0">
                <a:latin typeface="Calibri"/>
                <a:cs typeface="Calibri"/>
              </a:rPr>
              <a:t>J Rehabil </a:t>
            </a:r>
            <a:r>
              <a:rPr sz="2000" i="1" spc="-280" dirty="0">
                <a:latin typeface="Calibri"/>
                <a:cs typeface="Calibri"/>
              </a:rPr>
              <a:t>Med</a:t>
            </a:r>
            <a:r>
              <a:rPr sz="1900" spc="-280" dirty="0">
                <a:latin typeface="Calibri"/>
                <a:cs typeface="Calibri"/>
              </a:rPr>
              <a:t>. </a:t>
            </a:r>
            <a:r>
              <a:rPr sz="1900" spc="-130" dirty="0">
                <a:latin typeface="Calibri"/>
                <a:cs typeface="Calibri"/>
              </a:rPr>
              <a:t>2017;49(1):40-48.</a:t>
            </a:r>
            <a:r>
              <a:rPr sz="1900" spc="-280" dirty="0">
                <a:latin typeface="Calibri"/>
                <a:cs typeface="Calibri"/>
              </a:rPr>
              <a:t> </a:t>
            </a:r>
            <a:r>
              <a:rPr sz="1900" spc="-140" dirty="0">
                <a:latin typeface="Calibri"/>
                <a:cs typeface="Calibri"/>
              </a:rPr>
              <a:t>doi:10.2340/16501977-2168.</a:t>
            </a:r>
            <a:endParaRPr sz="1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52041" y="601980"/>
            <a:ext cx="80664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405" dirty="0">
                <a:latin typeface="Calibri"/>
                <a:cs typeface="Calibri"/>
              </a:rPr>
              <a:t>Коррекция </a:t>
            </a:r>
            <a:r>
              <a:rPr sz="4400" b="0" spc="-395" dirty="0">
                <a:latin typeface="Calibri"/>
                <a:cs typeface="Calibri"/>
              </a:rPr>
              <a:t>последствий</a:t>
            </a:r>
            <a:r>
              <a:rPr sz="4400" b="0" spc="-285" dirty="0">
                <a:latin typeface="Calibri"/>
                <a:cs typeface="Calibri"/>
              </a:rPr>
              <a:t> </a:t>
            </a:r>
            <a:r>
              <a:rPr sz="4400" b="0" spc="-465" dirty="0">
                <a:latin typeface="Calibri"/>
                <a:cs typeface="Calibri"/>
              </a:rPr>
              <a:t>иммобилизации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94152" y="2467355"/>
            <a:ext cx="8724265" cy="298196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940"/>
              </a:spcBef>
              <a:buFont typeface="Wingdings"/>
              <a:buChar char=""/>
              <a:tabLst>
                <a:tab pos="469900" algn="l"/>
              </a:tabLst>
            </a:pPr>
            <a:r>
              <a:rPr sz="3200" spc="-280" dirty="0">
                <a:latin typeface="Calibri"/>
                <a:cs typeface="Calibri"/>
              </a:rPr>
              <a:t>Пассивное </a:t>
            </a:r>
            <a:r>
              <a:rPr sz="3200" spc="-300" dirty="0">
                <a:latin typeface="Calibri"/>
                <a:cs typeface="Calibri"/>
              </a:rPr>
              <a:t>растяжение</a:t>
            </a:r>
            <a:r>
              <a:rPr sz="3200" spc="-260" dirty="0">
                <a:latin typeface="Calibri"/>
                <a:cs typeface="Calibri"/>
              </a:rPr>
              <a:t> </a:t>
            </a:r>
            <a:r>
              <a:rPr sz="3200" spc="-415" dirty="0">
                <a:latin typeface="Calibri"/>
                <a:cs typeface="Calibri"/>
              </a:rPr>
              <a:t>мышц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840"/>
              </a:spcBef>
              <a:buFont typeface="Wingdings"/>
              <a:buChar char=""/>
              <a:tabLst>
                <a:tab pos="469900" algn="l"/>
              </a:tabLst>
            </a:pPr>
            <a:r>
              <a:rPr sz="3200" spc="-295" dirty="0">
                <a:latin typeface="Calibri"/>
                <a:cs typeface="Calibri"/>
              </a:rPr>
              <a:t>Электростимуляция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65"/>
              </a:spcBef>
              <a:buFont typeface="Wingdings"/>
              <a:buChar char=""/>
              <a:tabLst>
                <a:tab pos="469900" algn="l"/>
              </a:tabLst>
            </a:pPr>
            <a:r>
              <a:rPr sz="3200" spc="-270" dirty="0">
                <a:latin typeface="Calibri"/>
                <a:cs typeface="Calibri"/>
              </a:rPr>
              <a:t>Физические </a:t>
            </a:r>
            <a:r>
              <a:rPr sz="3200" spc="-315" dirty="0">
                <a:latin typeface="Calibri"/>
                <a:cs typeface="Calibri"/>
              </a:rPr>
              <a:t>упражнения </a:t>
            </a:r>
            <a:r>
              <a:rPr sz="3200" spc="-215" dirty="0">
                <a:latin typeface="Calibri"/>
                <a:cs typeface="Calibri"/>
              </a:rPr>
              <a:t>с </a:t>
            </a:r>
            <a:r>
              <a:rPr sz="3200" spc="-325" dirty="0">
                <a:latin typeface="Calibri"/>
                <a:cs typeface="Calibri"/>
              </a:rPr>
              <a:t>преодолением</a:t>
            </a:r>
            <a:r>
              <a:rPr sz="3200" spc="-260" dirty="0">
                <a:latin typeface="Calibri"/>
                <a:cs typeface="Calibri"/>
              </a:rPr>
              <a:t> </a:t>
            </a:r>
            <a:r>
              <a:rPr sz="3200" spc="-290" dirty="0">
                <a:latin typeface="Calibri"/>
                <a:cs typeface="Calibri"/>
              </a:rPr>
              <a:t>сопротивления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770"/>
              </a:spcBef>
              <a:buFont typeface="Wingdings"/>
              <a:buChar char=""/>
              <a:tabLst>
                <a:tab pos="469900" algn="l"/>
              </a:tabLst>
            </a:pPr>
            <a:r>
              <a:rPr sz="3200" spc="-285" dirty="0">
                <a:latin typeface="Calibri"/>
                <a:cs typeface="Calibri"/>
              </a:rPr>
              <a:t>Вертикализация</a:t>
            </a:r>
            <a:endParaRPr sz="3200">
              <a:latin typeface="Calibri"/>
              <a:cs typeface="Calibri"/>
            </a:endParaRPr>
          </a:p>
          <a:p>
            <a:pPr marL="469900" indent="-457200">
              <a:lnSpc>
                <a:spcPct val="100000"/>
              </a:lnSpc>
              <a:spcBef>
                <a:spcPts val="865"/>
              </a:spcBef>
              <a:buFont typeface="Wingdings"/>
              <a:buChar char=""/>
              <a:tabLst>
                <a:tab pos="469900" algn="l"/>
              </a:tabLst>
            </a:pPr>
            <a:r>
              <a:rPr sz="3200" spc="-270" dirty="0">
                <a:latin typeface="Calibri"/>
                <a:cs typeface="Calibri"/>
              </a:rPr>
              <a:t>Ходьба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790" y="32003"/>
            <a:ext cx="551815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0" spc="-425" dirty="0">
                <a:latin typeface="Calibri"/>
                <a:cs typeface="Calibri"/>
              </a:rPr>
              <a:t>Мнемограмма </a:t>
            </a:r>
            <a:r>
              <a:rPr sz="3800" b="0" spc="-310" dirty="0">
                <a:latin typeface="Calibri"/>
                <a:cs typeface="Calibri"/>
              </a:rPr>
              <a:t>«Радуга</a:t>
            </a:r>
            <a:r>
              <a:rPr sz="3800" b="0" spc="-100" dirty="0">
                <a:latin typeface="Calibri"/>
                <a:cs typeface="Calibri"/>
              </a:rPr>
              <a:t> </a:t>
            </a:r>
            <a:r>
              <a:rPr sz="3800" b="0" spc="-310" dirty="0">
                <a:latin typeface="Calibri"/>
                <a:cs typeface="Calibri"/>
              </a:rPr>
              <a:t>РеабИТ»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28367" y="655878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0544" y="1313688"/>
            <a:ext cx="5017135" cy="4940935"/>
            <a:chOff x="3590544" y="1313688"/>
            <a:chExt cx="5017135" cy="49409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7095" y="1313688"/>
              <a:ext cx="1987296" cy="1127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544" y="2191512"/>
              <a:ext cx="771144" cy="21457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7704" y="4233671"/>
              <a:ext cx="1490472" cy="1780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8344" y="5748527"/>
              <a:ext cx="2197607" cy="5059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9167" y="4233671"/>
              <a:ext cx="1487424" cy="1780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36408" y="2228088"/>
              <a:ext cx="771144" cy="21427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9904" y="1313688"/>
              <a:ext cx="1990344" cy="1127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51119" y="2798063"/>
              <a:ext cx="1975103" cy="197510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15875" y="3532123"/>
            <a:ext cx="844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аб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31535" y="704087"/>
            <a:ext cx="1411223" cy="14112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719081" y="1245108"/>
            <a:ext cx="838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Циркадность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90816" y="1600200"/>
            <a:ext cx="1408176" cy="140817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618896" y="1977644"/>
            <a:ext cx="751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FFFFFF"/>
                </a:solidFill>
                <a:latin typeface="Calibri"/>
                <a:cs typeface="Calibri"/>
              </a:rPr>
              <a:t>Дыхание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48016" y="3608832"/>
            <a:ext cx="1411224" cy="141122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053656" y="4149852"/>
            <a:ext cx="799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latin typeface="Calibri"/>
                <a:cs typeface="Calibri"/>
              </a:rPr>
              <a:t>Метаболизм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55664" y="5212079"/>
            <a:ext cx="1423415" cy="142341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811685" y="5595620"/>
            <a:ext cx="71374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79375">
              <a:lnSpc>
                <a:spcPts val="2110"/>
              </a:lnSpc>
              <a:spcBef>
                <a:spcPts val="21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01311" y="5218176"/>
            <a:ext cx="1411224" cy="14112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82134" y="5759196"/>
            <a:ext cx="8515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18104" y="3608832"/>
            <a:ext cx="1411223" cy="140817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426288" y="4059428"/>
            <a:ext cx="793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66159" y="1600200"/>
            <a:ext cx="1429512" cy="140817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860543" y="1989835"/>
            <a:ext cx="842010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-635" algn="ctr">
              <a:lnSpc>
                <a:spcPct val="97500"/>
              </a:lnSpc>
              <a:spcBef>
                <a:spcPts val="135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ин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1361440">
              <a:lnSpc>
                <a:spcPct val="100000"/>
              </a:lnSpc>
              <a:spcBef>
                <a:spcPts val="2000"/>
              </a:spcBef>
            </a:pPr>
            <a:r>
              <a:rPr sz="4000" b="0" spc="-340" dirty="0">
                <a:latin typeface="Calibri"/>
                <a:cs typeface="Calibri"/>
              </a:rPr>
              <a:t>Эрготерапия </a:t>
            </a:r>
            <a:r>
              <a:rPr sz="4000" b="0" spc="125" dirty="0">
                <a:latin typeface="Calibri"/>
                <a:cs typeface="Calibri"/>
              </a:rPr>
              <a:t>– </a:t>
            </a:r>
            <a:r>
              <a:rPr sz="4000" b="0" spc="-370" dirty="0">
                <a:latin typeface="Calibri"/>
                <a:cs typeface="Calibri"/>
              </a:rPr>
              <a:t>инструмент </a:t>
            </a:r>
            <a:r>
              <a:rPr sz="4000" b="0" spc="-375" dirty="0">
                <a:latin typeface="Calibri"/>
                <a:cs typeface="Calibri"/>
              </a:rPr>
              <a:t>социализации</a:t>
            </a:r>
            <a:r>
              <a:rPr sz="4000" b="0" spc="-440" dirty="0">
                <a:latin typeface="Calibri"/>
                <a:cs typeface="Calibri"/>
              </a:rPr>
              <a:t> </a:t>
            </a:r>
            <a:r>
              <a:rPr sz="4000" b="0" spc="-320" dirty="0">
                <a:latin typeface="Calibri"/>
                <a:cs typeface="Calibri"/>
              </a:rPr>
              <a:t>ОРИТ</a:t>
            </a:r>
            <a:endParaRPr sz="4000">
              <a:latin typeface="Calibri"/>
              <a:cs typeface="Calibri"/>
            </a:endParaRPr>
          </a:p>
          <a:p>
            <a:pPr marL="1160145" marR="744220">
              <a:lnSpc>
                <a:spcPct val="101099"/>
              </a:lnSpc>
              <a:spcBef>
                <a:spcPts val="835"/>
              </a:spcBef>
            </a:pPr>
            <a:r>
              <a:rPr sz="1800" spc="-145" dirty="0">
                <a:solidFill>
                  <a:srgbClr val="1C1C1C"/>
                </a:solidFill>
              </a:rPr>
              <a:t>Эрготерапия </a:t>
            </a:r>
            <a:r>
              <a:rPr sz="1800" b="0" spc="-175" dirty="0">
                <a:latin typeface="Calibri"/>
                <a:cs typeface="Calibri"/>
              </a:rPr>
              <a:t>(лат. </a:t>
            </a:r>
            <a:r>
              <a:rPr sz="1800" b="0" spc="-145" dirty="0">
                <a:latin typeface="Calibri"/>
                <a:cs typeface="Calibri"/>
              </a:rPr>
              <a:t>ergon </a:t>
            </a:r>
            <a:r>
              <a:rPr sz="1800" b="0" spc="-30" dirty="0">
                <a:latin typeface="Calibri"/>
                <a:cs typeface="Calibri"/>
              </a:rPr>
              <a:t>- </a:t>
            </a:r>
            <a:r>
              <a:rPr sz="1800" b="0" spc="-165" dirty="0">
                <a:latin typeface="Calibri"/>
                <a:cs typeface="Calibri"/>
              </a:rPr>
              <a:t>труд, </a:t>
            </a:r>
            <a:r>
              <a:rPr sz="1800" b="0" spc="-160" dirty="0">
                <a:latin typeface="Calibri"/>
                <a:cs typeface="Calibri"/>
              </a:rPr>
              <a:t>занятие, </a:t>
            </a:r>
            <a:r>
              <a:rPr sz="1800" b="0" spc="-150" dirty="0">
                <a:latin typeface="Calibri"/>
                <a:cs typeface="Calibri"/>
              </a:rPr>
              <a:t>греч. </a:t>
            </a:r>
            <a:r>
              <a:rPr sz="1800" b="0" spc="-135" dirty="0">
                <a:latin typeface="Calibri"/>
                <a:cs typeface="Calibri"/>
              </a:rPr>
              <a:t>therapia </a:t>
            </a:r>
            <a:r>
              <a:rPr sz="1800" b="0" spc="-30" dirty="0">
                <a:latin typeface="Calibri"/>
                <a:cs typeface="Calibri"/>
              </a:rPr>
              <a:t>- </a:t>
            </a:r>
            <a:r>
              <a:rPr sz="1800" b="0" spc="-165" dirty="0">
                <a:latin typeface="Calibri"/>
                <a:cs typeface="Calibri"/>
              </a:rPr>
              <a:t>лечение) </a:t>
            </a:r>
            <a:r>
              <a:rPr sz="1800" b="0" spc="-440" dirty="0">
                <a:solidFill>
                  <a:srgbClr val="1C1C1C"/>
                </a:solidFill>
                <a:latin typeface="Calibri"/>
                <a:cs typeface="Calibri"/>
              </a:rPr>
              <a:t>—</a:t>
            </a:r>
            <a:r>
              <a:rPr sz="1800" b="0" spc="-135" dirty="0">
                <a:solidFill>
                  <a:srgbClr val="1C1C1C"/>
                </a:solidFill>
                <a:latin typeface="Calibri"/>
                <a:cs typeface="Calibri"/>
              </a:rPr>
              <a:t> </a:t>
            </a:r>
            <a:r>
              <a:rPr sz="1800" b="0" spc="-175" dirty="0">
                <a:latin typeface="Calibri"/>
                <a:cs typeface="Calibri"/>
              </a:rPr>
              <a:t>комплекс </a:t>
            </a:r>
            <a:r>
              <a:rPr sz="1800" b="0" spc="-190" dirty="0">
                <a:latin typeface="Calibri"/>
                <a:cs typeface="Calibri"/>
              </a:rPr>
              <a:t>мер, </a:t>
            </a:r>
            <a:r>
              <a:rPr sz="1800" b="0" spc="-165" dirty="0">
                <a:latin typeface="Calibri"/>
                <a:cs typeface="Calibri"/>
              </a:rPr>
              <a:t>направленных </a:t>
            </a:r>
            <a:r>
              <a:rPr sz="1800" b="0" spc="-170" dirty="0">
                <a:latin typeface="Calibri"/>
                <a:cs typeface="Calibri"/>
              </a:rPr>
              <a:t>на  </a:t>
            </a:r>
            <a:r>
              <a:rPr sz="1800" b="0" spc="-160" dirty="0">
                <a:latin typeface="Calibri"/>
                <a:cs typeface="Calibri"/>
              </a:rPr>
              <a:t>восстановление </a:t>
            </a:r>
            <a:r>
              <a:rPr sz="1800" b="0" spc="-180" dirty="0">
                <a:latin typeface="Calibri"/>
                <a:cs typeface="Calibri"/>
              </a:rPr>
              <a:t>самообслуживания</a:t>
            </a:r>
            <a:r>
              <a:rPr sz="1800" b="0" spc="-135" dirty="0">
                <a:latin typeface="Calibri"/>
                <a:cs typeface="Calibri"/>
              </a:rPr>
              <a:t> </a:t>
            </a:r>
            <a:r>
              <a:rPr sz="1800" b="0" spc="-165" dirty="0">
                <a:latin typeface="Calibri"/>
                <a:cs typeface="Calibri"/>
              </a:rPr>
              <a:t>пациента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788505" y="1757921"/>
          <a:ext cx="10621645" cy="1914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9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903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47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 algn="ctr">
                        <a:lnSpc>
                          <a:spcPts val="1210"/>
                        </a:lnSpc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10"/>
                        </a:lnSpc>
                      </a:pPr>
                      <a:r>
                        <a:rPr sz="1100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Положение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1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46355" marR="38100" algn="ctr">
                        <a:lnSpc>
                          <a:spcPts val="1300"/>
                        </a:lnSpc>
                        <a:spcBef>
                          <a:spcPts val="155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ате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ьн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  </a:t>
                      </a:r>
                      <a:r>
                        <a:rPr sz="1100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483">
                <a:tc>
                  <a:txBody>
                    <a:bodyPr/>
                    <a:lstStyle/>
                    <a:p>
                      <a:pPr algn="ctr">
                        <a:lnSpc>
                          <a:spcPts val="1210"/>
                        </a:lnSpc>
                      </a:pPr>
                      <a:r>
                        <a:rPr sz="1100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3.1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580"/>
                        </a:lnSpc>
                      </a:pPr>
                      <a:r>
                        <a:rPr sz="1400" spc="-125" dirty="0">
                          <a:latin typeface="Calibri"/>
                          <a:cs typeface="Calibri"/>
                        </a:rPr>
                        <a:t>Эрготерапия вне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зависимости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от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квалификации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специалиста </a:t>
                      </a:r>
                      <a:r>
                        <a:rPr sz="1400" spc="-155" dirty="0">
                          <a:latin typeface="Calibri"/>
                          <a:cs typeface="Calibri"/>
                        </a:rPr>
                        <a:t>должна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быть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компонентом</a:t>
                      </a:r>
                      <a:r>
                        <a:rPr sz="140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РеабИТ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580"/>
                        </a:lnSpc>
                      </a:pPr>
                      <a:r>
                        <a:rPr sz="1400" spc="-55" dirty="0">
                          <a:latin typeface="Calibri"/>
                          <a:cs typeface="Calibri"/>
                        </a:rPr>
                        <a:t>I-С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9794"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3.2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575"/>
                        </a:lnSpc>
                      </a:pPr>
                      <a:r>
                        <a:rPr sz="1400" spc="-10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условиях ОРИТ эрготерапевт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обучает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простым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повседневным </a:t>
                      </a:r>
                      <a:r>
                        <a:rPr sz="1400" spc="-155" dirty="0">
                          <a:latin typeface="Calibri"/>
                          <a:cs typeface="Calibri"/>
                        </a:rPr>
                        <a:t>бытовым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действиям,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обеспечивающим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уход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за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своим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телом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25" dirty="0">
                          <a:latin typeface="Calibri"/>
                          <a:cs typeface="Calibri"/>
                        </a:rPr>
                        <a:t>(персональная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гигиена,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одевание, еда,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пользование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судном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т.д.).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575"/>
                        </a:lnSpc>
                      </a:pPr>
                      <a:r>
                        <a:rPr sz="1400" spc="-55" dirty="0">
                          <a:latin typeface="Calibri"/>
                          <a:cs typeface="Calibri"/>
                        </a:rPr>
                        <a:t>I-С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2474"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spc="-8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3.3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590"/>
                        </a:lnSpc>
                      </a:pPr>
                      <a:r>
                        <a:rPr sz="1400" spc="-120" dirty="0">
                          <a:latin typeface="Calibri"/>
                          <a:cs typeface="Calibri"/>
                        </a:rPr>
                        <a:t>Значение эрготерапии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в структуре РеабИТ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состоит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том,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что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она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способствует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ускорению 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восстановления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преморбидного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паттерна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875">
                        <a:lnSpc>
                          <a:spcPct val="100000"/>
                        </a:lnSpc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жизнедеятельности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(performance 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patterns)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пациента,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то есть возврату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привычкам,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режиму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жизни,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социальному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статусу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ts val="1590"/>
                        </a:lnSpc>
                      </a:pPr>
                      <a:r>
                        <a:rPr sz="1400" spc="-55" dirty="0">
                          <a:latin typeface="Calibri"/>
                          <a:cs typeface="Calibri"/>
                        </a:rPr>
                        <a:t>I-C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5" name="object 5"/>
          <p:cNvGrpSpPr/>
          <p:nvPr/>
        </p:nvGrpSpPr>
        <p:grpSpPr>
          <a:xfrm>
            <a:off x="609600" y="3659162"/>
            <a:ext cx="10545445" cy="2536825"/>
            <a:chOff x="609600" y="3659162"/>
            <a:chExt cx="10545445" cy="25368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0" y="3882322"/>
              <a:ext cx="2369634" cy="1332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39147" y="3659162"/>
              <a:ext cx="4215739" cy="253632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1326" y="3659162"/>
              <a:ext cx="3875728" cy="2519997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8224" y="246888"/>
            <a:ext cx="1411224" cy="140817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78177" y="700532"/>
            <a:ext cx="7893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382904"/>
            <a:ext cx="9452610" cy="11772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9097" y="1859923"/>
            <a:ext cx="4580469" cy="323534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05251" y="1790517"/>
            <a:ext cx="2895887" cy="348608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13783" y="5325364"/>
            <a:ext cx="10328910" cy="115506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5080">
              <a:lnSpc>
                <a:spcPct val="103699"/>
              </a:lnSpc>
              <a:spcBef>
                <a:spcPts val="25"/>
              </a:spcBef>
            </a:pPr>
            <a:r>
              <a:rPr sz="1600" spc="-130" dirty="0">
                <a:latin typeface="Calibri"/>
                <a:cs typeface="Calibri"/>
              </a:rPr>
              <a:t>Эрготерапия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35" dirty="0">
                <a:latin typeface="Calibri"/>
                <a:cs typeface="Calibri"/>
              </a:rPr>
              <a:t>сочетании </a:t>
            </a:r>
            <a:r>
              <a:rPr sz="1600" spc="-110" dirty="0">
                <a:latin typeface="Calibri"/>
                <a:cs typeface="Calibri"/>
              </a:rPr>
              <a:t>с </a:t>
            </a:r>
            <a:r>
              <a:rPr sz="1600" spc="-155" dirty="0">
                <a:latin typeface="Calibri"/>
                <a:cs typeface="Calibri"/>
              </a:rPr>
              <a:t>прекращением </a:t>
            </a:r>
            <a:r>
              <a:rPr sz="1600" spc="-145" dirty="0">
                <a:latin typeface="Calibri"/>
                <a:cs typeface="Calibri"/>
              </a:rPr>
              <a:t>седации </a:t>
            </a:r>
            <a:r>
              <a:rPr sz="1600" spc="-165" dirty="0">
                <a:latin typeface="Calibri"/>
                <a:cs typeface="Calibri"/>
              </a:rPr>
              <a:t>и </a:t>
            </a:r>
            <a:r>
              <a:rPr sz="1600" spc="-155" dirty="0">
                <a:latin typeface="Calibri"/>
                <a:cs typeface="Calibri"/>
              </a:rPr>
              <a:t>мобилизацией </a:t>
            </a:r>
            <a:r>
              <a:rPr sz="1600" spc="-140" dirty="0">
                <a:latin typeface="Calibri"/>
                <a:cs typeface="Calibri"/>
              </a:rPr>
              <a:t>позволила </a:t>
            </a:r>
            <a:r>
              <a:rPr sz="1600" spc="-135" dirty="0">
                <a:latin typeface="Calibri"/>
                <a:cs typeface="Calibri"/>
              </a:rPr>
              <a:t>обеспечить </a:t>
            </a:r>
            <a:r>
              <a:rPr sz="1600" spc="-145" dirty="0">
                <a:latin typeface="Calibri"/>
                <a:cs typeface="Calibri"/>
              </a:rPr>
              <a:t>лучшее возвращение </a:t>
            </a:r>
            <a:r>
              <a:rPr sz="1600" spc="-135" dirty="0">
                <a:latin typeface="Calibri"/>
                <a:cs typeface="Calibri"/>
              </a:rPr>
              <a:t>пациента </a:t>
            </a:r>
            <a:r>
              <a:rPr sz="1600" spc="-125" dirty="0">
                <a:latin typeface="Calibri"/>
                <a:cs typeface="Calibri"/>
              </a:rPr>
              <a:t>к </a:t>
            </a:r>
            <a:r>
              <a:rPr sz="1600" spc="-165" dirty="0">
                <a:latin typeface="Calibri"/>
                <a:cs typeface="Calibri"/>
              </a:rPr>
              <a:t>преморбидному  </a:t>
            </a:r>
            <a:r>
              <a:rPr sz="1600" spc="-155" dirty="0">
                <a:latin typeface="Calibri"/>
                <a:cs typeface="Calibri"/>
              </a:rPr>
              <a:t>уровню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65" dirty="0">
                <a:latin typeface="Calibri"/>
                <a:cs typeface="Calibri"/>
              </a:rPr>
              <a:t>жизни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Calibri"/>
              <a:cs typeface="Calibri"/>
            </a:endParaRPr>
          </a:p>
          <a:p>
            <a:pPr marL="838835" marR="434975" indent="-365760">
              <a:lnSpc>
                <a:spcPts val="1510"/>
              </a:lnSpc>
            </a:pPr>
            <a:r>
              <a:rPr sz="1300" spc="-90" dirty="0">
                <a:latin typeface="Calibri"/>
                <a:cs typeface="Calibri"/>
              </a:rPr>
              <a:t>Steultjens </a:t>
            </a:r>
            <a:r>
              <a:rPr sz="1300" spc="-165" dirty="0">
                <a:latin typeface="Calibri"/>
                <a:cs typeface="Calibri"/>
              </a:rPr>
              <a:t>EMJ, </a:t>
            </a:r>
            <a:r>
              <a:rPr sz="1300" spc="-120" dirty="0">
                <a:latin typeface="Calibri"/>
                <a:cs typeface="Calibri"/>
              </a:rPr>
              <a:t>Dekker </a:t>
            </a:r>
            <a:r>
              <a:rPr sz="1300" spc="-114" dirty="0">
                <a:latin typeface="Calibri"/>
                <a:cs typeface="Calibri"/>
              </a:rPr>
              <a:t>J, </a:t>
            </a:r>
            <a:r>
              <a:rPr sz="1300" spc="-120" dirty="0">
                <a:latin typeface="Calibri"/>
                <a:cs typeface="Calibri"/>
              </a:rPr>
              <a:t>Bouter </a:t>
            </a:r>
            <a:r>
              <a:rPr sz="1300" spc="-150" dirty="0">
                <a:latin typeface="Calibri"/>
                <a:cs typeface="Calibri"/>
              </a:rPr>
              <a:t>LM, </a:t>
            </a:r>
            <a:r>
              <a:rPr sz="1300" spc="-114" dirty="0">
                <a:latin typeface="Calibri"/>
                <a:cs typeface="Calibri"/>
              </a:rPr>
              <a:t>van </a:t>
            </a:r>
            <a:r>
              <a:rPr sz="1300" spc="-125" dirty="0">
                <a:latin typeface="Calibri"/>
                <a:cs typeface="Calibri"/>
              </a:rPr>
              <a:t>de </a:t>
            </a:r>
            <a:r>
              <a:rPr sz="1300" spc="-120" dirty="0">
                <a:latin typeface="Calibri"/>
                <a:cs typeface="Calibri"/>
              </a:rPr>
              <a:t>Nes </a:t>
            </a:r>
            <a:r>
              <a:rPr sz="1300" spc="-170" dirty="0">
                <a:latin typeface="Calibri"/>
                <a:cs typeface="Calibri"/>
              </a:rPr>
              <a:t>JCM, </a:t>
            </a:r>
            <a:r>
              <a:rPr sz="1300" spc="-125" dirty="0">
                <a:latin typeface="Calibri"/>
                <a:cs typeface="Calibri"/>
              </a:rPr>
              <a:t>Cup </a:t>
            </a:r>
            <a:r>
              <a:rPr sz="1300" spc="-120" dirty="0">
                <a:latin typeface="Calibri"/>
                <a:cs typeface="Calibri"/>
              </a:rPr>
              <a:t>EHC, </a:t>
            </a:r>
            <a:r>
              <a:rPr sz="1300" spc="-114" dirty="0">
                <a:latin typeface="Calibri"/>
                <a:cs typeface="Calibri"/>
              </a:rPr>
              <a:t>van </a:t>
            </a:r>
            <a:r>
              <a:rPr sz="1300" spc="-125" dirty="0">
                <a:latin typeface="Calibri"/>
                <a:cs typeface="Calibri"/>
              </a:rPr>
              <a:t>den </a:t>
            </a:r>
            <a:r>
              <a:rPr sz="1300" spc="-120" dirty="0">
                <a:latin typeface="Calibri"/>
                <a:cs typeface="Calibri"/>
              </a:rPr>
              <a:t>Ende </a:t>
            </a:r>
            <a:r>
              <a:rPr sz="1300" spc="-180" dirty="0">
                <a:latin typeface="Calibri"/>
                <a:cs typeface="Calibri"/>
              </a:rPr>
              <a:t>CHM. </a:t>
            </a:r>
            <a:r>
              <a:rPr sz="1300" spc="-110" dirty="0">
                <a:latin typeface="Calibri"/>
                <a:cs typeface="Calibri"/>
              </a:rPr>
              <a:t>Occupational </a:t>
            </a:r>
            <a:r>
              <a:rPr sz="1300" spc="-120" dirty="0">
                <a:latin typeface="Calibri"/>
                <a:cs typeface="Calibri"/>
              </a:rPr>
              <a:t>therapy </a:t>
            </a:r>
            <a:r>
              <a:rPr sz="1300" spc="-105" dirty="0">
                <a:latin typeface="Calibri"/>
                <a:cs typeface="Calibri"/>
              </a:rPr>
              <a:t>for </a:t>
            </a:r>
            <a:r>
              <a:rPr sz="1300" spc="-110" dirty="0">
                <a:latin typeface="Calibri"/>
                <a:cs typeface="Calibri"/>
              </a:rPr>
              <a:t>stroke </a:t>
            </a:r>
            <a:r>
              <a:rPr sz="1300" spc="-105" dirty="0">
                <a:latin typeface="Calibri"/>
                <a:cs typeface="Calibri"/>
              </a:rPr>
              <a:t>patients: a systematic </a:t>
            </a:r>
            <a:r>
              <a:rPr sz="1300" spc="-125" dirty="0">
                <a:latin typeface="Calibri"/>
                <a:cs typeface="Calibri"/>
              </a:rPr>
              <a:t>review. </a:t>
            </a:r>
            <a:r>
              <a:rPr sz="1300" spc="-110" dirty="0">
                <a:latin typeface="Calibri"/>
                <a:cs typeface="Calibri"/>
              </a:rPr>
              <a:t>Stroke. </a:t>
            </a:r>
            <a:r>
              <a:rPr sz="1300" spc="-105" dirty="0">
                <a:latin typeface="Calibri"/>
                <a:cs typeface="Calibri"/>
              </a:rPr>
              <a:t>2003;34(3):676-687.  doi:10.1161/01.STR.0000057576.77308.30.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039368" cy="100279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8035" y="259079"/>
            <a:ext cx="6991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790" y="32003"/>
            <a:ext cx="551815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0" spc="-425" dirty="0">
                <a:latin typeface="Calibri"/>
                <a:cs typeface="Calibri"/>
              </a:rPr>
              <a:t>Мнемограмма </a:t>
            </a:r>
            <a:r>
              <a:rPr sz="3800" b="0" spc="-310" dirty="0">
                <a:latin typeface="Calibri"/>
                <a:cs typeface="Calibri"/>
              </a:rPr>
              <a:t>«Радуга</a:t>
            </a:r>
            <a:r>
              <a:rPr sz="3800" b="0" spc="-100" dirty="0">
                <a:latin typeface="Calibri"/>
                <a:cs typeface="Calibri"/>
              </a:rPr>
              <a:t> </a:t>
            </a:r>
            <a:r>
              <a:rPr sz="3800" b="0" spc="-310" dirty="0">
                <a:latin typeface="Calibri"/>
                <a:cs typeface="Calibri"/>
              </a:rPr>
              <a:t>РеабИТ»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28367" y="655878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0544" y="1313688"/>
            <a:ext cx="5017135" cy="4940935"/>
            <a:chOff x="3590544" y="1313688"/>
            <a:chExt cx="5017135" cy="49409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7095" y="1313688"/>
              <a:ext cx="1987296" cy="1127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544" y="2191512"/>
              <a:ext cx="771144" cy="21457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7704" y="4233671"/>
              <a:ext cx="1490472" cy="1780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8344" y="5748527"/>
              <a:ext cx="2197607" cy="5059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9167" y="4233671"/>
              <a:ext cx="1487424" cy="1780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36408" y="2228088"/>
              <a:ext cx="771144" cy="21427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9904" y="1313688"/>
              <a:ext cx="1990344" cy="1127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51119" y="2798063"/>
              <a:ext cx="1975103" cy="197510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15875" y="3532123"/>
            <a:ext cx="844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аб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31535" y="704087"/>
            <a:ext cx="1411223" cy="14112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719081" y="1245108"/>
            <a:ext cx="838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Циркадность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90816" y="1600200"/>
            <a:ext cx="1408176" cy="140817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618896" y="1977644"/>
            <a:ext cx="751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FFFFFF"/>
                </a:solidFill>
                <a:latin typeface="Calibri"/>
                <a:cs typeface="Calibri"/>
              </a:rPr>
              <a:t>Дыхание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48016" y="3608832"/>
            <a:ext cx="1411224" cy="141122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053656" y="4149852"/>
            <a:ext cx="799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latin typeface="Calibri"/>
                <a:cs typeface="Calibri"/>
              </a:rPr>
              <a:t>Метаболизм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55664" y="5212079"/>
            <a:ext cx="1423415" cy="142341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811685" y="5595620"/>
            <a:ext cx="71374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79375">
              <a:lnSpc>
                <a:spcPts val="2110"/>
              </a:lnSpc>
              <a:spcBef>
                <a:spcPts val="21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01311" y="5218176"/>
            <a:ext cx="1411224" cy="14112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82134" y="5759196"/>
            <a:ext cx="8515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18104" y="3608832"/>
            <a:ext cx="1411223" cy="140817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426288" y="4059428"/>
            <a:ext cx="793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66159" y="1600200"/>
            <a:ext cx="1429512" cy="140817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860543" y="1989835"/>
            <a:ext cx="842010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-635" algn="ctr">
              <a:lnSpc>
                <a:spcPct val="97500"/>
              </a:lnSpc>
              <a:spcBef>
                <a:spcPts val="135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ин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10843" y="129539"/>
            <a:ext cx="37719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385" dirty="0">
                <a:latin typeface="Calibri"/>
                <a:cs typeface="Calibri"/>
              </a:rPr>
              <a:t>Профилактика</a:t>
            </a:r>
            <a:r>
              <a:rPr sz="4400" b="0" spc="-110" dirty="0">
                <a:latin typeface="Calibri"/>
                <a:cs typeface="Calibri"/>
              </a:rPr>
              <a:t> </a:t>
            </a:r>
            <a:r>
              <a:rPr sz="4400" b="0" spc="-390" dirty="0">
                <a:latin typeface="Calibri"/>
                <a:cs typeface="Calibri"/>
              </a:rPr>
              <a:t>ГСО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28419" y="6268720"/>
            <a:ext cx="1041908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20" dirty="0">
                <a:latin typeface="Calibri"/>
                <a:cs typeface="Calibri"/>
              </a:rPr>
              <a:t>Ackerson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spc="-150" dirty="0">
                <a:latin typeface="Calibri"/>
                <a:cs typeface="Calibri"/>
              </a:rPr>
              <a:t>T,</a:t>
            </a:r>
            <a:r>
              <a:rPr sz="1300" spc="-120" dirty="0">
                <a:latin typeface="Calibri"/>
                <a:cs typeface="Calibri"/>
              </a:rPr>
              <a:t> </a:t>
            </a:r>
            <a:r>
              <a:rPr sz="1300" spc="-130" dirty="0">
                <a:latin typeface="Calibri"/>
                <a:cs typeface="Calibri"/>
              </a:rPr>
              <a:t>Adeoye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204" dirty="0">
                <a:latin typeface="Calibri"/>
                <a:cs typeface="Calibri"/>
              </a:rPr>
              <a:t>OM,</a:t>
            </a:r>
            <a:r>
              <a:rPr sz="1300" spc="-120" dirty="0">
                <a:latin typeface="Calibri"/>
                <a:cs typeface="Calibri"/>
              </a:rPr>
              <a:t> </a:t>
            </a:r>
            <a:r>
              <a:rPr sz="1300" spc="-140" dirty="0">
                <a:latin typeface="Calibri"/>
                <a:cs typeface="Calibri"/>
              </a:rPr>
              <a:t>Brown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215" dirty="0">
                <a:latin typeface="Calibri"/>
                <a:cs typeface="Calibri"/>
              </a:rPr>
              <a:t>M,</a:t>
            </a:r>
            <a:r>
              <a:rPr sz="1300" spc="-200" dirty="0">
                <a:latin typeface="Calibri"/>
                <a:cs typeface="Calibri"/>
              </a:rPr>
              <a:t> </a:t>
            </a:r>
            <a:r>
              <a:rPr sz="1300" spc="-105" dirty="0">
                <a:latin typeface="Calibri"/>
                <a:cs typeface="Calibri"/>
              </a:rPr>
              <a:t>et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90" dirty="0">
                <a:latin typeface="Calibri"/>
                <a:cs typeface="Calibri"/>
              </a:rPr>
              <a:t>al.</a:t>
            </a:r>
            <a:r>
              <a:rPr sz="1300" spc="-110" dirty="0">
                <a:latin typeface="Calibri"/>
                <a:cs typeface="Calibri"/>
              </a:rPr>
              <a:t> </a:t>
            </a:r>
            <a:r>
              <a:rPr sz="1300" spc="-145" dirty="0">
                <a:latin typeface="Calibri"/>
                <a:cs typeface="Calibri"/>
              </a:rPr>
              <a:t>AHA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20" dirty="0">
                <a:latin typeface="Calibri"/>
                <a:cs typeface="Calibri"/>
              </a:rPr>
              <a:t>/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20" dirty="0">
                <a:latin typeface="Calibri"/>
                <a:cs typeface="Calibri"/>
              </a:rPr>
              <a:t>ASA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00" dirty="0">
                <a:latin typeface="Calibri"/>
                <a:cs typeface="Calibri"/>
              </a:rPr>
              <a:t>Guideline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95" dirty="0">
                <a:latin typeface="Calibri"/>
                <a:cs typeface="Calibri"/>
              </a:rPr>
              <a:t>2018</a:t>
            </a:r>
            <a:r>
              <a:rPr sz="1300" spc="-45" dirty="0">
                <a:latin typeface="Calibri"/>
                <a:cs typeface="Calibri"/>
              </a:rPr>
              <a:t> </a:t>
            </a:r>
            <a:r>
              <a:rPr sz="1300" spc="-100" dirty="0">
                <a:latin typeface="Calibri"/>
                <a:cs typeface="Calibri"/>
              </a:rPr>
              <a:t>Guidelines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05" dirty="0">
                <a:latin typeface="Calibri"/>
                <a:cs typeface="Calibri"/>
              </a:rPr>
              <a:t>for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the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90" dirty="0">
                <a:latin typeface="Calibri"/>
                <a:cs typeface="Calibri"/>
              </a:rPr>
              <a:t>Early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50" dirty="0">
                <a:latin typeface="Calibri"/>
                <a:cs typeface="Calibri"/>
              </a:rPr>
              <a:t>Management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05" dirty="0">
                <a:latin typeface="Calibri"/>
                <a:cs typeface="Calibri"/>
              </a:rPr>
              <a:t>of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100" dirty="0">
                <a:latin typeface="Calibri"/>
                <a:cs typeface="Calibri"/>
              </a:rPr>
              <a:t>Patients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35" dirty="0">
                <a:latin typeface="Calibri"/>
                <a:cs typeface="Calibri"/>
              </a:rPr>
              <a:t>With</a:t>
            </a:r>
            <a:r>
              <a:rPr sz="1300" spc="-40" dirty="0">
                <a:latin typeface="Calibri"/>
                <a:cs typeface="Calibri"/>
              </a:rPr>
              <a:t> </a:t>
            </a:r>
            <a:r>
              <a:rPr sz="1300" spc="-120" dirty="0">
                <a:latin typeface="Calibri"/>
                <a:cs typeface="Calibri"/>
              </a:rPr>
              <a:t>Acute</a:t>
            </a:r>
            <a:r>
              <a:rPr sz="1300" spc="-30" dirty="0">
                <a:latin typeface="Calibri"/>
                <a:cs typeface="Calibri"/>
              </a:rPr>
              <a:t> </a:t>
            </a:r>
            <a:r>
              <a:rPr sz="1300" spc="-105" dirty="0">
                <a:latin typeface="Calibri"/>
                <a:cs typeface="Calibri"/>
              </a:rPr>
              <a:t>Ischemic</a:t>
            </a:r>
            <a:r>
              <a:rPr sz="1300" spc="-35" dirty="0">
                <a:latin typeface="Calibri"/>
                <a:cs typeface="Calibri"/>
              </a:rPr>
              <a:t> </a:t>
            </a:r>
            <a:r>
              <a:rPr sz="1300" spc="-105" dirty="0">
                <a:latin typeface="Calibri"/>
                <a:cs typeface="Calibri"/>
              </a:rPr>
              <a:t>Stroke.;</a:t>
            </a:r>
            <a:r>
              <a:rPr sz="1300" spc="-25" dirty="0">
                <a:latin typeface="Calibri"/>
                <a:cs typeface="Calibri"/>
              </a:rPr>
              <a:t> </a:t>
            </a:r>
            <a:r>
              <a:rPr sz="1300" spc="-105" dirty="0">
                <a:latin typeface="Calibri"/>
                <a:cs typeface="Calibri"/>
              </a:rPr>
              <a:t>2018.</a:t>
            </a:r>
            <a:r>
              <a:rPr sz="1300" spc="-110" dirty="0">
                <a:latin typeface="Calibri"/>
                <a:cs typeface="Calibri"/>
              </a:rPr>
              <a:t> </a:t>
            </a:r>
            <a:r>
              <a:rPr sz="1300" spc="-105" dirty="0">
                <a:latin typeface="Calibri"/>
                <a:cs typeface="Calibri"/>
              </a:rPr>
              <a:t>doi:10.1161/STR.0000000000000158.</a:t>
            </a:r>
            <a:endParaRPr sz="13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73681" y="1243333"/>
          <a:ext cx="9451340" cy="3207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75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871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052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450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1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spc="-140" dirty="0">
                          <a:latin typeface="Calibri"/>
                          <a:cs typeface="Calibri"/>
                        </a:rPr>
                        <a:t>Рутинное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использование антибиотикопрофилактики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имеет</a:t>
                      </a:r>
                      <a:r>
                        <a:rPr sz="16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пользы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spc="-55" dirty="0">
                          <a:latin typeface="Calibri"/>
                          <a:cs typeface="Calibri"/>
                        </a:rPr>
                        <a:t>III: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нет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пользы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B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2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09220" marR="1041400">
                        <a:lnSpc>
                          <a:spcPts val="1900"/>
                        </a:lnSpc>
                        <a:spcBef>
                          <a:spcPts val="420"/>
                        </a:spcBef>
                      </a:pPr>
                      <a:r>
                        <a:rPr sz="1600" spc="-135" dirty="0">
                          <a:latin typeface="Calibri"/>
                          <a:cs typeface="Calibri"/>
                        </a:rPr>
                        <a:t>Катетеризация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мочевого пузыря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опасна </a:t>
                      </a:r>
                      <a:r>
                        <a:rPr sz="1600" spc="-11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точки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зрения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развития </a:t>
                      </a:r>
                      <a:r>
                        <a:rPr sz="1600" spc="-114" dirty="0">
                          <a:latin typeface="Calibri"/>
                          <a:cs typeface="Calibri"/>
                        </a:rPr>
                        <a:t>катетер- 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ассоциированной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инфекции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мочевых</a:t>
                      </a:r>
                      <a:r>
                        <a:rPr sz="160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путей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spc="-55" dirty="0">
                          <a:latin typeface="Calibri"/>
                          <a:cs typeface="Calibri"/>
                        </a:rPr>
                        <a:t>III: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вред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С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3504"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09220" marR="1074420">
                        <a:lnSpc>
                          <a:spcPts val="1900"/>
                        </a:lnSpc>
                        <a:spcBef>
                          <a:spcPts val="420"/>
                        </a:spcBef>
                      </a:pPr>
                      <a:r>
                        <a:rPr sz="1600" spc="-12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период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госпитализации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необходимо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мониторировать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состояние </a:t>
                      </a:r>
                      <a:r>
                        <a:rPr sz="1600" spc="-175" dirty="0">
                          <a:latin typeface="Calibri"/>
                          <a:cs typeface="Calibri"/>
                        </a:rPr>
                        <a:t>кожи </a:t>
                      </a:r>
                      <a:r>
                        <a:rPr sz="1600" spc="-110" dirty="0">
                          <a:latin typeface="Calibri"/>
                          <a:cs typeface="Calibri"/>
                        </a:rPr>
                        <a:t>с 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использованием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валидных</a:t>
                      </a:r>
                      <a:r>
                        <a:rPr sz="16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шкал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I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С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10922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4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318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109220" marR="109220">
                        <a:lnSpc>
                          <a:spcPct val="101299"/>
                        </a:lnSpc>
                        <a:spcBef>
                          <a:spcPts val="320"/>
                        </a:spcBef>
                      </a:pPr>
                      <a:r>
                        <a:rPr sz="1600" spc="-165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восстановления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мобильности необходимо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обеспечить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защиту </a:t>
                      </a:r>
                      <a:r>
                        <a:rPr sz="1600" spc="-175" dirty="0">
                          <a:latin typeface="Calibri"/>
                          <a:cs typeface="Calibri"/>
                        </a:rPr>
                        <a:t>кожи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от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избыточного 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натяжения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и деформации,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обеспечение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адекватного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питания </a:t>
                      </a:r>
                      <a:r>
                        <a:rPr sz="1600" spc="-16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гидратации,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повороты, 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гигиена, </a:t>
                      </a:r>
                      <a:r>
                        <a:rPr sz="1600" spc="-150" dirty="0">
                          <a:latin typeface="Calibri"/>
                          <a:cs typeface="Calibri"/>
                        </a:rPr>
                        <a:t>специализированные </a:t>
                      </a:r>
                      <a:r>
                        <a:rPr sz="1600" spc="-160" dirty="0">
                          <a:latin typeface="Calibri"/>
                          <a:cs typeface="Calibri"/>
                        </a:rPr>
                        <a:t>матрацы, </a:t>
                      </a:r>
                      <a:r>
                        <a:rPr sz="1600" spc="-145" dirty="0">
                          <a:latin typeface="Calibri"/>
                          <a:cs typeface="Calibri"/>
                        </a:rPr>
                        <a:t>высадка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175" dirty="0">
                          <a:latin typeface="Calibri"/>
                          <a:cs typeface="Calibri"/>
                        </a:rPr>
                        <a:t>мобильные</a:t>
                      </a:r>
                      <a:r>
                        <a:rPr sz="16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кресла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406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39" y="121920"/>
            <a:ext cx="1429512" cy="14112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61250" y="520700"/>
            <a:ext cx="842644" cy="5378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1300"/>
              </a:lnSpc>
              <a:spcBef>
                <a:spcPts val="260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ек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51147" y="228600"/>
            <a:ext cx="938149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4189" marR="5080" indent="-1762125">
              <a:lnSpc>
                <a:spcPct val="100000"/>
              </a:lnSpc>
              <a:spcBef>
                <a:spcPts val="100"/>
              </a:spcBef>
            </a:pPr>
            <a:r>
              <a:rPr sz="2900" b="0" spc="-295" dirty="0">
                <a:latin typeface="Calibri"/>
                <a:cs typeface="Calibri"/>
              </a:rPr>
              <a:t>Рекомендации </a:t>
            </a:r>
            <a:r>
              <a:rPr sz="2900" b="0" spc="-280" dirty="0">
                <a:latin typeface="Calibri"/>
                <a:cs typeface="Calibri"/>
              </a:rPr>
              <a:t>по </a:t>
            </a:r>
            <a:r>
              <a:rPr sz="2900" b="0" spc="-265" dirty="0">
                <a:latin typeface="Calibri"/>
                <a:cs typeface="Calibri"/>
              </a:rPr>
              <a:t>профилактике </a:t>
            </a:r>
            <a:r>
              <a:rPr sz="2900" b="0" spc="-295" dirty="0">
                <a:latin typeface="Calibri"/>
                <a:cs typeface="Calibri"/>
              </a:rPr>
              <a:t>ПИТ-синдрома </a:t>
            </a:r>
            <a:r>
              <a:rPr sz="2900" b="0" spc="-225" dirty="0">
                <a:latin typeface="Calibri"/>
                <a:cs typeface="Calibri"/>
              </a:rPr>
              <a:t>в </a:t>
            </a:r>
            <a:r>
              <a:rPr sz="2900" b="0" spc="-300" dirty="0">
                <a:latin typeface="Calibri"/>
                <a:cs typeface="Calibri"/>
              </a:rPr>
              <a:t>премобилизационную  </a:t>
            </a:r>
            <a:r>
              <a:rPr sz="2900" b="0" spc="-270" dirty="0">
                <a:latin typeface="Calibri"/>
                <a:cs typeface="Calibri"/>
              </a:rPr>
              <a:t>фазу. </a:t>
            </a:r>
            <a:r>
              <a:rPr sz="2900" spc="-265" dirty="0"/>
              <a:t>Профилактика </a:t>
            </a:r>
            <a:r>
              <a:rPr sz="2900" spc="-270" dirty="0"/>
              <a:t>тромбоза </a:t>
            </a:r>
            <a:r>
              <a:rPr sz="2900" spc="-229" dirty="0"/>
              <a:t>глубоких</a:t>
            </a:r>
            <a:r>
              <a:rPr sz="2900" spc="-455" dirty="0"/>
              <a:t> </a:t>
            </a:r>
            <a:r>
              <a:rPr sz="2900" spc="-254" dirty="0"/>
              <a:t>вен</a:t>
            </a:r>
            <a:endParaRPr sz="29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69008" y="1210318"/>
          <a:ext cx="9911080" cy="3709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527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94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185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65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1455"/>
                        </a:lnSpc>
                      </a:pPr>
                      <a:r>
                        <a:rPr sz="1300" b="1" spc="-95" dirty="0">
                          <a:latin typeface="Calibri"/>
                          <a:cs typeface="Calibri"/>
                        </a:rPr>
                        <a:t>Класс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ts val="1455"/>
                        </a:lnSpc>
                      </a:pPr>
                      <a:r>
                        <a:rPr sz="1300" b="1" spc="-114" dirty="0">
                          <a:latin typeface="Calibri"/>
                          <a:cs typeface="Calibri"/>
                        </a:rPr>
                        <a:t>Уровень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91440"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300" b="1" spc="-105" dirty="0">
                          <a:latin typeface="Calibri"/>
                          <a:cs typeface="Calibri"/>
                        </a:rPr>
                        <a:t>Доказательства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0013">
                <a:tc>
                  <a:txBody>
                    <a:bodyPr/>
                    <a:lstStyle/>
                    <a:p>
                      <a:pPr marL="121285">
                        <a:lnSpc>
                          <a:spcPts val="1695"/>
                        </a:lnSpc>
                      </a:pPr>
                      <a:r>
                        <a:rPr sz="1500" spc="-15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ишемическом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инсульте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НФГ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500" spc="-195" dirty="0">
                          <a:latin typeface="Calibri"/>
                          <a:cs typeface="Calibri"/>
                        </a:rPr>
                        <a:t>НМГ </a:t>
                      </a:r>
                      <a:r>
                        <a:rPr sz="1500" spc="-180" dirty="0">
                          <a:latin typeface="Calibri"/>
                          <a:cs typeface="Calibri"/>
                        </a:rPr>
                        <a:t>должны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вводится </a:t>
                      </a:r>
                      <a:r>
                        <a:rPr sz="1500" spc="-160" dirty="0">
                          <a:latin typeface="Calibri"/>
                          <a:cs typeface="Calibri"/>
                        </a:rPr>
                        <a:t>подкожно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профилактической </a:t>
                      </a:r>
                      <a:r>
                        <a:rPr sz="1500" spc="-160" dirty="0">
                          <a:latin typeface="Calibri"/>
                          <a:cs typeface="Calibri"/>
                        </a:rPr>
                        <a:t>дозы</a:t>
                      </a:r>
                      <a:r>
                        <a:rPr sz="15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65" dirty="0">
                          <a:latin typeface="Calibri"/>
                          <a:cs typeface="Calibri"/>
                        </a:rPr>
                        <a:t>подкожный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</a:pPr>
                      <a:r>
                        <a:rPr sz="1500" spc="-130" dirty="0">
                          <a:latin typeface="Calibri"/>
                          <a:cs typeface="Calibri"/>
                        </a:rPr>
                        <a:t>гепарин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(НФГ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500" spc="-175" dirty="0">
                          <a:latin typeface="Calibri"/>
                          <a:cs typeface="Calibri"/>
                        </a:rPr>
                        <a:t>НМГ)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острой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реабилитации </a:t>
                      </a:r>
                      <a:r>
                        <a:rPr sz="1500" spc="-165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восстановления</a:t>
                      </a:r>
                      <a:r>
                        <a:rPr sz="15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мобильности.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14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I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16255" algn="r">
                        <a:lnSpc>
                          <a:spcPts val="14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А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21285">
                        <a:lnSpc>
                          <a:spcPts val="1695"/>
                        </a:lnSpc>
                      </a:pPr>
                      <a:r>
                        <a:rPr sz="1500" spc="-140" dirty="0">
                          <a:latin typeface="Calibri"/>
                          <a:cs typeface="Calibri"/>
                        </a:rPr>
                        <a:t>Профилактики 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ТГВ </a:t>
                      </a:r>
                      <a:r>
                        <a:rPr sz="1500" spc="-165" dirty="0">
                          <a:latin typeface="Calibri"/>
                          <a:cs typeface="Calibri"/>
                        </a:rPr>
                        <a:t>должна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проводиться </a:t>
                      </a:r>
                      <a:r>
                        <a:rPr sz="1500" spc="-165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достижения продолжительности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вертикализации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менее </a:t>
                      </a:r>
                      <a:r>
                        <a:rPr sz="1500" spc="-90" dirty="0">
                          <a:latin typeface="Calibri"/>
                          <a:cs typeface="Calibri"/>
                        </a:rPr>
                        <a:t>3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часов</a:t>
                      </a:r>
                      <a:r>
                        <a:rPr sz="15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в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</a:pPr>
                      <a:r>
                        <a:rPr sz="1500" spc="-150" dirty="0">
                          <a:latin typeface="Calibri"/>
                          <a:cs typeface="Calibri"/>
                        </a:rPr>
                        <a:t>день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ts val="1465"/>
                        </a:lnSpc>
                      </a:pPr>
                      <a:r>
                        <a:rPr sz="1300" spc="-65" dirty="0">
                          <a:latin typeface="Calibri"/>
                          <a:cs typeface="Calibri"/>
                        </a:rPr>
                        <a:t>IIb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18159" algn="r">
                        <a:lnSpc>
                          <a:spcPts val="1465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C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21285">
                        <a:lnSpc>
                          <a:spcPts val="1695"/>
                        </a:lnSpc>
                      </a:pPr>
                      <a:r>
                        <a:rPr sz="1500" spc="-15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ишемическом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инсульте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профилактики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тромбоза </a:t>
                      </a:r>
                      <a:r>
                        <a:rPr sz="1500" spc="-120" dirty="0">
                          <a:latin typeface="Calibri"/>
                          <a:cs typeface="Calibri"/>
                        </a:rPr>
                        <a:t>глубоких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вен </a:t>
                      </a:r>
                      <a:r>
                        <a:rPr sz="1500" spc="-100" dirty="0">
                          <a:latin typeface="Calibri"/>
                          <a:cs typeface="Calibri"/>
                        </a:rPr>
                        <a:t>(ТГВ)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целесообразно</a:t>
                      </a:r>
                      <a:r>
                        <a:rPr sz="1500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использовать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</a:pPr>
                      <a:r>
                        <a:rPr sz="1500" spc="-135" dirty="0">
                          <a:latin typeface="Calibri"/>
                          <a:cs typeface="Calibri"/>
                        </a:rPr>
                        <a:t>профилактическую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дозу </a:t>
                      </a:r>
                      <a:r>
                        <a:rPr sz="1500" spc="-195" dirty="0">
                          <a:latin typeface="Calibri"/>
                          <a:cs typeface="Calibri"/>
                        </a:rPr>
                        <a:t>НМГ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чем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профилактическую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дозу</a:t>
                      </a:r>
                      <a:r>
                        <a:rPr sz="1500" spc="-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НФГ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8575" algn="ctr">
                        <a:lnSpc>
                          <a:spcPts val="1465"/>
                        </a:lnSpc>
                      </a:pPr>
                      <a:r>
                        <a:rPr sz="1300" spc="-60" dirty="0">
                          <a:latin typeface="Calibri"/>
                          <a:cs typeface="Calibri"/>
                        </a:rPr>
                        <a:t>IIa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16255" algn="r">
                        <a:lnSpc>
                          <a:spcPts val="1465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A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21285">
                        <a:lnSpc>
                          <a:spcPts val="1695"/>
                        </a:lnSpc>
                      </a:pPr>
                      <a:r>
                        <a:rPr sz="1500" b="1" spc="-180" dirty="0">
                          <a:latin typeface="Calibri"/>
                          <a:cs typeface="Calibri"/>
                        </a:rPr>
                        <a:t>*При </a:t>
                      </a:r>
                      <a:r>
                        <a:rPr sz="1500" b="1" spc="-160" dirty="0">
                          <a:latin typeface="Calibri"/>
                          <a:cs typeface="Calibri"/>
                        </a:rPr>
                        <a:t>ишемическом </a:t>
                      </a:r>
                      <a:r>
                        <a:rPr sz="1500" b="1" spc="-125" dirty="0">
                          <a:latin typeface="Calibri"/>
                          <a:cs typeface="Calibri"/>
                        </a:rPr>
                        <a:t>инсульте </a:t>
                      </a:r>
                      <a:r>
                        <a:rPr sz="1500" b="1" spc="-114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500" b="1" spc="-145" dirty="0">
                          <a:latin typeface="Calibri"/>
                          <a:cs typeface="Calibri"/>
                        </a:rPr>
                        <a:t>острейшем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периоде для профилактики </a:t>
                      </a:r>
                      <a:r>
                        <a:rPr sz="1500" b="1" spc="-75" dirty="0">
                          <a:latin typeface="Calibri"/>
                          <a:cs typeface="Calibri"/>
                        </a:rPr>
                        <a:t>ТГВ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целесообразно</a:t>
                      </a:r>
                      <a:r>
                        <a:rPr sz="1500" b="1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использование</a:t>
                      </a:r>
                      <a:endParaRPr sz="1500">
                        <a:latin typeface="Calibri"/>
                        <a:cs typeface="Calibri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</a:pPr>
                      <a:r>
                        <a:rPr sz="1500" b="1" spc="-135" dirty="0">
                          <a:latin typeface="Calibri"/>
                          <a:cs typeface="Calibri"/>
                        </a:rPr>
                        <a:t>прерывистой пневматической </a:t>
                      </a:r>
                      <a:r>
                        <a:rPr sz="1500" b="1" spc="-145" dirty="0">
                          <a:latin typeface="Calibri"/>
                          <a:cs typeface="Calibri"/>
                        </a:rPr>
                        <a:t>компрессии </a:t>
                      </a:r>
                      <a:r>
                        <a:rPr sz="1500" b="1" spc="-114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500" b="1" spc="-150" dirty="0">
                          <a:latin typeface="Calibri"/>
                          <a:cs typeface="Calibri"/>
                        </a:rPr>
                        <a:t>дополнении </a:t>
                      </a:r>
                      <a:r>
                        <a:rPr sz="1500" b="1" spc="-13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стандартным </a:t>
                      </a:r>
                      <a:r>
                        <a:rPr sz="1500" b="1" spc="-145" dirty="0">
                          <a:latin typeface="Calibri"/>
                          <a:cs typeface="Calibri"/>
                        </a:rPr>
                        <a:t>назначениям </a:t>
                      </a:r>
                      <a:r>
                        <a:rPr sz="1500" b="1" spc="-140" dirty="0">
                          <a:latin typeface="Calibri"/>
                          <a:cs typeface="Calibri"/>
                        </a:rPr>
                        <a:t>аспирина </a:t>
                      </a:r>
                      <a:r>
                        <a:rPr sz="1500" b="1" spc="-16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500" b="1" spc="-135" dirty="0">
                          <a:latin typeface="Calibri"/>
                          <a:cs typeface="Calibri"/>
                        </a:rPr>
                        <a:t>гидратации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1465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I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16890" algn="r">
                        <a:lnSpc>
                          <a:spcPts val="1465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3039">
                <a:tc>
                  <a:txBody>
                    <a:bodyPr/>
                    <a:lstStyle/>
                    <a:p>
                      <a:pPr marL="121285">
                        <a:lnSpc>
                          <a:spcPts val="1695"/>
                        </a:lnSpc>
                      </a:pPr>
                      <a:r>
                        <a:rPr sz="1500" spc="-15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500" spc="-165" dirty="0">
                          <a:latin typeface="Calibri"/>
                          <a:cs typeface="Calibri"/>
                        </a:rPr>
                        <a:t>ВМК,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использование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профилактической </a:t>
                      </a:r>
                      <a:r>
                        <a:rPr sz="1500" spc="-160" dirty="0">
                          <a:latin typeface="Calibri"/>
                          <a:cs typeface="Calibri"/>
                        </a:rPr>
                        <a:t>дозы </a:t>
                      </a:r>
                      <a:r>
                        <a:rPr sz="1500" spc="-195" dirty="0">
                          <a:latin typeface="Calibri"/>
                          <a:cs typeface="Calibri"/>
                        </a:rPr>
                        <a:t>НМГ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имеет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преимущества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над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профилактическими</a:t>
                      </a:r>
                      <a:r>
                        <a:rPr sz="15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60" dirty="0">
                          <a:latin typeface="Calibri"/>
                          <a:cs typeface="Calibri"/>
                        </a:rPr>
                        <a:t>дозами НФГ.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ts val="1465"/>
                        </a:lnSpc>
                      </a:pPr>
                      <a:r>
                        <a:rPr sz="1300" spc="-65" dirty="0">
                          <a:latin typeface="Calibri"/>
                          <a:cs typeface="Calibri"/>
                        </a:rPr>
                        <a:t>IIb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18159" algn="r">
                        <a:lnSpc>
                          <a:spcPts val="1465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С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121285">
                        <a:lnSpc>
                          <a:spcPts val="1700"/>
                        </a:lnSpc>
                      </a:pPr>
                      <a:r>
                        <a:rPr sz="1500" spc="-15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500" spc="-175" dirty="0">
                          <a:latin typeface="Calibri"/>
                          <a:cs typeface="Calibri"/>
                        </a:rPr>
                        <a:t>ВМК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профилактики </a:t>
                      </a:r>
                      <a:r>
                        <a:rPr sz="1500" spc="-95" dirty="0">
                          <a:latin typeface="Calibri"/>
                          <a:cs typeface="Calibri"/>
                        </a:rPr>
                        <a:t>ТГВ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целесообразно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использовать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прерывистую пневматическую</a:t>
                      </a:r>
                      <a:r>
                        <a:rPr sz="1500" spc="-2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50" dirty="0">
                          <a:latin typeface="Calibri"/>
                          <a:cs typeface="Calibri"/>
                        </a:rPr>
                        <a:t>компрессию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ts val="1450"/>
                        </a:lnSpc>
                      </a:pPr>
                      <a:r>
                        <a:rPr sz="1300" spc="-65" dirty="0">
                          <a:latin typeface="Calibri"/>
                          <a:cs typeface="Calibri"/>
                        </a:rPr>
                        <a:t>IIb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18159" algn="r">
                        <a:lnSpc>
                          <a:spcPts val="145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C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3392">
                <a:tc>
                  <a:txBody>
                    <a:bodyPr/>
                    <a:lstStyle/>
                    <a:p>
                      <a:pPr marL="121285">
                        <a:lnSpc>
                          <a:spcPts val="1710"/>
                        </a:lnSpc>
                      </a:pPr>
                      <a:r>
                        <a:rPr sz="1500" spc="-15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500" spc="-155" dirty="0">
                          <a:latin typeface="Calibri"/>
                          <a:cs typeface="Calibri"/>
                        </a:rPr>
                        <a:t>ишемическом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инсульте,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полезно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использовать эластичные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компрессионные</a:t>
                      </a:r>
                      <a:r>
                        <a:rPr sz="15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чулки.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1450"/>
                        </a:lnSpc>
                      </a:pPr>
                      <a:r>
                        <a:rPr sz="1300" spc="-30" dirty="0">
                          <a:latin typeface="Calibri"/>
                          <a:cs typeface="Calibri"/>
                        </a:rPr>
                        <a:t>III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16890" algn="r">
                        <a:lnSpc>
                          <a:spcPts val="145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2196">
                <a:tc>
                  <a:txBody>
                    <a:bodyPr/>
                    <a:lstStyle/>
                    <a:p>
                      <a:pPr marL="121285">
                        <a:lnSpc>
                          <a:spcPts val="1705"/>
                        </a:lnSpc>
                      </a:pPr>
                      <a:r>
                        <a:rPr sz="1500" spc="-15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геморрагическом </a:t>
                      </a:r>
                      <a:r>
                        <a:rPr sz="1500" spc="-240" dirty="0">
                          <a:latin typeface="Calibri"/>
                          <a:cs typeface="Calibri"/>
                        </a:rPr>
                        <a:t>*</a:t>
                      </a:r>
                      <a:r>
                        <a:rPr sz="1500" b="1" spc="-24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500" b="1" spc="-160" dirty="0">
                          <a:latin typeface="Calibri"/>
                          <a:cs typeface="Calibri"/>
                        </a:rPr>
                        <a:t>ишемическом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инсульте,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500" spc="-140" dirty="0">
                          <a:latin typeface="Calibri"/>
                          <a:cs typeface="Calibri"/>
                        </a:rPr>
                        <a:t>полезно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использовать эластичные</a:t>
                      </a:r>
                      <a:r>
                        <a:rPr sz="15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00" spc="-145" dirty="0">
                          <a:latin typeface="Calibri"/>
                          <a:cs typeface="Calibri"/>
                        </a:rPr>
                        <a:t>компрессионные </a:t>
                      </a:r>
                      <a:r>
                        <a:rPr sz="1500" spc="-135" dirty="0">
                          <a:latin typeface="Calibri"/>
                          <a:cs typeface="Calibri"/>
                        </a:rPr>
                        <a:t>чулки.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1450"/>
                        </a:lnSpc>
                      </a:pPr>
                      <a:r>
                        <a:rPr sz="1300" spc="-30" dirty="0">
                          <a:latin typeface="Calibri"/>
                          <a:cs typeface="Calibri"/>
                        </a:rPr>
                        <a:t>III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16890" algn="r">
                        <a:lnSpc>
                          <a:spcPts val="145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В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marL="121285">
                        <a:lnSpc>
                          <a:spcPts val="1460"/>
                        </a:lnSpc>
                      </a:pPr>
                      <a:r>
                        <a:rPr sz="1300" spc="-13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профилактическом использовании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антикоагулянтов,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преимущества низкомолекулярных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гепаринов</a:t>
                      </a:r>
                      <a:r>
                        <a:rPr sz="13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над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311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300" spc="-130" dirty="0">
                          <a:latin typeface="Calibri"/>
                          <a:cs typeface="Calibri"/>
                        </a:rPr>
                        <a:t>нефракционированнымb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не</a:t>
                      </a:r>
                      <a:r>
                        <a:rPr sz="13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определена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ts val="1460"/>
                        </a:lnSpc>
                      </a:pPr>
                      <a:r>
                        <a:rPr sz="1300" spc="-55" dirty="0">
                          <a:latin typeface="Calibri"/>
                          <a:cs typeface="Calibri"/>
                        </a:rPr>
                        <a:t>Iib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R="516890" algn="r">
                        <a:lnSpc>
                          <a:spcPts val="14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51476" y="5706722"/>
            <a:ext cx="4932860" cy="48565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6899" y="4978680"/>
            <a:ext cx="9407525" cy="3638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1265"/>
              </a:lnSpc>
              <a:spcBef>
                <a:spcPts val="110"/>
              </a:spcBef>
            </a:pPr>
            <a:r>
              <a:rPr sz="1150" b="1" i="1" spc="-125" dirty="0">
                <a:latin typeface="Calibri"/>
                <a:cs typeface="Calibri"/>
              </a:rPr>
              <a:t>*Ackerson </a:t>
            </a:r>
            <a:r>
              <a:rPr sz="1150" b="1" i="1" spc="-70" dirty="0">
                <a:latin typeface="Calibri"/>
                <a:cs typeface="Calibri"/>
              </a:rPr>
              <a:t>T, </a:t>
            </a:r>
            <a:r>
              <a:rPr sz="1150" b="1" i="1" spc="-125" dirty="0">
                <a:latin typeface="Calibri"/>
                <a:cs typeface="Calibri"/>
              </a:rPr>
              <a:t>Adeoye </a:t>
            </a:r>
            <a:r>
              <a:rPr sz="1150" b="1" i="1" spc="-185" dirty="0">
                <a:latin typeface="Calibri"/>
                <a:cs typeface="Calibri"/>
              </a:rPr>
              <a:t>OM, </a:t>
            </a:r>
            <a:r>
              <a:rPr sz="1150" b="1" i="1" spc="-140" dirty="0">
                <a:latin typeface="Calibri"/>
                <a:cs typeface="Calibri"/>
              </a:rPr>
              <a:t>Brown </a:t>
            </a:r>
            <a:r>
              <a:rPr sz="1150" b="1" i="1" spc="-190" dirty="0">
                <a:latin typeface="Calibri"/>
                <a:cs typeface="Calibri"/>
              </a:rPr>
              <a:t>M, </a:t>
            </a:r>
            <a:r>
              <a:rPr sz="1150" b="1" i="1" spc="-95" dirty="0">
                <a:latin typeface="Calibri"/>
                <a:cs typeface="Calibri"/>
              </a:rPr>
              <a:t>et al. </a:t>
            </a:r>
            <a:r>
              <a:rPr sz="1150" b="1" i="1" spc="-155" dirty="0">
                <a:latin typeface="Calibri"/>
                <a:cs typeface="Calibri"/>
              </a:rPr>
              <a:t>AHA </a:t>
            </a:r>
            <a:r>
              <a:rPr sz="1150" b="1" i="1" spc="-120" dirty="0">
                <a:latin typeface="Calibri"/>
                <a:cs typeface="Calibri"/>
              </a:rPr>
              <a:t>/ </a:t>
            </a:r>
            <a:r>
              <a:rPr sz="1150" b="1" i="1" spc="-125" dirty="0">
                <a:latin typeface="Calibri"/>
                <a:cs typeface="Calibri"/>
              </a:rPr>
              <a:t>ASA </a:t>
            </a:r>
            <a:r>
              <a:rPr sz="1150" b="1" i="1" spc="-100" dirty="0">
                <a:latin typeface="Calibri"/>
                <a:cs typeface="Calibri"/>
              </a:rPr>
              <a:t>Guideline </a:t>
            </a:r>
            <a:r>
              <a:rPr sz="1150" b="1" i="1" spc="-70" dirty="0">
                <a:latin typeface="Calibri"/>
                <a:cs typeface="Calibri"/>
              </a:rPr>
              <a:t>2018 </a:t>
            </a:r>
            <a:r>
              <a:rPr sz="1150" b="1" i="1" spc="-100" dirty="0">
                <a:latin typeface="Calibri"/>
                <a:cs typeface="Calibri"/>
              </a:rPr>
              <a:t>Guidelines for </a:t>
            </a:r>
            <a:r>
              <a:rPr sz="1150" b="1" i="1" spc="-105" dirty="0">
                <a:latin typeface="Calibri"/>
                <a:cs typeface="Calibri"/>
              </a:rPr>
              <a:t>the </a:t>
            </a:r>
            <a:r>
              <a:rPr sz="1150" b="1" i="1" spc="-100" dirty="0">
                <a:latin typeface="Calibri"/>
                <a:cs typeface="Calibri"/>
              </a:rPr>
              <a:t>Early </a:t>
            </a:r>
            <a:r>
              <a:rPr sz="1150" b="1" i="1" spc="-150" dirty="0">
                <a:latin typeface="Calibri"/>
                <a:cs typeface="Calibri"/>
              </a:rPr>
              <a:t>Management </a:t>
            </a:r>
            <a:r>
              <a:rPr sz="1150" b="1" i="1" spc="-105" dirty="0">
                <a:latin typeface="Calibri"/>
                <a:cs typeface="Calibri"/>
              </a:rPr>
              <a:t>of </a:t>
            </a:r>
            <a:r>
              <a:rPr sz="1150" b="1" i="1" spc="-100" dirty="0">
                <a:latin typeface="Calibri"/>
                <a:cs typeface="Calibri"/>
              </a:rPr>
              <a:t>Patients </a:t>
            </a:r>
            <a:r>
              <a:rPr sz="1150" b="1" i="1" spc="-130" dirty="0">
                <a:latin typeface="Calibri"/>
                <a:cs typeface="Calibri"/>
              </a:rPr>
              <a:t>With </a:t>
            </a:r>
            <a:r>
              <a:rPr sz="1150" b="1" i="1" spc="-114" dirty="0">
                <a:latin typeface="Calibri"/>
                <a:cs typeface="Calibri"/>
              </a:rPr>
              <a:t>Acute </a:t>
            </a:r>
            <a:r>
              <a:rPr sz="1150" b="1" i="1" spc="-100" dirty="0">
                <a:latin typeface="Calibri"/>
                <a:cs typeface="Calibri"/>
              </a:rPr>
              <a:t>Ischemic </a:t>
            </a:r>
            <a:r>
              <a:rPr sz="1150" b="1" i="1" spc="-90" dirty="0">
                <a:latin typeface="Calibri"/>
                <a:cs typeface="Calibri"/>
              </a:rPr>
              <a:t>Stroke.; </a:t>
            </a:r>
            <a:r>
              <a:rPr sz="1150" b="1" i="1" spc="-80" dirty="0">
                <a:latin typeface="Calibri"/>
                <a:cs typeface="Calibri"/>
              </a:rPr>
              <a:t>2018.</a:t>
            </a:r>
            <a:r>
              <a:rPr sz="1150" b="1" i="1" spc="-30" dirty="0">
                <a:latin typeface="Calibri"/>
                <a:cs typeface="Calibri"/>
              </a:rPr>
              <a:t> </a:t>
            </a:r>
            <a:r>
              <a:rPr sz="1150" b="1" i="1" spc="-80" dirty="0">
                <a:latin typeface="Calibri"/>
                <a:cs typeface="Calibri"/>
              </a:rPr>
              <a:t>doi:10.1161/STR.0000000000000158.</a:t>
            </a:r>
            <a:endParaRPr sz="1150">
              <a:latin typeface="Calibri"/>
              <a:cs typeface="Calibri"/>
            </a:endParaRPr>
          </a:p>
          <a:p>
            <a:pPr marL="12700">
              <a:lnSpc>
                <a:spcPts val="1385"/>
              </a:lnSpc>
            </a:pPr>
            <a:r>
              <a:rPr sz="1250" i="1" spc="-95" dirty="0">
                <a:latin typeface="Calibri"/>
                <a:cs typeface="Calibri"/>
              </a:rPr>
              <a:t>Guidelines </a:t>
            </a:r>
            <a:r>
              <a:rPr sz="1250" i="1" spc="-105" dirty="0">
                <a:latin typeface="Calibri"/>
                <a:cs typeface="Calibri"/>
              </a:rPr>
              <a:t>for Adult Stroke </a:t>
            </a:r>
            <a:r>
              <a:rPr sz="1250" i="1" spc="-100" dirty="0">
                <a:latin typeface="Calibri"/>
                <a:cs typeface="Calibri"/>
              </a:rPr>
              <a:t>Rehabilitation </a:t>
            </a:r>
            <a:r>
              <a:rPr sz="1250" i="1" spc="-140" dirty="0">
                <a:latin typeface="Calibri"/>
                <a:cs typeface="Calibri"/>
              </a:rPr>
              <a:t>and </a:t>
            </a:r>
            <a:r>
              <a:rPr sz="1250" i="1" spc="-125" dirty="0">
                <a:latin typeface="Calibri"/>
                <a:cs typeface="Calibri"/>
              </a:rPr>
              <a:t>Recovery. </a:t>
            </a:r>
            <a:r>
              <a:rPr sz="1250" i="1" spc="-105" dirty="0">
                <a:latin typeface="Calibri"/>
                <a:cs typeface="Calibri"/>
              </a:rPr>
              <a:t>Stroke.</a:t>
            </a:r>
            <a:r>
              <a:rPr sz="1250" i="1" spc="20" dirty="0">
                <a:latin typeface="Calibri"/>
                <a:cs typeface="Calibri"/>
              </a:rPr>
              <a:t> </a:t>
            </a:r>
            <a:r>
              <a:rPr sz="1250" i="1" spc="-100" dirty="0">
                <a:latin typeface="Calibri"/>
                <a:cs typeface="Calibri"/>
              </a:rPr>
              <a:t>2016:2-73.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88016" y="4458716"/>
            <a:ext cx="837565" cy="2128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800" dirty="0">
                <a:solidFill>
                  <a:srgbClr val="FF0000"/>
                </a:solidFill>
                <a:latin typeface="Calibri"/>
                <a:cs typeface="Calibri"/>
              </a:rPr>
              <a:t>?</a:t>
            </a:r>
            <a:endParaRPr sz="13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639" y="121920"/>
            <a:ext cx="1429512" cy="14112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61250" y="520700"/>
            <a:ext cx="842644" cy="5378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1300"/>
              </a:lnSpc>
              <a:spcBef>
                <a:spcPts val="260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ек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999491" y="986792"/>
          <a:ext cx="9732010" cy="3683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67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67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85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758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b="1" spc="-80" dirty="0">
                          <a:latin typeface="Calibri"/>
                          <a:cs typeface="Calibri"/>
                        </a:rPr>
                        <a:t>Класс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b="1" spc="-100" dirty="0">
                          <a:latin typeface="Calibri"/>
                          <a:cs typeface="Calibri"/>
                        </a:rPr>
                        <a:t>Уровень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ts val="1240"/>
                        </a:lnSpc>
                        <a:spcBef>
                          <a:spcPts val="695"/>
                        </a:spcBef>
                      </a:pPr>
                      <a:r>
                        <a:rPr sz="1100" b="1" spc="-90" dirty="0">
                          <a:latin typeface="Calibri"/>
                          <a:cs typeface="Calibri"/>
                        </a:rPr>
                        <a:t>доказательства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755">
                <a:tc>
                  <a:txBody>
                    <a:bodyPr/>
                    <a:lstStyle/>
                    <a:p>
                      <a:pPr marL="20320">
                        <a:lnSpc>
                          <a:spcPts val="1420"/>
                        </a:lnSpc>
                        <a:spcBef>
                          <a:spcPts val="409"/>
                        </a:spcBef>
                      </a:pPr>
                      <a:r>
                        <a:rPr sz="1200" spc="-130" dirty="0">
                          <a:latin typeface="Calibri"/>
                          <a:cs typeface="Calibri"/>
                        </a:rPr>
                        <a:t>Должна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быть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получена история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неврологических </a:t>
                      </a:r>
                      <a:r>
                        <a:rPr sz="1200" spc="-130" dirty="0">
                          <a:latin typeface="Calibri"/>
                          <a:cs typeface="Calibri"/>
                        </a:rPr>
                        <a:t>проблем </a:t>
                      </a:r>
                      <a:r>
                        <a:rPr sz="1200" spc="-8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мочеиспусканием </a:t>
                      </a:r>
                      <a:r>
                        <a:rPr sz="1200" spc="-135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2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инсульта.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B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907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120" dirty="0">
                          <a:latin typeface="Calibri"/>
                          <a:cs typeface="Calibri"/>
                        </a:rPr>
                        <a:t>Необходим мониторинг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диуреза,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оценка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остаточного </a:t>
                      </a:r>
                      <a:r>
                        <a:rPr sz="1200" spc="-140" dirty="0">
                          <a:latin typeface="Calibri"/>
                          <a:cs typeface="Calibri"/>
                        </a:rPr>
                        <a:t>объем </a:t>
                      </a:r>
                      <a:r>
                        <a:rPr sz="1200" spc="-135" dirty="0">
                          <a:latin typeface="Calibri"/>
                          <a:cs typeface="Calibri"/>
                        </a:rPr>
                        <a:t>мочи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посредством 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УЗИ,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документированный 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учет </a:t>
                      </a:r>
                      <a:r>
                        <a:rPr sz="1200" spc="-135" dirty="0">
                          <a:latin typeface="Calibri"/>
                          <a:cs typeface="Calibri"/>
                        </a:rPr>
                        <a:t>объемов</a:t>
                      </a:r>
                      <a:r>
                        <a:rPr sz="1200" spc="-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самостоятельного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0320">
                        <a:lnSpc>
                          <a:spcPts val="1375"/>
                        </a:lnSpc>
                        <a:spcBef>
                          <a:spcPts val="770"/>
                        </a:spcBef>
                      </a:pPr>
                      <a:r>
                        <a:rPr sz="1200" spc="-114" dirty="0">
                          <a:latin typeface="Calibri"/>
                          <a:cs typeface="Calibri"/>
                        </a:rPr>
                        <a:t>мочеиспускания </a:t>
                      </a:r>
                      <a:r>
                        <a:rPr sz="1200" spc="-13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при прерывистой</a:t>
                      </a:r>
                      <a:r>
                        <a:rPr sz="1200" spc="-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катетеризации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B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3277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114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удаление 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катетера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Фолея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(если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таковой имеется) 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течение </a:t>
                      </a:r>
                      <a:r>
                        <a:rPr sz="1200" spc="-75" dirty="0">
                          <a:latin typeface="Calibri"/>
                          <a:cs typeface="Calibri"/>
                        </a:rPr>
                        <a:t>24 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часов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после</a:t>
                      </a:r>
                      <a:r>
                        <a:rPr sz="12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острого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инсульта.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I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B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93395">
                <a:tc>
                  <a:txBody>
                    <a:bodyPr/>
                    <a:lstStyle/>
                    <a:p>
                      <a:pPr marL="64769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200" spc="-114" dirty="0">
                          <a:latin typeface="Calibri"/>
                          <a:cs typeface="Calibri"/>
                        </a:rPr>
                        <a:t>Целесообразно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использовать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следующее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лечебные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мероприятия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улучшению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недержание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мочевого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пузыря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пациентов,</a:t>
                      </a:r>
                      <a:r>
                        <a:rPr sz="12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перенесших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инсульт: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34315" indent="-33655">
                        <a:lnSpc>
                          <a:spcPct val="100000"/>
                        </a:lnSpc>
                        <a:spcBef>
                          <a:spcPts val="770"/>
                        </a:spcBef>
                        <a:buSzPct val="91666"/>
                        <a:buChar char="·"/>
                        <a:tabLst>
                          <a:tab pos="234950" algn="l"/>
                        </a:tabLst>
                      </a:pPr>
                      <a:r>
                        <a:rPr sz="1200" spc="-125" dirty="0">
                          <a:latin typeface="Calibri"/>
                          <a:cs typeface="Calibri"/>
                        </a:rPr>
                        <a:t>побуждение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мочеиспусканию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34315" indent="-33655">
                        <a:lnSpc>
                          <a:spcPct val="100000"/>
                        </a:lnSpc>
                        <a:spcBef>
                          <a:spcPts val="645"/>
                        </a:spcBef>
                        <a:buSzPct val="91666"/>
                        <a:buChar char="·"/>
                        <a:tabLst>
                          <a:tab pos="234950" algn="l"/>
                        </a:tabLst>
                      </a:pPr>
                      <a:r>
                        <a:rPr sz="1200" spc="-110" dirty="0">
                          <a:latin typeface="Calibri"/>
                          <a:cs typeface="Calibri"/>
                        </a:rPr>
                        <a:t>тренировка </a:t>
                      </a:r>
                      <a:r>
                        <a:rPr sz="1200" spc="-160" dirty="0">
                          <a:latin typeface="Calibri"/>
                          <a:cs typeface="Calibri"/>
                        </a:rPr>
                        <a:t>мышц 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тазового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дна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(после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выписки</a:t>
                      </a:r>
                      <a:r>
                        <a:rPr sz="1200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35" dirty="0">
                          <a:latin typeface="Calibri"/>
                          <a:cs typeface="Calibri"/>
                        </a:rPr>
                        <a:t>домой)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spc="-40" dirty="0">
                          <a:latin typeface="Calibri"/>
                          <a:cs typeface="Calibri"/>
                        </a:rPr>
                        <a:t>IIa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53657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B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67715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114" dirty="0">
                          <a:latin typeface="Calibri"/>
                          <a:cs typeface="Calibri"/>
                        </a:rPr>
                        <a:t>Целесообразно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уточнить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анамнестические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данные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о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работе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кишечника 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остро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госпитализированных пациентов,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перенесших</a:t>
                      </a:r>
                      <a:r>
                        <a:rPr sz="120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инсульт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включают 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в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20320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1200" spc="-105" dirty="0">
                          <a:latin typeface="Calibri"/>
                          <a:cs typeface="Calibri"/>
                        </a:rPr>
                        <a:t>себя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следующее: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3340" indent="-33655">
                        <a:lnSpc>
                          <a:spcPct val="100000"/>
                        </a:lnSpc>
                        <a:spcBef>
                          <a:spcPts val="675"/>
                        </a:spcBef>
                        <a:buSzPct val="91666"/>
                        <a:buChar char="·"/>
                        <a:tabLst>
                          <a:tab pos="53975" algn="l"/>
                        </a:tabLst>
                      </a:pPr>
                      <a:r>
                        <a:rPr sz="1200" spc="-110" dirty="0">
                          <a:latin typeface="Calibri"/>
                          <a:cs typeface="Calibri"/>
                        </a:rPr>
                        <a:t>последовательность, 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частоту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сроки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(до</a:t>
                      </a:r>
                      <a:r>
                        <a:rPr sz="12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инсульта)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53340" indent="-33655">
                        <a:lnSpc>
                          <a:spcPts val="1420"/>
                        </a:lnSpc>
                        <a:spcBef>
                          <a:spcPts val="745"/>
                        </a:spcBef>
                        <a:buSzPct val="91666"/>
                        <a:buChar char="·"/>
                        <a:tabLst>
                          <a:tab pos="53975" algn="l"/>
                        </a:tabLst>
                      </a:pPr>
                      <a:r>
                        <a:rPr sz="1200" spc="-105" dirty="0">
                          <a:latin typeface="Calibri"/>
                          <a:cs typeface="Calibri"/>
                        </a:rPr>
                        <a:t>практика 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ухода 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за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кишечником </a:t>
                      </a:r>
                      <a:r>
                        <a:rPr sz="1200" spc="-135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развития</a:t>
                      </a:r>
                      <a:r>
                        <a:rPr sz="12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инсульта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206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spc="-45" dirty="0">
                          <a:latin typeface="Calibri"/>
                          <a:cs typeface="Calibri"/>
                        </a:rPr>
                        <a:t>IIb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5372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С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95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6596">
                <a:tc>
                  <a:txBody>
                    <a:bodyPr/>
                    <a:lstStyle/>
                    <a:p>
                      <a:pPr marL="2032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114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обеспечивать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ежедневную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дефекацию </a:t>
                      </a:r>
                      <a:r>
                        <a:rPr sz="1200" spc="-8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200" spc="-130" dirty="0">
                          <a:latin typeface="Calibri"/>
                          <a:cs typeface="Calibri"/>
                        </a:rPr>
                        <a:t>применением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стимулирующих 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средств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и приемов </a:t>
                      </a:r>
                      <a:r>
                        <a:rPr sz="1200" spc="-105" dirty="0">
                          <a:latin typeface="Calibri"/>
                          <a:cs typeface="Calibri"/>
                        </a:rPr>
                        <a:t>механического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опорожнения</a:t>
                      </a:r>
                      <a:r>
                        <a:rPr sz="12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кишечника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08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100" spc="-45" dirty="0">
                          <a:latin typeface="Calibri"/>
                          <a:cs typeface="Calibri"/>
                        </a:rPr>
                        <a:t>IIb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53721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100" dirty="0">
                          <a:latin typeface="Calibri"/>
                          <a:cs typeface="Calibri"/>
                        </a:rPr>
                        <a:t>C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514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8107" y="286003"/>
            <a:ext cx="842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235" dirty="0">
                <a:latin typeface="Calibri"/>
                <a:cs typeface="Calibri"/>
              </a:rPr>
              <a:t>Рекомендации </a:t>
            </a:r>
            <a:r>
              <a:rPr sz="2400" b="0" spc="-225" dirty="0">
                <a:latin typeface="Calibri"/>
                <a:cs typeface="Calibri"/>
              </a:rPr>
              <a:t>по </a:t>
            </a:r>
            <a:r>
              <a:rPr sz="2400" b="0" spc="-210" dirty="0">
                <a:latin typeface="Calibri"/>
                <a:cs typeface="Calibri"/>
              </a:rPr>
              <a:t>профилактике </a:t>
            </a:r>
            <a:r>
              <a:rPr sz="2400" b="0" spc="-235" dirty="0">
                <a:latin typeface="Calibri"/>
                <a:cs typeface="Calibri"/>
              </a:rPr>
              <a:t>ПИТ-синдрома </a:t>
            </a:r>
            <a:r>
              <a:rPr sz="2400" b="0" spc="-185" dirty="0">
                <a:latin typeface="Calibri"/>
                <a:cs typeface="Calibri"/>
              </a:rPr>
              <a:t>в </a:t>
            </a:r>
            <a:r>
              <a:rPr sz="2400" b="0" spc="-245" dirty="0">
                <a:latin typeface="Calibri"/>
                <a:cs typeface="Calibri"/>
              </a:rPr>
              <a:t>премобилизационную</a:t>
            </a:r>
            <a:r>
              <a:rPr sz="2400" b="0" spc="-355" dirty="0">
                <a:latin typeface="Calibri"/>
                <a:cs typeface="Calibri"/>
              </a:rPr>
              <a:t> </a:t>
            </a:r>
            <a:r>
              <a:rPr sz="2400" b="0" spc="-220" dirty="0">
                <a:latin typeface="Calibri"/>
                <a:cs typeface="Calibri"/>
              </a:rPr>
              <a:t>фазу.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71058" y="642619"/>
            <a:ext cx="5337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0" dirty="0">
                <a:latin typeface="Calibri"/>
                <a:cs typeface="Calibri"/>
              </a:rPr>
              <a:t>Контроль </a:t>
            </a:r>
            <a:r>
              <a:rPr sz="2400" b="1" spc="-215" dirty="0">
                <a:latin typeface="Calibri"/>
                <a:cs typeface="Calibri"/>
              </a:rPr>
              <a:t>работы </a:t>
            </a:r>
            <a:r>
              <a:rPr sz="2400" b="1" spc="-235" dirty="0">
                <a:latin typeface="Calibri"/>
                <a:cs typeface="Calibri"/>
              </a:rPr>
              <a:t>кишечника </a:t>
            </a:r>
            <a:r>
              <a:rPr sz="2400" b="1" spc="-260" dirty="0">
                <a:latin typeface="Calibri"/>
                <a:cs typeface="Calibri"/>
              </a:rPr>
              <a:t>и</a:t>
            </a:r>
            <a:r>
              <a:rPr sz="2400" b="1" spc="-190" dirty="0">
                <a:latin typeface="Calibri"/>
                <a:cs typeface="Calibri"/>
              </a:rPr>
              <a:t> </a:t>
            </a:r>
            <a:r>
              <a:rPr sz="2400" b="1" spc="-225" dirty="0">
                <a:latin typeface="Calibri"/>
                <a:cs typeface="Calibri"/>
              </a:rPr>
              <a:t>мочеиспускания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4580" y="4669006"/>
            <a:ext cx="329311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00" spc="-75" dirty="0">
                <a:latin typeface="Calibri"/>
                <a:cs typeface="Calibri"/>
              </a:rPr>
              <a:t>Guidelines </a:t>
            </a:r>
            <a:r>
              <a:rPr sz="1000" spc="-80" dirty="0">
                <a:latin typeface="Calibri"/>
                <a:cs typeface="Calibri"/>
              </a:rPr>
              <a:t>for Adult </a:t>
            </a:r>
            <a:r>
              <a:rPr sz="1000" spc="-75" dirty="0">
                <a:latin typeface="Calibri"/>
                <a:cs typeface="Calibri"/>
              </a:rPr>
              <a:t>Stroke </a:t>
            </a:r>
            <a:r>
              <a:rPr sz="1000" spc="-65" dirty="0">
                <a:latin typeface="Calibri"/>
                <a:cs typeface="Calibri"/>
              </a:rPr>
              <a:t>Rehabilitation </a:t>
            </a:r>
            <a:r>
              <a:rPr sz="1000" spc="-90" dirty="0">
                <a:latin typeface="Calibri"/>
                <a:cs typeface="Calibri"/>
              </a:rPr>
              <a:t>and </a:t>
            </a:r>
            <a:r>
              <a:rPr sz="1000" spc="-85" dirty="0">
                <a:latin typeface="Calibri"/>
                <a:cs typeface="Calibri"/>
              </a:rPr>
              <a:t>Recovery. </a:t>
            </a:r>
            <a:r>
              <a:rPr sz="1050" i="1" spc="-90" dirty="0">
                <a:latin typeface="Calibri"/>
                <a:cs typeface="Calibri"/>
              </a:rPr>
              <a:t>Stroke</a:t>
            </a:r>
            <a:r>
              <a:rPr sz="1000" spc="-90" dirty="0">
                <a:latin typeface="Calibri"/>
                <a:cs typeface="Calibri"/>
              </a:rPr>
              <a:t>.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60" dirty="0">
                <a:latin typeface="Calibri"/>
                <a:cs typeface="Calibri"/>
              </a:rPr>
              <a:t>2016:2-73.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4580" y="6258052"/>
            <a:ext cx="75488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85" dirty="0">
                <a:latin typeface="Calibri"/>
                <a:cs typeface="Calibri"/>
              </a:rPr>
              <a:t>Evidence </a:t>
            </a:r>
            <a:r>
              <a:rPr sz="1000" spc="-95" dirty="0">
                <a:latin typeface="Calibri"/>
                <a:cs typeface="Calibri"/>
              </a:rPr>
              <a:t>Based </a:t>
            </a:r>
            <a:r>
              <a:rPr sz="1000" spc="-75" dirty="0">
                <a:latin typeface="Calibri"/>
                <a:cs typeface="Calibri"/>
              </a:rPr>
              <a:t>Position </a:t>
            </a:r>
            <a:r>
              <a:rPr sz="1000" spc="-95" dirty="0">
                <a:latin typeface="Calibri"/>
                <a:cs typeface="Calibri"/>
              </a:rPr>
              <a:t>Paper </a:t>
            </a:r>
            <a:r>
              <a:rPr sz="1000" spc="-105" dirty="0">
                <a:latin typeface="Calibri"/>
                <a:cs typeface="Calibri"/>
              </a:rPr>
              <a:t>on </a:t>
            </a:r>
            <a:r>
              <a:rPr sz="1000" spc="-70" dirty="0">
                <a:latin typeface="Calibri"/>
                <a:cs typeface="Calibri"/>
              </a:rPr>
              <a:t>Physical </a:t>
            </a:r>
            <a:r>
              <a:rPr sz="1000" spc="-100" dirty="0">
                <a:latin typeface="Calibri"/>
                <a:cs typeface="Calibri"/>
              </a:rPr>
              <a:t>and </a:t>
            </a:r>
            <a:r>
              <a:rPr sz="1000" spc="-75" dirty="0">
                <a:latin typeface="Calibri"/>
                <a:cs typeface="Calibri"/>
              </a:rPr>
              <a:t>Rehabilitation </a:t>
            </a:r>
            <a:r>
              <a:rPr sz="1000" spc="-100" dirty="0">
                <a:latin typeface="Calibri"/>
                <a:cs typeface="Calibri"/>
              </a:rPr>
              <a:t>Medicine </a:t>
            </a:r>
            <a:r>
              <a:rPr sz="1000" spc="-114" dirty="0">
                <a:latin typeface="Calibri"/>
                <a:cs typeface="Calibri"/>
              </a:rPr>
              <a:t>(PRM) </a:t>
            </a:r>
            <a:r>
              <a:rPr sz="1000" spc="-80" dirty="0">
                <a:latin typeface="Calibri"/>
                <a:cs typeface="Calibri"/>
              </a:rPr>
              <a:t>professional </a:t>
            </a:r>
            <a:r>
              <a:rPr sz="1000" spc="-85" dirty="0">
                <a:latin typeface="Calibri"/>
                <a:cs typeface="Calibri"/>
              </a:rPr>
              <a:t>practice for </a:t>
            </a:r>
            <a:r>
              <a:rPr sz="1000" spc="-95" dirty="0">
                <a:latin typeface="Calibri"/>
                <a:cs typeface="Calibri"/>
              </a:rPr>
              <a:t>persons </a:t>
            </a:r>
            <a:r>
              <a:rPr sz="1000" spc="-85" dirty="0">
                <a:latin typeface="Calibri"/>
                <a:cs typeface="Calibri"/>
              </a:rPr>
              <a:t>with </a:t>
            </a:r>
            <a:r>
              <a:rPr sz="1000" spc="-90" dirty="0">
                <a:latin typeface="Calibri"/>
                <a:cs typeface="Calibri"/>
              </a:rPr>
              <a:t>stroke. </a:t>
            </a:r>
            <a:r>
              <a:rPr sz="1000" spc="-95" dirty="0">
                <a:latin typeface="Calibri"/>
                <a:cs typeface="Calibri"/>
              </a:rPr>
              <a:t>The </a:t>
            </a:r>
            <a:r>
              <a:rPr sz="1000" spc="-100" dirty="0">
                <a:latin typeface="Calibri"/>
                <a:cs typeface="Calibri"/>
              </a:rPr>
              <a:t>European </a:t>
            </a:r>
            <a:r>
              <a:rPr sz="1000" spc="-130" dirty="0">
                <a:latin typeface="Calibri"/>
                <a:cs typeface="Calibri"/>
              </a:rPr>
              <a:t>PRM </a:t>
            </a:r>
            <a:r>
              <a:rPr sz="1000" spc="-80" dirty="0">
                <a:latin typeface="Calibri"/>
                <a:cs typeface="Calibri"/>
              </a:rPr>
              <a:t>position </a:t>
            </a:r>
            <a:r>
              <a:rPr sz="1000" spc="-120" dirty="0">
                <a:latin typeface="Calibri"/>
                <a:cs typeface="Calibri"/>
              </a:rPr>
              <a:t>(UEMS </a:t>
            </a:r>
            <a:r>
              <a:rPr sz="1000" spc="-130" dirty="0">
                <a:latin typeface="Calibri"/>
                <a:cs typeface="Calibri"/>
              </a:rPr>
              <a:t>PRM </a:t>
            </a:r>
            <a:r>
              <a:rPr sz="1000" spc="-85" dirty="0">
                <a:latin typeface="Calibri"/>
                <a:cs typeface="Calibri"/>
              </a:rPr>
              <a:t>Section),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70" dirty="0">
                <a:latin typeface="Calibri"/>
                <a:cs typeface="Calibri"/>
              </a:rPr>
              <a:t>2018</a:t>
            </a:r>
            <a:endParaRPr sz="1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39" y="121920"/>
            <a:ext cx="1429512" cy="14112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61250" y="520700"/>
            <a:ext cx="842644" cy="5378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1300"/>
              </a:lnSpc>
              <a:spcBef>
                <a:spcPts val="260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ек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36545" y="357123"/>
            <a:ext cx="752030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335" dirty="0"/>
              <a:t>Экономический </a:t>
            </a:r>
            <a:r>
              <a:rPr sz="3400" spc="-320" dirty="0"/>
              <a:t>резон </a:t>
            </a:r>
            <a:r>
              <a:rPr sz="3400" spc="-335" dirty="0"/>
              <a:t>абилитации</a:t>
            </a:r>
            <a:r>
              <a:rPr sz="3400" spc="-480" dirty="0"/>
              <a:t> </a:t>
            </a:r>
            <a:r>
              <a:rPr sz="3400" spc="-350" dirty="0"/>
              <a:t>ПИТ-синдрома</a:t>
            </a:r>
            <a:endParaRPr sz="3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61160" y="1627632"/>
            <a:ext cx="2304288" cy="109423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02580" y="1989835"/>
            <a:ext cx="1823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Оптимизация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седации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5064" y="2840735"/>
            <a:ext cx="2316480" cy="110642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98636" y="3209035"/>
            <a:ext cx="1430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Сокращение</a:t>
            </a:r>
            <a:r>
              <a:rPr sz="18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ИВЛ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5064" y="4078223"/>
            <a:ext cx="2316480" cy="11064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202619" y="4443476"/>
            <a:ext cx="1221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Снижение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ВАП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0559" y="1630679"/>
            <a:ext cx="2249424" cy="103936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018515" y="1852676"/>
            <a:ext cx="1172210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9530" marR="5080" indent="-37465">
              <a:lnSpc>
                <a:spcPct val="101099"/>
              </a:lnSpc>
              <a:spcBef>
                <a:spcPts val="75"/>
              </a:spcBef>
            </a:pPr>
            <a:r>
              <a:rPr sz="1800" spc="-180" dirty="0">
                <a:latin typeface="Calibri"/>
                <a:cs typeface="Calibri"/>
              </a:rPr>
              <a:t>Ультра </a:t>
            </a:r>
            <a:r>
              <a:rPr sz="1800" spc="-170" dirty="0">
                <a:latin typeface="Calibri"/>
                <a:cs typeface="Calibri"/>
              </a:rPr>
              <a:t>ранняя  </a:t>
            </a:r>
            <a:r>
              <a:rPr sz="1800" spc="-185" dirty="0">
                <a:latin typeface="Calibri"/>
                <a:cs typeface="Calibri"/>
              </a:rPr>
              <a:t>мобилизация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53128" y="2907792"/>
            <a:ext cx="2304287" cy="1094231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009498" y="3286252"/>
            <a:ext cx="11906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Вертикализация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47032" y="4078223"/>
            <a:ext cx="2316480" cy="1106424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5013466" y="4337811"/>
            <a:ext cx="118300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58419">
              <a:lnSpc>
                <a:spcPts val="1900"/>
              </a:lnSpc>
              <a:spcBef>
                <a:spcPts val="180"/>
              </a:spcBef>
            </a:pP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Профилактика  </a:t>
            </a:r>
            <a:r>
              <a:rPr sz="16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spc="-229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600" spc="-25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600" spc="-16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бил</a:t>
            </a:r>
            <a:r>
              <a:rPr sz="1600" spc="-16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spc="-125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ии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187183" y="1627632"/>
            <a:ext cx="2304287" cy="109423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694893" y="1881123"/>
            <a:ext cx="12884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" marR="5080" indent="-217170">
              <a:lnSpc>
                <a:spcPct val="100000"/>
              </a:lnSpc>
              <a:spcBef>
                <a:spcPts val="100"/>
              </a:spcBef>
            </a:pPr>
            <a:r>
              <a:rPr sz="1600" spc="-305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600" spc="-17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r>
              <a:rPr sz="1600" spc="-1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600" spc="-17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600" spc="-11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600" spc="-135" dirty="0">
                <a:solidFill>
                  <a:srgbClr val="FFFFFF"/>
                </a:solidFill>
                <a:latin typeface="Calibri"/>
                <a:cs typeface="Calibri"/>
              </a:rPr>
              <a:t>енс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600" spc="-95" dirty="0">
                <a:solidFill>
                  <a:srgbClr val="FFFFFF"/>
                </a:solidFill>
                <a:latin typeface="Calibri"/>
                <a:cs typeface="Calibri"/>
              </a:rPr>
              <a:t>я  </a:t>
            </a: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стимуляция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81088" y="2840735"/>
            <a:ext cx="2319528" cy="110642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377393" y="3100323"/>
            <a:ext cx="192341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2310" marR="5080" indent="-690245">
              <a:lnSpc>
                <a:spcPct val="100000"/>
              </a:lnSpc>
              <a:spcBef>
                <a:spcPts val="100"/>
              </a:spcBef>
            </a:pPr>
            <a:r>
              <a:rPr sz="1600" spc="-155" dirty="0">
                <a:solidFill>
                  <a:srgbClr val="FFFFFF"/>
                </a:solidFill>
                <a:latin typeface="Calibri"/>
                <a:cs typeface="Calibri"/>
              </a:rPr>
              <a:t>Нормализация </a:t>
            </a:r>
            <a:r>
              <a:rPr sz="1600" spc="-150" dirty="0">
                <a:solidFill>
                  <a:srgbClr val="FFFFFF"/>
                </a:solidFill>
                <a:latin typeface="Calibri"/>
                <a:cs typeface="Calibri"/>
              </a:rPr>
              <a:t>циркадных  </a:t>
            </a:r>
            <a:r>
              <a:rPr sz="1600" spc="-160" dirty="0">
                <a:solidFill>
                  <a:srgbClr val="FFFFFF"/>
                </a:solidFill>
                <a:latin typeface="Calibri"/>
                <a:cs typeface="Calibri"/>
              </a:rPr>
              <a:t>ритмов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181088" y="3986784"/>
            <a:ext cx="2316479" cy="110642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394855" y="4246372"/>
            <a:ext cx="18891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7470" marR="5080" indent="-65405">
              <a:lnSpc>
                <a:spcPct val="100000"/>
              </a:lnSpc>
              <a:spcBef>
                <a:spcPts val="100"/>
              </a:spcBef>
            </a:pP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Восстановление </a:t>
            </a:r>
            <a:r>
              <a:rPr sz="1600" spc="-145" dirty="0">
                <a:solidFill>
                  <a:srgbClr val="FFFFFF"/>
                </a:solidFill>
                <a:latin typeface="Calibri"/>
                <a:cs typeface="Calibri"/>
              </a:rPr>
              <a:t>сознания  </a:t>
            </a:r>
            <a:r>
              <a:rPr sz="1600" spc="-165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600" spc="-135" dirty="0">
                <a:solidFill>
                  <a:srgbClr val="FFFFFF"/>
                </a:solidFill>
                <a:latin typeface="Calibri"/>
                <a:cs typeface="Calibri"/>
              </a:rPr>
              <a:t>когнитивного</a:t>
            </a:r>
            <a:r>
              <a:rPr sz="16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40" dirty="0">
                <a:solidFill>
                  <a:srgbClr val="FFFFFF"/>
                </a:solidFill>
                <a:latin typeface="Calibri"/>
                <a:cs typeface="Calibri"/>
              </a:rPr>
              <a:t>дефекта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1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91639" y="5349239"/>
            <a:ext cx="7997952" cy="585216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397966" y="5418835"/>
            <a:ext cx="25831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Сокращение 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пребывания </a:t>
            </a:r>
            <a:r>
              <a:rPr sz="1800" spc="-14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800" spc="-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04" dirty="0">
                <a:solidFill>
                  <a:srgbClr val="FFFFFF"/>
                </a:solidFill>
                <a:latin typeface="Calibri"/>
                <a:cs typeface="Calibri"/>
              </a:rPr>
              <a:t>РАО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685544" y="1929383"/>
            <a:ext cx="7998459" cy="4849495"/>
            <a:chOff x="1685544" y="1929383"/>
            <a:chExt cx="7998459" cy="4849495"/>
          </a:xfrm>
        </p:grpSpPr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71344" y="2618231"/>
              <a:ext cx="822959" cy="39014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71344" y="3837432"/>
              <a:ext cx="822959" cy="39014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18176" y="3825239"/>
              <a:ext cx="822960" cy="39319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218176" y="2618231"/>
              <a:ext cx="822960" cy="39014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57744" y="2618231"/>
              <a:ext cx="822959" cy="39014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43088" y="3758183"/>
              <a:ext cx="822959" cy="39014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52232" y="4983479"/>
              <a:ext cx="804672" cy="55473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227320" y="4983479"/>
              <a:ext cx="804672" cy="55473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380488" y="4983479"/>
              <a:ext cx="801624" cy="55473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80047" y="1929383"/>
              <a:ext cx="947927" cy="679703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08832" y="1929383"/>
              <a:ext cx="947927" cy="67970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85544" y="6196583"/>
              <a:ext cx="7997952" cy="582168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4860130" y="6345428"/>
            <a:ext cx="2049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Сокра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К</a:t>
            </a: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щ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ли</a:t>
            </a: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ни</a:t>
            </a: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ч</a:t>
            </a: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ес</a:t>
            </a: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ки</a:t>
            </a: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й</a:t>
            </a: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ин</a:t>
            </a: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с</a:t>
            </a: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ти</a:t>
            </a: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т</a:t>
            </a:r>
            <a:r>
              <a:rPr sz="2700" spc="-555" baseline="20061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200" spc="-370" dirty="0">
                <a:solidFill>
                  <a:srgbClr val="898989"/>
                </a:solidFill>
                <a:latin typeface="Calibri"/>
                <a:cs typeface="Calibri"/>
              </a:rPr>
              <a:t>ут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248655" y="5754623"/>
            <a:ext cx="804672" cy="554736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61270" y="1591055"/>
            <a:ext cx="3142615" cy="53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014"/>
              </a:lnSpc>
              <a:spcBef>
                <a:spcPts val="100"/>
              </a:spcBef>
            </a:pPr>
            <a:r>
              <a:rPr sz="1700" spc="-195" dirty="0">
                <a:latin typeface="Calibri"/>
                <a:cs typeface="Calibri"/>
              </a:rPr>
              <a:t>ШКАЛА </a:t>
            </a:r>
            <a:r>
              <a:rPr sz="1700" spc="-145" dirty="0">
                <a:latin typeface="Calibri"/>
                <a:cs typeface="Calibri"/>
              </a:rPr>
              <a:t>РИСКА </a:t>
            </a:r>
            <a:r>
              <a:rPr sz="1700" spc="-190" dirty="0">
                <a:latin typeface="Calibri"/>
                <a:cs typeface="Calibri"/>
              </a:rPr>
              <a:t>ПНЕВМОНИИ</a:t>
            </a:r>
            <a:r>
              <a:rPr sz="1700" spc="-225" dirty="0">
                <a:latin typeface="Calibri"/>
                <a:cs typeface="Calibri"/>
              </a:rPr>
              <a:t> </a:t>
            </a:r>
            <a:r>
              <a:rPr sz="1700" spc="-155" dirty="0">
                <a:latin typeface="Calibri"/>
                <a:cs typeface="Calibri"/>
              </a:rPr>
              <a:t>ПРИ</a:t>
            </a:r>
            <a:endParaRPr sz="1700">
              <a:latin typeface="Calibri"/>
              <a:cs typeface="Calibri"/>
            </a:endParaRPr>
          </a:p>
          <a:p>
            <a:pPr algn="ctr">
              <a:lnSpc>
                <a:spcPts val="2014"/>
              </a:lnSpc>
            </a:pPr>
            <a:r>
              <a:rPr sz="1700" spc="-170" dirty="0">
                <a:latin typeface="Calibri"/>
                <a:cs typeface="Calibri"/>
              </a:rPr>
              <a:t>ИНСУЛЬТЕ </a:t>
            </a:r>
            <a:r>
              <a:rPr sz="1700" spc="-160" dirty="0">
                <a:latin typeface="Calibri"/>
                <a:cs typeface="Calibri"/>
              </a:rPr>
              <a:t>(перевод </a:t>
            </a:r>
            <a:r>
              <a:rPr sz="1700" spc="-185" dirty="0">
                <a:latin typeface="Calibri"/>
                <a:cs typeface="Calibri"/>
              </a:rPr>
              <a:t>А.М.Алашеева,</a:t>
            </a:r>
            <a:r>
              <a:rPr sz="1700" spc="-145" dirty="0">
                <a:latin typeface="Calibri"/>
                <a:cs typeface="Calibri"/>
              </a:rPr>
              <a:t> </a:t>
            </a:r>
            <a:r>
              <a:rPr sz="1700" spc="-114" dirty="0">
                <a:latin typeface="Calibri"/>
                <a:cs typeface="Calibri"/>
              </a:rPr>
              <a:t>2012)</a:t>
            </a:r>
            <a:endParaRPr sz="17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34689" y="2337920"/>
          <a:ext cx="3255645" cy="32397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6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91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3204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000" spc="-19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Параметр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000" spc="-1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Балл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336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spc="-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Возраст </a:t>
                      </a:r>
                      <a:r>
                        <a:rPr sz="2000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75 </a:t>
                      </a:r>
                      <a:r>
                        <a:rPr sz="2000" spc="-20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2000" spc="-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старше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336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spc="-1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Фибрилляция</a:t>
                      </a:r>
                      <a:r>
                        <a:rPr sz="2000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предсердий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336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000" spc="-1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Дисфагия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2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336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spc="-229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Мужской</a:t>
                      </a:r>
                      <a:r>
                        <a:rPr sz="20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пол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1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336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NIHSS</a:t>
                      </a:r>
                      <a:r>
                        <a:rPr sz="20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0-4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0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06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336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000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NIHSS</a:t>
                      </a:r>
                      <a:r>
                        <a:rPr sz="2000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5-15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3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397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3360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NIHSS 16 </a:t>
                      </a:r>
                      <a:r>
                        <a:rPr sz="2000" spc="-20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2000" spc="-1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000" spc="-1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более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dirty="0">
                          <a:latin typeface="Calibri"/>
                          <a:cs typeface="Calibri"/>
                        </a:rPr>
                        <a:t>5</a:t>
                      </a:r>
                      <a:endParaRPr sz="2000">
                        <a:latin typeface="Calibri"/>
                        <a:cs typeface="Calibri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4229784" y="1185164"/>
            <a:ext cx="4766310" cy="259842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355600" marR="5080" indent="-342900">
              <a:lnSpc>
                <a:spcPct val="80400"/>
              </a:lnSpc>
              <a:spcBef>
                <a:spcPts val="5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55" dirty="0">
                <a:latin typeface="Calibri"/>
                <a:cs typeface="Calibri"/>
              </a:rPr>
              <a:t>Если </a:t>
            </a:r>
            <a:r>
              <a:rPr sz="1800" spc="-200" dirty="0">
                <a:latin typeface="Calibri"/>
                <a:cs typeface="Calibri"/>
              </a:rPr>
              <a:t>сумма </a:t>
            </a:r>
            <a:r>
              <a:rPr sz="1800" spc="-170" dirty="0">
                <a:latin typeface="Calibri"/>
                <a:cs typeface="Calibri"/>
              </a:rPr>
              <a:t>баллов </a:t>
            </a:r>
            <a:r>
              <a:rPr sz="1800" spc="-185" dirty="0">
                <a:latin typeface="Calibri"/>
                <a:cs typeface="Calibri"/>
              </a:rPr>
              <a:t>больше </a:t>
            </a:r>
            <a:r>
              <a:rPr sz="1800" spc="-190" dirty="0">
                <a:latin typeface="Calibri"/>
                <a:cs typeface="Calibri"/>
              </a:rPr>
              <a:t>или </a:t>
            </a:r>
            <a:r>
              <a:rPr sz="1800" spc="-160" dirty="0">
                <a:latin typeface="Calibri"/>
                <a:cs typeface="Calibri"/>
              </a:rPr>
              <a:t>равна </a:t>
            </a:r>
            <a:r>
              <a:rPr sz="1800" spc="-130" dirty="0">
                <a:latin typeface="Calibri"/>
                <a:cs typeface="Calibri"/>
              </a:rPr>
              <a:t>4, </a:t>
            </a:r>
            <a:r>
              <a:rPr sz="1800" spc="-150" dirty="0">
                <a:latin typeface="Calibri"/>
                <a:cs typeface="Calibri"/>
              </a:rPr>
              <a:t>то </a:t>
            </a:r>
            <a:r>
              <a:rPr sz="1800" spc="-185" dirty="0">
                <a:latin typeface="Calibri"/>
                <a:cs typeface="Calibri"/>
              </a:rPr>
              <a:t>больной </a:t>
            </a:r>
            <a:r>
              <a:rPr sz="1800" spc="-140" dirty="0">
                <a:latin typeface="Calibri"/>
                <a:cs typeface="Calibri"/>
              </a:rPr>
              <a:t>в  </a:t>
            </a:r>
            <a:r>
              <a:rPr sz="1800" spc="-150" dirty="0">
                <a:latin typeface="Calibri"/>
                <a:cs typeface="Calibri"/>
              </a:rPr>
              <a:t>группе </a:t>
            </a:r>
            <a:r>
              <a:rPr sz="1800" spc="-155" dirty="0">
                <a:latin typeface="Calibri"/>
                <a:cs typeface="Calibri"/>
              </a:rPr>
              <a:t>риска </a:t>
            </a:r>
            <a:r>
              <a:rPr sz="1800" spc="-170" dirty="0">
                <a:latin typeface="Calibri"/>
                <a:cs typeface="Calibri"/>
              </a:rPr>
              <a:t>по </a:t>
            </a:r>
            <a:r>
              <a:rPr sz="1800" spc="-190" dirty="0">
                <a:latin typeface="Calibri"/>
                <a:cs typeface="Calibri"/>
              </a:rPr>
              <a:t>пневмонии. Такому больному </a:t>
            </a:r>
            <a:r>
              <a:rPr sz="1800" spc="-125" dirty="0">
                <a:latin typeface="Calibri"/>
                <a:cs typeface="Calibri"/>
              </a:rPr>
              <a:t>с </a:t>
            </a:r>
            <a:r>
              <a:rPr sz="1800" spc="-195" dirty="0">
                <a:latin typeface="Calibri"/>
                <a:cs typeface="Calibri"/>
              </a:rPr>
              <a:t>целью  </a:t>
            </a:r>
            <a:r>
              <a:rPr sz="1800" spc="-175" dirty="0">
                <a:latin typeface="Calibri"/>
                <a:cs typeface="Calibri"/>
              </a:rPr>
              <a:t>ранней </a:t>
            </a:r>
            <a:r>
              <a:rPr sz="1800" spc="-165" dirty="0">
                <a:latin typeface="Calibri"/>
                <a:cs typeface="Calibri"/>
              </a:rPr>
              <a:t>диагностики профилактики </a:t>
            </a:r>
            <a:r>
              <a:rPr sz="1800" spc="-190" dirty="0">
                <a:latin typeface="Calibri"/>
                <a:cs typeface="Calibri"/>
              </a:rPr>
              <a:t>пневмонии  </a:t>
            </a:r>
            <a:r>
              <a:rPr sz="1800" spc="-180" dirty="0">
                <a:latin typeface="Calibri"/>
                <a:cs typeface="Calibri"/>
              </a:rPr>
              <a:t>необходимо:</a:t>
            </a:r>
            <a:endParaRPr sz="1800">
              <a:latin typeface="Calibri"/>
              <a:cs typeface="Calibri"/>
            </a:endParaRPr>
          </a:p>
          <a:p>
            <a:pPr marL="404495" indent="-392430">
              <a:lnSpc>
                <a:spcPts val="2090"/>
              </a:lnSpc>
              <a:buFont typeface="Arial"/>
              <a:buChar char="•"/>
              <a:tabLst>
                <a:tab pos="404495" algn="l"/>
                <a:tab pos="405130" algn="l"/>
              </a:tabLst>
            </a:pPr>
            <a:r>
              <a:rPr sz="1800" spc="-165" dirty="0">
                <a:latin typeface="Calibri"/>
                <a:cs typeface="Calibri"/>
              </a:rPr>
              <a:t>оценка </a:t>
            </a:r>
            <a:r>
              <a:rPr sz="1800" spc="-160" dirty="0">
                <a:latin typeface="Calibri"/>
                <a:cs typeface="Calibri"/>
              </a:rPr>
              <a:t>глотания </a:t>
            </a:r>
            <a:r>
              <a:rPr sz="1800" spc="-140" dirty="0">
                <a:latin typeface="Calibri"/>
                <a:cs typeface="Calibri"/>
              </a:rPr>
              <a:t>(трехглотковая </a:t>
            </a:r>
            <a:r>
              <a:rPr sz="1800" spc="-160" dirty="0">
                <a:latin typeface="Calibri"/>
                <a:cs typeface="Calibri"/>
              </a:rPr>
              <a:t>проба)</a:t>
            </a:r>
            <a:r>
              <a:rPr sz="1800" spc="-105" dirty="0">
                <a:latin typeface="Calibri"/>
                <a:cs typeface="Calibri"/>
              </a:rPr>
              <a:t> </a:t>
            </a:r>
            <a:r>
              <a:rPr sz="1800" spc="-190" dirty="0">
                <a:latin typeface="Calibri"/>
                <a:cs typeface="Calibri"/>
              </a:rPr>
              <a:t>ежедневно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200" dirty="0">
                <a:latin typeface="Calibri"/>
                <a:cs typeface="Calibri"/>
              </a:rPr>
              <a:t>общий </a:t>
            </a:r>
            <a:r>
              <a:rPr sz="1800" spc="-165" dirty="0">
                <a:latin typeface="Calibri"/>
                <a:cs typeface="Calibri"/>
              </a:rPr>
              <a:t>анализ крови </a:t>
            </a:r>
            <a:r>
              <a:rPr sz="1800" spc="-80" dirty="0">
                <a:latin typeface="Calibri"/>
                <a:cs typeface="Calibri"/>
              </a:rPr>
              <a:t>1-2 </a:t>
            </a:r>
            <a:r>
              <a:rPr sz="1800" spc="-145" dirty="0">
                <a:latin typeface="Calibri"/>
                <a:cs typeface="Calibri"/>
              </a:rPr>
              <a:t>раза 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200" dirty="0">
                <a:latin typeface="Calibri"/>
                <a:cs typeface="Calibri"/>
              </a:rPr>
              <a:t>неделю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spcBef>
                <a:spcPts val="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55" dirty="0">
                <a:latin typeface="Calibri"/>
                <a:cs typeface="Calibri"/>
              </a:rPr>
              <a:t>рентгенография </a:t>
            </a:r>
            <a:r>
              <a:rPr sz="1800" spc="-170" dirty="0">
                <a:latin typeface="Calibri"/>
                <a:cs typeface="Calibri"/>
              </a:rPr>
              <a:t>грудной </a:t>
            </a:r>
            <a:r>
              <a:rPr sz="1800" spc="-160" dirty="0">
                <a:latin typeface="Calibri"/>
                <a:cs typeface="Calibri"/>
              </a:rPr>
              <a:t>клетки </a:t>
            </a:r>
            <a:r>
              <a:rPr sz="1800" spc="-80" dirty="0">
                <a:latin typeface="Calibri"/>
                <a:cs typeface="Calibri"/>
              </a:rPr>
              <a:t>1-2 </a:t>
            </a:r>
            <a:r>
              <a:rPr sz="1800" spc="-145" dirty="0">
                <a:latin typeface="Calibri"/>
                <a:cs typeface="Calibri"/>
              </a:rPr>
              <a:t>раза </a:t>
            </a:r>
            <a:r>
              <a:rPr sz="1800" spc="-140" dirty="0">
                <a:latin typeface="Calibri"/>
                <a:cs typeface="Calibri"/>
              </a:rPr>
              <a:t>в</a:t>
            </a:r>
            <a:r>
              <a:rPr sz="1800" spc="110" dirty="0">
                <a:latin typeface="Calibri"/>
                <a:cs typeface="Calibri"/>
              </a:rPr>
              <a:t> </a:t>
            </a:r>
            <a:r>
              <a:rPr sz="1800" spc="-200" dirty="0">
                <a:latin typeface="Calibri"/>
                <a:cs typeface="Calibri"/>
              </a:rPr>
              <a:t>неделю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70" dirty="0">
                <a:latin typeface="Calibri"/>
                <a:cs typeface="Calibri"/>
              </a:rPr>
              <a:t>ингаляции </a:t>
            </a:r>
            <a:r>
              <a:rPr sz="1800" spc="-125" dirty="0">
                <a:latin typeface="Calibri"/>
                <a:cs typeface="Calibri"/>
              </a:rPr>
              <a:t>с </a:t>
            </a:r>
            <a:r>
              <a:rPr sz="1800" spc="-185" dirty="0">
                <a:latin typeface="Calibri"/>
                <a:cs typeface="Calibri"/>
              </a:rPr>
              <a:t>беродуалом </a:t>
            </a:r>
            <a:r>
              <a:rPr sz="1800" spc="-80" dirty="0">
                <a:latin typeface="Calibri"/>
                <a:cs typeface="Calibri"/>
              </a:rPr>
              <a:t>4-8 </a:t>
            </a:r>
            <a:r>
              <a:rPr sz="1800" spc="-150" dirty="0">
                <a:latin typeface="Calibri"/>
                <a:cs typeface="Calibri"/>
              </a:rPr>
              <a:t>раз/сутки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spcBef>
                <a:spcPts val="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70" dirty="0">
                <a:latin typeface="Calibri"/>
                <a:cs typeface="Calibri"/>
              </a:rPr>
              <a:t>перкуссионный </a:t>
            </a:r>
            <a:r>
              <a:rPr sz="1800" spc="-185" dirty="0">
                <a:latin typeface="Calibri"/>
                <a:cs typeface="Calibri"/>
              </a:rPr>
              <a:t>массаж </a:t>
            </a:r>
            <a:r>
              <a:rPr sz="1800" spc="-80" dirty="0">
                <a:latin typeface="Calibri"/>
                <a:cs typeface="Calibri"/>
              </a:rPr>
              <a:t>4-8</a:t>
            </a:r>
            <a:r>
              <a:rPr sz="1800" spc="-180" dirty="0">
                <a:latin typeface="Calibri"/>
                <a:cs typeface="Calibri"/>
              </a:rPr>
              <a:t> </a:t>
            </a:r>
            <a:r>
              <a:rPr sz="1800" spc="-150" dirty="0">
                <a:latin typeface="Calibri"/>
                <a:cs typeface="Calibri"/>
              </a:rPr>
              <a:t>раз/сутки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ts val="212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65" dirty="0">
                <a:latin typeface="Calibri"/>
                <a:cs typeface="Calibri"/>
              </a:rPr>
              <a:t>дыхательная гимнастика </a:t>
            </a:r>
            <a:r>
              <a:rPr sz="1800" spc="-80" dirty="0">
                <a:latin typeface="Calibri"/>
                <a:cs typeface="Calibri"/>
              </a:rPr>
              <a:t>2-4</a:t>
            </a:r>
            <a:r>
              <a:rPr sz="1800" spc="-210" dirty="0">
                <a:latin typeface="Calibri"/>
                <a:cs typeface="Calibri"/>
              </a:rPr>
              <a:t> </a:t>
            </a:r>
            <a:r>
              <a:rPr sz="1800" spc="-150" dirty="0">
                <a:latin typeface="Calibri"/>
                <a:cs typeface="Calibri"/>
              </a:rPr>
              <a:t>раза/сутки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96753" y="5876035"/>
            <a:ext cx="31267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5" dirty="0">
                <a:solidFill>
                  <a:srgbClr val="FF0000"/>
                </a:solidFill>
                <a:latin typeface="Calibri"/>
                <a:cs typeface="Calibri"/>
              </a:rPr>
              <a:t>Вероятность </a:t>
            </a:r>
            <a:r>
              <a:rPr sz="1800" spc="-190" dirty="0">
                <a:solidFill>
                  <a:srgbClr val="FF0000"/>
                </a:solidFill>
                <a:latin typeface="Calibri"/>
                <a:cs typeface="Calibri"/>
              </a:rPr>
              <a:t>пневмонии </a:t>
            </a:r>
            <a:r>
              <a:rPr sz="1800" spc="-170" dirty="0">
                <a:solidFill>
                  <a:srgbClr val="FF0000"/>
                </a:solidFill>
                <a:latin typeface="Calibri"/>
                <a:cs typeface="Calibri"/>
              </a:rPr>
              <a:t>при </a:t>
            </a:r>
            <a:r>
              <a:rPr sz="1800" spc="-105" dirty="0">
                <a:solidFill>
                  <a:srgbClr val="FF0000"/>
                </a:solidFill>
                <a:latin typeface="Calibri"/>
                <a:cs typeface="Calibri"/>
              </a:rPr>
              <a:t>10 </a:t>
            </a:r>
            <a:r>
              <a:rPr sz="1800" spc="-30" dirty="0">
                <a:solidFill>
                  <a:srgbClr val="FF0000"/>
                </a:solidFill>
                <a:latin typeface="Calibri"/>
                <a:cs typeface="Calibri"/>
              </a:rPr>
              <a:t>-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14" dirty="0">
                <a:solidFill>
                  <a:srgbClr val="FF0000"/>
                </a:solidFill>
                <a:latin typeface="Calibri"/>
                <a:cs typeface="Calibri"/>
              </a:rPr>
              <a:t>39%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86103" y="6458203"/>
            <a:ext cx="94983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Hoffmann </a:t>
            </a:r>
            <a:r>
              <a:rPr sz="1200" spc="-75" dirty="0">
                <a:latin typeface="Calibri"/>
                <a:cs typeface="Calibri"/>
              </a:rPr>
              <a:t>S, </a:t>
            </a:r>
            <a:r>
              <a:rPr sz="1200" spc="-105" dirty="0">
                <a:latin typeface="Calibri"/>
                <a:cs typeface="Calibri"/>
              </a:rPr>
              <a:t>Malzahn </a:t>
            </a:r>
            <a:r>
              <a:rPr sz="1200" spc="-130" dirty="0">
                <a:latin typeface="Calibri"/>
                <a:cs typeface="Calibri"/>
              </a:rPr>
              <a:t>U, </a:t>
            </a:r>
            <a:r>
              <a:rPr sz="1200" spc="-114" dirty="0">
                <a:latin typeface="Calibri"/>
                <a:cs typeface="Calibri"/>
              </a:rPr>
              <a:t>Harms </a:t>
            </a:r>
            <a:r>
              <a:rPr sz="1200" spc="-110" dirty="0">
                <a:latin typeface="Calibri"/>
                <a:cs typeface="Calibri"/>
              </a:rPr>
              <a:t>H, </a:t>
            </a:r>
            <a:r>
              <a:rPr sz="1200" spc="-105" dirty="0">
                <a:latin typeface="Calibri"/>
                <a:cs typeface="Calibri"/>
              </a:rPr>
              <a:t>Koennecke </a:t>
            </a:r>
            <a:r>
              <a:rPr sz="1200" spc="-85" dirty="0">
                <a:latin typeface="Calibri"/>
                <a:cs typeface="Calibri"/>
              </a:rPr>
              <a:t>H-C, </a:t>
            </a:r>
            <a:r>
              <a:rPr sz="1200" spc="-90" dirty="0">
                <a:latin typeface="Calibri"/>
                <a:cs typeface="Calibri"/>
              </a:rPr>
              <a:t>Berger </a:t>
            </a:r>
            <a:r>
              <a:rPr sz="1200" spc="-75" dirty="0">
                <a:latin typeface="Calibri"/>
                <a:cs typeface="Calibri"/>
              </a:rPr>
              <a:t>K, </a:t>
            </a:r>
            <a:r>
              <a:rPr sz="1200" spc="-50" dirty="0">
                <a:latin typeface="Calibri"/>
                <a:cs typeface="Calibri"/>
              </a:rPr>
              <a:t>Kalic </a:t>
            </a:r>
            <a:r>
              <a:rPr sz="1200" spc="-190" dirty="0">
                <a:latin typeface="Calibri"/>
                <a:cs typeface="Calibri"/>
              </a:rPr>
              <a:t>M, </a:t>
            </a:r>
            <a:r>
              <a:rPr sz="1200" spc="-90" dirty="0">
                <a:latin typeface="Calibri"/>
                <a:cs typeface="Calibri"/>
              </a:rPr>
              <a:t>et </a:t>
            </a:r>
            <a:r>
              <a:rPr sz="1200" spc="-75" dirty="0">
                <a:latin typeface="Calibri"/>
                <a:cs typeface="Calibri"/>
              </a:rPr>
              <a:t>al. </a:t>
            </a:r>
            <a:r>
              <a:rPr sz="1200" spc="-105" dirty="0">
                <a:latin typeface="Calibri"/>
                <a:cs typeface="Calibri"/>
              </a:rPr>
              <a:t>Development </a:t>
            </a:r>
            <a:r>
              <a:rPr sz="1200" spc="-95" dirty="0">
                <a:latin typeface="Calibri"/>
                <a:cs typeface="Calibri"/>
              </a:rPr>
              <a:t>of a </a:t>
            </a:r>
            <a:r>
              <a:rPr sz="1200" spc="-55" dirty="0">
                <a:latin typeface="Calibri"/>
                <a:cs typeface="Calibri"/>
              </a:rPr>
              <a:t>Clinical </a:t>
            </a:r>
            <a:r>
              <a:rPr sz="1200" spc="-90" dirty="0">
                <a:latin typeface="Calibri"/>
                <a:cs typeface="Calibri"/>
              </a:rPr>
              <a:t>Score (A2DS2) </a:t>
            </a:r>
            <a:r>
              <a:rPr sz="1200" spc="-100" dirty="0">
                <a:latin typeface="Calibri"/>
                <a:cs typeface="Calibri"/>
              </a:rPr>
              <a:t>to </a:t>
            </a:r>
            <a:r>
              <a:rPr sz="1200" spc="-80" dirty="0">
                <a:latin typeface="Calibri"/>
                <a:cs typeface="Calibri"/>
              </a:rPr>
              <a:t>Predict </a:t>
            </a:r>
            <a:r>
              <a:rPr sz="1200" spc="-105" dirty="0">
                <a:latin typeface="Calibri"/>
                <a:cs typeface="Calibri"/>
              </a:rPr>
              <a:t>Pneumonia </a:t>
            </a:r>
            <a:r>
              <a:rPr sz="1200" spc="-60" dirty="0">
                <a:latin typeface="Calibri"/>
                <a:cs typeface="Calibri"/>
              </a:rPr>
              <a:t>in </a:t>
            </a:r>
            <a:r>
              <a:rPr sz="1200" spc="-105" dirty="0">
                <a:latin typeface="Calibri"/>
                <a:cs typeface="Calibri"/>
              </a:rPr>
              <a:t>Acute</a:t>
            </a:r>
            <a:r>
              <a:rPr sz="1200" spc="-120" dirty="0">
                <a:latin typeface="Calibri"/>
                <a:cs typeface="Calibri"/>
              </a:rPr>
              <a:t> </a:t>
            </a:r>
            <a:r>
              <a:rPr sz="1200" spc="-85" dirty="0">
                <a:latin typeface="Calibri"/>
                <a:cs typeface="Calibri"/>
              </a:rPr>
              <a:t>Ischemic </a:t>
            </a:r>
            <a:r>
              <a:rPr sz="1200" spc="-95" dirty="0">
                <a:latin typeface="Calibri"/>
                <a:cs typeface="Calibri"/>
              </a:rPr>
              <a:t>Stroke. Stroke. </a:t>
            </a:r>
            <a:r>
              <a:rPr sz="1200" spc="-75" dirty="0">
                <a:latin typeface="Calibri"/>
                <a:cs typeface="Calibri"/>
              </a:rPr>
              <a:t>2012 </a:t>
            </a:r>
            <a:r>
              <a:rPr sz="1200" spc="-70" dirty="0">
                <a:latin typeface="Calibri"/>
                <a:cs typeface="Calibri"/>
              </a:rPr>
              <a:t>Jul 12;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52035" y="1188083"/>
            <a:ext cx="2330363" cy="414286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444308" y="268731"/>
            <a:ext cx="657860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b="0" spc="-315" dirty="0">
                <a:latin typeface="Calibri"/>
                <a:cs typeface="Calibri"/>
              </a:rPr>
              <a:t>Профилактика </a:t>
            </a:r>
            <a:r>
              <a:rPr sz="3400" b="0" spc="-310" dirty="0">
                <a:latin typeface="Calibri"/>
                <a:cs typeface="Calibri"/>
              </a:rPr>
              <a:t>респираторных</a:t>
            </a:r>
            <a:r>
              <a:rPr sz="3400" b="0" spc="-265" dirty="0">
                <a:latin typeface="Calibri"/>
                <a:cs typeface="Calibri"/>
              </a:rPr>
              <a:t> </a:t>
            </a:r>
            <a:r>
              <a:rPr sz="3400" b="0" spc="-365" dirty="0">
                <a:latin typeface="Calibri"/>
                <a:cs typeface="Calibri"/>
              </a:rPr>
              <a:t>осложнений</a:t>
            </a:r>
            <a:endParaRPr sz="34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19771" y="3786661"/>
            <a:ext cx="3630668" cy="245762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7639" y="121920"/>
            <a:ext cx="1429512" cy="141122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61250" y="520700"/>
            <a:ext cx="842644" cy="5378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1300"/>
              </a:lnSpc>
              <a:spcBef>
                <a:spcPts val="260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ек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5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6652" rIns="0" bIns="0" rtlCol="0">
            <a:spAutoFit/>
          </a:bodyPr>
          <a:lstStyle/>
          <a:p>
            <a:pPr marL="4472940" marR="5080" indent="-1350645">
              <a:lnSpc>
                <a:spcPct val="101299"/>
              </a:lnSpc>
              <a:spcBef>
                <a:spcPts val="50"/>
              </a:spcBef>
            </a:pPr>
            <a:r>
              <a:rPr spc="-295" dirty="0"/>
              <a:t>Реабилитационный </a:t>
            </a:r>
            <a:r>
              <a:rPr spc="-280" dirty="0"/>
              <a:t>потенциал </a:t>
            </a:r>
            <a:r>
              <a:rPr spc="-250" dirty="0"/>
              <a:t>(для  </a:t>
            </a:r>
            <a:r>
              <a:rPr spc="-275" dirty="0"/>
              <a:t>пациентов</a:t>
            </a:r>
            <a:r>
              <a:rPr spc="-85" dirty="0"/>
              <a:t> </a:t>
            </a:r>
            <a:r>
              <a:rPr spc="-220" dirty="0"/>
              <a:t>ОРИТ)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557020"/>
            <a:ext cx="10777855" cy="24244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indent="-342900" algn="just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204" dirty="0">
                <a:latin typeface="Calibri"/>
                <a:cs typeface="Calibri"/>
              </a:rPr>
              <a:t>показатель </a:t>
            </a:r>
            <a:r>
              <a:rPr sz="2400" spc="-235" dirty="0">
                <a:latin typeface="Calibri"/>
                <a:cs typeface="Calibri"/>
              </a:rPr>
              <a:t>максимального </a:t>
            </a:r>
            <a:r>
              <a:rPr sz="2400" spc="-215" dirty="0">
                <a:latin typeface="Calibri"/>
                <a:cs typeface="Calibri"/>
              </a:rPr>
              <a:t>уровня </a:t>
            </a:r>
            <a:r>
              <a:rPr sz="2400" spc="-200" dirty="0">
                <a:latin typeface="Calibri"/>
                <a:cs typeface="Calibri"/>
              </a:rPr>
              <a:t>исхода </a:t>
            </a:r>
            <a:r>
              <a:rPr sz="2400" spc="-229" dirty="0">
                <a:latin typeface="Calibri"/>
                <a:cs typeface="Calibri"/>
              </a:rPr>
              <a:t>неотложного </a:t>
            </a:r>
            <a:r>
              <a:rPr sz="2400" spc="-210" dirty="0">
                <a:latin typeface="Calibri"/>
                <a:cs typeface="Calibri"/>
              </a:rPr>
              <a:t>состояния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270" dirty="0">
                <a:latin typeface="Calibri"/>
                <a:cs typeface="Calibri"/>
              </a:rPr>
              <a:t>момент </a:t>
            </a:r>
            <a:r>
              <a:rPr sz="2400" spc="-220" dirty="0">
                <a:latin typeface="Calibri"/>
                <a:cs typeface="Calibri"/>
              </a:rPr>
              <a:t>перевода </a:t>
            </a:r>
            <a:r>
              <a:rPr sz="2400" spc="-215" dirty="0">
                <a:latin typeface="Calibri"/>
                <a:cs typeface="Calibri"/>
              </a:rPr>
              <a:t>из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spc="-245" dirty="0">
                <a:latin typeface="Calibri"/>
                <a:cs typeface="Calibri"/>
              </a:rPr>
              <a:t>ОРИТ.</a:t>
            </a:r>
            <a:endParaRPr sz="2400">
              <a:latin typeface="Calibri"/>
              <a:cs typeface="Calibri"/>
            </a:endParaRPr>
          </a:p>
          <a:p>
            <a:pPr marL="355600" marR="774065" indent="-342900" algn="just">
              <a:lnSpc>
                <a:spcPct val="100800"/>
              </a:lnSpc>
              <a:spcBef>
                <a:spcPts val="484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240" dirty="0">
                <a:latin typeface="Calibri"/>
                <a:cs typeface="Calibri"/>
              </a:rPr>
              <a:t>Для </a:t>
            </a:r>
            <a:r>
              <a:rPr sz="2400" spc="-215" dirty="0">
                <a:latin typeface="Calibri"/>
                <a:cs typeface="Calibri"/>
              </a:rPr>
              <a:t>пациентов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10" dirty="0">
                <a:latin typeface="Calibri"/>
                <a:cs typeface="Calibri"/>
              </a:rPr>
              <a:t>острой </a:t>
            </a:r>
            <a:r>
              <a:rPr sz="2400" spc="-229" dirty="0">
                <a:latin typeface="Calibri"/>
                <a:cs typeface="Calibri"/>
              </a:rPr>
              <a:t>церебральной </a:t>
            </a:r>
            <a:r>
              <a:rPr sz="2400" spc="-220" dirty="0">
                <a:latin typeface="Calibri"/>
                <a:cs typeface="Calibri"/>
              </a:rPr>
              <a:t>недостаточностью </a:t>
            </a:r>
            <a:r>
              <a:rPr sz="2400" spc="-215" dirty="0">
                <a:latin typeface="Calibri"/>
                <a:cs typeface="Calibri"/>
              </a:rPr>
              <a:t>оценивается </a:t>
            </a:r>
            <a:r>
              <a:rPr sz="2400" spc="-225" dirty="0">
                <a:latin typeface="Calibri"/>
                <a:cs typeface="Calibri"/>
              </a:rPr>
              <a:t>по </a:t>
            </a:r>
            <a:r>
              <a:rPr sz="2400" spc="-235" dirty="0">
                <a:latin typeface="Calibri"/>
                <a:cs typeface="Calibri"/>
              </a:rPr>
              <a:t>шкале </a:t>
            </a:r>
            <a:r>
              <a:rPr sz="2400" spc="-185" dirty="0">
                <a:latin typeface="Calibri"/>
                <a:cs typeface="Calibri"/>
              </a:rPr>
              <a:t>Glasgow  </a:t>
            </a:r>
            <a:r>
              <a:rPr sz="2400" spc="-229" dirty="0">
                <a:latin typeface="Calibri"/>
                <a:cs typeface="Calibri"/>
              </a:rPr>
              <a:t>Outcome </a:t>
            </a:r>
            <a:r>
              <a:rPr sz="2400" spc="-130" dirty="0">
                <a:latin typeface="Calibri"/>
                <a:cs typeface="Calibri"/>
              </a:rPr>
              <a:t>Scale</a:t>
            </a:r>
            <a:r>
              <a:rPr sz="2400" spc="-155" dirty="0">
                <a:latin typeface="Calibri"/>
                <a:cs typeface="Calibri"/>
              </a:rPr>
              <a:t> </a:t>
            </a:r>
            <a:r>
              <a:rPr sz="2400" spc="-235" dirty="0">
                <a:latin typeface="Calibri"/>
                <a:cs typeface="Calibri"/>
              </a:rPr>
              <a:t>(приложение).</a:t>
            </a:r>
            <a:endParaRPr sz="2400">
              <a:latin typeface="Calibri"/>
              <a:cs typeface="Calibri"/>
            </a:endParaRPr>
          </a:p>
          <a:p>
            <a:pPr marL="355600" marR="633730" indent="-342900" algn="just">
              <a:lnSpc>
                <a:spcPct val="99200"/>
              </a:lnSpc>
              <a:spcBef>
                <a:spcPts val="645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240" dirty="0">
                <a:latin typeface="Calibri"/>
                <a:cs typeface="Calibri"/>
              </a:rPr>
              <a:t>Для </a:t>
            </a:r>
            <a:r>
              <a:rPr sz="2400" spc="-215" dirty="0">
                <a:latin typeface="Calibri"/>
                <a:cs typeface="Calibri"/>
              </a:rPr>
              <a:t>пациентов </a:t>
            </a:r>
            <a:r>
              <a:rPr sz="2400" spc="-165" dirty="0">
                <a:latin typeface="Calibri"/>
                <a:cs typeface="Calibri"/>
              </a:rPr>
              <a:t>с </a:t>
            </a:r>
            <a:r>
              <a:rPr sz="2400" spc="-290" dirty="0">
                <a:latin typeface="Calibri"/>
                <a:cs typeface="Calibri"/>
              </a:rPr>
              <a:t>иными </a:t>
            </a:r>
            <a:r>
              <a:rPr sz="2400" spc="-265" dirty="0">
                <a:latin typeface="Calibri"/>
                <a:cs typeface="Calibri"/>
              </a:rPr>
              <a:t>неотложными </a:t>
            </a:r>
            <a:r>
              <a:rPr sz="2400" spc="-229" dirty="0">
                <a:latin typeface="Calibri"/>
                <a:cs typeface="Calibri"/>
              </a:rPr>
              <a:t>состояниями </a:t>
            </a:r>
            <a:r>
              <a:rPr sz="2400" spc="-240" dirty="0">
                <a:latin typeface="Calibri"/>
                <a:cs typeface="Calibri"/>
              </a:rPr>
              <a:t>шкал </a:t>
            </a:r>
            <a:r>
              <a:rPr sz="2400" spc="-225" dirty="0">
                <a:latin typeface="Calibri"/>
                <a:cs typeface="Calibri"/>
              </a:rPr>
              <a:t>не </a:t>
            </a:r>
            <a:r>
              <a:rPr sz="2400" spc="-210" dirty="0">
                <a:latin typeface="Calibri"/>
                <a:cs typeface="Calibri"/>
              </a:rPr>
              <a:t>разработано, </a:t>
            </a:r>
            <a:r>
              <a:rPr sz="2400" spc="-229" dirty="0">
                <a:latin typeface="Calibri"/>
                <a:cs typeface="Calibri"/>
              </a:rPr>
              <a:t>поэтому </a:t>
            </a:r>
            <a:r>
              <a:rPr sz="2400" spc="-220" dirty="0">
                <a:latin typeface="Calibri"/>
                <a:cs typeface="Calibri"/>
              </a:rPr>
              <a:t>оценка  </a:t>
            </a:r>
            <a:r>
              <a:rPr sz="2400" spc="-225" dirty="0">
                <a:latin typeface="Calibri"/>
                <a:cs typeface="Calibri"/>
              </a:rPr>
              <a:t>реабилитационного </a:t>
            </a:r>
            <a:r>
              <a:rPr sz="2400" spc="-220" dirty="0">
                <a:latin typeface="Calibri"/>
                <a:cs typeface="Calibri"/>
              </a:rPr>
              <a:t>потенциала </a:t>
            </a:r>
            <a:r>
              <a:rPr sz="2400" spc="-210" dirty="0">
                <a:latin typeface="Calibri"/>
                <a:cs typeface="Calibri"/>
              </a:rPr>
              <a:t>осуществляется </a:t>
            </a:r>
            <a:r>
              <a:rPr sz="2400" spc="-225" dirty="0">
                <a:latin typeface="Calibri"/>
                <a:cs typeface="Calibri"/>
              </a:rPr>
              <a:t>эмпирически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215" dirty="0">
                <a:latin typeface="Calibri"/>
                <a:cs typeface="Calibri"/>
              </a:rPr>
              <a:t>основе </a:t>
            </a:r>
            <a:r>
              <a:rPr sz="2400" spc="-235" dirty="0">
                <a:latin typeface="Calibri"/>
                <a:cs typeface="Calibri"/>
              </a:rPr>
              <a:t>индивидуального  </a:t>
            </a:r>
            <a:r>
              <a:rPr sz="2400" spc="-225" dirty="0">
                <a:latin typeface="Calibri"/>
                <a:cs typeface="Calibri"/>
              </a:rPr>
              <a:t>опыта </a:t>
            </a:r>
            <a:r>
              <a:rPr sz="2400" spc="-195" dirty="0">
                <a:latin typeface="Calibri"/>
                <a:cs typeface="Calibri"/>
              </a:rPr>
              <a:t>врача </a:t>
            </a:r>
            <a:r>
              <a:rPr sz="2400" spc="-220" dirty="0">
                <a:latin typeface="Calibri"/>
                <a:cs typeface="Calibri"/>
              </a:rPr>
              <a:t>реаниматолога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40" dirty="0">
                <a:latin typeface="Calibri"/>
                <a:cs typeface="Calibri"/>
              </a:rPr>
              <a:t>сложившейся </a:t>
            </a:r>
            <a:r>
              <a:rPr sz="2400" spc="-210" dirty="0">
                <a:latin typeface="Calibri"/>
                <a:cs typeface="Calibri"/>
              </a:rPr>
              <a:t>практики конкретного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235" dirty="0">
                <a:latin typeface="Calibri"/>
                <a:cs typeface="Calibri"/>
              </a:rPr>
              <a:t>отделения.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0679" y="0"/>
            <a:ext cx="1792223" cy="157886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981302" y="481076"/>
            <a:ext cx="1093470" cy="53784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-1905" algn="ctr">
              <a:lnSpc>
                <a:spcPts val="1300"/>
              </a:lnSpc>
              <a:spcBef>
                <a:spcPts val="260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Формирование 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реа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или</a:t>
            </a:r>
            <a:r>
              <a:rPr sz="1200" spc="-8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онно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о 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прогноза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41289" y="18795"/>
            <a:ext cx="610171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 marR="5080" indent="-257175">
              <a:lnSpc>
                <a:spcPct val="100000"/>
              </a:lnSpc>
              <a:spcBef>
                <a:spcPts val="100"/>
              </a:spcBef>
            </a:pPr>
            <a:r>
              <a:rPr sz="4000" b="0" spc="-409" dirty="0">
                <a:latin typeface="Calibri"/>
                <a:cs typeface="Calibri"/>
              </a:rPr>
              <a:t>Принципы </a:t>
            </a:r>
            <a:r>
              <a:rPr sz="4000" b="0" spc="-390" dirty="0">
                <a:latin typeface="Calibri"/>
                <a:cs typeface="Calibri"/>
              </a:rPr>
              <a:t>формирования </a:t>
            </a:r>
            <a:r>
              <a:rPr sz="4000" b="0" spc="-375" dirty="0">
                <a:latin typeface="Calibri"/>
                <a:cs typeface="Calibri"/>
              </a:rPr>
              <a:t>ранней  </a:t>
            </a:r>
            <a:r>
              <a:rPr sz="4000" b="0" spc="-385" dirty="0">
                <a:latin typeface="Calibri"/>
                <a:cs typeface="Calibri"/>
              </a:rPr>
              <a:t>реабилитационной</a:t>
            </a:r>
            <a:r>
              <a:rPr sz="4000" b="0" spc="-65" dirty="0">
                <a:latin typeface="Calibri"/>
                <a:cs typeface="Calibri"/>
              </a:rPr>
              <a:t> </a:t>
            </a:r>
            <a:r>
              <a:rPr sz="4000" b="0" spc="-420" dirty="0">
                <a:latin typeface="Calibri"/>
                <a:cs typeface="Calibri"/>
              </a:rPr>
              <a:t>программы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7502" y="3735832"/>
            <a:ext cx="8031480" cy="224790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479425" indent="-342900">
              <a:lnSpc>
                <a:spcPct val="101099"/>
              </a:lnSpc>
              <a:spcBef>
                <a:spcPts val="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60" dirty="0">
                <a:latin typeface="Calibri"/>
                <a:cs typeface="Calibri"/>
              </a:rPr>
              <a:t>Раннее </a:t>
            </a:r>
            <a:r>
              <a:rPr sz="1900" spc="-165" dirty="0">
                <a:latin typeface="Calibri"/>
                <a:cs typeface="Calibri"/>
              </a:rPr>
              <a:t>начало </a:t>
            </a:r>
            <a:r>
              <a:rPr sz="1900" spc="-130" dirty="0">
                <a:latin typeface="Calibri"/>
                <a:cs typeface="Calibri"/>
              </a:rPr>
              <a:t>с </a:t>
            </a:r>
            <a:r>
              <a:rPr sz="1900" spc="-110" dirty="0">
                <a:latin typeface="Calibri"/>
                <a:cs typeface="Calibri"/>
              </a:rPr>
              <a:t>1 </a:t>
            </a:r>
            <a:r>
              <a:rPr sz="1900" spc="-140" dirty="0">
                <a:latin typeface="Calibri"/>
                <a:cs typeface="Calibri"/>
              </a:rPr>
              <a:t>часа </a:t>
            </a:r>
            <a:r>
              <a:rPr sz="1900" spc="-145" dirty="0">
                <a:latin typeface="Calibri"/>
                <a:cs typeface="Calibri"/>
              </a:rPr>
              <a:t>в </a:t>
            </a:r>
            <a:r>
              <a:rPr sz="1900" spc="-190" dirty="0">
                <a:latin typeface="Calibri"/>
                <a:cs typeface="Calibri"/>
              </a:rPr>
              <a:t>день </a:t>
            </a:r>
            <a:r>
              <a:rPr sz="1900" spc="-135" dirty="0">
                <a:latin typeface="Calibri"/>
                <a:cs typeface="Calibri"/>
              </a:rPr>
              <a:t>( </a:t>
            </a:r>
            <a:r>
              <a:rPr sz="1900" spc="-170" dirty="0">
                <a:latin typeface="Calibri"/>
                <a:cs typeface="Calibri"/>
              </a:rPr>
              <a:t>включая </a:t>
            </a:r>
            <a:r>
              <a:rPr sz="1900" spc="-175" dirty="0">
                <a:latin typeface="Calibri"/>
                <a:cs typeface="Calibri"/>
              </a:rPr>
              <a:t>физиотерапию, оккупационную </a:t>
            </a:r>
            <a:r>
              <a:rPr sz="1900" spc="-180" dirty="0">
                <a:latin typeface="Calibri"/>
                <a:cs typeface="Calibri"/>
              </a:rPr>
              <a:t>терапию </a:t>
            </a:r>
            <a:r>
              <a:rPr sz="1900" spc="-195" dirty="0">
                <a:latin typeface="Calibri"/>
                <a:cs typeface="Calibri"/>
              </a:rPr>
              <a:t>и  </a:t>
            </a:r>
            <a:r>
              <a:rPr sz="1900" spc="-165" dirty="0">
                <a:latin typeface="Calibri"/>
                <a:cs typeface="Calibri"/>
              </a:rPr>
              <a:t>нейропсихологию) </a:t>
            </a:r>
            <a:r>
              <a:rPr sz="1900" spc="-204" dirty="0">
                <a:latin typeface="Calibri"/>
                <a:cs typeface="Calibri"/>
              </a:rPr>
              <a:t>до </a:t>
            </a:r>
            <a:r>
              <a:rPr sz="1900" spc="-110" dirty="0">
                <a:latin typeface="Calibri"/>
                <a:cs typeface="Calibri"/>
              </a:rPr>
              <a:t>3 </a:t>
            </a:r>
            <a:r>
              <a:rPr sz="1900" spc="-150" dirty="0">
                <a:latin typeface="Calibri"/>
                <a:cs typeface="Calibri"/>
              </a:rPr>
              <a:t>часов </a:t>
            </a:r>
            <a:r>
              <a:rPr sz="1900" spc="-145" dirty="0">
                <a:latin typeface="Calibri"/>
                <a:cs typeface="Calibri"/>
              </a:rPr>
              <a:t>в </a:t>
            </a:r>
            <a:r>
              <a:rPr sz="1900" spc="-175" dirty="0">
                <a:latin typeface="Calibri"/>
                <a:cs typeface="Calibri"/>
              </a:rPr>
              <a:t>специализированном </a:t>
            </a:r>
            <a:r>
              <a:rPr sz="1900" spc="-180" dirty="0">
                <a:latin typeface="Calibri"/>
                <a:cs typeface="Calibri"/>
              </a:rPr>
              <a:t>отделении </a:t>
            </a:r>
            <a:r>
              <a:rPr sz="1900" spc="-190" dirty="0">
                <a:latin typeface="Calibri"/>
                <a:cs typeface="Calibri"/>
              </a:rPr>
              <a:t>медицинской  </a:t>
            </a:r>
            <a:r>
              <a:rPr sz="1900" spc="-175" dirty="0">
                <a:latin typeface="Calibri"/>
                <a:cs typeface="Calibri"/>
              </a:rPr>
              <a:t>реабилитации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75" dirty="0">
                <a:latin typeface="Calibri"/>
                <a:cs typeface="Calibri"/>
              </a:rPr>
              <a:t>Средняя </a:t>
            </a:r>
            <a:r>
              <a:rPr sz="1900" spc="-180" dirty="0">
                <a:latin typeface="Calibri"/>
                <a:cs typeface="Calibri"/>
              </a:rPr>
              <a:t>продолжительность </a:t>
            </a:r>
            <a:r>
              <a:rPr sz="1900" spc="-175" dirty="0">
                <a:latin typeface="Calibri"/>
                <a:cs typeface="Calibri"/>
              </a:rPr>
              <a:t>ранней реабилитации </a:t>
            </a:r>
            <a:r>
              <a:rPr sz="1900" spc="-110" dirty="0">
                <a:latin typeface="Calibri"/>
                <a:cs typeface="Calibri"/>
              </a:rPr>
              <a:t>18 </a:t>
            </a:r>
            <a:r>
              <a:rPr sz="1900" spc="-195" dirty="0">
                <a:latin typeface="Calibri"/>
                <a:cs typeface="Calibri"/>
              </a:rPr>
              <a:t>дней </a:t>
            </a:r>
            <a:r>
              <a:rPr sz="1900" spc="-155" dirty="0">
                <a:latin typeface="Calibri"/>
                <a:cs typeface="Calibri"/>
              </a:rPr>
              <a:t>от </a:t>
            </a:r>
            <a:r>
              <a:rPr sz="1900" spc="-160" dirty="0">
                <a:latin typeface="Calibri"/>
                <a:cs typeface="Calibri"/>
              </a:rPr>
              <a:t>начала </a:t>
            </a:r>
            <a:r>
              <a:rPr sz="1900" spc="-150" dirty="0">
                <a:latin typeface="Calibri"/>
                <a:cs typeface="Calibri"/>
              </a:rPr>
              <a:t>острого</a:t>
            </a:r>
            <a:r>
              <a:rPr sz="1900" spc="-254" dirty="0">
                <a:latin typeface="Calibri"/>
                <a:cs typeface="Calibri"/>
              </a:rPr>
              <a:t> </a:t>
            </a:r>
            <a:r>
              <a:rPr sz="1900" spc="-160" dirty="0">
                <a:latin typeface="Calibri"/>
                <a:cs typeface="Calibri"/>
              </a:rPr>
              <a:t>состояния</a:t>
            </a:r>
            <a:endParaRPr sz="19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75" dirty="0">
                <a:latin typeface="Calibri"/>
                <a:cs typeface="Calibri"/>
              </a:rPr>
              <a:t>Постреанимационная реабилитация </a:t>
            </a:r>
            <a:r>
              <a:rPr sz="1900" spc="-125" dirty="0">
                <a:latin typeface="Calibri"/>
                <a:cs typeface="Calibri"/>
              </a:rPr>
              <a:t>14-дней-15 </a:t>
            </a:r>
            <a:r>
              <a:rPr sz="1900" spc="-175" dirty="0">
                <a:latin typeface="Calibri"/>
                <a:cs typeface="Calibri"/>
              </a:rPr>
              <a:t>месяцев </a:t>
            </a:r>
            <a:r>
              <a:rPr sz="1900" spc="60" dirty="0">
                <a:latin typeface="Calibri"/>
                <a:cs typeface="Calibri"/>
              </a:rPr>
              <a:t>– </a:t>
            </a:r>
            <a:r>
              <a:rPr sz="1900" spc="-145" dirty="0">
                <a:latin typeface="Calibri"/>
                <a:cs typeface="Calibri"/>
              </a:rPr>
              <a:t>в </a:t>
            </a:r>
            <a:r>
              <a:rPr sz="1900" spc="-190" dirty="0">
                <a:latin typeface="Calibri"/>
                <a:cs typeface="Calibri"/>
              </a:rPr>
              <a:t>среднем </a:t>
            </a:r>
            <a:r>
              <a:rPr sz="1900" spc="-105" dirty="0">
                <a:latin typeface="Calibri"/>
                <a:cs typeface="Calibri"/>
              </a:rPr>
              <a:t>90</a:t>
            </a:r>
            <a:r>
              <a:rPr sz="1900" spc="-285" dirty="0">
                <a:latin typeface="Calibri"/>
                <a:cs typeface="Calibri"/>
              </a:rPr>
              <a:t> </a:t>
            </a:r>
            <a:r>
              <a:rPr sz="1900" spc="-195" dirty="0">
                <a:latin typeface="Calibri"/>
                <a:cs typeface="Calibri"/>
              </a:rPr>
              <a:t>дней</a:t>
            </a:r>
            <a:endParaRPr sz="1900">
              <a:latin typeface="Calibri"/>
              <a:cs typeface="Calibri"/>
            </a:endParaRPr>
          </a:p>
          <a:p>
            <a:pPr marL="355600" marR="186055" indent="-342900">
              <a:lnSpc>
                <a:spcPct val="101099"/>
              </a:lnSpc>
              <a:spcBef>
                <a:spcPts val="4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165" dirty="0">
                <a:latin typeface="Calibri"/>
                <a:cs typeface="Calibri"/>
              </a:rPr>
              <a:t>Окончательная </a:t>
            </a:r>
            <a:r>
              <a:rPr sz="1900" spc="-175" dirty="0">
                <a:latin typeface="Calibri"/>
                <a:cs typeface="Calibri"/>
              </a:rPr>
              <a:t>реабилитация </a:t>
            </a:r>
            <a:r>
              <a:rPr sz="1900" spc="-204" dirty="0">
                <a:latin typeface="Calibri"/>
                <a:cs typeface="Calibri"/>
              </a:rPr>
              <a:t>до </a:t>
            </a:r>
            <a:r>
              <a:rPr sz="1900" spc="-110" dirty="0">
                <a:latin typeface="Calibri"/>
                <a:cs typeface="Calibri"/>
              </a:rPr>
              <a:t>2 </a:t>
            </a:r>
            <a:r>
              <a:rPr sz="1900" spc="-160" dirty="0">
                <a:latin typeface="Calibri"/>
                <a:cs typeface="Calibri"/>
              </a:rPr>
              <a:t>лет </a:t>
            </a:r>
            <a:r>
              <a:rPr sz="1900" spc="-204" dirty="0">
                <a:latin typeface="Calibri"/>
                <a:cs typeface="Calibri"/>
              </a:rPr>
              <a:t>до </a:t>
            </a:r>
            <a:r>
              <a:rPr sz="1900" spc="-180" dirty="0">
                <a:latin typeface="Calibri"/>
                <a:cs typeface="Calibri"/>
              </a:rPr>
              <a:t>периода </a:t>
            </a:r>
            <a:r>
              <a:rPr sz="1900" spc="-175" dirty="0">
                <a:latin typeface="Calibri"/>
                <a:cs typeface="Calibri"/>
              </a:rPr>
              <a:t>социальной </a:t>
            </a:r>
            <a:r>
              <a:rPr sz="1900" spc="-195" dirty="0">
                <a:latin typeface="Calibri"/>
                <a:cs typeface="Calibri"/>
              </a:rPr>
              <a:t>или </a:t>
            </a:r>
            <a:r>
              <a:rPr sz="1900" spc="-170" dirty="0">
                <a:latin typeface="Calibri"/>
                <a:cs typeface="Calibri"/>
              </a:rPr>
              <a:t>профессиональной  </a:t>
            </a:r>
            <a:r>
              <a:rPr sz="1900" spc="-165" dirty="0">
                <a:latin typeface="Calibri"/>
                <a:cs typeface="Calibri"/>
              </a:rPr>
              <a:t>реинтеграции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08600" y="6421628"/>
            <a:ext cx="1576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Клинический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</a:t>
            </a:r>
            <a:r>
              <a:rPr sz="1200" spc="-1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4737100" cy="3773804"/>
            <a:chOff x="0" y="0"/>
            <a:chExt cx="4737100" cy="3773804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4736592" cy="37734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255" y="167017"/>
              <a:ext cx="4183253" cy="321396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00256" y="1417640"/>
            <a:ext cx="3375107" cy="5303776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127504" y="890015"/>
            <a:ext cx="7632700" cy="5157470"/>
            <a:chOff x="2127504" y="890015"/>
            <a:chExt cx="7632700" cy="51574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7504" y="890015"/>
              <a:ext cx="310895" cy="50444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23439" y="1023619"/>
              <a:ext cx="118110" cy="4848860"/>
            </a:xfrm>
            <a:custGeom>
              <a:avLst/>
              <a:gdLst/>
              <a:ahLst/>
              <a:cxnLst/>
              <a:rect l="l" t="t" r="r" b="b"/>
              <a:pathLst>
                <a:path w="118110" h="4848860">
                  <a:moveTo>
                    <a:pt x="59125" y="50409"/>
                  </a:moveTo>
                  <a:lnTo>
                    <a:pt x="46351" y="72137"/>
                  </a:lnTo>
                  <a:lnTo>
                    <a:pt x="30101" y="4848732"/>
                  </a:lnTo>
                  <a:lnTo>
                    <a:pt x="55501" y="4848819"/>
                  </a:lnTo>
                  <a:lnTo>
                    <a:pt x="71673" y="95192"/>
                  </a:lnTo>
                  <a:lnTo>
                    <a:pt x="71701" y="72137"/>
                  </a:lnTo>
                  <a:lnTo>
                    <a:pt x="59125" y="50409"/>
                  </a:lnTo>
                  <a:close/>
                </a:path>
                <a:path w="118110" h="4848860">
                  <a:moveTo>
                    <a:pt x="73872" y="25181"/>
                  </a:moveTo>
                  <a:lnTo>
                    <a:pt x="46511" y="25181"/>
                  </a:lnTo>
                  <a:lnTo>
                    <a:pt x="71911" y="25266"/>
                  </a:lnTo>
                  <a:lnTo>
                    <a:pt x="71751" y="72223"/>
                  </a:lnTo>
                  <a:lnTo>
                    <a:pt x="95924" y="113987"/>
                  </a:lnTo>
                  <a:lnTo>
                    <a:pt x="103692" y="116060"/>
                  </a:lnTo>
                  <a:lnTo>
                    <a:pt x="115834" y="109032"/>
                  </a:lnTo>
                  <a:lnTo>
                    <a:pt x="117906" y="101263"/>
                  </a:lnTo>
                  <a:lnTo>
                    <a:pt x="73872" y="25181"/>
                  </a:lnTo>
                  <a:close/>
                </a:path>
                <a:path w="118110" h="4848860">
                  <a:moveTo>
                    <a:pt x="59297" y="0"/>
                  </a:moveTo>
                  <a:lnTo>
                    <a:pt x="0" y="100862"/>
                  </a:lnTo>
                  <a:lnTo>
                    <a:pt x="2019" y="108645"/>
                  </a:lnTo>
                  <a:lnTo>
                    <a:pt x="14112" y="115755"/>
                  </a:lnTo>
                  <a:lnTo>
                    <a:pt x="21896" y="113734"/>
                  </a:lnTo>
                  <a:lnTo>
                    <a:pt x="46301" y="72223"/>
                  </a:lnTo>
                  <a:lnTo>
                    <a:pt x="46425" y="50409"/>
                  </a:lnTo>
                  <a:lnTo>
                    <a:pt x="46511" y="25181"/>
                  </a:lnTo>
                  <a:lnTo>
                    <a:pt x="73872" y="25181"/>
                  </a:lnTo>
                  <a:lnTo>
                    <a:pt x="59297" y="0"/>
                  </a:lnTo>
                  <a:close/>
                </a:path>
                <a:path w="118110" h="4848860">
                  <a:moveTo>
                    <a:pt x="71889" y="31565"/>
                  </a:moveTo>
                  <a:lnTo>
                    <a:pt x="48219" y="31565"/>
                  </a:lnTo>
                  <a:lnTo>
                    <a:pt x="70159" y="31640"/>
                  </a:lnTo>
                  <a:lnTo>
                    <a:pt x="59125" y="50409"/>
                  </a:lnTo>
                  <a:lnTo>
                    <a:pt x="71751" y="72223"/>
                  </a:lnTo>
                  <a:lnTo>
                    <a:pt x="71889" y="31565"/>
                  </a:lnTo>
                  <a:close/>
                </a:path>
                <a:path w="118110" h="4848860">
                  <a:moveTo>
                    <a:pt x="46511" y="25181"/>
                  </a:moveTo>
                  <a:lnTo>
                    <a:pt x="46351" y="72137"/>
                  </a:lnTo>
                  <a:lnTo>
                    <a:pt x="59125" y="50409"/>
                  </a:lnTo>
                  <a:lnTo>
                    <a:pt x="48219" y="31565"/>
                  </a:lnTo>
                  <a:lnTo>
                    <a:pt x="71889" y="31565"/>
                  </a:lnTo>
                  <a:lnTo>
                    <a:pt x="71911" y="25266"/>
                  </a:lnTo>
                  <a:lnTo>
                    <a:pt x="46511" y="25181"/>
                  </a:lnTo>
                  <a:close/>
                </a:path>
                <a:path w="118110" h="4848860">
                  <a:moveTo>
                    <a:pt x="48219" y="31565"/>
                  </a:moveTo>
                  <a:lnTo>
                    <a:pt x="59125" y="50409"/>
                  </a:lnTo>
                  <a:lnTo>
                    <a:pt x="70159" y="31640"/>
                  </a:lnTo>
                  <a:lnTo>
                    <a:pt x="48219" y="315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5040" y="5736335"/>
              <a:ext cx="7534656" cy="31089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266241" y="5813440"/>
              <a:ext cx="7340600" cy="118110"/>
            </a:xfrm>
            <a:custGeom>
              <a:avLst/>
              <a:gdLst/>
              <a:ahLst/>
              <a:cxnLst/>
              <a:rect l="l" t="t" r="r" b="b"/>
              <a:pathLst>
                <a:path w="7340600" h="118110">
                  <a:moveTo>
                    <a:pt x="7238936" y="0"/>
                  </a:moveTo>
                  <a:lnTo>
                    <a:pt x="7231159" y="2046"/>
                  </a:lnTo>
                  <a:lnTo>
                    <a:pt x="7224091" y="14163"/>
                  </a:lnTo>
                  <a:lnTo>
                    <a:pt x="7226137" y="21940"/>
                  </a:lnTo>
                  <a:lnTo>
                    <a:pt x="7267819" y="46254"/>
                  </a:lnTo>
                  <a:lnTo>
                    <a:pt x="7314775" y="46254"/>
                  </a:lnTo>
                  <a:lnTo>
                    <a:pt x="7314775" y="71654"/>
                  </a:lnTo>
                  <a:lnTo>
                    <a:pt x="7267819" y="71654"/>
                  </a:lnTo>
                  <a:lnTo>
                    <a:pt x="7226137" y="95968"/>
                  </a:lnTo>
                  <a:lnTo>
                    <a:pt x="7224091" y="103744"/>
                  </a:lnTo>
                  <a:lnTo>
                    <a:pt x="7231159" y="115861"/>
                  </a:lnTo>
                  <a:lnTo>
                    <a:pt x="7238936" y="117908"/>
                  </a:lnTo>
                  <a:lnTo>
                    <a:pt x="7318229" y="71654"/>
                  </a:lnTo>
                  <a:lnTo>
                    <a:pt x="7314775" y="71654"/>
                  </a:lnTo>
                  <a:lnTo>
                    <a:pt x="7318230" y="71653"/>
                  </a:lnTo>
                  <a:lnTo>
                    <a:pt x="7340000" y="58954"/>
                  </a:lnTo>
                  <a:lnTo>
                    <a:pt x="7238936" y="0"/>
                  </a:lnTo>
                  <a:close/>
                </a:path>
                <a:path w="7340600" h="118110">
                  <a:moveTo>
                    <a:pt x="7289590" y="58954"/>
                  </a:moveTo>
                  <a:lnTo>
                    <a:pt x="7267819" y="71654"/>
                  </a:lnTo>
                  <a:lnTo>
                    <a:pt x="7314775" y="71654"/>
                  </a:lnTo>
                  <a:lnTo>
                    <a:pt x="7314775" y="69924"/>
                  </a:lnTo>
                  <a:lnTo>
                    <a:pt x="7308396" y="69924"/>
                  </a:lnTo>
                  <a:lnTo>
                    <a:pt x="7289590" y="58954"/>
                  </a:lnTo>
                  <a:close/>
                </a:path>
                <a:path w="7340600" h="118110">
                  <a:moveTo>
                    <a:pt x="0" y="46253"/>
                  </a:moveTo>
                  <a:lnTo>
                    <a:pt x="0" y="71653"/>
                  </a:lnTo>
                  <a:lnTo>
                    <a:pt x="7267820" y="71653"/>
                  </a:lnTo>
                  <a:lnTo>
                    <a:pt x="7289590" y="58954"/>
                  </a:lnTo>
                  <a:lnTo>
                    <a:pt x="7267819" y="46254"/>
                  </a:lnTo>
                  <a:lnTo>
                    <a:pt x="0" y="46253"/>
                  </a:lnTo>
                  <a:close/>
                </a:path>
                <a:path w="7340600" h="118110">
                  <a:moveTo>
                    <a:pt x="7308396" y="47984"/>
                  </a:moveTo>
                  <a:lnTo>
                    <a:pt x="7289590" y="58954"/>
                  </a:lnTo>
                  <a:lnTo>
                    <a:pt x="7308396" y="69924"/>
                  </a:lnTo>
                  <a:lnTo>
                    <a:pt x="7308396" y="47984"/>
                  </a:lnTo>
                  <a:close/>
                </a:path>
                <a:path w="7340600" h="118110">
                  <a:moveTo>
                    <a:pt x="7314775" y="47984"/>
                  </a:moveTo>
                  <a:lnTo>
                    <a:pt x="7308396" y="47984"/>
                  </a:lnTo>
                  <a:lnTo>
                    <a:pt x="7308396" y="69924"/>
                  </a:lnTo>
                  <a:lnTo>
                    <a:pt x="7314775" y="69924"/>
                  </a:lnTo>
                  <a:lnTo>
                    <a:pt x="7314775" y="47984"/>
                  </a:lnTo>
                  <a:close/>
                </a:path>
                <a:path w="7340600" h="118110">
                  <a:moveTo>
                    <a:pt x="7267819" y="46254"/>
                  </a:moveTo>
                  <a:lnTo>
                    <a:pt x="7289590" y="58954"/>
                  </a:lnTo>
                  <a:lnTo>
                    <a:pt x="7308396" y="47984"/>
                  </a:lnTo>
                  <a:lnTo>
                    <a:pt x="7314775" y="47984"/>
                  </a:lnTo>
                  <a:lnTo>
                    <a:pt x="7314775" y="46254"/>
                  </a:lnTo>
                  <a:lnTo>
                    <a:pt x="7267819" y="462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37232" y="4389119"/>
              <a:ext cx="6099048" cy="156057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282737" y="4418665"/>
              <a:ext cx="6005830" cy="1454150"/>
            </a:xfrm>
            <a:custGeom>
              <a:avLst/>
              <a:gdLst/>
              <a:ahLst/>
              <a:cxnLst/>
              <a:rect l="l" t="t" r="r" b="b"/>
              <a:pathLst>
                <a:path w="6005830" h="1454150">
                  <a:moveTo>
                    <a:pt x="5278857" y="0"/>
                  </a:moveTo>
                  <a:lnTo>
                    <a:pt x="5278857" y="363430"/>
                  </a:lnTo>
                  <a:lnTo>
                    <a:pt x="0" y="363430"/>
                  </a:lnTo>
                  <a:lnTo>
                    <a:pt x="0" y="1090298"/>
                  </a:lnTo>
                  <a:lnTo>
                    <a:pt x="5278857" y="1090298"/>
                  </a:lnTo>
                  <a:lnTo>
                    <a:pt x="5278857" y="1453729"/>
                  </a:lnTo>
                  <a:lnTo>
                    <a:pt x="6005716" y="726867"/>
                  </a:lnTo>
                  <a:lnTo>
                    <a:pt x="5278857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82737" y="4418665"/>
              <a:ext cx="6005830" cy="1454150"/>
            </a:xfrm>
            <a:custGeom>
              <a:avLst/>
              <a:gdLst/>
              <a:ahLst/>
              <a:cxnLst/>
              <a:rect l="l" t="t" r="r" b="b"/>
              <a:pathLst>
                <a:path w="6005830" h="1454150">
                  <a:moveTo>
                    <a:pt x="0" y="363430"/>
                  </a:moveTo>
                  <a:lnTo>
                    <a:pt x="5278858" y="363430"/>
                  </a:lnTo>
                  <a:lnTo>
                    <a:pt x="5278858" y="0"/>
                  </a:lnTo>
                  <a:lnTo>
                    <a:pt x="6005718" y="726868"/>
                  </a:lnTo>
                  <a:lnTo>
                    <a:pt x="5278858" y="1453730"/>
                  </a:lnTo>
                  <a:lnTo>
                    <a:pt x="5278858" y="1090299"/>
                  </a:lnTo>
                  <a:lnTo>
                    <a:pt x="0" y="1090299"/>
                  </a:lnTo>
                  <a:lnTo>
                    <a:pt x="0" y="36343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890902" y="4982971"/>
            <a:ext cx="2425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0" dirty="0">
                <a:solidFill>
                  <a:srgbClr val="FFFFFF"/>
                </a:solidFill>
                <a:latin typeface="Calibri"/>
                <a:cs typeface="Calibri"/>
              </a:rPr>
              <a:t>Профилактика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62271" y="3642359"/>
            <a:ext cx="4819015" cy="1597660"/>
            <a:chOff x="4462271" y="3642359"/>
            <a:chExt cx="4819015" cy="1597660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62271" y="3642359"/>
              <a:ext cx="4818887" cy="15971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507573" y="3673581"/>
              <a:ext cx="4726940" cy="1490345"/>
            </a:xfrm>
            <a:custGeom>
              <a:avLst/>
              <a:gdLst/>
              <a:ahLst/>
              <a:cxnLst/>
              <a:rect l="l" t="t" r="r" b="b"/>
              <a:pathLst>
                <a:path w="4726940" h="1490345">
                  <a:moveTo>
                    <a:pt x="3981453" y="0"/>
                  </a:moveTo>
                  <a:lnTo>
                    <a:pt x="3981453" y="372540"/>
                  </a:lnTo>
                  <a:lnTo>
                    <a:pt x="0" y="372540"/>
                  </a:lnTo>
                  <a:lnTo>
                    <a:pt x="0" y="1117625"/>
                  </a:lnTo>
                  <a:lnTo>
                    <a:pt x="3981453" y="1117625"/>
                  </a:lnTo>
                  <a:lnTo>
                    <a:pt x="3981453" y="1490165"/>
                  </a:lnTo>
                  <a:lnTo>
                    <a:pt x="4726533" y="745086"/>
                  </a:lnTo>
                  <a:lnTo>
                    <a:pt x="3981453" y="0"/>
                  </a:lnTo>
                  <a:close/>
                </a:path>
              </a:pathLst>
            </a:custGeom>
            <a:solidFill>
              <a:srgbClr val="FF66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07573" y="3673581"/>
              <a:ext cx="4726940" cy="1490345"/>
            </a:xfrm>
            <a:custGeom>
              <a:avLst/>
              <a:gdLst/>
              <a:ahLst/>
              <a:cxnLst/>
              <a:rect l="l" t="t" r="r" b="b"/>
              <a:pathLst>
                <a:path w="4726940" h="1490345">
                  <a:moveTo>
                    <a:pt x="0" y="372540"/>
                  </a:moveTo>
                  <a:lnTo>
                    <a:pt x="3981454" y="372540"/>
                  </a:lnTo>
                  <a:lnTo>
                    <a:pt x="3981454" y="0"/>
                  </a:lnTo>
                  <a:lnTo>
                    <a:pt x="4726534" y="745085"/>
                  </a:lnTo>
                  <a:lnTo>
                    <a:pt x="3981454" y="1490166"/>
                  </a:lnTo>
                  <a:lnTo>
                    <a:pt x="3981454" y="1117626"/>
                  </a:lnTo>
                  <a:lnTo>
                    <a:pt x="0" y="1117626"/>
                  </a:lnTo>
                  <a:lnTo>
                    <a:pt x="0" y="37254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121801" y="4257547"/>
            <a:ext cx="1125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Мобилизация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266944" y="2167127"/>
            <a:ext cx="3965575" cy="1582420"/>
            <a:chOff x="5266944" y="2167127"/>
            <a:chExt cx="3965575" cy="1582420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66944" y="2167127"/>
              <a:ext cx="3965448" cy="158191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314744" y="2197592"/>
              <a:ext cx="3870960" cy="1476375"/>
            </a:xfrm>
            <a:custGeom>
              <a:avLst/>
              <a:gdLst/>
              <a:ahLst/>
              <a:cxnLst/>
              <a:rect l="l" t="t" r="r" b="b"/>
              <a:pathLst>
                <a:path w="3870959" h="1476375">
                  <a:moveTo>
                    <a:pt x="3132783" y="0"/>
                  </a:moveTo>
                  <a:lnTo>
                    <a:pt x="3132783" y="368998"/>
                  </a:lnTo>
                  <a:lnTo>
                    <a:pt x="0" y="368998"/>
                  </a:lnTo>
                  <a:lnTo>
                    <a:pt x="0" y="1106990"/>
                  </a:lnTo>
                  <a:lnTo>
                    <a:pt x="3132783" y="1106990"/>
                  </a:lnTo>
                  <a:lnTo>
                    <a:pt x="3132783" y="1475988"/>
                  </a:lnTo>
                  <a:lnTo>
                    <a:pt x="3870774" y="737997"/>
                  </a:lnTo>
                  <a:lnTo>
                    <a:pt x="3132783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314744" y="2197592"/>
              <a:ext cx="3870960" cy="1476375"/>
            </a:xfrm>
            <a:custGeom>
              <a:avLst/>
              <a:gdLst/>
              <a:ahLst/>
              <a:cxnLst/>
              <a:rect l="l" t="t" r="r" b="b"/>
              <a:pathLst>
                <a:path w="3870959" h="1476375">
                  <a:moveTo>
                    <a:pt x="0" y="368998"/>
                  </a:moveTo>
                  <a:lnTo>
                    <a:pt x="3132784" y="368998"/>
                  </a:lnTo>
                  <a:lnTo>
                    <a:pt x="3132784" y="0"/>
                  </a:lnTo>
                  <a:lnTo>
                    <a:pt x="3870776" y="737996"/>
                  </a:lnTo>
                  <a:lnTo>
                    <a:pt x="3132784" y="1475989"/>
                  </a:lnTo>
                  <a:lnTo>
                    <a:pt x="3132784" y="1106991"/>
                  </a:lnTo>
                  <a:lnTo>
                    <a:pt x="0" y="1106991"/>
                  </a:lnTo>
                  <a:lnTo>
                    <a:pt x="0" y="36899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475877" y="2773171"/>
            <a:ext cx="1179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5" dirty="0">
                <a:latin typeface="Calibri"/>
                <a:cs typeface="Calibri"/>
              </a:rPr>
              <a:t>С</a:t>
            </a:r>
            <a:r>
              <a:rPr sz="1800" spc="-160" dirty="0">
                <a:latin typeface="Calibri"/>
                <a:cs typeface="Calibri"/>
              </a:rPr>
              <a:t>о</a:t>
            </a:r>
            <a:r>
              <a:rPr sz="1800" spc="-180" dirty="0">
                <a:latin typeface="Calibri"/>
                <a:cs typeface="Calibri"/>
              </a:rPr>
              <a:t>ц</a:t>
            </a:r>
            <a:r>
              <a:rPr sz="1800" spc="-190" dirty="0">
                <a:latin typeface="Calibri"/>
                <a:cs typeface="Calibri"/>
              </a:rPr>
              <a:t>и</a:t>
            </a:r>
            <a:r>
              <a:rPr sz="1800" spc="-140" dirty="0">
                <a:latin typeface="Calibri"/>
                <a:cs typeface="Calibri"/>
              </a:rPr>
              <a:t>а</a:t>
            </a:r>
            <a:r>
              <a:rPr sz="1800" spc="-190" dirty="0">
                <a:latin typeface="Calibri"/>
                <a:cs typeface="Calibri"/>
              </a:rPr>
              <a:t>ли</a:t>
            </a:r>
            <a:r>
              <a:rPr sz="1800" spc="-125" dirty="0">
                <a:latin typeface="Calibri"/>
                <a:cs typeface="Calibri"/>
              </a:rPr>
              <a:t>з</a:t>
            </a:r>
            <a:r>
              <a:rPr sz="1800" spc="-140" dirty="0">
                <a:latin typeface="Calibri"/>
                <a:cs typeface="Calibri"/>
              </a:rPr>
              <a:t>а</a:t>
            </a:r>
            <a:r>
              <a:rPr sz="1800" spc="-180" dirty="0">
                <a:latin typeface="Calibri"/>
                <a:cs typeface="Calibri"/>
              </a:rPr>
              <a:t>ц</a:t>
            </a:r>
            <a:r>
              <a:rPr sz="1800" spc="-190" dirty="0">
                <a:latin typeface="Calibri"/>
                <a:cs typeface="Calibri"/>
              </a:rPr>
              <a:t>и</a:t>
            </a:r>
            <a:r>
              <a:rPr sz="1800" spc="-160" dirty="0">
                <a:latin typeface="Calibri"/>
                <a:cs typeface="Calibri"/>
              </a:rPr>
              <a:t>я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266944" y="2898648"/>
            <a:ext cx="4014470" cy="1597660"/>
            <a:chOff x="5266944" y="2898648"/>
            <a:chExt cx="4014470" cy="1597660"/>
          </a:xfrm>
        </p:grpSpPr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66944" y="2898648"/>
              <a:ext cx="4014215" cy="159715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79008" y="3310128"/>
              <a:ext cx="2666999" cy="85344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5314744" y="2928499"/>
              <a:ext cx="3919854" cy="1490345"/>
            </a:xfrm>
            <a:custGeom>
              <a:avLst/>
              <a:gdLst/>
              <a:ahLst/>
              <a:cxnLst/>
              <a:rect l="l" t="t" r="r" b="b"/>
              <a:pathLst>
                <a:path w="3919854" h="1490345">
                  <a:moveTo>
                    <a:pt x="3174281" y="0"/>
                  </a:moveTo>
                  <a:lnTo>
                    <a:pt x="3174281" y="372541"/>
                  </a:lnTo>
                  <a:lnTo>
                    <a:pt x="0" y="372541"/>
                  </a:lnTo>
                  <a:lnTo>
                    <a:pt x="0" y="1117625"/>
                  </a:lnTo>
                  <a:lnTo>
                    <a:pt x="3174281" y="1117625"/>
                  </a:lnTo>
                  <a:lnTo>
                    <a:pt x="3174281" y="1490165"/>
                  </a:lnTo>
                  <a:lnTo>
                    <a:pt x="3919363" y="745083"/>
                  </a:lnTo>
                  <a:lnTo>
                    <a:pt x="3174281" y="0"/>
                  </a:lnTo>
                  <a:close/>
                </a:path>
              </a:pathLst>
            </a:custGeom>
            <a:solidFill>
              <a:srgbClr val="008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14744" y="2928499"/>
              <a:ext cx="3919854" cy="1490345"/>
            </a:xfrm>
            <a:custGeom>
              <a:avLst/>
              <a:gdLst/>
              <a:ahLst/>
              <a:cxnLst/>
              <a:rect l="l" t="t" r="r" b="b"/>
              <a:pathLst>
                <a:path w="3919854" h="1490345">
                  <a:moveTo>
                    <a:pt x="0" y="372541"/>
                  </a:moveTo>
                  <a:lnTo>
                    <a:pt x="3174282" y="372541"/>
                  </a:lnTo>
                  <a:lnTo>
                    <a:pt x="3174282" y="0"/>
                  </a:lnTo>
                  <a:lnTo>
                    <a:pt x="3919364" y="745083"/>
                  </a:lnTo>
                  <a:lnTo>
                    <a:pt x="3174282" y="1490166"/>
                  </a:lnTo>
                  <a:lnTo>
                    <a:pt x="3174282" y="1117625"/>
                  </a:lnTo>
                  <a:lnTo>
                    <a:pt x="0" y="1117625"/>
                  </a:lnTo>
                  <a:lnTo>
                    <a:pt x="0" y="37254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5947535" y="3373628"/>
            <a:ext cx="22815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FFFFFF"/>
                </a:solidFill>
                <a:latin typeface="Calibri"/>
                <a:cs typeface="Calibri"/>
              </a:rPr>
              <a:t>Эмоционально-когнитивная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08684" y="3654044"/>
            <a:ext cx="11582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реабилитация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2621130" y="240283"/>
            <a:ext cx="6983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spc="-204" dirty="0">
                <a:latin typeface="Calibri"/>
                <a:cs typeface="Calibri"/>
              </a:rPr>
              <a:t>TIME </a:t>
            </a:r>
            <a:r>
              <a:rPr sz="2400" b="0" spc="75" dirty="0">
                <a:latin typeface="Calibri"/>
                <a:cs typeface="Calibri"/>
              </a:rPr>
              <a:t>– </a:t>
            </a:r>
            <a:r>
              <a:rPr sz="2400" b="0" spc="-110" dirty="0">
                <a:latin typeface="Calibri"/>
                <a:cs typeface="Calibri"/>
              </a:rPr>
              <a:t>line </a:t>
            </a:r>
            <a:r>
              <a:rPr sz="2400" b="0" spc="-220" dirty="0">
                <a:latin typeface="Calibri"/>
                <a:cs typeface="Calibri"/>
              </a:rPr>
              <a:t>(График) </a:t>
            </a:r>
            <a:r>
              <a:rPr sz="2400" b="0" spc="-229" dirty="0">
                <a:latin typeface="Calibri"/>
                <a:cs typeface="Calibri"/>
              </a:rPr>
              <a:t>работы реабилитационной бригады </a:t>
            </a:r>
            <a:r>
              <a:rPr sz="2400" b="0" spc="-185" dirty="0">
                <a:latin typeface="Calibri"/>
                <a:cs typeface="Calibri"/>
              </a:rPr>
              <a:t>в</a:t>
            </a:r>
            <a:r>
              <a:rPr sz="2400" b="0" spc="-210" dirty="0">
                <a:latin typeface="Calibri"/>
                <a:cs typeface="Calibri"/>
              </a:rPr>
              <a:t> </a:t>
            </a:r>
            <a:r>
              <a:rPr sz="2400" b="0" spc="-195" dirty="0">
                <a:latin typeface="Calibri"/>
                <a:cs typeface="Calibri"/>
              </a:rPr>
              <a:t>ОРИТ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489959" y="1313687"/>
            <a:ext cx="2752725" cy="5343525"/>
            <a:chOff x="3489959" y="1313687"/>
            <a:chExt cx="2752725" cy="5343525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89959" y="1313687"/>
              <a:ext cx="173736" cy="53431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545560" y="1334670"/>
              <a:ext cx="65405" cy="5248275"/>
            </a:xfrm>
            <a:custGeom>
              <a:avLst/>
              <a:gdLst/>
              <a:ahLst/>
              <a:cxnLst/>
              <a:rect l="l" t="t" r="r" b="b"/>
              <a:pathLst>
                <a:path w="65404" h="5248275">
                  <a:moveTo>
                    <a:pt x="0" y="0"/>
                  </a:moveTo>
                  <a:lnTo>
                    <a:pt x="64794" y="5247973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389119" y="1313687"/>
              <a:ext cx="173736" cy="534314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442781" y="1334670"/>
              <a:ext cx="65405" cy="5248275"/>
            </a:xfrm>
            <a:custGeom>
              <a:avLst/>
              <a:gdLst/>
              <a:ahLst/>
              <a:cxnLst/>
              <a:rect l="l" t="t" r="r" b="b"/>
              <a:pathLst>
                <a:path w="65404" h="5248275">
                  <a:moveTo>
                    <a:pt x="0" y="0"/>
                  </a:moveTo>
                  <a:lnTo>
                    <a:pt x="64794" y="5247973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60847" y="1313687"/>
              <a:ext cx="173736" cy="5343144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5314744" y="1334670"/>
              <a:ext cx="65405" cy="5248275"/>
            </a:xfrm>
            <a:custGeom>
              <a:avLst/>
              <a:gdLst/>
              <a:ahLst/>
              <a:cxnLst/>
              <a:rect l="l" t="t" r="r" b="b"/>
              <a:pathLst>
                <a:path w="65404" h="5248275">
                  <a:moveTo>
                    <a:pt x="0" y="0"/>
                  </a:moveTo>
                  <a:lnTo>
                    <a:pt x="64794" y="5247973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68567" y="1313687"/>
              <a:ext cx="173736" cy="534314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121914" y="1334670"/>
              <a:ext cx="65405" cy="5248275"/>
            </a:xfrm>
            <a:custGeom>
              <a:avLst/>
              <a:gdLst/>
              <a:ahLst/>
              <a:cxnLst/>
              <a:rect l="l" t="t" r="r" b="b"/>
              <a:pathLst>
                <a:path w="65404" h="5248275">
                  <a:moveTo>
                    <a:pt x="0" y="0"/>
                  </a:moveTo>
                  <a:lnTo>
                    <a:pt x="64794" y="5247973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2253914" y="6068059"/>
            <a:ext cx="10839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Первые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часы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689094" y="6068059"/>
            <a:ext cx="607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Calibri"/>
                <a:cs typeface="Calibri"/>
              </a:rPr>
              <a:t>1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586315" y="6068059"/>
            <a:ext cx="607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Calibri"/>
                <a:cs typeface="Calibri"/>
              </a:rPr>
              <a:t>2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185516" y="6049771"/>
            <a:ext cx="607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Calibri"/>
                <a:cs typeface="Calibri"/>
              </a:rPr>
              <a:t>5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089134" y="6049771"/>
            <a:ext cx="607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Calibri"/>
                <a:cs typeface="Calibri"/>
              </a:rPr>
              <a:t>6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996247" y="6049771"/>
            <a:ext cx="5975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Calibri"/>
                <a:cs typeface="Calibri"/>
              </a:rPr>
              <a:t>7</a:t>
            </a:r>
            <a:r>
              <a:rPr sz="1800" spc="-16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3493008" y="999744"/>
            <a:ext cx="5379720" cy="5657215"/>
            <a:chOff x="3493008" y="999744"/>
            <a:chExt cx="5379720" cy="5657215"/>
          </a:xfrm>
        </p:grpSpPr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909816" y="1313687"/>
              <a:ext cx="173735" cy="5343144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6965528" y="1334670"/>
              <a:ext cx="65405" cy="5248275"/>
            </a:xfrm>
            <a:custGeom>
              <a:avLst/>
              <a:gdLst/>
              <a:ahLst/>
              <a:cxnLst/>
              <a:rect l="l" t="t" r="r" b="b"/>
              <a:pathLst>
                <a:path w="65404" h="5248275">
                  <a:moveTo>
                    <a:pt x="0" y="0"/>
                  </a:moveTo>
                  <a:lnTo>
                    <a:pt x="64794" y="5247973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27264" y="1313687"/>
              <a:ext cx="173735" cy="5343144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881550" y="1334670"/>
              <a:ext cx="65405" cy="5248275"/>
            </a:xfrm>
            <a:custGeom>
              <a:avLst/>
              <a:gdLst/>
              <a:ahLst/>
              <a:cxnLst/>
              <a:rect l="l" t="t" r="r" b="b"/>
              <a:pathLst>
                <a:path w="65404" h="5248275">
                  <a:moveTo>
                    <a:pt x="0" y="0"/>
                  </a:moveTo>
                  <a:lnTo>
                    <a:pt x="64794" y="5247973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98992" y="1313687"/>
              <a:ext cx="173735" cy="534314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754068" y="1334670"/>
              <a:ext cx="65405" cy="5248275"/>
            </a:xfrm>
            <a:custGeom>
              <a:avLst/>
              <a:gdLst/>
              <a:ahLst/>
              <a:cxnLst/>
              <a:rect l="l" t="t" r="r" b="b"/>
              <a:pathLst>
                <a:path w="65404" h="5248275">
                  <a:moveTo>
                    <a:pt x="0" y="0"/>
                  </a:moveTo>
                  <a:lnTo>
                    <a:pt x="64794" y="5247973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93008" y="999744"/>
              <a:ext cx="1002791" cy="183184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685032" y="1005840"/>
              <a:ext cx="676656" cy="1557527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545560" y="1023678"/>
              <a:ext cx="897255" cy="1736725"/>
            </a:xfrm>
            <a:custGeom>
              <a:avLst/>
              <a:gdLst/>
              <a:ahLst/>
              <a:cxnLst/>
              <a:rect l="l" t="t" r="r" b="b"/>
              <a:pathLst>
                <a:path w="897254" h="1736725">
                  <a:moveTo>
                    <a:pt x="672915" y="0"/>
                  </a:moveTo>
                  <a:lnTo>
                    <a:pt x="224306" y="0"/>
                  </a:lnTo>
                  <a:lnTo>
                    <a:pt x="224306" y="1287758"/>
                  </a:lnTo>
                  <a:lnTo>
                    <a:pt x="0" y="1287758"/>
                  </a:lnTo>
                  <a:lnTo>
                    <a:pt x="448610" y="1736368"/>
                  </a:lnTo>
                  <a:lnTo>
                    <a:pt x="897220" y="1287758"/>
                  </a:lnTo>
                  <a:lnTo>
                    <a:pt x="672915" y="1287758"/>
                  </a:lnTo>
                  <a:lnTo>
                    <a:pt x="672915" y="0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545560" y="1023678"/>
              <a:ext cx="897255" cy="1736725"/>
            </a:xfrm>
            <a:custGeom>
              <a:avLst/>
              <a:gdLst/>
              <a:ahLst/>
              <a:cxnLst/>
              <a:rect l="l" t="t" r="r" b="b"/>
              <a:pathLst>
                <a:path w="897254" h="1736725">
                  <a:moveTo>
                    <a:pt x="0" y="1287759"/>
                  </a:moveTo>
                  <a:lnTo>
                    <a:pt x="224306" y="1287759"/>
                  </a:lnTo>
                  <a:lnTo>
                    <a:pt x="224306" y="0"/>
                  </a:lnTo>
                  <a:lnTo>
                    <a:pt x="672916" y="0"/>
                  </a:lnTo>
                  <a:lnTo>
                    <a:pt x="672916" y="1287759"/>
                  </a:lnTo>
                  <a:lnTo>
                    <a:pt x="897220" y="1287759"/>
                  </a:lnTo>
                  <a:lnTo>
                    <a:pt x="448610" y="1736368"/>
                  </a:lnTo>
                  <a:lnTo>
                    <a:pt x="0" y="128775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3773190" y="1156335"/>
            <a:ext cx="450850" cy="1246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92735" marR="5080" indent="-280670">
              <a:lnSpc>
                <a:spcPts val="1700"/>
              </a:lnSpc>
            </a:pP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би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та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ио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потенциал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8558783" y="999744"/>
            <a:ext cx="1003300" cy="1831975"/>
            <a:chOff x="8558783" y="999744"/>
            <a:chExt cx="1003300" cy="1831975"/>
          </a:xfrm>
        </p:grpSpPr>
        <p:pic>
          <p:nvPicPr>
            <p:cNvPr id="57" name="object 5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58783" y="999744"/>
              <a:ext cx="1002792" cy="183184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750807" y="1005840"/>
              <a:ext cx="676655" cy="1557527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8612422" y="1023678"/>
              <a:ext cx="897255" cy="1736725"/>
            </a:xfrm>
            <a:custGeom>
              <a:avLst/>
              <a:gdLst/>
              <a:ahLst/>
              <a:cxnLst/>
              <a:rect l="l" t="t" r="r" b="b"/>
              <a:pathLst>
                <a:path w="897254" h="1736725">
                  <a:moveTo>
                    <a:pt x="672915" y="0"/>
                  </a:moveTo>
                  <a:lnTo>
                    <a:pt x="224306" y="0"/>
                  </a:lnTo>
                  <a:lnTo>
                    <a:pt x="224306" y="1287758"/>
                  </a:lnTo>
                  <a:lnTo>
                    <a:pt x="0" y="1287758"/>
                  </a:lnTo>
                  <a:lnTo>
                    <a:pt x="448610" y="1736368"/>
                  </a:lnTo>
                  <a:lnTo>
                    <a:pt x="897220" y="1287758"/>
                  </a:lnTo>
                  <a:lnTo>
                    <a:pt x="672915" y="1287758"/>
                  </a:lnTo>
                  <a:lnTo>
                    <a:pt x="672915" y="0"/>
                  </a:lnTo>
                  <a:close/>
                </a:path>
              </a:pathLst>
            </a:custGeom>
            <a:solidFill>
              <a:srgbClr val="3366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612422" y="1023678"/>
              <a:ext cx="897255" cy="1736725"/>
            </a:xfrm>
            <a:custGeom>
              <a:avLst/>
              <a:gdLst/>
              <a:ahLst/>
              <a:cxnLst/>
              <a:rect l="l" t="t" r="r" b="b"/>
              <a:pathLst>
                <a:path w="897254" h="1736725">
                  <a:moveTo>
                    <a:pt x="0" y="1287759"/>
                  </a:moveTo>
                  <a:lnTo>
                    <a:pt x="224306" y="1287759"/>
                  </a:lnTo>
                  <a:lnTo>
                    <a:pt x="224306" y="0"/>
                  </a:lnTo>
                  <a:lnTo>
                    <a:pt x="672916" y="0"/>
                  </a:lnTo>
                  <a:lnTo>
                    <a:pt x="672916" y="1287759"/>
                  </a:lnTo>
                  <a:lnTo>
                    <a:pt x="897220" y="1287759"/>
                  </a:lnTo>
                  <a:lnTo>
                    <a:pt x="448610" y="1736368"/>
                  </a:lnTo>
                  <a:lnTo>
                    <a:pt x="0" y="128775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8840051" y="1156335"/>
            <a:ext cx="450850" cy="12465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92735" marR="5080" indent="-280670">
              <a:lnSpc>
                <a:spcPts val="1700"/>
              </a:lnSpc>
            </a:pP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би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та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ио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потенциал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928342" y="3163498"/>
            <a:ext cx="294640" cy="27139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080"/>
              </a:lnSpc>
            </a:pPr>
            <a:r>
              <a:rPr sz="1800" spc="-180" dirty="0">
                <a:latin typeface="Calibri"/>
                <a:cs typeface="Calibri"/>
              </a:rPr>
              <a:t>Продолжительность </a:t>
            </a:r>
            <a:r>
              <a:rPr sz="1800" spc="-160" dirty="0">
                <a:latin typeface="Calibri"/>
                <a:cs typeface="Calibri"/>
              </a:rPr>
              <a:t>занятий,</a:t>
            </a:r>
            <a:r>
              <a:rPr sz="1800" spc="-215" dirty="0">
                <a:latin typeface="Calibri"/>
                <a:cs typeface="Calibri"/>
              </a:rPr>
              <a:t> </a:t>
            </a:r>
            <a:r>
              <a:rPr sz="1800" spc="-220" dirty="0">
                <a:latin typeface="Calibri"/>
                <a:cs typeface="Calibri"/>
              </a:rPr>
              <a:t>мин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2206751" y="2316479"/>
            <a:ext cx="646430" cy="2810510"/>
            <a:chOff x="2206751" y="2316479"/>
            <a:chExt cx="646430" cy="2810510"/>
          </a:xfrm>
        </p:grpSpPr>
        <p:pic>
          <p:nvPicPr>
            <p:cNvPr id="64" name="object 6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206751" y="4611623"/>
              <a:ext cx="633984" cy="381000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40279" y="4553711"/>
              <a:ext cx="566928" cy="573024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254493" y="4635287"/>
              <a:ext cx="539550" cy="288071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2254493" y="4635287"/>
              <a:ext cx="539750" cy="288290"/>
            </a:xfrm>
            <a:custGeom>
              <a:avLst/>
              <a:gdLst/>
              <a:ahLst/>
              <a:cxnLst/>
              <a:rect l="l" t="t" r="r" b="b"/>
              <a:pathLst>
                <a:path w="539750" h="288289">
                  <a:moveTo>
                    <a:pt x="0" y="185259"/>
                  </a:moveTo>
                  <a:lnTo>
                    <a:pt x="53433" y="57056"/>
                  </a:lnTo>
                  <a:lnTo>
                    <a:pt x="269775" y="0"/>
                  </a:lnTo>
                  <a:lnTo>
                    <a:pt x="486118" y="57056"/>
                  </a:lnTo>
                  <a:lnTo>
                    <a:pt x="539551" y="185259"/>
                  </a:lnTo>
                  <a:lnTo>
                    <a:pt x="389835" y="288071"/>
                  </a:lnTo>
                  <a:lnTo>
                    <a:pt x="149715" y="288071"/>
                  </a:lnTo>
                  <a:lnTo>
                    <a:pt x="0" y="18525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206751" y="3931919"/>
              <a:ext cx="633984" cy="381000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40279" y="3874007"/>
              <a:ext cx="566928" cy="56997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54493" y="3954396"/>
              <a:ext cx="539550" cy="288071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2254493" y="3954396"/>
              <a:ext cx="539750" cy="288290"/>
            </a:xfrm>
            <a:custGeom>
              <a:avLst/>
              <a:gdLst/>
              <a:ahLst/>
              <a:cxnLst/>
              <a:rect l="l" t="t" r="r" b="b"/>
              <a:pathLst>
                <a:path w="539750" h="288289">
                  <a:moveTo>
                    <a:pt x="0" y="185259"/>
                  </a:moveTo>
                  <a:lnTo>
                    <a:pt x="53433" y="57056"/>
                  </a:lnTo>
                  <a:lnTo>
                    <a:pt x="269775" y="0"/>
                  </a:lnTo>
                  <a:lnTo>
                    <a:pt x="486118" y="57056"/>
                  </a:lnTo>
                  <a:lnTo>
                    <a:pt x="539551" y="185259"/>
                  </a:lnTo>
                  <a:lnTo>
                    <a:pt x="389835" y="288071"/>
                  </a:lnTo>
                  <a:lnTo>
                    <a:pt x="149715" y="288071"/>
                  </a:lnTo>
                  <a:lnTo>
                    <a:pt x="0" y="18525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218943" y="2374391"/>
              <a:ext cx="633983" cy="38100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52471" y="2316479"/>
              <a:ext cx="566927" cy="57302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266241" y="2397871"/>
              <a:ext cx="539550" cy="28807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2266240" y="2397871"/>
              <a:ext cx="539750" cy="288290"/>
            </a:xfrm>
            <a:custGeom>
              <a:avLst/>
              <a:gdLst/>
              <a:ahLst/>
              <a:cxnLst/>
              <a:rect l="l" t="t" r="r" b="b"/>
              <a:pathLst>
                <a:path w="539750" h="288289">
                  <a:moveTo>
                    <a:pt x="0" y="185258"/>
                  </a:moveTo>
                  <a:lnTo>
                    <a:pt x="53433" y="57055"/>
                  </a:lnTo>
                  <a:lnTo>
                    <a:pt x="269775" y="0"/>
                  </a:lnTo>
                  <a:lnTo>
                    <a:pt x="486118" y="57055"/>
                  </a:lnTo>
                  <a:lnTo>
                    <a:pt x="539551" y="185258"/>
                  </a:lnTo>
                  <a:lnTo>
                    <a:pt x="389835" y="288069"/>
                  </a:lnTo>
                  <a:lnTo>
                    <a:pt x="149715" y="288069"/>
                  </a:lnTo>
                  <a:lnTo>
                    <a:pt x="0" y="18525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218943" y="3066287"/>
              <a:ext cx="633983" cy="38100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52471" y="3008375"/>
              <a:ext cx="566927" cy="573024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266241" y="3090186"/>
              <a:ext cx="539550" cy="288069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2266240" y="3090186"/>
              <a:ext cx="539750" cy="288290"/>
            </a:xfrm>
            <a:custGeom>
              <a:avLst/>
              <a:gdLst/>
              <a:ahLst/>
              <a:cxnLst/>
              <a:rect l="l" t="t" r="r" b="b"/>
              <a:pathLst>
                <a:path w="539750" h="288289">
                  <a:moveTo>
                    <a:pt x="0" y="185258"/>
                  </a:moveTo>
                  <a:lnTo>
                    <a:pt x="53433" y="57055"/>
                  </a:lnTo>
                  <a:lnTo>
                    <a:pt x="269775" y="0"/>
                  </a:lnTo>
                  <a:lnTo>
                    <a:pt x="486118" y="57055"/>
                  </a:lnTo>
                  <a:lnTo>
                    <a:pt x="539551" y="185258"/>
                  </a:lnTo>
                  <a:lnTo>
                    <a:pt x="389835" y="288069"/>
                  </a:lnTo>
                  <a:lnTo>
                    <a:pt x="149715" y="288069"/>
                  </a:lnTo>
                  <a:lnTo>
                    <a:pt x="0" y="18525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206751" y="2737103"/>
              <a:ext cx="633984" cy="381000"/>
            </a:xfrm>
            <a:prstGeom prst="rect">
              <a:avLst/>
            </a:prstGeom>
          </p:spPr>
        </p:pic>
        <p:pic>
          <p:nvPicPr>
            <p:cNvPr id="81" name="object 8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40279" y="2679191"/>
              <a:ext cx="566928" cy="569976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254493" y="2760045"/>
              <a:ext cx="539550" cy="288069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2254493" y="2760045"/>
              <a:ext cx="539750" cy="288290"/>
            </a:xfrm>
            <a:custGeom>
              <a:avLst/>
              <a:gdLst/>
              <a:ahLst/>
              <a:cxnLst/>
              <a:rect l="l" t="t" r="r" b="b"/>
              <a:pathLst>
                <a:path w="539750" h="288289">
                  <a:moveTo>
                    <a:pt x="0" y="185258"/>
                  </a:moveTo>
                  <a:lnTo>
                    <a:pt x="53433" y="57055"/>
                  </a:lnTo>
                  <a:lnTo>
                    <a:pt x="269775" y="0"/>
                  </a:lnTo>
                  <a:lnTo>
                    <a:pt x="486118" y="57055"/>
                  </a:lnTo>
                  <a:lnTo>
                    <a:pt x="539551" y="185258"/>
                  </a:lnTo>
                  <a:lnTo>
                    <a:pt x="389835" y="288069"/>
                  </a:lnTo>
                  <a:lnTo>
                    <a:pt x="149715" y="288069"/>
                  </a:lnTo>
                  <a:lnTo>
                    <a:pt x="0" y="18525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206751" y="4285487"/>
              <a:ext cx="633984" cy="381000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240279" y="4227575"/>
              <a:ext cx="566928" cy="569976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254493" y="4307936"/>
              <a:ext cx="539550" cy="288071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2254493" y="4307936"/>
              <a:ext cx="539750" cy="288290"/>
            </a:xfrm>
            <a:custGeom>
              <a:avLst/>
              <a:gdLst/>
              <a:ahLst/>
              <a:cxnLst/>
              <a:rect l="l" t="t" r="r" b="b"/>
              <a:pathLst>
                <a:path w="539750" h="288289">
                  <a:moveTo>
                    <a:pt x="0" y="185259"/>
                  </a:moveTo>
                  <a:lnTo>
                    <a:pt x="53433" y="57056"/>
                  </a:lnTo>
                  <a:lnTo>
                    <a:pt x="269775" y="0"/>
                  </a:lnTo>
                  <a:lnTo>
                    <a:pt x="486118" y="57056"/>
                  </a:lnTo>
                  <a:lnTo>
                    <a:pt x="539551" y="185259"/>
                  </a:lnTo>
                  <a:lnTo>
                    <a:pt x="389835" y="288071"/>
                  </a:lnTo>
                  <a:lnTo>
                    <a:pt x="149715" y="288071"/>
                  </a:lnTo>
                  <a:lnTo>
                    <a:pt x="0" y="18525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206751" y="3505199"/>
              <a:ext cx="633984" cy="381000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40279" y="3447287"/>
              <a:ext cx="566928" cy="57302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254493" y="3529548"/>
              <a:ext cx="539550" cy="288069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2254493" y="3529548"/>
              <a:ext cx="539750" cy="288290"/>
            </a:xfrm>
            <a:custGeom>
              <a:avLst/>
              <a:gdLst/>
              <a:ahLst/>
              <a:cxnLst/>
              <a:rect l="l" t="t" r="r" b="b"/>
              <a:pathLst>
                <a:path w="539750" h="288289">
                  <a:moveTo>
                    <a:pt x="0" y="185258"/>
                  </a:moveTo>
                  <a:lnTo>
                    <a:pt x="53433" y="57055"/>
                  </a:lnTo>
                  <a:lnTo>
                    <a:pt x="269775" y="0"/>
                  </a:lnTo>
                  <a:lnTo>
                    <a:pt x="486118" y="57055"/>
                  </a:lnTo>
                  <a:lnTo>
                    <a:pt x="539551" y="185258"/>
                  </a:lnTo>
                  <a:lnTo>
                    <a:pt x="389835" y="288069"/>
                  </a:lnTo>
                  <a:lnTo>
                    <a:pt x="149715" y="288069"/>
                  </a:lnTo>
                  <a:lnTo>
                    <a:pt x="0" y="18525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2408381" y="2291588"/>
            <a:ext cx="243840" cy="2625725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24130">
              <a:lnSpc>
                <a:spcPct val="100000"/>
              </a:lnSpc>
              <a:spcBef>
                <a:spcPts val="795"/>
              </a:spcBef>
            </a:pP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  <a:p>
            <a:pPr marL="24130">
              <a:lnSpc>
                <a:spcPct val="100000"/>
              </a:lnSpc>
              <a:spcBef>
                <a:spcPts val="434"/>
              </a:spcBef>
            </a:pP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800" spc="-105" dirty="0">
                <a:solidFill>
                  <a:srgbClr val="FFFFFF"/>
                </a:solidFill>
                <a:latin typeface="Calibri"/>
                <a:cs typeface="Calibri"/>
              </a:rPr>
              <a:t>15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5342731" y="5911088"/>
            <a:ext cx="1530350" cy="71882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1215"/>
              </a:spcBef>
              <a:tabLst>
                <a:tab pos="935355" algn="l"/>
              </a:tabLst>
            </a:pPr>
            <a:r>
              <a:rPr sz="1800" spc="-105" dirty="0">
                <a:latin typeface="Calibri"/>
                <a:cs typeface="Calibri"/>
              </a:rPr>
              <a:t>3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	</a:t>
            </a:r>
            <a:r>
              <a:rPr sz="1800" spc="-105" dirty="0">
                <a:latin typeface="Calibri"/>
                <a:cs typeface="Calibri"/>
              </a:rPr>
              <a:t>4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5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4" name="object 94"/>
          <p:cNvGrpSpPr/>
          <p:nvPr/>
        </p:nvGrpSpPr>
        <p:grpSpPr>
          <a:xfrm>
            <a:off x="2237232" y="896111"/>
            <a:ext cx="3996054" cy="5044440"/>
            <a:chOff x="2237232" y="896111"/>
            <a:chExt cx="3996054" cy="5044440"/>
          </a:xfrm>
        </p:grpSpPr>
        <p:pic>
          <p:nvPicPr>
            <p:cNvPr id="95" name="object 9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237232" y="896111"/>
              <a:ext cx="3995928" cy="5044440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782824" y="2718815"/>
              <a:ext cx="2901696" cy="1618487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2282736" y="920770"/>
              <a:ext cx="3903345" cy="4951730"/>
            </a:xfrm>
            <a:custGeom>
              <a:avLst/>
              <a:gdLst/>
              <a:ahLst/>
              <a:cxnLst/>
              <a:rect l="l" t="t" r="r" b="b"/>
              <a:pathLst>
                <a:path w="3903345" h="4951730">
                  <a:moveTo>
                    <a:pt x="3252637" y="0"/>
                  </a:moveTo>
                  <a:lnTo>
                    <a:pt x="650539" y="0"/>
                  </a:lnTo>
                  <a:lnTo>
                    <a:pt x="601989" y="1784"/>
                  </a:lnTo>
                  <a:lnTo>
                    <a:pt x="554407" y="7053"/>
                  </a:lnTo>
                  <a:lnTo>
                    <a:pt x="507921" y="15681"/>
                  </a:lnTo>
                  <a:lnTo>
                    <a:pt x="462655" y="27543"/>
                  </a:lnTo>
                  <a:lnTo>
                    <a:pt x="418735" y="42512"/>
                  </a:lnTo>
                  <a:lnTo>
                    <a:pt x="376288" y="60462"/>
                  </a:lnTo>
                  <a:lnTo>
                    <a:pt x="335439" y="81269"/>
                  </a:lnTo>
                  <a:lnTo>
                    <a:pt x="296314" y="104806"/>
                  </a:lnTo>
                  <a:lnTo>
                    <a:pt x="259038" y="130946"/>
                  </a:lnTo>
                  <a:lnTo>
                    <a:pt x="223737" y="159566"/>
                  </a:lnTo>
                  <a:lnTo>
                    <a:pt x="190538" y="190538"/>
                  </a:lnTo>
                  <a:lnTo>
                    <a:pt x="159566" y="223737"/>
                  </a:lnTo>
                  <a:lnTo>
                    <a:pt x="130946" y="259038"/>
                  </a:lnTo>
                  <a:lnTo>
                    <a:pt x="104806" y="296314"/>
                  </a:lnTo>
                  <a:lnTo>
                    <a:pt x="81269" y="335439"/>
                  </a:lnTo>
                  <a:lnTo>
                    <a:pt x="60462" y="376288"/>
                  </a:lnTo>
                  <a:lnTo>
                    <a:pt x="42512" y="418735"/>
                  </a:lnTo>
                  <a:lnTo>
                    <a:pt x="27543" y="462655"/>
                  </a:lnTo>
                  <a:lnTo>
                    <a:pt x="15681" y="507921"/>
                  </a:lnTo>
                  <a:lnTo>
                    <a:pt x="7053" y="554407"/>
                  </a:lnTo>
                  <a:lnTo>
                    <a:pt x="1784" y="601989"/>
                  </a:lnTo>
                  <a:lnTo>
                    <a:pt x="0" y="650539"/>
                  </a:lnTo>
                  <a:lnTo>
                    <a:pt x="0" y="4301084"/>
                  </a:lnTo>
                  <a:lnTo>
                    <a:pt x="1784" y="4349635"/>
                  </a:lnTo>
                  <a:lnTo>
                    <a:pt x="7053" y="4397216"/>
                  </a:lnTo>
                  <a:lnTo>
                    <a:pt x="15681" y="4443703"/>
                  </a:lnTo>
                  <a:lnTo>
                    <a:pt x="27543" y="4488969"/>
                  </a:lnTo>
                  <a:lnTo>
                    <a:pt x="42512" y="4532888"/>
                  </a:lnTo>
                  <a:lnTo>
                    <a:pt x="60462" y="4575335"/>
                  </a:lnTo>
                  <a:lnTo>
                    <a:pt x="81269" y="4616185"/>
                  </a:lnTo>
                  <a:lnTo>
                    <a:pt x="104806" y="4655310"/>
                  </a:lnTo>
                  <a:lnTo>
                    <a:pt x="130946" y="4692586"/>
                  </a:lnTo>
                  <a:lnTo>
                    <a:pt x="159566" y="4727886"/>
                  </a:lnTo>
                  <a:lnTo>
                    <a:pt x="190538" y="4761085"/>
                  </a:lnTo>
                  <a:lnTo>
                    <a:pt x="223737" y="4792058"/>
                  </a:lnTo>
                  <a:lnTo>
                    <a:pt x="259038" y="4820677"/>
                  </a:lnTo>
                  <a:lnTo>
                    <a:pt x="296314" y="4846818"/>
                  </a:lnTo>
                  <a:lnTo>
                    <a:pt x="335439" y="4870355"/>
                  </a:lnTo>
                  <a:lnTo>
                    <a:pt x="376288" y="4891161"/>
                  </a:lnTo>
                  <a:lnTo>
                    <a:pt x="418735" y="4909112"/>
                  </a:lnTo>
                  <a:lnTo>
                    <a:pt x="462655" y="4924081"/>
                  </a:lnTo>
                  <a:lnTo>
                    <a:pt x="507921" y="4935942"/>
                  </a:lnTo>
                  <a:lnTo>
                    <a:pt x="554407" y="4944571"/>
                  </a:lnTo>
                  <a:lnTo>
                    <a:pt x="601989" y="4949840"/>
                  </a:lnTo>
                  <a:lnTo>
                    <a:pt x="650539" y="4951624"/>
                  </a:lnTo>
                  <a:lnTo>
                    <a:pt x="3252637" y="4951624"/>
                  </a:lnTo>
                  <a:lnTo>
                    <a:pt x="3301188" y="4949840"/>
                  </a:lnTo>
                  <a:lnTo>
                    <a:pt x="3348769" y="4944571"/>
                  </a:lnTo>
                  <a:lnTo>
                    <a:pt x="3395256" y="4935942"/>
                  </a:lnTo>
                  <a:lnTo>
                    <a:pt x="3440522" y="4924081"/>
                  </a:lnTo>
                  <a:lnTo>
                    <a:pt x="3484441" y="4909112"/>
                  </a:lnTo>
                  <a:lnTo>
                    <a:pt x="3526888" y="4891161"/>
                  </a:lnTo>
                  <a:lnTo>
                    <a:pt x="3567737" y="4870355"/>
                  </a:lnTo>
                  <a:lnTo>
                    <a:pt x="3606863" y="4846818"/>
                  </a:lnTo>
                  <a:lnTo>
                    <a:pt x="3644139" y="4820677"/>
                  </a:lnTo>
                  <a:lnTo>
                    <a:pt x="3679439" y="4792058"/>
                  </a:lnTo>
                  <a:lnTo>
                    <a:pt x="3712638" y="4761085"/>
                  </a:lnTo>
                  <a:lnTo>
                    <a:pt x="3743610" y="4727886"/>
                  </a:lnTo>
                  <a:lnTo>
                    <a:pt x="3772230" y="4692586"/>
                  </a:lnTo>
                  <a:lnTo>
                    <a:pt x="3798371" y="4655310"/>
                  </a:lnTo>
                  <a:lnTo>
                    <a:pt x="3821907" y="4616185"/>
                  </a:lnTo>
                  <a:lnTo>
                    <a:pt x="3842714" y="4575335"/>
                  </a:lnTo>
                  <a:lnTo>
                    <a:pt x="3860665" y="4532888"/>
                  </a:lnTo>
                  <a:lnTo>
                    <a:pt x="3875634" y="4488969"/>
                  </a:lnTo>
                  <a:lnTo>
                    <a:pt x="3887495" y="4443703"/>
                  </a:lnTo>
                  <a:lnTo>
                    <a:pt x="3896123" y="4397216"/>
                  </a:lnTo>
                  <a:lnTo>
                    <a:pt x="3901393" y="4349635"/>
                  </a:lnTo>
                  <a:lnTo>
                    <a:pt x="3903177" y="4301084"/>
                  </a:lnTo>
                  <a:lnTo>
                    <a:pt x="3903177" y="650539"/>
                  </a:lnTo>
                  <a:lnTo>
                    <a:pt x="3901393" y="601989"/>
                  </a:lnTo>
                  <a:lnTo>
                    <a:pt x="3896123" y="554407"/>
                  </a:lnTo>
                  <a:lnTo>
                    <a:pt x="3887495" y="507921"/>
                  </a:lnTo>
                  <a:lnTo>
                    <a:pt x="3875634" y="462655"/>
                  </a:lnTo>
                  <a:lnTo>
                    <a:pt x="3860665" y="418735"/>
                  </a:lnTo>
                  <a:lnTo>
                    <a:pt x="3842714" y="376288"/>
                  </a:lnTo>
                  <a:lnTo>
                    <a:pt x="3821907" y="335439"/>
                  </a:lnTo>
                  <a:lnTo>
                    <a:pt x="3798371" y="296314"/>
                  </a:lnTo>
                  <a:lnTo>
                    <a:pt x="3772230" y="259038"/>
                  </a:lnTo>
                  <a:lnTo>
                    <a:pt x="3743610" y="223737"/>
                  </a:lnTo>
                  <a:lnTo>
                    <a:pt x="3712638" y="190538"/>
                  </a:lnTo>
                  <a:lnTo>
                    <a:pt x="3679439" y="159566"/>
                  </a:lnTo>
                  <a:lnTo>
                    <a:pt x="3644139" y="130946"/>
                  </a:lnTo>
                  <a:lnTo>
                    <a:pt x="3606863" y="104806"/>
                  </a:lnTo>
                  <a:lnTo>
                    <a:pt x="3567737" y="81269"/>
                  </a:lnTo>
                  <a:lnTo>
                    <a:pt x="3526888" y="60462"/>
                  </a:lnTo>
                  <a:lnTo>
                    <a:pt x="3484441" y="42512"/>
                  </a:lnTo>
                  <a:lnTo>
                    <a:pt x="3440522" y="27543"/>
                  </a:lnTo>
                  <a:lnTo>
                    <a:pt x="3395256" y="15681"/>
                  </a:lnTo>
                  <a:lnTo>
                    <a:pt x="3348769" y="7053"/>
                  </a:lnTo>
                  <a:lnTo>
                    <a:pt x="3301188" y="1784"/>
                  </a:lnTo>
                  <a:lnTo>
                    <a:pt x="3252637" y="0"/>
                  </a:lnTo>
                  <a:close/>
                </a:path>
              </a:pathLst>
            </a:custGeom>
            <a:solidFill>
              <a:srgbClr val="4F81BD">
                <a:alpha val="231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282736" y="920770"/>
              <a:ext cx="3903345" cy="4951730"/>
            </a:xfrm>
            <a:custGeom>
              <a:avLst/>
              <a:gdLst/>
              <a:ahLst/>
              <a:cxnLst/>
              <a:rect l="l" t="t" r="r" b="b"/>
              <a:pathLst>
                <a:path w="3903345" h="4951730">
                  <a:moveTo>
                    <a:pt x="0" y="650539"/>
                  </a:moveTo>
                  <a:lnTo>
                    <a:pt x="1784" y="601989"/>
                  </a:lnTo>
                  <a:lnTo>
                    <a:pt x="7053" y="554407"/>
                  </a:lnTo>
                  <a:lnTo>
                    <a:pt x="15681" y="507921"/>
                  </a:lnTo>
                  <a:lnTo>
                    <a:pt x="27543" y="462655"/>
                  </a:lnTo>
                  <a:lnTo>
                    <a:pt x="42512" y="418735"/>
                  </a:lnTo>
                  <a:lnTo>
                    <a:pt x="60462" y="376288"/>
                  </a:lnTo>
                  <a:lnTo>
                    <a:pt x="81269" y="335439"/>
                  </a:lnTo>
                  <a:lnTo>
                    <a:pt x="104806" y="296314"/>
                  </a:lnTo>
                  <a:lnTo>
                    <a:pt x="130947" y="259038"/>
                  </a:lnTo>
                  <a:lnTo>
                    <a:pt x="159566" y="223737"/>
                  </a:lnTo>
                  <a:lnTo>
                    <a:pt x="190538" y="190538"/>
                  </a:lnTo>
                  <a:lnTo>
                    <a:pt x="223738" y="159566"/>
                  </a:lnTo>
                  <a:lnTo>
                    <a:pt x="259038" y="130946"/>
                  </a:lnTo>
                  <a:lnTo>
                    <a:pt x="296314" y="104805"/>
                  </a:lnTo>
                  <a:lnTo>
                    <a:pt x="335439" y="81269"/>
                  </a:lnTo>
                  <a:lnTo>
                    <a:pt x="376289" y="60462"/>
                  </a:lnTo>
                  <a:lnTo>
                    <a:pt x="418736" y="42512"/>
                  </a:lnTo>
                  <a:lnTo>
                    <a:pt x="462655" y="27543"/>
                  </a:lnTo>
                  <a:lnTo>
                    <a:pt x="507921" y="15681"/>
                  </a:lnTo>
                  <a:lnTo>
                    <a:pt x="554408" y="7053"/>
                  </a:lnTo>
                  <a:lnTo>
                    <a:pt x="601989" y="1784"/>
                  </a:lnTo>
                  <a:lnTo>
                    <a:pt x="650540" y="0"/>
                  </a:lnTo>
                  <a:lnTo>
                    <a:pt x="3252637" y="0"/>
                  </a:lnTo>
                  <a:lnTo>
                    <a:pt x="3301187" y="1784"/>
                  </a:lnTo>
                  <a:lnTo>
                    <a:pt x="3348769" y="7053"/>
                  </a:lnTo>
                  <a:lnTo>
                    <a:pt x="3395255" y="15681"/>
                  </a:lnTo>
                  <a:lnTo>
                    <a:pt x="3440521" y="27543"/>
                  </a:lnTo>
                  <a:lnTo>
                    <a:pt x="3484441" y="42512"/>
                  </a:lnTo>
                  <a:lnTo>
                    <a:pt x="3526888" y="60462"/>
                  </a:lnTo>
                  <a:lnTo>
                    <a:pt x="3567738" y="81269"/>
                  </a:lnTo>
                  <a:lnTo>
                    <a:pt x="3606863" y="104805"/>
                  </a:lnTo>
                  <a:lnTo>
                    <a:pt x="3644139" y="130946"/>
                  </a:lnTo>
                  <a:lnTo>
                    <a:pt x="3679439" y="159566"/>
                  </a:lnTo>
                  <a:lnTo>
                    <a:pt x="3712639" y="190538"/>
                  </a:lnTo>
                  <a:lnTo>
                    <a:pt x="3743611" y="223737"/>
                  </a:lnTo>
                  <a:lnTo>
                    <a:pt x="3772230" y="259038"/>
                  </a:lnTo>
                  <a:lnTo>
                    <a:pt x="3798371" y="296314"/>
                  </a:lnTo>
                  <a:lnTo>
                    <a:pt x="3821908" y="335439"/>
                  </a:lnTo>
                  <a:lnTo>
                    <a:pt x="3842715" y="376288"/>
                  </a:lnTo>
                  <a:lnTo>
                    <a:pt x="3860665" y="418735"/>
                  </a:lnTo>
                  <a:lnTo>
                    <a:pt x="3875634" y="462655"/>
                  </a:lnTo>
                  <a:lnTo>
                    <a:pt x="3887496" y="507921"/>
                  </a:lnTo>
                  <a:lnTo>
                    <a:pt x="3896124" y="554407"/>
                  </a:lnTo>
                  <a:lnTo>
                    <a:pt x="3901393" y="601989"/>
                  </a:lnTo>
                  <a:lnTo>
                    <a:pt x="3903178" y="650539"/>
                  </a:lnTo>
                  <a:lnTo>
                    <a:pt x="3903178" y="4301085"/>
                  </a:lnTo>
                  <a:lnTo>
                    <a:pt x="3901393" y="4349635"/>
                  </a:lnTo>
                  <a:lnTo>
                    <a:pt x="3896124" y="4397217"/>
                  </a:lnTo>
                  <a:lnTo>
                    <a:pt x="3887496" y="4443703"/>
                  </a:lnTo>
                  <a:lnTo>
                    <a:pt x="3875634" y="4488969"/>
                  </a:lnTo>
                  <a:lnTo>
                    <a:pt x="3860665" y="4532888"/>
                  </a:lnTo>
                  <a:lnTo>
                    <a:pt x="3842715" y="4575335"/>
                  </a:lnTo>
                  <a:lnTo>
                    <a:pt x="3821908" y="4616185"/>
                  </a:lnTo>
                  <a:lnTo>
                    <a:pt x="3798371" y="4655310"/>
                  </a:lnTo>
                  <a:lnTo>
                    <a:pt x="3772230" y="4692586"/>
                  </a:lnTo>
                  <a:lnTo>
                    <a:pt x="3743611" y="4727886"/>
                  </a:lnTo>
                  <a:lnTo>
                    <a:pt x="3712639" y="4761085"/>
                  </a:lnTo>
                  <a:lnTo>
                    <a:pt x="3679439" y="4792057"/>
                  </a:lnTo>
                  <a:lnTo>
                    <a:pt x="3644139" y="4820677"/>
                  </a:lnTo>
                  <a:lnTo>
                    <a:pt x="3606863" y="4846818"/>
                  </a:lnTo>
                  <a:lnTo>
                    <a:pt x="3567738" y="4870354"/>
                  </a:lnTo>
                  <a:lnTo>
                    <a:pt x="3526888" y="4891161"/>
                  </a:lnTo>
                  <a:lnTo>
                    <a:pt x="3484441" y="4909111"/>
                  </a:lnTo>
                  <a:lnTo>
                    <a:pt x="3440521" y="4924080"/>
                  </a:lnTo>
                  <a:lnTo>
                    <a:pt x="3395255" y="4935942"/>
                  </a:lnTo>
                  <a:lnTo>
                    <a:pt x="3348769" y="4944570"/>
                  </a:lnTo>
                  <a:lnTo>
                    <a:pt x="3301187" y="4949839"/>
                  </a:lnTo>
                  <a:lnTo>
                    <a:pt x="3252637" y="4951624"/>
                  </a:lnTo>
                  <a:lnTo>
                    <a:pt x="650540" y="4951624"/>
                  </a:lnTo>
                  <a:lnTo>
                    <a:pt x="601989" y="4949839"/>
                  </a:lnTo>
                  <a:lnTo>
                    <a:pt x="554408" y="4944570"/>
                  </a:lnTo>
                  <a:lnTo>
                    <a:pt x="507921" y="4935942"/>
                  </a:lnTo>
                  <a:lnTo>
                    <a:pt x="462655" y="4924080"/>
                  </a:lnTo>
                  <a:lnTo>
                    <a:pt x="418736" y="4909111"/>
                  </a:lnTo>
                  <a:lnTo>
                    <a:pt x="376289" y="4891161"/>
                  </a:lnTo>
                  <a:lnTo>
                    <a:pt x="335439" y="4870354"/>
                  </a:lnTo>
                  <a:lnTo>
                    <a:pt x="296314" y="4846818"/>
                  </a:lnTo>
                  <a:lnTo>
                    <a:pt x="259038" y="4820677"/>
                  </a:lnTo>
                  <a:lnTo>
                    <a:pt x="223738" y="4792057"/>
                  </a:lnTo>
                  <a:lnTo>
                    <a:pt x="190538" y="4761085"/>
                  </a:lnTo>
                  <a:lnTo>
                    <a:pt x="159566" y="4727886"/>
                  </a:lnTo>
                  <a:lnTo>
                    <a:pt x="130947" y="4692586"/>
                  </a:lnTo>
                  <a:lnTo>
                    <a:pt x="104806" y="4655310"/>
                  </a:lnTo>
                  <a:lnTo>
                    <a:pt x="81269" y="4616185"/>
                  </a:lnTo>
                  <a:lnTo>
                    <a:pt x="60462" y="4575335"/>
                  </a:lnTo>
                  <a:lnTo>
                    <a:pt x="42512" y="4532888"/>
                  </a:lnTo>
                  <a:lnTo>
                    <a:pt x="27543" y="4488969"/>
                  </a:lnTo>
                  <a:lnTo>
                    <a:pt x="15681" y="4443703"/>
                  </a:lnTo>
                  <a:lnTo>
                    <a:pt x="7053" y="4397217"/>
                  </a:lnTo>
                  <a:lnTo>
                    <a:pt x="1784" y="4349635"/>
                  </a:lnTo>
                  <a:lnTo>
                    <a:pt x="0" y="4301085"/>
                  </a:lnTo>
                  <a:lnTo>
                    <a:pt x="0" y="65053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3250868" y="2893059"/>
            <a:ext cx="196977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spc="-484" dirty="0">
                <a:solidFill>
                  <a:srgbClr val="FFFFFF"/>
                </a:solidFill>
                <a:latin typeface="Calibri"/>
                <a:cs typeface="Calibri"/>
              </a:rPr>
              <a:t>1А</a:t>
            </a:r>
            <a:r>
              <a:rPr sz="5800" spc="-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800" spc="-465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5800">
              <a:latin typeface="Calibri"/>
              <a:cs typeface="Calibri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6291071" y="877823"/>
            <a:ext cx="3996054" cy="5044440"/>
            <a:chOff x="6291071" y="877823"/>
            <a:chExt cx="3996054" cy="5044440"/>
          </a:xfrm>
        </p:grpSpPr>
        <p:pic>
          <p:nvPicPr>
            <p:cNvPr id="101" name="object 10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6291071" y="877823"/>
              <a:ext cx="3995928" cy="5044440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6848855" y="2700527"/>
              <a:ext cx="2880359" cy="1618488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6336864" y="902441"/>
              <a:ext cx="3903345" cy="4951730"/>
            </a:xfrm>
            <a:custGeom>
              <a:avLst/>
              <a:gdLst/>
              <a:ahLst/>
              <a:cxnLst/>
              <a:rect l="l" t="t" r="r" b="b"/>
              <a:pathLst>
                <a:path w="3903345" h="4951730">
                  <a:moveTo>
                    <a:pt x="3252637" y="0"/>
                  </a:moveTo>
                  <a:lnTo>
                    <a:pt x="650540" y="0"/>
                  </a:lnTo>
                  <a:lnTo>
                    <a:pt x="601990" y="1784"/>
                  </a:lnTo>
                  <a:lnTo>
                    <a:pt x="554408" y="7053"/>
                  </a:lnTo>
                  <a:lnTo>
                    <a:pt x="507922" y="15681"/>
                  </a:lnTo>
                  <a:lnTo>
                    <a:pt x="462656" y="27543"/>
                  </a:lnTo>
                  <a:lnTo>
                    <a:pt x="418736" y="42512"/>
                  </a:lnTo>
                  <a:lnTo>
                    <a:pt x="376289" y="60462"/>
                  </a:lnTo>
                  <a:lnTo>
                    <a:pt x="335439" y="81269"/>
                  </a:lnTo>
                  <a:lnTo>
                    <a:pt x="296314" y="104806"/>
                  </a:lnTo>
                  <a:lnTo>
                    <a:pt x="259038" y="130946"/>
                  </a:lnTo>
                  <a:lnTo>
                    <a:pt x="223738" y="159566"/>
                  </a:lnTo>
                  <a:lnTo>
                    <a:pt x="190538" y="190538"/>
                  </a:lnTo>
                  <a:lnTo>
                    <a:pt x="159566" y="223737"/>
                  </a:lnTo>
                  <a:lnTo>
                    <a:pt x="130947" y="259038"/>
                  </a:lnTo>
                  <a:lnTo>
                    <a:pt x="104806" y="296314"/>
                  </a:lnTo>
                  <a:lnTo>
                    <a:pt x="81269" y="335439"/>
                  </a:lnTo>
                  <a:lnTo>
                    <a:pt x="60462" y="376288"/>
                  </a:lnTo>
                  <a:lnTo>
                    <a:pt x="42512" y="418735"/>
                  </a:lnTo>
                  <a:lnTo>
                    <a:pt x="27543" y="462655"/>
                  </a:lnTo>
                  <a:lnTo>
                    <a:pt x="15681" y="507921"/>
                  </a:lnTo>
                  <a:lnTo>
                    <a:pt x="7053" y="554407"/>
                  </a:lnTo>
                  <a:lnTo>
                    <a:pt x="1784" y="601989"/>
                  </a:lnTo>
                  <a:lnTo>
                    <a:pt x="0" y="650539"/>
                  </a:lnTo>
                  <a:lnTo>
                    <a:pt x="0" y="4301084"/>
                  </a:lnTo>
                  <a:lnTo>
                    <a:pt x="1784" y="4349635"/>
                  </a:lnTo>
                  <a:lnTo>
                    <a:pt x="7053" y="4397216"/>
                  </a:lnTo>
                  <a:lnTo>
                    <a:pt x="15681" y="4443703"/>
                  </a:lnTo>
                  <a:lnTo>
                    <a:pt x="27543" y="4488969"/>
                  </a:lnTo>
                  <a:lnTo>
                    <a:pt x="42512" y="4532888"/>
                  </a:lnTo>
                  <a:lnTo>
                    <a:pt x="60462" y="4575335"/>
                  </a:lnTo>
                  <a:lnTo>
                    <a:pt x="81269" y="4616185"/>
                  </a:lnTo>
                  <a:lnTo>
                    <a:pt x="104806" y="4655310"/>
                  </a:lnTo>
                  <a:lnTo>
                    <a:pt x="130947" y="4692586"/>
                  </a:lnTo>
                  <a:lnTo>
                    <a:pt x="159566" y="4727886"/>
                  </a:lnTo>
                  <a:lnTo>
                    <a:pt x="190538" y="4761085"/>
                  </a:lnTo>
                  <a:lnTo>
                    <a:pt x="223738" y="4792058"/>
                  </a:lnTo>
                  <a:lnTo>
                    <a:pt x="259038" y="4820677"/>
                  </a:lnTo>
                  <a:lnTo>
                    <a:pt x="296314" y="4846818"/>
                  </a:lnTo>
                  <a:lnTo>
                    <a:pt x="335439" y="4870355"/>
                  </a:lnTo>
                  <a:lnTo>
                    <a:pt x="376289" y="4891161"/>
                  </a:lnTo>
                  <a:lnTo>
                    <a:pt x="418736" y="4909112"/>
                  </a:lnTo>
                  <a:lnTo>
                    <a:pt x="462656" y="4924081"/>
                  </a:lnTo>
                  <a:lnTo>
                    <a:pt x="507922" y="4935942"/>
                  </a:lnTo>
                  <a:lnTo>
                    <a:pt x="554408" y="4944570"/>
                  </a:lnTo>
                  <a:lnTo>
                    <a:pt x="601990" y="4949840"/>
                  </a:lnTo>
                  <a:lnTo>
                    <a:pt x="650540" y="4951624"/>
                  </a:lnTo>
                  <a:lnTo>
                    <a:pt x="3252637" y="4951624"/>
                  </a:lnTo>
                  <a:lnTo>
                    <a:pt x="3301188" y="4949840"/>
                  </a:lnTo>
                  <a:lnTo>
                    <a:pt x="3348769" y="4944570"/>
                  </a:lnTo>
                  <a:lnTo>
                    <a:pt x="3395256" y="4935942"/>
                  </a:lnTo>
                  <a:lnTo>
                    <a:pt x="3440522" y="4924081"/>
                  </a:lnTo>
                  <a:lnTo>
                    <a:pt x="3484441" y="4909112"/>
                  </a:lnTo>
                  <a:lnTo>
                    <a:pt x="3526888" y="4891161"/>
                  </a:lnTo>
                  <a:lnTo>
                    <a:pt x="3567738" y="4870355"/>
                  </a:lnTo>
                  <a:lnTo>
                    <a:pt x="3606863" y="4846818"/>
                  </a:lnTo>
                  <a:lnTo>
                    <a:pt x="3644139" y="4820677"/>
                  </a:lnTo>
                  <a:lnTo>
                    <a:pt x="3679439" y="4792058"/>
                  </a:lnTo>
                  <a:lnTo>
                    <a:pt x="3712639" y="4761085"/>
                  </a:lnTo>
                  <a:lnTo>
                    <a:pt x="3743611" y="4727886"/>
                  </a:lnTo>
                  <a:lnTo>
                    <a:pt x="3772231" y="4692586"/>
                  </a:lnTo>
                  <a:lnTo>
                    <a:pt x="3798372" y="4655310"/>
                  </a:lnTo>
                  <a:lnTo>
                    <a:pt x="3821908" y="4616185"/>
                  </a:lnTo>
                  <a:lnTo>
                    <a:pt x="3842715" y="4575335"/>
                  </a:lnTo>
                  <a:lnTo>
                    <a:pt x="3860666" y="4532888"/>
                  </a:lnTo>
                  <a:lnTo>
                    <a:pt x="3875635" y="4488969"/>
                  </a:lnTo>
                  <a:lnTo>
                    <a:pt x="3887496" y="4443703"/>
                  </a:lnTo>
                  <a:lnTo>
                    <a:pt x="3896125" y="4397216"/>
                  </a:lnTo>
                  <a:lnTo>
                    <a:pt x="3901394" y="4349635"/>
                  </a:lnTo>
                  <a:lnTo>
                    <a:pt x="3903178" y="4301084"/>
                  </a:lnTo>
                  <a:lnTo>
                    <a:pt x="3903178" y="650539"/>
                  </a:lnTo>
                  <a:lnTo>
                    <a:pt x="3901394" y="601989"/>
                  </a:lnTo>
                  <a:lnTo>
                    <a:pt x="3896125" y="554407"/>
                  </a:lnTo>
                  <a:lnTo>
                    <a:pt x="3887496" y="507921"/>
                  </a:lnTo>
                  <a:lnTo>
                    <a:pt x="3875635" y="462655"/>
                  </a:lnTo>
                  <a:lnTo>
                    <a:pt x="3860666" y="418735"/>
                  </a:lnTo>
                  <a:lnTo>
                    <a:pt x="3842715" y="376288"/>
                  </a:lnTo>
                  <a:lnTo>
                    <a:pt x="3821908" y="335439"/>
                  </a:lnTo>
                  <a:lnTo>
                    <a:pt x="3798372" y="296314"/>
                  </a:lnTo>
                  <a:lnTo>
                    <a:pt x="3772231" y="259038"/>
                  </a:lnTo>
                  <a:lnTo>
                    <a:pt x="3743611" y="223737"/>
                  </a:lnTo>
                  <a:lnTo>
                    <a:pt x="3712639" y="190538"/>
                  </a:lnTo>
                  <a:lnTo>
                    <a:pt x="3679439" y="159566"/>
                  </a:lnTo>
                  <a:lnTo>
                    <a:pt x="3644139" y="130946"/>
                  </a:lnTo>
                  <a:lnTo>
                    <a:pt x="3606863" y="104806"/>
                  </a:lnTo>
                  <a:lnTo>
                    <a:pt x="3567738" y="81269"/>
                  </a:lnTo>
                  <a:lnTo>
                    <a:pt x="3526888" y="60462"/>
                  </a:lnTo>
                  <a:lnTo>
                    <a:pt x="3484441" y="42512"/>
                  </a:lnTo>
                  <a:lnTo>
                    <a:pt x="3440522" y="27543"/>
                  </a:lnTo>
                  <a:lnTo>
                    <a:pt x="3395256" y="15681"/>
                  </a:lnTo>
                  <a:lnTo>
                    <a:pt x="3348769" y="7053"/>
                  </a:lnTo>
                  <a:lnTo>
                    <a:pt x="3301188" y="1784"/>
                  </a:lnTo>
                  <a:lnTo>
                    <a:pt x="3252637" y="0"/>
                  </a:lnTo>
                  <a:close/>
                </a:path>
              </a:pathLst>
            </a:custGeom>
            <a:solidFill>
              <a:srgbClr val="4F81BD">
                <a:alpha val="231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6336864" y="902441"/>
              <a:ext cx="3903345" cy="4951730"/>
            </a:xfrm>
            <a:custGeom>
              <a:avLst/>
              <a:gdLst/>
              <a:ahLst/>
              <a:cxnLst/>
              <a:rect l="l" t="t" r="r" b="b"/>
              <a:pathLst>
                <a:path w="3903345" h="4951730">
                  <a:moveTo>
                    <a:pt x="0" y="650539"/>
                  </a:moveTo>
                  <a:lnTo>
                    <a:pt x="1784" y="601989"/>
                  </a:lnTo>
                  <a:lnTo>
                    <a:pt x="7053" y="554407"/>
                  </a:lnTo>
                  <a:lnTo>
                    <a:pt x="15681" y="507921"/>
                  </a:lnTo>
                  <a:lnTo>
                    <a:pt x="27543" y="462655"/>
                  </a:lnTo>
                  <a:lnTo>
                    <a:pt x="42512" y="418735"/>
                  </a:lnTo>
                  <a:lnTo>
                    <a:pt x="60462" y="376288"/>
                  </a:lnTo>
                  <a:lnTo>
                    <a:pt x="81269" y="335439"/>
                  </a:lnTo>
                  <a:lnTo>
                    <a:pt x="104806" y="296314"/>
                  </a:lnTo>
                  <a:lnTo>
                    <a:pt x="130947" y="259038"/>
                  </a:lnTo>
                  <a:lnTo>
                    <a:pt x="159566" y="223737"/>
                  </a:lnTo>
                  <a:lnTo>
                    <a:pt x="190538" y="190538"/>
                  </a:lnTo>
                  <a:lnTo>
                    <a:pt x="223738" y="159566"/>
                  </a:lnTo>
                  <a:lnTo>
                    <a:pt x="259038" y="130946"/>
                  </a:lnTo>
                  <a:lnTo>
                    <a:pt x="296314" y="104805"/>
                  </a:lnTo>
                  <a:lnTo>
                    <a:pt x="335439" y="81269"/>
                  </a:lnTo>
                  <a:lnTo>
                    <a:pt x="376289" y="60462"/>
                  </a:lnTo>
                  <a:lnTo>
                    <a:pt x="418736" y="42512"/>
                  </a:lnTo>
                  <a:lnTo>
                    <a:pt x="462655" y="27543"/>
                  </a:lnTo>
                  <a:lnTo>
                    <a:pt x="507921" y="15681"/>
                  </a:lnTo>
                  <a:lnTo>
                    <a:pt x="554408" y="7053"/>
                  </a:lnTo>
                  <a:lnTo>
                    <a:pt x="601989" y="1784"/>
                  </a:lnTo>
                  <a:lnTo>
                    <a:pt x="650540" y="0"/>
                  </a:lnTo>
                  <a:lnTo>
                    <a:pt x="3252637" y="0"/>
                  </a:lnTo>
                  <a:lnTo>
                    <a:pt x="3301187" y="1784"/>
                  </a:lnTo>
                  <a:lnTo>
                    <a:pt x="3348769" y="7053"/>
                  </a:lnTo>
                  <a:lnTo>
                    <a:pt x="3395255" y="15681"/>
                  </a:lnTo>
                  <a:lnTo>
                    <a:pt x="3440521" y="27543"/>
                  </a:lnTo>
                  <a:lnTo>
                    <a:pt x="3484441" y="42512"/>
                  </a:lnTo>
                  <a:lnTo>
                    <a:pt x="3526888" y="60462"/>
                  </a:lnTo>
                  <a:lnTo>
                    <a:pt x="3567738" y="81269"/>
                  </a:lnTo>
                  <a:lnTo>
                    <a:pt x="3606863" y="104805"/>
                  </a:lnTo>
                  <a:lnTo>
                    <a:pt x="3644139" y="130946"/>
                  </a:lnTo>
                  <a:lnTo>
                    <a:pt x="3679439" y="159566"/>
                  </a:lnTo>
                  <a:lnTo>
                    <a:pt x="3712639" y="190538"/>
                  </a:lnTo>
                  <a:lnTo>
                    <a:pt x="3743611" y="223737"/>
                  </a:lnTo>
                  <a:lnTo>
                    <a:pt x="3772230" y="259038"/>
                  </a:lnTo>
                  <a:lnTo>
                    <a:pt x="3798371" y="296314"/>
                  </a:lnTo>
                  <a:lnTo>
                    <a:pt x="3821908" y="335439"/>
                  </a:lnTo>
                  <a:lnTo>
                    <a:pt x="3842715" y="376288"/>
                  </a:lnTo>
                  <a:lnTo>
                    <a:pt x="3860665" y="418735"/>
                  </a:lnTo>
                  <a:lnTo>
                    <a:pt x="3875634" y="462655"/>
                  </a:lnTo>
                  <a:lnTo>
                    <a:pt x="3887496" y="507921"/>
                  </a:lnTo>
                  <a:lnTo>
                    <a:pt x="3896124" y="554407"/>
                  </a:lnTo>
                  <a:lnTo>
                    <a:pt x="3901393" y="601989"/>
                  </a:lnTo>
                  <a:lnTo>
                    <a:pt x="3903178" y="650539"/>
                  </a:lnTo>
                  <a:lnTo>
                    <a:pt x="3903178" y="4301085"/>
                  </a:lnTo>
                  <a:lnTo>
                    <a:pt x="3901393" y="4349635"/>
                  </a:lnTo>
                  <a:lnTo>
                    <a:pt x="3896124" y="4397217"/>
                  </a:lnTo>
                  <a:lnTo>
                    <a:pt x="3887496" y="4443703"/>
                  </a:lnTo>
                  <a:lnTo>
                    <a:pt x="3875634" y="4488969"/>
                  </a:lnTo>
                  <a:lnTo>
                    <a:pt x="3860665" y="4532888"/>
                  </a:lnTo>
                  <a:lnTo>
                    <a:pt x="3842715" y="4575335"/>
                  </a:lnTo>
                  <a:lnTo>
                    <a:pt x="3821908" y="4616185"/>
                  </a:lnTo>
                  <a:lnTo>
                    <a:pt x="3798371" y="4655310"/>
                  </a:lnTo>
                  <a:lnTo>
                    <a:pt x="3772230" y="4692586"/>
                  </a:lnTo>
                  <a:lnTo>
                    <a:pt x="3743611" y="4727886"/>
                  </a:lnTo>
                  <a:lnTo>
                    <a:pt x="3712639" y="4761085"/>
                  </a:lnTo>
                  <a:lnTo>
                    <a:pt x="3679439" y="4792057"/>
                  </a:lnTo>
                  <a:lnTo>
                    <a:pt x="3644139" y="4820677"/>
                  </a:lnTo>
                  <a:lnTo>
                    <a:pt x="3606863" y="4846818"/>
                  </a:lnTo>
                  <a:lnTo>
                    <a:pt x="3567738" y="4870354"/>
                  </a:lnTo>
                  <a:lnTo>
                    <a:pt x="3526888" y="4891161"/>
                  </a:lnTo>
                  <a:lnTo>
                    <a:pt x="3484441" y="4909111"/>
                  </a:lnTo>
                  <a:lnTo>
                    <a:pt x="3440521" y="4924080"/>
                  </a:lnTo>
                  <a:lnTo>
                    <a:pt x="3395255" y="4935942"/>
                  </a:lnTo>
                  <a:lnTo>
                    <a:pt x="3348769" y="4944570"/>
                  </a:lnTo>
                  <a:lnTo>
                    <a:pt x="3301187" y="4949839"/>
                  </a:lnTo>
                  <a:lnTo>
                    <a:pt x="3252637" y="4951624"/>
                  </a:lnTo>
                  <a:lnTo>
                    <a:pt x="650540" y="4951624"/>
                  </a:lnTo>
                  <a:lnTo>
                    <a:pt x="601989" y="4949839"/>
                  </a:lnTo>
                  <a:lnTo>
                    <a:pt x="554408" y="4944570"/>
                  </a:lnTo>
                  <a:lnTo>
                    <a:pt x="507921" y="4935942"/>
                  </a:lnTo>
                  <a:lnTo>
                    <a:pt x="462655" y="4924080"/>
                  </a:lnTo>
                  <a:lnTo>
                    <a:pt x="418736" y="4909111"/>
                  </a:lnTo>
                  <a:lnTo>
                    <a:pt x="376289" y="4891161"/>
                  </a:lnTo>
                  <a:lnTo>
                    <a:pt x="335439" y="4870354"/>
                  </a:lnTo>
                  <a:lnTo>
                    <a:pt x="296314" y="4846818"/>
                  </a:lnTo>
                  <a:lnTo>
                    <a:pt x="259038" y="4820677"/>
                  </a:lnTo>
                  <a:lnTo>
                    <a:pt x="223738" y="4792057"/>
                  </a:lnTo>
                  <a:lnTo>
                    <a:pt x="190538" y="4761085"/>
                  </a:lnTo>
                  <a:lnTo>
                    <a:pt x="159566" y="4727886"/>
                  </a:lnTo>
                  <a:lnTo>
                    <a:pt x="130947" y="4692586"/>
                  </a:lnTo>
                  <a:lnTo>
                    <a:pt x="104806" y="4655310"/>
                  </a:lnTo>
                  <a:lnTo>
                    <a:pt x="81269" y="4616185"/>
                  </a:lnTo>
                  <a:lnTo>
                    <a:pt x="60462" y="4575335"/>
                  </a:lnTo>
                  <a:lnTo>
                    <a:pt x="42512" y="4532888"/>
                  </a:lnTo>
                  <a:lnTo>
                    <a:pt x="27543" y="4488969"/>
                  </a:lnTo>
                  <a:lnTo>
                    <a:pt x="15681" y="4443703"/>
                  </a:lnTo>
                  <a:lnTo>
                    <a:pt x="7053" y="4397217"/>
                  </a:lnTo>
                  <a:lnTo>
                    <a:pt x="1784" y="4349635"/>
                  </a:lnTo>
                  <a:lnTo>
                    <a:pt x="0" y="4301085"/>
                  </a:lnTo>
                  <a:lnTo>
                    <a:pt x="0" y="65053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105"/>
          <p:cNvSpPr txBox="1"/>
          <p:nvPr/>
        </p:nvSpPr>
        <p:spPr>
          <a:xfrm>
            <a:off x="7315315" y="2874771"/>
            <a:ext cx="1949450" cy="9093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800" spc="-450" dirty="0">
                <a:solidFill>
                  <a:srgbClr val="FFFFFF"/>
                </a:solidFill>
                <a:latin typeface="Calibri"/>
                <a:cs typeface="Calibri"/>
              </a:rPr>
              <a:t>1Б</a:t>
            </a:r>
            <a:r>
              <a:rPr sz="5800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800" spc="-465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5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6258" y="893329"/>
            <a:ext cx="122047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02565">
              <a:lnSpc>
                <a:spcPct val="100000"/>
              </a:lnSpc>
              <a:spcBef>
                <a:spcPts val="260"/>
              </a:spcBef>
            </a:pPr>
            <a:r>
              <a:rPr sz="1800" spc="-175" dirty="0">
                <a:latin typeface="Calibri"/>
                <a:cs typeface="Calibri"/>
              </a:rPr>
              <a:t>Уровень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5" dirty="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06483" y="856693"/>
            <a:ext cx="1149985" cy="369570"/>
          </a:xfrm>
          <a:custGeom>
            <a:avLst/>
            <a:gdLst/>
            <a:ahLst/>
            <a:cxnLst/>
            <a:rect l="l" t="t" r="r" b="b"/>
            <a:pathLst>
              <a:path w="1149985" h="369569">
                <a:moveTo>
                  <a:pt x="0" y="0"/>
                </a:moveTo>
                <a:lnTo>
                  <a:pt x="1149820" y="0"/>
                </a:lnTo>
                <a:lnTo>
                  <a:pt x="1149820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11245" y="877315"/>
            <a:ext cx="11410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56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Уровень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5" dirty="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737614" y="856693"/>
            <a:ext cx="114300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163830">
              <a:lnSpc>
                <a:spcPct val="100000"/>
              </a:lnSpc>
              <a:spcBef>
                <a:spcPts val="260"/>
              </a:spcBef>
            </a:pPr>
            <a:r>
              <a:rPr sz="1800" spc="-175" dirty="0">
                <a:latin typeface="Calibri"/>
                <a:cs typeface="Calibri"/>
              </a:rPr>
              <a:t>Уровень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5" dirty="0">
                <a:latin typeface="Calibri"/>
                <a:cs typeface="Calibri"/>
              </a:rPr>
              <a:t>3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15905" y="856693"/>
            <a:ext cx="1159510" cy="36957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260"/>
              </a:spcBef>
            </a:pPr>
            <a:r>
              <a:rPr sz="1800" spc="-175" dirty="0">
                <a:latin typeface="Calibri"/>
                <a:cs typeface="Calibri"/>
              </a:rPr>
              <a:t>Уровень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5" dirty="0"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58726" y="1460013"/>
            <a:ext cx="1141730" cy="5848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270"/>
              </a:spcBef>
            </a:pPr>
            <a:r>
              <a:rPr sz="1600" spc="-135" dirty="0">
                <a:latin typeface="Calibri"/>
                <a:cs typeface="Calibri"/>
              </a:rPr>
              <a:t>Без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45" dirty="0">
                <a:latin typeface="Calibri"/>
                <a:cs typeface="Calibri"/>
              </a:rPr>
              <a:t>сознания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910"/>
              </a:lnSpc>
            </a:pPr>
            <a:r>
              <a:rPr sz="1600" spc="-95" dirty="0">
                <a:latin typeface="Calibri"/>
                <a:cs typeface="Calibri"/>
              </a:rPr>
              <a:t>RASS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90" dirty="0">
                <a:latin typeface="Calibri"/>
                <a:cs typeface="Calibri"/>
              </a:rPr>
              <a:t>&lt;-1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84822" y="1460013"/>
            <a:ext cx="1080135" cy="5848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36525">
              <a:lnSpc>
                <a:spcPts val="1910"/>
              </a:lnSpc>
              <a:spcBef>
                <a:spcPts val="270"/>
              </a:spcBef>
            </a:pPr>
            <a:r>
              <a:rPr sz="1600" spc="-120" dirty="0">
                <a:latin typeface="Calibri"/>
                <a:cs typeface="Calibri"/>
              </a:rPr>
              <a:t>В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45" dirty="0">
                <a:latin typeface="Calibri"/>
                <a:cs typeface="Calibri"/>
              </a:rPr>
              <a:t>сознании</a:t>
            </a:r>
            <a:endParaRPr sz="1600">
              <a:latin typeface="Calibri"/>
              <a:cs typeface="Calibri"/>
            </a:endParaRPr>
          </a:p>
          <a:p>
            <a:pPr marL="245745">
              <a:lnSpc>
                <a:spcPts val="1910"/>
              </a:lnSpc>
            </a:pPr>
            <a:r>
              <a:rPr sz="1600" spc="-95" dirty="0">
                <a:latin typeface="Calibri"/>
                <a:cs typeface="Calibri"/>
              </a:rPr>
              <a:t>RASS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u="sng" spc="-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&gt;</a:t>
            </a:r>
            <a:r>
              <a:rPr sz="1600" spc="-114" dirty="0"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6260" y="2127665"/>
            <a:ext cx="1111250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216535">
              <a:lnSpc>
                <a:spcPct val="100000"/>
              </a:lnSpc>
              <a:spcBef>
                <a:spcPts val="260"/>
              </a:spcBef>
            </a:pP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M0 </a:t>
            </a:r>
            <a:r>
              <a:rPr sz="1200" spc="-70" dirty="0">
                <a:latin typeface="Calibri"/>
                <a:cs typeface="Calibri"/>
              </a:rPr>
              <a:t>3 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100" dirty="0">
                <a:latin typeface="Calibri"/>
                <a:cs typeface="Calibri"/>
              </a:rPr>
              <a:t>сутки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25282" y="2127662"/>
            <a:ext cx="1108075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7305" rIns="0" bIns="0" rtlCol="0">
            <a:spAutoFit/>
          </a:bodyPr>
          <a:lstStyle/>
          <a:p>
            <a:pPr marL="214629" marR="207010" indent="15875">
              <a:lnSpc>
                <a:spcPct val="103299"/>
              </a:lnSpc>
              <a:spcBef>
                <a:spcPts val="215"/>
              </a:spcBef>
            </a:pP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M0 </a:t>
            </a:r>
            <a:r>
              <a:rPr sz="1200" spc="-50" dirty="0">
                <a:latin typeface="Calibri"/>
                <a:cs typeface="Calibri"/>
              </a:rPr>
              <a:t>3х </a:t>
            </a:r>
            <a:r>
              <a:rPr sz="1200" spc="-100" dirty="0">
                <a:latin typeface="Calibri"/>
                <a:cs typeface="Calibri"/>
              </a:rPr>
              <a:t>сутки  </a:t>
            </a: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М1 </a:t>
            </a:r>
            <a:r>
              <a:rPr sz="1200" spc="-70" dirty="0">
                <a:latin typeface="Calibri"/>
                <a:cs typeface="Calibri"/>
              </a:rPr>
              <a:t>2 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0" dirty="0">
                <a:latin typeface="Calibri"/>
                <a:cs typeface="Calibri"/>
              </a:rPr>
              <a:t>сутки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37795" y="2134049"/>
            <a:ext cx="1112520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232410" marR="224790">
              <a:lnSpc>
                <a:spcPct val="103299"/>
              </a:lnSpc>
              <a:spcBef>
                <a:spcPts val="210"/>
              </a:spcBef>
            </a:pP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M0 </a:t>
            </a:r>
            <a:r>
              <a:rPr sz="1200" spc="-50" dirty="0">
                <a:latin typeface="Calibri"/>
                <a:cs typeface="Calibri"/>
              </a:rPr>
              <a:t>3х </a:t>
            </a:r>
            <a:r>
              <a:rPr sz="1200" spc="-100" dirty="0">
                <a:latin typeface="Calibri"/>
                <a:cs typeface="Calibri"/>
              </a:rPr>
              <a:t>сутки  </a:t>
            </a: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М1 </a:t>
            </a:r>
            <a:r>
              <a:rPr sz="1200" spc="-50" dirty="0">
                <a:latin typeface="Calibri"/>
                <a:cs typeface="Calibri"/>
              </a:rPr>
              <a:t>2х </a:t>
            </a:r>
            <a:r>
              <a:rPr sz="1200" spc="-100" dirty="0">
                <a:latin typeface="Calibri"/>
                <a:cs typeface="Calibri"/>
              </a:rPr>
              <a:t>сутки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40501" y="2141381"/>
            <a:ext cx="1275080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330200" marR="306070" indent="-15875">
              <a:lnSpc>
                <a:spcPct val="105000"/>
              </a:lnSpc>
              <a:spcBef>
                <a:spcPts val="175"/>
              </a:spcBef>
            </a:pP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M0 </a:t>
            </a:r>
            <a:r>
              <a:rPr sz="1200" spc="-50" dirty="0">
                <a:latin typeface="Calibri"/>
                <a:cs typeface="Calibri"/>
              </a:rPr>
              <a:t>3х </a:t>
            </a:r>
            <a:r>
              <a:rPr sz="1200" spc="-100" dirty="0">
                <a:latin typeface="Calibri"/>
                <a:cs typeface="Calibri"/>
              </a:rPr>
              <a:t>сутки  </a:t>
            </a: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М1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85" dirty="0">
                <a:latin typeface="Calibri"/>
                <a:cs typeface="Calibri"/>
              </a:rPr>
              <a:t>2хсутки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31720" y="1460013"/>
            <a:ext cx="1080135" cy="5848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36525">
              <a:lnSpc>
                <a:spcPts val="1910"/>
              </a:lnSpc>
              <a:spcBef>
                <a:spcPts val="270"/>
              </a:spcBef>
            </a:pPr>
            <a:r>
              <a:rPr sz="1600" spc="-120" dirty="0">
                <a:latin typeface="Calibri"/>
                <a:cs typeface="Calibri"/>
              </a:rPr>
              <a:t>В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45" dirty="0">
                <a:latin typeface="Calibri"/>
                <a:cs typeface="Calibri"/>
              </a:rPr>
              <a:t>сознании</a:t>
            </a:r>
            <a:endParaRPr sz="1600">
              <a:latin typeface="Calibri"/>
              <a:cs typeface="Calibri"/>
            </a:endParaRPr>
          </a:p>
          <a:p>
            <a:pPr marL="245745">
              <a:lnSpc>
                <a:spcPts val="1910"/>
              </a:lnSpc>
            </a:pPr>
            <a:r>
              <a:rPr sz="1600" spc="-95" dirty="0">
                <a:latin typeface="Calibri"/>
                <a:cs typeface="Calibri"/>
              </a:rPr>
              <a:t>RASS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u="sng" spc="-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&gt;</a:t>
            </a:r>
            <a:r>
              <a:rPr sz="1600" spc="-114" dirty="0"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15905" y="1460012"/>
            <a:ext cx="1080135" cy="5848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36525">
              <a:lnSpc>
                <a:spcPts val="1910"/>
              </a:lnSpc>
              <a:spcBef>
                <a:spcPts val="270"/>
              </a:spcBef>
            </a:pPr>
            <a:r>
              <a:rPr sz="1600" spc="-120" dirty="0">
                <a:latin typeface="Calibri"/>
                <a:cs typeface="Calibri"/>
              </a:rPr>
              <a:t>В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45" dirty="0">
                <a:latin typeface="Calibri"/>
                <a:cs typeface="Calibri"/>
              </a:rPr>
              <a:t>сознании</a:t>
            </a:r>
            <a:endParaRPr sz="1600">
              <a:latin typeface="Calibri"/>
              <a:cs typeface="Calibri"/>
            </a:endParaRPr>
          </a:p>
          <a:p>
            <a:pPr marL="245745">
              <a:lnSpc>
                <a:spcPts val="1910"/>
              </a:lnSpc>
            </a:pPr>
            <a:r>
              <a:rPr sz="1600" spc="-95" dirty="0">
                <a:latin typeface="Calibri"/>
                <a:cs typeface="Calibri"/>
              </a:rPr>
              <a:t>RASS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u="sng" spc="-11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&gt;</a:t>
            </a:r>
            <a:r>
              <a:rPr sz="1600" spc="-114" dirty="0"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75759" y="789431"/>
            <a:ext cx="119380" cy="4551045"/>
            <a:chOff x="4175759" y="789431"/>
            <a:chExt cx="119380" cy="455104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75759" y="789431"/>
              <a:ext cx="118872" cy="455066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230632" y="810308"/>
              <a:ext cx="10795" cy="4457065"/>
            </a:xfrm>
            <a:custGeom>
              <a:avLst/>
              <a:gdLst/>
              <a:ahLst/>
              <a:cxnLst/>
              <a:rect l="l" t="t" r="r" b="b"/>
              <a:pathLst>
                <a:path w="10795" h="4457065">
                  <a:moveTo>
                    <a:pt x="10175" y="0"/>
                  </a:moveTo>
                  <a:lnTo>
                    <a:pt x="0" y="445662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5510784" y="777240"/>
            <a:ext cx="119380" cy="4554220"/>
            <a:chOff x="5510784" y="777240"/>
            <a:chExt cx="119380" cy="4554220"/>
          </a:xfrm>
        </p:grpSpPr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10784" y="777240"/>
              <a:ext cx="118872" cy="45537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564906" y="799735"/>
              <a:ext cx="10795" cy="4457065"/>
            </a:xfrm>
            <a:custGeom>
              <a:avLst/>
              <a:gdLst/>
              <a:ahLst/>
              <a:cxnLst/>
              <a:rect l="l" t="t" r="r" b="b"/>
              <a:pathLst>
                <a:path w="10795" h="4457065">
                  <a:moveTo>
                    <a:pt x="10175" y="0"/>
                  </a:moveTo>
                  <a:lnTo>
                    <a:pt x="0" y="445662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922007" y="798576"/>
            <a:ext cx="119380" cy="4554220"/>
            <a:chOff x="6922007" y="798576"/>
            <a:chExt cx="119380" cy="4554220"/>
          </a:xfrm>
        </p:grpSpPr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22007" y="798576"/>
              <a:ext cx="118872" cy="455371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977240" y="820251"/>
              <a:ext cx="10795" cy="4457065"/>
            </a:xfrm>
            <a:custGeom>
              <a:avLst/>
              <a:gdLst/>
              <a:ahLst/>
              <a:cxnLst/>
              <a:rect l="l" t="t" r="r" b="b"/>
              <a:pathLst>
                <a:path w="10795" h="4457065">
                  <a:moveTo>
                    <a:pt x="10175" y="0"/>
                  </a:moveTo>
                  <a:lnTo>
                    <a:pt x="0" y="4456621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937899" y="2596739"/>
            <a:ext cx="1104900" cy="287020"/>
            <a:chOff x="2937899" y="2596739"/>
            <a:chExt cx="1104900" cy="287020"/>
          </a:xfrm>
        </p:grpSpPr>
        <p:sp>
          <p:nvSpPr>
            <p:cNvPr id="25" name="object 25"/>
            <p:cNvSpPr/>
            <p:nvPr/>
          </p:nvSpPr>
          <p:spPr>
            <a:xfrm>
              <a:off x="2942662" y="2601501"/>
              <a:ext cx="1095375" cy="277495"/>
            </a:xfrm>
            <a:custGeom>
              <a:avLst/>
              <a:gdLst/>
              <a:ahLst/>
              <a:cxnLst/>
              <a:rect l="l" t="t" r="r" b="b"/>
              <a:pathLst>
                <a:path w="1095375" h="277494">
                  <a:moveTo>
                    <a:pt x="1094806" y="0"/>
                  </a:moveTo>
                  <a:lnTo>
                    <a:pt x="0" y="0"/>
                  </a:lnTo>
                  <a:lnTo>
                    <a:pt x="0" y="276998"/>
                  </a:lnTo>
                  <a:lnTo>
                    <a:pt x="1094806" y="276998"/>
                  </a:lnTo>
                  <a:lnTo>
                    <a:pt x="10948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42662" y="2601502"/>
              <a:ext cx="1095375" cy="277495"/>
            </a:xfrm>
            <a:custGeom>
              <a:avLst/>
              <a:gdLst/>
              <a:ahLst/>
              <a:cxnLst/>
              <a:rect l="l" t="t" r="r" b="b"/>
              <a:pathLst>
                <a:path w="1095375" h="277494">
                  <a:moveTo>
                    <a:pt x="0" y="0"/>
                  </a:moveTo>
                  <a:lnTo>
                    <a:pt x="1094807" y="0"/>
                  </a:lnTo>
                  <a:lnTo>
                    <a:pt x="1094807" y="276999"/>
                  </a:lnTo>
                  <a:lnTo>
                    <a:pt x="0" y="27699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942662" y="2601501"/>
            <a:ext cx="1095375" cy="2774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93040">
              <a:lnSpc>
                <a:spcPct val="100000"/>
              </a:lnSpc>
              <a:spcBef>
                <a:spcPts val="250"/>
              </a:spcBef>
            </a:pP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П </a:t>
            </a:r>
            <a:r>
              <a:rPr sz="1200" spc="-95" dirty="0">
                <a:latin typeface="Calibri"/>
                <a:cs typeface="Calibri"/>
              </a:rPr>
              <a:t>+В </a:t>
            </a:r>
            <a:r>
              <a:rPr sz="1200" spc="-30" dirty="0">
                <a:latin typeface="Calibri"/>
                <a:cs typeface="Calibri"/>
              </a:rPr>
              <a:t>х </a:t>
            </a:r>
            <a:r>
              <a:rPr sz="1200" spc="-70" dirty="0">
                <a:latin typeface="Calibri"/>
                <a:cs typeface="Calibri"/>
              </a:rPr>
              <a:t>2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95" dirty="0">
                <a:latin typeface="Calibri"/>
                <a:cs typeface="Calibri"/>
              </a:rPr>
              <a:t>часа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35876" y="2689337"/>
            <a:ext cx="1146810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254"/>
              </a:spcBef>
            </a:pP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П 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+В </a:t>
            </a:r>
            <a:r>
              <a:rPr sz="1200" spc="-30" dirty="0">
                <a:latin typeface="Calibri"/>
                <a:cs typeface="Calibri"/>
              </a:rPr>
              <a:t>х </a:t>
            </a:r>
            <a:r>
              <a:rPr sz="1200" spc="-70" dirty="0">
                <a:latin typeface="Calibri"/>
                <a:cs typeface="Calibri"/>
              </a:rPr>
              <a:t>2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95" dirty="0">
                <a:latin typeface="Calibri"/>
                <a:cs typeface="Calibri"/>
              </a:rPr>
              <a:t>часа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26605" y="2680430"/>
            <a:ext cx="1133475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212090">
              <a:lnSpc>
                <a:spcPct val="100000"/>
              </a:lnSpc>
              <a:spcBef>
                <a:spcPts val="254"/>
              </a:spcBef>
            </a:pPr>
            <a:r>
              <a:rPr sz="1200" spc="-105" dirty="0">
                <a:solidFill>
                  <a:srgbClr val="C00000"/>
                </a:solidFill>
                <a:latin typeface="Calibri"/>
                <a:cs typeface="Calibri"/>
              </a:rPr>
              <a:t>П+В </a:t>
            </a:r>
            <a:r>
              <a:rPr sz="1200" spc="-30" dirty="0">
                <a:latin typeface="Calibri"/>
                <a:cs typeface="Calibri"/>
              </a:rPr>
              <a:t>х </a:t>
            </a:r>
            <a:r>
              <a:rPr sz="1200" spc="-70" dirty="0">
                <a:latin typeface="Calibri"/>
                <a:cs typeface="Calibri"/>
              </a:rPr>
              <a:t>2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95" dirty="0">
                <a:latin typeface="Calibri"/>
                <a:cs typeface="Calibri"/>
              </a:rPr>
              <a:t>часа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30624" y="2689337"/>
            <a:ext cx="1285240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288290">
              <a:lnSpc>
                <a:spcPct val="100000"/>
              </a:lnSpc>
              <a:spcBef>
                <a:spcPts val="254"/>
              </a:spcBef>
            </a:pPr>
            <a:r>
              <a:rPr sz="1200" spc="-105" dirty="0">
                <a:latin typeface="Calibri"/>
                <a:cs typeface="Calibri"/>
              </a:rPr>
              <a:t>П+В </a:t>
            </a:r>
            <a:r>
              <a:rPr sz="1200" spc="-30" dirty="0">
                <a:latin typeface="Calibri"/>
                <a:cs typeface="Calibri"/>
              </a:rPr>
              <a:t>х </a:t>
            </a:r>
            <a:r>
              <a:rPr sz="1200" spc="-70" dirty="0">
                <a:latin typeface="Calibri"/>
                <a:cs typeface="Calibri"/>
              </a:rPr>
              <a:t>2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95" dirty="0">
                <a:latin typeface="Calibri"/>
                <a:cs typeface="Calibri"/>
              </a:rPr>
              <a:t>часа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12870" y="3117284"/>
            <a:ext cx="1144270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М2 </a:t>
            </a:r>
            <a:r>
              <a:rPr sz="1200" spc="-55" dirty="0">
                <a:latin typeface="Calibri"/>
                <a:cs typeface="Calibri"/>
              </a:rPr>
              <a:t>х20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50" dirty="0">
                <a:latin typeface="Calibri"/>
                <a:cs typeface="Calibri"/>
              </a:rPr>
              <a:t>мин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200" spc="-50" dirty="0">
                <a:latin typeface="Calibri"/>
                <a:cs typeface="Calibri"/>
              </a:rPr>
              <a:t>3х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25" dirty="0">
                <a:latin typeface="Calibri"/>
                <a:cs typeface="Calibri"/>
              </a:rPr>
              <a:t>день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726603" y="3105001"/>
            <a:ext cx="1153795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М2 </a:t>
            </a:r>
            <a:r>
              <a:rPr sz="1200" spc="-55" dirty="0">
                <a:latin typeface="Calibri"/>
                <a:cs typeface="Calibri"/>
              </a:rPr>
              <a:t>х20</a:t>
            </a:r>
            <a:r>
              <a:rPr sz="1200" spc="-95" dirty="0">
                <a:latin typeface="Calibri"/>
                <a:cs typeface="Calibri"/>
              </a:rPr>
              <a:t> </a:t>
            </a:r>
            <a:r>
              <a:rPr sz="1200" spc="-150" dirty="0">
                <a:latin typeface="Calibri"/>
                <a:cs typeface="Calibri"/>
              </a:rPr>
              <a:t>мин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200" spc="-50" dirty="0">
                <a:latin typeface="Calibri"/>
                <a:cs typeface="Calibri"/>
              </a:rPr>
              <a:t>3х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25" dirty="0">
                <a:latin typeface="Calibri"/>
                <a:cs typeface="Calibri"/>
              </a:rPr>
              <a:t>день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126038" y="3076327"/>
            <a:ext cx="1285240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1200" spc="-170" dirty="0">
                <a:latin typeface="Calibri"/>
                <a:cs typeface="Calibri"/>
              </a:rPr>
              <a:t>М2 </a:t>
            </a:r>
            <a:r>
              <a:rPr sz="1200" spc="-55" dirty="0">
                <a:latin typeface="Calibri"/>
                <a:cs typeface="Calibri"/>
              </a:rPr>
              <a:t>х20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150" dirty="0">
                <a:latin typeface="Calibri"/>
                <a:cs typeface="Calibri"/>
              </a:rPr>
              <a:t>мин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spc="-50" dirty="0">
                <a:latin typeface="Calibri"/>
                <a:cs typeface="Calibri"/>
              </a:rPr>
              <a:t>3х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25" dirty="0">
                <a:latin typeface="Calibri"/>
                <a:cs typeface="Calibri"/>
              </a:rPr>
              <a:t>день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26602" y="3683546"/>
            <a:ext cx="1123315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М3 </a:t>
            </a:r>
            <a:r>
              <a:rPr sz="1200" spc="-55" dirty="0">
                <a:latin typeface="Calibri"/>
                <a:cs typeface="Calibri"/>
              </a:rPr>
              <a:t>х20 </a:t>
            </a:r>
            <a:r>
              <a:rPr sz="1200" spc="-150" dirty="0">
                <a:latin typeface="Calibri"/>
                <a:cs typeface="Calibri"/>
              </a:rPr>
              <a:t>мин 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spc="-65" dirty="0">
                <a:latin typeface="Calibri"/>
                <a:cs typeface="Calibri"/>
              </a:rPr>
              <a:t> </a:t>
            </a:r>
            <a:r>
              <a:rPr sz="1200" spc="-70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spc="-125" dirty="0">
                <a:latin typeface="Calibri"/>
                <a:cs typeface="Calibri"/>
              </a:rPr>
              <a:t>день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122563" y="3655625"/>
            <a:ext cx="1285240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1200" spc="-170" dirty="0">
                <a:latin typeface="Calibri"/>
                <a:cs typeface="Calibri"/>
              </a:rPr>
              <a:t>М3 </a:t>
            </a:r>
            <a:r>
              <a:rPr sz="1200" spc="-55" dirty="0">
                <a:latin typeface="Calibri"/>
                <a:cs typeface="Calibri"/>
              </a:rPr>
              <a:t>х30 </a:t>
            </a:r>
            <a:r>
              <a:rPr sz="1200" spc="-150" dirty="0">
                <a:latin typeface="Calibri"/>
                <a:cs typeface="Calibri"/>
              </a:rPr>
              <a:t>мин 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70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spc="-125" dirty="0">
                <a:latin typeface="Calibri"/>
                <a:cs typeface="Calibri"/>
              </a:rPr>
              <a:t>день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123992" y="4264864"/>
            <a:ext cx="1285240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114935">
              <a:lnSpc>
                <a:spcPct val="100000"/>
              </a:lnSpc>
              <a:spcBef>
                <a:spcPts val="254"/>
              </a:spcBef>
            </a:pPr>
            <a:r>
              <a:rPr sz="1200" spc="-170" dirty="0">
                <a:latin typeface="Calibri"/>
                <a:cs typeface="Calibri"/>
              </a:rPr>
              <a:t>М4 </a:t>
            </a:r>
            <a:r>
              <a:rPr sz="1200" spc="-55" dirty="0">
                <a:latin typeface="Calibri"/>
                <a:cs typeface="Calibri"/>
              </a:rPr>
              <a:t>х20 </a:t>
            </a:r>
            <a:r>
              <a:rPr sz="1200" spc="-150" dirty="0">
                <a:latin typeface="Calibri"/>
                <a:cs typeface="Calibri"/>
              </a:rPr>
              <a:t>мин 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spc="180" dirty="0">
                <a:latin typeface="Calibri"/>
                <a:cs typeface="Calibri"/>
              </a:rPr>
              <a:t> </a:t>
            </a:r>
            <a:r>
              <a:rPr sz="1200" spc="-125" dirty="0">
                <a:latin typeface="Calibri"/>
                <a:cs typeface="Calibri"/>
              </a:rPr>
              <a:t>день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133600" y="883919"/>
            <a:ext cx="795655" cy="5072380"/>
            <a:chOff x="2133600" y="883919"/>
            <a:chExt cx="795655" cy="5072380"/>
          </a:xfrm>
        </p:grpSpPr>
        <p:pic>
          <p:nvPicPr>
            <p:cNvPr id="38" name="object 3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33600" y="883919"/>
              <a:ext cx="795527" cy="5071872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187276" y="917459"/>
              <a:ext cx="701675" cy="4965065"/>
            </a:xfrm>
            <a:custGeom>
              <a:avLst/>
              <a:gdLst/>
              <a:ahLst/>
              <a:cxnLst/>
              <a:rect l="l" t="t" r="r" b="b"/>
              <a:pathLst>
                <a:path w="701675" h="4965065">
                  <a:moveTo>
                    <a:pt x="701355" y="4964867"/>
                  </a:moveTo>
                  <a:lnTo>
                    <a:pt x="630680" y="4963679"/>
                  </a:lnTo>
                  <a:lnTo>
                    <a:pt x="564854" y="4960274"/>
                  </a:lnTo>
                  <a:lnTo>
                    <a:pt x="505286" y="4954885"/>
                  </a:lnTo>
                  <a:lnTo>
                    <a:pt x="453386" y="4947749"/>
                  </a:lnTo>
                  <a:lnTo>
                    <a:pt x="410565" y="4939099"/>
                  </a:lnTo>
                  <a:lnTo>
                    <a:pt x="357799" y="4918200"/>
                  </a:lnTo>
                  <a:lnTo>
                    <a:pt x="350674" y="4906422"/>
                  </a:lnTo>
                  <a:lnTo>
                    <a:pt x="350680" y="2540878"/>
                  </a:lnTo>
                  <a:lnTo>
                    <a:pt x="343555" y="2529099"/>
                  </a:lnTo>
                  <a:lnTo>
                    <a:pt x="290789" y="2508201"/>
                  </a:lnTo>
                  <a:lnTo>
                    <a:pt x="247968" y="2499551"/>
                  </a:lnTo>
                  <a:lnTo>
                    <a:pt x="196068" y="2492415"/>
                  </a:lnTo>
                  <a:lnTo>
                    <a:pt x="136500" y="2487026"/>
                  </a:lnTo>
                  <a:lnTo>
                    <a:pt x="70674" y="2483621"/>
                  </a:lnTo>
                  <a:lnTo>
                    <a:pt x="0" y="2482434"/>
                  </a:lnTo>
                  <a:lnTo>
                    <a:pt x="70674" y="2481246"/>
                  </a:lnTo>
                  <a:lnTo>
                    <a:pt x="136500" y="2477841"/>
                  </a:lnTo>
                  <a:lnTo>
                    <a:pt x="196068" y="2472452"/>
                  </a:lnTo>
                  <a:lnTo>
                    <a:pt x="247968" y="2465315"/>
                  </a:lnTo>
                  <a:lnTo>
                    <a:pt x="290789" y="2456666"/>
                  </a:lnTo>
                  <a:lnTo>
                    <a:pt x="343555" y="2435767"/>
                  </a:lnTo>
                  <a:lnTo>
                    <a:pt x="350680" y="2423989"/>
                  </a:lnTo>
                  <a:lnTo>
                    <a:pt x="350680" y="58444"/>
                  </a:lnTo>
                  <a:lnTo>
                    <a:pt x="357804" y="46666"/>
                  </a:lnTo>
                  <a:lnTo>
                    <a:pt x="410570" y="25767"/>
                  </a:lnTo>
                  <a:lnTo>
                    <a:pt x="453392" y="17118"/>
                  </a:lnTo>
                  <a:lnTo>
                    <a:pt x="505291" y="9981"/>
                  </a:lnTo>
                  <a:lnTo>
                    <a:pt x="564859" y="4592"/>
                  </a:lnTo>
                  <a:lnTo>
                    <a:pt x="630686" y="1187"/>
                  </a:lnTo>
                  <a:lnTo>
                    <a:pt x="70136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664962" y="1986638"/>
            <a:ext cx="518795" cy="280289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vert270" wrap="square" lIns="0" tIns="20320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160"/>
              </a:spcBef>
            </a:pPr>
            <a:r>
              <a:rPr sz="2800" spc="-265" dirty="0">
                <a:latin typeface="Calibri"/>
                <a:cs typeface="Calibri"/>
              </a:rPr>
              <a:t>Поступление </a:t>
            </a:r>
            <a:r>
              <a:rPr sz="2800" spc="-215" dirty="0">
                <a:latin typeface="Calibri"/>
                <a:cs typeface="Calibri"/>
              </a:rPr>
              <a:t>в</a:t>
            </a:r>
            <a:r>
              <a:rPr sz="2800" spc="-250" dirty="0">
                <a:latin typeface="Calibri"/>
                <a:cs typeface="Calibri"/>
              </a:rPr>
              <a:t> </a:t>
            </a:r>
            <a:r>
              <a:rPr sz="2800" spc="-240" dirty="0">
                <a:latin typeface="Calibri"/>
                <a:cs typeface="Calibri"/>
              </a:rPr>
              <a:t>ОРИТ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8467343" y="859535"/>
            <a:ext cx="649605" cy="5096510"/>
            <a:chOff x="8467343" y="859535"/>
            <a:chExt cx="649605" cy="5096510"/>
          </a:xfrm>
        </p:grpSpPr>
        <p:pic>
          <p:nvPicPr>
            <p:cNvPr id="42" name="object 4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67343" y="859535"/>
              <a:ext cx="649224" cy="509625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8507810" y="893329"/>
              <a:ext cx="553720" cy="4989195"/>
            </a:xfrm>
            <a:custGeom>
              <a:avLst/>
              <a:gdLst/>
              <a:ahLst/>
              <a:cxnLst/>
              <a:rect l="l" t="t" r="r" b="b"/>
              <a:pathLst>
                <a:path w="553720" h="4989195">
                  <a:moveTo>
                    <a:pt x="0" y="0"/>
                  </a:moveTo>
                  <a:lnTo>
                    <a:pt x="73519" y="1646"/>
                  </a:lnTo>
                  <a:lnTo>
                    <a:pt x="139583" y="6292"/>
                  </a:lnTo>
                  <a:lnTo>
                    <a:pt x="195555" y="13500"/>
                  </a:lnTo>
                  <a:lnTo>
                    <a:pt x="238798" y="22828"/>
                  </a:lnTo>
                  <a:lnTo>
                    <a:pt x="276556" y="46092"/>
                  </a:lnTo>
                  <a:lnTo>
                    <a:pt x="276556" y="2448407"/>
                  </a:lnTo>
                  <a:lnTo>
                    <a:pt x="286435" y="2460660"/>
                  </a:lnTo>
                  <a:lnTo>
                    <a:pt x="357558" y="2480999"/>
                  </a:lnTo>
                  <a:lnTo>
                    <a:pt x="413529" y="2488206"/>
                  </a:lnTo>
                  <a:lnTo>
                    <a:pt x="479593" y="2492852"/>
                  </a:lnTo>
                  <a:lnTo>
                    <a:pt x="553113" y="2494499"/>
                  </a:lnTo>
                  <a:lnTo>
                    <a:pt x="479593" y="2496145"/>
                  </a:lnTo>
                  <a:lnTo>
                    <a:pt x="413529" y="2500792"/>
                  </a:lnTo>
                  <a:lnTo>
                    <a:pt x="357558" y="2507999"/>
                  </a:lnTo>
                  <a:lnTo>
                    <a:pt x="314314" y="2517328"/>
                  </a:lnTo>
                  <a:lnTo>
                    <a:pt x="276556" y="2540592"/>
                  </a:lnTo>
                  <a:lnTo>
                    <a:pt x="276556" y="4942906"/>
                  </a:lnTo>
                  <a:lnTo>
                    <a:pt x="266677" y="4955159"/>
                  </a:lnTo>
                  <a:lnTo>
                    <a:pt x="238798" y="4966170"/>
                  </a:lnTo>
                  <a:lnTo>
                    <a:pt x="195555" y="4975498"/>
                  </a:lnTo>
                  <a:lnTo>
                    <a:pt x="139583" y="4982706"/>
                  </a:lnTo>
                  <a:lnTo>
                    <a:pt x="73519" y="4987352"/>
                  </a:lnTo>
                  <a:lnTo>
                    <a:pt x="0" y="4988999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9076187" y="1808645"/>
            <a:ext cx="518795" cy="288607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vert" wrap="square" lIns="0" tIns="20320" rIns="0" bIns="0" rtlCol="0">
            <a:spAutoFit/>
          </a:bodyPr>
          <a:lstStyle/>
          <a:p>
            <a:pPr marL="105410">
              <a:lnSpc>
                <a:spcPct val="100000"/>
              </a:lnSpc>
              <a:spcBef>
                <a:spcPts val="160"/>
              </a:spcBef>
            </a:pPr>
            <a:r>
              <a:rPr sz="2800" spc="-275" dirty="0">
                <a:latin typeface="Calibri"/>
                <a:cs typeface="Calibri"/>
              </a:rPr>
              <a:t>Перевод </a:t>
            </a:r>
            <a:r>
              <a:rPr sz="2800" spc="-215" dirty="0">
                <a:latin typeface="Calibri"/>
                <a:cs typeface="Calibri"/>
              </a:rPr>
              <a:t>в</a:t>
            </a:r>
            <a:r>
              <a:rPr sz="2800" spc="-229" dirty="0">
                <a:latin typeface="Calibri"/>
                <a:cs typeface="Calibri"/>
              </a:rPr>
              <a:t> </a:t>
            </a:r>
            <a:r>
              <a:rPr sz="2800" spc="-280" dirty="0">
                <a:latin typeface="Calibri"/>
                <a:cs typeface="Calibri"/>
              </a:rPr>
              <a:t>отделение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2070502" y="134619"/>
            <a:ext cx="818451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0" spc="-225" dirty="0">
                <a:latin typeface="Calibri"/>
                <a:cs typeface="Calibri"/>
              </a:rPr>
              <a:t>Типовая </a:t>
            </a:r>
            <a:r>
              <a:rPr sz="2200" b="0" spc="-235" dirty="0">
                <a:latin typeface="Calibri"/>
                <a:cs typeface="Calibri"/>
              </a:rPr>
              <a:t>программа </a:t>
            </a:r>
            <a:r>
              <a:rPr sz="2200" b="0" spc="-240" dirty="0">
                <a:latin typeface="Calibri"/>
                <a:cs typeface="Calibri"/>
              </a:rPr>
              <a:t>мобилизации </a:t>
            </a:r>
            <a:r>
              <a:rPr sz="2200" b="0" spc="-225" dirty="0">
                <a:latin typeface="Calibri"/>
                <a:cs typeface="Calibri"/>
              </a:rPr>
              <a:t>и </a:t>
            </a:r>
            <a:r>
              <a:rPr sz="2200" b="0" spc="-215" dirty="0">
                <a:latin typeface="Calibri"/>
                <a:cs typeface="Calibri"/>
              </a:rPr>
              <a:t>профилактики </a:t>
            </a:r>
            <a:r>
              <a:rPr sz="2200" b="0" spc="-240" dirty="0">
                <a:latin typeface="Calibri"/>
                <a:cs typeface="Calibri"/>
              </a:rPr>
              <a:t>иммобилизационных</a:t>
            </a:r>
            <a:r>
              <a:rPr sz="2200" b="0" spc="-250" dirty="0">
                <a:latin typeface="Calibri"/>
                <a:cs typeface="Calibri"/>
              </a:rPr>
              <a:t> </a:t>
            </a:r>
            <a:r>
              <a:rPr sz="2200" b="0" spc="-235" dirty="0">
                <a:latin typeface="Calibri"/>
                <a:cs typeface="Calibri"/>
              </a:rPr>
              <a:t>нарушений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726602" y="4667704"/>
            <a:ext cx="1123315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4"/>
              </a:spcBef>
            </a:pPr>
            <a:r>
              <a:rPr sz="1200" spc="-80" dirty="0">
                <a:solidFill>
                  <a:srgbClr val="C00000"/>
                </a:solidFill>
                <a:latin typeface="Calibri"/>
                <a:cs typeface="Calibri"/>
              </a:rPr>
              <a:t>Р0 </a:t>
            </a:r>
            <a:r>
              <a:rPr sz="1200" spc="-45" dirty="0">
                <a:latin typeface="Calibri"/>
                <a:cs typeface="Calibri"/>
              </a:rPr>
              <a:t>х5 </a:t>
            </a:r>
            <a:r>
              <a:rPr sz="1200" spc="-150" dirty="0">
                <a:latin typeface="Calibri"/>
                <a:cs typeface="Calibri"/>
              </a:rPr>
              <a:t>мин 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70" dirty="0"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spc="-100" dirty="0">
                <a:latin typeface="Calibri"/>
                <a:cs typeface="Calibri"/>
              </a:rPr>
              <a:t>сутки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358957" y="4690328"/>
            <a:ext cx="1123315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1200" spc="-80" dirty="0">
                <a:solidFill>
                  <a:srgbClr val="C00000"/>
                </a:solidFill>
                <a:latin typeface="Calibri"/>
                <a:cs typeface="Calibri"/>
              </a:rPr>
              <a:t>Р0 </a:t>
            </a:r>
            <a:r>
              <a:rPr sz="1200" spc="-45" dirty="0">
                <a:latin typeface="Calibri"/>
                <a:cs typeface="Calibri"/>
              </a:rPr>
              <a:t>х5 </a:t>
            </a:r>
            <a:r>
              <a:rPr sz="1200" spc="-150" dirty="0">
                <a:latin typeface="Calibri"/>
                <a:cs typeface="Calibri"/>
              </a:rPr>
              <a:t>мин 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70" dirty="0"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200" spc="-100" dirty="0">
                <a:latin typeface="Calibri"/>
                <a:cs typeface="Calibri"/>
              </a:rPr>
              <a:t>сутки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72773" y="4690328"/>
            <a:ext cx="1197610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5"/>
              </a:spcBef>
            </a:pPr>
            <a:r>
              <a:rPr sz="1200" spc="-80" dirty="0">
                <a:latin typeface="Calibri"/>
                <a:cs typeface="Calibri"/>
              </a:rPr>
              <a:t>Р0 </a:t>
            </a:r>
            <a:r>
              <a:rPr sz="1200" spc="-45" dirty="0">
                <a:latin typeface="Calibri"/>
                <a:cs typeface="Calibri"/>
              </a:rPr>
              <a:t>х5 </a:t>
            </a:r>
            <a:r>
              <a:rPr sz="1200" spc="-150" dirty="0">
                <a:latin typeface="Calibri"/>
                <a:cs typeface="Calibri"/>
              </a:rPr>
              <a:t>мин 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spc="45" dirty="0">
                <a:latin typeface="Calibri"/>
                <a:cs typeface="Calibri"/>
              </a:rPr>
              <a:t> </a:t>
            </a:r>
            <a:r>
              <a:rPr sz="1200" spc="-70" dirty="0"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r>
              <a:rPr sz="1200" spc="-100" dirty="0">
                <a:latin typeface="Calibri"/>
                <a:cs typeface="Calibri"/>
              </a:rPr>
              <a:t>сутки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368195" y="5205196"/>
            <a:ext cx="1123315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ЭС </a:t>
            </a:r>
            <a:r>
              <a:rPr sz="1200" spc="-30" dirty="0">
                <a:latin typeface="Calibri"/>
                <a:cs typeface="Calibri"/>
              </a:rPr>
              <a:t>х </a:t>
            </a:r>
            <a:r>
              <a:rPr sz="1200" spc="-120" dirty="0">
                <a:latin typeface="Calibri"/>
                <a:cs typeface="Calibri"/>
              </a:rPr>
              <a:t>10мин 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spc="-190" dirty="0">
                <a:latin typeface="Calibri"/>
                <a:cs typeface="Calibri"/>
              </a:rPr>
              <a:t> </a:t>
            </a:r>
            <a:r>
              <a:rPr sz="1200" spc="-70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sz="1200" spc="-100" dirty="0">
                <a:latin typeface="Calibri"/>
                <a:cs typeface="Calibri"/>
              </a:rPr>
              <a:t>сутки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726602" y="5256357"/>
            <a:ext cx="1123315" cy="462280"/>
          </a:xfrm>
          <a:custGeom>
            <a:avLst/>
            <a:gdLst/>
            <a:ahLst/>
            <a:cxnLst/>
            <a:rect l="l" t="t" r="r" b="b"/>
            <a:pathLst>
              <a:path w="1123315" h="462279">
                <a:moveTo>
                  <a:pt x="0" y="0"/>
                </a:moveTo>
                <a:lnTo>
                  <a:pt x="1123252" y="0"/>
                </a:lnTo>
                <a:lnTo>
                  <a:pt x="1123252" y="461665"/>
                </a:lnTo>
                <a:lnTo>
                  <a:pt x="0" y="46166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5869128" y="5275579"/>
            <a:ext cx="838835" cy="4006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solidFill>
                  <a:srgbClr val="FF0000"/>
                </a:solidFill>
                <a:latin typeface="Calibri"/>
                <a:cs typeface="Calibri"/>
              </a:rPr>
              <a:t>ЭС </a:t>
            </a:r>
            <a:r>
              <a:rPr sz="1200" spc="-30" dirty="0">
                <a:latin typeface="Calibri"/>
                <a:cs typeface="Calibri"/>
              </a:rPr>
              <a:t>х </a:t>
            </a:r>
            <a:r>
              <a:rPr sz="1200" spc="-120" dirty="0">
                <a:latin typeface="Calibri"/>
                <a:cs typeface="Calibri"/>
              </a:rPr>
              <a:t>10мин 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spc="-70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spc="-100" dirty="0">
                <a:latin typeface="Calibri"/>
                <a:cs typeface="Calibri"/>
              </a:rPr>
              <a:t>сутки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172774" y="5238243"/>
            <a:ext cx="1235075" cy="46228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1200" spc="-95" dirty="0">
                <a:solidFill>
                  <a:srgbClr val="FF0000"/>
                </a:solidFill>
                <a:latin typeface="Calibri"/>
                <a:cs typeface="Calibri"/>
              </a:rPr>
              <a:t>ЭС </a:t>
            </a:r>
            <a:r>
              <a:rPr sz="1200" spc="-30" dirty="0">
                <a:latin typeface="Calibri"/>
                <a:cs typeface="Calibri"/>
              </a:rPr>
              <a:t>х </a:t>
            </a:r>
            <a:r>
              <a:rPr sz="1200" spc="-120" dirty="0">
                <a:latin typeface="Calibri"/>
                <a:cs typeface="Calibri"/>
              </a:rPr>
              <a:t>10мин 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spc="-185" dirty="0">
                <a:latin typeface="Calibri"/>
                <a:cs typeface="Calibri"/>
              </a:rPr>
              <a:t> </a:t>
            </a:r>
            <a:r>
              <a:rPr sz="1200" spc="-70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1200" spc="-100" dirty="0">
                <a:latin typeface="Calibri"/>
                <a:cs typeface="Calibri"/>
              </a:rPr>
              <a:t>сутки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3" name="object 5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27739" y="6066004"/>
            <a:ext cx="918419" cy="746748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15906" y="6047352"/>
            <a:ext cx="849996" cy="784047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2880360" y="5660135"/>
            <a:ext cx="5672455" cy="1198245"/>
            <a:chOff x="2880360" y="5660135"/>
            <a:chExt cx="5672455" cy="1198245"/>
          </a:xfrm>
        </p:grpSpPr>
        <p:pic>
          <p:nvPicPr>
            <p:cNvPr id="56" name="object 5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880360" y="5748527"/>
              <a:ext cx="5672328" cy="237744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37616" y="6073935"/>
              <a:ext cx="858034" cy="78406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517136" y="5660135"/>
              <a:ext cx="2401823" cy="475488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926259" y="5770954"/>
              <a:ext cx="5581650" cy="146050"/>
            </a:xfrm>
            <a:custGeom>
              <a:avLst/>
              <a:gdLst/>
              <a:ahLst/>
              <a:cxnLst/>
              <a:rect l="l" t="t" r="r" b="b"/>
              <a:pathLst>
                <a:path w="5581650" h="146050">
                  <a:moveTo>
                    <a:pt x="5557245" y="0"/>
                  </a:moveTo>
                  <a:lnTo>
                    <a:pt x="24306" y="0"/>
                  </a:lnTo>
                  <a:lnTo>
                    <a:pt x="14845" y="1910"/>
                  </a:lnTo>
                  <a:lnTo>
                    <a:pt x="7119" y="7119"/>
                  </a:lnTo>
                  <a:lnTo>
                    <a:pt x="1910" y="14845"/>
                  </a:lnTo>
                  <a:lnTo>
                    <a:pt x="0" y="24306"/>
                  </a:lnTo>
                  <a:lnTo>
                    <a:pt x="0" y="121532"/>
                  </a:lnTo>
                  <a:lnTo>
                    <a:pt x="1910" y="130993"/>
                  </a:lnTo>
                  <a:lnTo>
                    <a:pt x="7119" y="138719"/>
                  </a:lnTo>
                  <a:lnTo>
                    <a:pt x="14845" y="143928"/>
                  </a:lnTo>
                  <a:lnTo>
                    <a:pt x="24306" y="145839"/>
                  </a:lnTo>
                  <a:lnTo>
                    <a:pt x="5557245" y="145839"/>
                  </a:lnTo>
                  <a:lnTo>
                    <a:pt x="5566706" y="143928"/>
                  </a:lnTo>
                  <a:lnTo>
                    <a:pt x="5574432" y="138719"/>
                  </a:lnTo>
                  <a:lnTo>
                    <a:pt x="5579642" y="130993"/>
                  </a:lnTo>
                  <a:lnTo>
                    <a:pt x="5581552" y="121532"/>
                  </a:lnTo>
                  <a:lnTo>
                    <a:pt x="5581552" y="24306"/>
                  </a:lnTo>
                  <a:lnTo>
                    <a:pt x="5579642" y="14845"/>
                  </a:lnTo>
                  <a:lnTo>
                    <a:pt x="5574432" y="7119"/>
                  </a:lnTo>
                  <a:lnTo>
                    <a:pt x="5566706" y="1910"/>
                  </a:lnTo>
                  <a:lnTo>
                    <a:pt x="555724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926259" y="5770954"/>
              <a:ext cx="5581650" cy="146050"/>
            </a:xfrm>
            <a:custGeom>
              <a:avLst/>
              <a:gdLst/>
              <a:ahLst/>
              <a:cxnLst/>
              <a:rect l="l" t="t" r="r" b="b"/>
              <a:pathLst>
                <a:path w="5581650" h="146050">
                  <a:moveTo>
                    <a:pt x="0" y="24306"/>
                  </a:moveTo>
                  <a:lnTo>
                    <a:pt x="1910" y="14845"/>
                  </a:lnTo>
                  <a:lnTo>
                    <a:pt x="7119" y="7119"/>
                  </a:lnTo>
                  <a:lnTo>
                    <a:pt x="14845" y="1910"/>
                  </a:lnTo>
                  <a:lnTo>
                    <a:pt x="24306" y="0"/>
                  </a:lnTo>
                  <a:lnTo>
                    <a:pt x="5557246" y="0"/>
                  </a:lnTo>
                  <a:lnTo>
                    <a:pt x="5566707" y="1910"/>
                  </a:lnTo>
                  <a:lnTo>
                    <a:pt x="5574433" y="7119"/>
                  </a:lnTo>
                  <a:lnTo>
                    <a:pt x="5579642" y="14845"/>
                  </a:lnTo>
                  <a:lnTo>
                    <a:pt x="5581552" y="24306"/>
                  </a:lnTo>
                  <a:lnTo>
                    <a:pt x="5581552" y="121532"/>
                  </a:lnTo>
                  <a:lnTo>
                    <a:pt x="5579642" y="130993"/>
                  </a:lnTo>
                  <a:lnTo>
                    <a:pt x="5574433" y="138719"/>
                  </a:lnTo>
                  <a:lnTo>
                    <a:pt x="5566707" y="143928"/>
                  </a:lnTo>
                  <a:lnTo>
                    <a:pt x="5557246" y="145839"/>
                  </a:lnTo>
                  <a:lnTo>
                    <a:pt x="24306" y="145839"/>
                  </a:lnTo>
                  <a:lnTo>
                    <a:pt x="14845" y="143928"/>
                  </a:lnTo>
                  <a:lnTo>
                    <a:pt x="7119" y="138719"/>
                  </a:lnTo>
                  <a:lnTo>
                    <a:pt x="1910" y="130993"/>
                  </a:lnTo>
                  <a:lnTo>
                    <a:pt x="0" y="121532"/>
                  </a:lnTo>
                  <a:lnTo>
                    <a:pt x="0" y="24306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4652615" y="5722620"/>
            <a:ext cx="21272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Мониторинг 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сигналов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опасности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6385" y="381000"/>
            <a:ext cx="954722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0" spc="-270" dirty="0">
                <a:latin typeface="Calibri"/>
                <a:cs typeface="Calibri"/>
              </a:rPr>
              <a:t>Совместное </a:t>
            </a:r>
            <a:r>
              <a:rPr sz="2900" b="0" spc="-195" dirty="0">
                <a:latin typeface="Calibri"/>
                <a:cs typeface="Calibri"/>
              </a:rPr>
              <a:t>с </a:t>
            </a:r>
            <a:r>
              <a:rPr sz="2900" b="0" spc="-270" dirty="0">
                <a:latin typeface="Calibri"/>
                <a:cs typeface="Calibri"/>
              </a:rPr>
              <a:t>пациентов </a:t>
            </a:r>
            <a:r>
              <a:rPr sz="2900" b="0" spc="-290" dirty="0">
                <a:latin typeface="Calibri"/>
                <a:cs typeface="Calibri"/>
              </a:rPr>
              <a:t>мониторирование </a:t>
            </a:r>
            <a:r>
              <a:rPr sz="2900" b="0" spc="-275" dirty="0">
                <a:latin typeface="Calibri"/>
                <a:cs typeface="Calibri"/>
              </a:rPr>
              <a:t>реабилитационного</a:t>
            </a:r>
            <a:r>
              <a:rPr sz="2900" b="0" spc="-350" dirty="0">
                <a:latin typeface="Calibri"/>
                <a:cs typeface="Calibri"/>
              </a:rPr>
              <a:t> </a:t>
            </a:r>
            <a:r>
              <a:rPr sz="2900" b="0" spc="-254" dirty="0">
                <a:latin typeface="Calibri"/>
                <a:cs typeface="Calibri"/>
              </a:rPr>
              <a:t>процесса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4786" y="865631"/>
            <a:ext cx="10687685" cy="5763895"/>
            <a:chOff x="684786" y="865631"/>
            <a:chExt cx="10687685" cy="57638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21736" y="865631"/>
              <a:ext cx="4468368" cy="57637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17303" y="1061966"/>
              <a:ext cx="3880157" cy="51735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4786" y="1527991"/>
              <a:ext cx="2603207" cy="38599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26770" y="1527987"/>
              <a:ext cx="3945564" cy="38884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1" y="0"/>
            <a:ext cx="11587480" cy="6774180"/>
            <a:chOff x="609601" y="0"/>
            <a:chExt cx="11587480" cy="6774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1" y="0"/>
              <a:ext cx="5643562" cy="67735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3328" y="399288"/>
              <a:ext cx="749807" cy="27462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95999" y="432583"/>
              <a:ext cx="654685" cy="2637790"/>
            </a:xfrm>
            <a:custGeom>
              <a:avLst/>
              <a:gdLst/>
              <a:ahLst/>
              <a:cxnLst/>
              <a:rect l="l" t="t" r="r" b="b"/>
              <a:pathLst>
                <a:path w="654684" h="2637790">
                  <a:moveTo>
                    <a:pt x="0" y="0"/>
                  </a:moveTo>
                  <a:lnTo>
                    <a:pt x="74995" y="1439"/>
                  </a:lnTo>
                  <a:lnTo>
                    <a:pt x="143839" y="5540"/>
                  </a:lnTo>
                  <a:lnTo>
                    <a:pt x="204569" y="11975"/>
                  </a:lnTo>
                  <a:lnTo>
                    <a:pt x="255220" y="20416"/>
                  </a:lnTo>
                  <a:lnTo>
                    <a:pt x="293831" y="30538"/>
                  </a:lnTo>
                  <a:lnTo>
                    <a:pt x="327075" y="54510"/>
                  </a:lnTo>
                  <a:lnTo>
                    <a:pt x="327075" y="1264335"/>
                  </a:lnTo>
                  <a:lnTo>
                    <a:pt x="335713" y="1276834"/>
                  </a:lnTo>
                  <a:lnTo>
                    <a:pt x="398930" y="1298429"/>
                  </a:lnTo>
                  <a:lnTo>
                    <a:pt x="449581" y="1306870"/>
                  </a:lnTo>
                  <a:lnTo>
                    <a:pt x="510311" y="1313305"/>
                  </a:lnTo>
                  <a:lnTo>
                    <a:pt x="579155" y="1317406"/>
                  </a:lnTo>
                  <a:lnTo>
                    <a:pt x="654150" y="1318846"/>
                  </a:lnTo>
                  <a:lnTo>
                    <a:pt x="579155" y="1320285"/>
                  </a:lnTo>
                  <a:lnTo>
                    <a:pt x="510311" y="1324386"/>
                  </a:lnTo>
                  <a:lnTo>
                    <a:pt x="449581" y="1330821"/>
                  </a:lnTo>
                  <a:lnTo>
                    <a:pt x="398930" y="1339262"/>
                  </a:lnTo>
                  <a:lnTo>
                    <a:pt x="360319" y="1349384"/>
                  </a:lnTo>
                  <a:lnTo>
                    <a:pt x="327075" y="1373357"/>
                  </a:lnTo>
                  <a:lnTo>
                    <a:pt x="327075" y="2583181"/>
                  </a:lnTo>
                  <a:lnTo>
                    <a:pt x="318437" y="2595680"/>
                  </a:lnTo>
                  <a:lnTo>
                    <a:pt x="255220" y="2617275"/>
                  </a:lnTo>
                  <a:lnTo>
                    <a:pt x="204569" y="2625716"/>
                  </a:lnTo>
                  <a:lnTo>
                    <a:pt x="143839" y="2632151"/>
                  </a:lnTo>
                  <a:lnTo>
                    <a:pt x="74995" y="2636252"/>
                  </a:lnTo>
                  <a:lnTo>
                    <a:pt x="0" y="2637692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50147" y="1388883"/>
              <a:ext cx="5441950" cy="944880"/>
            </a:xfrm>
            <a:custGeom>
              <a:avLst/>
              <a:gdLst/>
              <a:ahLst/>
              <a:cxnLst/>
              <a:rect l="l" t="t" r="r" b="b"/>
              <a:pathLst>
                <a:path w="5441950" h="944880">
                  <a:moveTo>
                    <a:pt x="0" y="0"/>
                  </a:moveTo>
                  <a:lnTo>
                    <a:pt x="5441852" y="0"/>
                  </a:lnTo>
                </a:path>
                <a:path w="5441950" h="944880">
                  <a:moveTo>
                    <a:pt x="5441852" y="944874"/>
                  </a:moveTo>
                  <a:lnTo>
                    <a:pt x="0" y="944874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828887" y="1396491"/>
            <a:ext cx="5436870" cy="8731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335"/>
              </a:lnSpc>
              <a:spcBef>
                <a:spcPts val="100"/>
              </a:spcBef>
            </a:pPr>
            <a:r>
              <a:rPr sz="2800" spc="-160" dirty="0">
                <a:latin typeface="Calibri"/>
                <a:cs typeface="Calibri"/>
              </a:rPr>
              <a:t>1 </a:t>
            </a:r>
            <a:r>
              <a:rPr sz="2800" spc="-229" dirty="0">
                <a:latin typeface="Calibri"/>
                <a:cs typeface="Calibri"/>
              </a:rPr>
              <a:t>этап </a:t>
            </a:r>
            <a:r>
              <a:rPr sz="2800" spc="-250" dirty="0">
                <a:latin typeface="Calibri"/>
                <a:cs typeface="Calibri"/>
              </a:rPr>
              <a:t>РеабИТ- </a:t>
            </a:r>
            <a:r>
              <a:rPr sz="2800" spc="-405" dirty="0">
                <a:latin typeface="Calibri"/>
                <a:cs typeface="Calibri"/>
              </a:rPr>
              <a:t>МДБ </a:t>
            </a:r>
            <a:r>
              <a:rPr sz="2800" spc="-235" dirty="0">
                <a:latin typeface="Calibri"/>
                <a:cs typeface="Calibri"/>
              </a:rPr>
              <a:t>ОРИТ </a:t>
            </a:r>
            <a:r>
              <a:rPr sz="2800" spc="-275" dirty="0">
                <a:latin typeface="Calibri"/>
                <a:cs typeface="Calibri"/>
              </a:rPr>
              <a:t>общего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spc="-275" dirty="0">
                <a:latin typeface="Calibri"/>
                <a:cs typeface="Calibri"/>
              </a:rPr>
              <a:t>профиля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ts val="3335"/>
              </a:lnSpc>
            </a:pPr>
            <a:r>
              <a:rPr sz="2800" spc="-170" dirty="0">
                <a:latin typeface="Calibri"/>
                <a:cs typeface="Calibri"/>
              </a:rPr>
              <a:t>72 </a:t>
            </a:r>
            <a:r>
              <a:rPr sz="2800" spc="-220" dirty="0">
                <a:latin typeface="Calibri"/>
                <a:cs typeface="Calibri"/>
              </a:rPr>
              <a:t>часа </a:t>
            </a:r>
            <a:r>
              <a:rPr sz="2800" spc="-280" dirty="0">
                <a:latin typeface="Calibri"/>
                <a:cs typeface="Calibri"/>
              </a:rPr>
              <a:t>неотложного</a:t>
            </a:r>
            <a:r>
              <a:rPr sz="2800" spc="-204" dirty="0">
                <a:latin typeface="Calibri"/>
                <a:cs typeface="Calibri"/>
              </a:rPr>
              <a:t> </a:t>
            </a:r>
            <a:r>
              <a:rPr sz="2800" spc="-254" dirty="0">
                <a:latin typeface="Calibri"/>
                <a:cs typeface="Calibri"/>
              </a:rPr>
              <a:t>состояния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132576" y="3035807"/>
            <a:ext cx="749935" cy="2228215"/>
            <a:chOff x="6132576" y="3035807"/>
            <a:chExt cx="749935" cy="2228215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2576" y="3035807"/>
              <a:ext cx="749807" cy="222808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174581" y="3070274"/>
              <a:ext cx="654685" cy="2120900"/>
            </a:xfrm>
            <a:custGeom>
              <a:avLst/>
              <a:gdLst/>
              <a:ahLst/>
              <a:cxnLst/>
              <a:rect l="l" t="t" r="r" b="b"/>
              <a:pathLst>
                <a:path w="654684" h="2120900">
                  <a:moveTo>
                    <a:pt x="0" y="0"/>
                  </a:moveTo>
                  <a:lnTo>
                    <a:pt x="74995" y="1439"/>
                  </a:lnTo>
                  <a:lnTo>
                    <a:pt x="143839" y="5540"/>
                  </a:lnTo>
                  <a:lnTo>
                    <a:pt x="204568" y="11974"/>
                  </a:lnTo>
                  <a:lnTo>
                    <a:pt x="255220" y="20416"/>
                  </a:lnTo>
                  <a:lnTo>
                    <a:pt x="293830" y="30537"/>
                  </a:lnTo>
                  <a:lnTo>
                    <a:pt x="327075" y="54508"/>
                  </a:lnTo>
                  <a:lnTo>
                    <a:pt x="327075" y="1005844"/>
                  </a:lnTo>
                  <a:lnTo>
                    <a:pt x="335713" y="1018342"/>
                  </a:lnTo>
                  <a:lnTo>
                    <a:pt x="398929" y="1039936"/>
                  </a:lnTo>
                  <a:lnTo>
                    <a:pt x="449581" y="1048377"/>
                  </a:lnTo>
                  <a:lnTo>
                    <a:pt x="510310" y="1054812"/>
                  </a:lnTo>
                  <a:lnTo>
                    <a:pt x="579154" y="1058913"/>
                  </a:lnTo>
                  <a:lnTo>
                    <a:pt x="654150" y="1060353"/>
                  </a:lnTo>
                  <a:lnTo>
                    <a:pt x="579154" y="1061792"/>
                  </a:lnTo>
                  <a:lnTo>
                    <a:pt x="510310" y="1065893"/>
                  </a:lnTo>
                  <a:lnTo>
                    <a:pt x="449581" y="1072327"/>
                  </a:lnTo>
                  <a:lnTo>
                    <a:pt x="398929" y="1080769"/>
                  </a:lnTo>
                  <a:lnTo>
                    <a:pt x="360319" y="1090889"/>
                  </a:lnTo>
                  <a:lnTo>
                    <a:pt x="327075" y="1114861"/>
                  </a:lnTo>
                  <a:lnTo>
                    <a:pt x="327075" y="2066196"/>
                  </a:lnTo>
                  <a:lnTo>
                    <a:pt x="318436" y="2078694"/>
                  </a:lnTo>
                  <a:lnTo>
                    <a:pt x="255220" y="2100288"/>
                  </a:lnTo>
                  <a:lnTo>
                    <a:pt x="204568" y="2108730"/>
                  </a:lnTo>
                  <a:lnTo>
                    <a:pt x="143839" y="2115164"/>
                  </a:lnTo>
                  <a:lnTo>
                    <a:pt x="74995" y="2119265"/>
                  </a:lnTo>
                  <a:lnTo>
                    <a:pt x="0" y="2120705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828730" y="3779761"/>
            <a:ext cx="3983990" cy="683260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91440" marR="270510">
              <a:lnSpc>
                <a:spcPct val="101099"/>
              </a:lnSpc>
              <a:spcBef>
                <a:spcPts val="229"/>
              </a:spcBef>
            </a:pPr>
            <a:r>
              <a:rPr sz="1900" spc="-110" dirty="0">
                <a:latin typeface="Calibri"/>
                <a:cs typeface="Calibri"/>
              </a:rPr>
              <a:t>2 </a:t>
            </a:r>
            <a:r>
              <a:rPr sz="1900" spc="-145" dirty="0">
                <a:latin typeface="Calibri"/>
                <a:cs typeface="Calibri"/>
              </a:rPr>
              <a:t>этап </a:t>
            </a:r>
            <a:r>
              <a:rPr sz="1900" spc="-155" dirty="0">
                <a:latin typeface="Calibri"/>
                <a:cs typeface="Calibri"/>
              </a:rPr>
              <a:t>РеабИТ- </a:t>
            </a:r>
            <a:r>
              <a:rPr sz="1900" spc="-150" dirty="0">
                <a:latin typeface="Calibri"/>
                <a:cs typeface="Calibri"/>
              </a:rPr>
              <a:t>ОРИТ </a:t>
            </a:r>
            <a:r>
              <a:rPr sz="1900" spc="-250" dirty="0">
                <a:latin typeface="Calibri"/>
                <a:cs typeface="Calibri"/>
              </a:rPr>
              <a:t>ОМР </a:t>
            </a:r>
            <a:r>
              <a:rPr sz="1900" spc="-165" dirty="0">
                <a:latin typeface="Calibri"/>
                <a:cs typeface="Calibri"/>
              </a:rPr>
              <a:t>после </a:t>
            </a:r>
            <a:r>
              <a:rPr sz="1900" spc="-110" dirty="0">
                <a:latin typeface="Calibri"/>
                <a:cs typeface="Calibri"/>
              </a:rPr>
              <a:t>72 </a:t>
            </a:r>
            <a:r>
              <a:rPr sz="1900" spc="-145" dirty="0">
                <a:latin typeface="Calibri"/>
                <a:cs typeface="Calibri"/>
              </a:rPr>
              <a:t>часов  </a:t>
            </a:r>
            <a:r>
              <a:rPr sz="1900" spc="-204" dirty="0">
                <a:latin typeface="Calibri"/>
                <a:cs typeface="Calibri"/>
              </a:rPr>
              <a:t>до </a:t>
            </a:r>
            <a:r>
              <a:rPr sz="1900" spc="-110" dirty="0">
                <a:latin typeface="Calibri"/>
                <a:cs typeface="Calibri"/>
              </a:rPr>
              <a:t>21 </a:t>
            </a:r>
            <a:r>
              <a:rPr sz="1900" spc="-145" dirty="0">
                <a:latin typeface="Calibri"/>
                <a:cs typeface="Calibri"/>
              </a:rPr>
              <a:t>суток </a:t>
            </a:r>
            <a:r>
              <a:rPr sz="1900" spc="-180" dirty="0">
                <a:latin typeface="Calibri"/>
                <a:cs typeface="Calibri"/>
              </a:rPr>
              <a:t>неотложного</a:t>
            </a:r>
            <a:r>
              <a:rPr sz="1900" spc="-120" dirty="0">
                <a:latin typeface="Calibri"/>
                <a:cs typeface="Calibri"/>
              </a:rPr>
              <a:t> </a:t>
            </a:r>
            <a:r>
              <a:rPr sz="1900" spc="-160" dirty="0">
                <a:latin typeface="Calibri"/>
                <a:cs typeface="Calibri"/>
              </a:rPr>
              <a:t>состояния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053328" y="5157215"/>
            <a:ext cx="749935" cy="1691639"/>
            <a:chOff x="6053328" y="5157215"/>
            <a:chExt cx="749935" cy="1691639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3328" y="5157215"/>
              <a:ext cx="749807" cy="169163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096000" y="5190978"/>
              <a:ext cx="654685" cy="1583055"/>
            </a:xfrm>
            <a:custGeom>
              <a:avLst/>
              <a:gdLst/>
              <a:ahLst/>
              <a:cxnLst/>
              <a:rect l="l" t="t" r="r" b="b"/>
              <a:pathLst>
                <a:path w="654684" h="1583054">
                  <a:moveTo>
                    <a:pt x="0" y="0"/>
                  </a:moveTo>
                  <a:lnTo>
                    <a:pt x="74995" y="1439"/>
                  </a:lnTo>
                  <a:lnTo>
                    <a:pt x="143838" y="5540"/>
                  </a:lnTo>
                  <a:lnTo>
                    <a:pt x="204568" y="11975"/>
                  </a:lnTo>
                  <a:lnTo>
                    <a:pt x="255219" y="20416"/>
                  </a:lnTo>
                  <a:lnTo>
                    <a:pt x="293829" y="30538"/>
                  </a:lnTo>
                  <a:lnTo>
                    <a:pt x="327074" y="54510"/>
                  </a:lnTo>
                  <a:lnTo>
                    <a:pt x="327074" y="736796"/>
                  </a:lnTo>
                  <a:lnTo>
                    <a:pt x="335712" y="749295"/>
                  </a:lnTo>
                  <a:lnTo>
                    <a:pt x="398928" y="770890"/>
                  </a:lnTo>
                  <a:lnTo>
                    <a:pt x="449579" y="779331"/>
                  </a:lnTo>
                  <a:lnTo>
                    <a:pt x="510309" y="785766"/>
                  </a:lnTo>
                  <a:lnTo>
                    <a:pt x="579152" y="789867"/>
                  </a:lnTo>
                  <a:lnTo>
                    <a:pt x="654148" y="791307"/>
                  </a:lnTo>
                  <a:lnTo>
                    <a:pt x="579152" y="792746"/>
                  </a:lnTo>
                  <a:lnTo>
                    <a:pt x="510309" y="796847"/>
                  </a:lnTo>
                  <a:lnTo>
                    <a:pt x="449579" y="803282"/>
                  </a:lnTo>
                  <a:lnTo>
                    <a:pt x="398928" y="811723"/>
                  </a:lnTo>
                  <a:lnTo>
                    <a:pt x="360318" y="821845"/>
                  </a:lnTo>
                  <a:lnTo>
                    <a:pt x="327074" y="845817"/>
                  </a:lnTo>
                  <a:lnTo>
                    <a:pt x="327074" y="1528103"/>
                  </a:lnTo>
                  <a:lnTo>
                    <a:pt x="318435" y="1540602"/>
                  </a:lnTo>
                  <a:lnTo>
                    <a:pt x="255219" y="1562197"/>
                  </a:lnTo>
                  <a:lnTo>
                    <a:pt x="204568" y="1570638"/>
                  </a:lnTo>
                  <a:lnTo>
                    <a:pt x="143838" y="1577073"/>
                  </a:lnTo>
                  <a:lnTo>
                    <a:pt x="74995" y="1581174"/>
                  </a:lnTo>
                  <a:lnTo>
                    <a:pt x="0" y="1582614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6750147" y="5678866"/>
            <a:ext cx="3983990" cy="944880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91440">
              <a:lnSpc>
                <a:spcPts val="3335"/>
              </a:lnSpc>
              <a:spcBef>
                <a:spcPts val="145"/>
              </a:spcBef>
            </a:pPr>
            <a:r>
              <a:rPr sz="2800" spc="-160" dirty="0">
                <a:latin typeface="Calibri"/>
                <a:cs typeface="Calibri"/>
              </a:rPr>
              <a:t>3 </a:t>
            </a:r>
            <a:r>
              <a:rPr sz="2800" spc="-229" dirty="0">
                <a:latin typeface="Calibri"/>
                <a:cs typeface="Calibri"/>
              </a:rPr>
              <a:t>этап </a:t>
            </a:r>
            <a:r>
              <a:rPr sz="2800" spc="-250" dirty="0">
                <a:latin typeface="Calibri"/>
                <a:cs typeface="Calibri"/>
              </a:rPr>
              <a:t>РеабИТ- </a:t>
            </a:r>
            <a:r>
              <a:rPr sz="2800" spc="-235" dirty="0">
                <a:latin typeface="Calibri"/>
                <a:cs typeface="Calibri"/>
              </a:rPr>
              <a:t>ОРИТ </a:t>
            </a:r>
            <a:r>
              <a:rPr sz="2800" spc="-365" dirty="0">
                <a:latin typeface="Calibri"/>
                <a:cs typeface="Calibri"/>
              </a:rPr>
              <a:t>ЦМР</a:t>
            </a:r>
            <a:r>
              <a:rPr sz="2800" spc="-430" dirty="0">
                <a:latin typeface="Calibri"/>
                <a:cs typeface="Calibri"/>
              </a:rPr>
              <a:t> </a:t>
            </a:r>
            <a:r>
              <a:rPr sz="2800" spc="-190" dirty="0">
                <a:latin typeface="Calibri"/>
                <a:cs typeface="Calibri"/>
              </a:rPr>
              <a:t>с</a:t>
            </a:r>
            <a:endParaRPr sz="2800">
              <a:latin typeface="Calibri"/>
              <a:cs typeface="Calibri"/>
            </a:endParaRPr>
          </a:p>
          <a:p>
            <a:pPr marL="91440">
              <a:lnSpc>
                <a:spcPts val="3335"/>
              </a:lnSpc>
            </a:pPr>
            <a:r>
              <a:rPr sz="2800" spc="-170" dirty="0">
                <a:latin typeface="Calibri"/>
                <a:cs typeface="Calibri"/>
              </a:rPr>
              <a:t>21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229" dirty="0">
                <a:latin typeface="Calibri"/>
                <a:cs typeface="Calibri"/>
              </a:rPr>
              <a:t>суток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686316" y="88391"/>
            <a:ext cx="482092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295" dirty="0"/>
              <a:t>Маршрутизация </a:t>
            </a:r>
            <a:r>
              <a:rPr sz="2900" spc="-260" dirty="0"/>
              <a:t>пациента </a:t>
            </a:r>
            <a:r>
              <a:rPr sz="2900" spc="-225" dirty="0"/>
              <a:t>в</a:t>
            </a:r>
            <a:r>
              <a:rPr sz="2900" spc="-100" dirty="0"/>
              <a:t> </a:t>
            </a:r>
            <a:r>
              <a:rPr sz="2900" spc="-215" dirty="0"/>
              <a:t>РеабИТ</a:t>
            </a:r>
            <a:endParaRPr sz="2900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93395" y="3420364"/>
            <a:ext cx="3695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0" dirty="0">
                <a:latin typeface="Calibri"/>
                <a:cs typeface="Calibri"/>
              </a:rPr>
              <a:t>К</a:t>
            </a:r>
            <a:r>
              <a:rPr sz="1600" spc="-114" dirty="0">
                <a:latin typeface="Calibri"/>
                <a:cs typeface="Calibri"/>
              </a:rPr>
              <a:t>И</a:t>
            </a:r>
            <a:r>
              <a:rPr sz="1600" spc="-350" dirty="0">
                <a:latin typeface="Calibri"/>
                <a:cs typeface="Calibri"/>
              </a:rPr>
              <a:t>М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88067" y="3413759"/>
            <a:ext cx="626745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0"/>
              </a:lnSpc>
            </a:pPr>
            <a:r>
              <a:rPr sz="1600" spc="-260" dirty="0">
                <a:latin typeface="Calibri"/>
                <a:cs typeface="Calibri"/>
              </a:rPr>
              <a:t>У</a:t>
            </a:r>
            <a:r>
              <a:rPr sz="1600" spc="-135" dirty="0">
                <a:latin typeface="Calibri"/>
                <a:cs typeface="Calibri"/>
              </a:rPr>
              <a:t>л</a:t>
            </a:r>
            <a:r>
              <a:rPr sz="1600" spc="-120" dirty="0">
                <a:latin typeface="Calibri"/>
                <a:cs typeface="Calibri"/>
              </a:rPr>
              <a:t>а</a:t>
            </a:r>
            <a:r>
              <a:rPr sz="1600" spc="-160" dirty="0">
                <a:latin typeface="Calibri"/>
                <a:cs typeface="Calibri"/>
              </a:rPr>
              <a:t>н</a:t>
            </a:r>
            <a:r>
              <a:rPr sz="1600" spc="-100" dirty="0">
                <a:latin typeface="Calibri"/>
                <a:cs typeface="Calibri"/>
              </a:rPr>
              <a:t>-</a:t>
            </a:r>
            <a:r>
              <a:rPr sz="1600" spc="-265" dirty="0">
                <a:latin typeface="Calibri"/>
                <a:cs typeface="Calibri"/>
              </a:rPr>
              <a:t>У</a:t>
            </a:r>
            <a:r>
              <a:rPr sz="1600" spc="-155" dirty="0">
                <a:latin typeface="Calibri"/>
                <a:cs typeface="Calibri"/>
              </a:rPr>
              <a:t>д</a:t>
            </a:r>
            <a:r>
              <a:rPr sz="1600" spc="-114" dirty="0">
                <a:latin typeface="Calibri"/>
                <a:cs typeface="Calibri"/>
              </a:rPr>
              <a:t>э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3582" y="0"/>
            <a:ext cx="11396345" cy="6502400"/>
            <a:chOff x="663582" y="0"/>
            <a:chExt cx="11396345" cy="65024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582" y="3719098"/>
              <a:ext cx="10905449" cy="278280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3006" y="0"/>
              <a:ext cx="5936752" cy="38407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22079" y="1203960"/>
              <a:ext cx="633983" cy="5638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068045" y="1227582"/>
              <a:ext cx="543560" cy="469900"/>
            </a:xfrm>
            <a:custGeom>
              <a:avLst/>
              <a:gdLst/>
              <a:ahLst/>
              <a:cxnLst/>
              <a:rect l="l" t="t" r="r" b="b"/>
              <a:pathLst>
                <a:path w="543559" h="469900">
                  <a:moveTo>
                    <a:pt x="175139" y="0"/>
                  </a:moveTo>
                  <a:lnTo>
                    <a:pt x="0" y="20043"/>
                  </a:lnTo>
                  <a:lnTo>
                    <a:pt x="20043" y="195182"/>
                  </a:lnTo>
                  <a:lnTo>
                    <a:pt x="58817" y="146386"/>
                  </a:lnTo>
                  <a:lnTo>
                    <a:pt x="465495" y="469541"/>
                  </a:lnTo>
                  <a:lnTo>
                    <a:pt x="543043" y="371951"/>
                  </a:lnTo>
                  <a:lnTo>
                    <a:pt x="136364" y="48795"/>
                  </a:lnTo>
                  <a:lnTo>
                    <a:pt x="175139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68045" y="1227582"/>
              <a:ext cx="543560" cy="469900"/>
            </a:xfrm>
            <a:custGeom>
              <a:avLst/>
              <a:gdLst/>
              <a:ahLst/>
              <a:cxnLst/>
              <a:rect l="l" t="t" r="r" b="b"/>
              <a:pathLst>
                <a:path w="543559" h="469900">
                  <a:moveTo>
                    <a:pt x="0" y="20043"/>
                  </a:moveTo>
                  <a:lnTo>
                    <a:pt x="175138" y="0"/>
                  </a:lnTo>
                  <a:lnTo>
                    <a:pt x="136364" y="48795"/>
                  </a:lnTo>
                  <a:lnTo>
                    <a:pt x="543043" y="371950"/>
                  </a:lnTo>
                  <a:lnTo>
                    <a:pt x="465495" y="469541"/>
                  </a:lnTo>
                  <a:lnTo>
                    <a:pt x="58816" y="146386"/>
                  </a:lnTo>
                  <a:lnTo>
                    <a:pt x="20043" y="195181"/>
                  </a:lnTo>
                  <a:lnTo>
                    <a:pt x="0" y="20043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63000" y="704087"/>
              <a:ext cx="649224" cy="408431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6505" y="27939"/>
            <a:ext cx="456882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67385">
              <a:lnSpc>
                <a:spcPct val="100000"/>
              </a:lnSpc>
              <a:spcBef>
                <a:spcPts val="100"/>
              </a:spcBef>
            </a:pPr>
            <a:r>
              <a:rPr sz="4000" b="0" spc="-415" dirty="0">
                <a:latin typeface="Calibri"/>
                <a:cs typeface="Calibri"/>
              </a:rPr>
              <a:t>Телемедицинский  </a:t>
            </a:r>
            <a:r>
              <a:rPr sz="4000" b="0" spc="-390" dirty="0">
                <a:latin typeface="Calibri"/>
                <a:cs typeface="Calibri"/>
              </a:rPr>
              <a:t>мониторинг </a:t>
            </a:r>
            <a:r>
              <a:rPr sz="4000" b="0" spc="-409" dirty="0">
                <a:latin typeface="Calibri"/>
                <a:cs typeface="Calibri"/>
              </a:rPr>
              <a:t>и</a:t>
            </a:r>
            <a:r>
              <a:rPr sz="4000" b="0" spc="-300" dirty="0">
                <a:latin typeface="Calibri"/>
                <a:cs typeface="Calibri"/>
              </a:rPr>
              <a:t> </a:t>
            </a:r>
            <a:r>
              <a:rPr sz="4000" b="0" spc="-340" dirty="0">
                <a:latin typeface="Calibri"/>
                <a:cs typeface="Calibri"/>
              </a:rPr>
              <a:t>консалтинг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21837" y="749300"/>
            <a:ext cx="280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КИ</a:t>
            </a:r>
            <a:r>
              <a:rPr sz="1200" spc="-265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6232" y="187451"/>
            <a:ext cx="6642734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40" dirty="0">
                <a:latin typeface="Calibri"/>
                <a:cs typeface="Calibri"/>
              </a:rPr>
              <a:t>КИМ </a:t>
            </a:r>
            <a:r>
              <a:rPr sz="4400" b="0" spc="-310" dirty="0">
                <a:latin typeface="Calibri"/>
                <a:cs typeface="Calibri"/>
              </a:rPr>
              <a:t>NET </a:t>
            </a:r>
            <a:r>
              <a:rPr sz="4400" b="0" spc="-70" dirty="0">
                <a:latin typeface="Calibri"/>
                <a:cs typeface="Calibri"/>
              </a:rPr>
              <a:t>- </a:t>
            </a:r>
            <a:r>
              <a:rPr sz="4400" b="0" spc="-420" dirty="0">
                <a:latin typeface="Calibri"/>
                <a:cs typeface="Calibri"/>
              </a:rPr>
              <a:t>телемедицинская</a:t>
            </a:r>
            <a:r>
              <a:rPr sz="4400" b="0" spc="-85" dirty="0">
                <a:latin typeface="Calibri"/>
                <a:cs typeface="Calibri"/>
              </a:rPr>
              <a:t> </a:t>
            </a:r>
            <a:r>
              <a:rPr sz="4400" b="0" spc="-345" dirty="0">
                <a:latin typeface="Calibri"/>
                <a:cs typeface="Calibri"/>
              </a:rPr>
              <a:t>сеть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0767" y="4885944"/>
            <a:ext cx="1901951" cy="163677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048793" y="5251196"/>
            <a:ext cx="10464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585" dirty="0">
                <a:solidFill>
                  <a:srgbClr val="FFFFFF"/>
                </a:solidFill>
                <a:latin typeface="Calibri"/>
                <a:cs typeface="Calibri"/>
              </a:rPr>
              <a:t>КИМ</a:t>
            </a:r>
            <a:endParaRPr sz="4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95527" y="5224271"/>
            <a:ext cx="3865245" cy="960119"/>
            <a:chOff x="795527" y="5224271"/>
            <a:chExt cx="3865245" cy="96011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5023" y="5437631"/>
              <a:ext cx="3325367" cy="533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5527" y="5224271"/>
              <a:ext cx="1176528" cy="960119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05080" y="5558535"/>
            <a:ext cx="7569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14" dirty="0">
                <a:solidFill>
                  <a:srgbClr val="FFFFFF"/>
                </a:solidFill>
                <a:latin typeface="Calibri"/>
                <a:cs typeface="Calibri"/>
              </a:rPr>
              <a:t>Севастополь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48511" y="3791711"/>
            <a:ext cx="3703320" cy="1777364"/>
            <a:chOff x="1048511" y="3791711"/>
            <a:chExt cx="3703320" cy="1777364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2287" y="4035551"/>
              <a:ext cx="3209543" cy="15331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8511" y="3791711"/>
              <a:ext cx="1173480" cy="960119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252908" y="4125976"/>
            <a:ext cx="76644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9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300" spc="-14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300" spc="-14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300" spc="-14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300" spc="-1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3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300" spc="-90" dirty="0">
                <a:solidFill>
                  <a:srgbClr val="FFFFFF"/>
                </a:solidFill>
                <a:latin typeface="Calibri"/>
                <a:cs typeface="Calibri"/>
              </a:rPr>
              <a:t>ст</a:t>
            </a:r>
            <a:r>
              <a:rPr sz="1300" spc="-13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300" spc="-100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776983" y="2532888"/>
            <a:ext cx="3209925" cy="2710180"/>
            <a:chOff x="1776983" y="2532888"/>
            <a:chExt cx="3209925" cy="2710180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12847" y="2813304"/>
              <a:ext cx="2773679" cy="24292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76983" y="2532888"/>
              <a:ext cx="1173480" cy="96011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099151" y="2867152"/>
            <a:ext cx="5283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20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300" spc="-14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300" spc="-114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300" spc="-13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300" spc="-8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300" spc="-225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300" spc="-13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300" spc="-95" dirty="0">
                <a:solidFill>
                  <a:srgbClr val="FFFFFF"/>
                </a:solidFill>
                <a:latin typeface="Calibri"/>
                <a:cs typeface="Calibri"/>
              </a:rPr>
              <a:t>э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868167" y="1597152"/>
            <a:ext cx="2423160" cy="3371215"/>
            <a:chOff x="2868167" y="1597152"/>
            <a:chExt cx="2423160" cy="337121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79647" y="1935480"/>
              <a:ext cx="2011679" cy="30327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68167" y="1597152"/>
              <a:ext cx="1219200" cy="960120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011203" y="1931415"/>
            <a:ext cx="9328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Нижневартовск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258055" y="1100327"/>
            <a:ext cx="1371600" cy="3706495"/>
            <a:chOff x="4258055" y="1100327"/>
            <a:chExt cx="1371600" cy="3706495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20767" y="1508759"/>
              <a:ext cx="1008888" cy="32979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58055" y="1100327"/>
              <a:ext cx="1173479" cy="96012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610155" y="1434591"/>
            <a:ext cx="46863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60" dirty="0">
                <a:solidFill>
                  <a:srgbClr val="FFFFFF"/>
                </a:solidFill>
                <a:latin typeface="Calibri"/>
                <a:cs typeface="Calibri"/>
              </a:rPr>
              <a:t>Тюмень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513832" y="1100327"/>
            <a:ext cx="1371600" cy="3706495"/>
            <a:chOff x="5513832" y="1100327"/>
            <a:chExt cx="1371600" cy="3706495"/>
          </a:xfrm>
        </p:grpSpPr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13832" y="1508759"/>
              <a:ext cx="1008888" cy="329793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11952" y="1100327"/>
              <a:ext cx="1173479" cy="96012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6098679" y="1434591"/>
            <a:ext cx="40132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25" dirty="0">
                <a:solidFill>
                  <a:srgbClr val="FFFFFF"/>
                </a:solidFill>
                <a:latin typeface="Calibri"/>
                <a:cs typeface="Calibri"/>
              </a:rPr>
              <a:t>П</a:t>
            </a:r>
            <a:r>
              <a:rPr sz="1300" spc="-11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300" spc="-14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300" spc="-185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300" spc="-125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852159" y="1597152"/>
            <a:ext cx="2402205" cy="3371215"/>
            <a:chOff x="5852159" y="1597152"/>
            <a:chExt cx="2402205" cy="3371215"/>
          </a:xfrm>
        </p:grpSpPr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852159" y="1935480"/>
              <a:ext cx="2011680" cy="303276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77455" y="1597152"/>
              <a:ext cx="1176527" cy="96012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7452267" y="1931415"/>
            <a:ext cx="42735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6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300" spc="-10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300" spc="-95" dirty="0">
                <a:solidFill>
                  <a:srgbClr val="FFFFFF"/>
                </a:solidFill>
                <a:latin typeface="Calibri"/>
                <a:cs typeface="Calibri"/>
              </a:rPr>
              <a:t>рг</a:t>
            </a: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ан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6156959" y="2532888"/>
            <a:ext cx="3209925" cy="2710180"/>
            <a:chOff x="6156959" y="2532888"/>
            <a:chExt cx="3209925" cy="2710180"/>
          </a:xfrm>
        </p:grpSpPr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56959" y="2813304"/>
              <a:ext cx="2770632" cy="24292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93023" y="2532888"/>
              <a:ext cx="1173479" cy="960119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8489828" y="2867152"/>
            <a:ext cx="5810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0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300" spc="-114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300" spc="-13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300" spc="-11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300" spc="-35" dirty="0">
                <a:solidFill>
                  <a:srgbClr val="FFFFFF"/>
                </a:solidFill>
                <a:latin typeface="Calibri"/>
                <a:cs typeface="Calibri"/>
              </a:rPr>
              <a:t>х</a:t>
            </a:r>
            <a:r>
              <a:rPr sz="1300" spc="-125" dirty="0">
                <a:solidFill>
                  <a:srgbClr val="FFFFFF"/>
                </a:solidFill>
                <a:latin typeface="Calibri"/>
                <a:cs typeface="Calibri"/>
              </a:rPr>
              <a:t>ард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391655" y="3791711"/>
            <a:ext cx="3703320" cy="1777364"/>
            <a:chOff x="6391655" y="3791711"/>
            <a:chExt cx="3703320" cy="1777364"/>
          </a:xfrm>
        </p:grpSpPr>
        <p:pic>
          <p:nvPicPr>
            <p:cNvPr id="38" name="object 3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391655" y="4035551"/>
              <a:ext cx="3209544" cy="153314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921495" y="3791711"/>
              <a:ext cx="1173479" cy="960119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9218945" y="4125976"/>
            <a:ext cx="57721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Ноябрьск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483096" y="5224271"/>
            <a:ext cx="3865245" cy="960119"/>
            <a:chOff x="6483096" y="5224271"/>
            <a:chExt cx="3865245" cy="960119"/>
          </a:xfrm>
        </p:grpSpPr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483096" y="5437631"/>
              <a:ext cx="3325367" cy="5334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171432" y="5224271"/>
              <a:ext cx="1176527" cy="960119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9636541" y="5558535"/>
            <a:ext cx="247650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-18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300" spc="-100" dirty="0">
                <a:solidFill>
                  <a:srgbClr val="FFFFFF"/>
                </a:solidFill>
                <a:latin typeface="Calibri"/>
                <a:cs typeface="Calibri"/>
              </a:rPr>
              <a:t>фа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72818" y="198627"/>
            <a:ext cx="264604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50" dirty="0"/>
              <a:t>ЗАКЛЮЧЕНИЕ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2892277" y="1570735"/>
            <a:ext cx="8568055" cy="430784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55600" marR="565785" indent="-342900">
              <a:lnSpc>
                <a:spcPct val="90700"/>
              </a:lnSpc>
              <a:spcBef>
                <a:spcPts val="4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04" dirty="0">
                <a:latin typeface="Calibri"/>
                <a:cs typeface="Calibri"/>
              </a:rPr>
              <a:t>Качество </a:t>
            </a:r>
            <a:r>
              <a:rPr sz="2700" spc="-240" dirty="0">
                <a:latin typeface="Calibri"/>
                <a:cs typeface="Calibri"/>
              </a:rPr>
              <a:t>оказания </a:t>
            </a:r>
            <a:r>
              <a:rPr sz="2700" spc="-310" dirty="0">
                <a:latin typeface="Calibri"/>
                <a:cs typeface="Calibri"/>
              </a:rPr>
              <a:t>помощи </a:t>
            </a:r>
            <a:r>
              <a:rPr sz="2700" spc="-254" dirty="0">
                <a:latin typeface="Calibri"/>
                <a:cs typeface="Calibri"/>
              </a:rPr>
              <a:t>по </a:t>
            </a:r>
            <a:r>
              <a:rPr sz="2700" spc="-270" dirty="0">
                <a:latin typeface="Calibri"/>
                <a:cs typeface="Calibri"/>
              </a:rPr>
              <a:t>профилю </a:t>
            </a:r>
            <a:r>
              <a:rPr sz="2700" spc="-235" dirty="0">
                <a:latin typeface="Calibri"/>
                <a:cs typeface="Calibri"/>
              </a:rPr>
              <a:t>анестезиология </a:t>
            </a:r>
            <a:r>
              <a:rPr sz="2700" spc="-275" dirty="0">
                <a:latin typeface="Calibri"/>
                <a:cs typeface="Calibri"/>
              </a:rPr>
              <a:t>и  </a:t>
            </a:r>
            <a:r>
              <a:rPr sz="2700" spc="-270" dirty="0">
                <a:latin typeface="Calibri"/>
                <a:cs typeface="Calibri"/>
              </a:rPr>
              <a:t>реанимация </a:t>
            </a:r>
            <a:r>
              <a:rPr sz="2700" spc="-245" dirty="0">
                <a:latin typeface="Calibri"/>
                <a:cs typeface="Calibri"/>
              </a:rPr>
              <a:t>определяется </a:t>
            </a:r>
            <a:r>
              <a:rPr sz="2700" spc="-254" dirty="0">
                <a:latin typeface="Calibri"/>
                <a:cs typeface="Calibri"/>
              </a:rPr>
              <a:t>не </a:t>
            </a:r>
            <a:r>
              <a:rPr sz="2700" spc="-245" dirty="0">
                <a:latin typeface="Calibri"/>
                <a:cs typeface="Calibri"/>
              </a:rPr>
              <a:t>только </a:t>
            </a:r>
            <a:r>
              <a:rPr sz="2700" spc="-254" dirty="0">
                <a:latin typeface="Calibri"/>
                <a:cs typeface="Calibri"/>
              </a:rPr>
              <a:t>спасением </a:t>
            </a:r>
            <a:r>
              <a:rPr sz="2700" spc="-240" dirty="0">
                <a:latin typeface="Calibri"/>
                <a:cs typeface="Calibri"/>
              </a:rPr>
              <a:t>пациента, </a:t>
            </a:r>
            <a:r>
              <a:rPr sz="2700" spc="-265" dirty="0">
                <a:latin typeface="Calibri"/>
                <a:cs typeface="Calibri"/>
              </a:rPr>
              <a:t>но </a:t>
            </a:r>
            <a:r>
              <a:rPr sz="2700" spc="-275" dirty="0">
                <a:latin typeface="Calibri"/>
                <a:cs typeface="Calibri"/>
              </a:rPr>
              <a:t>и  </a:t>
            </a:r>
            <a:r>
              <a:rPr sz="2700" spc="-235" dirty="0">
                <a:latin typeface="Calibri"/>
                <a:cs typeface="Calibri"/>
              </a:rPr>
              <a:t>качеством </a:t>
            </a:r>
            <a:r>
              <a:rPr sz="2700" spc="-210" dirty="0">
                <a:latin typeface="Calibri"/>
                <a:cs typeface="Calibri"/>
              </a:rPr>
              <a:t>его </a:t>
            </a:r>
            <a:r>
              <a:rPr sz="2700" spc="-275" dirty="0">
                <a:latin typeface="Calibri"/>
                <a:cs typeface="Calibri"/>
              </a:rPr>
              <a:t>последующей </a:t>
            </a:r>
            <a:r>
              <a:rPr sz="2700" spc="-280" dirty="0">
                <a:latin typeface="Calibri"/>
                <a:cs typeface="Calibri"/>
              </a:rPr>
              <a:t>жизни, </a:t>
            </a:r>
            <a:r>
              <a:rPr sz="2700" spc="-215" dirty="0">
                <a:latin typeface="Calibri"/>
                <a:cs typeface="Calibri"/>
              </a:rPr>
              <a:t>а </a:t>
            </a:r>
            <a:r>
              <a:rPr sz="2700" spc="-254" dirty="0">
                <a:latin typeface="Calibri"/>
                <a:cs typeface="Calibri"/>
              </a:rPr>
              <a:t>также </a:t>
            </a:r>
            <a:r>
              <a:rPr sz="2700" spc="-210" dirty="0">
                <a:latin typeface="Calibri"/>
                <a:cs typeface="Calibri"/>
              </a:rPr>
              <a:t>его</a:t>
            </a:r>
            <a:r>
              <a:rPr sz="2700" spc="-45" dirty="0">
                <a:latin typeface="Calibri"/>
                <a:cs typeface="Calibri"/>
              </a:rPr>
              <a:t> </a:t>
            </a:r>
            <a:r>
              <a:rPr sz="2700" spc="-229" dirty="0">
                <a:latin typeface="Calibri"/>
                <a:cs typeface="Calibri"/>
              </a:rPr>
              <a:t>близких.</a:t>
            </a:r>
            <a:endParaRPr sz="2700">
              <a:latin typeface="Calibri"/>
              <a:cs typeface="Calibri"/>
            </a:endParaRPr>
          </a:p>
          <a:p>
            <a:pPr marL="355600" marR="466090" indent="-342900">
              <a:lnSpc>
                <a:spcPts val="290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29" dirty="0">
                <a:latin typeface="Calibri"/>
                <a:cs typeface="Calibri"/>
              </a:rPr>
              <a:t>Сочетание </a:t>
            </a:r>
            <a:r>
              <a:rPr sz="2700" spc="-240" dirty="0">
                <a:latin typeface="Calibri"/>
                <a:cs typeface="Calibri"/>
              </a:rPr>
              <a:t>когнитивной </a:t>
            </a:r>
            <a:r>
              <a:rPr sz="2700" spc="-275" dirty="0">
                <a:latin typeface="Calibri"/>
                <a:cs typeface="Calibri"/>
              </a:rPr>
              <a:t>и </a:t>
            </a:r>
            <a:r>
              <a:rPr sz="2700" spc="-229" dirty="0">
                <a:latin typeface="Calibri"/>
                <a:cs typeface="Calibri"/>
              </a:rPr>
              <a:t>физической </a:t>
            </a:r>
            <a:r>
              <a:rPr sz="2700" spc="-254" dirty="0">
                <a:latin typeface="Calibri"/>
                <a:cs typeface="Calibri"/>
              </a:rPr>
              <a:t>реабилитации </a:t>
            </a:r>
            <a:r>
              <a:rPr sz="2700" spc="-245" dirty="0">
                <a:latin typeface="Calibri"/>
                <a:cs typeface="Calibri"/>
              </a:rPr>
              <a:t>позитивно  </a:t>
            </a:r>
            <a:r>
              <a:rPr sz="2700" spc="-235" dirty="0">
                <a:latin typeface="Calibri"/>
                <a:cs typeface="Calibri"/>
              </a:rPr>
              <a:t>влияет </a:t>
            </a:r>
            <a:r>
              <a:rPr sz="2700" spc="-245" dirty="0">
                <a:latin typeface="Calibri"/>
                <a:cs typeface="Calibri"/>
              </a:rPr>
              <a:t>на </a:t>
            </a:r>
            <a:r>
              <a:rPr sz="2700" spc="-265" dirty="0">
                <a:latin typeface="Calibri"/>
                <a:cs typeface="Calibri"/>
              </a:rPr>
              <a:t>отдалённые </a:t>
            </a:r>
            <a:r>
              <a:rPr sz="2700" spc="-245" dirty="0">
                <a:latin typeface="Calibri"/>
                <a:cs typeface="Calibri"/>
              </a:rPr>
              <a:t>исходы </a:t>
            </a:r>
            <a:r>
              <a:rPr sz="2700" spc="-225" dirty="0">
                <a:latin typeface="Calibri"/>
                <a:cs typeface="Calibri"/>
              </a:rPr>
              <a:t>критического</a:t>
            </a:r>
            <a:r>
              <a:rPr sz="2700" spc="75" dirty="0">
                <a:latin typeface="Calibri"/>
                <a:cs typeface="Calibri"/>
              </a:rPr>
              <a:t> </a:t>
            </a:r>
            <a:r>
              <a:rPr sz="2700" spc="-235" dirty="0">
                <a:latin typeface="Calibri"/>
                <a:cs typeface="Calibri"/>
              </a:rPr>
              <a:t>состояния.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9010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65" dirty="0">
                <a:latin typeface="Calibri"/>
                <a:cs typeface="Calibri"/>
              </a:rPr>
              <a:t>Накапливаемый </a:t>
            </a:r>
            <a:r>
              <a:rPr sz="2700" spc="-260" dirty="0">
                <a:latin typeface="Calibri"/>
                <a:cs typeface="Calibri"/>
              </a:rPr>
              <a:t>опыт </a:t>
            </a:r>
            <a:r>
              <a:rPr sz="2700" spc="-275" dirty="0">
                <a:latin typeface="Calibri"/>
                <a:cs typeface="Calibri"/>
              </a:rPr>
              <a:t>и </a:t>
            </a:r>
            <a:r>
              <a:rPr sz="2700" spc="-250" dirty="0">
                <a:latin typeface="Calibri"/>
                <a:cs typeface="Calibri"/>
              </a:rPr>
              <a:t>научные </a:t>
            </a:r>
            <a:r>
              <a:rPr sz="2700" spc="-235" dirty="0">
                <a:latin typeface="Calibri"/>
                <a:cs typeface="Calibri"/>
              </a:rPr>
              <a:t>факты </a:t>
            </a:r>
            <a:r>
              <a:rPr sz="2700" spc="-285" dirty="0">
                <a:latin typeface="Calibri"/>
                <a:cs typeface="Calibri"/>
              </a:rPr>
              <a:t>убеждают </a:t>
            </a:r>
            <a:r>
              <a:rPr sz="2700" spc="-210" dirty="0">
                <a:latin typeface="Calibri"/>
                <a:cs typeface="Calibri"/>
              </a:rPr>
              <a:t>в </a:t>
            </a:r>
            <a:r>
              <a:rPr sz="2700" spc="-280" dirty="0">
                <a:latin typeface="Calibri"/>
                <a:cs typeface="Calibri"/>
              </a:rPr>
              <a:t>том, </a:t>
            </a:r>
            <a:r>
              <a:rPr sz="2700" spc="-215" dirty="0">
                <a:latin typeface="Calibri"/>
                <a:cs typeface="Calibri"/>
              </a:rPr>
              <a:t>что </a:t>
            </a:r>
            <a:r>
              <a:rPr sz="2700" spc="-250" dirty="0">
                <a:latin typeface="Calibri"/>
                <a:cs typeface="Calibri"/>
              </a:rPr>
              <a:t>раннее  </a:t>
            </a:r>
            <a:r>
              <a:rPr sz="2700" spc="-245" dirty="0">
                <a:latin typeface="Calibri"/>
                <a:cs typeface="Calibri"/>
              </a:rPr>
              <a:t>начало </a:t>
            </a:r>
            <a:r>
              <a:rPr sz="2700" spc="-254" dirty="0">
                <a:latin typeface="Calibri"/>
                <a:cs typeface="Calibri"/>
              </a:rPr>
              <a:t>реабилитации </a:t>
            </a:r>
            <a:r>
              <a:rPr sz="2700" spc="-240" dirty="0">
                <a:latin typeface="Calibri"/>
                <a:cs typeface="Calibri"/>
              </a:rPr>
              <a:t>позволит </a:t>
            </a:r>
            <a:r>
              <a:rPr sz="2700" spc="-250" dirty="0">
                <a:latin typeface="Calibri"/>
                <a:cs typeface="Calibri"/>
              </a:rPr>
              <a:t>защитить </a:t>
            </a:r>
            <a:r>
              <a:rPr sz="2700" spc="-245" dirty="0">
                <a:latin typeface="Calibri"/>
                <a:cs typeface="Calibri"/>
              </a:rPr>
              <a:t>пациента </a:t>
            </a:r>
            <a:r>
              <a:rPr sz="2700" spc="-225" dirty="0">
                <a:latin typeface="Calibri"/>
                <a:cs typeface="Calibri"/>
              </a:rPr>
              <a:t>от </a:t>
            </a:r>
            <a:r>
              <a:rPr sz="2700" spc="-260" dirty="0">
                <a:latin typeface="Calibri"/>
                <a:cs typeface="Calibri"/>
              </a:rPr>
              <a:t>неизбежных  </a:t>
            </a:r>
            <a:r>
              <a:rPr sz="2700" spc="-275" dirty="0">
                <a:latin typeface="Calibri"/>
                <a:cs typeface="Calibri"/>
              </a:rPr>
              <a:t>осложнений </a:t>
            </a:r>
            <a:r>
              <a:rPr sz="2700" spc="-285" dirty="0">
                <a:latin typeface="Calibri"/>
                <a:cs typeface="Calibri"/>
              </a:rPr>
              <a:t>жизнь </a:t>
            </a:r>
            <a:r>
              <a:rPr sz="2700" spc="-254" dirty="0">
                <a:latin typeface="Calibri"/>
                <a:cs typeface="Calibri"/>
              </a:rPr>
              <a:t>сберегающей </a:t>
            </a:r>
            <a:r>
              <a:rPr sz="2700" spc="-250" dirty="0">
                <a:latin typeface="Calibri"/>
                <a:cs typeface="Calibri"/>
              </a:rPr>
              <a:t>интенсивной </a:t>
            </a:r>
            <a:r>
              <a:rPr sz="2700" spc="-240" dirty="0">
                <a:latin typeface="Calibri"/>
                <a:cs typeface="Calibri"/>
              </a:rPr>
              <a:t>терапии, </a:t>
            </a:r>
            <a:r>
              <a:rPr sz="2700" spc="-215" dirty="0">
                <a:latin typeface="Calibri"/>
                <a:cs typeface="Calibri"/>
              </a:rPr>
              <a:t>сохранит  </a:t>
            </a:r>
            <a:r>
              <a:rPr sz="2700" spc="-275" dirty="0">
                <a:latin typeface="Calibri"/>
                <a:cs typeface="Calibri"/>
              </a:rPr>
              <a:t>неповрежденные </a:t>
            </a:r>
            <a:r>
              <a:rPr sz="2700" spc="-245" dirty="0">
                <a:latin typeface="Calibri"/>
                <a:cs typeface="Calibri"/>
              </a:rPr>
              <a:t>функции </a:t>
            </a:r>
            <a:r>
              <a:rPr sz="2700" spc="-275" dirty="0">
                <a:latin typeface="Calibri"/>
                <a:cs typeface="Calibri"/>
              </a:rPr>
              <a:t>и </a:t>
            </a:r>
            <a:r>
              <a:rPr sz="2700" spc="-235" dirty="0">
                <a:latin typeface="Calibri"/>
                <a:cs typeface="Calibri"/>
              </a:rPr>
              <a:t>обеспечит восстановление </a:t>
            </a:r>
            <a:r>
              <a:rPr sz="2700" spc="-210" dirty="0">
                <a:latin typeface="Calibri"/>
                <a:cs typeface="Calibri"/>
              </a:rPr>
              <a:t>качества  </a:t>
            </a:r>
            <a:r>
              <a:rPr sz="2700" spc="-285" dirty="0">
                <a:latin typeface="Calibri"/>
                <a:cs typeface="Calibri"/>
              </a:rPr>
              <a:t>жизни </a:t>
            </a:r>
            <a:r>
              <a:rPr sz="2700" spc="-290" dirty="0">
                <a:latin typeface="Calibri"/>
                <a:cs typeface="Calibri"/>
              </a:rPr>
              <a:t>до </a:t>
            </a:r>
            <a:r>
              <a:rPr sz="2700" spc="-265" dirty="0">
                <a:latin typeface="Calibri"/>
                <a:cs typeface="Calibri"/>
              </a:rPr>
              <a:t>преморбидного </a:t>
            </a:r>
            <a:r>
              <a:rPr sz="2700" spc="-245" dirty="0">
                <a:latin typeface="Calibri"/>
                <a:cs typeface="Calibri"/>
              </a:rPr>
              <a:t>уровня. </a:t>
            </a:r>
            <a:r>
              <a:rPr sz="2700" spc="-285" dirty="0">
                <a:latin typeface="Calibri"/>
                <a:cs typeface="Calibri"/>
              </a:rPr>
              <a:t>Основным </a:t>
            </a:r>
            <a:r>
              <a:rPr sz="2700" spc="-265" dirty="0">
                <a:latin typeface="Calibri"/>
                <a:cs typeface="Calibri"/>
              </a:rPr>
              <a:t>инструментом </a:t>
            </a:r>
            <a:r>
              <a:rPr sz="2700" spc="-210" dirty="0">
                <a:latin typeface="Calibri"/>
                <a:cs typeface="Calibri"/>
              </a:rPr>
              <a:t>в  </a:t>
            </a:r>
            <a:r>
              <a:rPr sz="2700" spc="-270" dirty="0">
                <a:latin typeface="Calibri"/>
                <a:cs typeface="Calibri"/>
              </a:rPr>
              <a:t>достижении </a:t>
            </a:r>
            <a:r>
              <a:rPr sz="2700" spc="-275" dirty="0">
                <a:latin typeface="Calibri"/>
                <a:cs typeface="Calibri"/>
              </a:rPr>
              <a:t>данной </a:t>
            </a:r>
            <a:r>
              <a:rPr sz="2700" spc="-270" dirty="0">
                <a:latin typeface="Calibri"/>
                <a:cs typeface="Calibri"/>
              </a:rPr>
              <a:t>цели </a:t>
            </a:r>
            <a:r>
              <a:rPr sz="2700" spc="-260" dirty="0">
                <a:latin typeface="Calibri"/>
                <a:cs typeface="Calibri"/>
              </a:rPr>
              <a:t>служит</a:t>
            </a:r>
            <a:r>
              <a:rPr sz="2700" spc="-350" dirty="0">
                <a:latin typeface="Calibri"/>
                <a:cs typeface="Calibri"/>
              </a:rPr>
              <a:t> </a:t>
            </a:r>
            <a:r>
              <a:rPr sz="2700" spc="-254" dirty="0">
                <a:latin typeface="Calibri"/>
                <a:cs typeface="Calibri"/>
              </a:rPr>
              <a:t>РеабИТ.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2495038" cy="323697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4787" y="442576"/>
            <a:ext cx="6703059" cy="734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650" i="1" spc="-670" dirty="0">
                <a:latin typeface="Calibri"/>
                <a:cs typeface="Calibri"/>
              </a:rPr>
              <a:t>Критерии</a:t>
            </a:r>
            <a:r>
              <a:rPr sz="4650" i="1" spc="-290" dirty="0">
                <a:latin typeface="Calibri"/>
                <a:cs typeface="Calibri"/>
              </a:rPr>
              <a:t> </a:t>
            </a:r>
            <a:r>
              <a:rPr sz="4650" i="1" spc="-795" dirty="0">
                <a:latin typeface="Calibri"/>
                <a:cs typeface="Calibri"/>
              </a:rPr>
              <a:t>эффективности</a:t>
            </a:r>
            <a:r>
              <a:rPr sz="4650" i="1" spc="-620" dirty="0">
                <a:latin typeface="Calibri"/>
                <a:cs typeface="Calibri"/>
              </a:rPr>
              <a:t> </a:t>
            </a:r>
            <a:r>
              <a:rPr sz="4650" i="1" spc="-490" dirty="0">
                <a:latin typeface="Calibri"/>
                <a:cs typeface="Calibri"/>
              </a:rPr>
              <a:t>РеабИТ</a:t>
            </a:r>
            <a:endParaRPr sz="465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8340" y="1557020"/>
            <a:ext cx="10769600" cy="133032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5" dirty="0">
                <a:latin typeface="Calibri"/>
                <a:cs typeface="Calibri"/>
              </a:rPr>
              <a:t>Сокращение </a:t>
            </a:r>
            <a:r>
              <a:rPr sz="2400" spc="-245" dirty="0">
                <a:latin typeface="Calibri"/>
                <a:cs typeface="Calibri"/>
              </a:rPr>
              <a:t>времени </a:t>
            </a:r>
            <a:r>
              <a:rPr sz="2400" spc="-229" dirty="0">
                <a:latin typeface="Calibri"/>
                <a:cs typeface="Calibri"/>
              </a:rPr>
              <a:t>пребывания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40" dirty="0">
                <a:latin typeface="Calibri"/>
                <a:cs typeface="Calibri"/>
              </a:rPr>
              <a:t>ОРИТ, </a:t>
            </a:r>
            <a:r>
              <a:rPr sz="2400" spc="-229" dirty="0">
                <a:latin typeface="Calibri"/>
                <a:cs typeface="Calibri"/>
              </a:rPr>
              <a:t>общего </a:t>
            </a:r>
            <a:r>
              <a:rPr sz="2400" spc="-200" dirty="0">
                <a:latin typeface="Calibri"/>
                <a:cs typeface="Calibri"/>
              </a:rPr>
              <a:t>срока </a:t>
            </a:r>
            <a:r>
              <a:rPr sz="2400" spc="-210" dirty="0">
                <a:latin typeface="Calibri"/>
                <a:cs typeface="Calibri"/>
              </a:rPr>
              <a:t>госпитализации </a:t>
            </a:r>
            <a:r>
              <a:rPr sz="2400" spc="-245" dirty="0">
                <a:latin typeface="Calibri"/>
                <a:cs typeface="Calibri"/>
              </a:rPr>
              <a:t>и</a:t>
            </a:r>
            <a:r>
              <a:rPr sz="2400" spc="-225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летальности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95" dirty="0">
                <a:latin typeface="Calibri"/>
                <a:cs typeface="Calibri"/>
              </a:rPr>
              <a:t>Отсутствие </a:t>
            </a:r>
            <a:r>
              <a:rPr sz="2400" spc="-220" dirty="0">
                <a:latin typeface="Calibri"/>
                <a:cs typeface="Calibri"/>
              </a:rPr>
              <a:t>показаний </a:t>
            </a:r>
            <a:r>
              <a:rPr sz="2400" spc="-254" dirty="0">
                <a:latin typeface="Calibri"/>
                <a:cs typeface="Calibri"/>
              </a:rPr>
              <a:t>для </a:t>
            </a:r>
            <a:r>
              <a:rPr sz="2400" spc="-220" dirty="0">
                <a:latin typeface="Calibri"/>
                <a:cs typeface="Calibri"/>
              </a:rPr>
              <a:t>предоставления </a:t>
            </a:r>
            <a:r>
              <a:rPr sz="2400" spc="-229" dirty="0">
                <a:latin typeface="Calibri"/>
                <a:cs typeface="Calibri"/>
              </a:rPr>
              <a:t>дополнительных </a:t>
            </a:r>
            <a:r>
              <a:rPr sz="2400" spc="-195" dirty="0">
                <a:latin typeface="Calibri"/>
                <a:cs typeface="Calibri"/>
              </a:rPr>
              <a:t>этапов </a:t>
            </a:r>
            <a:r>
              <a:rPr sz="2400" spc="-225" dirty="0">
                <a:latin typeface="Calibri"/>
                <a:cs typeface="Calibri"/>
              </a:rPr>
              <a:t>реабилитационного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25" dirty="0">
                <a:latin typeface="Calibri"/>
                <a:cs typeface="Calibri"/>
              </a:rPr>
              <a:t>лечения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15" dirty="0">
                <a:solidFill>
                  <a:srgbClr val="C00000"/>
                </a:solidFill>
                <a:latin typeface="Calibri"/>
                <a:cs typeface="Calibri"/>
              </a:rPr>
              <a:t>Новое представление: </a:t>
            </a:r>
            <a:r>
              <a:rPr sz="2400" spc="-235" dirty="0">
                <a:solidFill>
                  <a:srgbClr val="C00000"/>
                </a:solidFill>
                <a:latin typeface="Calibri"/>
                <a:cs typeface="Calibri"/>
              </a:rPr>
              <a:t>функциональный </a:t>
            </a:r>
            <a:r>
              <a:rPr sz="2400" spc="-175" dirty="0">
                <a:solidFill>
                  <a:srgbClr val="C00000"/>
                </a:solidFill>
                <a:latin typeface="Calibri"/>
                <a:cs typeface="Calibri"/>
              </a:rPr>
              <a:t>статус </a:t>
            </a:r>
            <a:r>
              <a:rPr sz="2400" spc="-245" dirty="0">
                <a:solidFill>
                  <a:srgbClr val="C00000"/>
                </a:solidFill>
                <a:latin typeface="Calibri"/>
                <a:cs typeface="Calibri"/>
              </a:rPr>
              <a:t>и </a:t>
            </a:r>
            <a:r>
              <a:rPr sz="2400" spc="-195" dirty="0">
                <a:solidFill>
                  <a:srgbClr val="C00000"/>
                </a:solidFill>
                <a:latin typeface="Calibri"/>
                <a:cs typeface="Calibri"/>
              </a:rPr>
              <a:t>качество </a:t>
            </a:r>
            <a:r>
              <a:rPr sz="2400" spc="-260" dirty="0">
                <a:solidFill>
                  <a:srgbClr val="C00000"/>
                </a:solidFill>
                <a:latin typeface="Calibri"/>
                <a:cs typeface="Calibri"/>
              </a:rPr>
              <a:t>жизни </a:t>
            </a:r>
            <a:r>
              <a:rPr sz="2400" spc="-215" dirty="0">
                <a:solidFill>
                  <a:srgbClr val="C00000"/>
                </a:solidFill>
                <a:latin typeface="Calibri"/>
                <a:cs typeface="Calibri"/>
              </a:rPr>
              <a:t>после </a:t>
            </a:r>
            <a:r>
              <a:rPr sz="2400" spc="-175" dirty="0">
                <a:solidFill>
                  <a:srgbClr val="C00000"/>
                </a:solidFill>
                <a:latin typeface="Calibri"/>
                <a:cs typeface="Calibri"/>
              </a:rPr>
              <a:t>ИТ</a:t>
            </a:r>
            <a:r>
              <a:rPr sz="2400" spc="-8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2400" spc="-190" dirty="0">
                <a:solidFill>
                  <a:srgbClr val="C00000"/>
                </a:solidFill>
                <a:latin typeface="Calibri"/>
                <a:cs typeface="Calibri"/>
              </a:rPr>
              <a:t>(HRQOL)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3701" y="6348476"/>
            <a:ext cx="112223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Arial Narrow"/>
                <a:cs typeface="Arial Narrow"/>
              </a:rPr>
              <a:t>Geetha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Kayambu,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BSc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Phyt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(Hons);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Robert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Boots,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PhD;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Jennifer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Paratz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P.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Physical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Therapy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for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the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Critically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Ill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in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the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ICU: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A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Systematic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Review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dirty="0">
                <a:latin typeface="Arial Narrow"/>
                <a:cs typeface="Arial Narrow"/>
              </a:rPr>
              <a:t>and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Meta-Analysis.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Critical</a:t>
            </a:r>
            <a:r>
              <a:rPr sz="1200" spc="5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care</a:t>
            </a:r>
            <a:r>
              <a:rPr sz="1200" spc="2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medicine.</a:t>
            </a:r>
            <a:r>
              <a:rPr sz="1200" spc="10" dirty="0">
                <a:latin typeface="Arial Narrow"/>
                <a:cs typeface="Arial Narrow"/>
              </a:rPr>
              <a:t> </a:t>
            </a:r>
            <a:r>
              <a:rPr sz="1200" spc="-5" dirty="0">
                <a:latin typeface="Arial Narrow"/>
                <a:cs typeface="Arial Narrow"/>
              </a:rPr>
              <a:t>2013;(c):1–12.</a:t>
            </a:r>
            <a:endParaRPr sz="12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1" y="0"/>
            <a:ext cx="6193790" cy="6774180"/>
            <a:chOff x="609601" y="0"/>
            <a:chExt cx="6193790" cy="6774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01" y="0"/>
              <a:ext cx="5643562" cy="677359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53328" y="399288"/>
              <a:ext cx="749807" cy="27462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95999" y="432583"/>
              <a:ext cx="654685" cy="2637790"/>
            </a:xfrm>
            <a:custGeom>
              <a:avLst/>
              <a:gdLst/>
              <a:ahLst/>
              <a:cxnLst/>
              <a:rect l="l" t="t" r="r" b="b"/>
              <a:pathLst>
                <a:path w="654684" h="2637790">
                  <a:moveTo>
                    <a:pt x="0" y="0"/>
                  </a:moveTo>
                  <a:lnTo>
                    <a:pt x="74995" y="1439"/>
                  </a:lnTo>
                  <a:lnTo>
                    <a:pt x="143839" y="5540"/>
                  </a:lnTo>
                  <a:lnTo>
                    <a:pt x="204569" y="11975"/>
                  </a:lnTo>
                  <a:lnTo>
                    <a:pt x="255220" y="20416"/>
                  </a:lnTo>
                  <a:lnTo>
                    <a:pt x="293831" y="30538"/>
                  </a:lnTo>
                  <a:lnTo>
                    <a:pt x="327075" y="54510"/>
                  </a:lnTo>
                  <a:lnTo>
                    <a:pt x="327075" y="1264335"/>
                  </a:lnTo>
                  <a:lnTo>
                    <a:pt x="335713" y="1276834"/>
                  </a:lnTo>
                  <a:lnTo>
                    <a:pt x="398930" y="1298429"/>
                  </a:lnTo>
                  <a:lnTo>
                    <a:pt x="449581" y="1306870"/>
                  </a:lnTo>
                  <a:lnTo>
                    <a:pt x="510311" y="1313305"/>
                  </a:lnTo>
                  <a:lnTo>
                    <a:pt x="579155" y="1317406"/>
                  </a:lnTo>
                  <a:lnTo>
                    <a:pt x="654150" y="1318846"/>
                  </a:lnTo>
                  <a:lnTo>
                    <a:pt x="579155" y="1320285"/>
                  </a:lnTo>
                  <a:lnTo>
                    <a:pt x="510311" y="1324386"/>
                  </a:lnTo>
                  <a:lnTo>
                    <a:pt x="449581" y="1330821"/>
                  </a:lnTo>
                  <a:lnTo>
                    <a:pt x="398930" y="1339262"/>
                  </a:lnTo>
                  <a:lnTo>
                    <a:pt x="360319" y="1349384"/>
                  </a:lnTo>
                  <a:lnTo>
                    <a:pt x="327075" y="1373357"/>
                  </a:lnTo>
                  <a:lnTo>
                    <a:pt x="327075" y="2583181"/>
                  </a:lnTo>
                  <a:lnTo>
                    <a:pt x="318437" y="2595680"/>
                  </a:lnTo>
                  <a:lnTo>
                    <a:pt x="255220" y="2617275"/>
                  </a:lnTo>
                  <a:lnTo>
                    <a:pt x="204569" y="2625716"/>
                  </a:lnTo>
                  <a:lnTo>
                    <a:pt x="143839" y="2632151"/>
                  </a:lnTo>
                  <a:lnTo>
                    <a:pt x="74995" y="2636252"/>
                  </a:lnTo>
                  <a:lnTo>
                    <a:pt x="0" y="2637692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750147" y="1388883"/>
            <a:ext cx="5161280" cy="1200785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ts val="2830"/>
              </a:lnSpc>
              <a:spcBef>
                <a:spcPts val="270"/>
              </a:spcBef>
            </a:pPr>
            <a:r>
              <a:rPr sz="2400" spc="-140" dirty="0">
                <a:latin typeface="Calibri"/>
                <a:cs typeface="Calibri"/>
              </a:rPr>
              <a:t>1 </a:t>
            </a:r>
            <a:r>
              <a:rPr sz="2400" spc="-254" dirty="0">
                <a:latin typeface="Calibri"/>
                <a:cs typeface="Calibri"/>
              </a:rPr>
              <a:t>А </a:t>
            </a:r>
            <a:r>
              <a:rPr sz="2400" spc="-190" dirty="0">
                <a:latin typeface="Calibri"/>
                <a:cs typeface="Calibri"/>
              </a:rPr>
              <a:t>этап </a:t>
            </a:r>
            <a:r>
              <a:rPr sz="2400" spc="-204" dirty="0">
                <a:latin typeface="Calibri"/>
                <a:cs typeface="Calibri"/>
              </a:rPr>
              <a:t>РеабИТ- </a:t>
            </a:r>
            <a:r>
              <a:rPr sz="2400" spc="-335" dirty="0">
                <a:latin typeface="Calibri"/>
                <a:cs typeface="Calibri"/>
              </a:rPr>
              <a:t>МДБ </a:t>
            </a:r>
            <a:r>
              <a:rPr sz="2400" spc="-195" dirty="0">
                <a:latin typeface="Calibri"/>
                <a:cs typeface="Calibri"/>
              </a:rPr>
              <a:t>ОРИТ </a:t>
            </a:r>
            <a:r>
              <a:rPr sz="2400" spc="-229" dirty="0">
                <a:latin typeface="Calibri"/>
                <a:cs typeface="Calibri"/>
              </a:rPr>
              <a:t>общего</a:t>
            </a:r>
            <a:r>
              <a:rPr sz="2400" spc="-280" dirty="0">
                <a:latin typeface="Calibri"/>
                <a:cs typeface="Calibri"/>
              </a:rPr>
              <a:t> </a:t>
            </a:r>
            <a:r>
              <a:rPr sz="2400" spc="-220" dirty="0">
                <a:latin typeface="Calibri"/>
                <a:cs typeface="Calibri"/>
              </a:rPr>
              <a:t>профиля</a:t>
            </a:r>
            <a:endParaRPr sz="2400">
              <a:latin typeface="Calibri"/>
              <a:cs typeface="Calibri"/>
            </a:endParaRPr>
          </a:p>
          <a:p>
            <a:pPr marL="91440">
              <a:lnSpc>
                <a:spcPts val="2830"/>
              </a:lnSpc>
            </a:pPr>
            <a:r>
              <a:rPr sz="2400" spc="-140" dirty="0">
                <a:latin typeface="Calibri"/>
                <a:cs typeface="Calibri"/>
              </a:rPr>
              <a:t>72 </a:t>
            </a:r>
            <a:r>
              <a:rPr sz="2400" spc="-185" dirty="0">
                <a:latin typeface="Calibri"/>
                <a:cs typeface="Calibri"/>
              </a:rPr>
              <a:t>часа </a:t>
            </a:r>
            <a:r>
              <a:rPr sz="2400" spc="-235" dirty="0">
                <a:latin typeface="Calibri"/>
                <a:cs typeface="Calibri"/>
              </a:rPr>
              <a:t>неотложного</a:t>
            </a:r>
            <a:r>
              <a:rPr sz="2400" spc="-135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состояния</a:t>
            </a:r>
            <a:endParaRPr sz="24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25"/>
              </a:spcBef>
            </a:pPr>
            <a:r>
              <a:rPr sz="2400" spc="-185" dirty="0">
                <a:latin typeface="Calibri"/>
                <a:cs typeface="Calibri"/>
              </a:rPr>
              <a:t>1Б </a:t>
            </a:r>
            <a:r>
              <a:rPr sz="2400" spc="75" dirty="0">
                <a:latin typeface="Calibri"/>
                <a:cs typeface="Calibri"/>
              </a:rPr>
              <a:t>– </a:t>
            </a:r>
            <a:r>
              <a:rPr sz="2400" spc="-335" dirty="0">
                <a:latin typeface="Calibri"/>
                <a:cs typeface="Calibri"/>
              </a:rPr>
              <a:t>МДБ </a:t>
            </a:r>
            <a:r>
              <a:rPr sz="2400" spc="-220" dirty="0">
                <a:latin typeface="Calibri"/>
                <a:cs typeface="Calibri"/>
              </a:rPr>
              <a:t>профильного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29" dirty="0">
                <a:latin typeface="Calibri"/>
                <a:cs typeface="Calibri"/>
              </a:rPr>
              <a:t>отделения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132576" y="3035807"/>
            <a:ext cx="749935" cy="2228215"/>
            <a:chOff x="6132576" y="3035807"/>
            <a:chExt cx="749935" cy="222821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2576" y="3035807"/>
              <a:ext cx="749807" cy="222808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174581" y="3070274"/>
              <a:ext cx="654685" cy="2120900"/>
            </a:xfrm>
            <a:custGeom>
              <a:avLst/>
              <a:gdLst/>
              <a:ahLst/>
              <a:cxnLst/>
              <a:rect l="l" t="t" r="r" b="b"/>
              <a:pathLst>
                <a:path w="654684" h="2120900">
                  <a:moveTo>
                    <a:pt x="0" y="0"/>
                  </a:moveTo>
                  <a:lnTo>
                    <a:pt x="74995" y="1439"/>
                  </a:lnTo>
                  <a:lnTo>
                    <a:pt x="143839" y="5540"/>
                  </a:lnTo>
                  <a:lnTo>
                    <a:pt x="204568" y="11974"/>
                  </a:lnTo>
                  <a:lnTo>
                    <a:pt x="255220" y="20416"/>
                  </a:lnTo>
                  <a:lnTo>
                    <a:pt x="293830" y="30537"/>
                  </a:lnTo>
                  <a:lnTo>
                    <a:pt x="327075" y="54508"/>
                  </a:lnTo>
                  <a:lnTo>
                    <a:pt x="327075" y="1005844"/>
                  </a:lnTo>
                  <a:lnTo>
                    <a:pt x="335713" y="1018342"/>
                  </a:lnTo>
                  <a:lnTo>
                    <a:pt x="398929" y="1039936"/>
                  </a:lnTo>
                  <a:lnTo>
                    <a:pt x="449581" y="1048377"/>
                  </a:lnTo>
                  <a:lnTo>
                    <a:pt x="510310" y="1054812"/>
                  </a:lnTo>
                  <a:lnTo>
                    <a:pt x="579154" y="1058913"/>
                  </a:lnTo>
                  <a:lnTo>
                    <a:pt x="654150" y="1060353"/>
                  </a:lnTo>
                  <a:lnTo>
                    <a:pt x="579154" y="1061792"/>
                  </a:lnTo>
                  <a:lnTo>
                    <a:pt x="510310" y="1065893"/>
                  </a:lnTo>
                  <a:lnTo>
                    <a:pt x="449581" y="1072327"/>
                  </a:lnTo>
                  <a:lnTo>
                    <a:pt x="398929" y="1080769"/>
                  </a:lnTo>
                  <a:lnTo>
                    <a:pt x="360319" y="1090889"/>
                  </a:lnTo>
                  <a:lnTo>
                    <a:pt x="327075" y="1114861"/>
                  </a:lnTo>
                  <a:lnTo>
                    <a:pt x="327075" y="2066196"/>
                  </a:lnTo>
                  <a:lnTo>
                    <a:pt x="318436" y="2078694"/>
                  </a:lnTo>
                  <a:lnTo>
                    <a:pt x="255220" y="2100288"/>
                  </a:lnTo>
                  <a:lnTo>
                    <a:pt x="204568" y="2108730"/>
                  </a:lnTo>
                  <a:lnTo>
                    <a:pt x="143839" y="2115164"/>
                  </a:lnTo>
                  <a:lnTo>
                    <a:pt x="74995" y="2119265"/>
                  </a:lnTo>
                  <a:lnTo>
                    <a:pt x="0" y="2120705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828730" y="3779761"/>
            <a:ext cx="3983990" cy="979169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4"/>
              </a:spcBef>
            </a:pPr>
            <a:r>
              <a:rPr sz="1900" spc="-110" dirty="0">
                <a:latin typeface="Calibri"/>
                <a:cs typeface="Calibri"/>
              </a:rPr>
              <a:t>2</a:t>
            </a:r>
            <a:r>
              <a:rPr sz="1900" spc="-15" dirty="0">
                <a:latin typeface="Calibri"/>
                <a:cs typeface="Calibri"/>
              </a:rPr>
              <a:t> </a:t>
            </a:r>
            <a:r>
              <a:rPr sz="1900" spc="-145" dirty="0">
                <a:latin typeface="Calibri"/>
                <a:cs typeface="Calibri"/>
              </a:rPr>
              <a:t>этап</a:t>
            </a:r>
            <a:endParaRPr sz="19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25"/>
              </a:spcBef>
            </a:pPr>
            <a:r>
              <a:rPr sz="1900" spc="-155" dirty="0">
                <a:latin typeface="Calibri"/>
                <a:cs typeface="Calibri"/>
              </a:rPr>
              <a:t>РеабИТ- </a:t>
            </a:r>
            <a:r>
              <a:rPr sz="1900" spc="-150" dirty="0">
                <a:latin typeface="Calibri"/>
                <a:cs typeface="Calibri"/>
              </a:rPr>
              <a:t>ОРИТ </a:t>
            </a:r>
            <a:r>
              <a:rPr sz="1900" spc="-250" dirty="0">
                <a:latin typeface="Calibri"/>
                <a:cs typeface="Calibri"/>
              </a:rPr>
              <a:t>ОМР </a:t>
            </a:r>
            <a:r>
              <a:rPr sz="1900" spc="-165" dirty="0">
                <a:latin typeface="Calibri"/>
                <a:cs typeface="Calibri"/>
              </a:rPr>
              <a:t>после </a:t>
            </a:r>
            <a:r>
              <a:rPr sz="1900" spc="-110" dirty="0">
                <a:latin typeface="Calibri"/>
                <a:cs typeface="Calibri"/>
              </a:rPr>
              <a:t>72 </a:t>
            </a:r>
            <a:r>
              <a:rPr sz="1900" spc="-145" dirty="0">
                <a:latin typeface="Calibri"/>
                <a:cs typeface="Calibri"/>
              </a:rPr>
              <a:t>часов </a:t>
            </a:r>
            <a:r>
              <a:rPr sz="1900" spc="-204" dirty="0">
                <a:latin typeface="Calibri"/>
                <a:cs typeface="Calibri"/>
              </a:rPr>
              <a:t>до</a:t>
            </a:r>
            <a:r>
              <a:rPr sz="1900" spc="-270" dirty="0">
                <a:latin typeface="Calibri"/>
                <a:cs typeface="Calibri"/>
              </a:rPr>
              <a:t> </a:t>
            </a:r>
            <a:r>
              <a:rPr sz="1900" spc="-105" dirty="0">
                <a:latin typeface="Calibri"/>
                <a:cs typeface="Calibri"/>
              </a:rPr>
              <a:t>21</a:t>
            </a:r>
            <a:endParaRPr sz="19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  <a:spcBef>
                <a:spcPts val="25"/>
              </a:spcBef>
            </a:pPr>
            <a:r>
              <a:rPr sz="1900" spc="-145" dirty="0">
                <a:latin typeface="Calibri"/>
                <a:cs typeface="Calibri"/>
              </a:rPr>
              <a:t>суток </a:t>
            </a:r>
            <a:r>
              <a:rPr sz="1900" spc="-180" dirty="0">
                <a:latin typeface="Calibri"/>
                <a:cs typeface="Calibri"/>
              </a:rPr>
              <a:t>неотложного </a:t>
            </a:r>
            <a:r>
              <a:rPr sz="1900" spc="-160" dirty="0">
                <a:latin typeface="Calibri"/>
                <a:cs typeface="Calibri"/>
              </a:rPr>
              <a:t>состояния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53328" y="5157215"/>
            <a:ext cx="749935" cy="1691639"/>
            <a:chOff x="6053328" y="5157215"/>
            <a:chExt cx="749935" cy="1691639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3328" y="5157215"/>
              <a:ext cx="749807" cy="169163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096000" y="5190978"/>
              <a:ext cx="654685" cy="1583055"/>
            </a:xfrm>
            <a:custGeom>
              <a:avLst/>
              <a:gdLst/>
              <a:ahLst/>
              <a:cxnLst/>
              <a:rect l="l" t="t" r="r" b="b"/>
              <a:pathLst>
                <a:path w="654684" h="1583054">
                  <a:moveTo>
                    <a:pt x="0" y="0"/>
                  </a:moveTo>
                  <a:lnTo>
                    <a:pt x="74995" y="1439"/>
                  </a:lnTo>
                  <a:lnTo>
                    <a:pt x="143838" y="5540"/>
                  </a:lnTo>
                  <a:lnTo>
                    <a:pt x="204568" y="11975"/>
                  </a:lnTo>
                  <a:lnTo>
                    <a:pt x="255219" y="20416"/>
                  </a:lnTo>
                  <a:lnTo>
                    <a:pt x="293829" y="30538"/>
                  </a:lnTo>
                  <a:lnTo>
                    <a:pt x="327074" y="54510"/>
                  </a:lnTo>
                  <a:lnTo>
                    <a:pt x="327074" y="736796"/>
                  </a:lnTo>
                  <a:lnTo>
                    <a:pt x="335712" y="749295"/>
                  </a:lnTo>
                  <a:lnTo>
                    <a:pt x="398928" y="770890"/>
                  </a:lnTo>
                  <a:lnTo>
                    <a:pt x="449579" y="779331"/>
                  </a:lnTo>
                  <a:lnTo>
                    <a:pt x="510309" y="785766"/>
                  </a:lnTo>
                  <a:lnTo>
                    <a:pt x="579152" y="789867"/>
                  </a:lnTo>
                  <a:lnTo>
                    <a:pt x="654148" y="791307"/>
                  </a:lnTo>
                  <a:lnTo>
                    <a:pt x="579152" y="792746"/>
                  </a:lnTo>
                  <a:lnTo>
                    <a:pt x="510309" y="796847"/>
                  </a:lnTo>
                  <a:lnTo>
                    <a:pt x="449579" y="803282"/>
                  </a:lnTo>
                  <a:lnTo>
                    <a:pt x="398928" y="811723"/>
                  </a:lnTo>
                  <a:lnTo>
                    <a:pt x="360318" y="821845"/>
                  </a:lnTo>
                  <a:lnTo>
                    <a:pt x="327074" y="845817"/>
                  </a:lnTo>
                  <a:lnTo>
                    <a:pt x="327074" y="1528103"/>
                  </a:lnTo>
                  <a:lnTo>
                    <a:pt x="318435" y="1540602"/>
                  </a:lnTo>
                  <a:lnTo>
                    <a:pt x="255219" y="1562197"/>
                  </a:lnTo>
                  <a:lnTo>
                    <a:pt x="204568" y="1570638"/>
                  </a:lnTo>
                  <a:lnTo>
                    <a:pt x="143838" y="1577073"/>
                  </a:lnTo>
                  <a:lnTo>
                    <a:pt x="74995" y="1581174"/>
                  </a:lnTo>
                  <a:lnTo>
                    <a:pt x="0" y="1582614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750147" y="5678866"/>
            <a:ext cx="3983990" cy="944880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91440">
              <a:lnSpc>
                <a:spcPts val="3335"/>
              </a:lnSpc>
              <a:spcBef>
                <a:spcPts val="145"/>
              </a:spcBef>
            </a:pPr>
            <a:r>
              <a:rPr sz="2800" spc="-160" dirty="0">
                <a:latin typeface="Calibri"/>
                <a:cs typeface="Calibri"/>
              </a:rPr>
              <a:t>3 </a:t>
            </a:r>
            <a:r>
              <a:rPr sz="2800" spc="-229" dirty="0">
                <a:latin typeface="Calibri"/>
                <a:cs typeface="Calibri"/>
              </a:rPr>
              <a:t>этап </a:t>
            </a:r>
            <a:r>
              <a:rPr sz="2800" spc="-250" dirty="0">
                <a:latin typeface="Calibri"/>
                <a:cs typeface="Calibri"/>
              </a:rPr>
              <a:t>РеабИТ- </a:t>
            </a:r>
            <a:r>
              <a:rPr sz="2800" spc="-235" dirty="0">
                <a:latin typeface="Calibri"/>
                <a:cs typeface="Calibri"/>
              </a:rPr>
              <a:t>ОРИТ </a:t>
            </a:r>
            <a:r>
              <a:rPr sz="2800" spc="-365" dirty="0">
                <a:latin typeface="Calibri"/>
                <a:cs typeface="Calibri"/>
              </a:rPr>
              <a:t>ЦМР</a:t>
            </a:r>
            <a:r>
              <a:rPr sz="2800" spc="-430" dirty="0">
                <a:latin typeface="Calibri"/>
                <a:cs typeface="Calibri"/>
              </a:rPr>
              <a:t> </a:t>
            </a:r>
            <a:r>
              <a:rPr sz="2800" spc="-190" dirty="0">
                <a:latin typeface="Calibri"/>
                <a:cs typeface="Calibri"/>
              </a:rPr>
              <a:t>с</a:t>
            </a:r>
            <a:endParaRPr sz="2800">
              <a:latin typeface="Calibri"/>
              <a:cs typeface="Calibri"/>
            </a:endParaRPr>
          </a:p>
          <a:p>
            <a:pPr marL="91440">
              <a:lnSpc>
                <a:spcPts val="3335"/>
              </a:lnSpc>
            </a:pPr>
            <a:r>
              <a:rPr sz="2800" spc="-170" dirty="0">
                <a:latin typeface="Calibri"/>
                <a:cs typeface="Calibri"/>
              </a:rPr>
              <a:t>21</a:t>
            </a:r>
            <a:r>
              <a:rPr sz="2800" spc="-65" dirty="0">
                <a:latin typeface="Calibri"/>
                <a:cs typeface="Calibri"/>
              </a:rPr>
              <a:t> </a:t>
            </a:r>
            <a:r>
              <a:rPr sz="2800" spc="-229" dirty="0">
                <a:latin typeface="Calibri"/>
                <a:cs typeface="Calibri"/>
              </a:rPr>
              <a:t>суток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6686316" y="88391"/>
            <a:ext cx="482092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295" dirty="0">
                <a:latin typeface="Calibri"/>
                <a:cs typeface="Calibri"/>
              </a:rPr>
              <a:t>Маршрутизация </a:t>
            </a:r>
            <a:r>
              <a:rPr sz="2900" b="1" spc="-260" dirty="0">
                <a:latin typeface="Calibri"/>
                <a:cs typeface="Calibri"/>
              </a:rPr>
              <a:t>пациента </a:t>
            </a:r>
            <a:r>
              <a:rPr sz="2900" b="1" spc="-225" dirty="0">
                <a:latin typeface="Calibri"/>
                <a:cs typeface="Calibri"/>
              </a:rPr>
              <a:t>в</a:t>
            </a:r>
            <a:r>
              <a:rPr sz="2900" b="1" spc="-100" dirty="0">
                <a:latin typeface="Calibri"/>
                <a:cs typeface="Calibri"/>
              </a:rPr>
              <a:t> </a:t>
            </a:r>
            <a:r>
              <a:rPr sz="2900" b="1" spc="-215" dirty="0">
                <a:latin typeface="Calibri"/>
                <a:cs typeface="Calibri"/>
              </a:rPr>
              <a:t>РеабИТ</a:t>
            </a:r>
            <a:endParaRPr sz="2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4528" y="563411"/>
            <a:ext cx="5563870" cy="498475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393065">
              <a:lnSpc>
                <a:spcPct val="100000"/>
              </a:lnSpc>
              <a:spcBef>
                <a:spcPts val="225"/>
              </a:spcBef>
              <a:tabLst>
                <a:tab pos="3344545" algn="l"/>
              </a:tabLst>
            </a:pPr>
            <a:r>
              <a:rPr sz="2800" spc="-160" dirty="0"/>
              <a:t>1</a:t>
            </a:r>
            <a:r>
              <a:rPr sz="2800" spc="-45" dirty="0"/>
              <a:t> </a:t>
            </a:r>
            <a:r>
              <a:rPr sz="2800" spc="-240" dirty="0"/>
              <a:t>этап.</a:t>
            </a:r>
            <a:r>
              <a:rPr sz="2800" spc="-229" dirty="0"/>
              <a:t> </a:t>
            </a:r>
            <a:r>
              <a:rPr sz="2800" spc="-275" dirty="0"/>
              <a:t>Преабилитация	</a:t>
            </a:r>
            <a:r>
              <a:rPr sz="2800" spc="-229" dirty="0"/>
              <a:t>ПИТ</a:t>
            </a:r>
            <a:r>
              <a:rPr sz="2800" spc="-75" dirty="0"/>
              <a:t> </a:t>
            </a:r>
            <a:r>
              <a:rPr sz="2800" spc="-300" dirty="0"/>
              <a:t>синдрома</a:t>
            </a:r>
            <a:endParaRPr sz="2800"/>
          </a:p>
        </p:txBody>
      </p:sp>
      <p:grpSp>
        <p:nvGrpSpPr>
          <p:cNvPr id="3" name="object 3"/>
          <p:cNvGrpSpPr/>
          <p:nvPr/>
        </p:nvGrpSpPr>
        <p:grpSpPr>
          <a:xfrm>
            <a:off x="681036" y="1579347"/>
            <a:ext cx="10933430" cy="4940935"/>
            <a:chOff x="681036" y="1579347"/>
            <a:chExt cx="10933430" cy="4940935"/>
          </a:xfrm>
        </p:grpSpPr>
        <p:sp>
          <p:nvSpPr>
            <p:cNvPr id="4" name="object 4"/>
            <p:cNvSpPr/>
            <p:nvPr/>
          </p:nvSpPr>
          <p:spPr>
            <a:xfrm>
              <a:off x="685798" y="1584110"/>
              <a:ext cx="10923905" cy="4931410"/>
            </a:xfrm>
            <a:custGeom>
              <a:avLst/>
              <a:gdLst/>
              <a:ahLst/>
              <a:cxnLst/>
              <a:rect l="l" t="t" r="r" b="b"/>
              <a:pathLst>
                <a:path w="10923905" h="4931409">
                  <a:moveTo>
                    <a:pt x="10923814" y="0"/>
                  </a:moveTo>
                  <a:lnTo>
                    <a:pt x="0" y="0"/>
                  </a:lnTo>
                  <a:lnTo>
                    <a:pt x="0" y="4930988"/>
                  </a:lnTo>
                  <a:lnTo>
                    <a:pt x="10923814" y="4930988"/>
                  </a:lnTo>
                  <a:lnTo>
                    <a:pt x="1092381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85798" y="1584110"/>
              <a:ext cx="10923905" cy="4931410"/>
            </a:xfrm>
            <a:custGeom>
              <a:avLst/>
              <a:gdLst/>
              <a:ahLst/>
              <a:cxnLst/>
              <a:rect l="l" t="t" r="r" b="b"/>
              <a:pathLst>
                <a:path w="10923905" h="4931409">
                  <a:moveTo>
                    <a:pt x="0" y="0"/>
                  </a:moveTo>
                  <a:lnTo>
                    <a:pt x="10923815" y="0"/>
                  </a:lnTo>
                  <a:lnTo>
                    <a:pt x="10923815" y="4930989"/>
                  </a:lnTo>
                  <a:lnTo>
                    <a:pt x="0" y="4930989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82826" y="1614932"/>
            <a:ext cx="10579100" cy="4771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180" indent="-411480">
              <a:lnSpc>
                <a:spcPts val="2830"/>
              </a:lnSpc>
              <a:spcBef>
                <a:spcPts val="100"/>
              </a:spcBef>
              <a:buAutoNum type="arabicPeriod"/>
              <a:tabLst>
                <a:tab pos="423545" algn="l"/>
                <a:tab pos="424180" algn="l"/>
              </a:tabLst>
            </a:pPr>
            <a:r>
              <a:rPr sz="2400" spc="-220" dirty="0">
                <a:latin typeface="Calibri"/>
                <a:cs typeface="Calibri"/>
              </a:rPr>
              <a:t>Рациональная </a:t>
            </a:r>
            <a:r>
              <a:rPr sz="2400" spc="-225" dirty="0">
                <a:latin typeface="Calibri"/>
                <a:cs typeface="Calibri"/>
              </a:rPr>
              <a:t>седация, </a:t>
            </a:r>
            <a:r>
              <a:rPr sz="2400" spc="-210" dirty="0">
                <a:latin typeface="Calibri"/>
                <a:cs typeface="Calibri"/>
              </a:rPr>
              <a:t>анальгезия, </a:t>
            </a:r>
            <a:r>
              <a:rPr sz="2400" spc="-200" dirty="0">
                <a:latin typeface="Calibri"/>
                <a:cs typeface="Calibri"/>
              </a:rPr>
              <a:t>гигиена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spc="-204" dirty="0">
                <a:latin typeface="Calibri"/>
                <a:cs typeface="Calibri"/>
              </a:rPr>
              <a:t>сна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ts val="2830"/>
              </a:lnSpc>
              <a:buAutoNum type="arabicPeriod"/>
              <a:tabLst>
                <a:tab pos="423545" algn="l"/>
                <a:tab pos="424180" algn="l"/>
              </a:tabLst>
            </a:pPr>
            <a:r>
              <a:rPr sz="2400" spc="-215" dirty="0">
                <a:latin typeface="Calibri"/>
                <a:cs typeface="Calibri"/>
              </a:rPr>
              <a:t>Скрининг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10" dirty="0">
                <a:latin typeface="Calibri"/>
                <a:cs typeface="Calibri"/>
              </a:rPr>
              <a:t>профилактика</a:t>
            </a:r>
            <a:r>
              <a:rPr sz="2400" spc="-265" dirty="0">
                <a:latin typeface="Calibri"/>
                <a:cs typeface="Calibri"/>
              </a:rPr>
              <a:t> </a:t>
            </a:r>
            <a:r>
              <a:rPr sz="2400" spc="-240" dirty="0">
                <a:latin typeface="Calibri"/>
                <a:cs typeface="Calibri"/>
              </a:rPr>
              <a:t>делирия,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423545" algn="l"/>
                <a:tab pos="424180" algn="l"/>
              </a:tabLst>
            </a:pPr>
            <a:r>
              <a:rPr sz="2400" spc="-245" dirty="0">
                <a:latin typeface="Calibri"/>
                <a:cs typeface="Calibri"/>
              </a:rPr>
              <a:t>Нормотермия, </a:t>
            </a:r>
            <a:r>
              <a:rPr sz="2400" spc="-250" dirty="0">
                <a:latin typeface="Calibri"/>
                <a:cs typeface="Calibri"/>
              </a:rPr>
              <a:t>нормоволемия, </a:t>
            </a:r>
            <a:r>
              <a:rPr sz="2400" spc="-240" dirty="0">
                <a:latin typeface="Calibri"/>
                <a:cs typeface="Calibri"/>
              </a:rPr>
              <a:t>нормогликемия,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spc="-245" dirty="0">
                <a:latin typeface="Calibri"/>
                <a:cs typeface="Calibri"/>
              </a:rPr>
              <a:t>нормопротеинемия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423545" algn="l"/>
                <a:tab pos="424180" algn="l"/>
              </a:tabLst>
            </a:pPr>
            <a:r>
              <a:rPr sz="2400" spc="-229" dirty="0">
                <a:latin typeface="Calibri"/>
                <a:cs typeface="Calibri"/>
              </a:rPr>
              <a:t>Контроль </a:t>
            </a:r>
            <a:r>
              <a:rPr sz="2400" spc="-190" dirty="0">
                <a:latin typeface="Calibri"/>
                <a:cs typeface="Calibri"/>
              </a:rPr>
              <a:t>веса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10" dirty="0">
                <a:latin typeface="Calibri"/>
                <a:cs typeface="Calibri"/>
              </a:rPr>
              <a:t>нутритивная </a:t>
            </a:r>
            <a:r>
              <a:rPr sz="2400" spc="-245" dirty="0">
                <a:latin typeface="Calibri"/>
                <a:cs typeface="Calibri"/>
              </a:rPr>
              <a:t>поддержка, </a:t>
            </a:r>
            <a:r>
              <a:rPr sz="2400" spc="-210" dirty="0">
                <a:latin typeface="Calibri"/>
                <a:cs typeface="Calibri"/>
              </a:rPr>
              <a:t>скрининг</a:t>
            </a:r>
            <a:r>
              <a:rPr sz="2400" spc="-180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дисфагии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423545" algn="l"/>
                <a:tab pos="424180" algn="l"/>
              </a:tabLst>
            </a:pPr>
            <a:r>
              <a:rPr sz="2400" spc="-229" dirty="0">
                <a:latin typeface="Calibri"/>
                <a:cs typeface="Calibri"/>
              </a:rPr>
              <a:t>Позиционирование,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260" dirty="0">
                <a:latin typeface="Calibri"/>
                <a:cs typeface="Calibri"/>
              </a:rPr>
              <a:t>том </a:t>
            </a:r>
            <a:r>
              <a:rPr sz="2400" spc="-210" dirty="0">
                <a:latin typeface="Calibri"/>
                <a:cs typeface="Calibri"/>
              </a:rPr>
              <a:t>числе профилактика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ТЭЛА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ts val="2830"/>
              </a:lnSpc>
              <a:spcBef>
                <a:spcPts val="25"/>
              </a:spcBef>
              <a:buAutoNum type="arabicPeriod"/>
              <a:tabLst>
                <a:tab pos="423545" algn="l"/>
                <a:tab pos="424180" algn="l"/>
              </a:tabLst>
            </a:pPr>
            <a:r>
              <a:rPr sz="2400" spc="-229" dirty="0">
                <a:latin typeface="Calibri"/>
                <a:cs typeface="Calibri"/>
              </a:rPr>
              <a:t>Гигиенический </a:t>
            </a:r>
            <a:r>
              <a:rPr sz="2400" spc="-220" dirty="0">
                <a:latin typeface="Calibri"/>
                <a:cs typeface="Calibri"/>
              </a:rPr>
              <a:t>контроль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10" dirty="0">
                <a:latin typeface="Calibri"/>
                <a:cs typeface="Calibri"/>
              </a:rPr>
              <a:t>скрининг</a:t>
            </a:r>
            <a:r>
              <a:rPr sz="2400" spc="-375" dirty="0">
                <a:latin typeface="Calibri"/>
                <a:cs typeface="Calibri"/>
              </a:rPr>
              <a:t> </a:t>
            </a:r>
            <a:r>
              <a:rPr sz="2400" spc="-245" dirty="0">
                <a:latin typeface="Calibri"/>
                <a:cs typeface="Calibri"/>
              </a:rPr>
              <a:t>пролежней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ts val="2830"/>
              </a:lnSpc>
              <a:buAutoNum type="arabicPeriod"/>
              <a:tabLst>
                <a:tab pos="423545" algn="l"/>
                <a:tab pos="424180" algn="l"/>
              </a:tabLst>
            </a:pPr>
            <a:r>
              <a:rPr sz="2400" spc="-235" dirty="0">
                <a:latin typeface="Calibri"/>
                <a:cs typeface="Calibri"/>
              </a:rPr>
              <a:t>ИВЛ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во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вспомогательных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35" dirty="0">
                <a:latin typeface="Calibri"/>
                <a:cs typeface="Calibri"/>
              </a:rPr>
              <a:t>режимах,</a:t>
            </a:r>
            <a:r>
              <a:rPr sz="2400" spc="-185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ограничение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29" dirty="0">
                <a:latin typeface="Calibri"/>
                <a:cs typeface="Calibri"/>
              </a:rPr>
              <a:t>миорелаксации,</a:t>
            </a:r>
            <a:r>
              <a:rPr sz="2400" spc="-185" dirty="0">
                <a:latin typeface="Calibri"/>
                <a:cs typeface="Calibri"/>
              </a:rPr>
              <a:t> </a:t>
            </a:r>
            <a:r>
              <a:rPr sz="2400" spc="-220" dirty="0">
                <a:latin typeface="Calibri"/>
                <a:cs typeface="Calibri"/>
              </a:rPr>
              <a:t>раннее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спонтанное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25" dirty="0">
                <a:latin typeface="Calibri"/>
                <a:cs typeface="Calibri"/>
              </a:rPr>
              <a:t>дыхание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423545" algn="l"/>
                <a:tab pos="424180" algn="l"/>
              </a:tabLst>
            </a:pPr>
            <a:r>
              <a:rPr sz="2400" spc="-220" dirty="0">
                <a:latin typeface="Calibri"/>
                <a:cs typeface="Calibri"/>
              </a:rPr>
              <a:t>Респираторный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90" dirty="0">
                <a:latin typeface="Calibri"/>
                <a:cs typeface="Calibri"/>
              </a:rPr>
              <a:t>уход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423545" algn="l"/>
                <a:tab pos="424180" algn="l"/>
              </a:tabLst>
            </a:pPr>
            <a:r>
              <a:rPr sz="2400" spc="-260" dirty="0">
                <a:latin typeface="Calibri"/>
                <a:cs typeface="Calibri"/>
              </a:rPr>
              <a:t>Мобилизация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ct val="100000"/>
              </a:lnSpc>
              <a:spcBef>
                <a:spcPts val="20"/>
              </a:spcBef>
              <a:buAutoNum type="arabicPeriod"/>
              <a:tabLst>
                <a:tab pos="424180" algn="l"/>
              </a:tabLst>
            </a:pPr>
            <a:r>
              <a:rPr sz="2400" spc="-215" dirty="0">
                <a:latin typeface="Calibri"/>
                <a:cs typeface="Calibri"/>
              </a:rPr>
              <a:t>Вертикализация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ts val="2830"/>
              </a:lnSpc>
              <a:spcBef>
                <a:spcPts val="25"/>
              </a:spcBef>
              <a:buAutoNum type="arabicPeriod"/>
              <a:tabLst>
                <a:tab pos="424180" algn="l"/>
              </a:tabLst>
            </a:pPr>
            <a:r>
              <a:rPr sz="2400" spc="-250" dirty="0">
                <a:latin typeface="Calibri"/>
                <a:cs typeface="Calibri"/>
              </a:rPr>
              <a:t>Поддержка  </a:t>
            </a:r>
            <a:r>
              <a:rPr sz="2400" spc="-215" dirty="0">
                <a:latin typeface="Calibri"/>
                <a:cs typeface="Calibri"/>
              </a:rPr>
              <a:t>толерантности  </a:t>
            </a:r>
            <a:r>
              <a:rPr sz="2400" spc="-185" dirty="0">
                <a:latin typeface="Calibri"/>
                <a:cs typeface="Calibri"/>
              </a:rPr>
              <a:t>к</a:t>
            </a:r>
            <a:r>
              <a:rPr sz="2400" spc="-250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нагрузкам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ts val="2830"/>
              </a:lnSpc>
              <a:buAutoNum type="arabicPeriod"/>
              <a:tabLst>
                <a:tab pos="424180" algn="l"/>
              </a:tabLst>
            </a:pPr>
            <a:r>
              <a:rPr sz="2400" spc="-215" dirty="0">
                <a:latin typeface="Calibri"/>
                <a:cs typeface="Calibri"/>
              </a:rPr>
              <a:t>Профилактика  </a:t>
            </a:r>
            <a:r>
              <a:rPr sz="2400" spc="-210" dirty="0">
                <a:latin typeface="Calibri"/>
                <a:cs typeface="Calibri"/>
              </a:rPr>
              <a:t>когнитивного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spc="-225" dirty="0">
                <a:latin typeface="Calibri"/>
                <a:cs typeface="Calibri"/>
              </a:rPr>
              <a:t>дефицита</a:t>
            </a:r>
            <a:endParaRPr sz="2400">
              <a:latin typeface="Calibri"/>
              <a:cs typeface="Calibri"/>
            </a:endParaRPr>
          </a:p>
          <a:p>
            <a:pPr marL="424180" indent="-411480">
              <a:lnSpc>
                <a:spcPct val="100000"/>
              </a:lnSpc>
              <a:spcBef>
                <a:spcPts val="25"/>
              </a:spcBef>
              <a:buAutoNum type="arabicPeriod"/>
              <a:tabLst>
                <a:tab pos="424180" algn="l"/>
              </a:tabLst>
            </a:pPr>
            <a:r>
              <a:rPr sz="2400" spc="-204" dirty="0">
                <a:latin typeface="Calibri"/>
                <a:cs typeface="Calibri"/>
              </a:rPr>
              <a:t>Эрготерапия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154167" y="1051560"/>
            <a:ext cx="1463040" cy="594360"/>
            <a:chOff x="5154167" y="1051560"/>
            <a:chExt cx="1463040" cy="59436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54167" y="1051560"/>
              <a:ext cx="1463039" cy="59436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0364" y="1073406"/>
              <a:ext cx="1329397" cy="50418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220364" y="1073406"/>
              <a:ext cx="1329690" cy="504190"/>
            </a:xfrm>
            <a:custGeom>
              <a:avLst/>
              <a:gdLst/>
              <a:ahLst/>
              <a:cxnLst/>
              <a:rect l="l" t="t" r="r" b="b"/>
              <a:pathLst>
                <a:path w="1329690" h="504190">
                  <a:moveTo>
                    <a:pt x="0" y="252093"/>
                  </a:moveTo>
                  <a:lnTo>
                    <a:pt x="332349" y="252093"/>
                  </a:lnTo>
                  <a:lnTo>
                    <a:pt x="332349" y="0"/>
                  </a:lnTo>
                  <a:lnTo>
                    <a:pt x="997047" y="0"/>
                  </a:lnTo>
                  <a:lnTo>
                    <a:pt x="997047" y="252093"/>
                  </a:lnTo>
                  <a:lnTo>
                    <a:pt x="1329397" y="252093"/>
                  </a:lnTo>
                  <a:lnTo>
                    <a:pt x="664698" y="504185"/>
                  </a:lnTo>
                  <a:lnTo>
                    <a:pt x="0" y="252093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790" y="32003"/>
            <a:ext cx="551815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425" dirty="0"/>
              <a:t>Мнемограмма </a:t>
            </a:r>
            <a:r>
              <a:rPr sz="3800" spc="-310" dirty="0"/>
              <a:t>«Радуга</a:t>
            </a:r>
            <a:r>
              <a:rPr sz="3800" spc="-100" dirty="0"/>
              <a:t> </a:t>
            </a:r>
            <a:r>
              <a:rPr sz="3800" spc="-310" dirty="0"/>
              <a:t>РеабИТ»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5228367" y="655878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0544" y="1313688"/>
            <a:ext cx="5017135" cy="4940935"/>
            <a:chOff x="3590544" y="1313688"/>
            <a:chExt cx="5017135" cy="49409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7095" y="1313688"/>
              <a:ext cx="1987296" cy="1127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544" y="2191512"/>
              <a:ext cx="771144" cy="21457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7704" y="4233671"/>
              <a:ext cx="1490472" cy="1780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8344" y="5748527"/>
              <a:ext cx="2197607" cy="5059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9167" y="4233671"/>
              <a:ext cx="1487424" cy="1780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36408" y="2228088"/>
              <a:ext cx="771144" cy="21427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9904" y="1313688"/>
              <a:ext cx="1990344" cy="1127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51119" y="2798063"/>
              <a:ext cx="1975103" cy="197510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15875" y="3532123"/>
            <a:ext cx="844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аб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31535" y="704087"/>
            <a:ext cx="1411223" cy="14112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719081" y="1245108"/>
            <a:ext cx="838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Циркадность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90816" y="1600200"/>
            <a:ext cx="1408176" cy="140817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618896" y="1977644"/>
            <a:ext cx="751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FFFFFF"/>
                </a:solidFill>
                <a:latin typeface="Calibri"/>
                <a:cs typeface="Calibri"/>
              </a:rPr>
              <a:t>Дыхание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48016" y="3608832"/>
            <a:ext cx="1411224" cy="141122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053656" y="4149852"/>
            <a:ext cx="799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latin typeface="Calibri"/>
                <a:cs typeface="Calibri"/>
              </a:rPr>
              <a:t>Метаболизм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55664" y="5212079"/>
            <a:ext cx="1423415" cy="142341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811685" y="5595620"/>
            <a:ext cx="71374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79375">
              <a:lnSpc>
                <a:spcPts val="2110"/>
              </a:lnSpc>
              <a:spcBef>
                <a:spcPts val="21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01311" y="5218176"/>
            <a:ext cx="1411224" cy="14112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82134" y="5759196"/>
            <a:ext cx="8515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18104" y="3608832"/>
            <a:ext cx="1411223" cy="140817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426288" y="4059428"/>
            <a:ext cx="793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66159" y="1600200"/>
            <a:ext cx="1429512" cy="140817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860543" y="1989835"/>
            <a:ext cx="842010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-635" algn="ctr">
              <a:lnSpc>
                <a:spcPct val="97500"/>
              </a:lnSpc>
              <a:spcBef>
                <a:spcPts val="135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ин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4488" y="2993135"/>
            <a:ext cx="3038856" cy="105155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01695" y="3334003"/>
            <a:ext cx="2425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0" dirty="0">
                <a:latin typeface="Calibri"/>
                <a:cs typeface="Calibri"/>
              </a:rPr>
              <a:t>Профилактика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71971" y="2039111"/>
            <a:ext cx="2052320" cy="1468755"/>
            <a:chOff x="3071971" y="2039111"/>
            <a:chExt cx="2052320" cy="1468755"/>
          </a:xfrm>
        </p:grpSpPr>
        <p:sp>
          <p:nvSpPr>
            <p:cNvPr id="5" name="object 5"/>
            <p:cNvSpPr/>
            <p:nvPr/>
          </p:nvSpPr>
          <p:spPr>
            <a:xfrm>
              <a:off x="3084671" y="2555295"/>
              <a:ext cx="864869" cy="939800"/>
            </a:xfrm>
            <a:custGeom>
              <a:avLst/>
              <a:gdLst/>
              <a:ahLst/>
              <a:cxnLst/>
              <a:rect l="l" t="t" r="r" b="b"/>
              <a:pathLst>
                <a:path w="864870" h="939800">
                  <a:moveTo>
                    <a:pt x="0" y="939526"/>
                  </a:moveTo>
                  <a:lnTo>
                    <a:pt x="864396" y="0"/>
                  </a:lnTo>
                </a:path>
              </a:pathLst>
            </a:custGeom>
            <a:ln w="25399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01440" y="2039111"/>
              <a:ext cx="1222248" cy="107899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092419" y="2362200"/>
            <a:ext cx="83820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45720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latin typeface="Calibri"/>
                <a:cs typeface="Calibri"/>
              </a:rPr>
              <a:t>Контроль </a:t>
            </a:r>
            <a:r>
              <a:rPr sz="1100" spc="-130" dirty="0">
                <a:latin typeface="Calibri"/>
                <a:cs typeface="Calibri"/>
              </a:rPr>
              <a:t>боли,  делирия,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20" dirty="0">
                <a:latin typeface="Calibri"/>
                <a:cs typeface="Calibri"/>
              </a:rPr>
              <a:t>судорог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61907" y="1691639"/>
            <a:ext cx="3747135" cy="876935"/>
            <a:chOff x="5061907" y="1691639"/>
            <a:chExt cx="3747135" cy="876935"/>
          </a:xfrm>
        </p:grpSpPr>
        <p:sp>
          <p:nvSpPr>
            <p:cNvPr id="9" name="object 9"/>
            <p:cNvSpPr/>
            <p:nvPr/>
          </p:nvSpPr>
          <p:spPr>
            <a:xfrm>
              <a:off x="5074607" y="2132525"/>
              <a:ext cx="205104" cy="422909"/>
            </a:xfrm>
            <a:custGeom>
              <a:avLst/>
              <a:gdLst/>
              <a:ahLst/>
              <a:cxnLst/>
              <a:rect l="l" t="t" r="r" b="b"/>
              <a:pathLst>
                <a:path w="205104" h="422910">
                  <a:moveTo>
                    <a:pt x="0" y="422769"/>
                  </a:moveTo>
                  <a:lnTo>
                    <a:pt x="204592" y="0"/>
                  </a:lnTo>
                </a:path>
              </a:pathLst>
            </a:custGeom>
            <a:ln w="253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0368" y="1953767"/>
              <a:ext cx="3578351" cy="41147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074607" y="1843588"/>
              <a:ext cx="215265" cy="711835"/>
            </a:xfrm>
            <a:custGeom>
              <a:avLst/>
              <a:gdLst/>
              <a:ahLst/>
              <a:cxnLst/>
              <a:rect l="l" t="t" r="r" b="b"/>
              <a:pathLst>
                <a:path w="215264" h="711835">
                  <a:moveTo>
                    <a:pt x="0" y="711706"/>
                  </a:moveTo>
                  <a:lnTo>
                    <a:pt x="215152" y="0"/>
                  </a:lnTo>
                </a:path>
              </a:pathLst>
            </a:custGeom>
            <a:ln w="253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42560" y="1691639"/>
              <a:ext cx="1310639" cy="38404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696277" y="1743964"/>
            <a:ext cx="247332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5" dirty="0">
                <a:latin typeface="Calibri"/>
                <a:cs typeface="Calibri"/>
              </a:rPr>
              <a:t>Седация</a:t>
            </a:r>
            <a:endParaRPr sz="1000">
              <a:latin typeface="Calibri"/>
              <a:cs typeface="Calibri"/>
            </a:endParaRPr>
          </a:p>
          <a:p>
            <a:pPr marL="187960">
              <a:lnSpc>
                <a:spcPct val="100000"/>
              </a:lnSpc>
              <a:spcBef>
                <a:spcPts val="1080"/>
              </a:spcBef>
            </a:pPr>
            <a:r>
              <a:rPr sz="1000" spc="-90" dirty="0">
                <a:latin typeface="Calibri"/>
                <a:cs typeface="Calibri"/>
              </a:rPr>
              <a:t>Анальгетики </a:t>
            </a:r>
            <a:r>
              <a:rPr sz="1000" spc="-85" dirty="0">
                <a:latin typeface="Calibri"/>
                <a:cs typeface="Calibri"/>
              </a:rPr>
              <a:t>(НПВС, наркотические </a:t>
            </a:r>
            <a:r>
              <a:rPr sz="1000" spc="-90" dirty="0">
                <a:latin typeface="Calibri"/>
                <a:cs typeface="Calibri"/>
              </a:rPr>
              <a:t>,</a:t>
            </a:r>
            <a:r>
              <a:rPr sz="1000" spc="25" dirty="0">
                <a:latin typeface="Calibri"/>
                <a:cs typeface="Calibri"/>
              </a:rPr>
              <a:t> </a:t>
            </a:r>
            <a:r>
              <a:rPr sz="1000" spc="-90" dirty="0">
                <a:latin typeface="Calibri"/>
                <a:cs typeface="Calibri"/>
              </a:rPr>
              <a:t>прегабалины)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061907" y="2289048"/>
            <a:ext cx="1616710" cy="384175"/>
            <a:chOff x="5061907" y="2289048"/>
            <a:chExt cx="1616710" cy="384175"/>
          </a:xfrm>
        </p:grpSpPr>
        <p:sp>
          <p:nvSpPr>
            <p:cNvPr id="15" name="object 15"/>
            <p:cNvSpPr/>
            <p:nvPr/>
          </p:nvSpPr>
          <p:spPr>
            <a:xfrm>
              <a:off x="5074607" y="2441685"/>
              <a:ext cx="194945" cy="113664"/>
            </a:xfrm>
            <a:custGeom>
              <a:avLst/>
              <a:gdLst/>
              <a:ahLst/>
              <a:cxnLst/>
              <a:rect l="l" t="t" r="r" b="b"/>
              <a:pathLst>
                <a:path w="194945" h="113664">
                  <a:moveTo>
                    <a:pt x="0" y="113609"/>
                  </a:moveTo>
                  <a:lnTo>
                    <a:pt x="194933" y="0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1223" y="2289048"/>
              <a:ext cx="1456944" cy="38404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513834" y="2341371"/>
            <a:ext cx="8731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5" dirty="0">
                <a:latin typeface="Calibri"/>
                <a:cs typeface="Calibri"/>
              </a:rPr>
              <a:t>Местная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85" dirty="0">
                <a:latin typeface="Calibri"/>
                <a:cs typeface="Calibri"/>
              </a:rPr>
              <a:t>анестезия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061907" y="2542595"/>
            <a:ext cx="1561465" cy="633730"/>
            <a:chOff x="5061907" y="2542595"/>
            <a:chExt cx="1561465" cy="633730"/>
          </a:xfrm>
        </p:grpSpPr>
        <p:sp>
          <p:nvSpPr>
            <p:cNvPr id="19" name="object 19"/>
            <p:cNvSpPr/>
            <p:nvPr/>
          </p:nvSpPr>
          <p:spPr>
            <a:xfrm>
              <a:off x="5074607" y="2555295"/>
              <a:ext cx="157480" cy="386080"/>
            </a:xfrm>
            <a:custGeom>
              <a:avLst/>
              <a:gdLst/>
              <a:ahLst/>
              <a:cxnLst/>
              <a:rect l="l" t="t" r="r" b="b"/>
              <a:pathLst>
                <a:path w="157479" h="386080">
                  <a:moveTo>
                    <a:pt x="0" y="0"/>
                  </a:moveTo>
                  <a:lnTo>
                    <a:pt x="157030" y="385784"/>
                  </a:lnTo>
                </a:path>
              </a:pathLst>
            </a:custGeom>
            <a:ln w="253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84647" y="2791968"/>
              <a:ext cx="1438655" cy="384048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5465354" y="2847340"/>
            <a:ext cx="87820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0" dirty="0">
                <a:latin typeface="Calibri"/>
                <a:cs typeface="Calibri"/>
              </a:rPr>
              <a:t>Контроль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делирия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564326" y="2270760"/>
            <a:ext cx="4506595" cy="683260"/>
            <a:chOff x="6564326" y="2270760"/>
            <a:chExt cx="4506595" cy="683260"/>
          </a:xfrm>
        </p:grpSpPr>
        <p:sp>
          <p:nvSpPr>
            <p:cNvPr id="23" name="object 23"/>
            <p:cNvSpPr/>
            <p:nvPr/>
          </p:nvSpPr>
          <p:spPr>
            <a:xfrm>
              <a:off x="6577026" y="2455926"/>
              <a:ext cx="1654810" cy="485775"/>
            </a:xfrm>
            <a:custGeom>
              <a:avLst/>
              <a:gdLst/>
              <a:ahLst/>
              <a:cxnLst/>
              <a:rect l="l" t="t" r="r" b="b"/>
              <a:pathLst>
                <a:path w="1654809" h="485775">
                  <a:moveTo>
                    <a:pt x="0" y="485152"/>
                  </a:moveTo>
                  <a:lnTo>
                    <a:pt x="1654709" y="0"/>
                  </a:lnTo>
                </a:path>
              </a:pathLst>
            </a:custGeom>
            <a:ln w="253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83880" y="2270760"/>
              <a:ext cx="2886455" cy="417575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714427" y="2356611"/>
            <a:ext cx="182498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0" dirty="0">
                <a:latin typeface="Calibri"/>
                <a:cs typeface="Calibri"/>
              </a:rPr>
              <a:t>аналептики </a:t>
            </a:r>
            <a:r>
              <a:rPr sz="1000" spc="-75" dirty="0">
                <a:latin typeface="Calibri"/>
                <a:cs typeface="Calibri"/>
              </a:rPr>
              <a:t>( </a:t>
            </a:r>
            <a:r>
              <a:rPr sz="1000" spc="-95" dirty="0">
                <a:latin typeface="Calibri"/>
                <a:cs typeface="Calibri"/>
              </a:rPr>
              <a:t>рисперидон;</a:t>
            </a:r>
            <a:r>
              <a:rPr sz="1000" spc="-140" dirty="0">
                <a:latin typeface="Calibri"/>
                <a:cs typeface="Calibri"/>
              </a:rPr>
              <a:t> </a:t>
            </a:r>
            <a:r>
              <a:rPr sz="1000" spc="-95" dirty="0">
                <a:latin typeface="Calibri"/>
                <a:cs typeface="Calibri"/>
              </a:rPr>
              <a:t>галоперидол)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564325" y="2621279"/>
            <a:ext cx="5624830" cy="384175"/>
            <a:chOff x="6564325" y="2621279"/>
            <a:chExt cx="5624830" cy="384175"/>
          </a:xfrm>
        </p:grpSpPr>
        <p:sp>
          <p:nvSpPr>
            <p:cNvPr id="27" name="object 27"/>
            <p:cNvSpPr/>
            <p:nvPr/>
          </p:nvSpPr>
          <p:spPr>
            <a:xfrm>
              <a:off x="6577025" y="2768420"/>
              <a:ext cx="1423035" cy="172720"/>
            </a:xfrm>
            <a:custGeom>
              <a:avLst/>
              <a:gdLst/>
              <a:ahLst/>
              <a:cxnLst/>
              <a:rect l="l" t="t" r="r" b="b"/>
              <a:pathLst>
                <a:path w="1423034" h="172719">
                  <a:moveTo>
                    <a:pt x="0" y="172660"/>
                  </a:moveTo>
                  <a:lnTo>
                    <a:pt x="1422679" y="0"/>
                  </a:lnTo>
                </a:path>
              </a:pathLst>
            </a:custGeom>
            <a:ln w="253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52231" y="2621279"/>
              <a:ext cx="4236720" cy="384048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8598522" y="2673603"/>
            <a:ext cx="29946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0" dirty="0">
                <a:latin typeface="Calibri"/>
                <a:cs typeface="Calibri"/>
              </a:rPr>
              <a:t>Практики </a:t>
            </a:r>
            <a:r>
              <a:rPr sz="1000" spc="-85" dirty="0">
                <a:latin typeface="Calibri"/>
                <a:cs typeface="Calibri"/>
              </a:rPr>
              <a:t>сохранения </a:t>
            </a:r>
            <a:r>
              <a:rPr sz="1000" spc="-90" dirty="0">
                <a:latin typeface="Calibri"/>
                <a:cs typeface="Calibri"/>
              </a:rPr>
              <a:t>ориентированности </a:t>
            </a:r>
            <a:r>
              <a:rPr sz="1000" spc="-80" dirty="0">
                <a:latin typeface="Calibri"/>
                <a:cs typeface="Calibri"/>
              </a:rPr>
              <a:t>в </a:t>
            </a:r>
            <a:r>
              <a:rPr sz="1000" spc="-95" dirty="0">
                <a:latin typeface="Calibri"/>
                <a:cs typeface="Calibri"/>
              </a:rPr>
              <a:t>месте, </a:t>
            </a:r>
            <a:r>
              <a:rPr sz="1000" spc="-100" dirty="0">
                <a:latin typeface="Calibri"/>
                <a:cs typeface="Calibri"/>
              </a:rPr>
              <a:t>времени, </a:t>
            </a:r>
            <a:r>
              <a:rPr sz="1000" spc="-85" dirty="0">
                <a:latin typeface="Calibri"/>
                <a:cs typeface="Calibri"/>
              </a:rPr>
              <a:t>себе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564325" y="2928379"/>
            <a:ext cx="4192270" cy="394335"/>
            <a:chOff x="6564325" y="2928379"/>
            <a:chExt cx="4192270" cy="394335"/>
          </a:xfrm>
        </p:grpSpPr>
        <p:sp>
          <p:nvSpPr>
            <p:cNvPr id="31" name="object 31"/>
            <p:cNvSpPr/>
            <p:nvPr/>
          </p:nvSpPr>
          <p:spPr>
            <a:xfrm>
              <a:off x="6577025" y="2941079"/>
              <a:ext cx="1672589" cy="146050"/>
            </a:xfrm>
            <a:custGeom>
              <a:avLst/>
              <a:gdLst/>
              <a:ahLst/>
              <a:cxnLst/>
              <a:rect l="l" t="t" r="r" b="b"/>
              <a:pathLst>
                <a:path w="1672590" h="146050">
                  <a:moveTo>
                    <a:pt x="0" y="0"/>
                  </a:moveTo>
                  <a:lnTo>
                    <a:pt x="1672489" y="146031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02167" y="2929127"/>
              <a:ext cx="2554224" cy="39319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8835939" y="2993644"/>
            <a:ext cx="12858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5" dirty="0">
                <a:latin typeface="Calibri"/>
                <a:cs typeface="Calibri"/>
              </a:rPr>
              <a:t>Общение </a:t>
            </a:r>
            <a:r>
              <a:rPr sz="1000" spc="-70" dirty="0">
                <a:latin typeface="Calibri"/>
                <a:cs typeface="Calibri"/>
              </a:rPr>
              <a:t>с</a:t>
            </a:r>
            <a:r>
              <a:rPr sz="1000" spc="-105" dirty="0">
                <a:latin typeface="Calibri"/>
                <a:cs typeface="Calibri"/>
              </a:rPr>
              <a:t> </a:t>
            </a:r>
            <a:r>
              <a:rPr sz="1000" spc="-95" dirty="0">
                <a:latin typeface="Calibri"/>
                <a:cs typeface="Calibri"/>
              </a:rPr>
              <a:t>родственниками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061906" y="2542594"/>
            <a:ext cx="1113790" cy="1094105"/>
            <a:chOff x="5061906" y="2542594"/>
            <a:chExt cx="1113790" cy="1094105"/>
          </a:xfrm>
        </p:grpSpPr>
        <p:sp>
          <p:nvSpPr>
            <p:cNvPr id="35" name="object 35"/>
            <p:cNvSpPr/>
            <p:nvPr/>
          </p:nvSpPr>
          <p:spPr>
            <a:xfrm>
              <a:off x="5074606" y="2555294"/>
              <a:ext cx="194310" cy="795655"/>
            </a:xfrm>
            <a:custGeom>
              <a:avLst/>
              <a:gdLst/>
              <a:ahLst/>
              <a:cxnLst/>
              <a:rect l="l" t="t" r="r" b="b"/>
              <a:pathLst>
                <a:path w="194310" h="795654">
                  <a:moveTo>
                    <a:pt x="0" y="0"/>
                  </a:moveTo>
                  <a:lnTo>
                    <a:pt x="193801" y="795358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21223" y="3112007"/>
              <a:ext cx="954024" cy="524256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5462525" y="3220720"/>
            <a:ext cx="470534" cy="23622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 indent="13335">
              <a:lnSpc>
                <a:spcPts val="819"/>
              </a:lnSpc>
              <a:spcBef>
                <a:spcPts val="145"/>
              </a:spcBef>
            </a:pPr>
            <a:r>
              <a:rPr sz="700" spc="-60" dirty="0">
                <a:latin typeface="Calibri"/>
                <a:cs typeface="Calibri"/>
              </a:rPr>
              <a:t>Вегетативная  </a:t>
            </a:r>
            <a:r>
              <a:rPr sz="700" spc="-85" dirty="0">
                <a:latin typeface="Calibri"/>
                <a:cs typeface="Calibri"/>
              </a:rPr>
              <a:t>д</a:t>
            </a:r>
            <a:r>
              <a:rPr sz="700" spc="-75" dirty="0">
                <a:latin typeface="Calibri"/>
                <a:cs typeface="Calibri"/>
              </a:rPr>
              <a:t>и</a:t>
            </a:r>
            <a:r>
              <a:rPr sz="700" spc="-55" dirty="0">
                <a:latin typeface="Calibri"/>
                <a:cs typeface="Calibri"/>
              </a:rPr>
              <a:t>са</a:t>
            </a:r>
            <a:r>
              <a:rPr sz="700" spc="-60" dirty="0">
                <a:latin typeface="Calibri"/>
                <a:cs typeface="Calibri"/>
              </a:rPr>
              <a:t>вто</a:t>
            </a:r>
            <a:r>
              <a:rPr sz="700" spc="-75" dirty="0">
                <a:latin typeface="Calibri"/>
                <a:cs typeface="Calibri"/>
              </a:rPr>
              <a:t>н</a:t>
            </a:r>
            <a:r>
              <a:rPr sz="700" spc="-70" dirty="0">
                <a:latin typeface="Calibri"/>
                <a:cs typeface="Calibri"/>
              </a:rPr>
              <a:t>о</a:t>
            </a:r>
            <a:r>
              <a:rPr sz="700" spc="-110" dirty="0">
                <a:latin typeface="Calibri"/>
                <a:cs typeface="Calibri"/>
              </a:rPr>
              <a:t>м</a:t>
            </a:r>
            <a:r>
              <a:rPr sz="700" spc="-75" dirty="0">
                <a:latin typeface="Calibri"/>
                <a:cs typeface="Calibri"/>
              </a:rPr>
              <a:t>и</a:t>
            </a:r>
            <a:r>
              <a:rPr sz="700" spc="-65" dirty="0">
                <a:latin typeface="Calibri"/>
                <a:cs typeface="Calibri"/>
              </a:rPr>
              <a:t>я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6114222" y="3230879"/>
            <a:ext cx="3795395" cy="448309"/>
            <a:chOff x="6114222" y="3230879"/>
            <a:chExt cx="3795395" cy="448309"/>
          </a:xfrm>
        </p:grpSpPr>
        <p:sp>
          <p:nvSpPr>
            <p:cNvPr id="39" name="object 39"/>
            <p:cNvSpPr/>
            <p:nvPr/>
          </p:nvSpPr>
          <p:spPr>
            <a:xfrm>
              <a:off x="6126922" y="3350653"/>
              <a:ext cx="394335" cy="81280"/>
            </a:xfrm>
            <a:custGeom>
              <a:avLst/>
              <a:gdLst/>
              <a:ahLst/>
              <a:cxnLst/>
              <a:rect l="l" t="t" r="r" b="b"/>
              <a:pathLst>
                <a:path w="394334" h="81279">
                  <a:moveTo>
                    <a:pt x="0" y="0"/>
                  </a:moveTo>
                  <a:lnTo>
                    <a:pt x="394247" y="80730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473951" y="3230879"/>
              <a:ext cx="3435096" cy="448056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7261497" y="3354832"/>
            <a:ext cx="1858645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spc="-60" dirty="0">
                <a:latin typeface="Calibri"/>
                <a:cs typeface="Calibri"/>
              </a:rPr>
              <a:t>В-блокаторы + </a:t>
            </a:r>
            <a:r>
              <a:rPr sz="700" spc="-65" dirty="0">
                <a:latin typeface="Calibri"/>
                <a:cs typeface="Calibri"/>
              </a:rPr>
              <a:t>антиконвульсанты+ </a:t>
            </a:r>
            <a:r>
              <a:rPr sz="700" spc="-50" dirty="0">
                <a:latin typeface="Calibri"/>
                <a:cs typeface="Calibri"/>
              </a:rPr>
              <a:t>а2 </a:t>
            </a:r>
            <a:r>
              <a:rPr sz="700" spc="-65" dirty="0">
                <a:latin typeface="Calibri"/>
                <a:cs typeface="Calibri"/>
              </a:rPr>
              <a:t>агонисты</a:t>
            </a:r>
            <a:r>
              <a:rPr sz="700" spc="-20" dirty="0">
                <a:latin typeface="Calibri"/>
                <a:cs typeface="Calibri"/>
              </a:rPr>
              <a:t> </a:t>
            </a:r>
            <a:r>
              <a:rPr sz="700" spc="-65" dirty="0">
                <a:latin typeface="Calibri"/>
                <a:cs typeface="Calibri"/>
              </a:rPr>
              <a:t>+магнезия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3071971" y="0"/>
            <a:ext cx="2692400" cy="3507740"/>
            <a:chOff x="3071971" y="0"/>
            <a:chExt cx="2692400" cy="3507740"/>
          </a:xfrm>
        </p:grpSpPr>
        <p:sp>
          <p:nvSpPr>
            <p:cNvPr id="43" name="object 43"/>
            <p:cNvSpPr/>
            <p:nvPr/>
          </p:nvSpPr>
          <p:spPr>
            <a:xfrm>
              <a:off x="3084671" y="175473"/>
              <a:ext cx="702945" cy="3319779"/>
            </a:xfrm>
            <a:custGeom>
              <a:avLst/>
              <a:gdLst/>
              <a:ahLst/>
              <a:cxnLst/>
              <a:rect l="l" t="t" r="r" b="b"/>
              <a:pathLst>
                <a:path w="702945" h="3319779">
                  <a:moveTo>
                    <a:pt x="0" y="3319347"/>
                  </a:moveTo>
                  <a:lnTo>
                    <a:pt x="702497" y="0"/>
                  </a:lnTo>
                </a:path>
              </a:pathLst>
            </a:custGeom>
            <a:ln w="25399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739896" y="0"/>
              <a:ext cx="2023872" cy="420624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3994670" y="60959"/>
            <a:ext cx="15182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Сохранение </a:t>
            </a: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циркадных</a:t>
            </a:r>
            <a:r>
              <a:rPr sz="11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ритмов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5704454" y="0"/>
            <a:ext cx="3573779" cy="624840"/>
            <a:chOff x="5704454" y="0"/>
            <a:chExt cx="3573779" cy="624840"/>
          </a:xfrm>
        </p:grpSpPr>
        <p:sp>
          <p:nvSpPr>
            <p:cNvPr id="47" name="object 47"/>
            <p:cNvSpPr/>
            <p:nvPr/>
          </p:nvSpPr>
          <p:spPr>
            <a:xfrm>
              <a:off x="5717154" y="133507"/>
              <a:ext cx="1097280" cy="42545"/>
            </a:xfrm>
            <a:custGeom>
              <a:avLst/>
              <a:gdLst/>
              <a:ahLst/>
              <a:cxnLst/>
              <a:rect l="l" t="t" r="r" b="b"/>
              <a:pathLst>
                <a:path w="1097279" h="42544">
                  <a:moveTo>
                    <a:pt x="0" y="41966"/>
                  </a:moveTo>
                  <a:lnTo>
                    <a:pt x="1097198" y="0"/>
                  </a:lnTo>
                </a:path>
              </a:pathLst>
            </a:custGeom>
            <a:ln w="25399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66560" y="0"/>
              <a:ext cx="1191768" cy="368808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717154" y="175473"/>
              <a:ext cx="799465" cy="217804"/>
            </a:xfrm>
            <a:custGeom>
              <a:avLst/>
              <a:gdLst/>
              <a:ahLst/>
              <a:cxnLst/>
              <a:rect l="l" t="t" r="r" b="b"/>
              <a:pathLst>
                <a:path w="799465" h="217804">
                  <a:moveTo>
                    <a:pt x="0" y="0"/>
                  </a:moveTo>
                  <a:lnTo>
                    <a:pt x="798950" y="217556"/>
                  </a:lnTo>
                </a:path>
              </a:pathLst>
            </a:custGeom>
            <a:ln w="25400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0" name="object 5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67856" y="240791"/>
              <a:ext cx="2810255" cy="384047"/>
            </a:xfrm>
            <a:prstGeom prst="rect">
              <a:avLst/>
            </a:prstGeom>
          </p:spPr>
        </p:pic>
      </p:grpSp>
      <p:sp>
        <p:nvSpPr>
          <p:cNvPr id="51" name="object 51"/>
          <p:cNvSpPr txBox="1"/>
          <p:nvPr/>
        </p:nvSpPr>
        <p:spPr>
          <a:xfrm>
            <a:off x="7071443" y="18288"/>
            <a:ext cx="13830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Гигиена</a:t>
            </a:r>
            <a:r>
              <a:rPr sz="11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сна</a:t>
            </a:r>
            <a:endParaRPr sz="1100">
              <a:latin typeface="Calibri"/>
              <a:cs typeface="Calibri"/>
            </a:endParaRPr>
          </a:p>
          <a:p>
            <a:pPr marL="234315">
              <a:lnSpc>
                <a:spcPct val="100000"/>
              </a:lnSpc>
              <a:spcBef>
                <a:spcPts val="840"/>
              </a:spcBef>
            </a:pP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Снотворные </a:t>
            </a: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мелатонин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071971" y="3482121"/>
            <a:ext cx="2088514" cy="1443990"/>
            <a:chOff x="3071971" y="3482121"/>
            <a:chExt cx="2088514" cy="1443990"/>
          </a:xfrm>
        </p:grpSpPr>
        <p:sp>
          <p:nvSpPr>
            <p:cNvPr id="53" name="object 53"/>
            <p:cNvSpPr/>
            <p:nvPr/>
          </p:nvSpPr>
          <p:spPr>
            <a:xfrm>
              <a:off x="3084671" y="3494821"/>
              <a:ext cx="892175" cy="1109980"/>
            </a:xfrm>
            <a:custGeom>
              <a:avLst/>
              <a:gdLst/>
              <a:ahLst/>
              <a:cxnLst/>
              <a:rect l="l" t="t" r="r" b="b"/>
              <a:pathLst>
                <a:path w="892175" h="1109979">
                  <a:moveTo>
                    <a:pt x="0" y="0"/>
                  </a:moveTo>
                  <a:lnTo>
                    <a:pt x="891928" y="1109482"/>
                  </a:lnTo>
                </a:path>
              </a:pathLst>
            </a:custGeom>
            <a:ln w="25400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28872" y="4355592"/>
              <a:ext cx="1231391" cy="569976"/>
            </a:xfrm>
            <a:prstGeom prst="rect">
              <a:avLst/>
            </a:prstGeom>
          </p:spPr>
        </p:pic>
      </p:grpSp>
      <p:sp>
        <p:nvSpPr>
          <p:cNvPr id="55" name="object 55"/>
          <p:cNvSpPr txBox="1"/>
          <p:nvPr/>
        </p:nvSpPr>
        <p:spPr>
          <a:xfrm>
            <a:off x="4151909" y="4410455"/>
            <a:ext cx="78613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38100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latin typeface="Calibri"/>
                <a:cs typeface="Calibri"/>
              </a:rPr>
              <a:t>Профилактика  </a:t>
            </a:r>
            <a:r>
              <a:rPr sz="1100" spc="-150" dirty="0">
                <a:latin typeface="Calibri"/>
                <a:cs typeface="Calibri"/>
              </a:rPr>
              <a:t>и</a:t>
            </a:r>
            <a:r>
              <a:rPr sz="1100" spc="-190" dirty="0">
                <a:latin typeface="Calibri"/>
                <a:cs typeface="Calibri"/>
              </a:rPr>
              <a:t>м</a:t>
            </a:r>
            <a:r>
              <a:rPr sz="1100" spc="-200" dirty="0">
                <a:latin typeface="Calibri"/>
                <a:cs typeface="Calibri"/>
              </a:rPr>
              <a:t>м</a:t>
            </a:r>
            <a:r>
              <a:rPr sz="1100" spc="-140" dirty="0">
                <a:latin typeface="Calibri"/>
                <a:cs typeface="Calibri"/>
              </a:rPr>
              <a:t>оби</a:t>
            </a:r>
            <a:r>
              <a:rPr sz="1100" spc="-130" dirty="0">
                <a:latin typeface="Calibri"/>
                <a:cs typeface="Calibri"/>
              </a:rPr>
              <a:t>л</a:t>
            </a:r>
            <a:r>
              <a:rPr sz="1100" spc="-135" dirty="0">
                <a:latin typeface="Calibri"/>
                <a:cs typeface="Calibri"/>
              </a:rPr>
              <a:t>и</a:t>
            </a:r>
            <a:r>
              <a:rPr sz="1100" spc="-105" dirty="0">
                <a:latin typeface="Calibri"/>
                <a:cs typeface="Calibri"/>
              </a:rPr>
              <a:t>з</a:t>
            </a:r>
            <a:r>
              <a:rPr sz="1100" spc="-110" dirty="0">
                <a:latin typeface="Calibri"/>
                <a:cs typeface="Calibri"/>
              </a:rPr>
              <a:t>а</a:t>
            </a:r>
            <a:r>
              <a:rPr sz="1100" spc="-140" dirty="0">
                <a:latin typeface="Calibri"/>
                <a:cs typeface="Calibri"/>
              </a:rPr>
              <a:t>ции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5100394" y="3730752"/>
            <a:ext cx="2809240" cy="886460"/>
            <a:chOff x="5100394" y="3730752"/>
            <a:chExt cx="2809240" cy="886460"/>
          </a:xfrm>
        </p:grpSpPr>
        <p:sp>
          <p:nvSpPr>
            <p:cNvPr id="57" name="object 57"/>
            <p:cNvSpPr/>
            <p:nvPr/>
          </p:nvSpPr>
          <p:spPr>
            <a:xfrm>
              <a:off x="5113094" y="3907620"/>
              <a:ext cx="278765" cy="697230"/>
            </a:xfrm>
            <a:custGeom>
              <a:avLst/>
              <a:gdLst/>
              <a:ahLst/>
              <a:cxnLst/>
              <a:rect l="l" t="t" r="r" b="b"/>
              <a:pathLst>
                <a:path w="278764" h="697229">
                  <a:moveTo>
                    <a:pt x="0" y="696684"/>
                  </a:moveTo>
                  <a:lnTo>
                    <a:pt x="278579" y="0"/>
                  </a:lnTo>
                </a:path>
              </a:pathLst>
            </a:custGeom>
            <a:ln w="25399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343144" y="3730752"/>
              <a:ext cx="2566416" cy="408431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5113094" y="4288858"/>
              <a:ext cx="302260" cy="315595"/>
            </a:xfrm>
            <a:custGeom>
              <a:avLst/>
              <a:gdLst/>
              <a:ahLst/>
              <a:cxnLst/>
              <a:rect l="l" t="t" r="r" b="b"/>
              <a:pathLst>
                <a:path w="302260" h="315595">
                  <a:moveTo>
                    <a:pt x="0" y="315445"/>
                  </a:moveTo>
                  <a:lnTo>
                    <a:pt x="302136" y="0"/>
                  </a:lnTo>
                </a:path>
              </a:pathLst>
            </a:custGeom>
            <a:ln w="25400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367528" y="4090416"/>
              <a:ext cx="1755648" cy="445007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5611485" y="3807460"/>
            <a:ext cx="1605915" cy="55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8150">
              <a:lnSpc>
                <a:spcPct val="100000"/>
              </a:lnSpc>
              <a:spcBef>
                <a:spcPts val="100"/>
              </a:spcBef>
            </a:pPr>
            <a:r>
              <a:rPr sz="1000" spc="-95" dirty="0">
                <a:latin typeface="Calibri"/>
                <a:cs typeface="Calibri"/>
              </a:rPr>
              <a:t>Электронейростимуляция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spc="-95" dirty="0">
                <a:latin typeface="Calibri"/>
                <a:cs typeface="Calibri"/>
              </a:rPr>
              <a:t>Пассивный/активный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90" dirty="0">
                <a:latin typeface="Calibri"/>
                <a:cs typeface="Calibri"/>
              </a:rPr>
              <a:t>кинез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100394" y="4456176"/>
            <a:ext cx="1867535" cy="384175"/>
            <a:chOff x="5100394" y="4456176"/>
            <a:chExt cx="1867535" cy="384175"/>
          </a:xfrm>
        </p:grpSpPr>
        <p:sp>
          <p:nvSpPr>
            <p:cNvPr id="63" name="object 63"/>
            <p:cNvSpPr/>
            <p:nvPr/>
          </p:nvSpPr>
          <p:spPr>
            <a:xfrm>
              <a:off x="5113094" y="4604304"/>
              <a:ext cx="219075" cy="4445"/>
            </a:xfrm>
            <a:custGeom>
              <a:avLst/>
              <a:gdLst/>
              <a:ahLst/>
              <a:cxnLst/>
              <a:rect l="l" t="t" r="r" b="b"/>
              <a:pathLst>
                <a:path w="219075" h="4445">
                  <a:moveTo>
                    <a:pt x="0" y="0"/>
                  </a:moveTo>
                  <a:lnTo>
                    <a:pt x="218689" y="4384"/>
                  </a:lnTo>
                </a:path>
              </a:pathLst>
            </a:custGeom>
            <a:ln w="25399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285231" y="4456176"/>
              <a:ext cx="1682495" cy="384048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5875923" y="4508500"/>
            <a:ext cx="501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0" dirty="0">
                <a:latin typeface="Calibri"/>
                <a:cs typeface="Calibri"/>
              </a:rPr>
              <a:t>Велокинез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5100394" y="4556759"/>
            <a:ext cx="5208270" cy="655320"/>
            <a:chOff x="5100394" y="4556759"/>
            <a:chExt cx="5208270" cy="655320"/>
          </a:xfrm>
        </p:grpSpPr>
        <p:sp>
          <p:nvSpPr>
            <p:cNvPr id="67" name="object 67"/>
            <p:cNvSpPr/>
            <p:nvPr/>
          </p:nvSpPr>
          <p:spPr>
            <a:xfrm>
              <a:off x="5113094" y="4604303"/>
              <a:ext cx="129539" cy="372110"/>
            </a:xfrm>
            <a:custGeom>
              <a:avLst/>
              <a:gdLst/>
              <a:ahLst/>
              <a:cxnLst/>
              <a:rect l="l" t="t" r="r" b="b"/>
              <a:pathLst>
                <a:path w="129539" h="372110">
                  <a:moveTo>
                    <a:pt x="0" y="0"/>
                  </a:moveTo>
                  <a:lnTo>
                    <a:pt x="129146" y="371848"/>
                  </a:lnTo>
                </a:path>
              </a:pathLst>
            </a:custGeom>
            <a:ln w="25400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93792" y="4794503"/>
              <a:ext cx="1984248" cy="417575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128982" y="4736230"/>
              <a:ext cx="429259" cy="240029"/>
            </a:xfrm>
            <a:custGeom>
              <a:avLst/>
              <a:gdLst/>
              <a:ahLst/>
              <a:cxnLst/>
              <a:rect l="l" t="t" r="r" b="b"/>
              <a:pathLst>
                <a:path w="429259" h="240029">
                  <a:moveTo>
                    <a:pt x="0" y="239922"/>
                  </a:moveTo>
                  <a:lnTo>
                    <a:pt x="429025" y="0"/>
                  </a:lnTo>
                </a:path>
              </a:pathLst>
            </a:custGeom>
            <a:ln w="25399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10272" y="4556759"/>
              <a:ext cx="2798064" cy="414527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8106548" y="4642611"/>
            <a:ext cx="16065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0" dirty="0">
                <a:latin typeface="Calibri"/>
                <a:cs typeface="Calibri"/>
              </a:rPr>
              <a:t>Эскалационное</a:t>
            </a:r>
            <a:r>
              <a:rPr sz="1000" spc="-60" dirty="0">
                <a:latin typeface="Calibri"/>
                <a:cs typeface="Calibri"/>
              </a:rPr>
              <a:t> </a:t>
            </a:r>
            <a:r>
              <a:rPr sz="1000" spc="-95" dirty="0">
                <a:latin typeface="Calibri"/>
                <a:cs typeface="Calibri"/>
              </a:rPr>
              <a:t>позиционирование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72" name="object 72"/>
          <p:cNvGrpSpPr/>
          <p:nvPr/>
        </p:nvGrpSpPr>
        <p:grpSpPr>
          <a:xfrm>
            <a:off x="7116281" y="4882896"/>
            <a:ext cx="1753870" cy="396240"/>
            <a:chOff x="7116281" y="4882896"/>
            <a:chExt cx="1753870" cy="396240"/>
          </a:xfrm>
        </p:grpSpPr>
        <p:sp>
          <p:nvSpPr>
            <p:cNvPr id="73" name="object 73"/>
            <p:cNvSpPr/>
            <p:nvPr/>
          </p:nvSpPr>
          <p:spPr>
            <a:xfrm>
              <a:off x="7128981" y="4976152"/>
              <a:ext cx="463550" cy="71120"/>
            </a:xfrm>
            <a:custGeom>
              <a:avLst/>
              <a:gdLst/>
              <a:ahLst/>
              <a:cxnLst/>
              <a:rect l="l" t="t" r="r" b="b"/>
              <a:pathLst>
                <a:path w="463550" h="71120">
                  <a:moveTo>
                    <a:pt x="0" y="0"/>
                  </a:moveTo>
                  <a:lnTo>
                    <a:pt x="463314" y="70947"/>
                  </a:lnTo>
                </a:path>
              </a:pathLst>
            </a:custGeom>
            <a:ln w="25399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543800" y="4882896"/>
              <a:ext cx="1325879" cy="396239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7829924" y="4947411"/>
            <a:ext cx="7531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0" dirty="0">
                <a:latin typeface="Calibri"/>
                <a:cs typeface="Calibri"/>
              </a:rPr>
              <a:t>Вертикализация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3071971" y="771144"/>
            <a:ext cx="1896745" cy="2736850"/>
            <a:chOff x="3071971" y="771144"/>
            <a:chExt cx="1896745" cy="2736850"/>
          </a:xfrm>
        </p:grpSpPr>
        <p:sp>
          <p:nvSpPr>
            <p:cNvPr id="77" name="object 77"/>
            <p:cNvSpPr/>
            <p:nvPr/>
          </p:nvSpPr>
          <p:spPr>
            <a:xfrm>
              <a:off x="3084671" y="961800"/>
              <a:ext cx="760095" cy="2533015"/>
            </a:xfrm>
            <a:custGeom>
              <a:avLst/>
              <a:gdLst/>
              <a:ahLst/>
              <a:cxnLst/>
              <a:rect l="l" t="t" r="r" b="b"/>
              <a:pathLst>
                <a:path w="760095" h="2533015">
                  <a:moveTo>
                    <a:pt x="0" y="2533020"/>
                  </a:moveTo>
                  <a:lnTo>
                    <a:pt x="759820" y="0"/>
                  </a:lnTo>
                </a:path>
              </a:pathLst>
            </a:custGeom>
            <a:ln w="25399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797808" y="771144"/>
              <a:ext cx="1170432" cy="426720"/>
            </a:xfrm>
            <a:prstGeom prst="rect">
              <a:avLst/>
            </a:prstGeom>
          </p:spPr>
        </p:pic>
      </p:grpSp>
      <p:sp>
        <p:nvSpPr>
          <p:cNvPr id="79" name="object 79"/>
          <p:cNvSpPr txBox="1"/>
          <p:nvPr/>
        </p:nvSpPr>
        <p:spPr>
          <a:xfrm>
            <a:off x="4157423" y="847344"/>
            <a:ext cx="45212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35" dirty="0">
                <a:latin typeface="Calibri"/>
                <a:cs typeface="Calibri"/>
              </a:rPr>
              <a:t>Ды</a:t>
            </a:r>
            <a:r>
              <a:rPr sz="1100" spc="-95" dirty="0">
                <a:latin typeface="Calibri"/>
                <a:cs typeface="Calibri"/>
              </a:rPr>
              <a:t>х</a:t>
            </a:r>
            <a:r>
              <a:rPr sz="1100" spc="-110" dirty="0">
                <a:latin typeface="Calibri"/>
                <a:cs typeface="Calibri"/>
              </a:rPr>
              <a:t>а</a:t>
            </a:r>
            <a:r>
              <a:rPr sz="1100" spc="-140" dirty="0">
                <a:latin typeface="Calibri"/>
                <a:cs typeface="Calibri"/>
              </a:rPr>
              <a:t>ни</a:t>
            </a:r>
            <a:r>
              <a:rPr sz="1100" spc="-95" dirty="0">
                <a:latin typeface="Calibri"/>
                <a:cs typeface="Calibri"/>
              </a:rPr>
              <a:t>е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4906791" y="487680"/>
            <a:ext cx="2540000" cy="487045"/>
            <a:chOff x="4906791" y="487680"/>
            <a:chExt cx="2540000" cy="487045"/>
          </a:xfrm>
        </p:grpSpPr>
        <p:sp>
          <p:nvSpPr>
            <p:cNvPr id="81" name="object 81"/>
            <p:cNvSpPr/>
            <p:nvPr/>
          </p:nvSpPr>
          <p:spPr>
            <a:xfrm>
              <a:off x="4919491" y="665690"/>
              <a:ext cx="323215" cy="296545"/>
            </a:xfrm>
            <a:custGeom>
              <a:avLst/>
              <a:gdLst/>
              <a:ahLst/>
              <a:cxnLst/>
              <a:rect l="l" t="t" r="r" b="b"/>
              <a:pathLst>
                <a:path w="323214" h="296544">
                  <a:moveTo>
                    <a:pt x="0" y="296110"/>
                  </a:moveTo>
                  <a:lnTo>
                    <a:pt x="322663" y="0"/>
                  </a:lnTo>
                </a:path>
              </a:pathLst>
            </a:custGeom>
            <a:ln w="253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193791" y="487680"/>
              <a:ext cx="2252471" cy="408432"/>
            </a:xfrm>
            <a:prstGeom prst="rect">
              <a:avLst/>
            </a:prstGeom>
          </p:spPr>
        </p:pic>
      </p:grpSp>
      <p:sp>
        <p:nvSpPr>
          <p:cNvPr id="83" name="object 83"/>
          <p:cNvSpPr txBox="1"/>
          <p:nvPr/>
        </p:nvSpPr>
        <p:spPr>
          <a:xfrm>
            <a:off x="5659941" y="567435"/>
            <a:ext cx="13201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0" dirty="0">
                <a:latin typeface="Calibri"/>
                <a:cs typeface="Calibri"/>
              </a:rPr>
              <a:t>Циклы </a:t>
            </a:r>
            <a:r>
              <a:rPr sz="1000" spc="-90" dirty="0">
                <a:latin typeface="Calibri"/>
                <a:cs typeface="Calibri"/>
              </a:rPr>
              <a:t>спонтанного</a:t>
            </a:r>
            <a:r>
              <a:rPr sz="1000" spc="-75" dirty="0">
                <a:latin typeface="Calibri"/>
                <a:cs typeface="Calibri"/>
              </a:rPr>
              <a:t> </a:t>
            </a:r>
            <a:r>
              <a:rPr sz="1000" spc="-95" dirty="0">
                <a:latin typeface="Calibri"/>
                <a:cs typeface="Calibri"/>
              </a:rPr>
              <a:t>дыхания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4906791" y="801623"/>
            <a:ext cx="2237740" cy="384175"/>
            <a:chOff x="4906791" y="801623"/>
            <a:chExt cx="2237740" cy="384175"/>
          </a:xfrm>
        </p:grpSpPr>
        <p:sp>
          <p:nvSpPr>
            <p:cNvPr id="85" name="object 85"/>
            <p:cNvSpPr/>
            <p:nvPr/>
          </p:nvSpPr>
          <p:spPr>
            <a:xfrm>
              <a:off x="4919491" y="954365"/>
              <a:ext cx="312420" cy="7620"/>
            </a:xfrm>
            <a:custGeom>
              <a:avLst/>
              <a:gdLst/>
              <a:ahLst/>
              <a:cxnLst/>
              <a:rect l="l" t="t" r="r" b="b"/>
              <a:pathLst>
                <a:path w="312420" h="7619">
                  <a:moveTo>
                    <a:pt x="0" y="7434"/>
                  </a:moveTo>
                  <a:lnTo>
                    <a:pt x="312318" y="0"/>
                  </a:lnTo>
                </a:path>
              </a:pathLst>
            </a:custGeom>
            <a:ln w="253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84647" y="801623"/>
              <a:ext cx="1959863" cy="384048"/>
            </a:xfrm>
            <a:prstGeom prst="rect">
              <a:avLst/>
            </a:prstGeom>
          </p:spPr>
        </p:pic>
      </p:grpSp>
      <p:sp>
        <p:nvSpPr>
          <p:cNvPr id="87" name="object 87"/>
          <p:cNvSpPr txBox="1"/>
          <p:nvPr/>
        </p:nvSpPr>
        <p:spPr>
          <a:xfrm>
            <a:off x="5598059" y="853947"/>
            <a:ext cx="11315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0" dirty="0">
                <a:latin typeface="Calibri"/>
                <a:cs typeface="Calibri"/>
              </a:rPr>
              <a:t>Расширяющие</a:t>
            </a:r>
            <a:r>
              <a:rPr sz="1000" spc="-80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методики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88" name="object 88"/>
          <p:cNvGrpSpPr/>
          <p:nvPr/>
        </p:nvGrpSpPr>
        <p:grpSpPr>
          <a:xfrm>
            <a:off x="3071972" y="1237488"/>
            <a:ext cx="1893570" cy="2270125"/>
            <a:chOff x="3071972" y="1237488"/>
            <a:chExt cx="1893570" cy="2270125"/>
          </a:xfrm>
        </p:grpSpPr>
        <p:sp>
          <p:nvSpPr>
            <p:cNvPr id="89" name="object 89"/>
            <p:cNvSpPr/>
            <p:nvPr/>
          </p:nvSpPr>
          <p:spPr>
            <a:xfrm>
              <a:off x="3084672" y="1475866"/>
              <a:ext cx="720090" cy="2019300"/>
            </a:xfrm>
            <a:custGeom>
              <a:avLst/>
              <a:gdLst/>
              <a:ahLst/>
              <a:cxnLst/>
              <a:rect l="l" t="t" r="r" b="b"/>
              <a:pathLst>
                <a:path w="720089" h="2019300">
                  <a:moveTo>
                    <a:pt x="0" y="2018955"/>
                  </a:moveTo>
                  <a:lnTo>
                    <a:pt x="719857" y="0"/>
                  </a:lnTo>
                </a:path>
              </a:pathLst>
            </a:custGeom>
            <a:ln w="25400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758184" y="1237488"/>
              <a:ext cx="1207008" cy="524255"/>
            </a:xfrm>
            <a:prstGeom prst="rect">
              <a:avLst/>
            </a:prstGeom>
          </p:spPr>
        </p:pic>
      </p:grpSp>
      <p:sp>
        <p:nvSpPr>
          <p:cNvPr id="91" name="object 91"/>
          <p:cNvSpPr txBox="1"/>
          <p:nvPr/>
        </p:nvSpPr>
        <p:spPr>
          <a:xfrm>
            <a:off x="4057773" y="1359408"/>
            <a:ext cx="60960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45" dirty="0">
                <a:latin typeface="Calibri"/>
                <a:cs typeface="Calibri"/>
              </a:rPr>
              <a:t>Метаболизм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4904171" y="1112519"/>
            <a:ext cx="5681980" cy="631190"/>
            <a:chOff x="4904171" y="1112519"/>
            <a:chExt cx="5681980" cy="631190"/>
          </a:xfrm>
        </p:grpSpPr>
        <p:sp>
          <p:nvSpPr>
            <p:cNvPr id="93" name="object 93"/>
            <p:cNvSpPr/>
            <p:nvPr/>
          </p:nvSpPr>
          <p:spPr>
            <a:xfrm>
              <a:off x="4916872" y="1266547"/>
              <a:ext cx="288290" cy="209550"/>
            </a:xfrm>
            <a:custGeom>
              <a:avLst/>
              <a:gdLst/>
              <a:ahLst/>
              <a:cxnLst/>
              <a:rect l="l" t="t" r="r" b="b"/>
              <a:pathLst>
                <a:path w="288289" h="209550">
                  <a:moveTo>
                    <a:pt x="0" y="209318"/>
                  </a:moveTo>
                  <a:lnTo>
                    <a:pt x="287688" y="0"/>
                  </a:lnTo>
                </a:path>
              </a:pathLst>
            </a:custGeom>
            <a:ln w="25399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157216" y="1112519"/>
              <a:ext cx="2066543" cy="387096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4916871" y="1475867"/>
              <a:ext cx="206375" cy="37465"/>
            </a:xfrm>
            <a:custGeom>
              <a:avLst/>
              <a:gdLst/>
              <a:ahLst/>
              <a:cxnLst/>
              <a:rect l="l" t="t" r="r" b="b"/>
              <a:pathLst>
                <a:path w="206375" h="37465">
                  <a:moveTo>
                    <a:pt x="0" y="0"/>
                  </a:moveTo>
                  <a:lnTo>
                    <a:pt x="205957" y="37057"/>
                  </a:lnTo>
                </a:path>
              </a:pathLst>
            </a:custGeom>
            <a:ln w="25399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074920" y="1359407"/>
              <a:ext cx="5510783" cy="384048"/>
            </a:xfrm>
            <a:prstGeom prst="rect">
              <a:avLst/>
            </a:prstGeom>
          </p:spPr>
        </p:pic>
      </p:grpSp>
      <p:sp>
        <p:nvSpPr>
          <p:cNvPr id="97" name="object 97"/>
          <p:cNvSpPr txBox="1"/>
          <p:nvPr/>
        </p:nvSpPr>
        <p:spPr>
          <a:xfrm>
            <a:off x="5523312" y="1167891"/>
            <a:ext cx="4180204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0" dirty="0">
                <a:latin typeface="Calibri"/>
                <a:cs typeface="Calibri"/>
              </a:rPr>
              <a:t>Метаболический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мониторинг</a:t>
            </a:r>
            <a:endParaRPr sz="1000">
              <a:latin typeface="Calibri"/>
              <a:cs typeface="Calibri"/>
            </a:endParaRPr>
          </a:p>
          <a:p>
            <a:pPr marL="447675">
              <a:lnSpc>
                <a:spcPct val="100000"/>
              </a:lnSpc>
              <a:spcBef>
                <a:spcPts val="745"/>
              </a:spcBef>
            </a:pPr>
            <a:r>
              <a:rPr sz="1000" spc="-90" dirty="0">
                <a:latin typeface="Calibri"/>
                <a:cs typeface="Calibri"/>
              </a:rPr>
              <a:t>Контроль дисфагии </a:t>
            </a:r>
            <a:r>
              <a:rPr sz="1000" spc="-70" dirty="0">
                <a:latin typeface="Calibri"/>
                <a:cs typeface="Calibri"/>
              </a:rPr>
              <a:t>(VES </a:t>
            </a:r>
            <a:r>
              <a:rPr sz="1000" spc="-100" dirty="0">
                <a:latin typeface="Calibri"/>
                <a:cs typeface="Calibri"/>
              </a:rPr>
              <a:t>подбор </a:t>
            </a:r>
            <a:r>
              <a:rPr sz="1000" spc="-85" dirty="0">
                <a:latin typeface="Calibri"/>
                <a:cs typeface="Calibri"/>
              </a:rPr>
              <a:t>текстуры </a:t>
            </a:r>
            <a:r>
              <a:rPr sz="1000" spc="-105" dirty="0">
                <a:latin typeface="Calibri"/>
                <a:cs typeface="Calibri"/>
              </a:rPr>
              <a:t>еды, </a:t>
            </a:r>
            <a:r>
              <a:rPr sz="1000" spc="-85" dirty="0">
                <a:latin typeface="Calibri"/>
                <a:cs typeface="Calibri"/>
              </a:rPr>
              <a:t>трахеобронхиальное</a:t>
            </a:r>
            <a:r>
              <a:rPr sz="1000" spc="-105" dirty="0">
                <a:latin typeface="Calibri"/>
                <a:cs typeface="Calibri"/>
              </a:rPr>
              <a:t> </a:t>
            </a:r>
            <a:r>
              <a:rPr sz="1000" spc="-95" dirty="0">
                <a:latin typeface="Calibri"/>
                <a:cs typeface="Calibri"/>
              </a:rPr>
              <a:t>разобщение)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98" name="object 98"/>
          <p:cNvGrpSpPr/>
          <p:nvPr/>
        </p:nvGrpSpPr>
        <p:grpSpPr>
          <a:xfrm>
            <a:off x="3071972" y="3482121"/>
            <a:ext cx="2122170" cy="2074545"/>
            <a:chOff x="3071972" y="3482121"/>
            <a:chExt cx="2122170" cy="2074545"/>
          </a:xfrm>
        </p:grpSpPr>
        <p:sp>
          <p:nvSpPr>
            <p:cNvPr id="99" name="object 99"/>
            <p:cNvSpPr/>
            <p:nvPr/>
          </p:nvSpPr>
          <p:spPr>
            <a:xfrm>
              <a:off x="3084672" y="3494821"/>
              <a:ext cx="803910" cy="1776730"/>
            </a:xfrm>
            <a:custGeom>
              <a:avLst/>
              <a:gdLst/>
              <a:ahLst/>
              <a:cxnLst/>
              <a:rect l="l" t="t" r="r" b="b"/>
              <a:pathLst>
                <a:path w="803910" h="1776729">
                  <a:moveTo>
                    <a:pt x="0" y="0"/>
                  </a:moveTo>
                  <a:lnTo>
                    <a:pt x="803664" y="1776235"/>
                  </a:lnTo>
                </a:path>
              </a:pathLst>
            </a:custGeom>
            <a:ln w="25399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3840480" y="5032248"/>
              <a:ext cx="1353312" cy="524255"/>
            </a:xfrm>
            <a:prstGeom prst="rect">
              <a:avLst/>
            </a:prstGeom>
          </p:spPr>
        </p:pic>
      </p:grpSp>
      <p:sp>
        <p:nvSpPr>
          <p:cNvPr id="101" name="object 101"/>
          <p:cNvSpPr txBox="1"/>
          <p:nvPr/>
        </p:nvSpPr>
        <p:spPr>
          <a:xfrm>
            <a:off x="4168487" y="5154167"/>
            <a:ext cx="6997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5132914" y="5084064"/>
            <a:ext cx="3005455" cy="384175"/>
            <a:chOff x="5132914" y="5084064"/>
            <a:chExt cx="3005455" cy="384175"/>
          </a:xfrm>
        </p:grpSpPr>
        <p:sp>
          <p:nvSpPr>
            <p:cNvPr id="103" name="object 103"/>
            <p:cNvSpPr/>
            <p:nvPr/>
          </p:nvSpPr>
          <p:spPr>
            <a:xfrm>
              <a:off x="5145614" y="5236429"/>
              <a:ext cx="422909" cy="34925"/>
            </a:xfrm>
            <a:custGeom>
              <a:avLst/>
              <a:gdLst/>
              <a:ahLst/>
              <a:cxnLst/>
              <a:rect l="l" t="t" r="r" b="b"/>
              <a:pathLst>
                <a:path w="422910" h="34925">
                  <a:moveTo>
                    <a:pt x="0" y="34628"/>
                  </a:moveTo>
                  <a:lnTo>
                    <a:pt x="422869" y="0"/>
                  </a:lnTo>
                </a:path>
              </a:pathLst>
            </a:custGeom>
            <a:ln w="25399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4" name="object 10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13831" y="5084064"/>
              <a:ext cx="2624327" cy="384048"/>
            </a:xfrm>
            <a:prstGeom prst="rect">
              <a:avLst/>
            </a:prstGeom>
          </p:spPr>
        </p:pic>
      </p:grpSp>
      <p:sp>
        <p:nvSpPr>
          <p:cNvPr id="105" name="object 105"/>
          <p:cNvSpPr txBox="1"/>
          <p:nvPr/>
        </p:nvSpPr>
        <p:spPr>
          <a:xfrm>
            <a:off x="5736221" y="4880355"/>
            <a:ext cx="1929130" cy="434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0" dirty="0">
                <a:latin typeface="Calibri"/>
                <a:cs typeface="Calibri"/>
              </a:rPr>
              <a:t>Профилактика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95" dirty="0">
                <a:latin typeface="Calibri"/>
                <a:cs typeface="Calibri"/>
              </a:rPr>
              <a:t>ОСН</a:t>
            </a:r>
            <a:endParaRPr sz="1000">
              <a:latin typeface="Calibri"/>
              <a:cs typeface="Calibri"/>
            </a:endParaRPr>
          </a:p>
          <a:p>
            <a:pPr marL="262890">
              <a:lnSpc>
                <a:spcPct val="100000"/>
              </a:lnSpc>
              <a:spcBef>
                <a:spcPts val="815"/>
              </a:spcBef>
            </a:pPr>
            <a:r>
              <a:rPr sz="1000" spc="-85" dirty="0">
                <a:solidFill>
                  <a:srgbClr val="FFFFFF"/>
                </a:solidFill>
                <a:latin typeface="Calibri"/>
                <a:cs typeface="Calibri"/>
              </a:rPr>
              <a:t>Эргозаниятия 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10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самообслуживанию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3071971" y="3482121"/>
            <a:ext cx="2289810" cy="2976880"/>
            <a:chOff x="3071971" y="3482121"/>
            <a:chExt cx="2289810" cy="2976880"/>
          </a:xfrm>
        </p:grpSpPr>
        <p:sp>
          <p:nvSpPr>
            <p:cNvPr id="107" name="object 107"/>
            <p:cNvSpPr/>
            <p:nvPr/>
          </p:nvSpPr>
          <p:spPr>
            <a:xfrm>
              <a:off x="3084671" y="3494821"/>
              <a:ext cx="705485" cy="2677795"/>
            </a:xfrm>
            <a:custGeom>
              <a:avLst/>
              <a:gdLst/>
              <a:ahLst/>
              <a:cxnLst/>
              <a:rect l="l" t="t" r="r" b="b"/>
              <a:pathLst>
                <a:path w="705485" h="2677795">
                  <a:moveTo>
                    <a:pt x="0" y="0"/>
                  </a:moveTo>
                  <a:lnTo>
                    <a:pt x="704987" y="2677521"/>
                  </a:lnTo>
                </a:path>
              </a:pathLst>
            </a:custGeom>
            <a:ln w="25399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3742943" y="5934455"/>
              <a:ext cx="1618488" cy="524256"/>
            </a:xfrm>
            <a:prstGeom prst="rect">
              <a:avLst/>
            </a:prstGeom>
          </p:spPr>
        </p:pic>
      </p:grpSp>
      <p:sp>
        <p:nvSpPr>
          <p:cNvPr id="109" name="object 109"/>
          <p:cNvSpPr txBox="1"/>
          <p:nvPr/>
        </p:nvSpPr>
        <p:spPr>
          <a:xfrm>
            <a:off x="3946649" y="6056376"/>
            <a:ext cx="121285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Профилактика</a:t>
            </a:r>
            <a:r>
              <a:rPr sz="11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25" dirty="0">
                <a:solidFill>
                  <a:srgbClr val="FFFFFF"/>
                </a:solidFill>
                <a:latin typeface="Calibri"/>
                <a:cs typeface="Calibri"/>
              </a:rPr>
              <a:t>инфекций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5300170" y="5471159"/>
            <a:ext cx="2524125" cy="714375"/>
            <a:chOff x="5300170" y="5471159"/>
            <a:chExt cx="2524125" cy="714375"/>
          </a:xfrm>
        </p:grpSpPr>
        <p:sp>
          <p:nvSpPr>
            <p:cNvPr id="111" name="object 111"/>
            <p:cNvSpPr/>
            <p:nvPr/>
          </p:nvSpPr>
          <p:spPr>
            <a:xfrm>
              <a:off x="5312871" y="5623898"/>
              <a:ext cx="688975" cy="548640"/>
            </a:xfrm>
            <a:custGeom>
              <a:avLst/>
              <a:gdLst/>
              <a:ahLst/>
              <a:cxnLst/>
              <a:rect l="l" t="t" r="r" b="b"/>
              <a:pathLst>
                <a:path w="688975" h="548639">
                  <a:moveTo>
                    <a:pt x="0" y="548444"/>
                  </a:moveTo>
                  <a:lnTo>
                    <a:pt x="688768" y="0"/>
                  </a:lnTo>
                </a:path>
              </a:pathLst>
            </a:custGeom>
            <a:ln w="25399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952743" y="5471159"/>
              <a:ext cx="1856231" cy="384047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5312870" y="5943346"/>
              <a:ext cx="688975" cy="229235"/>
            </a:xfrm>
            <a:custGeom>
              <a:avLst/>
              <a:gdLst/>
              <a:ahLst/>
              <a:cxnLst/>
              <a:rect l="l" t="t" r="r" b="b"/>
              <a:pathLst>
                <a:path w="688975" h="229235">
                  <a:moveTo>
                    <a:pt x="0" y="228997"/>
                  </a:moveTo>
                  <a:lnTo>
                    <a:pt x="688768" y="0"/>
                  </a:lnTo>
                </a:path>
              </a:pathLst>
            </a:custGeom>
            <a:ln w="25399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952743" y="5763767"/>
              <a:ext cx="1871472" cy="411480"/>
            </a:xfrm>
            <a:prstGeom prst="rect">
              <a:avLst/>
            </a:prstGeom>
          </p:spPr>
        </p:pic>
      </p:grpSp>
      <p:sp>
        <p:nvSpPr>
          <p:cNvPr id="115" name="object 115"/>
          <p:cNvSpPr txBox="1"/>
          <p:nvPr/>
        </p:nvSpPr>
        <p:spPr>
          <a:xfrm>
            <a:off x="6250692" y="5523484"/>
            <a:ext cx="127635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00"/>
              </a:spcBef>
            </a:pP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Контроль</a:t>
            </a:r>
            <a:r>
              <a:rPr sz="1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мочеиспускания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Контроль </a:t>
            </a:r>
            <a:r>
              <a:rPr sz="1000" spc="-100" dirty="0">
                <a:solidFill>
                  <a:srgbClr val="FFFFFF"/>
                </a:solidFill>
                <a:latin typeface="Calibri"/>
                <a:cs typeface="Calibri"/>
              </a:rPr>
              <a:t>кожных </a:t>
            </a: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покровов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16" name="object 116"/>
          <p:cNvGrpSpPr/>
          <p:nvPr/>
        </p:nvGrpSpPr>
        <p:grpSpPr>
          <a:xfrm>
            <a:off x="5300171" y="6111239"/>
            <a:ext cx="2527300" cy="384175"/>
            <a:chOff x="5300171" y="6111239"/>
            <a:chExt cx="2527300" cy="384175"/>
          </a:xfrm>
        </p:grpSpPr>
        <p:sp>
          <p:nvSpPr>
            <p:cNvPr id="117" name="object 117"/>
            <p:cNvSpPr/>
            <p:nvPr/>
          </p:nvSpPr>
          <p:spPr>
            <a:xfrm>
              <a:off x="5312871" y="6172343"/>
              <a:ext cx="688975" cy="90170"/>
            </a:xfrm>
            <a:custGeom>
              <a:avLst/>
              <a:gdLst/>
              <a:ahLst/>
              <a:cxnLst/>
              <a:rect l="l" t="t" r="r" b="b"/>
              <a:pathLst>
                <a:path w="688975" h="90170">
                  <a:moveTo>
                    <a:pt x="0" y="0"/>
                  </a:moveTo>
                  <a:lnTo>
                    <a:pt x="688768" y="90077"/>
                  </a:lnTo>
                </a:path>
              </a:pathLst>
            </a:custGeom>
            <a:ln w="25399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8" name="object 118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952743" y="6111239"/>
              <a:ext cx="1874520" cy="384048"/>
            </a:xfrm>
            <a:prstGeom prst="rect">
              <a:avLst/>
            </a:prstGeom>
          </p:spPr>
        </p:pic>
      </p:grpSp>
      <p:sp>
        <p:nvSpPr>
          <p:cNvPr id="119" name="object 119"/>
          <p:cNvSpPr txBox="1"/>
          <p:nvPr/>
        </p:nvSpPr>
        <p:spPr>
          <a:xfrm>
            <a:off x="6408112" y="6163564"/>
            <a:ext cx="9645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Респираторный</a:t>
            </a:r>
            <a:r>
              <a:rPr sz="1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80" dirty="0">
                <a:solidFill>
                  <a:srgbClr val="FFFFFF"/>
                </a:solidFill>
                <a:latin typeface="Calibri"/>
                <a:cs typeface="Calibri"/>
              </a:rPr>
              <a:t>уход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20" name="object 120"/>
          <p:cNvGrpSpPr/>
          <p:nvPr/>
        </p:nvGrpSpPr>
        <p:grpSpPr>
          <a:xfrm>
            <a:off x="5300171" y="6159644"/>
            <a:ext cx="2496820" cy="659130"/>
            <a:chOff x="5300171" y="6159644"/>
            <a:chExt cx="2496820" cy="659130"/>
          </a:xfrm>
        </p:grpSpPr>
        <p:sp>
          <p:nvSpPr>
            <p:cNvPr id="121" name="object 121"/>
            <p:cNvSpPr/>
            <p:nvPr/>
          </p:nvSpPr>
          <p:spPr>
            <a:xfrm>
              <a:off x="5312871" y="6172344"/>
              <a:ext cx="688975" cy="415925"/>
            </a:xfrm>
            <a:custGeom>
              <a:avLst/>
              <a:gdLst/>
              <a:ahLst/>
              <a:cxnLst/>
              <a:rect l="l" t="t" r="r" b="b"/>
              <a:pathLst>
                <a:path w="688975" h="415925">
                  <a:moveTo>
                    <a:pt x="0" y="0"/>
                  </a:moveTo>
                  <a:lnTo>
                    <a:pt x="688769" y="415441"/>
                  </a:lnTo>
                </a:path>
              </a:pathLst>
            </a:custGeom>
            <a:ln w="25400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5952744" y="6403847"/>
              <a:ext cx="1844040" cy="414528"/>
            </a:xfrm>
            <a:prstGeom prst="rect">
              <a:avLst/>
            </a:prstGeom>
          </p:spPr>
        </p:pic>
      </p:grpSp>
      <p:sp>
        <p:nvSpPr>
          <p:cNvPr id="123" name="object 123"/>
          <p:cNvSpPr txBox="1"/>
          <p:nvPr/>
        </p:nvSpPr>
        <p:spPr>
          <a:xfrm>
            <a:off x="6388948" y="6489700"/>
            <a:ext cx="9734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0" dirty="0">
                <a:solidFill>
                  <a:srgbClr val="FFFFFF"/>
                </a:solidFill>
                <a:latin typeface="Calibri"/>
                <a:cs typeface="Calibri"/>
              </a:rPr>
              <a:t>Контроль</a:t>
            </a:r>
            <a:r>
              <a:rPr sz="1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95" dirty="0">
                <a:solidFill>
                  <a:srgbClr val="FFFFFF"/>
                </a:solidFill>
                <a:latin typeface="Calibri"/>
                <a:cs typeface="Calibri"/>
              </a:rPr>
              <a:t>дефекации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24" name="object 124"/>
          <p:cNvSpPr txBox="1">
            <a:spLocks noGrp="1"/>
          </p:cNvSpPr>
          <p:nvPr>
            <p:ph type="title"/>
          </p:nvPr>
        </p:nvSpPr>
        <p:spPr>
          <a:xfrm>
            <a:off x="198617" y="225551"/>
            <a:ext cx="3434079" cy="91249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23645" marR="5080" indent="-1210945">
              <a:lnSpc>
                <a:spcPct val="100699"/>
              </a:lnSpc>
              <a:spcBef>
                <a:spcPts val="75"/>
              </a:spcBef>
            </a:pPr>
            <a:r>
              <a:rPr sz="2900" spc="-250" dirty="0"/>
              <a:t>Структура </a:t>
            </a:r>
            <a:r>
              <a:rPr sz="2900" spc="-265" dirty="0"/>
              <a:t>лечебных </a:t>
            </a:r>
            <a:r>
              <a:rPr sz="2900" spc="-260" dirty="0"/>
              <a:t>задач  </a:t>
            </a:r>
            <a:r>
              <a:rPr sz="2900" spc="-280" dirty="0"/>
              <a:t>РеабИТ.</a:t>
            </a:r>
            <a:endParaRPr sz="2900"/>
          </a:p>
        </p:txBody>
      </p:sp>
      <p:grpSp>
        <p:nvGrpSpPr>
          <p:cNvPr id="125" name="object 125"/>
          <p:cNvGrpSpPr/>
          <p:nvPr/>
        </p:nvGrpSpPr>
        <p:grpSpPr>
          <a:xfrm>
            <a:off x="3669791" y="1063752"/>
            <a:ext cx="7205980" cy="835660"/>
            <a:chOff x="3669791" y="1063752"/>
            <a:chExt cx="7205980" cy="835660"/>
          </a:xfrm>
        </p:grpSpPr>
        <p:pic>
          <p:nvPicPr>
            <p:cNvPr id="126" name="object 12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669791" y="1063752"/>
              <a:ext cx="7205471" cy="835151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3714749" y="1085850"/>
              <a:ext cx="7115175" cy="742950"/>
            </a:xfrm>
            <a:custGeom>
              <a:avLst/>
              <a:gdLst/>
              <a:ahLst/>
              <a:cxnLst/>
              <a:rect l="l" t="t" r="r" b="b"/>
              <a:pathLst>
                <a:path w="7115175" h="742950">
                  <a:moveTo>
                    <a:pt x="6991351" y="0"/>
                  </a:moveTo>
                  <a:lnTo>
                    <a:pt x="123822" y="0"/>
                  </a:lnTo>
                  <a:lnTo>
                    <a:pt x="75624" y="9730"/>
                  </a:lnTo>
                  <a:lnTo>
                    <a:pt x="36266" y="36267"/>
                  </a:lnTo>
                  <a:lnTo>
                    <a:pt x="9730" y="75626"/>
                  </a:lnTo>
                  <a:lnTo>
                    <a:pt x="0" y="123823"/>
                  </a:lnTo>
                  <a:lnTo>
                    <a:pt x="0" y="619126"/>
                  </a:lnTo>
                  <a:lnTo>
                    <a:pt x="9730" y="667323"/>
                  </a:lnTo>
                  <a:lnTo>
                    <a:pt x="36266" y="706682"/>
                  </a:lnTo>
                  <a:lnTo>
                    <a:pt x="75624" y="733219"/>
                  </a:lnTo>
                  <a:lnTo>
                    <a:pt x="123822" y="742950"/>
                  </a:lnTo>
                  <a:lnTo>
                    <a:pt x="6991351" y="742950"/>
                  </a:lnTo>
                  <a:lnTo>
                    <a:pt x="7039548" y="733219"/>
                  </a:lnTo>
                  <a:lnTo>
                    <a:pt x="7078907" y="706682"/>
                  </a:lnTo>
                  <a:lnTo>
                    <a:pt x="7105444" y="667323"/>
                  </a:lnTo>
                  <a:lnTo>
                    <a:pt x="7115175" y="619126"/>
                  </a:lnTo>
                  <a:lnTo>
                    <a:pt x="7115175" y="123823"/>
                  </a:lnTo>
                  <a:lnTo>
                    <a:pt x="7105444" y="75626"/>
                  </a:lnTo>
                  <a:lnTo>
                    <a:pt x="7078907" y="36267"/>
                  </a:lnTo>
                  <a:lnTo>
                    <a:pt x="7039548" y="9730"/>
                  </a:lnTo>
                  <a:lnTo>
                    <a:pt x="6991351" y="0"/>
                  </a:lnTo>
                  <a:close/>
                </a:path>
              </a:pathLst>
            </a:custGeom>
            <a:solidFill>
              <a:srgbClr val="7F7F7F">
                <a:alpha val="3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714749" y="1085850"/>
              <a:ext cx="7115175" cy="742950"/>
            </a:xfrm>
            <a:custGeom>
              <a:avLst/>
              <a:gdLst/>
              <a:ahLst/>
              <a:cxnLst/>
              <a:rect l="l" t="t" r="r" b="b"/>
              <a:pathLst>
                <a:path w="7115175" h="742950">
                  <a:moveTo>
                    <a:pt x="0" y="123823"/>
                  </a:moveTo>
                  <a:lnTo>
                    <a:pt x="9730" y="75625"/>
                  </a:lnTo>
                  <a:lnTo>
                    <a:pt x="36266" y="36267"/>
                  </a:lnTo>
                  <a:lnTo>
                    <a:pt x="75625" y="9730"/>
                  </a:lnTo>
                  <a:lnTo>
                    <a:pt x="123823" y="0"/>
                  </a:lnTo>
                  <a:lnTo>
                    <a:pt x="6991352" y="0"/>
                  </a:lnTo>
                  <a:lnTo>
                    <a:pt x="7039549" y="9730"/>
                  </a:lnTo>
                  <a:lnTo>
                    <a:pt x="7078907" y="36267"/>
                  </a:lnTo>
                  <a:lnTo>
                    <a:pt x="7105444" y="75625"/>
                  </a:lnTo>
                  <a:lnTo>
                    <a:pt x="7115175" y="123823"/>
                  </a:lnTo>
                  <a:lnTo>
                    <a:pt x="7115175" y="619126"/>
                  </a:lnTo>
                  <a:lnTo>
                    <a:pt x="7105444" y="667324"/>
                  </a:lnTo>
                  <a:lnTo>
                    <a:pt x="7078907" y="706682"/>
                  </a:lnTo>
                  <a:lnTo>
                    <a:pt x="7039549" y="733219"/>
                  </a:lnTo>
                  <a:lnTo>
                    <a:pt x="6991352" y="742950"/>
                  </a:lnTo>
                  <a:lnTo>
                    <a:pt x="123823" y="742950"/>
                  </a:lnTo>
                  <a:lnTo>
                    <a:pt x="75625" y="733219"/>
                  </a:lnTo>
                  <a:lnTo>
                    <a:pt x="36266" y="706682"/>
                  </a:lnTo>
                  <a:lnTo>
                    <a:pt x="9730" y="667324"/>
                  </a:lnTo>
                  <a:lnTo>
                    <a:pt x="0" y="619126"/>
                  </a:lnTo>
                  <a:lnTo>
                    <a:pt x="0" y="123823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9639" y="244347"/>
            <a:ext cx="766572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60320" marR="5080" indent="-2548255">
              <a:lnSpc>
                <a:spcPct val="100000"/>
              </a:lnSpc>
              <a:spcBef>
                <a:spcPts val="100"/>
              </a:spcBef>
            </a:pPr>
            <a:r>
              <a:rPr sz="4000" spc="-365" dirty="0"/>
              <a:t>Нутриция </a:t>
            </a:r>
            <a:r>
              <a:rPr sz="4000" spc="-335" dirty="0"/>
              <a:t>+ </a:t>
            </a:r>
            <a:r>
              <a:rPr sz="4000" spc="-355" dirty="0"/>
              <a:t>кинезотерапия= </a:t>
            </a:r>
            <a:r>
              <a:rPr sz="4000" spc="-375" dirty="0"/>
              <a:t>обязательный  </a:t>
            </a:r>
            <a:r>
              <a:rPr sz="4000" spc="-390" dirty="0"/>
              <a:t>компонент</a:t>
            </a:r>
            <a:r>
              <a:rPr sz="4000" spc="-70" dirty="0"/>
              <a:t> </a:t>
            </a:r>
            <a:r>
              <a:rPr sz="4000" spc="-285" dirty="0"/>
              <a:t>ИТ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2602992" y="1667255"/>
            <a:ext cx="7117080" cy="762000"/>
            <a:chOff x="2602992" y="1667255"/>
            <a:chExt cx="7117080" cy="762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02992" y="1667255"/>
              <a:ext cx="7117080" cy="6766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1960" y="1679447"/>
              <a:ext cx="3819143" cy="7498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9648" y="1689801"/>
              <a:ext cx="7023709" cy="58447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649648" y="1689801"/>
              <a:ext cx="7023734" cy="584835"/>
            </a:xfrm>
            <a:custGeom>
              <a:avLst/>
              <a:gdLst/>
              <a:ahLst/>
              <a:cxnLst/>
              <a:rect l="l" t="t" r="r" b="b"/>
              <a:pathLst>
                <a:path w="7023734" h="584835">
                  <a:moveTo>
                    <a:pt x="0" y="97414"/>
                  </a:moveTo>
                  <a:lnTo>
                    <a:pt x="7655" y="59496"/>
                  </a:lnTo>
                  <a:lnTo>
                    <a:pt x="28531" y="28531"/>
                  </a:lnTo>
                  <a:lnTo>
                    <a:pt x="59495" y="7655"/>
                  </a:lnTo>
                  <a:lnTo>
                    <a:pt x="97413" y="0"/>
                  </a:lnTo>
                  <a:lnTo>
                    <a:pt x="6926297" y="0"/>
                  </a:lnTo>
                  <a:lnTo>
                    <a:pt x="6964214" y="7655"/>
                  </a:lnTo>
                  <a:lnTo>
                    <a:pt x="6995178" y="28531"/>
                  </a:lnTo>
                  <a:lnTo>
                    <a:pt x="7016054" y="59496"/>
                  </a:lnTo>
                  <a:lnTo>
                    <a:pt x="7023710" y="97414"/>
                  </a:lnTo>
                  <a:lnTo>
                    <a:pt x="7023710" y="487055"/>
                  </a:lnTo>
                  <a:lnTo>
                    <a:pt x="7016054" y="524973"/>
                  </a:lnTo>
                  <a:lnTo>
                    <a:pt x="6995178" y="555938"/>
                  </a:lnTo>
                  <a:lnTo>
                    <a:pt x="6964214" y="576814"/>
                  </a:lnTo>
                  <a:lnTo>
                    <a:pt x="6926297" y="584470"/>
                  </a:lnTo>
                  <a:lnTo>
                    <a:pt x="97413" y="584470"/>
                  </a:lnTo>
                  <a:lnTo>
                    <a:pt x="59495" y="576814"/>
                  </a:lnTo>
                  <a:lnTo>
                    <a:pt x="28531" y="555938"/>
                  </a:lnTo>
                  <a:lnTo>
                    <a:pt x="7655" y="524973"/>
                  </a:lnTo>
                  <a:lnTo>
                    <a:pt x="0" y="487055"/>
                  </a:lnTo>
                  <a:lnTo>
                    <a:pt x="0" y="9741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72402" y="1766823"/>
            <a:ext cx="337947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270" dirty="0">
                <a:solidFill>
                  <a:srgbClr val="FFFFFF"/>
                </a:solidFill>
                <a:latin typeface="Calibri"/>
                <a:cs typeface="Calibri"/>
              </a:rPr>
              <a:t>Мультмодальное</a:t>
            </a:r>
            <a:r>
              <a:rPr sz="25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20" dirty="0">
                <a:solidFill>
                  <a:srgbClr val="FFFFFF"/>
                </a:solidFill>
                <a:latin typeface="Calibri"/>
                <a:cs typeface="Calibri"/>
              </a:rPr>
              <a:t>воздействие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063495" y="2621279"/>
            <a:ext cx="1755775" cy="749935"/>
            <a:chOff x="2063495" y="2621279"/>
            <a:chExt cx="1755775" cy="7499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63495" y="2639567"/>
              <a:ext cx="1755648" cy="6156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76271" y="2621279"/>
              <a:ext cx="1600200" cy="74980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10522" y="2661779"/>
              <a:ext cx="1662715" cy="5240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110522" y="2661778"/>
              <a:ext cx="1663064" cy="524510"/>
            </a:xfrm>
            <a:custGeom>
              <a:avLst/>
              <a:gdLst/>
              <a:ahLst/>
              <a:cxnLst/>
              <a:rect l="l" t="t" r="r" b="b"/>
              <a:pathLst>
                <a:path w="1663064" h="524510">
                  <a:moveTo>
                    <a:pt x="0" y="87336"/>
                  </a:moveTo>
                  <a:lnTo>
                    <a:pt x="6863" y="53341"/>
                  </a:lnTo>
                  <a:lnTo>
                    <a:pt x="25580" y="25580"/>
                  </a:lnTo>
                  <a:lnTo>
                    <a:pt x="53340" y="6863"/>
                  </a:lnTo>
                  <a:lnTo>
                    <a:pt x="87336" y="0"/>
                  </a:lnTo>
                  <a:lnTo>
                    <a:pt x="1575379" y="0"/>
                  </a:lnTo>
                  <a:lnTo>
                    <a:pt x="1609373" y="6863"/>
                  </a:lnTo>
                  <a:lnTo>
                    <a:pt x="1637134" y="25580"/>
                  </a:lnTo>
                  <a:lnTo>
                    <a:pt x="1655851" y="53341"/>
                  </a:lnTo>
                  <a:lnTo>
                    <a:pt x="1662715" y="87336"/>
                  </a:lnTo>
                  <a:lnTo>
                    <a:pt x="1662715" y="436669"/>
                  </a:lnTo>
                  <a:lnTo>
                    <a:pt x="1655851" y="470664"/>
                  </a:lnTo>
                  <a:lnTo>
                    <a:pt x="1637134" y="498425"/>
                  </a:lnTo>
                  <a:lnTo>
                    <a:pt x="1609373" y="517142"/>
                  </a:lnTo>
                  <a:lnTo>
                    <a:pt x="1575379" y="524006"/>
                  </a:lnTo>
                  <a:lnTo>
                    <a:pt x="87336" y="524006"/>
                  </a:lnTo>
                  <a:lnTo>
                    <a:pt x="53340" y="517142"/>
                  </a:lnTo>
                  <a:lnTo>
                    <a:pt x="25580" y="498425"/>
                  </a:lnTo>
                  <a:lnTo>
                    <a:pt x="6863" y="470664"/>
                  </a:lnTo>
                  <a:lnTo>
                    <a:pt x="0" y="436669"/>
                  </a:lnTo>
                  <a:lnTo>
                    <a:pt x="0" y="87336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394192" y="2708655"/>
            <a:ext cx="109601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-225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2500" spc="-20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2500" spc="-220" dirty="0">
                <a:solidFill>
                  <a:srgbClr val="FFFFFF"/>
                </a:solidFill>
                <a:latin typeface="Calibri"/>
                <a:cs typeface="Calibri"/>
              </a:rPr>
              <a:t>три</a:t>
            </a:r>
            <a:r>
              <a:rPr sz="2500" spc="-254" dirty="0">
                <a:solidFill>
                  <a:srgbClr val="FFFFFF"/>
                </a:solidFill>
                <a:latin typeface="Calibri"/>
                <a:cs typeface="Calibri"/>
              </a:rPr>
              <a:t>ци</a:t>
            </a:r>
            <a:r>
              <a:rPr sz="2500" spc="-220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endParaRPr sz="25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20767" y="2575560"/>
            <a:ext cx="3398520" cy="805180"/>
            <a:chOff x="4620767" y="2575560"/>
            <a:chExt cx="3398520" cy="80518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20767" y="2639568"/>
              <a:ext cx="3398520" cy="6156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82895" y="2575560"/>
              <a:ext cx="2874263" cy="8046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66735" y="2661780"/>
              <a:ext cx="3305277" cy="52400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666735" y="2661780"/>
              <a:ext cx="3305810" cy="524510"/>
            </a:xfrm>
            <a:custGeom>
              <a:avLst/>
              <a:gdLst/>
              <a:ahLst/>
              <a:cxnLst/>
              <a:rect l="l" t="t" r="r" b="b"/>
              <a:pathLst>
                <a:path w="3305809" h="524510">
                  <a:moveTo>
                    <a:pt x="0" y="87334"/>
                  </a:moveTo>
                  <a:lnTo>
                    <a:pt x="6863" y="53340"/>
                  </a:lnTo>
                  <a:lnTo>
                    <a:pt x="25579" y="25579"/>
                  </a:lnTo>
                  <a:lnTo>
                    <a:pt x="53340" y="6863"/>
                  </a:lnTo>
                  <a:lnTo>
                    <a:pt x="87334" y="0"/>
                  </a:lnTo>
                  <a:lnTo>
                    <a:pt x="3217943" y="0"/>
                  </a:lnTo>
                  <a:lnTo>
                    <a:pt x="3251937" y="6863"/>
                  </a:lnTo>
                  <a:lnTo>
                    <a:pt x="3279698" y="25579"/>
                  </a:lnTo>
                  <a:lnTo>
                    <a:pt x="3298414" y="53340"/>
                  </a:lnTo>
                  <a:lnTo>
                    <a:pt x="3305278" y="87334"/>
                  </a:lnTo>
                  <a:lnTo>
                    <a:pt x="3305278" y="436671"/>
                  </a:lnTo>
                  <a:lnTo>
                    <a:pt x="3298414" y="470665"/>
                  </a:lnTo>
                  <a:lnTo>
                    <a:pt x="3279698" y="498426"/>
                  </a:lnTo>
                  <a:lnTo>
                    <a:pt x="3251937" y="517142"/>
                  </a:lnTo>
                  <a:lnTo>
                    <a:pt x="3217943" y="524006"/>
                  </a:lnTo>
                  <a:lnTo>
                    <a:pt x="87334" y="524006"/>
                  </a:lnTo>
                  <a:lnTo>
                    <a:pt x="53340" y="517142"/>
                  </a:lnTo>
                  <a:lnTo>
                    <a:pt x="25579" y="498426"/>
                  </a:lnTo>
                  <a:lnTo>
                    <a:pt x="6863" y="470665"/>
                  </a:lnTo>
                  <a:lnTo>
                    <a:pt x="0" y="436671"/>
                  </a:lnTo>
                  <a:lnTo>
                    <a:pt x="0" y="8733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043818" y="2636520"/>
            <a:ext cx="2550795" cy="5499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439420">
              <a:lnSpc>
                <a:spcPct val="102400"/>
              </a:lnSpc>
              <a:spcBef>
                <a:spcPts val="50"/>
              </a:spcBef>
            </a:pPr>
            <a:r>
              <a:rPr sz="1700" spc="-140" dirty="0">
                <a:solidFill>
                  <a:srgbClr val="FFFFFF"/>
                </a:solidFill>
                <a:latin typeface="Calibri"/>
                <a:cs typeface="Calibri"/>
              </a:rPr>
              <a:t>Антикатаболическая/  </a:t>
            </a:r>
            <a:r>
              <a:rPr sz="1700" spc="-145" dirty="0">
                <a:solidFill>
                  <a:srgbClr val="FFFFFF"/>
                </a:solidFill>
                <a:latin typeface="Calibri"/>
                <a:cs typeface="Calibri"/>
              </a:rPr>
              <a:t>противовоспалительная</a:t>
            </a:r>
            <a:r>
              <a:rPr sz="1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700" spc="-145" dirty="0">
                <a:solidFill>
                  <a:srgbClr val="FFFFFF"/>
                </a:solidFill>
                <a:latin typeface="Calibri"/>
                <a:cs typeface="Calibri"/>
              </a:rPr>
              <a:t>терапия</a:t>
            </a:r>
            <a:endParaRPr sz="17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631935" y="2630423"/>
            <a:ext cx="2091055" cy="728980"/>
            <a:chOff x="8631935" y="2630423"/>
            <a:chExt cx="2091055" cy="728980"/>
          </a:xfrm>
        </p:grpSpPr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50223" y="2639567"/>
              <a:ext cx="2051303" cy="61569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31935" y="2630423"/>
              <a:ext cx="2090927" cy="7284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95882" y="2661777"/>
              <a:ext cx="1960394" cy="52400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8695881" y="2661777"/>
              <a:ext cx="1960880" cy="524510"/>
            </a:xfrm>
            <a:custGeom>
              <a:avLst/>
              <a:gdLst/>
              <a:ahLst/>
              <a:cxnLst/>
              <a:rect l="l" t="t" r="r" b="b"/>
              <a:pathLst>
                <a:path w="1960879" h="524510">
                  <a:moveTo>
                    <a:pt x="0" y="87336"/>
                  </a:moveTo>
                  <a:lnTo>
                    <a:pt x="6863" y="53341"/>
                  </a:lnTo>
                  <a:lnTo>
                    <a:pt x="25580" y="25580"/>
                  </a:lnTo>
                  <a:lnTo>
                    <a:pt x="53341" y="6863"/>
                  </a:lnTo>
                  <a:lnTo>
                    <a:pt x="87336" y="0"/>
                  </a:lnTo>
                  <a:lnTo>
                    <a:pt x="1873058" y="0"/>
                  </a:lnTo>
                  <a:lnTo>
                    <a:pt x="1907053" y="6863"/>
                  </a:lnTo>
                  <a:lnTo>
                    <a:pt x="1934814" y="25580"/>
                  </a:lnTo>
                  <a:lnTo>
                    <a:pt x="1953531" y="53341"/>
                  </a:lnTo>
                  <a:lnTo>
                    <a:pt x="1960395" y="87336"/>
                  </a:lnTo>
                  <a:lnTo>
                    <a:pt x="1960395" y="436669"/>
                  </a:lnTo>
                  <a:lnTo>
                    <a:pt x="1953531" y="470664"/>
                  </a:lnTo>
                  <a:lnTo>
                    <a:pt x="1934814" y="498425"/>
                  </a:lnTo>
                  <a:lnTo>
                    <a:pt x="1907053" y="517142"/>
                  </a:lnTo>
                  <a:lnTo>
                    <a:pt x="1873058" y="524006"/>
                  </a:lnTo>
                  <a:lnTo>
                    <a:pt x="87336" y="524006"/>
                  </a:lnTo>
                  <a:lnTo>
                    <a:pt x="53341" y="517142"/>
                  </a:lnTo>
                  <a:lnTo>
                    <a:pt x="25580" y="498425"/>
                  </a:lnTo>
                  <a:lnTo>
                    <a:pt x="6863" y="470664"/>
                  </a:lnTo>
                  <a:lnTo>
                    <a:pt x="0" y="436669"/>
                  </a:lnTo>
                  <a:lnTo>
                    <a:pt x="0" y="87336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843435" y="2715259"/>
            <a:ext cx="16662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10" dirty="0">
                <a:solidFill>
                  <a:srgbClr val="FFFFFF"/>
                </a:solidFill>
                <a:latin typeface="Calibri"/>
                <a:cs typeface="Calibri"/>
              </a:rPr>
              <a:t>Кинезотерапия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374647" y="3651503"/>
            <a:ext cx="3136900" cy="1079500"/>
            <a:chOff x="1374647" y="3651503"/>
            <a:chExt cx="3136900" cy="107950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374647" y="3651503"/>
              <a:ext cx="3136391" cy="107899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29511" y="3834383"/>
              <a:ext cx="3029712" cy="7620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20243" y="3673946"/>
              <a:ext cx="3043271" cy="98755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420243" y="3673946"/>
              <a:ext cx="3043555" cy="988060"/>
            </a:xfrm>
            <a:custGeom>
              <a:avLst/>
              <a:gdLst/>
              <a:ahLst/>
              <a:cxnLst/>
              <a:rect l="l" t="t" r="r" b="b"/>
              <a:pathLst>
                <a:path w="3043554" h="988060">
                  <a:moveTo>
                    <a:pt x="0" y="164594"/>
                  </a:moveTo>
                  <a:lnTo>
                    <a:pt x="5879" y="120838"/>
                  </a:lnTo>
                  <a:lnTo>
                    <a:pt x="22471" y="81520"/>
                  </a:lnTo>
                  <a:lnTo>
                    <a:pt x="48208" y="48208"/>
                  </a:lnTo>
                  <a:lnTo>
                    <a:pt x="81520" y="22472"/>
                  </a:lnTo>
                  <a:lnTo>
                    <a:pt x="120838" y="5879"/>
                  </a:lnTo>
                  <a:lnTo>
                    <a:pt x="164594" y="0"/>
                  </a:lnTo>
                  <a:lnTo>
                    <a:pt x="2878679" y="0"/>
                  </a:lnTo>
                  <a:lnTo>
                    <a:pt x="2922434" y="5879"/>
                  </a:lnTo>
                  <a:lnTo>
                    <a:pt x="2961752" y="22472"/>
                  </a:lnTo>
                  <a:lnTo>
                    <a:pt x="2995064" y="48208"/>
                  </a:lnTo>
                  <a:lnTo>
                    <a:pt x="3020801" y="81520"/>
                  </a:lnTo>
                  <a:lnTo>
                    <a:pt x="3037393" y="120838"/>
                  </a:lnTo>
                  <a:lnTo>
                    <a:pt x="3043273" y="164594"/>
                  </a:lnTo>
                  <a:lnTo>
                    <a:pt x="3043273" y="822957"/>
                  </a:lnTo>
                  <a:lnTo>
                    <a:pt x="3037393" y="866713"/>
                  </a:lnTo>
                  <a:lnTo>
                    <a:pt x="3020801" y="906031"/>
                  </a:lnTo>
                  <a:lnTo>
                    <a:pt x="2995064" y="939343"/>
                  </a:lnTo>
                  <a:lnTo>
                    <a:pt x="2961752" y="965079"/>
                  </a:lnTo>
                  <a:lnTo>
                    <a:pt x="2922434" y="981672"/>
                  </a:lnTo>
                  <a:lnTo>
                    <a:pt x="2878679" y="987552"/>
                  </a:lnTo>
                  <a:lnTo>
                    <a:pt x="164594" y="987552"/>
                  </a:lnTo>
                  <a:lnTo>
                    <a:pt x="120838" y="981672"/>
                  </a:lnTo>
                  <a:lnTo>
                    <a:pt x="81520" y="965079"/>
                  </a:lnTo>
                  <a:lnTo>
                    <a:pt x="48208" y="939343"/>
                  </a:lnTo>
                  <a:lnTo>
                    <a:pt x="22471" y="906031"/>
                  </a:lnTo>
                  <a:lnTo>
                    <a:pt x="5879" y="866713"/>
                  </a:lnTo>
                  <a:lnTo>
                    <a:pt x="0" y="822957"/>
                  </a:lnTo>
                  <a:lnTo>
                    <a:pt x="0" y="16459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547191" y="3870452"/>
            <a:ext cx="2764790" cy="5772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786130">
              <a:lnSpc>
                <a:spcPts val="1390"/>
              </a:lnSpc>
              <a:spcBef>
                <a:spcPts val="185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Адекватная нутритивная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поддержка  Аминокислоты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Полиненасыщенныеt </a:t>
            </a:r>
            <a:r>
              <a:rPr sz="1200" spc="-140" dirty="0">
                <a:solidFill>
                  <a:srgbClr val="FFFFFF"/>
                </a:solidFill>
                <a:latin typeface="Calibri"/>
                <a:cs typeface="Calibri"/>
              </a:rPr>
              <a:t>жирные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кислоты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(рыбий</a:t>
            </a:r>
            <a:r>
              <a:rPr sz="12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FFFFFF"/>
                </a:solidFill>
                <a:latin typeface="Calibri"/>
                <a:cs typeface="Calibri"/>
              </a:rPr>
              <a:t>жир)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718303" y="3663696"/>
            <a:ext cx="3100070" cy="1079500"/>
            <a:chOff x="4718303" y="3663696"/>
            <a:chExt cx="3100070" cy="1079500"/>
          </a:xfrm>
        </p:grpSpPr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18303" y="3663696"/>
              <a:ext cx="3099816" cy="107899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764313" y="3685668"/>
              <a:ext cx="3008086" cy="98755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764313" y="3685668"/>
              <a:ext cx="3008630" cy="988060"/>
            </a:xfrm>
            <a:custGeom>
              <a:avLst/>
              <a:gdLst/>
              <a:ahLst/>
              <a:cxnLst/>
              <a:rect l="l" t="t" r="r" b="b"/>
              <a:pathLst>
                <a:path w="3008629" h="988060">
                  <a:moveTo>
                    <a:pt x="0" y="164596"/>
                  </a:moveTo>
                  <a:lnTo>
                    <a:pt x="5879" y="120840"/>
                  </a:lnTo>
                  <a:lnTo>
                    <a:pt x="22472" y="81521"/>
                  </a:lnTo>
                  <a:lnTo>
                    <a:pt x="48209" y="48209"/>
                  </a:lnTo>
                  <a:lnTo>
                    <a:pt x="81521" y="22472"/>
                  </a:lnTo>
                  <a:lnTo>
                    <a:pt x="120839" y="5879"/>
                  </a:lnTo>
                  <a:lnTo>
                    <a:pt x="164596" y="0"/>
                  </a:lnTo>
                  <a:lnTo>
                    <a:pt x="2843491" y="0"/>
                  </a:lnTo>
                  <a:lnTo>
                    <a:pt x="2887247" y="5879"/>
                  </a:lnTo>
                  <a:lnTo>
                    <a:pt x="2926565" y="22472"/>
                  </a:lnTo>
                  <a:lnTo>
                    <a:pt x="2959878" y="48209"/>
                  </a:lnTo>
                  <a:lnTo>
                    <a:pt x="2985614" y="81521"/>
                  </a:lnTo>
                  <a:lnTo>
                    <a:pt x="3002207" y="120840"/>
                  </a:lnTo>
                  <a:lnTo>
                    <a:pt x="3008087" y="164596"/>
                  </a:lnTo>
                  <a:lnTo>
                    <a:pt x="3008087" y="822955"/>
                  </a:lnTo>
                  <a:lnTo>
                    <a:pt x="3002207" y="866711"/>
                  </a:lnTo>
                  <a:lnTo>
                    <a:pt x="2985614" y="906030"/>
                  </a:lnTo>
                  <a:lnTo>
                    <a:pt x="2959878" y="939342"/>
                  </a:lnTo>
                  <a:lnTo>
                    <a:pt x="2926565" y="965079"/>
                  </a:lnTo>
                  <a:lnTo>
                    <a:pt x="2887247" y="981672"/>
                  </a:lnTo>
                  <a:lnTo>
                    <a:pt x="2843491" y="987552"/>
                  </a:lnTo>
                  <a:lnTo>
                    <a:pt x="164596" y="987552"/>
                  </a:lnTo>
                  <a:lnTo>
                    <a:pt x="120839" y="981672"/>
                  </a:lnTo>
                  <a:lnTo>
                    <a:pt x="81521" y="965079"/>
                  </a:lnTo>
                  <a:lnTo>
                    <a:pt x="48209" y="939342"/>
                  </a:lnTo>
                  <a:lnTo>
                    <a:pt x="22472" y="906030"/>
                  </a:lnTo>
                  <a:lnTo>
                    <a:pt x="5879" y="866711"/>
                  </a:lnTo>
                  <a:lnTo>
                    <a:pt x="0" y="822955"/>
                  </a:lnTo>
                  <a:lnTo>
                    <a:pt x="0" y="164596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891261" y="3974083"/>
            <a:ext cx="2744470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Неселективные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бета-блокаторы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415"/>
              </a:lnSpc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Нестероидные противовоспалительные</a:t>
            </a:r>
            <a:r>
              <a:rPr sz="12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препараты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8363711" y="3651503"/>
            <a:ext cx="2329180" cy="1079500"/>
            <a:chOff x="8363711" y="3651503"/>
            <a:chExt cx="2329180" cy="1079500"/>
          </a:xfrm>
        </p:grpSpPr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363711" y="3651503"/>
              <a:ext cx="2328672" cy="107899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18575" y="3742943"/>
              <a:ext cx="1905000" cy="9387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408684" y="3673946"/>
              <a:ext cx="2237106" cy="98755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408685" y="3673946"/>
              <a:ext cx="2237105" cy="988060"/>
            </a:xfrm>
            <a:custGeom>
              <a:avLst/>
              <a:gdLst/>
              <a:ahLst/>
              <a:cxnLst/>
              <a:rect l="l" t="t" r="r" b="b"/>
              <a:pathLst>
                <a:path w="2237104" h="988060">
                  <a:moveTo>
                    <a:pt x="0" y="164595"/>
                  </a:moveTo>
                  <a:lnTo>
                    <a:pt x="5879" y="120839"/>
                  </a:lnTo>
                  <a:lnTo>
                    <a:pt x="22472" y="81520"/>
                  </a:lnTo>
                  <a:lnTo>
                    <a:pt x="48208" y="48208"/>
                  </a:lnTo>
                  <a:lnTo>
                    <a:pt x="81520" y="22472"/>
                  </a:lnTo>
                  <a:lnTo>
                    <a:pt x="120839" y="5879"/>
                  </a:lnTo>
                  <a:lnTo>
                    <a:pt x="164595" y="0"/>
                  </a:lnTo>
                  <a:lnTo>
                    <a:pt x="2072512" y="0"/>
                  </a:lnTo>
                  <a:lnTo>
                    <a:pt x="2116267" y="5879"/>
                  </a:lnTo>
                  <a:lnTo>
                    <a:pt x="2155586" y="22472"/>
                  </a:lnTo>
                  <a:lnTo>
                    <a:pt x="2188898" y="48208"/>
                  </a:lnTo>
                  <a:lnTo>
                    <a:pt x="2214634" y="81520"/>
                  </a:lnTo>
                  <a:lnTo>
                    <a:pt x="2231227" y="120839"/>
                  </a:lnTo>
                  <a:lnTo>
                    <a:pt x="2237107" y="164595"/>
                  </a:lnTo>
                  <a:lnTo>
                    <a:pt x="2237107" y="822956"/>
                  </a:lnTo>
                  <a:lnTo>
                    <a:pt x="2231227" y="866712"/>
                  </a:lnTo>
                  <a:lnTo>
                    <a:pt x="2214634" y="906031"/>
                  </a:lnTo>
                  <a:lnTo>
                    <a:pt x="2188898" y="939343"/>
                  </a:lnTo>
                  <a:lnTo>
                    <a:pt x="2155586" y="965079"/>
                  </a:lnTo>
                  <a:lnTo>
                    <a:pt x="2116267" y="981672"/>
                  </a:lnTo>
                  <a:lnTo>
                    <a:pt x="2072512" y="987552"/>
                  </a:lnTo>
                  <a:lnTo>
                    <a:pt x="164595" y="987552"/>
                  </a:lnTo>
                  <a:lnTo>
                    <a:pt x="120839" y="981672"/>
                  </a:lnTo>
                  <a:lnTo>
                    <a:pt x="81520" y="965079"/>
                  </a:lnTo>
                  <a:lnTo>
                    <a:pt x="48208" y="939343"/>
                  </a:lnTo>
                  <a:lnTo>
                    <a:pt x="22472" y="906031"/>
                  </a:lnTo>
                  <a:lnTo>
                    <a:pt x="5879" y="866712"/>
                  </a:lnTo>
                  <a:lnTo>
                    <a:pt x="0" y="822956"/>
                  </a:lnTo>
                  <a:lnTo>
                    <a:pt x="0" y="164595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535633" y="3779011"/>
            <a:ext cx="167132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Тренировки </a:t>
            </a:r>
            <a:r>
              <a:rPr sz="1200" spc="-85" dirty="0">
                <a:solidFill>
                  <a:srgbClr val="FFFFFF"/>
                </a:solidFill>
                <a:latin typeface="Calibri"/>
                <a:cs typeface="Calibri"/>
              </a:rPr>
              <a:t>с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сопротивлением 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Циклические тренировки 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Нейромышечная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стимуляция 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Постепенная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мобилизация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37743" y="310895"/>
            <a:ext cx="9634855" cy="3438525"/>
            <a:chOff x="237743" y="310895"/>
            <a:chExt cx="9634855" cy="3438525"/>
          </a:xfrm>
        </p:grpSpPr>
        <p:pic>
          <p:nvPicPr>
            <p:cNvPr id="45" name="object 4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91784" y="3160775"/>
              <a:ext cx="685800" cy="58521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947362" y="3183553"/>
              <a:ext cx="574393" cy="492625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5947362" y="3183553"/>
              <a:ext cx="574675" cy="492759"/>
            </a:xfrm>
            <a:custGeom>
              <a:avLst/>
              <a:gdLst/>
              <a:ahLst/>
              <a:cxnLst/>
              <a:rect l="l" t="t" r="r" b="b"/>
              <a:pathLst>
                <a:path w="574675" h="492760">
                  <a:moveTo>
                    <a:pt x="0" y="246312"/>
                  </a:moveTo>
                  <a:lnTo>
                    <a:pt x="143598" y="246312"/>
                  </a:lnTo>
                  <a:lnTo>
                    <a:pt x="143598" y="0"/>
                  </a:lnTo>
                  <a:lnTo>
                    <a:pt x="430794" y="0"/>
                  </a:lnTo>
                  <a:lnTo>
                    <a:pt x="430794" y="246312"/>
                  </a:lnTo>
                  <a:lnTo>
                    <a:pt x="574393" y="246312"/>
                  </a:lnTo>
                  <a:lnTo>
                    <a:pt x="287196" y="492625"/>
                  </a:lnTo>
                  <a:lnTo>
                    <a:pt x="0" y="24631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33872" y="2249423"/>
              <a:ext cx="685800" cy="48158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889416" y="2272038"/>
              <a:ext cx="574393" cy="38973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5889416" y="2272038"/>
              <a:ext cx="574675" cy="389890"/>
            </a:xfrm>
            <a:custGeom>
              <a:avLst/>
              <a:gdLst/>
              <a:ahLst/>
              <a:cxnLst/>
              <a:rect l="l" t="t" r="r" b="b"/>
              <a:pathLst>
                <a:path w="574675" h="389889">
                  <a:moveTo>
                    <a:pt x="0" y="194869"/>
                  </a:moveTo>
                  <a:lnTo>
                    <a:pt x="143598" y="194869"/>
                  </a:lnTo>
                  <a:lnTo>
                    <a:pt x="143598" y="0"/>
                  </a:lnTo>
                  <a:lnTo>
                    <a:pt x="430794" y="0"/>
                  </a:lnTo>
                  <a:lnTo>
                    <a:pt x="430794" y="194869"/>
                  </a:lnTo>
                  <a:lnTo>
                    <a:pt x="574393" y="194869"/>
                  </a:lnTo>
                  <a:lnTo>
                    <a:pt x="287196" y="389738"/>
                  </a:lnTo>
                  <a:lnTo>
                    <a:pt x="0" y="19486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523743" y="3163823"/>
              <a:ext cx="682751" cy="58521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579107" y="3185784"/>
              <a:ext cx="574393" cy="492625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579107" y="3185784"/>
              <a:ext cx="574675" cy="492759"/>
            </a:xfrm>
            <a:custGeom>
              <a:avLst/>
              <a:gdLst/>
              <a:ahLst/>
              <a:cxnLst/>
              <a:rect l="l" t="t" r="r" b="b"/>
              <a:pathLst>
                <a:path w="574675" h="492760">
                  <a:moveTo>
                    <a:pt x="0" y="246312"/>
                  </a:moveTo>
                  <a:lnTo>
                    <a:pt x="143598" y="246312"/>
                  </a:lnTo>
                  <a:lnTo>
                    <a:pt x="143598" y="0"/>
                  </a:lnTo>
                  <a:lnTo>
                    <a:pt x="430794" y="0"/>
                  </a:lnTo>
                  <a:lnTo>
                    <a:pt x="430794" y="246312"/>
                  </a:lnTo>
                  <a:lnTo>
                    <a:pt x="574393" y="246312"/>
                  </a:lnTo>
                  <a:lnTo>
                    <a:pt x="287196" y="492625"/>
                  </a:lnTo>
                  <a:lnTo>
                    <a:pt x="0" y="24631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520695" y="2249423"/>
              <a:ext cx="688848" cy="48158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579107" y="2272038"/>
              <a:ext cx="574393" cy="38973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579107" y="2272038"/>
              <a:ext cx="574675" cy="389890"/>
            </a:xfrm>
            <a:custGeom>
              <a:avLst/>
              <a:gdLst/>
              <a:ahLst/>
              <a:cxnLst/>
              <a:rect l="l" t="t" r="r" b="b"/>
              <a:pathLst>
                <a:path w="574675" h="389889">
                  <a:moveTo>
                    <a:pt x="0" y="194869"/>
                  </a:moveTo>
                  <a:lnTo>
                    <a:pt x="143598" y="194869"/>
                  </a:lnTo>
                  <a:lnTo>
                    <a:pt x="143598" y="0"/>
                  </a:lnTo>
                  <a:lnTo>
                    <a:pt x="430794" y="0"/>
                  </a:lnTo>
                  <a:lnTo>
                    <a:pt x="430794" y="194869"/>
                  </a:lnTo>
                  <a:lnTo>
                    <a:pt x="574393" y="194869"/>
                  </a:lnTo>
                  <a:lnTo>
                    <a:pt x="287196" y="389738"/>
                  </a:lnTo>
                  <a:lnTo>
                    <a:pt x="0" y="19486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186672" y="3157728"/>
              <a:ext cx="682751" cy="588264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240041" y="3181323"/>
              <a:ext cx="574393" cy="49262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9240041" y="3181323"/>
              <a:ext cx="574675" cy="492759"/>
            </a:xfrm>
            <a:custGeom>
              <a:avLst/>
              <a:gdLst/>
              <a:ahLst/>
              <a:cxnLst/>
              <a:rect l="l" t="t" r="r" b="b"/>
              <a:pathLst>
                <a:path w="574675" h="492760">
                  <a:moveTo>
                    <a:pt x="0" y="246312"/>
                  </a:moveTo>
                  <a:lnTo>
                    <a:pt x="143598" y="246312"/>
                  </a:lnTo>
                  <a:lnTo>
                    <a:pt x="143598" y="0"/>
                  </a:lnTo>
                  <a:lnTo>
                    <a:pt x="430794" y="0"/>
                  </a:lnTo>
                  <a:lnTo>
                    <a:pt x="430794" y="246312"/>
                  </a:lnTo>
                  <a:lnTo>
                    <a:pt x="574393" y="246312"/>
                  </a:lnTo>
                  <a:lnTo>
                    <a:pt x="287196" y="492625"/>
                  </a:lnTo>
                  <a:lnTo>
                    <a:pt x="0" y="24631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183624" y="2249423"/>
              <a:ext cx="688848" cy="481584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240041" y="2272038"/>
              <a:ext cx="574393" cy="389737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9240041" y="2272038"/>
              <a:ext cx="574675" cy="389890"/>
            </a:xfrm>
            <a:custGeom>
              <a:avLst/>
              <a:gdLst/>
              <a:ahLst/>
              <a:cxnLst/>
              <a:rect l="l" t="t" r="r" b="b"/>
              <a:pathLst>
                <a:path w="574675" h="389889">
                  <a:moveTo>
                    <a:pt x="0" y="194869"/>
                  </a:moveTo>
                  <a:lnTo>
                    <a:pt x="143598" y="194869"/>
                  </a:lnTo>
                  <a:lnTo>
                    <a:pt x="143598" y="0"/>
                  </a:lnTo>
                  <a:lnTo>
                    <a:pt x="430794" y="0"/>
                  </a:lnTo>
                  <a:lnTo>
                    <a:pt x="430794" y="194869"/>
                  </a:lnTo>
                  <a:lnTo>
                    <a:pt x="574393" y="194869"/>
                  </a:lnTo>
                  <a:lnTo>
                    <a:pt x="287196" y="389738"/>
                  </a:lnTo>
                  <a:lnTo>
                    <a:pt x="0" y="19486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237743" y="310895"/>
              <a:ext cx="1411224" cy="1411224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1063478" y="5868697"/>
            <a:ext cx="9879330" cy="76136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450850" marR="5080" indent="-438784">
              <a:lnSpc>
                <a:spcPts val="1300"/>
              </a:lnSpc>
              <a:spcBef>
                <a:spcPts val="220"/>
              </a:spcBef>
            </a:pPr>
            <a:r>
              <a:rPr sz="1100" spc="-90" dirty="0">
                <a:latin typeface="Calibri"/>
                <a:cs typeface="Calibri"/>
              </a:rPr>
              <a:t>Heyland </a:t>
            </a:r>
            <a:r>
              <a:rPr sz="1100" spc="-85" dirty="0">
                <a:latin typeface="Calibri"/>
                <a:cs typeface="Calibri"/>
              </a:rPr>
              <a:t>DK, </a:t>
            </a:r>
            <a:r>
              <a:rPr sz="1100" spc="-80" dirty="0">
                <a:latin typeface="Calibri"/>
                <a:cs typeface="Calibri"/>
              </a:rPr>
              <a:t>Stapleton </a:t>
            </a:r>
            <a:r>
              <a:rPr sz="1100" spc="-100" dirty="0">
                <a:latin typeface="Calibri"/>
                <a:cs typeface="Calibri"/>
              </a:rPr>
              <a:t>RD, </a:t>
            </a:r>
            <a:r>
              <a:rPr sz="1100" spc="-95" dirty="0">
                <a:latin typeface="Calibri"/>
                <a:cs typeface="Calibri"/>
              </a:rPr>
              <a:t>Mourtzakis </a:t>
            </a:r>
            <a:r>
              <a:rPr sz="1100" spc="-180" dirty="0">
                <a:latin typeface="Calibri"/>
                <a:cs typeface="Calibri"/>
              </a:rPr>
              <a:t>M,</a:t>
            </a:r>
            <a:r>
              <a:rPr sz="1100" spc="-114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et </a:t>
            </a:r>
            <a:r>
              <a:rPr sz="1100" spc="-70" dirty="0">
                <a:latin typeface="Calibri"/>
                <a:cs typeface="Calibri"/>
              </a:rPr>
              <a:t>al. </a:t>
            </a:r>
            <a:r>
              <a:rPr sz="1100" spc="-90" dirty="0">
                <a:latin typeface="Calibri"/>
                <a:cs typeface="Calibri"/>
              </a:rPr>
              <a:t>Combining </a:t>
            </a:r>
            <a:r>
              <a:rPr sz="1100" spc="-80" dirty="0">
                <a:latin typeface="Calibri"/>
                <a:cs typeface="Calibri"/>
              </a:rPr>
              <a:t>nutrition </a:t>
            </a:r>
            <a:r>
              <a:rPr sz="1100" spc="-100" dirty="0">
                <a:latin typeface="Calibri"/>
                <a:cs typeface="Calibri"/>
              </a:rPr>
              <a:t>and </a:t>
            </a:r>
            <a:r>
              <a:rPr sz="1100" spc="-75" dirty="0">
                <a:latin typeface="Calibri"/>
                <a:cs typeface="Calibri"/>
              </a:rPr>
              <a:t>exercise </a:t>
            </a:r>
            <a:r>
              <a:rPr sz="1100" spc="-90" dirty="0">
                <a:latin typeface="Calibri"/>
                <a:cs typeface="Calibri"/>
              </a:rPr>
              <a:t>to </a:t>
            </a:r>
            <a:r>
              <a:rPr sz="1100" spc="-85" dirty="0">
                <a:latin typeface="Calibri"/>
                <a:cs typeface="Calibri"/>
              </a:rPr>
              <a:t>optimize </a:t>
            </a:r>
            <a:r>
              <a:rPr sz="1100" spc="-70" dirty="0">
                <a:latin typeface="Calibri"/>
                <a:cs typeface="Calibri"/>
              </a:rPr>
              <a:t>survival </a:t>
            </a:r>
            <a:r>
              <a:rPr sz="1100" spc="-100" dirty="0">
                <a:latin typeface="Calibri"/>
                <a:cs typeface="Calibri"/>
              </a:rPr>
              <a:t>and </a:t>
            </a:r>
            <a:r>
              <a:rPr sz="1100" spc="-95" dirty="0">
                <a:latin typeface="Calibri"/>
                <a:cs typeface="Calibri"/>
              </a:rPr>
              <a:t>recovery </a:t>
            </a:r>
            <a:r>
              <a:rPr sz="1100" spc="-110" dirty="0">
                <a:latin typeface="Calibri"/>
                <a:cs typeface="Calibri"/>
              </a:rPr>
              <a:t>from </a:t>
            </a:r>
            <a:r>
              <a:rPr sz="1100" spc="-60" dirty="0">
                <a:latin typeface="Calibri"/>
                <a:cs typeface="Calibri"/>
              </a:rPr>
              <a:t>critical </a:t>
            </a:r>
            <a:r>
              <a:rPr sz="1100" spc="-55" dirty="0">
                <a:latin typeface="Calibri"/>
                <a:cs typeface="Calibri"/>
              </a:rPr>
              <a:t>illness </a:t>
            </a:r>
            <a:r>
              <a:rPr sz="1100" spc="-90" dirty="0">
                <a:latin typeface="Calibri"/>
                <a:cs typeface="Calibri"/>
              </a:rPr>
              <a:t>: Conceptual </a:t>
            </a:r>
            <a:r>
              <a:rPr sz="1100" spc="-100" dirty="0">
                <a:latin typeface="Calibri"/>
                <a:cs typeface="Calibri"/>
              </a:rPr>
              <a:t>and </a:t>
            </a:r>
            <a:r>
              <a:rPr sz="1100" spc="-85" dirty="0">
                <a:latin typeface="Calibri"/>
                <a:cs typeface="Calibri"/>
              </a:rPr>
              <a:t>methodological </a:t>
            </a:r>
            <a:r>
              <a:rPr sz="1100" spc="-80" dirty="0">
                <a:latin typeface="Calibri"/>
                <a:cs typeface="Calibri"/>
              </a:rPr>
              <a:t>issues. </a:t>
            </a:r>
            <a:r>
              <a:rPr sz="1150" i="1" spc="-65" dirty="0">
                <a:latin typeface="Calibri"/>
                <a:cs typeface="Calibri"/>
              </a:rPr>
              <a:t>Clin </a:t>
            </a:r>
            <a:r>
              <a:rPr sz="1150" i="1" spc="-120" dirty="0">
                <a:latin typeface="Calibri"/>
                <a:cs typeface="Calibri"/>
              </a:rPr>
              <a:t>Nutr</a:t>
            </a:r>
            <a:r>
              <a:rPr sz="1100" spc="-120" dirty="0">
                <a:latin typeface="Calibri"/>
                <a:cs typeface="Calibri"/>
              </a:rPr>
              <a:t>. </a:t>
            </a:r>
            <a:r>
              <a:rPr sz="1100" spc="-75" dirty="0">
                <a:latin typeface="Calibri"/>
                <a:cs typeface="Calibri"/>
              </a:rPr>
              <a:t>2016;35(5):1196-1206.  </a:t>
            </a:r>
            <a:r>
              <a:rPr sz="1100" spc="-85" dirty="0">
                <a:latin typeface="Calibri"/>
                <a:cs typeface="Calibri"/>
              </a:rPr>
              <a:t>doi:10.1016/j.clnu.2015.07.003.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>
              <a:latin typeface="Calibri"/>
              <a:cs typeface="Calibri"/>
            </a:endParaRPr>
          </a:p>
          <a:p>
            <a:pPr marL="186055" algn="ctr">
              <a:lnSpc>
                <a:spcPct val="100000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45745" y="861059"/>
            <a:ext cx="797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20" dirty="0">
                <a:latin typeface="Calibri"/>
                <a:cs typeface="Calibri"/>
              </a:rPr>
              <a:t>Ме</a:t>
            </a:r>
            <a:r>
              <a:rPr sz="1400" spc="-95" dirty="0">
                <a:latin typeface="Calibri"/>
                <a:cs typeface="Calibri"/>
              </a:rPr>
              <a:t>т</a:t>
            </a:r>
            <a:r>
              <a:rPr sz="1400" spc="-114" dirty="0">
                <a:latin typeface="Calibri"/>
                <a:cs typeface="Calibri"/>
              </a:rPr>
              <a:t>а</a:t>
            </a:r>
            <a:r>
              <a:rPr sz="1400" spc="-150" dirty="0">
                <a:latin typeface="Calibri"/>
                <a:cs typeface="Calibri"/>
              </a:rPr>
              <a:t>бо</a:t>
            </a:r>
            <a:r>
              <a:rPr sz="1400" spc="-135" dirty="0">
                <a:latin typeface="Calibri"/>
                <a:cs typeface="Calibri"/>
              </a:rPr>
              <a:t>л</a:t>
            </a:r>
            <a:r>
              <a:rPr sz="1400" spc="-150" dirty="0">
                <a:latin typeface="Calibri"/>
                <a:cs typeface="Calibri"/>
              </a:rPr>
              <a:t>и</a:t>
            </a:r>
            <a:r>
              <a:rPr sz="1400" spc="-165" dirty="0">
                <a:latin typeface="Calibri"/>
                <a:cs typeface="Calibri"/>
              </a:rPr>
              <a:t>зм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17995" y="473963"/>
            <a:ext cx="519366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20" dirty="0"/>
              <a:t>Концепция</a:t>
            </a:r>
            <a:r>
              <a:rPr spc="-110" dirty="0"/>
              <a:t> </a:t>
            </a:r>
            <a:r>
              <a:rPr spc="-409" dirty="0"/>
              <a:t>реабилитации.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002279" y="1914143"/>
            <a:ext cx="6730365" cy="3855720"/>
            <a:chOff x="3002279" y="1914143"/>
            <a:chExt cx="6730365" cy="3855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5055" y="5215127"/>
              <a:ext cx="6617208" cy="3078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55675" y="5290261"/>
              <a:ext cx="6421120" cy="118110"/>
            </a:xfrm>
            <a:custGeom>
              <a:avLst/>
              <a:gdLst/>
              <a:ahLst/>
              <a:cxnLst/>
              <a:rect l="l" t="t" r="r" b="b"/>
              <a:pathLst>
                <a:path w="6421120" h="118110">
                  <a:moveTo>
                    <a:pt x="6319707" y="0"/>
                  </a:moveTo>
                  <a:lnTo>
                    <a:pt x="6311931" y="2045"/>
                  </a:lnTo>
                  <a:lnTo>
                    <a:pt x="6304862" y="14163"/>
                  </a:lnTo>
                  <a:lnTo>
                    <a:pt x="6306910" y="21939"/>
                  </a:lnTo>
                  <a:lnTo>
                    <a:pt x="6348591" y="46253"/>
                  </a:lnTo>
                  <a:lnTo>
                    <a:pt x="6395628" y="46253"/>
                  </a:lnTo>
                  <a:lnTo>
                    <a:pt x="6395628" y="71653"/>
                  </a:lnTo>
                  <a:lnTo>
                    <a:pt x="6348591" y="71653"/>
                  </a:lnTo>
                  <a:lnTo>
                    <a:pt x="6306910" y="95967"/>
                  </a:lnTo>
                  <a:lnTo>
                    <a:pt x="6304862" y="103743"/>
                  </a:lnTo>
                  <a:lnTo>
                    <a:pt x="6311931" y="115860"/>
                  </a:lnTo>
                  <a:lnTo>
                    <a:pt x="6319707" y="117908"/>
                  </a:lnTo>
                  <a:lnTo>
                    <a:pt x="6399000" y="71653"/>
                  </a:lnTo>
                  <a:lnTo>
                    <a:pt x="6395628" y="71653"/>
                  </a:lnTo>
                  <a:lnTo>
                    <a:pt x="6399003" y="71652"/>
                  </a:lnTo>
                  <a:lnTo>
                    <a:pt x="6420772" y="58953"/>
                  </a:lnTo>
                  <a:lnTo>
                    <a:pt x="6319707" y="0"/>
                  </a:lnTo>
                  <a:close/>
                </a:path>
                <a:path w="6421120" h="118110">
                  <a:moveTo>
                    <a:pt x="6370362" y="58953"/>
                  </a:moveTo>
                  <a:lnTo>
                    <a:pt x="6348591" y="71653"/>
                  </a:lnTo>
                  <a:lnTo>
                    <a:pt x="6395628" y="71653"/>
                  </a:lnTo>
                  <a:lnTo>
                    <a:pt x="6395628" y="69923"/>
                  </a:lnTo>
                  <a:lnTo>
                    <a:pt x="6389168" y="69923"/>
                  </a:lnTo>
                  <a:lnTo>
                    <a:pt x="6370362" y="58953"/>
                  </a:lnTo>
                  <a:close/>
                </a:path>
                <a:path w="6421120" h="118110">
                  <a:moveTo>
                    <a:pt x="0" y="46252"/>
                  </a:moveTo>
                  <a:lnTo>
                    <a:pt x="0" y="71652"/>
                  </a:lnTo>
                  <a:lnTo>
                    <a:pt x="6348593" y="71652"/>
                  </a:lnTo>
                  <a:lnTo>
                    <a:pt x="6370362" y="58953"/>
                  </a:lnTo>
                  <a:lnTo>
                    <a:pt x="6348591" y="46253"/>
                  </a:lnTo>
                  <a:lnTo>
                    <a:pt x="0" y="46252"/>
                  </a:lnTo>
                  <a:close/>
                </a:path>
                <a:path w="6421120" h="118110">
                  <a:moveTo>
                    <a:pt x="6389168" y="47983"/>
                  </a:moveTo>
                  <a:lnTo>
                    <a:pt x="6370362" y="58953"/>
                  </a:lnTo>
                  <a:lnTo>
                    <a:pt x="6389168" y="69923"/>
                  </a:lnTo>
                  <a:lnTo>
                    <a:pt x="6389168" y="47983"/>
                  </a:lnTo>
                  <a:close/>
                </a:path>
                <a:path w="6421120" h="118110">
                  <a:moveTo>
                    <a:pt x="6395628" y="47983"/>
                  </a:moveTo>
                  <a:lnTo>
                    <a:pt x="6389168" y="47983"/>
                  </a:lnTo>
                  <a:lnTo>
                    <a:pt x="6389168" y="69923"/>
                  </a:lnTo>
                  <a:lnTo>
                    <a:pt x="6395628" y="69923"/>
                  </a:lnTo>
                  <a:lnTo>
                    <a:pt x="6395628" y="47983"/>
                  </a:lnTo>
                  <a:close/>
                </a:path>
                <a:path w="6421120" h="118110">
                  <a:moveTo>
                    <a:pt x="6348591" y="46253"/>
                  </a:moveTo>
                  <a:lnTo>
                    <a:pt x="6370362" y="58953"/>
                  </a:lnTo>
                  <a:lnTo>
                    <a:pt x="6389168" y="47983"/>
                  </a:lnTo>
                  <a:lnTo>
                    <a:pt x="6395628" y="47983"/>
                  </a:lnTo>
                  <a:lnTo>
                    <a:pt x="6395628" y="46253"/>
                  </a:lnTo>
                  <a:lnTo>
                    <a:pt x="6348591" y="462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2279" y="1914143"/>
              <a:ext cx="307847" cy="38557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096720" y="2048790"/>
              <a:ext cx="118110" cy="3660775"/>
            </a:xfrm>
            <a:custGeom>
              <a:avLst/>
              <a:gdLst/>
              <a:ahLst/>
              <a:cxnLst/>
              <a:rect l="l" t="t" r="r" b="b"/>
              <a:pathLst>
                <a:path w="118110" h="3660775">
                  <a:moveTo>
                    <a:pt x="58954" y="50409"/>
                  </a:moveTo>
                  <a:lnTo>
                    <a:pt x="46254" y="72179"/>
                  </a:lnTo>
                  <a:lnTo>
                    <a:pt x="46253" y="3660465"/>
                  </a:lnTo>
                  <a:lnTo>
                    <a:pt x="71653" y="3660465"/>
                  </a:lnTo>
                  <a:lnTo>
                    <a:pt x="71654" y="72179"/>
                  </a:lnTo>
                  <a:lnTo>
                    <a:pt x="58954" y="50409"/>
                  </a:lnTo>
                  <a:close/>
                </a:path>
                <a:path w="118110" h="3660775">
                  <a:moveTo>
                    <a:pt x="58954" y="0"/>
                  </a:moveTo>
                  <a:lnTo>
                    <a:pt x="0" y="101064"/>
                  </a:lnTo>
                  <a:lnTo>
                    <a:pt x="2045" y="108840"/>
                  </a:lnTo>
                  <a:lnTo>
                    <a:pt x="14163" y="115909"/>
                  </a:lnTo>
                  <a:lnTo>
                    <a:pt x="21940" y="113861"/>
                  </a:lnTo>
                  <a:lnTo>
                    <a:pt x="46254" y="72180"/>
                  </a:lnTo>
                  <a:lnTo>
                    <a:pt x="46254" y="25203"/>
                  </a:lnTo>
                  <a:lnTo>
                    <a:pt x="73656" y="25203"/>
                  </a:lnTo>
                  <a:lnTo>
                    <a:pt x="58954" y="0"/>
                  </a:lnTo>
                  <a:close/>
                </a:path>
                <a:path w="118110" h="3660775">
                  <a:moveTo>
                    <a:pt x="73656" y="25203"/>
                  </a:moveTo>
                  <a:lnTo>
                    <a:pt x="71654" y="25203"/>
                  </a:lnTo>
                  <a:lnTo>
                    <a:pt x="71654" y="72180"/>
                  </a:lnTo>
                  <a:lnTo>
                    <a:pt x="95968" y="113861"/>
                  </a:lnTo>
                  <a:lnTo>
                    <a:pt x="103745" y="115909"/>
                  </a:lnTo>
                  <a:lnTo>
                    <a:pt x="115862" y="108840"/>
                  </a:lnTo>
                  <a:lnTo>
                    <a:pt x="117908" y="101064"/>
                  </a:lnTo>
                  <a:lnTo>
                    <a:pt x="73656" y="25203"/>
                  </a:lnTo>
                  <a:close/>
                </a:path>
                <a:path w="118110" h="3660775">
                  <a:moveTo>
                    <a:pt x="71654" y="31603"/>
                  </a:moveTo>
                  <a:lnTo>
                    <a:pt x="69923" y="31603"/>
                  </a:lnTo>
                  <a:lnTo>
                    <a:pt x="58954" y="50409"/>
                  </a:lnTo>
                  <a:lnTo>
                    <a:pt x="71654" y="72180"/>
                  </a:lnTo>
                  <a:lnTo>
                    <a:pt x="71654" y="31603"/>
                  </a:lnTo>
                  <a:close/>
                </a:path>
                <a:path w="118110" h="3660775">
                  <a:moveTo>
                    <a:pt x="71654" y="25203"/>
                  </a:moveTo>
                  <a:lnTo>
                    <a:pt x="46254" y="25203"/>
                  </a:lnTo>
                  <a:lnTo>
                    <a:pt x="46254" y="72179"/>
                  </a:lnTo>
                  <a:lnTo>
                    <a:pt x="58954" y="50409"/>
                  </a:lnTo>
                  <a:lnTo>
                    <a:pt x="47984" y="31603"/>
                  </a:lnTo>
                  <a:lnTo>
                    <a:pt x="71654" y="31603"/>
                  </a:lnTo>
                  <a:lnTo>
                    <a:pt x="71654" y="25203"/>
                  </a:lnTo>
                  <a:close/>
                </a:path>
                <a:path w="118110" h="3660775">
                  <a:moveTo>
                    <a:pt x="69923" y="31603"/>
                  </a:moveTo>
                  <a:lnTo>
                    <a:pt x="47984" y="31603"/>
                  </a:lnTo>
                  <a:lnTo>
                    <a:pt x="58954" y="50409"/>
                  </a:lnTo>
                  <a:lnTo>
                    <a:pt x="69923" y="316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234414" y="5790691"/>
            <a:ext cx="61849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60" dirty="0">
                <a:latin typeface="Calibri"/>
                <a:cs typeface="Calibri"/>
              </a:rPr>
              <a:t>О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р</a:t>
            </a:r>
            <a:r>
              <a:rPr sz="1200" spc="-114" dirty="0">
                <a:latin typeface="Calibri"/>
                <a:cs typeface="Calibri"/>
              </a:rPr>
              <a:t>е</a:t>
            </a:r>
            <a:r>
              <a:rPr sz="1200" spc="-140" dirty="0">
                <a:latin typeface="Calibri"/>
                <a:cs typeface="Calibri"/>
              </a:rPr>
              <a:t>й</a:t>
            </a:r>
            <a:r>
              <a:rPr sz="1200" spc="-190" dirty="0">
                <a:latin typeface="Calibri"/>
                <a:cs typeface="Calibri"/>
              </a:rPr>
              <a:t>ш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30" dirty="0">
                <a:latin typeface="Calibri"/>
                <a:cs typeface="Calibri"/>
              </a:rPr>
              <a:t>период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62986" y="5516535"/>
            <a:ext cx="615950" cy="271780"/>
            <a:chOff x="3262986" y="5516535"/>
            <a:chExt cx="615950" cy="271780"/>
          </a:xfrm>
        </p:grpSpPr>
        <p:sp>
          <p:nvSpPr>
            <p:cNvPr id="10" name="object 10"/>
            <p:cNvSpPr/>
            <p:nvPr/>
          </p:nvSpPr>
          <p:spPr>
            <a:xfrm>
              <a:off x="3275686" y="5529235"/>
              <a:ext cx="590550" cy="246379"/>
            </a:xfrm>
            <a:custGeom>
              <a:avLst/>
              <a:gdLst/>
              <a:ahLst/>
              <a:cxnLst/>
              <a:rect l="l" t="t" r="r" b="b"/>
              <a:pathLst>
                <a:path w="590550" h="246379">
                  <a:moveTo>
                    <a:pt x="590226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590226" y="246220"/>
                  </a:lnTo>
                  <a:lnTo>
                    <a:pt x="5902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75686" y="5529235"/>
              <a:ext cx="590550" cy="246379"/>
            </a:xfrm>
            <a:custGeom>
              <a:avLst/>
              <a:gdLst/>
              <a:ahLst/>
              <a:cxnLst/>
              <a:rect l="l" t="t" r="r" b="b"/>
              <a:pathLst>
                <a:path w="590550" h="246379">
                  <a:moveTo>
                    <a:pt x="0" y="0"/>
                  </a:moveTo>
                  <a:lnTo>
                    <a:pt x="590226" y="0"/>
                  </a:lnTo>
                  <a:lnTo>
                    <a:pt x="590226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75686" y="5529236"/>
            <a:ext cx="590550" cy="246379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000" spc="-60" dirty="0">
                <a:latin typeface="Calibri"/>
                <a:cs typeface="Calibri"/>
              </a:rPr>
              <a:t>1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неделя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983068" y="5516535"/>
            <a:ext cx="6026150" cy="271780"/>
            <a:chOff x="3983068" y="5516535"/>
            <a:chExt cx="6026150" cy="271780"/>
          </a:xfrm>
        </p:grpSpPr>
        <p:sp>
          <p:nvSpPr>
            <p:cNvPr id="14" name="object 14"/>
            <p:cNvSpPr/>
            <p:nvPr/>
          </p:nvSpPr>
          <p:spPr>
            <a:xfrm>
              <a:off x="3995768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89" h="246379">
                  <a:moveTo>
                    <a:pt x="1380153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380153" y="246220"/>
                  </a:lnTo>
                  <a:lnTo>
                    <a:pt x="1380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95768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89" h="246379">
                  <a:moveTo>
                    <a:pt x="0" y="0"/>
                  </a:moveTo>
                  <a:lnTo>
                    <a:pt x="1380154" y="0"/>
                  </a:lnTo>
                  <a:lnTo>
                    <a:pt x="1380154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375921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90" h="246379">
                  <a:moveTo>
                    <a:pt x="1380153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380153" y="246220"/>
                  </a:lnTo>
                  <a:lnTo>
                    <a:pt x="1380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75921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90" h="246379">
                  <a:moveTo>
                    <a:pt x="0" y="0"/>
                  </a:moveTo>
                  <a:lnTo>
                    <a:pt x="1380154" y="0"/>
                  </a:lnTo>
                  <a:lnTo>
                    <a:pt x="1380154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756073" y="5529235"/>
              <a:ext cx="1800225" cy="246379"/>
            </a:xfrm>
            <a:custGeom>
              <a:avLst/>
              <a:gdLst/>
              <a:ahLst/>
              <a:cxnLst/>
              <a:rect l="l" t="t" r="r" b="b"/>
              <a:pathLst>
                <a:path w="1800225" h="246379">
                  <a:moveTo>
                    <a:pt x="1800199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800199" y="246220"/>
                  </a:lnTo>
                  <a:lnTo>
                    <a:pt x="1800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56073" y="5529235"/>
              <a:ext cx="1800225" cy="246379"/>
            </a:xfrm>
            <a:custGeom>
              <a:avLst/>
              <a:gdLst/>
              <a:ahLst/>
              <a:cxnLst/>
              <a:rect l="l" t="t" r="r" b="b"/>
              <a:pathLst>
                <a:path w="1800225" h="246379">
                  <a:moveTo>
                    <a:pt x="0" y="0"/>
                  </a:moveTo>
                  <a:lnTo>
                    <a:pt x="1800200" y="0"/>
                  </a:lnTo>
                  <a:lnTo>
                    <a:pt x="1800200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496268" y="5529235"/>
              <a:ext cx="1500505" cy="246379"/>
            </a:xfrm>
            <a:custGeom>
              <a:avLst/>
              <a:gdLst/>
              <a:ahLst/>
              <a:cxnLst/>
              <a:rect l="l" t="t" r="r" b="b"/>
              <a:pathLst>
                <a:path w="1500504" h="246379">
                  <a:moveTo>
                    <a:pt x="1500167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500167" y="246220"/>
                  </a:lnTo>
                  <a:lnTo>
                    <a:pt x="15001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96268" y="5529235"/>
              <a:ext cx="1500505" cy="246379"/>
            </a:xfrm>
            <a:custGeom>
              <a:avLst/>
              <a:gdLst/>
              <a:ahLst/>
              <a:cxnLst/>
              <a:rect l="l" t="t" r="r" b="b"/>
              <a:pathLst>
                <a:path w="1500504" h="246379">
                  <a:moveTo>
                    <a:pt x="0" y="0"/>
                  </a:moveTo>
                  <a:lnTo>
                    <a:pt x="1500167" y="0"/>
                  </a:lnTo>
                  <a:lnTo>
                    <a:pt x="1500167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995768" y="5529236"/>
            <a:ext cx="6000750" cy="246379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513715">
              <a:lnSpc>
                <a:spcPct val="100000"/>
              </a:lnSpc>
              <a:spcBef>
                <a:spcPts val="270"/>
              </a:spcBef>
              <a:tabLst>
                <a:tab pos="1842135" algn="l"/>
                <a:tab pos="3403600" algn="l"/>
                <a:tab pos="5141595" algn="l"/>
              </a:tabLst>
            </a:pPr>
            <a:r>
              <a:rPr sz="1000" spc="-60" dirty="0">
                <a:latin typeface="Calibri"/>
                <a:cs typeface="Calibri"/>
              </a:rPr>
              <a:t>1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05" dirty="0">
                <a:latin typeface="Calibri"/>
                <a:cs typeface="Calibri"/>
              </a:rPr>
              <a:t>месяц	</a:t>
            </a:r>
            <a:r>
              <a:rPr sz="1000" spc="-60" dirty="0">
                <a:latin typeface="Calibri"/>
                <a:cs typeface="Calibri"/>
              </a:rPr>
              <a:t>6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месяцев	</a:t>
            </a:r>
            <a:r>
              <a:rPr sz="1000" spc="-60" dirty="0">
                <a:latin typeface="Calibri"/>
                <a:cs typeface="Calibri"/>
              </a:rPr>
              <a:t>12</a:t>
            </a:r>
            <a:r>
              <a:rPr sz="1000" spc="-10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месяцев	годы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115055" y="1905000"/>
            <a:ext cx="6837045" cy="3118485"/>
            <a:chOff x="3115055" y="1905000"/>
            <a:chExt cx="6837045" cy="3118485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199" y="2807208"/>
              <a:ext cx="6254496" cy="2215896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177923" y="2828933"/>
              <a:ext cx="6158865" cy="2121535"/>
            </a:xfrm>
            <a:custGeom>
              <a:avLst/>
              <a:gdLst/>
              <a:ahLst/>
              <a:cxnLst/>
              <a:rect l="l" t="t" r="r" b="b"/>
              <a:pathLst>
                <a:path w="6158865" h="2121535">
                  <a:moveTo>
                    <a:pt x="0" y="0"/>
                  </a:moveTo>
                  <a:lnTo>
                    <a:pt x="3061" y="61310"/>
                  </a:lnTo>
                  <a:lnTo>
                    <a:pt x="6145" y="122575"/>
                  </a:lnTo>
                  <a:lnTo>
                    <a:pt x="9274" y="183749"/>
                  </a:lnTo>
                  <a:lnTo>
                    <a:pt x="12471" y="244788"/>
                  </a:lnTo>
                  <a:lnTo>
                    <a:pt x="15759" y="305645"/>
                  </a:lnTo>
                  <a:lnTo>
                    <a:pt x="19159" y="366276"/>
                  </a:lnTo>
                  <a:lnTo>
                    <a:pt x="22695" y="426635"/>
                  </a:lnTo>
                  <a:lnTo>
                    <a:pt x="26389" y="486677"/>
                  </a:lnTo>
                  <a:lnTo>
                    <a:pt x="30264" y="546357"/>
                  </a:lnTo>
                  <a:lnTo>
                    <a:pt x="34342" y="605629"/>
                  </a:lnTo>
                  <a:lnTo>
                    <a:pt x="38646" y="664448"/>
                  </a:lnTo>
                  <a:lnTo>
                    <a:pt x="43198" y="722768"/>
                  </a:lnTo>
                  <a:lnTo>
                    <a:pt x="48021" y="780545"/>
                  </a:lnTo>
                  <a:lnTo>
                    <a:pt x="53138" y="837733"/>
                  </a:lnTo>
                  <a:lnTo>
                    <a:pt x="58572" y="894287"/>
                  </a:lnTo>
                  <a:lnTo>
                    <a:pt x="64344" y="950162"/>
                  </a:lnTo>
                  <a:lnTo>
                    <a:pt x="70478" y="1005311"/>
                  </a:lnTo>
                  <a:lnTo>
                    <a:pt x="76995" y="1059691"/>
                  </a:lnTo>
                  <a:lnTo>
                    <a:pt x="83919" y="1113255"/>
                  </a:lnTo>
                  <a:lnTo>
                    <a:pt x="91273" y="1165958"/>
                  </a:lnTo>
                  <a:lnTo>
                    <a:pt x="99078" y="1217756"/>
                  </a:lnTo>
                  <a:lnTo>
                    <a:pt x="107357" y="1268602"/>
                  </a:lnTo>
                  <a:lnTo>
                    <a:pt x="116134" y="1318451"/>
                  </a:lnTo>
                  <a:lnTo>
                    <a:pt x="125430" y="1367259"/>
                  </a:lnTo>
                  <a:lnTo>
                    <a:pt x="135268" y="1414980"/>
                  </a:lnTo>
                  <a:lnTo>
                    <a:pt x="145671" y="1461567"/>
                  </a:lnTo>
                  <a:lnTo>
                    <a:pt x="156661" y="1506978"/>
                  </a:lnTo>
                  <a:lnTo>
                    <a:pt x="168261" y="1551165"/>
                  </a:lnTo>
                  <a:lnTo>
                    <a:pt x="180493" y="1594083"/>
                  </a:lnTo>
                  <a:lnTo>
                    <a:pt x="193381" y="1635688"/>
                  </a:lnTo>
                  <a:lnTo>
                    <a:pt x="206946" y="1675934"/>
                  </a:lnTo>
                  <a:lnTo>
                    <a:pt x="221212" y="1714776"/>
                  </a:lnTo>
                  <a:lnTo>
                    <a:pt x="236200" y="1752168"/>
                  </a:lnTo>
                  <a:lnTo>
                    <a:pt x="251934" y="1788065"/>
                  </a:lnTo>
                  <a:lnTo>
                    <a:pt x="268436" y="1822422"/>
                  </a:lnTo>
                  <a:lnTo>
                    <a:pt x="303833" y="1886334"/>
                  </a:lnTo>
                  <a:lnTo>
                    <a:pt x="342574" y="1943542"/>
                  </a:lnTo>
                  <a:lnTo>
                    <a:pt x="384839" y="1993683"/>
                  </a:lnTo>
                  <a:lnTo>
                    <a:pt x="430809" y="2036395"/>
                  </a:lnTo>
                  <a:lnTo>
                    <a:pt x="480663" y="2071315"/>
                  </a:lnTo>
                  <a:lnTo>
                    <a:pt x="534584" y="2098081"/>
                  </a:lnTo>
                  <a:lnTo>
                    <a:pt x="589069" y="2115015"/>
                  </a:lnTo>
                  <a:lnTo>
                    <a:pt x="644250" y="2121202"/>
                  </a:lnTo>
                  <a:lnTo>
                    <a:pt x="673423" y="2120822"/>
                  </a:lnTo>
                  <a:lnTo>
                    <a:pt x="734772" y="2113500"/>
                  </a:lnTo>
                  <a:lnTo>
                    <a:pt x="799912" y="2097946"/>
                  </a:lnTo>
                  <a:lnTo>
                    <a:pt x="868584" y="2074779"/>
                  </a:lnTo>
                  <a:lnTo>
                    <a:pt x="904164" y="2060533"/>
                  </a:lnTo>
                  <a:lnTo>
                    <a:pt x="940531" y="2044616"/>
                  </a:lnTo>
                  <a:lnTo>
                    <a:pt x="977652" y="2027106"/>
                  </a:lnTo>
                  <a:lnTo>
                    <a:pt x="1015496" y="2008078"/>
                  </a:lnTo>
                  <a:lnTo>
                    <a:pt x="1054030" y="1987612"/>
                  </a:lnTo>
                  <a:lnTo>
                    <a:pt x="1093221" y="1965783"/>
                  </a:lnTo>
                  <a:lnTo>
                    <a:pt x="1133039" y="1942670"/>
                  </a:lnTo>
                  <a:lnTo>
                    <a:pt x="1173449" y="1918350"/>
                  </a:lnTo>
                  <a:lnTo>
                    <a:pt x="1214421" y="1892900"/>
                  </a:lnTo>
                  <a:lnTo>
                    <a:pt x="1255922" y="1866397"/>
                  </a:lnTo>
                  <a:lnTo>
                    <a:pt x="1297920" y="1838919"/>
                  </a:lnTo>
                  <a:lnTo>
                    <a:pt x="1340383" y="1810544"/>
                  </a:lnTo>
                  <a:lnTo>
                    <a:pt x="1383278" y="1781348"/>
                  </a:lnTo>
                  <a:lnTo>
                    <a:pt x="1426573" y="1751408"/>
                  </a:lnTo>
                  <a:lnTo>
                    <a:pt x="1470237" y="1720803"/>
                  </a:lnTo>
                  <a:lnTo>
                    <a:pt x="1514237" y="1689610"/>
                  </a:lnTo>
                  <a:lnTo>
                    <a:pt x="1558540" y="1657905"/>
                  </a:lnTo>
                  <a:lnTo>
                    <a:pt x="1603115" y="1625767"/>
                  </a:lnTo>
                  <a:lnTo>
                    <a:pt x="1647929" y="1593272"/>
                  </a:lnTo>
                  <a:lnTo>
                    <a:pt x="1692950" y="1560498"/>
                  </a:lnTo>
                  <a:lnTo>
                    <a:pt x="1738147" y="1527523"/>
                  </a:lnTo>
                  <a:lnTo>
                    <a:pt x="1783486" y="1494423"/>
                  </a:lnTo>
                  <a:lnTo>
                    <a:pt x="1828936" y="1461277"/>
                  </a:lnTo>
                  <a:lnTo>
                    <a:pt x="1874464" y="1428160"/>
                  </a:lnTo>
                  <a:lnTo>
                    <a:pt x="1920039" y="1395152"/>
                  </a:lnTo>
                  <a:lnTo>
                    <a:pt x="1965627" y="1362328"/>
                  </a:lnTo>
                  <a:lnTo>
                    <a:pt x="2011198" y="1329767"/>
                  </a:lnTo>
                  <a:lnTo>
                    <a:pt x="2056718" y="1297545"/>
                  </a:lnTo>
                  <a:lnTo>
                    <a:pt x="2102155" y="1265741"/>
                  </a:lnTo>
                  <a:lnTo>
                    <a:pt x="2147478" y="1234431"/>
                  </a:lnTo>
                  <a:lnTo>
                    <a:pt x="2192654" y="1203693"/>
                  </a:lnTo>
                  <a:lnTo>
                    <a:pt x="2237651" y="1173604"/>
                  </a:lnTo>
                  <a:lnTo>
                    <a:pt x="2282436" y="1144242"/>
                  </a:lnTo>
                  <a:lnTo>
                    <a:pt x="2326978" y="1115683"/>
                  </a:lnTo>
                  <a:lnTo>
                    <a:pt x="2371245" y="1088006"/>
                  </a:lnTo>
                  <a:lnTo>
                    <a:pt x="2415203" y="1061287"/>
                  </a:lnTo>
                  <a:lnTo>
                    <a:pt x="2458822" y="1035604"/>
                  </a:lnTo>
                  <a:lnTo>
                    <a:pt x="2502068" y="1011035"/>
                  </a:lnTo>
                  <a:lnTo>
                    <a:pt x="2544910" y="987656"/>
                  </a:lnTo>
                  <a:lnTo>
                    <a:pt x="2587315" y="965545"/>
                  </a:lnTo>
                  <a:lnTo>
                    <a:pt x="2629251" y="944779"/>
                  </a:lnTo>
                  <a:lnTo>
                    <a:pt x="2670686" y="925436"/>
                  </a:lnTo>
                  <a:lnTo>
                    <a:pt x="2711589" y="907592"/>
                  </a:lnTo>
                  <a:lnTo>
                    <a:pt x="2751925" y="891327"/>
                  </a:lnTo>
                  <a:lnTo>
                    <a:pt x="2791665" y="876715"/>
                  </a:lnTo>
                  <a:lnTo>
                    <a:pt x="2842258" y="859642"/>
                  </a:lnTo>
                  <a:lnTo>
                    <a:pt x="2893155" y="843592"/>
                  </a:lnTo>
                  <a:lnTo>
                    <a:pt x="2944327" y="828527"/>
                  </a:lnTo>
                  <a:lnTo>
                    <a:pt x="2995747" y="814408"/>
                  </a:lnTo>
                  <a:lnTo>
                    <a:pt x="3047387" y="801198"/>
                  </a:lnTo>
                  <a:lnTo>
                    <a:pt x="3099220" y="788857"/>
                  </a:lnTo>
                  <a:lnTo>
                    <a:pt x="3151218" y="777349"/>
                  </a:lnTo>
                  <a:lnTo>
                    <a:pt x="3203353" y="766635"/>
                  </a:lnTo>
                  <a:lnTo>
                    <a:pt x="3255598" y="756676"/>
                  </a:lnTo>
                  <a:lnTo>
                    <a:pt x="3307925" y="747435"/>
                  </a:lnTo>
                  <a:lnTo>
                    <a:pt x="3360307" y="738873"/>
                  </a:lnTo>
                  <a:lnTo>
                    <a:pt x="3412716" y="730952"/>
                  </a:lnTo>
                  <a:lnTo>
                    <a:pt x="3465125" y="723633"/>
                  </a:lnTo>
                  <a:lnTo>
                    <a:pt x="3517505" y="716880"/>
                  </a:lnTo>
                  <a:lnTo>
                    <a:pt x="3569830" y="710652"/>
                  </a:lnTo>
                  <a:lnTo>
                    <a:pt x="3622072" y="704913"/>
                  </a:lnTo>
                  <a:lnTo>
                    <a:pt x="3674203" y="699624"/>
                  </a:lnTo>
                  <a:lnTo>
                    <a:pt x="3726196" y="694747"/>
                  </a:lnTo>
                  <a:lnTo>
                    <a:pt x="3778023" y="690243"/>
                  </a:lnTo>
                  <a:lnTo>
                    <a:pt x="3829656" y="686075"/>
                  </a:lnTo>
                  <a:lnTo>
                    <a:pt x="3881068" y="682204"/>
                  </a:lnTo>
                  <a:lnTo>
                    <a:pt x="3932232" y="678591"/>
                  </a:lnTo>
                  <a:lnTo>
                    <a:pt x="3983119" y="675200"/>
                  </a:lnTo>
                  <a:lnTo>
                    <a:pt x="4033703" y="671991"/>
                  </a:lnTo>
                  <a:lnTo>
                    <a:pt x="4083955" y="668927"/>
                  </a:lnTo>
                  <a:lnTo>
                    <a:pt x="4133848" y="665969"/>
                  </a:lnTo>
                  <a:lnTo>
                    <a:pt x="4183355" y="663079"/>
                  </a:lnTo>
                  <a:lnTo>
                    <a:pt x="4232447" y="660219"/>
                  </a:lnTo>
                  <a:lnTo>
                    <a:pt x="4281098" y="657350"/>
                  </a:lnTo>
                  <a:lnTo>
                    <a:pt x="4329280" y="654435"/>
                  </a:lnTo>
                  <a:lnTo>
                    <a:pt x="4376965" y="651434"/>
                  </a:lnTo>
                  <a:lnTo>
                    <a:pt x="4424125" y="648311"/>
                  </a:lnTo>
                  <a:lnTo>
                    <a:pt x="4470733" y="645027"/>
                  </a:lnTo>
                  <a:lnTo>
                    <a:pt x="4516762" y="641543"/>
                  </a:lnTo>
                  <a:lnTo>
                    <a:pt x="4562184" y="637822"/>
                  </a:lnTo>
                  <a:lnTo>
                    <a:pt x="4606971" y="633825"/>
                  </a:lnTo>
                  <a:lnTo>
                    <a:pt x="4651095" y="629514"/>
                  </a:lnTo>
                  <a:lnTo>
                    <a:pt x="4694530" y="624850"/>
                  </a:lnTo>
                  <a:lnTo>
                    <a:pt x="4737247" y="619797"/>
                  </a:lnTo>
                  <a:lnTo>
                    <a:pt x="4779219" y="614314"/>
                  </a:lnTo>
                  <a:lnTo>
                    <a:pt x="4820419" y="608365"/>
                  </a:lnTo>
                  <a:lnTo>
                    <a:pt x="4860818" y="601911"/>
                  </a:lnTo>
                  <a:lnTo>
                    <a:pt x="4900390" y="594914"/>
                  </a:lnTo>
                  <a:lnTo>
                    <a:pt x="5333685" y="497066"/>
                  </a:lnTo>
                  <a:lnTo>
                    <a:pt x="5739836" y="383563"/>
                  </a:lnTo>
                  <a:lnTo>
                    <a:pt x="6040775" y="289629"/>
                  </a:lnTo>
                  <a:lnTo>
                    <a:pt x="6158436" y="250490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7079" y="2837688"/>
              <a:ext cx="6047232" cy="181356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360851" y="2876567"/>
              <a:ext cx="5950585" cy="1692910"/>
            </a:xfrm>
            <a:custGeom>
              <a:avLst/>
              <a:gdLst/>
              <a:ahLst/>
              <a:cxnLst/>
              <a:rect l="l" t="t" r="r" b="b"/>
              <a:pathLst>
                <a:path w="5950584" h="1692910">
                  <a:moveTo>
                    <a:pt x="0" y="1546817"/>
                  </a:moveTo>
                  <a:lnTo>
                    <a:pt x="32569" y="1571830"/>
                  </a:lnTo>
                  <a:lnTo>
                    <a:pt x="65523" y="1596179"/>
                  </a:lnTo>
                  <a:lnTo>
                    <a:pt x="99247" y="1619201"/>
                  </a:lnTo>
                  <a:lnTo>
                    <a:pt x="134124" y="1640233"/>
                  </a:lnTo>
                  <a:lnTo>
                    <a:pt x="170541" y="1658609"/>
                  </a:lnTo>
                  <a:lnTo>
                    <a:pt x="208881" y="1673668"/>
                  </a:lnTo>
                  <a:lnTo>
                    <a:pt x="249528" y="1684745"/>
                  </a:lnTo>
                  <a:lnTo>
                    <a:pt x="292869" y="1691177"/>
                  </a:lnTo>
                  <a:lnTo>
                    <a:pt x="339287" y="1692300"/>
                  </a:lnTo>
                  <a:lnTo>
                    <a:pt x="389167" y="1687450"/>
                  </a:lnTo>
                  <a:lnTo>
                    <a:pt x="442894" y="1675964"/>
                  </a:lnTo>
                  <a:lnTo>
                    <a:pt x="500853" y="1657178"/>
                  </a:lnTo>
                  <a:lnTo>
                    <a:pt x="563428" y="1630429"/>
                  </a:lnTo>
                  <a:lnTo>
                    <a:pt x="624788" y="1597150"/>
                  </a:lnTo>
                  <a:lnTo>
                    <a:pt x="657629" y="1576633"/>
                  </a:lnTo>
                  <a:lnTo>
                    <a:pt x="691782" y="1553768"/>
                  </a:lnTo>
                  <a:lnTo>
                    <a:pt x="727151" y="1528735"/>
                  </a:lnTo>
                  <a:lnTo>
                    <a:pt x="763640" y="1501713"/>
                  </a:lnTo>
                  <a:lnTo>
                    <a:pt x="801153" y="1472880"/>
                  </a:lnTo>
                  <a:lnTo>
                    <a:pt x="839592" y="1442414"/>
                  </a:lnTo>
                  <a:lnTo>
                    <a:pt x="878861" y="1410495"/>
                  </a:lnTo>
                  <a:lnTo>
                    <a:pt x="918865" y="1377301"/>
                  </a:lnTo>
                  <a:lnTo>
                    <a:pt x="959507" y="1343010"/>
                  </a:lnTo>
                  <a:lnTo>
                    <a:pt x="1000690" y="1307803"/>
                  </a:lnTo>
                  <a:lnTo>
                    <a:pt x="1042318" y="1271856"/>
                  </a:lnTo>
                  <a:lnTo>
                    <a:pt x="1084295" y="1235349"/>
                  </a:lnTo>
                  <a:lnTo>
                    <a:pt x="1126524" y="1198461"/>
                  </a:lnTo>
                  <a:lnTo>
                    <a:pt x="1168910" y="1161371"/>
                  </a:lnTo>
                  <a:lnTo>
                    <a:pt x="1211355" y="1124256"/>
                  </a:lnTo>
                  <a:lnTo>
                    <a:pt x="1253763" y="1087296"/>
                  </a:lnTo>
                  <a:lnTo>
                    <a:pt x="1296039" y="1050669"/>
                  </a:lnTo>
                  <a:lnTo>
                    <a:pt x="1338085" y="1014555"/>
                  </a:lnTo>
                  <a:lnTo>
                    <a:pt x="1379806" y="979131"/>
                  </a:lnTo>
                  <a:lnTo>
                    <a:pt x="1421104" y="944577"/>
                  </a:lnTo>
                  <a:lnTo>
                    <a:pt x="1461885" y="911071"/>
                  </a:lnTo>
                  <a:lnTo>
                    <a:pt x="1502050" y="878792"/>
                  </a:lnTo>
                  <a:lnTo>
                    <a:pt x="1541504" y="847918"/>
                  </a:lnTo>
                  <a:lnTo>
                    <a:pt x="1580151" y="818629"/>
                  </a:lnTo>
                  <a:lnTo>
                    <a:pt x="1617894" y="791102"/>
                  </a:lnTo>
                  <a:lnTo>
                    <a:pt x="1654637" y="765518"/>
                  </a:lnTo>
                  <a:lnTo>
                    <a:pt x="1690284" y="742053"/>
                  </a:lnTo>
                  <a:lnTo>
                    <a:pt x="1740659" y="710553"/>
                  </a:lnTo>
                  <a:lnTo>
                    <a:pt x="1790134" y="680787"/>
                  </a:lnTo>
                  <a:lnTo>
                    <a:pt x="1838771" y="652662"/>
                  </a:lnTo>
                  <a:lnTo>
                    <a:pt x="1886631" y="626084"/>
                  </a:lnTo>
                  <a:lnTo>
                    <a:pt x="1933777" y="600959"/>
                  </a:lnTo>
                  <a:lnTo>
                    <a:pt x="1980270" y="577192"/>
                  </a:lnTo>
                  <a:lnTo>
                    <a:pt x="2026173" y="554690"/>
                  </a:lnTo>
                  <a:lnTo>
                    <a:pt x="2071546" y="533358"/>
                  </a:lnTo>
                  <a:lnTo>
                    <a:pt x="2116452" y="513103"/>
                  </a:lnTo>
                  <a:lnTo>
                    <a:pt x="2160952" y="493831"/>
                  </a:lnTo>
                  <a:lnTo>
                    <a:pt x="2205109" y="475447"/>
                  </a:lnTo>
                  <a:lnTo>
                    <a:pt x="2248984" y="457857"/>
                  </a:lnTo>
                  <a:lnTo>
                    <a:pt x="2292640" y="440967"/>
                  </a:lnTo>
                  <a:lnTo>
                    <a:pt x="2336137" y="424684"/>
                  </a:lnTo>
                  <a:lnTo>
                    <a:pt x="2379538" y="408913"/>
                  </a:lnTo>
                  <a:lnTo>
                    <a:pt x="2422905" y="393560"/>
                  </a:lnTo>
                  <a:lnTo>
                    <a:pt x="2466299" y="378530"/>
                  </a:lnTo>
                  <a:lnTo>
                    <a:pt x="2509783" y="363731"/>
                  </a:lnTo>
                  <a:lnTo>
                    <a:pt x="2553418" y="349068"/>
                  </a:lnTo>
                  <a:lnTo>
                    <a:pt x="2597266" y="334446"/>
                  </a:lnTo>
                  <a:lnTo>
                    <a:pt x="2646377" y="317953"/>
                  </a:lnTo>
                  <a:lnTo>
                    <a:pt x="2690873" y="302822"/>
                  </a:lnTo>
                  <a:lnTo>
                    <a:pt x="2731703" y="288930"/>
                  </a:lnTo>
                  <a:lnTo>
                    <a:pt x="2769813" y="276158"/>
                  </a:lnTo>
                  <a:lnTo>
                    <a:pt x="2806153" y="264384"/>
                  </a:lnTo>
                  <a:lnTo>
                    <a:pt x="2877314" y="243342"/>
                  </a:lnTo>
                  <a:lnTo>
                    <a:pt x="2952772" y="224837"/>
                  </a:lnTo>
                  <a:lnTo>
                    <a:pt x="2994482" y="216232"/>
                  </a:lnTo>
                  <a:lnTo>
                    <a:pt x="3040111" y="207897"/>
                  </a:lnTo>
                  <a:lnTo>
                    <a:pt x="3090607" y="199711"/>
                  </a:lnTo>
                  <a:lnTo>
                    <a:pt x="3146918" y="191553"/>
                  </a:lnTo>
                  <a:lnTo>
                    <a:pt x="3209993" y="183301"/>
                  </a:lnTo>
                  <a:lnTo>
                    <a:pt x="3280779" y="174834"/>
                  </a:lnTo>
                  <a:lnTo>
                    <a:pt x="3360225" y="166032"/>
                  </a:lnTo>
                  <a:lnTo>
                    <a:pt x="3449280" y="156771"/>
                  </a:lnTo>
                  <a:lnTo>
                    <a:pt x="4041588" y="111128"/>
                  </a:lnTo>
                  <a:lnTo>
                    <a:pt x="4824353" y="63361"/>
                  </a:lnTo>
                  <a:lnTo>
                    <a:pt x="5507059" y="25720"/>
                  </a:lnTo>
                  <a:lnTo>
                    <a:pt x="5799188" y="10451"/>
                  </a:lnTo>
                  <a:lnTo>
                    <a:pt x="5950351" y="0"/>
                  </a:lnTo>
                </a:path>
              </a:pathLst>
            </a:custGeom>
            <a:ln w="381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115055" y="2575559"/>
              <a:ext cx="6495288" cy="30784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155674" y="2649966"/>
              <a:ext cx="6301105" cy="118110"/>
            </a:xfrm>
            <a:custGeom>
              <a:avLst/>
              <a:gdLst/>
              <a:ahLst/>
              <a:cxnLst/>
              <a:rect l="l" t="t" r="r" b="b"/>
              <a:pathLst>
                <a:path w="6301105" h="118110">
                  <a:moveTo>
                    <a:pt x="101600" y="46253"/>
                  </a:moveTo>
                  <a:lnTo>
                    <a:pt x="0" y="46253"/>
                  </a:lnTo>
                  <a:lnTo>
                    <a:pt x="0" y="71653"/>
                  </a:lnTo>
                  <a:lnTo>
                    <a:pt x="101600" y="71653"/>
                  </a:lnTo>
                  <a:lnTo>
                    <a:pt x="101600" y="46253"/>
                  </a:lnTo>
                  <a:close/>
                </a:path>
                <a:path w="6301105" h="118110">
                  <a:moveTo>
                    <a:pt x="203200" y="46253"/>
                  </a:moveTo>
                  <a:lnTo>
                    <a:pt x="177800" y="46253"/>
                  </a:lnTo>
                  <a:lnTo>
                    <a:pt x="177800" y="71653"/>
                  </a:lnTo>
                  <a:lnTo>
                    <a:pt x="203200" y="71653"/>
                  </a:lnTo>
                  <a:lnTo>
                    <a:pt x="203200" y="46253"/>
                  </a:lnTo>
                  <a:close/>
                </a:path>
                <a:path w="6301105" h="118110">
                  <a:moveTo>
                    <a:pt x="381000" y="46253"/>
                  </a:moveTo>
                  <a:lnTo>
                    <a:pt x="279400" y="46253"/>
                  </a:lnTo>
                  <a:lnTo>
                    <a:pt x="279400" y="71653"/>
                  </a:lnTo>
                  <a:lnTo>
                    <a:pt x="381000" y="71653"/>
                  </a:lnTo>
                  <a:lnTo>
                    <a:pt x="381000" y="46253"/>
                  </a:lnTo>
                  <a:close/>
                </a:path>
                <a:path w="6301105" h="118110">
                  <a:moveTo>
                    <a:pt x="482600" y="46253"/>
                  </a:moveTo>
                  <a:lnTo>
                    <a:pt x="457200" y="46253"/>
                  </a:lnTo>
                  <a:lnTo>
                    <a:pt x="457200" y="71653"/>
                  </a:lnTo>
                  <a:lnTo>
                    <a:pt x="482600" y="71653"/>
                  </a:lnTo>
                  <a:lnTo>
                    <a:pt x="482600" y="46253"/>
                  </a:lnTo>
                  <a:close/>
                </a:path>
                <a:path w="6301105" h="118110">
                  <a:moveTo>
                    <a:pt x="660400" y="46253"/>
                  </a:moveTo>
                  <a:lnTo>
                    <a:pt x="558800" y="46253"/>
                  </a:lnTo>
                  <a:lnTo>
                    <a:pt x="558800" y="71653"/>
                  </a:lnTo>
                  <a:lnTo>
                    <a:pt x="660400" y="71653"/>
                  </a:lnTo>
                  <a:lnTo>
                    <a:pt x="660400" y="46253"/>
                  </a:lnTo>
                  <a:close/>
                </a:path>
                <a:path w="6301105" h="118110">
                  <a:moveTo>
                    <a:pt x="762000" y="46253"/>
                  </a:moveTo>
                  <a:lnTo>
                    <a:pt x="736600" y="46253"/>
                  </a:lnTo>
                  <a:lnTo>
                    <a:pt x="736600" y="71653"/>
                  </a:lnTo>
                  <a:lnTo>
                    <a:pt x="762000" y="71653"/>
                  </a:lnTo>
                  <a:lnTo>
                    <a:pt x="762000" y="46253"/>
                  </a:lnTo>
                  <a:close/>
                </a:path>
                <a:path w="6301105" h="118110">
                  <a:moveTo>
                    <a:pt x="939800" y="46253"/>
                  </a:moveTo>
                  <a:lnTo>
                    <a:pt x="838200" y="46253"/>
                  </a:lnTo>
                  <a:lnTo>
                    <a:pt x="838200" y="71653"/>
                  </a:lnTo>
                  <a:lnTo>
                    <a:pt x="939800" y="71653"/>
                  </a:lnTo>
                  <a:lnTo>
                    <a:pt x="939800" y="46253"/>
                  </a:lnTo>
                  <a:close/>
                </a:path>
                <a:path w="6301105" h="118110">
                  <a:moveTo>
                    <a:pt x="1041400" y="46253"/>
                  </a:moveTo>
                  <a:lnTo>
                    <a:pt x="1016000" y="46253"/>
                  </a:lnTo>
                  <a:lnTo>
                    <a:pt x="1016000" y="71653"/>
                  </a:lnTo>
                  <a:lnTo>
                    <a:pt x="1041400" y="71653"/>
                  </a:lnTo>
                  <a:lnTo>
                    <a:pt x="1041400" y="46253"/>
                  </a:lnTo>
                  <a:close/>
                </a:path>
                <a:path w="6301105" h="118110">
                  <a:moveTo>
                    <a:pt x="1219200" y="46253"/>
                  </a:moveTo>
                  <a:lnTo>
                    <a:pt x="1117600" y="46253"/>
                  </a:lnTo>
                  <a:lnTo>
                    <a:pt x="1117600" y="71653"/>
                  </a:lnTo>
                  <a:lnTo>
                    <a:pt x="1219200" y="71653"/>
                  </a:lnTo>
                  <a:lnTo>
                    <a:pt x="1219200" y="46253"/>
                  </a:lnTo>
                  <a:close/>
                </a:path>
                <a:path w="6301105" h="118110">
                  <a:moveTo>
                    <a:pt x="1320800" y="46253"/>
                  </a:moveTo>
                  <a:lnTo>
                    <a:pt x="1295400" y="46253"/>
                  </a:lnTo>
                  <a:lnTo>
                    <a:pt x="1295400" y="71653"/>
                  </a:lnTo>
                  <a:lnTo>
                    <a:pt x="1320800" y="71653"/>
                  </a:lnTo>
                  <a:lnTo>
                    <a:pt x="1320800" y="46253"/>
                  </a:lnTo>
                  <a:close/>
                </a:path>
                <a:path w="6301105" h="118110">
                  <a:moveTo>
                    <a:pt x="1498600" y="46253"/>
                  </a:moveTo>
                  <a:lnTo>
                    <a:pt x="1397000" y="46253"/>
                  </a:lnTo>
                  <a:lnTo>
                    <a:pt x="1397000" y="71653"/>
                  </a:lnTo>
                  <a:lnTo>
                    <a:pt x="1498600" y="71653"/>
                  </a:lnTo>
                  <a:lnTo>
                    <a:pt x="1498600" y="46253"/>
                  </a:lnTo>
                  <a:close/>
                </a:path>
                <a:path w="6301105" h="118110">
                  <a:moveTo>
                    <a:pt x="1600200" y="46253"/>
                  </a:moveTo>
                  <a:lnTo>
                    <a:pt x="1574800" y="46253"/>
                  </a:lnTo>
                  <a:lnTo>
                    <a:pt x="1574800" y="71653"/>
                  </a:lnTo>
                  <a:lnTo>
                    <a:pt x="1600200" y="71653"/>
                  </a:lnTo>
                  <a:lnTo>
                    <a:pt x="1600200" y="46253"/>
                  </a:lnTo>
                  <a:close/>
                </a:path>
                <a:path w="6301105" h="118110">
                  <a:moveTo>
                    <a:pt x="1778000" y="46253"/>
                  </a:moveTo>
                  <a:lnTo>
                    <a:pt x="1676400" y="46253"/>
                  </a:lnTo>
                  <a:lnTo>
                    <a:pt x="1676400" y="71653"/>
                  </a:lnTo>
                  <a:lnTo>
                    <a:pt x="1778000" y="71653"/>
                  </a:lnTo>
                  <a:lnTo>
                    <a:pt x="1778000" y="46253"/>
                  </a:lnTo>
                  <a:close/>
                </a:path>
                <a:path w="6301105" h="118110">
                  <a:moveTo>
                    <a:pt x="1879600" y="46253"/>
                  </a:moveTo>
                  <a:lnTo>
                    <a:pt x="1854200" y="46253"/>
                  </a:lnTo>
                  <a:lnTo>
                    <a:pt x="1854200" y="71653"/>
                  </a:lnTo>
                  <a:lnTo>
                    <a:pt x="1879600" y="71653"/>
                  </a:lnTo>
                  <a:lnTo>
                    <a:pt x="1879600" y="46253"/>
                  </a:lnTo>
                  <a:close/>
                </a:path>
                <a:path w="6301105" h="118110">
                  <a:moveTo>
                    <a:pt x="2057400" y="46253"/>
                  </a:moveTo>
                  <a:lnTo>
                    <a:pt x="1955800" y="46253"/>
                  </a:lnTo>
                  <a:lnTo>
                    <a:pt x="1955800" y="71653"/>
                  </a:lnTo>
                  <a:lnTo>
                    <a:pt x="2057400" y="71653"/>
                  </a:lnTo>
                  <a:lnTo>
                    <a:pt x="2057400" y="46253"/>
                  </a:lnTo>
                  <a:close/>
                </a:path>
                <a:path w="6301105" h="118110">
                  <a:moveTo>
                    <a:pt x="2159000" y="46253"/>
                  </a:moveTo>
                  <a:lnTo>
                    <a:pt x="2133600" y="46253"/>
                  </a:lnTo>
                  <a:lnTo>
                    <a:pt x="2133600" y="71653"/>
                  </a:lnTo>
                  <a:lnTo>
                    <a:pt x="2159000" y="71653"/>
                  </a:lnTo>
                  <a:lnTo>
                    <a:pt x="2159000" y="46253"/>
                  </a:lnTo>
                  <a:close/>
                </a:path>
                <a:path w="6301105" h="118110">
                  <a:moveTo>
                    <a:pt x="2336800" y="46253"/>
                  </a:moveTo>
                  <a:lnTo>
                    <a:pt x="2235200" y="46253"/>
                  </a:lnTo>
                  <a:lnTo>
                    <a:pt x="2235200" y="71653"/>
                  </a:lnTo>
                  <a:lnTo>
                    <a:pt x="2336800" y="71653"/>
                  </a:lnTo>
                  <a:lnTo>
                    <a:pt x="2336800" y="46253"/>
                  </a:lnTo>
                  <a:close/>
                </a:path>
                <a:path w="6301105" h="118110">
                  <a:moveTo>
                    <a:pt x="2438400" y="46253"/>
                  </a:moveTo>
                  <a:lnTo>
                    <a:pt x="2413000" y="46253"/>
                  </a:lnTo>
                  <a:lnTo>
                    <a:pt x="2413000" y="71653"/>
                  </a:lnTo>
                  <a:lnTo>
                    <a:pt x="2438400" y="71653"/>
                  </a:lnTo>
                  <a:lnTo>
                    <a:pt x="2438400" y="46253"/>
                  </a:lnTo>
                  <a:close/>
                </a:path>
                <a:path w="6301105" h="118110">
                  <a:moveTo>
                    <a:pt x="2616200" y="46253"/>
                  </a:moveTo>
                  <a:lnTo>
                    <a:pt x="2514600" y="46253"/>
                  </a:lnTo>
                  <a:lnTo>
                    <a:pt x="2514600" y="71653"/>
                  </a:lnTo>
                  <a:lnTo>
                    <a:pt x="2616200" y="71653"/>
                  </a:lnTo>
                  <a:lnTo>
                    <a:pt x="2616200" y="46253"/>
                  </a:lnTo>
                  <a:close/>
                </a:path>
                <a:path w="6301105" h="118110">
                  <a:moveTo>
                    <a:pt x="2717800" y="46253"/>
                  </a:moveTo>
                  <a:lnTo>
                    <a:pt x="2692400" y="46253"/>
                  </a:lnTo>
                  <a:lnTo>
                    <a:pt x="2692400" y="71653"/>
                  </a:lnTo>
                  <a:lnTo>
                    <a:pt x="2717800" y="71653"/>
                  </a:lnTo>
                  <a:lnTo>
                    <a:pt x="2717800" y="46253"/>
                  </a:lnTo>
                  <a:close/>
                </a:path>
                <a:path w="6301105" h="118110">
                  <a:moveTo>
                    <a:pt x="2895600" y="46253"/>
                  </a:moveTo>
                  <a:lnTo>
                    <a:pt x="2794000" y="46253"/>
                  </a:lnTo>
                  <a:lnTo>
                    <a:pt x="2794000" y="71653"/>
                  </a:lnTo>
                  <a:lnTo>
                    <a:pt x="2895600" y="71653"/>
                  </a:lnTo>
                  <a:lnTo>
                    <a:pt x="2895600" y="46253"/>
                  </a:lnTo>
                  <a:close/>
                </a:path>
                <a:path w="6301105" h="118110">
                  <a:moveTo>
                    <a:pt x="2997200" y="46253"/>
                  </a:moveTo>
                  <a:lnTo>
                    <a:pt x="2971800" y="46253"/>
                  </a:lnTo>
                  <a:lnTo>
                    <a:pt x="2971800" y="71653"/>
                  </a:lnTo>
                  <a:lnTo>
                    <a:pt x="2997200" y="71653"/>
                  </a:lnTo>
                  <a:lnTo>
                    <a:pt x="2997200" y="46253"/>
                  </a:lnTo>
                  <a:close/>
                </a:path>
                <a:path w="6301105" h="118110">
                  <a:moveTo>
                    <a:pt x="3175000" y="46253"/>
                  </a:moveTo>
                  <a:lnTo>
                    <a:pt x="3073400" y="46253"/>
                  </a:lnTo>
                  <a:lnTo>
                    <a:pt x="3073400" y="71653"/>
                  </a:lnTo>
                  <a:lnTo>
                    <a:pt x="3175000" y="71653"/>
                  </a:lnTo>
                  <a:lnTo>
                    <a:pt x="3175000" y="46253"/>
                  </a:lnTo>
                  <a:close/>
                </a:path>
                <a:path w="6301105" h="118110">
                  <a:moveTo>
                    <a:pt x="3276600" y="46253"/>
                  </a:moveTo>
                  <a:lnTo>
                    <a:pt x="3251200" y="46253"/>
                  </a:lnTo>
                  <a:lnTo>
                    <a:pt x="3251200" y="71653"/>
                  </a:lnTo>
                  <a:lnTo>
                    <a:pt x="3276600" y="71653"/>
                  </a:lnTo>
                  <a:lnTo>
                    <a:pt x="3276600" y="46253"/>
                  </a:lnTo>
                  <a:close/>
                </a:path>
                <a:path w="6301105" h="118110">
                  <a:moveTo>
                    <a:pt x="3454400" y="46253"/>
                  </a:moveTo>
                  <a:lnTo>
                    <a:pt x="3352800" y="46253"/>
                  </a:lnTo>
                  <a:lnTo>
                    <a:pt x="3352800" y="71653"/>
                  </a:lnTo>
                  <a:lnTo>
                    <a:pt x="3454400" y="71653"/>
                  </a:lnTo>
                  <a:lnTo>
                    <a:pt x="3454400" y="46253"/>
                  </a:lnTo>
                  <a:close/>
                </a:path>
                <a:path w="6301105" h="118110">
                  <a:moveTo>
                    <a:pt x="3556000" y="46253"/>
                  </a:moveTo>
                  <a:lnTo>
                    <a:pt x="3530600" y="46253"/>
                  </a:lnTo>
                  <a:lnTo>
                    <a:pt x="3530600" y="71653"/>
                  </a:lnTo>
                  <a:lnTo>
                    <a:pt x="3556000" y="71653"/>
                  </a:lnTo>
                  <a:lnTo>
                    <a:pt x="3556000" y="46253"/>
                  </a:lnTo>
                  <a:close/>
                </a:path>
                <a:path w="6301105" h="118110">
                  <a:moveTo>
                    <a:pt x="3733800" y="46253"/>
                  </a:moveTo>
                  <a:lnTo>
                    <a:pt x="3632200" y="46253"/>
                  </a:lnTo>
                  <a:lnTo>
                    <a:pt x="3632200" y="71653"/>
                  </a:lnTo>
                  <a:lnTo>
                    <a:pt x="3733800" y="71653"/>
                  </a:lnTo>
                  <a:lnTo>
                    <a:pt x="3733800" y="46253"/>
                  </a:lnTo>
                  <a:close/>
                </a:path>
                <a:path w="6301105" h="118110">
                  <a:moveTo>
                    <a:pt x="3835400" y="46253"/>
                  </a:moveTo>
                  <a:lnTo>
                    <a:pt x="3810000" y="46253"/>
                  </a:lnTo>
                  <a:lnTo>
                    <a:pt x="3810000" y="71653"/>
                  </a:lnTo>
                  <a:lnTo>
                    <a:pt x="3835400" y="71653"/>
                  </a:lnTo>
                  <a:lnTo>
                    <a:pt x="3835400" y="46253"/>
                  </a:lnTo>
                  <a:close/>
                </a:path>
                <a:path w="6301105" h="118110">
                  <a:moveTo>
                    <a:pt x="4013200" y="46253"/>
                  </a:moveTo>
                  <a:lnTo>
                    <a:pt x="3911600" y="46253"/>
                  </a:lnTo>
                  <a:lnTo>
                    <a:pt x="3911600" y="71653"/>
                  </a:lnTo>
                  <a:lnTo>
                    <a:pt x="4013200" y="71653"/>
                  </a:lnTo>
                  <a:lnTo>
                    <a:pt x="4013200" y="46253"/>
                  </a:lnTo>
                  <a:close/>
                </a:path>
                <a:path w="6301105" h="118110">
                  <a:moveTo>
                    <a:pt x="4114800" y="46253"/>
                  </a:moveTo>
                  <a:lnTo>
                    <a:pt x="4089400" y="46253"/>
                  </a:lnTo>
                  <a:lnTo>
                    <a:pt x="4089400" y="71653"/>
                  </a:lnTo>
                  <a:lnTo>
                    <a:pt x="4114800" y="71653"/>
                  </a:lnTo>
                  <a:lnTo>
                    <a:pt x="4114800" y="46253"/>
                  </a:lnTo>
                  <a:close/>
                </a:path>
                <a:path w="6301105" h="118110">
                  <a:moveTo>
                    <a:pt x="4292600" y="46253"/>
                  </a:moveTo>
                  <a:lnTo>
                    <a:pt x="4191000" y="46253"/>
                  </a:lnTo>
                  <a:lnTo>
                    <a:pt x="4191000" y="71653"/>
                  </a:lnTo>
                  <a:lnTo>
                    <a:pt x="4292600" y="71653"/>
                  </a:lnTo>
                  <a:lnTo>
                    <a:pt x="4292600" y="46253"/>
                  </a:lnTo>
                  <a:close/>
                </a:path>
                <a:path w="6301105" h="118110">
                  <a:moveTo>
                    <a:pt x="4394200" y="46253"/>
                  </a:moveTo>
                  <a:lnTo>
                    <a:pt x="4368800" y="46253"/>
                  </a:lnTo>
                  <a:lnTo>
                    <a:pt x="4368800" y="71653"/>
                  </a:lnTo>
                  <a:lnTo>
                    <a:pt x="4394200" y="71653"/>
                  </a:lnTo>
                  <a:lnTo>
                    <a:pt x="4394200" y="46253"/>
                  </a:lnTo>
                  <a:close/>
                </a:path>
                <a:path w="6301105" h="118110">
                  <a:moveTo>
                    <a:pt x="4572000" y="46253"/>
                  </a:moveTo>
                  <a:lnTo>
                    <a:pt x="4470400" y="46253"/>
                  </a:lnTo>
                  <a:lnTo>
                    <a:pt x="4470400" y="71653"/>
                  </a:lnTo>
                  <a:lnTo>
                    <a:pt x="4572000" y="71653"/>
                  </a:lnTo>
                  <a:lnTo>
                    <a:pt x="4572000" y="46253"/>
                  </a:lnTo>
                  <a:close/>
                </a:path>
                <a:path w="6301105" h="118110">
                  <a:moveTo>
                    <a:pt x="4673600" y="46253"/>
                  </a:moveTo>
                  <a:lnTo>
                    <a:pt x="4648200" y="46253"/>
                  </a:lnTo>
                  <a:lnTo>
                    <a:pt x="4648200" y="71653"/>
                  </a:lnTo>
                  <a:lnTo>
                    <a:pt x="4673600" y="71653"/>
                  </a:lnTo>
                  <a:lnTo>
                    <a:pt x="4673600" y="46253"/>
                  </a:lnTo>
                  <a:close/>
                </a:path>
                <a:path w="6301105" h="118110">
                  <a:moveTo>
                    <a:pt x="4851400" y="46253"/>
                  </a:moveTo>
                  <a:lnTo>
                    <a:pt x="4749800" y="46253"/>
                  </a:lnTo>
                  <a:lnTo>
                    <a:pt x="4749800" y="71653"/>
                  </a:lnTo>
                  <a:lnTo>
                    <a:pt x="4851400" y="71653"/>
                  </a:lnTo>
                  <a:lnTo>
                    <a:pt x="4851400" y="46253"/>
                  </a:lnTo>
                  <a:close/>
                </a:path>
                <a:path w="6301105" h="118110">
                  <a:moveTo>
                    <a:pt x="4953000" y="46253"/>
                  </a:moveTo>
                  <a:lnTo>
                    <a:pt x="4927600" y="46253"/>
                  </a:lnTo>
                  <a:lnTo>
                    <a:pt x="4927600" y="71653"/>
                  </a:lnTo>
                  <a:lnTo>
                    <a:pt x="4953000" y="71653"/>
                  </a:lnTo>
                  <a:lnTo>
                    <a:pt x="4953000" y="46253"/>
                  </a:lnTo>
                  <a:close/>
                </a:path>
                <a:path w="6301105" h="118110">
                  <a:moveTo>
                    <a:pt x="5029200" y="46253"/>
                  </a:moveTo>
                  <a:lnTo>
                    <a:pt x="5029200" y="71653"/>
                  </a:lnTo>
                  <a:lnTo>
                    <a:pt x="5130800" y="71654"/>
                  </a:lnTo>
                  <a:lnTo>
                    <a:pt x="5130800" y="46254"/>
                  </a:lnTo>
                  <a:lnTo>
                    <a:pt x="5029200" y="46253"/>
                  </a:lnTo>
                  <a:close/>
                </a:path>
                <a:path w="6301105" h="118110">
                  <a:moveTo>
                    <a:pt x="5232400" y="46254"/>
                  </a:moveTo>
                  <a:lnTo>
                    <a:pt x="5207000" y="46254"/>
                  </a:lnTo>
                  <a:lnTo>
                    <a:pt x="5207000" y="71654"/>
                  </a:lnTo>
                  <a:lnTo>
                    <a:pt x="5232400" y="71654"/>
                  </a:lnTo>
                  <a:lnTo>
                    <a:pt x="5232400" y="46254"/>
                  </a:lnTo>
                  <a:close/>
                </a:path>
                <a:path w="6301105" h="118110">
                  <a:moveTo>
                    <a:pt x="5410200" y="46254"/>
                  </a:moveTo>
                  <a:lnTo>
                    <a:pt x="5308600" y="46254"/>
                  </a:lnTo>
                  <a:lnTo>
                    <a:pt x="5308600" y="71654"/>
                  </a:lnTo>
                  <a:lnTo>
                    <a:pt x="5410200" y="71654"/>
                  </a:lnTo>
                  <a:lnTo>
                    <a:pt x="5410200" y="46254"/>
                  </a:lnTo>
                  <a:close/>
                </a:path>
                <a:path w="6301105" h="118110">
                  <a:moveTo>
                    <a:pt x="5511800" y="46254"/>
                  </a:moveTo>
                  <a:lnTo>
                    <a:pt x="5486400" y="46254"/>
                  </a:lnTo>
                  <a:lnTo>
                    <a:pt x="5486400" y="71654"/>
                  </a:lnTo>
                  <a:lnTo>
                    <a:pt x="5511800" y="71654"/>
                  </a:lnTo>
                  <a:lnTo>
                    <a:pt x="5511800" y="46254"/>
                  </a:lnTo>
                  <a:close/>
                </a:path>
                <a:path w="6301105" h="118110">
                  <a:moveTo>
                    <a:pt x="5689600" y="46254"/>
                  </a:moveTo>
                  <a:lnTo>
                    <a:pt x="5588000" y="46254"/>
                  </a:lnTo>
                  <a:lnTo>
                    <a:pt x="5588000" y="71654"/>
                  </a:lnTo>
                  <a:lnTo>
                    <a:pt x="5689600" y="71654"/>
                  </a:lnTo>
                  <a:lnTo>
                    <a:pt x="5689600" y="46254"/>
                  </a:lnTo>
                  <a:close/>
                </a:path>
                <a:path w="6301105" h="118110">
                  <a:moveTo>
                    <a:pt x="5791200" y="46254"/>
                  </a:moveTo>
                  <a:lnTo>
                    <a:pt x="5765800" y="46254"/>
                  </a:lnTo>
                  <a:lnTo>
                    <a:pt x="5765800" y="71654"/>
                  </a:lnTo>
                  <a:lnTo>
                    <a:pt x="5791200" y="71654"/>
                  </a:lnTo>
                  <a:lnTo>
                    <a:pt x="5791200" y="46254"/>
                  </a:lnTo>
                  <a:close/>
                </a:path>
                <a:path w="6301105" h="118110">
                  <a:moveTo>
                    <a:pt x="5969000" y="46254"/>
                  </a:moveTo>
                  <a:lnTo>
                    <a:pt x="5867400" y="46254"/>
                  </a:lnTo>
                  <a:lnTo>
                    <a:pt x="5867400" y="71654"/>
                  </a:lnTo>
                  <a:lnTo>
                    <a:pt x="5969000" y="71654"/>
                  </a:lnTo>
                  <a:lnTo>
                    <a:pt x="5969000" y="46254"/>
                  </a:lnTo>
                  <a:close/>
                </a:path>
                <a:path w="6301105" h="118110">
                  <a:moveTo>
                    <a:pt x="6070600" y="46254"/>
                  </a:moveTo>
                  <a:lnTo>
                    <a:pt x="6045200" y="46254"/>
                  </a:lnTo>
                  <a:lnTo>
                    <a:pt x="6045200" y="71654"/>
                  </a:lnTo>
                  <a:lnTo>
                    <a:pt x="6070600" y="71654"/>
                  </a:lnTo>
                  <a:lnTo>
                    <a:pt x="6070600" y="46254"/>
                  </a:lnTo>
                  <a:close/>
                </a:path>
                <a:path w="6301105" h="118110">
                  <a:moveTo>
                    <a:pt x="6248400" y="60091"/>
                  </a:moveTo>
                  <a:lnTo>
                    <a:pt x="6186896" y="95968"/>
                  </a:lnTo>
                  <a:lnTo>
                    <a:pt x="6184849" y="103745"/>
                  </a:lnTo>
                  <a:lnTo>
                    <a:pt x="6191918" y="115862"/>
                  </a:lnTo>
                  <a:lnTo>
                    <a:pt x="6199694" y="117908"/>
                  </a:lnTo>
                  <a:lnTo>
                    <a:pt x="6278986" y="71654"/>
                  </a:lnTo>
                  <a:lnTo>
                    <a:pt x="6248400" y="71654"/>
                  </a:lnTo>
                  <a:lnTo>
                    <a:pt x="6248400" y="60091"/>
                  </a:lnTo>
                  <a:close/>
                </a:path>
                <a:path w="6301105" h="118110">
                  <a:moveTo>
                    <a:pt x="6228578" y="46254"/>
                  </a:moveTo>
                  <a:lnTo>
                    <a:pt x="6146800" y="46254"/>
                  </a:lnTo>
                  <a:lnTo>
                    <a:pt x="6146800" y="71654"/>
                  </a:lnTo>
                  <a:lnTo>
                    <a:pt x="6228577" y="71654"/>
                  </a:lnTo>
                  <a:lnTo>
                    <a:pt x="6248400" y="60091"/>
                  </a:lnTo>
                  <a:lnTo>
                    <a:pt x="6248400" y="57817"/>
                  </a:lnTo>
                  <a:lnTo>
                    <a:pt x="6228578" y="46254"/>
                  </a:lnTo>
                  <a:close/>
                </a:path>
                <a:path w="6301105" h="118110">
                  <a:moveTo>
                    <a:pt x="6250349" y="58954"/>
                  </a:moveTo>
                  <a:lnTo>
                    <a:pt x="6248400" y="60091"/>
                  </a:lnTo>
                  <a:lnTo>
                    <a:pt x="6248400" y="71654"/>
                  </a:lnTo>
                  <a:lnTo>
                    <a:pt x="6278986" y="71654"/>
                  </a:lnTo>
                  <a:lnTo>
                    <a:pt x="6281954" y="69923"/>
                  </a:lnTo>
                  <a:lnTo>
                    <a:pt x="6269154" y="69923"/>
                  </a:lnTo>
                  <a:lnTo>
                    <a:pt x="6250349" y="58954"/>
                  </a:lnTo>
                  <a:close/>
                </a:path>
                <a:path w="6301105" h="118110">
                  <a:moveTo>
                    <a:pt x="6269154" y="47984"/>
                  </a:moveTo>
                  <a:lnTo>
                    <a:pt x="6250349" y="58954"/>
                  </a:lnTo>
                  <a:lnTo>
                    <a:pt x="6269154" y="69923"/>
                  </a:lnTo>
                  <a:lnTo>
                    <a:pt x="6269154" y="47984"/>
                  </a:lnTo>
                  <a:close/>
                </a:path>
                <a:path w="6301105" h="118110">
                  <a:moveTo>
                    <a:pt x="6281952" y="47984"/>
                  </a:moveTo>
                  <a:lnTo>
                    <a:pt x="6269154" y="47984"/>
                  </a:lnTo>
                  <a:lnTo>
                    <a:pt x="6269154" y="69923"/>
                  </a:lnTo>
                  <a:lnTo>
                    <a:pt x="6281954" y="69923"/>
                  </a:lnTo>
                  <a:lnTo>
                    <a:pt x="6300758" y="58954"/>
                  </a:lnTo>
                  <a:lnTo>
                    <a:pt x="6281952" y="47984"/>
                  </a:lnTo>
                  <a:close/>
                </a:path>
                <a:path w="6301105" h="118110">
                  <a:moveTo>
                    <a:pt x="6278986" y="46254"/>
                  </a:moveTo>
                  <a:lnTo>
                    <a:pt x="6248400" y="46254"/>
                  </a:lnTo>
                  <a:lnTo>
                    <a:pt x="6248400" y="57817"/>
                  </a:lnTo>
                  <a:lnTo>
                    <a:pt x="6250349" y="58954"/>
                  </a:lnTo>
                  <a:lnTo>
                    <a:pt x="6269154" y="47984"/>
                  </a:lnTo>
                  <a:lnTo>
                    <a:pt x="6281952" y="47984"/>
                  </a:lnTo>
                  <a:lnTo>
                    <a:pt x="6278986" y="46254"/>
                  </a:lnTo>
                  <a:close/>
                </a:path>
                <a:path w="6301105" h="118110">
                  <a:moveTo>
                    <a:pt x="6199694" y="0"/>
                  </a:moveTo>
                  <a:lnTo>
                    <a:pt x="6191918" y="2045"/>
                  </a:lnTo>
                  <a:lnTo>
                    <a:pt x="6184849" y="14163"/>
                  </a:lnTo>
                  <a:lnTo>
                    <a:pt x="6186896" y="21940"/>
                  </a:lnTo>
                  <a:lnTo>
                    <a:pt x="6248400" y="57817"/>
                  </a:lnTo>
                  <a:lnTo>
                    <a:pt x="6248400" y="46254"/>
                  </a:lnTo>
                  <a:lnTo>
                    <a:pt x="6278986" y="46254"/>
                  </a:lnTo>
                  <a:lnTo>
                    <a:pt x="61996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70064" y="1905000"/>
              <a:ext cx="2581655" cy="83210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851647" y="1953767"/>
              <a:ext cx="1661159" cy="7132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16136" y="1928783"/>
              <a:ext cx="2489903" cy="738047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416136" y="1928782"/>
              <a:ext cx="2490470" cy="738505"/>
            </a:xfrm>
            <a:custGeom>
              <a:avLst/>
              <a:gdLst/>
              <a:ahLst/>
              <a:cxnLst/>
              <a:rect l="l" t="t" r="r" b="b"/>
              <a:pathLst>
                <a:path w="2490470" h="738505">
                  <a:moveTo>
                    <a:pt x="1914832" y="738047"/>
                  </a:moveTo>
                  <a:lnTo>
                    <a:pt x="1514909" y="652272"/>
                  </a:lnTo>
                  <a:lnTo>
                    <a:pt x="1449992" y="655626"/>
                  </a:lnTo>
                  <a:lnTo>
                    <a:pt x="1385216" y="658051"/>
                  </a:lnTo>
                  <a:lnTo>
                    <a:pt x="1320683" y="659563"/>
                  </a:lnTo>
                  <a:lnTo>
                    <a:pt x="1256498" y="660179"/>
                  </a:lnTo>
                  <a:lnTo>
                    <a:pt x="1192762" y="659917"/>
                  </a:lnTo>
                  <a:lnTo>
                    <a:pt x="1129578" y="658795"/>
                  </a:lnTo>
                  <a:lnTo>
                    <a:pt x="1067049" y="656829"/>
                  </a:lnTo>
                  <a:lnTo>
                    <a:pt x="1005277" y="654037"/>
                  </a:lnTo>
                  <a:lnTo>
                    <a:pt x="944365" y="650437"/>
                  </a:lnTo>
                  <a:lnTo>
                    <a:pt x="884416" y="646045"/>
                  </a:lnTo>
                  <a:lnTo>
                    <a:pt x="825532" y="640878"/>
                  </a:lnTo>
                  <a:lnTo>
                    <a:pt x="767816" y="634955"/>
                  </a:lnTo>
                  <a:lnTo>
                    <a:pt x="711370" y="628293"/>
                  </a:lnTo>
                  <a:lnTo>
                    <a:pt x="656298" y="620908"/>
                  </a:lnTo>
                  <a:lnTo>
                    <a:pt x="602701" y="612819"/>
                  </a:lnTo>
                  <a:lnTo>
                    <a:pt x="550683" y="604042"/>
                  </a:lnTo>
                  <a:lnTo>
                    <a:pt x="500346" y="594594"/>
                  </a:lnTo>
                  <a:lnTo>
                    <a:pt x="451793" y="584494"/>
                  </a:lnTo>
                  <a:lnTo>
                    <a:pt x="405127" y="573759"/>
                  </a:lnTo>
                  <a:lnTo>
                    <a:pt x="360449" y="562405"/>
                  </a:lnTo>
                  <a:lnTo>
                    <a:pt x="317864" y="550450"/>
                  </a:lnTo>
                  <a:lnTo>
                    <a:pt x="277473" y="537911"/>
                  </a:lnTo>
                  <a:lnTo>
                    <a:pt x="239378" y="524806"/>
                  </a:lnTo>
                  <a:lnTo>
                    <a:pt x="203684" y="511153"/>
                  </a:lnTo>
                  <a:lnTo>
                    <a:pt x="139905" y="482267"/>
                  </a:lnTo>
                  <a:lnTo>
                    <a:pt x="86956" y="451394"/>
                  </a:lnTo>
                  <a:lnTo>
                    <a:pt x="45659" y="418672"/>
                  </a:lnTo>
                  <a:lnTo>
                    <a:pt x="15408" y="381903"/>
                  </a:lnTo>
                  <a:lnTo>
                    <a:pt x="689" y="342594"/>
                  </a:lnTo>
                  <a:lnTo>
                    <a:pt x="0" y="323125"/>
                  </a:lnTo>
                  <a:lnTo>
                    <a:pt x="3625" y="303834"/>
                  </a:lnTo>
                  <a:lnTo>
                    <a:pt x="23426" y="265952"/>
                  </a:lnTo>
                  <a:lnTo>
                    <a:pt x="59301" y="229277"/>
                  </a:lnTo>
                  <a:lnTo>
                    <a:pt x="110459" y="194139"/>
                  </a:lnTo>
                  <a:lnTo>
                    <a:pt x="176108" y="160867"/>
                  </a:lnTo>
                  <a:lnTo>
                    <a:pt x="214120" y="145035"/>
                  </a:lnTo>
                  <a:lnTo>
                    <a:pt x="255457" y="129792"/>
                  </a:lnTo>
                  <a:lnTo>
                    <a:pt x="300023" y="115181"/>
                  </a:lnTo>
                  <a:lnTo>
                    <a:pt x="347717" y="101242"/>
                  </a:lnTo>
                  <a:lnTo>
                    <a:pt x="398440" y="88017"/>
                  </a:lnTo>
                  <a:lnTo>
                    <a:pt x="452094" y="75547"/>
                  </a:lnTo>
                  <a:lnTo>
                    <a:pt x="508580" y="63873"/>
                  </a:lnTo>
                  <a:lnTo>
                    <a:pt x="567799" y="53036"/>
                  </a:lnTo>
                  <a:lnTo>
                    <a:pt x="629652" y="43078"/>
                  </a:lnTo>
                  <a:lnTo>
                    <a:pt x="694040" y="34040"/>
                  </a:lnTo>
                  <a:lnTo>
                    <a:pt x="760865" y="25962"/>
                  </a:lnTo>
                  <a:lnTo>
                    <a:pt x="830027" y="18887"/>
                  </a:lnTo>
                  <a:lnTo>
                    <a:pt x="901427" y="12854"/>
                  </a:lnTo>
                  <a:lnTo>
                    <a:pt x="974967" y="7907"/>
                  </a:lnTo>
                  <a:lnTo>
                    <a:pt x="1039885" y="4552"/>
                  </a:lnTo>
                  <a:lnTo>
                    <a:pt x="1104661" y="2128"/>
                  </a:lnTo>
                  <a:lnTo>
                    <a:pt x="1169193" y="616"/>
                  </a:lnTo>
                  <a:lnTo>
                    <a:pt x="1233379" y="0"/>
                  </a:lnTo>
                  <a:lnTo>
                    <a:pt x="1297115" y="261"/>
                  </a:lnTo>
                  <a:lnTo>
                    <a:pt x="1360299" y="1384"/>
                  </a:lnTo>
                  <a:lnTo>
                    <a:pt x="1422828" y="3349"/>
                  </a:lnTo>
                  <a:lnTo>
                    <a:pt x="1484600" y="6141"/>
                  </a:lnTo>
                  <a:lnTo>
                    <a:pt x="1545512" y="9742"/>
                  </a:lnTo>
                  <a:lnTo>
                    <a:pt x="1605461" y="14134"/>
                  </a:lnTo>
                  <a:lnTo>
                    <a:pt x="1664345" y="19300"/>
                  </a:lnTo>
                  <a:lnTo>
                    <a:pt x="1722061" y="25223"/>
                  </a:lnTo>
                  <a:lnTo>
                    <a:pt x="1778507" y="31886"/>
                  </a:lnTo>
                  <a:lnTo>
                    <a:pt x="1833579" y="39270"/>
                  </a:lnTo>
                  <a:lnTo>
                    <a:pt x="1887176" y="47360"/>
                  </a:lnTo>
                  <a:lnTo>
                    <a:pt x="1939194" y="56137"/>
                  </a:lnTo>
                  <a:lnTo>
                    <a:pt x="1989530" y="65584"/>
                  </a:lnTo>
                  <a:lnTo>
                    <a:pt x="2038083" y="75684"/>
                  </a:lnTo>
                  <a:lnTo>
                    <a:pt x="2084750" y="86420"/>
                  </a:lnTo>
                  <a:lnTo>
                    <a:pt x="2129427" y="97774"/>
                  </a:lnTo>
                  <a:lnTo>
                    <a:pt x="2172013" y="109729"/>
                  </a:lnTo>
                  <a:lnTo>
                    <a:pt x="2212404" y="122267"/>
                  </a:lnTo>
                  <a:lnTo>
                    <a:pt x="2250498" y="135372"/>
                  </a:lnTo>
                  <a:lnTo>
                    <a:pt x="2286193" y="149026"/>
                  </a:lnTo>
                  <a:lnTo>
                    <a:pt x="2349972" y="177911"/>
                  </a:lnTo>
                  <a:lnTo>
                    <a:pt x="2402921" y="208784"/>
                  </a:lnTo>
                  <a:lnTo>
                    <a:pt x="2444218" y="241507"/>
                  </a:lnTo>
                  <a:lnTo>
                    <a:pt x="2476445" y="281730"/>
                  </a:lnTo>
                  <a:lnTo>
                    <a:pt x="2489903" y="328122"/>
                  </a:lnTo>
                  <a:lnTo>
                    <a:pt x="2487391" y="351147"/>
                  </a:lnTo>
                  <a:lnTo>
                    <a:pt x="2464462" y="396461"/>
                  </a:lnTo>
                  <a:lnTo>
                    <a:pt x="2418440" y="440272"/>
                  </a:lnTo>
                  <a:lnTo>
                    <a:pt x="2350255" y="481953"/>
                  </a:lnTo>
                  <a:lnTo>
                    <a:pt x="2308142" y="501798"/>
                  </a:lnTo>
                  <a:lnTo>
                    <a:pt x="2260837" y="520876"/>
                  </a:lnTo>
                  <a:lnTo>
                    <a:pt x="2208457" y="539107"/>
                  </a:lnTo>
                  <a:lnTo>
                    <a:pt x="2151118" y="556414"/>
                  </a:lnTo>
                  <a:lnTo>
                    <a:pt x="2088937" y="572717"/>
                  </a:lnTo>
                  <a:lnTo>
                    <a:pt x="2022029" y="587939"/>
                  </a:lnTo>
                  <a:lnTo>
                    <a:pt x="1950511" y="602001"/>
                  </a:lnTo>
                  <a:lnTo>
                    <a:pt x="1914832" y="738047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2694354" y="2489708"/>
            <a:ext cx="320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0" dirty="0"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814366" y="5248147"/>
            <a:ext cx="187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814366" y="3870452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14366" y="4589779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25%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814366" y="3148076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75%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93532" y="2003552"/>
            <a:ext cx="13347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2420" marR="5080" indent="-300355">
              <a:lnSpc>
                <a:spcPct val="100000"/>
              </a:lnSpc>
              <a:spcBef>
                <a:spcPts val="100"/>
              </a:spcBef>
            </a:pPr>
            <a:r>
              <a:rPr sz="1500" spc="-105" dirty="0">
                <a:latin typeface="Calibri"/>
                <a:cs typeface="Calibri"/>
              </a:rPr>
              <a:t>Р</a:t>
            </a:r>
            <a:r>
              <a:rPr sz="1500" spc="-125" dirty="0">
                <a:latin typeface="Calibri"/>
                <a:cs typeface="Calibri"/>
              </a:rPr>
              <a:t>е</a:t>
            </a:r>
            <a:r>
              <a:rPr sz="1500" spc="-135" dirty="0">
                <a:latin typeface="Calibri"/>
                <a:cs typeface="Calibri"/>
              </a:rPr>
              <a:t>аб</a:t>
            </a:r>
            <a:r>
              <a:rPr sz="1500" spc="-155" dirty="0">
                <a:latin typeface="Calibri"/>
                <a:cs typeface="Calibri"/>
              </a:rPr>
              <a:t>или</a:t>
            </a:r>
            <a:r>
              <a:rPr sz="1500" spc="-110" dirty="0">
                <a:latin typeface="Calibri"/>
                <a:cs typeface="Calibri"/>
              </a:rPr>
              <a:t>т</a:t>
            </a:r>
            <a:r>
              <a:rPr sz="1500" spc="-130" dirty="0">
                <a:latin typeface="Calibri"/>
                <a:cs typeface="Calibri"/>
              </a:rPr>
              <a:t>а</a:t>
            </a:r>
            <a:r>
              <a:rPr sz="1500" spc="-150" dirty="0">
                <a:latin typeface="Calibri"/>
                <a:cs typeface="Calibri"/>
              </a:rPr>
              <a:t>ц</a:t>
            </a:r>
            <a:r>
              <a:rPr sz="1500" spc="-155" dirty="0">
                <a:latin typeface="Calibri"/>
                <a:cs typeface="Calibri"/>
              </a:rPr>
              <a:t>и</a:t>
            </a:r>
            <a:r>
              <a:rPr sz="1500" spc="-145" dirty="0">
                <a:latin typeface="Calibri"/>
                <a:cs typeface="Calibri"/>
              </a:rPr>
              <a:t>о</a:t>
            </a:r>
            <a:r>
              <a:rPr sz="1500" spc="-160" dirty="0">
                <a:latin typeface="Calibri"/>
                <a:cs typeface="Calibri"/>
              </a:rPr>
              <a:t>нн</a:t>
            </a:r>
            <a:r>
              <a:rPr sz="1500" spc="-190" dirty="0">
                <a:latin typeface="Calibri"/>
                <a:cs typeface="Calibri"/>
              </a:rPr>
              <a:t>ы</a:t>
            </a:r>
            <a:r>
              <a:rPr sz="1500" spc="-95" dirty="0">
                <a:latin typeface="Calibri"/>
                <a:cs typeface="Calibri"/>
              </a:rPr>
              <a:t>й  </a:t>
            </a:r>
            <a:r>
              <a:rPr sz="1500" spc="-140" dirty="0">
                <a:latin typeface="Calibri"/>
                <a:cs typeface="Calibri"/>
              </a:rPr>
              <a:t>потенциал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770376" y="2633472"/>
            <a:ext cx="5782310" cy="2435860"/>
            <a:chOff x="3770376" y="2633472"/>
            <a:chExt cx="5782310" cy="2435860"/>
          </a:xfrm>
        </p:grpSpPr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61632" y="2935224"/>
              <a:ext cx="307848" cy="72847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7057158" y="3068902"/>
              <a:ext cx="118110" cy="420370"/>
            </a:xfrm>
            <a:custGeom>
              <a:avLst/>
              <a:gdLst/>
              <a:ahLst/>
              <a:cxnLst/>
              <a:rect l="l" t="t" r="r" b="b"/>
              <a:pathLst>
                <a:path w="118109" h="420370">
                  <a:moveTo>
                    <a:pt x="14164" y="304256"/>
                  </a:moveTo>
                  <a:lnTo>
                    <a:pt x="2047" y="311323"/>
                  </a:lnTo>
                  <a:lnTo>
                    <a:pt x="1" y="319100"/>
                  </a:lnTo>
                  <a:lnTo>
                    <a:pt x="58955" y="420165"/>
                  </a:lnTo>
                  <a:lnTo>
                    <a:pt x="73658" y="394959"/>
                  </a:lnTo>
                  <a:lnTo>
                    <a:pt x="46254" y="394959"/>
                  </a:lnTo>
                  <a:lnTo>
                    <a:pt x="46254" y="347983"/>
                  </a:lnTo>
                  <a:lnTo>
                    <a:pt x="21940" y="306302"/>
                  </a:lnTo>
                  <a:lnTo>
                    <a:pt x="14164" y="304256"/>
                  </a:lnTo>
                  <a:close/>
                </a:path>
                <a:path w="118109" h="420370">
                  <a:moveTo>
                    <a:pt x="46254" y="347983"/>
                  </a:moveTo>
                  <a:lnTo>
                    <a:pt x="46254" y="394959"/>
                  </a:lnTo>
                  <a:lnTo>
                    <a:pt x="71654" y="394959"/>
                  </a:lnTo>
                  <a:lnTo>
                    <a:pt x="71654" y="388560"/>
                  </a:lnTo>
                  <a:lnTo>
                    <a:pt x="47985" y="388560"/>
                  </a:lnTo>
                  <a:lnTo>
                    <a:pt x="58955" y="369755"/>
                  </a:lnTo>
                  <a:lnTo>
                    <a:pt x="46254" y="347983"/>
                  </a:lnTo>
                  <a:close/>
                </a:path>
                <a:path w="118109" h="420370">
                  <a:moveTo>
                    <a:pt x="103746" y="304255"/>
                  </a:moveTo>
                  <a:lnTo>
                    <a:pt x="95968" y="306302"/>
                  </a:lnTo>
                  <a:lnTo>
                    <a:pt x="71655" y="347983"/>
                  </a:lnTo>
                  <a:lnTo>
                    <a:pt x="71654" y="394959"/>
                  </a:lnTo>
                  <a:lnTo>
                    <a:pt x="73658" y="394959"/>
                  </a:lnTo>
                  <a:lnTo>
                    <a:pt x="117909" y="319100"/>
                  </a:lnTo>
                  <a:lnTo>
                    <a:pt x="115863" y="311323"/>
                  </a:lnTo>
                  <a:lnTo>
                    <a:pt x="103746" y="304255"/>
                  </a:lnTo>
                  <a:close/>
                </a:path>
                <a:path w="118109" h="420370">
                  <a:moveTo>
                    <a:pt x="58955" y="369755"/>
                  </a:moveTo>
                  <a:lnTo>
                    <a:pt x="47985" y="388560"/>
                  </a:lnTo>
                  <a:lnTo>
                    <a:pt x="69924" y="388560"/>
                  </a:lnTo>
                  <a:lnTo>
                    <a:pt x="58955" y="369755"/>
                  </a:lnTo>
                  <a:close/>
                </a:path>
                <a:path w="118109" h="420370">
                  <a:moveTo>
                    <a:pt x="71654" y="347984"/>
                  </a:moveTo>
                  <a:lnTo>
                    <a:pt x="58955" y="369755"/>
                  </a:lnTo>
                  <a:lnTo>
                    <a:pt x="69924" y="388560"/>
                  </a:lnTo>
                  <a:lnTo>
                    <a:pt x="71654" y="388560"/>
                  </a:lnTo>
                  <a:lnTo>
                    <a:pt x="71654" y="347984"/>
                  </a:lnTo>
                  <a:close/>
                </a:path>
                <a:path w="118109" h="420370">
                  <a:moveTo>
                    <a:pt x="58954" y="50410"/>
                  </a:moveTo>
                  <a:lnTo>
                    <a:pt x="46254" y="72181"/>
                  </a:lnTo>
                  <a:lnTo>
                    <a:pt x="46255" y="347984"/>
                  </a:lnTo>
                  <a:lnTo>
                    <a:pt x="58955" y="369755"/>
                  </a:lnTo>
                  <a:lnTo>
                    <a:pt x="71654" y="347984"/>
                  </a:lnTo>
                  <a:lnTo>
                    <a:pt x="71654" y="72181"/>
                  </a:lnTo>
                  <a:lnTo>
                    <a:pt x="58954" y="50410"/>
                  </a:lnTo>
                  <a:close/>
                </a:path>
                <a:path w="118109" h="420370">
                  <a:moveTo>
                    <a:pt x="58954" y="0"/>
                  </a:moveTo>
                  <a:lnTo>
                    <a:pt x="0" y="101064"/>
                  </a:lnTo>
                  <a:lnTo>
                    <a:pt x="2047" y="108841"/>
                  </a:lnTo>
                  <a:lnTo>
                    <a:pt x="14164" y="115909"/>
                  </a:lnTo>
                  <a:lnTo>
                    <a:pt x="21940" y="113863"/>
                  </a:lnTo>
                  <a:lnTo>
                    <a:pt x="46254" y="72181"/>
                  </a:lnTo>
                  <a:lnTo>
                    <a:pt x="46254" y="25205"/>
                  </a:lnTo>
                  <a:lnTo>
                    <a:pt x="73658" y="25205"/>
                  </a:lnTo>
                  <a:lnTo>
                    <a:pt x="58954" y="0"/>
                  </a:lnTo>
                  <a:close/>
                </a:path>
                <a:path w="118109" h="420370">
                  <a:moveTo>
                    <a:pt x="73658" y="25205"/>
                  </a:moveTo>
                  <a:lnTo>
                    <a:pt x="71654" y="25205"/>
                  </a:lnTo>
                  <a:lnTo>
                    <a:pt x="71654" y="72181"/>
                  </a:lnTo>
                  <a:lnTo>
                    <a:pt x="95968" y="113863"/>
                  </a:lnTo>
                  <a:lnTo>
                    <a:pt x="103745" y="115909"/>
                  </a:lnTo>
                  <a:lnTo>
                    <a:pt x="115862" y="108840"/>
                  </a:lnTo>
                  <a:lnTo>
                    <a:pt x="117909" y="101064"/>
                  </a:lnTo>
                  <a:lnTo>
                    <a:pt x="73658" y="25205"/>
                  </a:lnTo>
                  <a:close/>
                </a:path>
                <a:path w="118109" h="420370">
                  <a:moveTo>
                    <a:pt x="71654" y="25205"/>
                  </a:moveTo>
                  <a:lnTo>
                    <a:pt x="46254" y="25205"/>
                  </a:lnTo>
                  <a:lnTo>
                    <a:pt x="46254" y="72181"/>
                  </a:lnTo>
                  <a:lnTo>
                    <a:pt x="58954" y="50410"/>
                  </a:lnTo>
                  <a:lnTo>
                    <a:pt x="47984" y="31603"/>
                  </a:lnTo>
                  <a:lnTo>
                    <a:pt x="71654" y="31603"/>
                  </a:lnTo>
                  <a:lnTo>
                    <a:pt x="71654" y="25205"/>
                  </a:lnTo>
                  <a:close/>
                </a:path>
                <a:path w="118109" h="420370">
                  <a:moveTo>
                    <a:pt x="71654" y="31603"/>
                  </a:moveTo>
                  <a:lnTo>
                    <a:pt x="69924" y="31603"/>
                  </a:lnTo>
                  <a:lnTo>
                    <a:pt x="58954" y="50410"/>
                  </a:lnTo>
                  <a:lnTo>
                    <a:pt x="71654" y="72181"/>
                  </a:lnTo>
                  <a:lnTo>
                    <a:pt x="71654" y="31603"/>
                  </a:lnTo>
                  <a:close/>
                </a:path>
                <a:path w="118109" h="420370">
                  <a:moveTo>
                    <a:pt x="69924" y="31603"/>
                  </a:moveTo>
                  <a:lnTo>
                    <a:pt x="47984" y="31603"/>
                  </a:lnTo>
                  <a:lnTo>
                    <a:pt x="58954" y="50410"/>
                  </a:lnTo>
                  <a:lnTo>
                    <a:pt x="69924" y="316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895088" y="3483863"/>
              <a:ext cx="371856" cy="76809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005706" y="3618564"/>
              <a:ext cx="150495" cy="458470"/>
            </a:xfrm>
            <a:custGeom>
              <a:avLst/>
              <a:gdLst/>
              <a:ahLst/>
              <a:cxnLst/>
              <a:rect l="l" t="t" r="r" b="b"/>
              <a:pathLst>
                <a:path w="150495" h="458470">
                  <a:moveTo>
                    <a:pt x="45666" y="349035"/>
                  </a:moveTo>
                  <a:lnTo>
                    <a:pt x="34563" y="357609"/>
                  </a:lnTo>
                  <a:lnTo>
                    <a:pt x="33536" y="365583"/>
                  </a:lnTo>
                  <a:lnTo>
                    <a:pt x="105037" y="458196"/>
                  </a:lnTo>
                  <a:lnTo>
                    <a:pt x="114876" y="434841"/>
                  </a:lnTo>
                  <a:lnTo>
                    <a:pt x="89192" y="434841"/>
                  </a:lnTo>
                  <a:lnTo>
                    <a:pt x="83131" y="388258"/>
                  </a:lnTo>
                  <a:lnTo>
                    <a:pt x="53642" y="350061"/>
                  </a:lnTo>
                  <a:lnTo>
                    <a:pt x="45666" y="349035"/>
                  </a:lnTo>
                  <a:close/>
                </a:path>
                <a:path w="150495" h="458470">
                  <a:moveTo>
                    <a:pt x="83131" y="388258"/>
                  </a:moveTo>
                  <a:lnTo>
                    <a:pt x="89192" y="434841"/>
                  </a:lnTo>
                  <a:lnTo>
                    <a:pt x="114378" y="431565"/>
                  </a:lnTo>
                  <a:lnTo>
                    <a:pt x="113950" y="428273"/>
                  </a:lnTo>
                  <a:lnTo>
                    <a:pt x="90081" y="428273"/>
                  </a:lnTo>
                  <a:lnTo>
                    <a:pt x="98533" y="408209"/>
                  </a:lnTo>
                  <a:lnTo>
                    <a:pt x="83131" y="388258"/>
                  </a:lnTo>
                  <a:close/>
                </a:path>
                <a:path w="150495" h="458470">
                  <a:moveTo>
                    <a:pt x="134499" y="337478"/>
                  </a:moveTo>
                  <a:lnTo>
                    <a:pt x="127052" y="340511"/>
                  </a:lnTo>
                  <a:lnTo>
                    <a:pt x="108318" y="384982"/>
                  </a:lnTo>
                  <a:lnTo>
                    <a:pt x="114378" y="431565"/>
                  </a:lnTo>
                  <a:lnTo>
                    <a:pt x="89192" y="434841"/>
                  </a:lnTo>
                  <a:lnTo>
                    <a:pt x="114876" y="434841"/>
                  </a:lnTo>
                  <a:lnTo>
                    <a:pt x="150459" y="350371"/>
                  </a:lnTo>
                  <a:lnTo>
                    <a:pt x="147426" y="342924"/>
                  </a:lnTo>
                  <a:lnTo>
                    <a:pt x="134499" y="337478"/>
                  </a:lnTo>
                  <a:close/>
                </a:path>
                <a:path w="150495" h="458470">
                  <a:moveTo>
                    <a:pt x="98533" y="408209"/>
                  </a:moveTo>
                  <a:lnTo>
                    <a:pt x="90081" y="428273"/>
                  </a:lnTo>
                  <a:lnTo>
                    <a:pt x="111837" y="425442"/>
                  </a:lnTo>
                  <a:lnTo>
                    <a:pt x="98533" y="408209"/>
                  </a:lnTo>
                  <a:close/>
                </a:path>
                <a:path w="150495" h="458470">
                  <a:moveTo>
                    <a:pt x="108318" y="384982"/>
                  </a:moveTo>
                  <a:lnTo>
                    <a:pt x="98533" y="408209"/>
                  </a:lnTo>
                  <a:lnTo>
                    <a:pt x="111837" y="425442"/>
                  </a:lnTo>
                  <a:lnTo>
                    <a:pt x="90081" y="428273"/>
                  </a:lnTo>
                  <a:lnTo>
                    <a:pt x="113950" y="428273"/>
                  </a:lnTo>
                  <a:lnTo>
                    <a:pt x="108318" y="384982"/>
                  </a:lnTo>
                  <a:close/>
                </a:path>
                <a:path w="150495" h="458470">
                  <a:moveTo>
                    <a:pt x="51926" y="49988"/>
                  </a:moveTo>
                  <a:lnTo>
                    <a:pt x="42141" y="73215"/>
                  </a:lnTo>
                  <a:lnTo>
                    <a:pt x="83131" y="388258"/>
                  </a:lnTo>
                  <a:lnTo>
                    <a:pt x="98533" y="408209"/>
                  </a:lnTo>
                  <a:lnTo>
                    <a:pt x="108318" y="384982"/>
                  </a:lnTo>
                  <a:lnTo>
                    <a:pt x="67329" y="69940"/>
                  </a:lnTo>
                  <a:lnTo>
                    <a:pt x="51926" y="49988"/>
                  </a:lnTo>
                  <a:close/>
                </a:path>
                <a:path w="150495" h="458470">
                  <a:moveTo>
                    <a:pt x="45421" y="0"/>
                  </a:moveTo>
                  <a:lnTo>
                    <a:pt x="0" y="107826"/>
                  </a:lnTo>
                  <a:lnTo>
                    <a:pt x="3032" y="115274"/>
                  </a:lnTo>
                  <a:lnTo>
                    <a:pt x="15960" y="120719"/>
                  </a:lnTo>
                  <a:lnTo>
                    <a:pt x="23407" y="117687"/>
                  </a:lnTo>
                  <a:lnTo>
                    <a:pt x="42141" y="73215"/>
                  </a:lnTo>
                  <a:lnTo>
                    <a:pt x="36080" y="26633"/>
                  </a:lnTo>
                  <a:lnTo>
                    <a:pt x="61268" y="23356"/>
                  </a:lnTo>
                  <a:lnTo>
                    <a:pt x="63453" y="23356"/>
                  </a:lnTo>
                  <a:lnTo>
                    <a:pt x="45421" y="0"/>
                  </a:lnTo>
                  <a:close/>
                </a:path>
                <a:path w="150495" h="458470">
                  <a:moveTo>
                    <a:pt x="63453" y="23356"/>
                  </a:moveTo>
                  <a:lnTo>
                    <a:pt x="61268" y="23356"/>
                  </a:lnTo>
                  <a:lnTo>
                    <a:pt x="67329" y="69940"/>
                  </a:lnTo>
                  <a:lnTo>
                    <a:pt x="96817" y="108135"/>
                  </a:lnTo>
                  <a:lnTo>
                    <a:pt x="104792" y="109161"/>
                  </a:lnTo>
                  <a:lnTo>
                    <a:pt x="115896" y="100589"/>
                  </a:lnTo>
                  <a:lnTo>
                    <a:pt x="116922" y="92613"/>
                  </a:lnTo>
                  <a:lnTo>
                    <a:pt x="63453" y="23356"/>
                  </a:lnTo>
                  <a:close/>
                </a:path>
                <a:path w="150495" h="458470">
                  <a:moveTo>
                    <a:pt x="61268" y="23356"/>
                  </a:moveTo>
                  <a:lnTo>
                    <a:pt x="36080" y="26633"/>
                  </a:lnTo>
                  <a:lnTo>
                    <a:pt x="42141" y="73215"/>
                  </a:lnTo>
                  <a:lnTo>
                    <a:pt x="51926" y="49988"/>
                  </a:lnTo>
                  <a:lnTo>
                    <a:pt x="38621" y="32755"/>
                  </a:lnTo>
                  <a:lnTo>
                    <a:pt x="60378" y="29925"/>
                  </a:lnTo>
                  <a:lnTo>
                    <a:pt x="62123" y="29925"/>
                  </a:lnTo>
                  <a:lnTo>
                    <a:pt x="61268" y="23356"/>
                  </a:lnTo>
                  <a:close/>
                </a:path>
                <a:path w="150495" h="458470">
                  <a:moveTo>
                    <a:pt x="62123" y="29925"/>
                  </a:moveTo>
                  <a:lnTo>
                    <a:pt x="60378" y="29925"/>
                  </a:lnTo>
                  <a:lnTo>
                    <a:pt x="51926" y="49988"/>
                  </a:lnTo>
                  <a:lnTo>
                    <a:pt x="67329" y="69940"/>
                  </a:lnTo>
                  <a:lnTo>
                    <a:pt x="62123" y="29925"/>
                  </a:lnTo>
                  <a:close/>
                </a:path>
                <a:path w="150495" h="458470">
                  <a:moveTo>
                    <a:pt x="60378" y="29925"/>
                  </a:moveTo>
                  <a:lnTo>
                    <a:pt x="38621" y="32755"/>
                  </a:lnTo>
                  <a:lnTo>
                    <a:pt x="51926" y="49988"/>
                  </a:lnTo>
                  <a:lnTo>
                    <a:pt x="60378" y="2992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770376" y="4370832"/>
              <a:ext cx="353567" cy="697992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877613" y="4506937"/>
              <a:ext cx="139700" cy="387985"/>
            </a:xfrm>
            <a:custGeom>
              <a:avLst/>
              <a:gdLst/>
              <a:ahLst/>
              <a:cxnLst/>
              <a:rect l="l" t="t" r="r" b="b"/>
              <a:pathLst>
                <a:path w="139700" h="387985">
                  <a:moveTo>
                    <a:pt x="34488" y="278103"/>
                  </a:moveTo>
                  <a:lnTo>
                    <a:pt x="23285" y="286547"/>
                  </a:lnTo>
                  <a:lnTo>
                    <a:pt x="22167" y="294510"/>
                  </a:lnTo>
                  <a:lnTo>
                    <a:pt x="92596" y="387941"/>
                  </a:lnTo>
                  <a:lnTo>
                    <a:pt x="102832" y="364404"/>
                  </a:lnTo>
                  <a:lnTo>
                    <a:pt x="77021" y="364404"/>
                  </a:lnTo>
                  <a:lnTo>
                    <a:pt x="71497" y="317754"/>
                  </a:lnTo>
                  <a:lnTo>
                    <a:pt x="42451" y="279220"/>
                  </a:lnTo>
                  <a:lnTo>
                    <a:pt x="34488" y="278103"/>
                  </a:lnTo>
                  <a:close/>
                </a:path>
                <a:path w="139700" h="387985">
                  <a:moveTo>
                    <a:pt x="71497" y="317754"/>
                  </a:moveTo>
                  <a:lnTo>
                    <a:pt x="77021" y="364404"/>
                  </a:lnTo>
                  <a:lnTo>
                    <a:pt x="102245" y="361417"/>
                  </a:lnTo>
                  <a:lnTo>
                    <a:pt x="101822" y="357846"/>
                  </a:lnTo>
                  <a:lnTo>
                    <a:pt x="77986" y="357846"/>
                  </a:lnTo>
                  <a:lnTo>
                    <a:pt x="86669" y="337881"/>
                  </a:lnTo>
                  <a:lnTo>
                    <a:pt x="71497" y="317754"/>
                  </a:lnTo>
                  <a:close/>
                </a:path>
                <a:path w="139700" h="387985">
                  <a:moveTo>
                    <a:pt x="123447" y="267569"/>
                  </a:moveTo>
                  <a:lnTo>
                    <a:pt x="115964" y="270516"/>
                  </a:lnTo>
                  <a:lnTo>
                    <a:pt x="96721" y="314767"/>
                  </a:lnTo>
                  <a:lnTo>
                    <a:pt x="102245" y="361417"/>
                  </a:lnTo>
                  <a:lnTo>
                    <a:pt x="77021" y="364404"/>
                  </a:lnTo>
                  <a:lnTo>
                    <a:pt x="102832" y="364404"/>
                  </a:lnTo>
                  <a:lnTo>
                    <a:pt x="139258" y="280645"/>
                  </a:lnTo>
                  <a:lnTo>
                    <a:pt x="136311" y="273164"/>
                  </a:lnTo>
                  <a:lnTo>
                    <a:pt x="123447" y="267569"/>
                  </a:lnTo>
                  <a:close/>
                </a:path>
                <a:path w="139700" h="387985">
                  <a:moveTo>
                    <a:pt x="86669" y="337881"/>
                  </a:moveTo>
                  <a:lnTo>
                    <a:pt x="77986" y="357846"/>
                  </a:lnTo>
                  <a:lnTo>
                    <a:pt x="99775" y="355267"/>
                  </a:lnTo>
                  <a:lnTo>
                    <a:pt x="86669" y="337881"/>
                  </a:lnTo>
                  <a:close/>
                </a:path>
                <a:path w="139700" h="387985">
                  <a:moveTo>
                    <a:pt x="96721" y="314767"/>
                  </a:moveTo>
                  <a:lnTo>
                    <a:pt x="86669" y="337881"/>
                  </a:lnTo>
                  <a:lnTo>
                    <a:pt x="99775" y="355267"/>
                  </a:lnTo>
                  <a:lnTo>
                    <a:pt x="77986" y="357846"/>
                  </a:lnTo>
                  <a:lnTo>
                    <a:pt x="101822" y="357846"/>
                  </a:lnTo>
                  <a:lnTo>
                    <a:pt x="96721" y="314767"/>
                  </a:lnTo>
                  <a:close/>
                </a:path>
                <a:path w="139700" h="387985">
                  <a:moveTo>
                    <a:pt x="52588" y="50060"/>
                  </a:moveTo>
                  <a:lnTo>
                    <a:pt x="42536" y="73173"/>
                  </a:lnTo>
                  <a:lnTo>
                    <a:pt x="71497" y="317754"/>
                  </a:lnTo>
                  <a:lnTo>
                    <a:pt x="86669" y="337881"/>
                  </a:lnTo>
                  <a:lnTo>
                    <a:pt x="96721" y="314767"/>
                  </a:lnTo>
                  <a:lnTo>
                    <a:pt x="67760" y="70188"/>
                  </a:lnTo>
                  <a:lnTo>
                    <a:pt x="52588" y="50060"/>
                  </a:lnTo>
                  <a:close/>
                </a:path>
                <a:path w="139700" h="387985">
                  <a:moveTo>
                    <a:pt x="46661" y="0"/>
                  </a:moveTo>
                  <a:lnTo>
                    <a:pt x="0" y="107295"/>
                  </a:lnTo>
                  <a:lnTo>
                    <a:pt x="2946" y="114777"/>
                  </a:lnTo>
                  <a:lnTo>
                    <a:pt x="15810" y="120371"/>
                  </a:lnTo>
                  <a:lnTo>
                    <a:pt x="23291" y="117425"/>
                  </a:lnTo>
                  <a:lnTo>
                    <a:pt x="42536" y="73173"/>
                  </a:lnTo>
                  <a:lnTo>
                    <a:pt x="37012" y="26523"/>
                  </a:lnTo>
                  <a:lnTo>
                    <a:pt x="62236" y="23536"/>
                  </a:lnTo>
                  <a:lnTo>
                    <a:pt x="64403" y="23536"/>
                  </a:lnTo>
                  <a:lnTo>
                    <a:pt x="46661" y="0"/>
                  </a:lnTo>
                  <a:close/>
                </a:path>
                <a:path w="139700" h="387985">
                  <a:moveTo>
                    <a:pt x="64403" y="23536"/>
                  </a:moveTo>
                  <a:lnTo>
                    <a:pt x="62236" y="23536"/>
                  </a:lnTo>
                  <a:lnTo>
                    <a:pt x="67760" y="70188"/>
                  </a:lnTo>
                  <a:lnTo>
                    <a:pt x="96807" y="108720"/>
                  </a:lnTo>
                  <a:lnTo>
                    <a:pt x="104769" y="109838"/>
                  </a:lnTo>
                  <a:lnTo>
                    <a:pt x="115972" y="101394"/>
                  </a:lnTo>
                  <a:lnTo>
                    <a:pt x="117090" y="93431"/>
                  </a:lnTo>
                  <a:lnTo>
                    <a:pt x="64403" y="23536"/>
                  </a:lnTo>
                  <a:close/>
                </a:path>
                <a:path w="139700" h="387985">
                  <a:moveTo>
                    <a:pt x="62236" y="23536"/>
                  </a:moveTo>
                  <a:lnTo>
                    <a:pt x="37012" y="26523"/>
                  </a:lnTo>
                  <a:lnTo>
                    <a:pt x="42536" y="73173"/>
                  </a:lnTo>
                  <a:lnTo>
                    <a:pt x="52588" y="50060"/>
                  </a:lnTo>
                  <a:lnTo>
                    <a:pt x="39483" y="32675"/>
                  </a:lnTo>
                  <a:lnTo>
                    <a:pt x="61271" y="30095"/>
                  </a:lnTo>
                  <a:lnTo>
                    <a:pt x="63012" y="30095"/>
                  </a:lnTo>
                  <a:lnTo>
                    <a:pt x="62236" y="23536"/>
                  </a:lnTo>
                  <a:close/>
                </a:path>
                <a:path w="139700" h="387985">
                  <a:moveTo>
                    <a:pt x="63012" y="30095"/>
                  </a:moveTo>
                  <a:lnTo>
                    <a:pt x="61271" y="30095"/>
                  </a:lnTo>
                  <a:lnTo>
                    <a:pt x="52588" y="50060"/>
                  </a:lnTo>
                  <a:lnTo>
                    <a:pt x="67760" y="70188"/>
                  </a:lnTo>
                  <a:lnTo>
                    <a:pt x="63012" y="30095"/>
                  </a:lnTo>
                  <a:close/>
                </a:path>
                <a:path w="139700" h="387985">
                  <a:moveTo>
                    <a:pt x="61271" y="30095"/>
                  </a:moveTo>
                  <a:lnTo>
                    <a:pt x="39483" y="32675"/>
                  </a:lnTo>
                  <a:lnTo>
                    <a:pt x="52588" y="50060"/>
                  </a:lnTo>
                  <a:lnTo>
                    <a:pt x="61271" y="3009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62472" y="4014216"/>
              <a:ext cx="307848" cy="6096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6157059" y="4149022"/>
              <a:ext cx="118110" cy="300355"/>
            </a:xfrm>
            <a:custGeom>
              <a:avLst/>
              <a:gdLst/>
              <a:ahLst/>
              <a:cxnLst/>
              <a:rect l="l" t="t" r="r" b="b"/>
              <a:pathLst>
                <a:path w="118110" h="300354">
                  <a:moveTo>
                    <a:pt x="14164" y="184242"/>
                  </a:moveTo>
                  <a:lnTo>
                    <a:pt x="2047" y="191310"/>
                  </a:lnTo>
                  <a:lnTo>
                    <a:pt x="0" y="199086"/>
                  </a:lnTo>
                  <a:lnTo>
                    <a:pt x="58954" y="300150"/>
                  </a:lnTo>
                  <a:lnTo>
                    <a:pt x="73657" y="274946"/>
                  </a:lnTo>
                  <a:lnTo>
                    <a:pt x="46254" y="274946"/>
                  </a:lnTo>
                  <a:lnTo>
                    <a:pt x="46254" y="227969"/>
                  </a:lnTo>
                  <a:lnTo>
                    <a:pt x="21940" y="186288"/>
                  </a:lnTo>
                  <a:lnTo>
                    <a:pt x="14164" y="184242"/>
                  </a:lnTo>
                  <a:close/>
                </a:path>
                <a:path w="118110" h="300354">
                  <a:moveTo>
                    <a:pt x="46254" y="227969"/>
                  </a:moveTo>
                  <a:lnTo>
                    <a:pt x="46254" y="274946"/>
                  </a:lnTo>
                  <a:lnTo>
                    <a:pt x="71654" y="274946"/>
                  </a:lnTo>
                  <a:lnTo>
                    <a:pt x="71654" y="268546"/>
                  </a:lnTo>
                  <a:lnTo>
                    <a:pt x="47984" y="268546"/>
                  </a:lnTo>
                  <a:lnTo>
                    <a:pt x="58954" y="249740"/>
                  </a:lnTo>
                  <a:lnTo>
                    <a:pt x="46254" y="227969"/>
                  </a:lnTo>
                  <a:close/>
                </a:path>
                <a:path w="118110" h="300354">
                  <a:moveTo>
                    <a:pt x="103745" y="184241"/>
                  </a:moveTo>
                  <a:lnTo>
                    <a:pt x="95968" y="186288"/>
                  </a:lnTo>
                  <a:lnTo>
                    <a:pt x="71654" y="227969"/>
                  </a:lnTo>
                  <a:lnTo>
                    <a:pt x="71654" y="274946"/>
                  </a:lnTo>
                  <a:lnTo>
                    <a:pt x="73657" y="274946"/>
                  </a:lnTo>
                  <a:lnTo>
                    <a:pt x="117909" y="199086"/>
                  </a:lnTo>
                  <a:lnTo>
                    <a:pt x="115862" y="191310"/>
                  </a:lnTo>
                  <a:lnTo>
                    <a:pt x="103745" y="184241"/>
                  </a:lnTo>
                  <a:close/>
                </a:path>
                <a:path w="118110" h="300354">
                  <a:moveTo>
                    <a:pt x="58954" y="249740"/>
                  </a:moveTo>
                  <a:lnTo>
                    <a:pt x="47984" y="268546"/>
                  </a:lnTo>
                  <a:lnTo>
                    <a:pt x="69924" y="268546"/>
                  </a:lnTo>
                  <a:lnTo>
                    <a:pt x="58954" y="249740"/>
                  </a:lnTo>
                  <a:close/>
                </a:path>
                <a:path w="118110" h="300354">
                  <a:moveTo>
                    <a:pt x="71654" y="227969"/>
                  </a:moveTo>
                  <a:lnTo>
                    <a:pt x="58954" y="249740"/>
                  </a:lnTo>
                  <a:lnTo>
                    <a:pt x="69924" y="268546"/>
                  </a:lnTo>
                  <a:lnTo>
                    <a:pt x="71654" y="268546"/>
                  </a:lnTo>
                  <a:lnTo>
                    <a:pt x="71654" y="227969"/>
                  </a:lnTo>
                  <a:close/>
                </a:path>
                <a:path w="118110" h="300354">
                  <a:moveTo>
                    <a:pt x="58954" y="50409"/>
                  </a:moveTo>
                  <a:lnTo>
                    <a:pt x="46255" y="72179"/>
                  </a:lnTo>
                  <a:lnTo>
                    <a:pt x="46254" y="227969"/>
                  </a:lnTo>
                  <a:lnTo>
                    <a:pt x="58954" y="249740"/>
                  </a:lnTo>
                  <a:lnTo>
                    <a:pt x="71654" y="227969"/>
                  </a:lnTo>
                  <a:lnTo>
                    <a:pt x="71653" y="72179"/>
                  </a:lnTo>
                  <a:lnTo>
                    <a:pt x="58954" y="50409"/>
                  </a:lnTo>
                  <a:close/>
                </a:path>
                <a:path w="118110" h="300354">
                  <a:moveTo>
                    <a:pt x="58953" y="0"/>
                  </a:moveTo>
                  <a:lnTo>
                    <a:pt x="0" y="101064"/>
                  </a:lnTo>
                  <a:lnTo>
                    <a:pt x="2045" y="108840"/>
                  </a:lnTo>
                  <a:lnTo>
                    <a:pt x="14169" y="115907"/>
                  </a:lnTo>
                  <a:lnTo>
                    <a:pt x="21940" y="113861"/>
                  </a:lnTo>
                  <a:lnTo>
                    <a:pt x="46253" y="72181"/>
                  </a:lnTo>
                  <a:lnTo>
                    <a:pt x="46253" y="25204"/>
                  </a:lnTo>
                  <a:lnTo>
                    <a:pt x="73656" y="25204"/>
                  </a:lnTo>
                  <a:lnTo>
                    <a:pt x="58953" y="0"/>
                  </a:lnTo>
                  <a:close/>
                </a:path>
                <a:path w="118110" h="300354">
                  <a:moveTo>
                    <a:pt x="73656" y="25204"/>
                  </a:moveTo>
                  <a:lnTo>
                    <a:pt x="71653" y="25204"/>
                  </a:lnTo>
                  <a:lnTo>
                    <a:pt x="71655" y="72181"/>
                  </a:lnTo>
                  <a:lnTo>
                    <a:pt x="95968" y="113861"/>
                  </a:lnTo>
                  <a:lnTo>
                    <a:pt x="103745" y="115907"/>
                  </a:lnTo>
                  <a:lnTo>
                    <a:pt x="115862" y="108840"/>
                  </a:lnTo>
                  <a:lnTo>
                    <a:pt x="117908" y="101064"/>
                  </a:lnTo>
                  <a:lnTo>
                    <a:pt x="73656" y="25204"/>
                  </a:lnTo>
                  <a:close/>
                </a:path>
                <a:path w="118110" h="300354">
                  <a:moveTo>
                    <a:pt x="71653" y="25204"/>
                  </a:moveTo>
                  <a:lnTo>
                    <a:pt x="46253" y="25204"/>
                  </a:lnTo>
                  <a:lnTo>
                    <a:pt x="46253" y="72181"/>
                  </a:lnTo>
                  <a:lnTo>
                    <a:pt x="58954" y="50409"/>
                  </a:lnTo>
                  <a:lnTo>
                    <a:pt x="47984" y="31603"/>
                  </a:lnTo>
                  <a:lnTo>
                    <a:pt x="71653" y="31603"/>
                  </a:lnTo>
                  <a:lnTo>
                    <a:pt x="71653" y="25204"/>
                  </a:lnTo>
                  <a:close/>
                </a:path>
                <a:path w="118110" h="300354">
                  <a:moveTo>
                    <a:pt x="71653" y="31603"/>
                  </a:moveTo>
                  <a:lnTo>
                    <a:pt x="69923" y="31603"/>
                  </a:lnTo>
                  <a:lnTo>
                    <a:pt x="58954" y="50409"/>
                  </a:lnTo>
                  <a:lnTo>
                    <a:pt x="71653" y="72179"/>
                  </a:lnTo>
                  <a:lnTo>
                    <a:pt x="71653" y="31603"/>
                  </a:lnTo>
                  <a:close/>
                </a:path>
                <a:path w="118110" h="300354">
                  <a:moveTo>
                    <a:pt x="69923" y="31603"/>
                  </a:moveTo>
                  <a:lnTo>
                    <a:pt x="47984" y="31603"/>
                  </a:lnTo>
                  <a:lnTo>
                    <a:pt x="58954" y="50409"/>
                  </a:lnTo>
                  <a:lnTo>
                    <a:pt x="69923" y="316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241535" y="2633472"/>
              <a:ext cx="310896" cy="609600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9337413" y="2768869"/>
              <a:ext cx="118110" cy="300355"/>
            </a:xfrm>
            <a:custGeom>
              <a:avLst/>
              <a:gdLst/>
              <a:ahLst/>
              <a:cxnLst/>
              <a:rect l="l" t="t" r="r" b="b"/>
              <a:pathLst>
                <a:path w="118109" h="300355">
                  <a:moveTo>
                    <a:pt x="14163" y="184242"/>
                  </a:moveTo>
                  <a:lnTo>
                    <a:pt x="2045" y="191311"/>
                  </a:lnTo>
                  <a:lnTo>
                    <a:pt x="0" y="199087"/>
                  </a:lnTo>
                  <a:lnTo>
                    <a:pt x="58954" y="300151"/>
                  </a:lnTo>
                  <a:lnTo>
                    <a:pt x="73657" y="274946"/>
                  </a:lnTo>
                  <a:lnTo>
                    <a:pt x="46254" y="274946"/>
                  </a:lnTo>
                  <a:lnTo>
                    <a:pt x="46254" y="227969"/>
                  </a:lnTo>
                  <a:lnTo>
                    <a:pt x="21940" y="186288"/>
                  </a:lnTo>
                  <a:lnTo>
                    <a:pt x="14163" y="184242"/>
                  </a:lnTo>
                  <a:close/>
                </a:path>
                <a:path w="118109" h="300355">
                  <a:moveTo>
                    <a:pt x="46254" y="227969"/>
                  </a:moveTo>
                  <a:lnTo>
                    <a:pt x="46254" y="274946"/>
                  </a:lnTo>
                  <a:lnTo>
                    <a:pt x="71654" y="274946"/>
                  </a:lnTo>
                  <a:lnTo>
                    <a:pt x="71654" y="268547"/>
                  </a:lnTo>
                  <a:lnTo>
                    <a:pt x="47984" y="268547"/>
                  </a:lnTo>
                  <a:lnTo>
                    <a:pt x="58954" y="249741"/>
                  </a:lnTo>
                  <a:lnTo>
                    <a:pt x="46254" y="227969"/>
                  </a:lnTo>
                  <a:close/>
                </a:path>
                <a:path w="118109" h="300355">
                  <a:moveTo>
                    <a:pt x="103745" y="184242"/>
                  </a:moveTo>
                  <a:lnTo>
                    <a:pt x="95968" y="186288"/>
                  </a:lnTo>
                  <a:lnTo>
                    <a:pt x="71654" y="227969"/>
                  </a:lnTo>
                  <a:lnTo>
                    <a:pt x="71654" y="274946"/>
                  </a:lnTo>
                  <a:lnTo>
                    <a:pt x="73657" y="274946"/>
                  </a:lnTo>
                  <a:lnTo>
                    <a:pt x="117908" y="199086"/>
                  </a:lnTo>
                  <a:lnTo>
                    <a:pt x="115862" y="191310"/>
                  </a:lnTo>
                  <a:lnTo>
                    <a:pt x="103745" y="184242"/>
                  </a:lnTo>
                  <a:close/>
                </a:path>
                <a:path w="118109" h="300355">
                  <a:moveTo>
                    <a:pt x="58954" y="249741"/>
                  </a:moveTo>
                  <a:lnTo>
                    <a:pt x="47984" y="268547"/>
                  </a:lnTo>
                  <a:lnTo>
                    <a:pt x="69924" y="268547"/>
                  </a:lnTo>
                  <a:lnTo>
                    <a:pt x="58954" y="249741"/>
                  </a:lnTo>
                  <a:close/>
                </a:path>
                <a:path w="118109" h="300355">
                  <a:moveTo>
                    <a:pt x="71654" y="227970"/>
                  </a:moveTo>
                  <a:lnTo>
                    <a:pt x="58954" y="249741"/>
                  </a:lnTo>
                  <a:lnTo>
                    <a:pt x="69924" y="268547"/>
                  </a:lnTo>
                  <a:lnTo>
                    <a:pt x="71654" y="268547"/>
                  </a:lnTo>
                  <a:lnTo>
                    <a:pt x="71654" y="227970"/>
                  </a:lnTo>
                  <a:close/>
                </a:path>
                <a:path w="118109" h="300355">
                  <a:moveTo>
                    <a:pt x="58953" y="50409"/>
                  </a:moveTo>
                  <a:lnTo>
                    <a:pt x="46253" y="72180"/>
                  </a:lnTo>
                  <a:lnTo>
                    <a:pt x="46254" y="227970"/>
                  </a:lnTo>
                  <a:lnTo>
                    <a:pt x="58954" y="249741"/>
                  </a:lnTo>
                  <a:lnTo>
                    <a:pt x="71654" y="227970"/>
                  </a:lnTo>
                  <a:lnTo>
                    <a:pt x="71653" y="72180"/>
                  </a:lnTo>
                  <a:lnTo>
                    <a:pt x="58953" y="50409"/>
                  </a:lnTo>
                  <a:close/>
                </a:path>
                <a:path w="118109" h="300355">
                  <a:moveTo>
                    <a:pt x="58953" y="0"/>
                  </a:moveTo>
                  <a:lnTo>
                    <a:pt x="0" y="101064"/>
                  </a:lnTo>
                  <a:lnTo>
                    <a:pt x="2045" y="108840"/>
                  </a:lnTo>
                  <a:lnTo>
                    <a:pt x="14163" y="115909"/>
                  </a:lnTo>
                  <a:lnTo>
                    <a:pt x="21939" y="113861"/>
                  </a:lnTo>
                  <a:lnTo>
                    <a:pt x="46253" y="72181"/>
                  </a:lnTo>
                  <a:lnTo>
                    <a:pt x="46253" y="25204"/>
                  </a:lnTo>
                  <a:lnTo>
                    <a:pt x="73656" y="25204"/>
                  </a:lnTo>
                  <a:lnTo>
                    <a:pt x="58953" y="0"/>
                  </a:lnTo>
                  <a:close/>
                </a:path>
                <a:path w="118109" h="300355">
                  <a:moveTo>
                    <a:pt x="73656" y="25204"/>
                  </a:moveTo>
                  <a:lnTo>
                    <a:pt x="71653" y="25204"/>
                  </a:lnTo>
                  <a:lnTo>
                    <a:pt x="71653" y="72181"/>
                  </a:lnTo>
                  <a:lnTo>
                    <a:pt x="95967" y="113861"/>
                  </a:lnTo>
                  <a:lnTo>
                    <a:pt x="103745" y="115909"/>
                  </a:lnTo>
                  <a:lnTo>
                    <a:pt x="115862" y="108840"/>
                  </a:lnTo>
                  <a:lnTo>
                    <a:pt x="117908" y="101064"/>
                  </a:lnTo>
                  <a:lnTo>
                    <a:pt x="73656" y="25204"/>
                  </a:lnTo>
                  <a:close/>
                </a:path>
                <a:path w="118109" h="300355">
                  <a:moveTo>
                    <a:pt x="71653" y="31603"/>
                  </a:moveTo>
                  <a:lnTo>
                    <a:pt x="69923" y="31603"/>
                  </a:lnTo>
                  <a:lnTo>
                    <a:pt x="58953" y="50409"/>
                  </a:lnTo>
                  <a:lnTo>
                    <a:pt x="71653" y="72181"/>
                  </a:lnTo>
                  <a:lnTo>
                    <a:pt x="71653" y="31603"/>
                  </a:lnTo>
                  <a:close/>
                </a:path>
                <a:path w="118109" h="300355">
                  <a:moveTo>
                    <a:pt x="71653" y="25204"/>
                  </a:moveTo>
                  <a:lnTo>
                    <a:pt x="46253" y="25204"/>
                  </a:lnTo>
                  <a:lnTo>
                    <a:pt x="46253" y="72180"/>
                  </a:lnTo>
                  <a:lnTo>
                    <a:pt x="58953" y="50409"/>
                  </a:lnTo>
                  <a:lnTo>
                    <a:pt x="47983" y="31603"/>
                  </a:lnTo>
                  <a:lnTo>
                    <a:pt x="71653" y="31603"/>
                  </a:lnTo>
                  <a:lnTo>
                    <a:pt x="71653" y="25204"/>
                  </a:lnTo>
                  <a:close/>
                </a:path>
                <a:path w="118109" h="300355">
                  <a:moveTo>
                    <a:pt x="69923" y="31603"/>
                  </a:moveTo>
                  <a:lnTo>
                    <a:pt x="47983" y="31603"/>
                  </a:lnTo>
                  <a:lnTo>
                    <a:pt x="58953" y="50409"/>
                  </a:lnTo>
                  <a:lnTo>
                    <a:pt x="69923" y="316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6414767" y="4170679"/>
            <a:ext cx="161480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5" dirty="0">
                <a:latin typeface="Calibri"/>
                <a:cs typeface="Calibri"/>
              </a:rPr>
              <a:t>- </a:t>
            </a:r>
            <a:r>
              <a:rPr sz="1500" spc="-120" dirty="0">
                <a:latin typeface="Calibri"/>
                <a:cs typeface="Calibri"/>
              </a:rPr>
              <a:t>Эффект</a:t>
            </a:r>
            <a:r>
              <a:rPr sz="1500" spc="-190" dirty="0">
                <a:latin typeface="Calibri"/>
                <a:cs typeface="Calibri"/>
              </a:rPr>
              <a:t> </a:t>
            </a:r>
            <a:r>
              <a:rPr sz="1500" spc="-140" dirty="0">
                <a:latin typeface="Calibri"/>
                <a:cs typeface="Calibri"/>
              </a:rPr>
              <a:t>реабилитации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374540" y="5790691"/>
            <a:ext cx="41783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60" dirty="0">
                <a:latin typeface="Calibri"/>
                <a:cs typeface="Calibri"/>
              </a:rPr>
              <a:t>О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р</a:t>
            </a:r>
            <a:r>
              <a:rPr sz="1200" spc="-180" dirty="0">
                <a:latin typeface="Calibri"/>
                <a:cs typeface="Calibri"/>
              </a:rPr>
              <a:t>ы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30" dirty="0">
                <a:latin typeface="Calibri"/>
                <a:cs typeface="Calibri"/>
              </a:rPr>
              <a:t>п</a:t>
            </a:r>
            <a:r>
              <a:rPr sz="1200" spc="-120" dirty="0">
                <a:latin typeface="Calibri"/>
                <a:cs typeface="Calibri"/>
              </a:rPr>
              <a:t>ер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135" dirty="0">
                <a:latin typeface="Calibri"/>
                <a:cs typeface="Calibri"/>
              </a:rPr>
              <a:t>о</a:t>
            </a:r>
            <a:r>
              <a:rPr sz="1200" spc="-145" dirty="0">
                <a:latin typeface="Calibri"/>
                <a:cs typeface="Calibri"/>
              </a:rPr>
              <a:t>д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605777" y="5848603"/>
            <a:ext cx="1462405" cy="38862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37845" marR="5080" indent="-525780">
              <a:lnSpc>
                <a:spcPts val="1420"/>
              </a:lnSpc>
              <a:spcBef>
                <a:spcPts val="165"/>
              </a:spcBef>
            </a:pPr>
            <a:r>
              <a:rPr sz="1200" spc="-130" dirty="0">
                <a:latin typeface="Calibri"/>
                <a:cs typeface="Calibri"/>
              </a:rPr>
              <a:t>Ранний </a:t>
            </a:r>
            <a:r>
              <a:rPr sz="1200" spc="-125" dirty="0">
                <a:latin typeface="Calibri"/>
                <a:cs typeface="Calibri"/>
              </a:rPr>
              <a:t>восстановительный  </a:t>
            </a:r>
            <a:r>
              <a:rPr sz="1200" spc="-130" dirty="0">
                <a:latin typeface="Calibri"/>
                <a:cs typeface="Calibri"/>
              </a:rPr>
              <a:t>период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7971119" y="5848603"/>
            <a:ext cx="1532255" cy="38862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572770" marR="5080" indent="-560705">
              <a:lnSpc>
                <a:spcPts val="1420"/>
              </a:lnSpc>
              <a:spcBef>
                <a:spcPts val="165"/>
              </a:spcBef>
            </a:pPr>
            <a:r>
              <a:rPr sz="1200" spc="-135" dirty="0">
                <a:latin typeface="Calibri"/>
                <a:cs typeface="Calibri"/>
              </a:rPr>
              <a:t>Поздний </a:t>
            </a:r>
            <a:r>
              <a:rPr sz="1200" spc="-125" dirty="0">
                <a:latin typeface="Calibri"/>
                <a:cs typeface="Calibri"/>
              </a:rPr>
              <a:t>восстановительный  </a:t>
            </a:r>
            <a:r>
              <a:rPr sz="1200" spc="-130" dirty="0">
                <a:latin typeface="Calibri"/>
                <a:cs typeface="Calibri"/>
              </a:rPr>
              <a:t>период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387880" y="1770379"/>
            <a:ext cx="813435" cy="5619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20" dirty="0">
                <a:latin typeface="Calibri"/>
                <a:cs typeface="Calibri"/>
              </a:rPr>
              <a:t>Уровень  </a:t>
            </a:r>
            <a:r>
              <a:rPr sz="1200" spc="-145" dirty="0">
                <a:latin typeface="Calibri"/>
                <a:cs typeface="Calibri"/>
              </a:rPr>
              <a:t>н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100" dirty="0">
                <a:latin typeface="Calibri"/>
                <a:cs typeface="Calibri"/>
              </a:rPr>
              <a:t>з</a:t>
            </a:r>
            <a:r>
              <a:rPr sz="1200" spc="-114" dirty="0">
                <a:latin typeface="Calibri"/>
                <a:cs typeface="Calibri"/>
              </a:rPr>
              <a:t>а</a:t>
            </a:r>
            <a:r>
              <a:rPr sz="1200" spc="-105" dirty="0">
                <a:latin typeface="Calibri"/>
                <a:cs typeface="Calibri"/>
              </a:rPr>
              <a:t>в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204" dirty="0">
                <a:latin typeface="Calibri"/>
                <a:cs typeface="Calibri"/>
              </a:rPr>
              <a:t>м</a:t>
            </a:r>
            <a:r>
              <a:rPr sz="1200" spc="-135" dirty="0">
                <a:latin typeface="Calibri"/>
                <a:cs typeface="Calibri"/>
              </a:rPr>
              <a:t>о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т</a:t>
            </a:r>
            <a:r>
              <a:rPr sz="1200" spc="-75" dirty="0">
                <a:latin typeface="Calibri"/>
                <a:cs typeface="Calibri"/>
              </a:rPr>
              <a:t>и  </a:t>
            </a:r>
            <a:r>
              <a:rPr sz="1200" spc="-140" dirty="0">
                <a:latin typeface="Calibri"/>
                <a:cs typeface="Calibri"/>
              </a:rPr>
              <a:t>до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30" dirty="0">
                <a:latin typeface="Calibri"/>
                <a:cs typeface="Calibri"/>
              </a:rPr>
              <a:t>болезни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342731" y="6421628"/>
            <a:ext cx="1506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16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92327" y="0"/>
            <a:ext cx="858139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40" dirty="0"/>
              <a:t>Сначала </a:t>
            </a:r>
            <a:r>
              <a:rPr sz="4000" spc="-365" dirty="0"/>
              <a:t>накормить….. </a:t>
            </a:r>
            <a:r>
              <a:rPr sz="4000" spc="-275" dirty="0"/>
              <a:t>Nutrition </a:t>
            </a:r>
            <a:r>
              <a:rPr sz="4000" spc="-200" dirty="0"/>
              <a:t>Risk </a:t>
            </a:r>
            <a:r>
              <a:rPr sz="4000" spc="-210" dirty="0"/>
              <a:t>Scale </a:t>
            </a:r>
            <a:r>
              <a:rPr sz="4000" spc="-65" dirty="0"/>
              <a:t>-</a:t>
            </a:r>
            <a:r>
              <a:rPr sz="4000" spc="-45" dirty="0"/>
              <a:t> </a:t>
            </a:r>
            <a:r>
              <a:rPr sz="4000" spc="-270" dirty="0"/>
              <a:t>NRS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5154866" y="6441620"/>
            <a:ext cx="16065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Кл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02595" y="6421628"/>
            <a:ext cx="17475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инический институт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7911" y="0"/>
            <a:ext cx="10670540" cy="6858000"/>
            <a:chOff x="57911" y="0"/>
            <a:chExt cx="10670540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247" y="4282439"/>
              <a:ext cx="2100072" cy="25755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823" y="4476117"/>
              <a:ext cx="1511581" cy="213041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28928" y="1895855"/>
              <a:ext cx="4971288" cy="28011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24001" y="2089332"/>
              <a:ext cx="4383330" cy="22152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96000" y="636834"/>
              <a:ext cx="4632407" cy="549568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61303" y="2801111"/>
              <a:ext cx="329184" cy="5730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07331" y="2838202"/>
              <a:ext cx="236171" cy="45126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907331" y="2838202"/>
              <a:ext cx="236220" cy="451484"/>
            </a:xfrm>
            <a:custGeom>
              <a:avLst/>
              <a:gdLst/>
              <a:ahLst/>
              <a:cxnLst/>
              <a:rect l="l" t="t" r="r" b="b"/>
              <a:pathLst>
                <a:path w="236220" h="451485">
                  <a:moveTo>
                    <a:pt x="0" y="112815"/>
                  </a:moveTo>
                  <a:lnTo>
                    <a:pt x="118085" y="112815"/>
                  </a:lnTo>
                  <a:lnTo>
                    <a:pt x="118085" y="0"/>
                  </a:lnTo>
                  <a:lnTo>
                    <a:pt x="236171" y="225631"/>
                  </a:lnTo>
                  <a:lnTo>
                    <a:pt x="118085" y="451262"/>
                  </a:lnTo>
                  <a:lnTo>
                    <a:pt x="118085" y="338446"/>
                  </a:lnTo>
                  <a:lnTo>
                    <a:pt x="0" y="338446"/>
                  </a:lnTo>
                  <a:lnTo>
                    <a:pt x="0" y="112815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35679" y="4309871"/>
              <a:ext cx="1895855" cy="24566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77663" y="4450008"/>
              <a:ext cx="1613782" cy="217646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911" y="0"/>
              <a:ext cx="1411224" cy="118567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366131" y="321563"/>
            <a:ext cx="797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20" dirty="0">
                <a:latin typeface="Calibri"/>
                <a:cs typeface="Calibri"/>
              </a:rPr>
              <a:t>Ме</a:t>
            </a:r>
            <a:r>
              <a:rPr sz="1400" spc="-95" dirty="0">
                <a:latin typeface="Calibri"/>
                <a:cs typeface="Calibri"/>
              </a:rPr>
              <a:t>т</a:t>
            </a:r>
            <a:r>
              <a:rPr sz="1400" spc="-114" dirty="0">
                <a:latin typeface="Calibri"/>
                <a:cs typeface="Calibri"/>
              </a:rPr>
              <a:t>а</a:t>
            </a:r>
            <a:r>
              <a:rPr sz="1400" spc="-150" dirty="0">
                <a:latin typeface="Calibri"/>
                <a:cs typeface="Calibri"/>
              </a:rPr>
              <a:t>бо</a:t>
            </a:r>
            <a:r>
              <a:rPr sz="1400" spc="-135" dirty="0">
                <a:latin typeface="Calibri"/>
                <a:cs typeface="Calibri"/>
              </a:rPr>
              <a:t>л</a:t>
            </a:r>
            <a:r>
              <a:rPr sz="1400" spc="-150" dirty="0">
                <a:latin typeface="Calibri"/>
                <a:cs typeface="Calibri"/>
              </a:rPr>
              <a:t>и</a:t>
            </a:r>
            <a:r>
              <a:rPr sz="1400" spc="-165" dirty="0">
                <a:latin typeface="Calibri"/>
                <a:cs typeface="Calibri"/>
              </a:rPr>
              <a:t>зм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451" y="1145075"/>
            <a:ext cx="5990591" cy="60884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07756" y="503427"/>
            <a:ext cx="23768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35" dirty="0"/>
              <a:t>Дисфагия</a:t>
            </a:r>
            <a:r>
              <a:rPr sz="4000" spc="-140" dirty="0"/>
              <a:t> </a:t>
            </a:r>
            <a:r>
              <a:rPr sz="4000" spc="-325" dirty="0"/>
              <a:t>(Д)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688340" y="1544319"/>
            <a:ext cx="10756900" cy="398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27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195" dirty="0">
                <a:latin typeface="Calibri"/>
                <a:cs typeface="Calibri"/>
              </a:rPr>
              <a:t>(от </a:t>
            </a:r>
            <a:r>
              <a:rPr sz="2500" spc="-245" dirty="0">
                <a:latin typeface="Calibri"/>
                <a:cs typeface="Calibri"/>
              </a:rPr>
              <a:t>дис... </a:t>
            </a:r>
            <a:r>
              <a:rPr sz="2500" spc="-254" dirty="0">
                <a:latin typeface="Calibri"/>
                <a:cs typeface="Calibri"/>
              </a:rPr>
              <a:t>и </a:t>
            </a:r>
            <a:r>
              <a:rPr sz="2500" spc="-200" dirty="0">
                <a:latin typeface="Calibri"/>
                <a:cs typeface="Calibri"/>
              </a:rPr>
              <a:t>греч. </a:t>
            </a:r>
            <a:r>
              <a:rPr sz="2500" spc="-175" dirty="0">
                <a:latin typeface="Calibri"/>
                <a:cs typeface="Calibri"/>
              </a:rPr>
              <a:t>phagein </a:t>
            </a:r>
            <a:r>
              <a:rPr sz="2500" spc="-40" dirty="0">
                <a:latin typeface="Calibri"/>
                <a:cs typeface="Calibri"/>
              </a:rPr>
              <a:t>- </a:t>
            </a:r>
            <a:r>
              <a:rPr sz="2500" spc="-204" dirty="0">
                <a:latin typeface="Calibri"/>
                <a:cs typeface="Calibri"/>
              </a:rPr>
              <a:t>есть, </a:t>
            </a:r>
            <a:r>
              <a:rPr sz="2500" spc="-200" dirty="0">
                <a:latin typeface="Calibri"/>
                <a:cs typeface="Calibri"/>
              </a:rPr>
              <a:t>глотать) </a:t>
            </a:r>
            <a:r>
              <a:rPr sz="2500" spc="-204" dirty="0">
                <a:latin typeface="Calibri"/>
                <a:cs typeface="Calibri"/>
              </a:rPr>
              <a:t>–клинический </a:t>
            </a:r>
            <a:r>
              <a:rPr sz="2500" spc="-265" dirty="0">
                <a:latin typeface="Calibri"/>
                <a:cs typeface="Calibri"/>
              </a:rPr>
              <a:t>симптом </a:t>
            </a:r>
            <a:r>
              <a:rPr sz="2500" spc="-240" dirty="0">
                <a:latin typeface="Calibri"/>
                <a:cs typeface="Calibri"/>
              </a:rPr>
              <a:t>нарушения </a:t>
            </a:r>
            <a:r>
              <a:rPr sz="2500" spc="-229" dirty="0">
                <a:latin typeface="Calibri"/>
                <a:cs typeface="Calibri"/>
              </a:rPr>
              <a:t>функции</a:t>
            </a:r>
            <a:r>
              <a:rPr sz="2500" spc="-120" dirty="0">
                <a:latin typeface="Calibri"/>
                <a:cs typeface="Calibri"/>
              </a:rPr>
              <a:t> </a:t>
            </a:r>
            <a:r>
              <a:rPr sz="2500" spc="-220" dirty="0">
                <a:latin typeface="Calibri"/>
                <a:cs typeface="Calibri"/>
              </a:rPr>
              <a:t>глотания</a:t>
            </a:r>
            <a:endParaRPr sz="2500">
              <a:latin typeface="Calibri"/>
              <a:cs typeface="Calibri"/>
            </a:endParaRPr>
          </a:p>
          <a:p>
            <a:pPr marL="355600" marR="6350">
              <a:lnSpc>
                <a:spcPts val="2400"/>
              </a:lnSpc>
              <a:spcBef>
                <a:spcPts val="280"/>
              </a:spcBef>
            </a:pPr>
            <a:r>
              <a:rPr sz="2500" spc="75" dirty="0">
                <a:latin typeface="Calibri"/>
                <a:cs typeface="Calibri"/>
              </a:rPr>
              <a:t>– </a:t>
            </a:r>
            <a:r>
              <a:rPr sz="2500" spc="-220" dirty="0">
                <a:latin typeface="Calibri"/>
                <a:cs typeface="Calibri"/>
              </a:rPr>
              <a:t>трудности </a:t>
            </a:r>
            <a:r>
              <a:rPr sz="2500" spc="-260" dirty="0">
                <a:latin typeface="Calibri"/>
                <a:cs typeface="Calibri"/>
              </a:rPr>
              <a:t>или </a:t>
            </a:r>
            <a:r>
              <a:rPr sz="2500" spc="-240" dirty="0">
                <a:latin typeface="Calibri"/>
                <a:cs typeface="Calibri"/>
              </a:rPr>
              <a:t>дискомфорт </a:t>
            </a:r>
            <a:r>
              <a:rPr sz="2500" spc="-250" dirty="0">
                <a:latin typeface="Calibri"/>
                <a:cs typeface="Calibri"/>
              </a:rPr>
              <a:t>продвижения </a:t>
            </a:r>
            <a:r>
              <a:rPr sz="2500" spc="-229" dirty="0">
                <a:latin typeface="Calibri"/>
                <a:cs typeface="Calibri"/>
              </a:rPr>
              <a:t>пищевого </a:t>
            </a:r>
            <a:r>
              <a:rPr sz="2500" spc="-250" dirty="0">
                <a:latin typeface="Calibri"/>
                <a:cs typeface="Calibri"/>
              </a:rPr>
              <a:t>комка </a:t>
            </a:r>
            <a:r>
              <a:rPr sz="2500" spc="-210" dirty="0">
                <a:latin typeface="Calibri"/>
                <a:cs typeface="Calibri"/>
              </a:rPr>
              <a:t>от </a:t>
            </a:r>
            <a:r>
              <a:rPr sz="2500" spc="-225" dirty="0">
                <a:latin typeface="Calibri"/>
                <a:cs typeface="Calibri"/>
              </a:rPr>
              <a:t>ротовой полости </a:t>
            </a:r>
            <a:r>
              <a:rPr sz="2500" spc="-270" dirty="0">
                <a:latin typeface="Calibri"/>
                <a:cs typeface="Calibri"/>
              </a:rPr>
              <a:t>до </a:t>
            </a:r>
            <a:r>
              <a:rPr sz="2500" spc="-250" dirty="0">
                <a:latin typeface="Calibri"/>
                <a:cs typeface="Calibri"/>
              </a:rPr>
              <a:t>желудка,  </a:t>
            </a:r>
            <a:r>
              <a:rPr sz="2500" spc="-245" dirty="0">
                <a:latin typeface="Calibri"/>
                <a:cs typeface="Calibri"/>
              </a:rPr>
              <a:t>возникающие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spc="-215" dirty="0">
                <a:latin typeface="Calibri"/>
                <a:cs typeface="Calibri"/>
              </a:rPr>
              <a:t>вследствие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spc="-240" dirty="0">
                <a:latin typeface="Calibri"/>
                <a:cs typeface="Calibri"/>
              </a:rPr>
              <a:t>нарушения</a:t>
            </a:r>
            <a:r>
              <a:rPr sz="2500" spc="-45" dirty="0">
                <a:latin typeface="Calibri"/>
                <a:cs typeface="Calibri"/>
              </a:rPr>
              <a:t> </a:t>
            </a:r>
            <a:r>
              <a:rPr sz="2500" spc="-225" dirty="0">
                <a:latin typeface="Calibri"/>
                <a:cs typeface="Calibri"/>
              </a:rPr>
              <a:t>пассажа</a:t>
            </a:r>
            <a:r>
              <a:rPr sz="2500" spc="-45" dirty="0">
                <a:latin typeface="Calibri"/>
                <a:cs typeface="Calibri"/>
              </a:rPr>
              <a:t> </a:t>
            </a:r>
            <a:r>
              <a:rPr sz="2500" spc="-275" dirty="0">
                <a:latin typeface="Calibri"/>
                <a:cs typeface="Calibri"/>
              </a:rPr>
              <a:t>пищи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spc="-220" dirty="0">
                <a:latin typeface="Calibri"/>
                <a:cs typeface="Calibri"/>
              </a:rPr>
              <a:t>из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spc="-225" dirty="0">
                <a:latin typeface="Calibri"/>
                <a:cs typeface="Calibri"/>
              </a:rPr>
              <a:t>ротовой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spc="-225" dirty="0">
                <a:latin typeface="Calibri"/>
                <a:cs typeface="Calibri"/>
              </a:rPr>
              <a:t>полости</a:t>
            </a:r>
            <a:r>
              <a:rPr sz="2500" spc="-40" dirty="0">
                <a:latin typeface="Calibri"/>
                <a:cs typeface="Calibri"/>
              </a:rPr>
              <a:t> </a:t>
            </a:r>
            <a:r>
              <a:rPr sz="2500" spc="-190" dirty="0">
                <a:latin typeface="Calibri"/>
                <a:cs typeface="Calibri"/>
              </a:rPr>
              <a:t>в</a:t>
            </a:r>
            <a:r>
              <a:rPr sz="2500" spc="-35" dirty="0">
                <a:latin typeface="Calibri"/>
                <a:cs typeface="Calibri"/>
              </a:rPr>
              <a:t> </a:t>
            </a:r>
            <a:r>
              <a:rPr sz="2500" spc="-254" dirty="0">
                <a:latin typeface="Calibri"/>
                <a:cs typeface="Calibri"/>
              </a:rPr>
              <a:t>желудок.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ts val="2700"/>
              </a:lnSpc>
              <a:spcBef>
                <a:spcPts val="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225" dirty="0">
                <a:latin typeface="Calibri"/>
                <a:cs typeface="Calibri"/>
              </a:rPr>
              <a:t>Орофарингеальная </a:t>
            </a:r>
            <a:r>
              <a:rPr sz="2500" spc="-265" dirty="0">
                <a:latin typeface="Calibri"/>
                <a:cs typeface="Calibri"/>
              </a:rPr>
              <a:t>Д.- </a:t>
            </a:r>
            <a:r>
              <a:rPr sz="2500" spc="-204" dirty="0">
                <a:latin typeface="Calibri"/>
                <a:cs typeface="Calibri"/>
              </a:rPr>
              <a:t>страдает </a:t>
            </a:r>
            <a:r>
              <a:rPr sz="2500" spc="-210" dirty="0">
                <a:latin typeface="Calibri"/>
                <a:cs typeface="Calibri"/>
              </a:rPr>
              <a:t>транспорт </a:t>
            </a:r>
            <a:r>
              <a:rPr sz="2500" spc="-275" dirty="0">
                <a:latin typeface="Calibri"/>
                <a:cs typeface="Calibri"/>
              </a:rPr>
              <a:t>пищи </a:t>
            </a:r>
            <a:r>
              <a:rPr sz="2500" spc="-220" dirty="0">
                <a:latin typeface="Calibri"/>
                <a:cs typeface="Calibri"/>
              </a:rPr>
              <a:t>из </a:t>
            </a:r>
            <a:r>
              <a:rPr sz="2500" spc="-225" dirty="0">
                <a:latin typeface="Calibri"/>
                <a:cs typeface="Calibri"/>
              </a:rPr>
              <a:t>ротовой полости </a:t>
            </a:r>
            <a:r>
              <a:rPr sz="2500" spc="-190" dirty="0">
                <a:latin typeface="Calibri"/>
                <a:cs typeface="Calibri"/>
              </a:rPr>
              <a:t>в</a:t>
            </a:r>
            <a:r>
              <a:rPr sz="2500" spc="-355" dirty="0">
                <a:latin typeface="Calibri"/>
                <a:cs typeface="Calibri"/>
              </a:rPr>
              <a:t> </a:t>
            </a:r>
            <a:r>
              <a:rPr sz="2500" spc="-254" dirty="0">
                <a:latin typeface="Calibri"/>
                <a:cs typeface="Calibri"/>
              </a:rPr>
              <a:t>пищевод</a:t>
            </a:r>
            <a:endParaRPr sz="2500">
              <a:latin typeface="Calibri"/>
              <a:cs typeface="Calibri"/>
            </a:endParaRPr>
          </a:p>
          <a:p>
            <a:pPr marL="355600">
              <a:lnSpc>
                <a:spcPts val="2700"/>
              </a:lnSpc>
            </a:pPr>
            <a:r>
              <a:rPr sz="2500" spc="-215" dirty="0">
                <a:latin typeface="Calibri"/>
                <a:cs typeface="Calibri"/>
              </a:rPr>
              <a:t>(неврологическая, </a:t>
            </a:r>
            <a:r>
              <a:rPr sz="2500" spc="-225" dirty="0">
                <a:latin typeface="Calibri"/>
                <a:cs typeface="Calibri"/>
              </a:rPr>
              <a:t>нейрогенная</a:t>
            </a:r>
            <a:r>
              <a:rPr sz="2500" spc="-50" dirty="0">
                <a:latin typeface="Calibri"/>
                <a:cs typeface="Calibri"/>
              </a:rPr>
              <a:t> </a:t>
            </a:r>
            <a:r>
              <a:rPr sz="2500" spc="-210" dirty="0">
                <a:latin typeface="Calibri"/>
                <a:cs typeface="Calibri"/>
              </a:rPr>
              <a:t>дисфагия)</a:t>
            </a:r>
            <a:endParaRPr sz="2500">
              <a:latin typeface="Calibri"/>
              <a:cs typeface="Calibri"/>
            </a:endParaRPr>
          </a:p>
          <a:p>
            <a:pPr marL="355600" marR="582930" indent="-342900">
              <a:lnSpc>
                <a:spcPts val="24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spc="-220" dirty="0">
                <a:latin typeface="Calibri"/>
                <a:cs typeface="Calibri"/>
              </a:rPr>
              <a:t>Нейрогенная </a:t>
            </a:r>
            <a:r>
              <a:rPr sz="2500" spc="-215" dirty="0">
                <a:latin typeface="Calibri"/>
                <a:cs typeface="Calibri"/>
              </a:rPr>
              <a:t>дисфагия </a:t>
            </a:r>
            <a:r>
              <a:rPr sz="2500" spc="-210" dirty="0">
                <a:latin typeface="Calibri"/>
                <a:cs typeface="Calibri"/>
              </a:rPr>
              <a:t>возникает </a:t>
            </a:r>
            <a:r>
              <a:rPr sz="2500" spc="-240" dirty="0">
                <a:latin typeface="Calibri"/>
                <a:cs typeface="Calibri"/>
              </a:rPr>
              <a:t>при </a:t>
            </a:r>
            <a:r>
              <a:rPr sz="2500" spc="-245" dirty="0">
                <a:latin typeface="Calibri"/>
                <a:cs typeface="Calibri"/>
              </a:rPr>
              <a:t>нарушении </a:t>
            </a:r>
            <a:r>
              <a:rPr sz="2500" spc="-229" dirty="0">
                <a:latin typeface="Calibri"/>
                <a:cs typeface="Calibri"/>
              </a:rPr>
              <a:t>функции </a:t>
            </a:r>
            <a:r>
              <a:rPr sz="2500" spc="-210" dirty="0">
                <a:latin typeface="Calibri"/>
                <a:cs typeface="Calibri"/>
              </a:rPr>
              <a:t>первого </a:t>
            </a:r>
            <a:r>
              <a:rPr sz="2500" spc="-254" dirty="0">
                <a:latin typeface="Calibri"/>
                <a:cs typeface="Calibri"/>
              </a:rPr>
              <a:t>и/или </a:t>
            </a:r>
            <a:r>
              <a:rPr sz="2500" spc="-204" dirty="0">
                <a:latin typeface="Calibri"/>
                <a:cs typeface="Calibri"/>
              </a:rPr>
              <a:t>второго  </a:t>
            </a:r>
            <a:r>
              <a:rPr sz="2500" spc="-245" dirty="0">
                <a:latin typeface="Calibri"/>
                <a:cs typeface="Calibri"/>
              </a:rPr>
              <a:t>мотонейрона, </a:t>
            </a:r>
            <a:r>
              <a:rPr sz="2500" spc="-220" dirty="0">
                <a:latin typeface="Calibri"/>
                <a:cs typeface="Calibri"/>
              </a:rPr>
              <a:t>базальных </a:t>
            </a:r>
            <a:r>
              <a:rPr sz="2500" spc="-204" dirty="0">
                <a:latin typeface="Calibri"/>
                <a:cs typeface="Calibri"/>
              </a:rPr>
              <a:t>ганглиев, </a:t>
            </a:r>
            <a:r>
              <a:rPr sz="2500" spc="-235" dirty="0">
                <a:latin typeface="Calibri"/>
                <a:cs typeface="Calibri"/>
              </a:rPr>
              <a:t>нервно-мышечных </a:t>
            </a:r>
            <a:r>
              <a:rPr sz="2500" spc="-215" dirty="0">
                <a:latin typeface="Calibri"/>
                <a:cs typeface="Calibri"/>
              </a:rPr>
              <a:t>синапсов </a:t>
            </a:r>
            <a:r>
              <a:rPr sz="2500" spc="-260" dirty="0">
                <a:latin typeface="Calibri"/>
                <a:cs typeface="Calibri"/>
              </a:rPr>
              <a:t>или </a:t>
            </a:r>
            <a:r>
              <a:rPr sz="2500" spc="-229" dirty="0">
                <a:latin typeface="Calibri"/>
                <a:cs typeface="Calibri"/>
              </a:rPr>
              <a:t>самого </a:t>
            </a:r>
            <a:r>
              <a:rPr sz="2500" spc="-260" dirty="0">
                <a:latin typeface="Calibri"/>
                <a:cs typeface="Calibri"/>
              </a:rPr>
              <a:t>мышечного  </a:t>
            </a:r>
            <a:r>
              <a:rPr sz="2500" spc="-210" dirty="0">
                <a:latin typeface="Calibri"/>
                <a:cs typeface="Calibri"/>
              </a:rPr>
              <a:t>аппарата. </a:t>
            </a:r>
            <a:r>
              <a:rPr sz="2500" spc="-245" dirty="0">
                <a:latin typeface="Calibri"/>
                <a:cs typeface="Calibri"/>
              </a:rPr>
              <a:t>Отдельной </a:t>
            </a:r>
            <a:r>
              <a:rPr sz="2500" spc="-235" dirty="0">
                <a:latin typeface="Calibri"/>
                <a:cs typeface="Calibri"/>
              </a:rPr>
              <a:t>разновидностью </a:t>
            </a:r>
            <a:r>
              <a:rPr sz="2500" spc="-229" dirty="0">
                <a:latin typeface="Calibri"/>
                <a:cs typeface="Calibri"/>
              </a:rPr>
              <a:t>нейрогенной </a:t>
            </a:r>
            <a:r>
              <a:rPr sz="2500" spc="-220" dirty="0">
                <a:latin typeface="Calibri"/>
                <a:cs typeface="Calibri"/>
              </a:rPr>
              <a:t>дисфагии </a:t>
            </a:r>
            <a:r>
              <a:rPr sz="2500" spc="-210" dirty="0">
                <a:latin typeface="Calibri"/>
                <a:cs typeface="Calibri"/>
              </a:rPr>
              <a:t>является </a:t>
            </a:r>
            <a:r>
              <a:rPr sz="2500" spc="-190" dirty="0">
                <a:latin typeface="Calibri"/>
                <a:cs typeface="Calibri"/>
              </a:rPr>
              <a:t>так </a:t>
            </a:r>
            <a:r>
              <a:rPr sz="2500" spc="-235" dirty="0">
                <a:latin typeface="Calibri"/>
                <a:cs typeface="Calibri"/>
              </a:rPr>
              <a:t>называемая  </a:t>
            </a:r>
            <a:r>
              <a:rPr sz="2500" spc="-215" dirty="0">
                <a:latin typeface="Calibri"/>
                <a:cs typeface="Calibri"/>
              </a:rPr>
              <a:t>глотательная апраксия, </a:t>
            </a:r>
            <a:r>
              <a:rPr sz="2500" spc="-229" dirty="0">
                <a:latin typeface="Calibri"/>
                <a:cs typeface="Calibri"/>
              </a:rPr>
              <a:t>замеченная </a:t>
            </a:r>
            <a:r>
              <a:rPr sz="2500" spc="-195" dirty="0">
                <a:latin typeface="Calibri"/>
                <a:cs typeface="Calibri"/>
              </a:rPr>
              <a:t>у </a:t>
            </a:r>
            <a:r>
              <a:rPr sz="2500" spc="-225" dirty="0">
                <a:latin typeface="Calibri"/>
                <a:cs typeface="Calibri"/>
              </a:rPr>
              <a:t>пациентов </a:t>
            </a:r>
            <a:r>
              <a:rPr sz="2500" spc="-170" dirty="0">
                <a:latin typeface="Calibri"/>
                <a:cs typeface="Calibri"/>
              </a:rPr>
              <a:t>с </a:t>
            </a:r>
            <a:r>
              <a:rPr sz="2500" spc="-285" dirty="0">
                <a:latin typeface="Calibri"/>
                <a:cs typeface="Calibri"/>
              </a:rPr>
              <a:t>обширным </a:t>
            </a:r>
            <a:r>
              <a:rPr sz="2500" spc="-260" dirty="0">
                <a:latin typeface="Calibri"/>
                <a:cs typeface="Calibri"/>
              </a:rPr>
              <a:t>поражением </a:t>
            </a:r>
            <a:r>
              <a:rPr sz="2500" spc="-215" dirty="0">
                <a:latin typeface="Calibri"/>
                <a:cs typeface="Calibri"/>
              </a:rPr>
              <a:t>левого  </a:t>
            </a:r>
            <a:r>
              <a:rPr sz="2500" spc="-245" dirty="0">
                <a:latin typeface="Calibri"/>
                <a:cs typeface="Calibri"/>
              </a:rPr>
              <a:t>полушария </a:t>
            </a:r>
            <a:r>
              <a:rPr sz="2500" spc="-215" dirty="0">
                <a:latin typeface="Calibri"/>
                <a:cs typeface="Calibri"/>
              </a:rPr>
              <a:t>головного</a:t>
            </a:r>
            <a:r>
              <a:rPr sz="2500" spc="-180" dirty="0">
                <a:latin typeface="Calibri"/>
                <a:cs typeface="Calibri"/>
              </a:rPr>
              <a:t> </a:t>
            </a:r>
            <a:r>
              <a:rPr sz="2500" spc="-235" dirty="0">
                <a:latin typeface="Calibri"/>
                <a:cs typeface="Calibri"/>
              </a:rPr>
              <a:t>мозга.</a:t>
            </a:r>
            <a:endParaRPr sz="2500">
              <a:latin typeface="Calibri"/>
              <a:cs typeface="Calibri"/>
            </a:endParaRPr>
          </a:p>
          <a:p>
            <a:pPr marL="355600" indent="-342900">
              <a:lnSpc>
                <a:spcPts val="2700"/>
              </a:lnSpc>
              <a:spcBef>
                <a:spcPts val="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500" b="1" spc="-180" dirty="0">
                <a:latin typeface="Calibri"/>
                <a:cs typeface="Calibri"/>
              </a:rPr>
              <a:t>В </a:t>
            </a:r>
            <a:r>
              <a:rPr sz="2500" b="1" spc="-250" dirty="0">
                <a:latin typeface="Calibri"/>
                <a:cs typeface="Calibri"/>
              </a:rPr>
              <a:t>реанимационной </a:t>
            </a:r>
            <a:r>
              <a:rPr sz="2500" b="1" spc="-210" dirty="0">
                <a:latin typeface="Calibri"/>
                <a:cs typeface="Calibri"/>
              </a:rPr>
              <a:t>практике </a:t>
            </a:r>
            <a:r>
              <a:rPr sz="2500" b="1" spc="-185" dirty="0">
                <a:latin typeface="Calibri"/>
                <a:cs typeface="Calibri"/>
              </a:rPr>
              <a:t>у </a:t>
            </a:r>
            <a:r>
              <a:rPr sz="2500" b="1" spc="-215" dirty="0">
                <a:latin typeface="Calibri"/>
                <a:cs typeface="Calibri"/>
              </a:rPr>
              <a:t>пациентов </a:t>
            </a:r>
            <a:r>
              <a:rPr sz="2500" b="1" spc="-175" dirty="0">
                <a:latin typeface="Calibri"/>
                <a:cs typeface="Calibri"/>
              </a:rPr>
              <a:t>с </a:t>
            </a:r>
            <a:r>
              <a:rPr sz="2500" b="1" spc="-229" dirty="0">
                <a:latin typeface="Calibri"/>
                <a:cs typeface="Calibri"/>
              </a:rPr>
              <a:t>изоляцией </a:t>
            </a:r>
            <a:r>
              <a:rPr sz="2500" b="1" spc="-200" dirty="0">
                <a:latin typeface="Calibri"/>
                <a:cs typeface="Calibri"/>
              </a:rPr>
              <a:t>трахеобронхиального</a:t>
            </a:r>
            <a:r>
              <a:rPr sz="2500" b="1" spc="-315" dirty="0">
                <a:latin typeface="Calibri"/>
                <a:cs typeface="Calibri"/>
              </a:rPr>
              <a:t> </a:t>
            </a:r>
            <a:r>
              <a:rPr sz="2500" b="1" spc="-210" dirty="0">
                <a:latin typeface="Calibri"/>
                <a:cs typeface="Calibri"/>
              </a:rPr>
              <a:t>дерева</a:t>
            </a:r>
            <a:endParaRPr sz="2500">
              <a:latin typeface="Calibri"/>
              <a:cs typeface="Calibri"/>
            </a:endParaRPr>
          </a:p>
          <a:p>
            <a:pPr marL="355600">
              <a:lnSpc>
                <a:spcPts val="2700"/>
              </a:lnSpc>
            </a:pPr>
            <a:r>
              <a:rPr sz="2500" b="1" spc="-170" dirty="0">
                <a:latin typeface="Arial Narrow"/>
                <a:cs typeface="Arial Narrow"/>
              </a:rPr>
              <a:t>(</a:t>
            </a:r>
            <a:r>
              <a:rPr sz="2500" b="1" spc="-170" dirty="0">
                <a:latin typeface="Calibri"/>
                <a:cs typeface="Calibri"/>
              </a:rPr>
              <a:t>трахеостома</a:t>
            </a:r>
            <a:r>
              <a:rPr sz="2500" b="1" spc="-170" dirty="0">
                <a:latin typeface="Arial Narrow"/>
                <a:cs typeface="Arial Narrow"/>
              </a:rPr>
              <a:t>, </a:t>
            </a:r>
            <a:r>
              <a:rPr sz="2500" b="1" spc="-225" dirty="0">
                <a:latin typeface="Calibri"/>
                <a:cs typeface="Calibri"/>
              </a:rPr>
              <a:t>интубационная </a:t>
            </a:r>
            <a:r>
              <a:rPr sz="2500" b="1" spc="-165" dirty="0">
                <a:latin typeface="Calibri"/>
                <a:cs typeface="Calibri"/>
              </a:rPr>
              <a:t>трубка</a:t>
            </a:r>
            <a:r>
              <a:rPr sz="2500" b="1" spc="-165" dirty="0">
                <a:latin typeface="Arial Narrow"/>
                <a:cs typeface="Arial Narrow"/>
              </a:rPr>
              <a:t>) </a:t>
            </a:r>
            <a:r>
              <a:rPr sz="2500" b="1" spc="-215" dirty="0">
                <a:latin typeface="Calibri"/>
                <a:cs typeface="Calibri"/>
              </a:rPr>
              <a:t>дисфагия </a:t>
            </a:r>
            <a:r>
              <a:rPr sz="2500" b="1" spc="-195" dirty="0">
                <a:latin typeface="Calibri"/>
                <a:cs typeface="Calibri"/>
              </a:rPr>
              <a:t>развивается </a:t>
            </a:r>
            <a:r>
              <a:rPr sz="2500" b="1" spc="-235" dirty="0">
                <a:latin typeface="Calibri"/>
                <a:cs typeface="Calibri"/>
              </a:rPr>
              <a:t>по механизму </a:t>
            </a:r>
            <a:r>
              <a:rPr sz="2500" b="1" spc="-135" dirty="0">
                <a:latin typeface="Arial Narrow"/>
                <a:cs typeface="Arial Narrow"/>
              </a:rPr>
              <a:t>«non</a:t>
            </a:r>
            <a:r>
              <a:rPr sz="2500" b="1" spc="-140" dirty="0">
                <a:latin typeface="Arial Narrow"/>
                <a:cs typeface="Arial Narrow"/>
              </a:rPr>
              <a:t> use».</a:t>
            </a:r>
            <a:endParaRPr sz="2500">
              <a:latin typeface="Arial Narrow"/>
              <a:cs typeface="Arial Narrow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600" y="124968"/>
            <a:ext cx="1411224" cy="14112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6257" y="672083"/>
            <a:ext cx="797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20" dirty="0">
                <a:latin typeface="Calibri"/>
                <a:cs typeface="Calibri"/>
              </a:rPr>
              <a:t>Ме</a:t>
            </a:r>
            <a:r>
              <a:rPr sz="1400" spc="-95" dirty="0">
                <a:latin typeface="Calibri"/>
                <a:cs typeface="Calibri"/>
              </a:rPr>
              <a:t>т</a:t>
            </a:r>
            <a:r>
              <a:rPr sz="1400" spc="-114" dirty="0">
                <a:latin typeface="Calibri"/>
                <a:cs typeface="Calibri"/>
              </a:rPr>
              <a:t>а</a:t>
            </a:r>
            <a:r>
              <a:rPr sz="1400" spc="-150" dirty="0">
                <a:latin typeface="Calibri"/>
                <a:cs typeface="Calibri"/>
              </a:rPr>
              <a:t>бо</a:t>
            </a:r>
            <a:r>
              <a:rPr sz="1400" spc="-135" dirty="0">
                <a:latin typeface="Calibri"/>
                <a:cs typeface="Calibri"/>
              </a:rPr>
              <a:t>л</a:t>
            </a:r>
            <a:r>
              <a:rPr sz="1400" spc="-150" dirty="0">
                <a:latin typeface="Calibri"/>
                <a:cs typeface="Calibri"/>
              </a:rPr>
              <a:t>и</a:t>
            </a:r>
            <a:r>
              <a:rPr sz="1400" spc="-165" dirty="0">
                <a:latin typeface="Calibri"/>
                <a:cs typeface="Calibri"/>
              </a:rPr>
              <a:t>зм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64292" y="15747"/>
            <a:ext cx="54883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45" dirty="0"/>
              <a:t>Постэкстубационная</a:t>
            </a:r>
            <a:r>
              <a:rPr sz="4000" spc="-95" dirty="0"/>
              <a:t> </a:t>
            </a:r>
            <a:r>
              <a:rPr sz="4000" spc="-345" dirty="0"/>
              <a:t>дисфагия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779154" y="625347"/>
            <a:ext cx="10701655" cy="4735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0820">
              <a:lnSpc>
                <a:spcPct val="100000"/>
              </a:lnSpc>
              <a:spcBef>
                <a:spcPts val="100"/>
              </a:spcBef>
            </a:pPr>
            <a:r>
              <a:rPr sz="4000" spc="-360" dirty="0">
                <a:latin typeface="Calibri"/>
                <a:cs typeface="Calibri"/>
              </a:rPr>
              <a:t>(локальная </a:t>
            </a:r>
            <a:r>
              <a:rPr sz="4000" spc="-390" dirty="0">
                <a:latin typeface="Calibri"/>
                <a:cs typeface="Calibri"/>
              </a:rPr>
              <a:t>полимионейропатия </a:t>
            </a:r>
            <a:r>
              <a:rPr sz="4000" spc="-320" dirty="0">
                <a:latin typeface="Calibri"/>
                <a:cs typeface="Calibri"/>
              </a:rPr>
              <a:t>критических</a:t>
            </a:r>
            <a:r>
              <a:rPr sz="4000" spc="-484" dirty="0">
                <a:latin typeface="Calibri"/>
                <a:cs typeface="Calibri"/>
              </a:rPr>
              <a:t> </a:t>
            </a:r>
            <a:r>
              <a:rPr sz="4000" spc="-345" dirty="0">
                <a:latin typeface="Calibri"/>
                <a:cs typeface="Calibri"/>
              </a:rPr>
              <a:t>состояний)</a:t>
            </a:r>
            <a:endParaRPr sz="4000">
              <a:latin typeface="Calibri"/>
              <a:cs typeface="Calibri"/>
            </a:endParaRPr>
          </a:p>
          <a:p>
            <a:pPr marL="355600" marR="28575" indent="-342900">
              <a:lnSpc>
                <a:spcPct val="98900"/>
              </a:lnSpc>
              <a:spcBef>
                <a:spcPts val="217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95" dirty="0">
                <a:latin typeface="Calibri"/>
                <a:cs typeface="Calibri"/>
              </a:rPr>
              <a:t>ПЭД </a:t>
            </a:r>
            <a:r>
              <a:rPr sz="2700" spc="-240" dirty="0">
                <a:latin typeface="Calibri"/>
                <a:cs typeface="Calibri"/>
              </a:rPr>
              <a:t>является </a:t>
            </a:r>
            <a:r>
              <a:rPr sz="2700" spc="-320" dirty="0">
                <a:latin typeface="Calibri"/>
                <a:cs typeface="Calibri"/>
              </a:rPr>
              <a:t>одним </a:t>
            </a:r>
            <a:r>
              <a:rPr sz="2700" spc="-240" dirty="0">
                <a:latin typeface="Calibri"/>
                <a:cs typeface="Calibri"/>
              </a:rPr>
              <a:t>из </a:t>
            </a:r>
            <a:r>
              <a:rPr sz="2700" spc="-245" dirty="0">
                <a:latin typeface="Calibri"/>
                <a:cs typeface="Calibri"/>
              </a:rPr>
              <a:t>проявлении</a:t>
            </a:r>
            <a:r>
              <a:rPr sz="2700" spc="-245" dirty="0">
                <a:latin typeface="Arial"/>
                <a:cs typeface="Arial"/>
              </a:rPr>
              <a:t>̆ </a:t>
            </a:r>
            <a:r>
              <a:rPr sz="2700" spc="-290" dirty="0">
                <a:latin typeface="Calibri"/>
                <a:cs typeface="Calibri"/>
              </a:rPr>
              <a:t>синдрома </a:t>
            </a:r>
            <a:r>
              <a:rPr sz="2700" spc="-275" dirty="0">
                <a:latin typeface="Calibri"/>
                <a:cs typeface="Calibri"/>
              </a:rPr>
              <a:t>«последствий </a:t>
            </a:r>
            <a:r>
              <a:rPr sz="2700" spc="-240" dirty="0">
                <a:latin typeface="Calibri"/>
                <a:cs typeface="Calibri"/>
              </a:rPr>
              <a:t>интенсивнои</a:t>
            </a:r>
            <a:r>
              <a:rPr sz="2700" spc="-240" dirty="0">
                <a:latin typeface="Arial"/>
                <a:cs typeface="Arial"/>
              </a:rPr>
              <a:t>̆ </a:t>
            </a:r>
            <a:r>
              <a:rPr sz="2700" spc="-270" dirty="0">
                <a:latin typeface="Calibri"/>
                <a:cs typeface="Calibri"/>
              </a:rPr>
              <a:t>терапии» </a:t>
            </a:r>
            <a:r>
              <a:rPr sz="2700" spc="-660" dirty="0">
                <a:latin typeface="Calibri"/>
                <a:cs typeface="Calibri"/>
              </a:rPr>
              <a:t>— </a:t>
            </a:r>
            <a:r>
              <a:rPr sz="2700" spc="-235" dirty="0">
                <a:latin typeface="Calibri"/>
                <a:cs typeface="Calibri"/>
              </a:rPr>
              <a:t> </a:t>
            </a:r>
            <a:r>
              <a:rPr sz="2700" spc="-270" dirty="0">
                <a:latin typeface="Calibri"/>
                <a:cs typeface="Calibri"/>
              </a:rPr>
              <a:t>задержка </a:t>
            </a:r>
            <a:r>
              <a:rPr sz="2700" spc="-254" dirty="0">
                <a:latin typeface="Calibri"/>
                <a:cs typeface="Calibri"/>
              </a:rPr>
              <a:t>глотания </a:t>
            </a:r>
            <a:r>
              <a:rPr sz="2700" spc="-155" dirty="0">
                <a:latin typeface="Calibri"/>
                <a:cs typeface="Calibri"/>
              </a:rPr>
              <a:t>1 </a:t>
            </a:r>
            <a:r>
              <a:rPr sz="2700" spc="-365" dirty="0">
                <a:latin typeface="Calibri"/>
                <a:cs typeface="Calibri"/>
              </a:rPr>
              <a:t>мл </a:t>
            </a:r>
            <a:r>
              <a:rPr sz="2700" spc="-280" dirty="0">
                <a:latin typeface="Calibri"/>
                <a:cs typeface="Calibri"/>
              </a:rPr>
              <a:t>болюса </a:t>
            </a:r>
            <a:r>
              <a:rPr sz="2700" spc="-260" dirty="0">
                <a:latin typeface="Calibri"/>
                <a:cs typeface="Calibri"/>
              </a:rPr>
              <a:t>по </a:t>
            </a:r>
            <a:r>
              <a:rPr sz="2700" spc="-270" dirty="0">
                <a:latin typeface="Calibri"/>
                <a:cs typeface="Calibri"/>
              </a:rPr>
              <a:t>сравнению </a:t>
            </a:r>
            <a:r>
              <a:rPr sz="2700" spc="-185" dirty="0">
                <a:latin typeface="Calibri"/>
                <a:cs typeface="Calibri"/>
              </a:rPr>
              <a:t>с </a:t>
            </a:r>
            <a:r>
              <a:rPr sz="2700" spc="-285" dirty="0">
                <a:latin typeface="Calibri"/>
                <a:cs typeface="Calibri"/>
              </a:rPr>
              <a:t>процессом </a:t>
            </a:r>
            <a:r>
              <a:rPr sz="2700" spc="-254" dirty="0">
                <a:latin typeface="Calibri"/>
                <a:cs typeface="Calibri"/>
              </a:rPr>
              <a:t>глотания </a:t>
            </a:r>
            <a:r>
              <a:rPr sz="2700" spc="-210" dirty="0">
                <a:latin typeface="Calibri"/>
                <a:cs typeface="Calibri"/>
              </a:rPr>
              <a:t>у  </a:t>
            </a:r>
            <a:r>
              <a:rPr sz="2700" spc="-254" dirty="0">
                <a:latin typeface="Calibri"/>
                <a:cs typeface="Calibri"/>
              </a:rPr>
              <a:t>неинтубированных</a:t>
            </a:r>
            <a:r>
              <a:rPr sz="2700" spc="-120" dirty="0">
                <a:latin typeface="Calibri"/>
                <a:cs typeface="Calibri"/>
              </a:rPr>
              <a:t> </a:t>
            </a:r>
            <a:r>
              <a:rPr sz="2700" spc="-260" dirty="0">
                <a:latin typeface="Calibri"/>
                <a:cs typeface="Calibri"/>
              </a:rPr>
              <a:t>пациентов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98800"/>
              </a:lnSpc>
              <a:spcBef>
                <a:spcPts val="6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50" dirty="0">
                <a:latin typeface="Calibri"/>
                <a:cs typeface="Calibri"/>
              </a:rPr>
              <a:t>Патогенетическую </a:t>
            </a:r>
            <a:r>
              <a:rPr sz="2700" spc="-245" dirty="0">
                <a:latin typeface="Calibri"/>
                <a:cs typeface="Calibri"/>
              </a:rPr>
              <a:t>основу </a:t>
            </a:r>
            <a:r>
              <a:rPr sz="2700" spc="-295" dirty="0">
                <a:latin typeface="Calibri"/>
                <a:cs typeface="Calibri"/>
              </a:rPr>
              <a:t>ПЭД </a:t>
            </a:r>
            <a:r>
              <a:rPr sz="2700" spc="-240" dirty="0">
                <a:latin typeface="Calibri"/>
                <a:cs typeface="Calibri"/>
              </a:rPr>
              <a:t>составляет </a:t>
            </a:r>
            <a:r>
              <a:rPr sz="2700" spc="-285" dirty="0">
                <a:latin typeface="Calibri"/>
                <a:cs typeface="Calibri"/>
              </a:rPr>
              <a:t>феномен </a:t>
            </a:r>
            <a:r>
              <a:rPr sz="2700" spc="-225" dirty="0">
                <a:latin typeface="Calibri"/>
                <a:cs typeface="Calibri"/>
              </a:rPr>
              <a:t>«learned </a:t>
            </a:r>
            <a:r>
              <a:rPr sz="2700" spc="-229" dirty="0">
                <a:latin typeface="Calibri"/>
                <a:cs typeface="Calibri"/>
              </a:rPr>
              <a:t>non-use» </a:t>
            </a:r>
            <a:r>
              <a:rPr sz="2700" spc="-254" dirty="0">
                <a:latin typeface="Calibri"/>
                <a:cs typeface="Calibri"/>
              </a:rPr>
              <a:t>(«научился </a:t>
            </a:r>
            <a:r>
              <a:rPr sz="2700" spc="-265" dirty="0">
                <a:latin typeface="Calibri"/>
                <a:cs typeface="Calibri"/>
              </a:rPr>
              <a:t>не  </a:t>
            </a:r>
            <a:r>
              <a:rPr sz="2700" spc="-254" dirty="0">
                <a:latin typeface="Calibri"/>
                <a:cs typeface="Calibri"/>
              </a:rPr>
              <a:t>использовать»), </a:t>
            </a:r>
            <a:r>
              <a:rPr sz="2700" spc="-265" dirty="0">
                <a:latin typeface="Calibri"/>
                <a:cs typeface="Calibri"/>
              </a:rPr>
              <a:t>при </a:t>
            </a:r>
            <a:r>
              <a:rPr sz="2700" spc="-290" dirty="0">
                <a:latin typeface="Calibri"/>
                <a:cs typeface="Calibri"/>
              </a:rPr>
              <a:t>котором </a:t>
            </a:r>
            <a:r>
              <a:rPr sz="2700" spc="-195" dirty="0">
                <a:latin typeface="Calibri"/>
                <a:cs typeface="Calibri"/>
              </a:rPr>
              <a:t>из-за </a:t>
            </a:r>
            <a:r>
              <a:rPr sz="2700" spc="-275" dirty="0">
                <a:latin typeface="Calibri"/>
                <a:cs typeface="Calibri"/>
              </a:rPr>
              <a:t>длительного </a:t>
            </a:r>
            <a:r>
              <a:rPr sz="2700" spc="-254" dirty="0">
                <a:latin typeface="Calibri"/>
                <a:cs typeface="Calibri"/>
              </a:rPr>
              <a:t>стояния интубационнои</a:t>
            </a:r>
            <a:r>
              <a:rPr sz="2700" spc="-254" dirty="0">
                <a:latin typeface="Arial"/>
                <a:cs typeface="Arial"/>
              </a:rPr>
              <a:t>̆ </a:t>
            </a:r>
            <a:r>
              <a:rPr sz="2700" spc="-250" dirty="0">
                <a:latin typeface="Calibri"/>
                <a:cs typeface="Calibri"/>
              </a:rPr>
              <a:t>трубки </a:t>
            </a:r>
            <a:r>
              <a:rPr sz="2700" spc="-190" dirty="0">
                <a:latin typeface="Calibri"/>
                <a:cs typeface="Calibri"/>
              </a:rPr>
              <a:t>(&gt;48 </a:t>
            </a:r>
            <a:r>
              <a:rPr sz="2700" spc="-204" dirty="0">
                <a:latin typeface="Calibri"/>
                <a:cs typeface="Calibri"/>
              </a:rPr>
              <a:t>ч)  </a:t>
            </a:r>
            <a:r>
              <a:rPr sz="2700" spc="-290" dirty="0">
                <a:latin typeface="Calibri"/>
                <a:cs typeface="Calibri"/>
              </a:rPr>
              <a:t>или </a:t>
            </a:r>
            <a:r>
              <a:rPr sz="2700" spc="-254" dirty="0">
                <a:latin typeface="Calibri"/>
                <a:cs typeface="Calibri"/>
              </a:rPr>
              <a:t>вследствие исчезновения </a:t>
            </a:r>
            <a:r>
              <a:rPr sz="2700" spc="-265" dirty="0">
                <a:latin typeface="Calibri"/>
                <a:cs typeface="Calibri"/>
              </a:rPr>
              <a:t>подскладочного </a:t>
            </a:r>
            <a:r>
              <a:rPr sz="2700" spc="-270" dirty="0">
                <a:latin typeface="Calibri"/>
                <a:cs typeface="Calibri"/>
              </a:rPr>
              <a:t>давления </a:t>
            </a:r>
            <a:r>
              <a:rPr sz="2700" spc="-265" dirty="0">
                <a:latin typeface="Calibri"/>
                <a:cs typeface="Calibri"/>
              </a:rPr>
              <a:t>при </a:t>
            </a:r>
            <a:r>
              <a:rPr sz="2700" spc="-295" dirty="0">
                <a:latin typeface="Calibri"/>
                <a:cs typeface="Calibri"/>
              </a:rPr>
              <a:t>ношении </a:t>
            </a:r>
            <a:r>
              <a:rPr sz="2700" spc="-290" dirty="0">
                <a:latin typeface="Calibri"/>
                <a:cs typeface="Calibri"/>
              </a:rPr>
              <a:t>канюли  </a:t>
            </a:r>
            <a:r>
              <a:rPr sz="2700" spc="-254" dirty="0">
                <a:latin typeface="Calibri"/>
                <a:cs typeface="Calibri"/>
              </a:rPr>
              <a:t>нарушается </a:t>
            </a:r>
            <a:r>
              <a:rPr sz="2700" spc="-280" dirty="0">
                <a:latin typeface="Calibri"/>
                <a:cs typeface="Calibri"/>
              </a:rPr>
              <a:t>механизм </a:t>
            </a:r>
            <a:r>
              <a:rPr sz="2700" spc="-229" dirty="0">
                <a:latin typeface="Calibri"/>
                <a:cs typeface="Calibri"/>
              </a:rPr>
              <a:t>трехфазного</a:t>
            </a:r>
            <a:r>
              <a:rPr sz="2700" spc="-345" dirty="0">
                <a:latin typeface="Calibri"/>
                <a:cs typeface="Calibri"/>
              </a:rPr>
              <a:t> </a:t>
            </a:r>
            <a:r>
              <a:rPr sz="2700" spc="-260" dirty="0">
                <a:latin typeface="Calibri"/>
                <a:cs typeface="Calibri"/>
              </a:rPr>
              <a:t>глотания.</a:t>
            </a:r>
            <a:endParaRPr sz="2700">
              <a:latin typeface="Calibri"/>
              <a:cs typeface="Calibri"/>
            </a:endParaRPr>
          </a:p>
          <a:p>
            <a:pPr marL="355600" marR="577850" indent="-342900">
              <a:lnSpc>
                <a:spcPts val="3190"/>
              </a:lnSpc>
              <a:spcBef>
                <a:spcPts val="7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29" dirty="0">
                <a:latin typeface="Calibri"/>
                <a:cs typeface="Calibri"/>
              </a:rPr>
              <a:t>Частота </a:t>
            </a:r>
            <a:r>
              <a:rPr sz="2700" spc="-270" dirty="0">
                <a:latin typeface="Calibri"/>
                <a:cs typeface="Calibri"/>
              </a:rPr>
              <a:t>надглоточной </a:t>
            </a:r>
            <a:r>
              <a:rPr sz="2700" spc="-260" dirty="0">
                <a:latin typeface="Calibri"/>
                <a:cs typeface="Calibri"/>
              </a:rPr>
              <a:t>аспирации </a:t>
            </a:r>
            <a:r>
              <a:rPr sz="2700" spc="-210" dirty="0">
                <a:latin typeface="Calibri"/>
                <a:cs typeface="Calibri"/>
              </a:rPr>
              <a:t>у </a:t>
            </a:r>
            <a:r>
              <a:rPr sz="2700" spc="-254" dirty="0">
                <a:latin typeface="Calibri"/>
                <a:cs typeface="Calibri"/>
              </a:rPr>
              <a:t>пациентов </a:t>
            </a:r>
            <a:r>
              <a:rPr sz="2700" spc="-260" dirty="0">
                <a:latin typeface="Calibri"/>
                <a:cs typeface="Calibri"/>
              </a:rPr>
              <a:t>не </a:t>
            </a:r>
            <a:r>
              <a:rPr sz="2700" spc="-250" dirty="0">
                <a:latin typeface="Calibri"/>
                <a:cs typeface="Calibri"/>
              </a:rPr>
              <a:t>неврологического </a:t>
            </a:r>
            <a:r>
              <a:rPr sz="2700" spc="-265" dirty="0">
                <a:latin typeface="Calibri"/>
                <a:cs typeface="Calibri"/>
              </a:rPr>
              <a:t>профиля  </a:t>
            </a:r>
            <a:r>
              <a:rPr sz="2700" spc="-240" dirty="0">
                <a:latin typeface="Calibri"/>
                <a:cs typeface="Calibri"/>
              </a:rPr>
              <a:t>составляет </a:t>
            </a:r>
            <a:r>
              <a:rPr sz="2700" spc="-185" dirty="0">
                <a:latin typeface="Calibri"/>
                <a:cs typeface="Calibri"/>
              </a:rPr>
              <a:t>59% </a:t>
            </a:r>
            <a:r>
              <a:rPr sz="2700" spc="-275" dirty="0">
                <a:latin typeface="Calibri"/>
                <a:cs typeface="Calibri"/>
              </a:rPr>
              <a:t>и </a:t>
            </a:r>
            <a:r>
              <a:rPr sz="2700" spc="-260" dirty="0">
                <a:latin typeface="Calibri"/>
                <a:cs typeface="Calibri"/>
              </a:rPr>
              <a:t>коррелирует </a:t>
            </a:r>
            <a:r>
              <a:rPr sz="2700" spc="-195" dirty="0">
                <a:latin typeface="Calibri"/>
                <a:cs typeface="Calibri"/>
              </a:rPr>
              <a:t>(0,6) </a:t>
            </a:r>
            <a:r>
              <a:rPr sz="2700" spc="-185" dirty="0">
                <a:latin typeface="Calibri"/>
                <a:cs typeface="Calibri"/>
              </a:rPr>
              <a:t>с </a:t>
            </a:r>
            <a:r>
              <a:rPr sz="2700" spc="-280" dirty="0">
                <a:latin typeface="Calibri"/>
                <a:cs typeface="Calibri"/>
              </a:rPr>
              <a:t>длительностью </a:t>
            </a:r>
            <a:r>
              <a:rPr sz="2700" spc="-240" dirty="0">
                <a:latin typeface="Calibri"/>
                <a:cs typeface="Calibri"/>
              </a:rPr>
              <a:t>эндотрахеальнои</a:t>
            </a:r>
            <a:r>
              <a:rPr sz="2700" spc="-240" dirty="0">
                <a:latin typeface="Arial"/>
                <a:cs typeface="Arial"/>
              </a:rPr>
              <a:t>̆</a:t>
            </a:r>
            <a:r>
              <a:rPr sz="2700" spc="175" dirty="0">
                <a:latin typeface="Arial"/>
                <a:cs typeface="Arial"/>
              </a:rPr>
              <a:t> </a:t>
            </a:r>
            <a:r>
              <a:rPr sz="2700" spc="-270" dirty="0">
                <a:latin typeface="Calibri"/>
                <a:cs typeface="Calibri"/>
              </a:rPr>
              <a:t>интубации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70216" y="6136132"/>
            <a:ext cx="993330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spc="-150" dirty="0">
                <a:latin typeface="Calibri"/>
                <a:cs typeface="Calibri"/>
              </a:rPr>
              <a:t>Белкин </a:t>
            </a:r>
            <a:r>
              <a:rPr sz="1600" spc="-160" dirty="0">
                <a:latin typeface="Calibri"/>
                <a:cs typeface="Calibri"/>
              </a:rPr>
              <a:t>А.А., </a:t>
            </a:r>
            <a:r>
              <a:rPr sz="1600" spc="-150" dirty="0">
                <a:latin typeface="Calibri"/>
                <a:cs typeface="Calibri"/>
              </a:rPr>
              <a:t>Ершов </a:t>
            </a:r>
            <a:r>
              <a:rPr sz="1600" spc="-145" dirty="0">
                <a:latin typeface="Calibri"/>
                <a:cs typeface="Calibri"/>
              </a:rPr>
              <a:t>В.И., </a:t>
            </a:r>
            <a:r>
              <a:rPr sz="1600" spc="-140" dirty="0">
                <a:latin typeface="Calibri"/>
                <a:cs typeface="Calibri"/>
              </a:rPr>
              <a:t>Иванова </a:t>
            </a:r>
            <a:r>
              <a:rPr sz="1600" spc="-170" dirty="0">
                <a:latin typeface="Calibri"/>
                <a:cs typeface="Calibri"/>
              </a:rPr>
              <a:t>Г.Е. </a:t>
            </a:r>
            <a:r>
              <a:rPr sz="1600" spc="-155" dirty="0">
                <a:latin typeface="Calibri"/>
                <a:cs typeface="Calibri"/>
              </a:rPr>
              <a:t>Нарушение </a:t>
            </a:r>
            <a:r>
              <a:rPr sz="1600" spc="-140" dirty="0">
                <a:latin typeface="Calibri"/>
                <a:cs typeface="Calibri"/>
              </a:rPr>
              <a:t>глотания </a:t>
            </a:r>
            <a:r>
              <a:rPr sz="1600" spc="-155" dirty="0">
                <a:latin typeface="Calibri"/>
                <a:cs typeface="Calibri"/>
              </a:rPr>
              <a:t>при неотложных </a:t>
            </a:r>
            <a:r>
              <a:rPr sz="1600" spc="-130" dirty="0">
                <a:latin typeface="Calibri"/>
                <a:cs typeface="Calibri"/>
              </a:rPr>
              <a:t>состояниях </a:t>
            </a:r>
            <a:r>
              <a:rPr sz="1600" spc="-390" dirty="0">
                <a:latin typeface="Calibri"/>
                <a:cs typeface="Calibri"/>
              </a:rPr>
              <a:t>—</a:t>
            </a:r>
            <a:r>
              <a:rPr sz="1600" spc="-114" dirty="0">
                <a:latin typeface="Calibri"/>
                <a:cs typeface="Calibri"/>
              </a:rPr>
              <a:t> </a:t>
            </a:r>
            <a:r>
              <a:rPr sz="1600" spc="-140" dirty="0">
                <a:latin typeface="Calibri"/>
                <a:cs typeface="Calibri"/>
              </a:rPr>
              <a:t>постэкстубационная </a:t>
            </a:r>
            <a:r>
              <a:rPr sz="1600" spc="-145" dirty="0">
                <a:latin typeface="Calibri"/>
                <a:cs typeface="Calibri"/>
              </a:rPr>
              <a:t>дисфагия. </a:t>
            </a:r>
            <a:r>
              <a:rPr sz="1600" spc="-140" dirty="0">
                <a:latin typeface="Calibri"/>
                <a:cs typeface="Calibri"/>
              </a:rPr>
              <a:t>Анестезиология </a:t>
            </a:r>
            <a:r>
              <a:rPr sz="1600" spc="-165" dirty="0">
                <a:latin typeface="Calibri"/>
                <a:cs typeface="Calibri"/>
              </a:rPr>
              <a:t>и  </a:t>
            </a:r>
            <a:r>
              <a:rPr sz="1600" spc="-150" dirty="0">
                <a:latin typeface="Calibri"/>
                <a:cs typeface="Calibri"/>
              </a:rPr>
              <a:t>реаниматология. </a:t>
            </a:r>
            <a:r>
              <a:rPr sz="1600" spc="-100" dirty="0">
                <a:latin typeface="Calibri"/>
                <a:cs typeface="Calibri"/>
              </a:rPr>
              <a:t>2018;(4): </a:t>
            </a:r>
            <a:r>
              <a:rPr sz="1600" spc="-90" dirty="0">
                <a:latin typeface="Calibri"/>
                <a:cs typeface="Calibri"/>
              </a:rPr>
              <a:t>76-82.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10" dirty="0">
                <a:latin typeface="Calibri"/>
                <a:cs typeface="Calibri"/>
              </a:rPr>
              <a:t>https://doi.org/10.17116/anaesthesiology201804176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62456" cy="13868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59253" y="522732"/>
            <a:ext cx="797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20" dirty="0">
                <a:latin typeface="Calibri"/>
                <a:cs typeface="Calibri"/>
              </a:rPr>
              <a:t>Ме</a:t>
            </a:r>
            <a:r>
              <a:rPr sz="1400" spc="-95" dirty="0">
                <a:latin typeface="Calibri"/>
                <a:cs typeface="Calibri"/>
              </a:rPr>
              <a:t>т</a:t>
            </a:r>
            <a:r>
              <a:rPr sz="1400" spc="-114" dirty="0">
                <a:latin typeface="Calibri"/>
                <a:cs typeface="Calibri"/>
              </a:rPr>
              <a:t>а</a:t>
            </a:r>
            <a:r>
              <a:rPr sz="1400" spc="-150" dirty="0">
                <a:latin typeface="Calibri"/>
                <a:cs typeface="Calibri"/>
              </a:rPr>
              <a:t>бо</a:t>
            </a:r>
            <a:r>
              <a:rPr sz="1400" spc="-135" dirty="0">
                <a:latin typeface="Calibri"/>
                <a:cs typeface="Calibri"/>
              </a:rPr>
              <a:t>л</a:t>
            </a:r>
            <a:r>
              <a:rPr sz="1400" spc="-150" dirty="0">
                <a:latin typeface="Calibri"/>
                <a:cs typeface="Calibri"/>
              </a:rPr>
              <a:t>и</a:t>
            </a:r>
            <a:r>
              <a:rPr sz="1400" spc="-165" dirty="0">
                <a:latin typeface="Calibri"/>
                <a:cs typeface="Calibri"/>
              </a:rPr>
              <a:t>зм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93835" y="440435"/>
            <a:ext cx="645096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0" dirty="0">
                <a:latin typeface="Calibri"/>
                <a:cs typeface="Calibri"/>
              </a:rPr>
              <a:t>Рекомендации </a:t>
            </a:r>
            <a:r>
              <a:rPr sz="2000" b="1" spc="-190" dirty="0">
                <a:latin typeface="Calibri"/>
                <a:cs typeface="Calibri"/>
              </a:rPr>
              <a:t>по </a:t>
            </a:r>
            <a:r>
              <a:rPr sz="2000" b="1" spc="-175" dirty="0">
                <a:latin typeface="Calibri"/>
                <a:cs typeface="Calibri"/>
              </a:rPr>
              <a:t>диагностике </a:t>
            </a:r>
            <a:r>
              <a:rPr sz="2000" b="1" spc="-180" dirty="0">
                <a:latin typeface="Calibri"/>
                <a:cs typeface="Calibri"/>
              </a:rPr>
              <a:t>дисфагии </a:t>
            </a:r>
            <a:r>
              <a:rPr sz="2000" b="1" spc="-155" dirty="0">
                <a:latin typeface="Calibri"/>
                <a:cs typeface="Calibri"/>
              </a:rPr>
              <a:t>в условиях </a:t>
            </a:r>
            <a:r>
              <a:rPr sz="2000" b="1" spc="-160" dirty="0">
                <a:latin typeface="Calibri"/>
                <a:cs typeface="Calibri"/>
              </a:rPr>
              <a:t>ОРИТ </a:t>
            </a:r>
            <a:r>
              <a:rPr sz="2000" b="1" spc="-185" dirty="0">
                <a:latin typeface="Calibri"/>
                <a:cs typeface="Calibri"/>
              </a:rPr>
              <a:t>на </a:t>
            </a:r>
            <a:r>
              <a:rPr sz="2000" b="1" spc="40" dirty="0">
                <a:latin typeface="Arial Narrow"/>
                <a:cs typeface="Arial Narrow"/>
              </a:rPr>
              <a:t>1</a:t>
            </a:r>
            <a:r>
              <a:rPr sz="2000" b="1" spc="10" dirty="0">
                <a:latin typeface="Arial Narrow"/>
                <a:cs typeface="Arial Narrow"/>
              </a:rPr>
              <a:t> </a:t>
            </a:r>
            <a:r>
              <a:rPr sz="2000" b="1" spc="-150" dirty="0">
                <a:latin typeface="Calibri"/>
                <a:cs typeface="Calibri"/>
              </a:rPr>
              <a:t>этапе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14527" y="0"/>
            <a:ext cx="2085339" cy="2292350"/>
            <a:chOff x="414527" y="0"/>
            <a:chExt cx="2085339" cy="22923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0"/>
              <a:ext cx="2084832" cy="22920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1" y="0"/>
              <a:ext cx="1498352" cy="190103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99876" y="2138541"/>
          <a:ext cx="11592560" cy="33439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26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872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820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46993">
                <a:tc>
                  <a:txBody>
                    <a:bodyPr/>
                    <a:lstStyle/>
                    <a:p>
                      <a:pPr marL="1441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№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R="10160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b="1" spc="-35" dirty="0">
                          <a:latin typeface="Calibri"/>
                          <a:cs typeface="Calibri"/>
                        </a:rPr>
                        <a:t>Положение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16002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600" b="1" spc="-20" dirty="0">
                          <a:latin typeface="Calibri"/>
                          <a:cs typeface="Calibri"/>
                        </a:rPr>
                        <a:t>Уровень</a:t>
                      </a:r>
                      <a:r>
                        <a:rPr sz="16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дока-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26670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b="1" spc="-20" dirty="0">
                          <a:latin typeface="Calibri"/>
                          <a:cs typeface="Calibri"/>
                        </a:rPr>
                        <a:t>зательности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6672">
                <a:tc>
                  <a:txBody>
                    <a:bodyPr/>
                    <a:lstStyle/>
                    <a:p>
                      <a:pPr marL="164465">
                        <a:lnSpc>
                          <a:spcPts val="1115"/>
                        </a:lnSpc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1864"/>
                        </a:lnSpc>
                      </a:pPr>
                      <a:r>
                        <a:rPr sz="1600" spc="-4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курации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дисфагией </a:t>
                      </a:r>
                      <a:r>
                        <a:rPr sz="1600" spc="-75" dirty="0">
                          <a:latin typeface="Calibri"/>
                          <a:cs typeface="Calibri"/>
                        </a:rPr>
                        <a:t>МДБ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своем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составе 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должна 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иметь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специалиста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логопеда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со</a:t>
                      </a:r>
                      <a:r>
                        <a:rPr sz="16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специаль-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422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45" dirty="0">
                          <a:latin typeface="Calibri"/>
                          <a:cs typeface="Calibri"/>
                        </a:rPr>
                        <a:t>ной</a:t>
                      </a:r>
                      <a:r>
                        <a:rPr sz="160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подготовкой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L="99695" algn="ctr">
                        <a:lnSpc>
                          <a:spcPts val="1864"/>
                        </a:lnSpc>
                      </a:pPr>
                      <a:r>
                        <a:rPr sz="1600" spc="10" dirty="0">
                          <a:latin typeface="Calibri"/>
                          <a:cs typeface="Calibri"/>
                        </a:rPr>
                        <a:t>IIа-A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7955">
                <a:tc>
                  <a:txBody>
                    <a:bodyPr/>
                    <a:lstStyle/>
                    <a:p>
                      <a:pPr marL="164465">
                        <a:lnSpc>
                          <a:spcPts val="1115"/>
                        </a:lnSpc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1864"/>
                        </a:lnSpc>
                      </a:pPr>
                      <a:r>
                        <a:rPr sz="1600" spc="-4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Пациентам</a:t>
                      </a:r>
                      <a:r>
                        <a:rPr sz="1600" spc="7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600" spc="7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4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высоким</a:t>
                      </a:r>
                      <a:r>
                        <a:rPr sz="1600" spc="7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4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риском</a:t>
                      </a:r>
                      <a:r>
                        <a:rPr sz="1600" spc="7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7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Д.</a:t>
                      </a:r>
                      <a:r>
                        <a:rPr sz="1600" spc="7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6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жалобами</a:t>
                      </a:r>
                      <a:r>
                        <a:rPr sz="16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6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затруднение</a:t>
                      </a:r>
                      <a:r>
                        <a:rPr sz="16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глотания</a:t>
                      </a:r>
                      <a:r>
                        <a:rPr sz="16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даже</a:t>
                      </a:r>
                      <a:r>
                        <a:rPr sz="16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6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сохранном</a:t>
                      </a:r>
                      <a:r>
                        <a:rPr sz="16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кашле</a:t>
                      </a:r>
                      <a:r>
                        <a:rPr sz="16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необходи-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422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75" dirty="0">
                          <a:latin typeface="Calibri"/>
                          <a:cs typeface="Calibri"/>
                        </a:rPr>
                        <a:t>мо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проведение диагностики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орофарингеального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глотания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99695" algn="ctr">
                        <a:lnSpc>
                          <a:spcPts val="1864"/>
                        </a:lnSpc>
                      </a:pPr>
                      <a:r>
                        <a:rPr sz="1600" spc="30" dirty="0">
                          <a:latin typeface="Calibri"/>
                          <a:cs typeface="Calibri"/>
                        </a:rPr>
                        <a:t>I-B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6674">
                <a:tc>
                  <a:txBody>
                    <a:bodyPr/>
                    <a:lstStyle/>
                    <a:p>
                      <a:pPr marL="164465">
                        <a:lnSpc>
                          <a:spcPts val="1115"/>
                        </a:lnSpc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1864"/>
                        </a:lnSpc>
                      </a:pPr>
                      <a:r>
                        <a:rPr sz="1600" spc="1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случае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отсутствия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возможности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подробного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обследования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пациента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скрининга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глотания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60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пациента</a:t>
                      </a:r>
                      <a:r>
                        <a:rPr sz="160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на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422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15" dirty="0">
                          <a:latin typeface="Calibri"/>
                          <a:cs typeface="Calibri"/>
                        </a:rPr>
                        <a:t>ИВЛ 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возможно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использование </a:t>
                      </a:r>
                      <a:r>
                        <a:rPr sz="1600" spc="-4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шкалы </a:t>
                      </a:r>
                      <a:r>
                        <a:rPr sz="1600" spc="-4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нарушений </a:t>
                      </a:r>
                      <a:r>
                        <a:rPr sz="1600" spc="-35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глотания</a:t>
                      </a:r>
                      <a:r>
                        <a:rPr sz="1600" spc="4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50" dirty="0">
                          <a:solidFill>
                            <a:srgbClr val="C0504D"/>
                          </a:solidFill>
                          <a:latin typeface="Calibri"/>
                          <a:cs typeface="Calibri"/>
                        </a:rPr>
                        <a:t>слюны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L="99695" algn="ctr">
                        <a:lnSpc>
                          <a:spcPts val="1864"/>
                        </a:lnSpc>
                      </a:pPr>
                      <a:r>
                        <a:rPr sz="1600" spc="15" dirty="0">
                          <a:latin typeface="Calibri"/>
                          <a:cs typeface="Calibri"/>
                        </a:rPr>
                        <a:t>IIb-C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9238">
                <a:tc>
                  <a:txBody>
                    <a:bodyPr/>
                    <a:lstStyle/>
                    <a:p>
                      <a:pPr marL="164465">
                        <a:lnSpc>
                          <a:spcPts val="1275"/>
                        </a:lnSpc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1.5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42240" marR="152400">
                        <a:lnSpc>
                          <a:spcPts val="2110"/>
                        </a:lnSpc>
                        <a:spcBef>
                          <a:spcPts val="15"/>
                        </a:spcBef>
                      </a:pPr>
                      <a:r>
                        <a:rPr sz="1600" spc="-40" dirty="0">
                          <a:latin typeface="Calibri"/>
                          <a:cs typeface="Calibri"/>
                        </a:rPr>
                        <a:t>Пациентам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кашлем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из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группы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по развитию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дисфагии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следует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провести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«Тест </a:t>
                      </a:r>
                      <a:r>
                        <a:rPr sz="1600" spc="50" dirty="0">
                          <a:latin typeface="Calibri"/>
                          <a:cs typeface="Calibri"/>
                        </a:rPr>
                        <a:t>3-х 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глотков».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600" spc="-25" dirty="0">
                          <a:latin typeface="Calibri"/>
                          <a:cs typeface="Calibri"/>
                        </a:rPr>
                        <a:t>поло-  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жительном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результате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пациенту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целесообразно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проведение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расширенного</a:t>
                      </a:r>
                      <a:r>
                        <a:rPr sz="16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логопедического</a:t>
                      </a:r>
                      <a:r>
                        <a:rPr sz="16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обследования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905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L="9969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1600" spc="20" dirty="0">
                          <a:latin typeface="Calibri"/>
                          <a:cs typeface="Calibri"/>
                        </a:rPr>
                        <a:t>IIa-B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13335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6352">
                <a:tc>
                  <a:txBody>
                    <a:bodyPr/>
                    <a:lstStyle/>
                    <a:p>
                      <a:pPr marL="164465">
                        <a:lnSpc>
                          <a:spcPts val="1115"/>
                        </a:lnSpc>
                      </a:pPr>
                      <a:r>
                        <a:rPr sz="1100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42240">
                        <a:lnSpc>
                          <a:spcPts val="1864"/>
                        </a:lnSpc>
                      </a:pPr>
                      <a:r>
                        <a:rPr sz="1600" spc="-35" dirty="0">
                          <a:latin typeface="Calibri"/>
                          <a:cs typeface="Calibri"/>
                        </a:rPr>
                        <a:t>Пациенты </a:t>
                      </a:r>
                      <a:r>
                        <a:rPr sz="1600" spc="-1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низким 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уровнем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сознания </a:t>
                      </a:r>
                      <a:r>
                        <a:rPr sz="1600" spc="-55" dirty="0">
                          <a:latin typeface="Calibri"/>
                          <a:cs typeface="Calibri"/>
                        </a:rPr>
                        <a:t>имеют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высокий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риск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аспирации 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600" spc="-65" dirty="0">
                          <a:latin typeface="Calibri"/>
                          <a:cs typeface="Calibri"/>
                        </a:rPr>
                        <a:t>должны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получать 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зондовое</a:t>
                      </a:r>
                      <a:r>
                        <a:rPr sz="1600" spc="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питание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422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600" spc="-55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повышения 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уровня</a:t>
                      </a:r>
                      <a:r>
                        <a:rPr sz="160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35" dirty="0">
                          <a:latin typeface="Calibri"/>
                          <a:cs typeface="Calibri"/>
                        </a:rPr>
                        <a:t>сознания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L="99695" algn="ctr">
                        <a:lnSpc>
                          <a:spcPts val="1864"/>
                        </a:lnSpc>
                      </a:pPr>
                      <a:r>
                        <a:rPr sz="1600" spc="30" dirty="0">
                          <a:latin typeface="Calibri"/>
                          <a:cs typeface="Calibri"/>
                        </a:rPr>
                        <a:t>I-B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89632" y="594359"/>
            <a:ext cx="1411223" cy="140817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697653" y="1141476"/>
            <a:ext cx="797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20" dirty="0">
                <a:latin typeface="Calibri"/>
                <a:cs typeface="Calibri"/>
              </a:rPr>
              <a:t>Ме</a:t>
            </a:r>
            <a:r>
              <a:rPr sz="1400" spc="-95" dirty="0">
                <a:latin typeface="Calibri"/>
                <a:cs typeface="Calibri"/>
              </a:rPr>
              <a:t>т</a:t>
            </a:r>
            <a:r>
              <a:rPr sz="1400" spc="-114" dirty="0">
                <a:latin typeface="Calibri"/>
                <a:cs typeface="Calibri"/>
              </a:rPr>
              <a:t>а</a:t>
            </a:r>
            <a:r>
              <a:rPr sz="1400" spc="-150" dirty="0">
                <a:latin typeface="Calibri"/>
                <a:cs typeface="Calibri"/>
              </a:rPr>
              <a:t>бо</a:t>
            </a:r>
            <a:r>
              <a:rPr sz="1400" spc="-135" dirty="0">
                <a:latin typeface="Calibri"/>
                <a:cs typeface="Calibri"/>
              </a:rPr>
              <a:t>л</a:t>
            </a:r>
            <a:r>
              <a:rPr sz="1400" spc="-150" dirty="0">
                <a:latin typeface="Calibri"/>
                <a:cs typeface="Calibri"/>
              </a:rPr>
              <a:t>и</a:t>
            </a:r>
            <a:r>
              <a:rPr sz="1400" spc="-165" dirty="0">
                <a:latin typeface="Calibri"/>
                <a:cs typeface="Calibri"/>
              </a:rPr>
              <a:t>зм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0218" y="21843"/>
            <a:ext cx="565023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54" dirty="0">
                <a:latin typeface="Calibri"/>
                <a:cs typeface="Calibri"/>
              </a:rPr>
              <a:t>Показания </a:t>
            </a:r>
            <a:r>
              <a:rPr sz="2800" b="1" spc="-260" dirty="0">
                <a:latin typeface="Calibri"/>
                <a:cs typeface="Calibri"/>
              </a:rPr>
              <a:t>для </a:t>
            </a:r>
            <a:r>
              <a:rPr sz="2800" b="1" spc="-250" dirty="0">
                <a:latin typeface="Calibri"/>
                <a:cs typeface="Calibri"/>
              </a:rPr>
              <a:t>скрининга </a:t>
            </a:r>
            <a:r>
              <a:rPr sz="2800" b="1" spc="-190" dirty="0">
                <a:latin typeface="Calibri"/>
                <a:cs typeface="Calibri"/>
              </a:rPr>
              <a:t>Д</a:t>
            </a:r>
            <a:r>
              <a:rPr sz="2800" b="1" spc="-190" dirty="0">
                <a:latin typeface="Arial Narrow"/>
                <a:cs typeface="Arial Narrow"/>
              </a:rPr>
              <a:t>.</a:t>
            </a:r>
            <a:r>
              <a:rPr sz="2800" b="1" spc="-500" dirty="0">
                <a:latin typeface="Arial Narrow"/>
                <a:cs typeface="Arial Narrow"/>
              </a:rPr>
              <a:t> </a:t>
            </a:r>
            <a:r>
              <a:rPr sz="2800" b="1" spc="-215" dirty="0">
                <a:latin typeface="Calibri"/>
                <a:cs typeface="Calibri"/>
              </a:rPr>
              <a:t>в </a:t>
            </a:r>
            <a:r>
              <a:rPr sz="2800" b="1" spc="-220" dirty="0">
                <a:latin typeface="Calibri"/>
                <a:cs typeface="Calibri"/>
              </a:rPr>
              <a:t>группе </a:t>
            </a:r>
            <a:r>
              <a:rPr sz="2800" b="1" spc="-245" dirty="0">
                <a:latin typeface="Calibri"/>
                <a:cs typeface="Calibri"/>
              </a:rPr>
              <a:t>риска</a:t>
            </a:r>
            <a:endParaRPr sz="28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32380" y="535305"/>
          <a:ext cx="9133840" cy="59543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578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449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27554">
                <a:tc>
                  <a:txBody>
                    <a:bodyPr/>
                    <a:lstStyle/>
                    <a:p>
                      <a:pPr marL="650240">
                        <a:lnSpc>
                          <a:spcPts val="1540"/>
                        </a:lnSpc>
                      </a:pPr>
                      <a:r>
                        <a:rPr sz="1350" b="1" spc="-50" dirty="0">
                          <a:latin typeface="Calibri"/>
                          <a:cs typeface="Calibri"/>
                        </a:rPr>
                        <a:t>Категория</a:t>
                      </a:r>
                      <a:r>
                        <a:rPr sz="13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-65" dirty="0">
                          <a:latin typeface="Calibri"/>
                          <a:cs typeface="Calibri"/>
                        </a:rPr>
                        <a:t>пациентов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540"/>
                        </a:lnSpc>
                      </a:pPr>
                      <a:r>
                        <a:rPr sz="1350" b="1" spc="-60" dirty="0">
                          <a:latin typeface="Calibri"/>
                          <a:cs typeface="Calibri"/>
                        </a:rPr>
                        <a:t>Состояния, </a:t>
                      </a:r>
                      <a:r>
                        <a:rPr sz="1350" b="1" spc="-95" dirty="0">
                          <a:latin typeface="Calibri"/>
                          <a:cs typeface="Calibri"/>
                        </a:rPr>
                        <a:t>имеющие </a:t>
                      </a:r>
                      <a:r>
                        <a:rPr sz="1350" b="1" spc="-70" dirty="0">
                          <a:latin typeface="Calibri"/>
                          <a:cs typeface="Calibri"/>
                        </a:rPr>
                        <a:t>риск </a:t>
                      </a:r>
                      <a:r>
                        <a:rPr sz="1350" b="1" spc="-65" dirty="0">
                          <a:latin typeface="Calibri"/>
                          <a:cs typeface="Calibri"/>
                        </a:rPr>
                        <a:t>развития</a:t>
                      </a:r>
                      <a:r>
                        <a:rPr sz="135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-70" dirty="0">
                          <a:latin typeface="Calibri"/>
                          <a:cs typeface="Calibri"/>
                        </a:rPr>
                        <a:t>дисфагии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5109">
                <a:tc rowSpan="7"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65" dirty="0">
                          <a:latin typeface="Calibri"/>
                          <a:cs typeface="Calibri"/>
                        </a:rPr>
                        <a:t>Острая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патология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нервной</a:t>
                      </a:r>
                      <a:r>
                        <a:rPr sz="1350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системы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90" dirty="0">
                          <a:latin typeface="Calibri"/>
                          <a:cs typeface="Calibri"/>
                        </a:rPr>
                        <a:t>Сниженный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уровень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сознания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менее </a:t>
                      </a:r>
                      <a:r>
                        <a:rPr sz="1350" spc="-15" dirty="0">
                          <a:latin typeface="Book Antiqua"/>
                          <a:cs typeface="Book Antiqua"/>
                        </a:rPr>
                        <a:t>10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350" spc="-225" dirty="0">
                          <a:latin typeface="Book Antiqua"/>
                          <a:cs typeface="Book Antiqua"/>
                        </a:rPr>
                        <a:t>GCS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черепно</a:t>
                      </a:r>
                      <a:r>
                        <a:rPr sz="1350" spc="-70" dirty="0">
                          <a:latin typeface="Book Antiqua"/>
                          <a:cs typeface="Book Antiqua"/>
                        </a:rPr>
                        <a:t>-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мозговой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травме</a:t>
                      </a:r>
                      <a:r>
                        <a:rPr sz="1350" spc="-80" dirty="0">
                          <a:latin typeface="Book Antiqua"/>
                          <a:cs typeface="Book Antiqua"/>
                        </a:rPr>
                        <a:t>,</a:t>
                      </a:r>
                      <a:r>
                        <a:rPr sz="1350" spc="1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полушарном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50" spc="-75" dirty="0">
                          <a:latin typeface="Calibri"/>
                          <a:cs typeface="Calibri"/>
                        </a:rPr>
                        <a:t>инсульте</a:t>
                      </a:r>
                      <a:r>
                        <a:rPr sz="1350" spc="-75" dirty="0">
                          <a:latin typeface="Book Antiqua"/>
                          <a:cs typeface="Book Antiqua"/>
                        </a:rPr>
                        <a:t>,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постгипоксической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энцефалопатии</a:t>
                      </a:r>
                      <a:r>
                        <a:rPr sz="1350" spc="-75" dirty="0">
                          <a:latin typeface="Book Antiqua"/>
                          <a:cs typeface="Book Antiqua"/>
                        </a:rPr>
                        <a:t>,</a:t>
                      </a:r>
                      <a:r>
                        <a:rPr sz="1350" spc="8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менингоэнцефалите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70" dirty="0">
                          <a:latin typeface="Calibri"/>
                          <a:cs typeface="Calibri"/>
                        </a:rPr>
                        <a:t>Позвоночно</a:t>
                      </a:r>
                      <a:r>
                        <a:rPr sz="1350" spc="-70" dirty="0">
                          <a:latin typeface="Book Antiqua"/>
                          <a:cs typeface="Book Antiqua"/>
                        </a:rPr>
                        <a:t>-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спинномозговая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травма </a:t>
                      </a:r>
                      <a:r>
                        <a:rPr sz="1350" spc="-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90" dirty="0">
                          <a:latin typeface="Calibri"/>
                          <a:cs typeface="Calibri"/>
                        </a:rPr>
                        <a:t>поражением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шейного</a:t>
                      </a:r>
                      <a:r>
                        <a:rPr sz="135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отдела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80" dirty="0">
                          <a:latin typeface="Calibri"/>
                          <a:cs typeface="Calibri"/>
                        </a:rPr>
                        <a:t>Миастенический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криз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90" dirty="0">
                          <a:latin typeface="Calibri"/>
                          <a:cs typeface="Calibri"/>
                        </a:rPr>
                        <a:t>Судорожный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90" dirty="0">
                          <a:latin typeface="Calibri"/>
                          <a:cs typeface="Calibri"/>
                        </a:rPr>
                        <a:t>синдром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510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 marR="147955">
                        <a:lnSpc>
                          <a:spcPct val="101400"/>
                        </a:lnSpc>
                        <a:spcBef>
                          <a:spcPts val="45"/>
                        </a:spcBef>
                      </a:pPr>
                      <a:r>
                        <a:rPr sz="1350" spc="-80" dirty="0">
                          <a:latin typeface="Calibri"/>
                          <a:cs typeface="Calibri"/>
                        </a:rPr>
                        <a:t>Бульбарный </a:t>
                      </a:r>
                      <a:r>
                        <a:rPr sz="1350" spc="-90" dirty="0">
                          <a:latin typeface="Calibri"/>
                          <a:cs typeface="Calibri"/>
                        </a:rPr>
                        <a:t>синдром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при остром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очаговом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поражении </a:t>
                      </a:r>
                      <a:r>
                        <a:rPr sz="1350" spc="-55" dirty="0">
                          <a:latin typeface="Calibri"/>
                          <a:cs typeface="Calibri"/>
                        </a:rPr>
                        <a:t>ЦНС </a:t>
                      </a:r>
                      <a:r>
                        <a:rPr sz="1350" spc="-80" dirty="0">
                          <a:latin typeface="Book Antiqua"/>
                          <a:cs typeface="Book Antiqua"/>
                        </a:rPr>
                        <a:t>(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стволовый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инсульт</a:t>
                      </a:r>
                      <a:r>
                        <a:rPr sz="1350" spc="-75" dirty="0">
                          <a:latin typeface="Book Antiqua"/>
                          <a:cs typeface="Book Antiqua"/>
                        </a:rPr>
                        <a:t>,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ушиб </a:t>
                      </a:r>
                      <a:r>
                        <a:rPr sz="1350" spc="-55" dirty="0">
                          <a:latin typeface="Calibri"/>
                          <a:cs typeface="Calibri"/>
                        </a:rPr>
                        <a:t>ство</a:t>
                      </a:r>
                      <a:r>
                        <a:rPr sz="1350" spc="-55" dirty="0">
                          <a:latin typeface="Book Antiqua"/>
                          <a:cs typeface="Book Antiqua"/>
                        </a:rPr>
                        <a:t>-  </a:t>
                      </a:r>
                      <a:r>
                        <a:rPr sz="1350" spc="-60" dirty="0">
                          <a:latin typeface="Calibri"/>
                          <a:cs typeface="Calibri"/>
                        </a:rPr>
                        <a:t>ла</a:t>
                      </a:r>
                      <a:r>
                        <a:rPr sz="1350" spc="-60" dirty="0">
                          <a:latin typeface="Book Antiqua"/>
                          <a:cs typeface="Book Antiqua"/>
                        </a:rPr>
                        <a:t>;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стволовой</a:t>
                      </a:r>
                      <a:r>
                        <a:rPr sz="13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энцефалит</a:t>
                      </a:r>
                      <a:r>
                        <a:rPr sz="1350" spc="-70" dirty="0">
                          <a:latin typeface="Book Antiqua"/>
                          <a:cs typeface="Book Antiqua"/>
                        </a:rPr>
                        <a:t>);</a:t>
                      </a:r>
                      <a:endParaRPr sz="1350">
                        <a:latin typeface="Book Antiqua"/>
                        <a:cs typeface="Book Antiqua"/>
                      </a:endParaRPr>
                    </a:p>
                  </a:txBody>
                  <a:tcPr marL="0" marR="0" marT="571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510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90" dirty="0">
                          <a:latin typeface="Calibri"/>
                          <a:cs typeface="Calibri"/>
                        </a:rPr>
                        <a:t>Синдром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Гийена</a:t>
                      </a:r>
                      <a:r>
                        <a:rPr sz="1350" spc="-70" dirty="0">
                          <a:latin typeface="Book Antiqua"/>
                          <a:cs typeface="Book Antiqua"/>
                        </a:rPr>
                        <a:t>-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Барре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350" spc="-90" dirty="0">
                          <a:latin typeface="Calibri"/>
                          <a:cs typeface="Calibri"/>
                        </a:rPr>
                        <a:t>иные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нервно</a:t>
                      </a:r>
                      <a:r>
                        <a:rPr sz="1350" spc="-80" dirty="0">
                          <a:latin typeface="Book Antiqua"/>
                          <a:cs typeface="Book Antiqua"/>
                        </a:rPr>
                        <a:t>-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мышечные </a:t>
                      </a:r>
                      <a:r>
                        <a:rPr sz="1350" spc="-95" dirty="0">
                          <a:latin typeface="Calibri"/>
                          <a:cs typeface="Calibri"/>
                        </a:rPr>
                        <a:t>синдромы </a:t>
                      </a:r>
                      <a:r>
                        <a:rPr sz="1350" spc="-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генерализованной</a:t>
                      </a:r>
                      <a:r>
                        <a:rPr sz="13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60" dirty="0">
                          <a:latin typeface="Calibri"/>
                          <a:cs typeface="Calibri"/>
                        </a:rPr>
                        <a:t>перифе</a:t>
                      </a:r>
                      <a:r>
                        <a:rPr sz="1350" spc="-60" dirty="0">
                          <a:latin typeface="Book Antiqua"/>
                          <a:cs typeface="Book Antiqua"/>
                        </a:rPr>
                        <a:t>-</a:t>
                      </a:r>
                      <a:endParaRPr sz="1350">
                        <a:latin typeface="Book Antiqua"/>
                        <a:cs typeface="Book Antiqua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50" spc="-70" dirty="0">
                          <a:latin typeface="Calibri"/>
                          <a:cs typeface="Calibri"/>
                        </a:rPr>
                        <a:t>рической </a:t>
                      </a:r>
                      <a:r>
                        <a:rPr sz="1350" spc="-95" dirty="0">
                          <a:latin typeface="Calibri"/>
                          <a:cs typeface="Calibri"/>
                        </a:rPr>
                        <a:t>мышечной</a:t>
                      </a:r>
                      <a:r>
                        <a:rPr sz="13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слабостью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85" dirty="0">
                          <a:latin typeface="Calibri"/>
                          <a:cs typeface="Calibri"/>
                        </a:rPr>
                        <a:t>Преморбидная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90" dirty="0">
                          <a:latin typeface="Calibri"/>
                          <a:cs typeface="Calibri"/>
                        </a:rPr>
                        <a:t>деменция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5108"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80" dirty="0">
                          <a:latin typeface="Calibri"/>
                          <a:cs typeface="Calibri"/>
                        </a:rPr>
                        <a:t>Операции </a:t>
                      </a:r>
                      <a:r>
                        <a:rPr sz="1350" spc="-5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ротовой полости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35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обла</a:t>
                      </a:r>
                      <a:r>
                        <a:rPr sz="1350" spc="-70" dirty="0">
                          <a:latin typeface="Book Antiqua"/>
                          <a:cs typeface="Book Antiqua"/>
                        </a:rPr>
                        <a:t>-</a:t>
                      </a:r>
                      <a:endParaRPr sz="1350">
                        <a:latin typeface="Book Antiqua"/>
                        <a:cs typeface="Book Antiqua"/>
                      </a:endParaRPr>
                    </a:p>
                    <a:p>
                      <a:pPr marL="113664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1350" spc="-65" dirty="0">
                          <a:latin typeface="Calibri"/>
                          <a:cs typeface="Calibri"/>
                        </a:rPr>
                        <a:t>сти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90" dirty="0">
                          <a:latin typeface="Calibri"/>
                          <a:cs typeface="Calibri"/>
                        </a:rPr>
                        <a:t>шеи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65" dirty="0">
                          <a:latin typeface="Calibri"/>
                          <a:cs typeface="Calibri"/>
                        </a:rPr>
                        <a:t>Травматическое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повреждение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возвратного гортанного</a:t>
                      </a:r>
                      <a:r>
                        <a:rPr sz="13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нерва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7554">
                <a:tc rowSpan="8"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70" dirty="0">
                          <a:latin typeface="Calibri"/>
                          <a:cs typeface="Calibri"/>
                        </a:rPr>
                        <a:t>Инфекции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80" dirty="0">
                          <a:latin typeface="Calibri"/>
                          <a:cs typeface="Calibri"/>
                        </a:rPr>
                        <a:t>Ботулизм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70" dirty="0">
                          <a:latin typeface="Calibri"/>
                          <a:cs typeface="Calibri"/>
                        </a:rPr>
                        <a:t>Дифтерия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350" spc="-75" dirty="0">
                          <a:latin typeface="Calibri"/>
                          <a:cs typeface="Calibri"/>
                        </a:rPr>
                        <a:t>Кандидоз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350" spc="-70" dirty="0">
                          <a:latin typeface="Calibri"/>
                          <a:cs typeface="Calibri"/>
                        </a:rPr>
                        <a:t>Сифилис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350" spc="-75" dirty="0">
                          <a:latin typeface="Calibri"/>
                          <a:cs typeface="Calibri"/>
                        </a:rPr>
                        <a:t>Болезнь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90" dirty="0">
                          <a:latin typeface="Calibri"/>
                          <a:cs typeface="Calibri"/>
                        </a:rPr>
                        <a:t>Лайма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4651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350" spc="-90" dirty="0">
                          <a:latin typeface="Calibri"/>
                          <a:cs typeface="Calibri"/>
                        </a:rPr>
                        <a:t>Синдром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иммунодефицита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60" dirty="0">
                          <a:latin typeface="Calibri"/>
                          <a:cs typeface="Calibri"/>
                        </a:rPr>
                        <a:t>Герпес</a:t>
                      </a:r>
                      <a:r>
                        <a:rPr sz="1350" spc="-60" dirty="0">
                          <a:latin typeface="Book Antiqua"/>
                          <a:cs typeface="Book Antiqua"/>
                        </a:rPr>
                        <a:t>;</a:t>
                      </a:r>
                      <a:r>
                        <a:rPr sz="1350" spc="-3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цитомегаловирус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85" dirty="0">
                          <a:latin typeface="Calibri"/>
                          <a:cs typeface="Calibri"/>
                        </a:rPr>
                        <a:t>Пневмония</a:t>
                      </a:r>
                      <a:r>
                        <a:rPr sz="1350" spc="-85" dirty="0">
                          <a:latin typeface="Book Antiqua"/>
                          <a:cs typeface="Book Antiqua"/>
                        </a:rPr>
                        <a:t>,</a:t>
                      </a:r>
                      <a:r>
                        <a:rPr sz="1350" spc="-3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бронхит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7554">
                <a:tc rowSpan="3"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80" dirty="0">
                          <a:latin typeface="Calibri"/>
                          <a:cs typeface="Calibri"/>
                        </a:rPr>
                        <a:t>Метаболические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70" dirty="0">
                          <a:latin typeface="Calibri"/>
                          <a:cs typeface="Calibri"/>
                        </a:rPr>
                        <a:t>Экзогенное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отравление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антихолинергическими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препаратами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350" spc="-65" dirty="0">
                          <a:latin typeface="Calibri"/>
                          <a:cs typeface="Calibri"/>
                        </a:rPr>
                        <a:t>Сахарный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диабет </a:t>
                      </a:r>
                      <a:r>
                        <a:rPr sz="1350" spc="-5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стадии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декомпенсации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755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350" spc="-80" dirty="0">
                          <a:latin typeface="Calibri"/>
                          <a:cs typeface="Calibri"/>
                        </a:rPr>
                        <a:t>Тиреоидный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криз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46517">
                <a:tc rowSpan="2"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350" spc="-45" dirty="0">
                          <a:latin typeface="Calibri"/>
                          <a:cs typeface="Calibri"/>
                        </a:rPr>
                        <a:t>ПИТ </a:t>
                      </a:r>
                      <a:r>
                        <a:rPr sz="1350" spc="100" dirty="0">
                          <a:latin typeface="Book Antiqua"/>
                          <a:cs typeface="Book Antiqua"/>
                        </a:rPr>
                        <a:t>–</a:t>
                      </a:r>
                      <a:r>
                        <a:rPr sz="1350" spc="15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1350" spc="-90" dirty="0">
                          <a:latin typeface="Calibri"/>
                          <a:cs typeface="Calibri"/>
                        </a:rPr>
                        <a:t>синдром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350" spc="-65" dirty="0">
                          <a:latin typeface="Calibri"/>
                          <a:cs typeface="Calibri"/>
                        </a:rPr>
                        <a:t>Оротрахеальная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интубация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более </a:t>
                      </a:r>
                      <a:r>
                        <a:rPr sz="1350" spc="-15" dirty="0">
                          <a:latin typeface="Book Antiqua"/>
                          <a:cs typeface="Book Antiqua"/>
                        </a:rPr>
                        <a:t>48</a:t>
                      </a:r>
                      <a:r>
                        <a:rPr sz="1350" spc="200" dirty="0">
                          <a:latin typeface="Book Antiqua"/>
                          <a:cs typeface="Book Antiqua"/>
                        </a:rPr>
                        <a:t> </a:t>
                      </a:r>
                      <a:r>
                        <a:rPr sz="1350" spc="-60" dirty="0">
                          <a:latin typeface="Calibri"/>
                          <a:cs typeface="Calibri"/>
                        </a:rPr>
                        <a:t>часов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20859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664">
                        <a:lnSpc>
                          <a:spcPts val="1540"/>
                        </a:lnSpc>
                      </a:pPr>
                      <a:r>
                        <a:rPr sz="1350" spc="-75" dirty="0">
                          <a:latin typeface="Calibri"/>
                          <a:cs typeface="Calibri"/>
                        </a:rPr>
                        <a:t>Использование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препаратов </a:t>
                      </a:r>
                      <a:r>
                        <a:rPr sz="1350" spc="-95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седации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350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нейролептиков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22960"/>
            <a:ext cx="1362456" cy="141122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9253" y="1373123"/>
            <a:ext cx="797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20" dirty="0">
                <a:latin typeface="Calibri"/>
                <a:cs typeface="Calibri"/>
              </a:rPr>
              <a:t>Ме</a:t>
            </a:r>
            <a:r>
              <a:rPr sz="1400" spc="-95" dirty="0">
                <a:latin typeface="Calibri"/>
                <a:cs typeface="Calibri"/>
              </a:rPr>
              <a:t>т</a:t>
            </a:r>
            <a:r>
              <a:rPr sz="1400" spc="-114" dirty="0">
                <a:latin typeface="Calibri"/>
                <a:cs typeface="Calibri"/>
              </a:rPr>
              <a:t>а</a:t>
            </a:r>
            <a:r>
              <a:rPr sz="1400" spc="-150" dirty="0">
                <a:latin typeface="Calibri"/>
                <a:cs typeface="Calibri"/>
              </a:rPr>
              <a:t>бо</a:t>
            </a:r>
            <a:r>
              <a:rPr sz="1400" spc="-135" dirty="0">
                <a:latin typeface="Calibri"/>
                <a:cs typeface="Calibri"/>
              </a:rPr>
              <a:t>л</a:t>
            </a:r>
            <a:r>
              <a:rPr sz="1400" spc="-150" dirty="0">
                <a:latin typeface="Calibri"/>
                <a:cs typeface="Calibri"/>
              </a:rPr>
              <a:t>и</a:t>
            </a:r>
            <a:r>
              <a:rPr sz="1400" spc="-165" dirty="0">
                <a:latin typeface="Calibri"/>
                <a:cs typeface="Calibri"/>
              </a:rPr>
              <a:t>зм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51450" y="6421628"/>
            <a:ext cx="9937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</a:t>
            </a:r>
            <a:r>
              <a:rPr sz="1200" spc="-5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Инсти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232454" y="6441620"/>
            <a:ext cx="695960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тута</a:t>
            </a:r>
            <a:r>
              <a:rPr sz="1200" spc="-7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1454130" cy="6608445"/>
            <a:chOff x="0" y="0"/>
            <a:chExt cx="11454130" cy="66084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9112" y="1"/>
              <a:ext cx="5234622" cy="660792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2936" y="0"/>
              <a:ext cx="2432304" cy="27340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6466" y="0"/>
              <a:ext cx="1846122" cy="234226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5171" y="2581690"/>
              <a:ext cx="5671008" cy="36611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7535"/>
              <a:ext cx="1362456" cy="1411223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59253" y="644651"/>
            <a:ext cx="797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20" dirty="0">
                <a:latin typeface="Calibri"/>
                <a:cs typeface="Calibri"/>
              </a:rPr>
              <a:t>Ме</a:t>
            </a:r>
            <a:r>
              <a:rPr sz="1400" spc="-95" dirty="0">
                <a:latin typeface="Calibri"/>
                <a:cs typeface="Calibri"/>
              </a:rPr>
              <a:t>т</a:t>
            </a:r>
            <a:r>
              <a:rPr sz="1400" spc="-114" dirty="0">
                <a:latin typeface="Calibri"/>
                <a:cs typeface="Calibri"/>
              </a:rPr>
              <a:t>а</a:t>
            </a:r>
            <a:r>
              <a:rPr sz="1400" spc="-150" dirty="0">
                <a:latin typeface="Calibri"/>
                <a:cs typeface="Calibri"/>
              </a:rPr>
              <a:t>бо</a:t>
            </a:r>
            <a:r>
              <a:rPr sz="1400" spc="-135" dirty="0">
                <a:latin typeface="Calibri"/>
                <a:cs typeface="Calibri"/>
              </a:rPr>
              <a:t>л</a:t>
            </a:r>
            <a:r>
              <a:rPr sz="1400" spc="-150" dirty="0">
                <a:latin typeface="Calibri"/>
                <a:cs typeface="Calibri"/>
              </a:rPr>
              <a:t>и</a:t>
            </a:r>
            <a:r>
              <a:rPr sz="1400" spc="-165" dirty="0">
                <a:latin typeface="Calibri"/>
                <a:cs typeface="Calibri"/>
              </a:rPr>
              <a:t>зм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790" y="32003"/>
            <a:ext cx="551815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425" dirty="0"/>
              <a:t>Мнемограмма </a:t>
            </a:r>
            <a:r>
              <a:rPr sz="3800" spc="-310" dirty="0"/>
              <a:t>«Радуга</a:t>
            </a:r>
            <a:r>
              <a:rPr sz="3800" spc="-100" dirty="0"/>
              <a:t> </a:t>
            </a:r>
            <a:r>
              <a:rPr sz="3800" spc="-310" dirty="0"/>
              <a:t>РеабИТ»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5228367" y="655878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0544" y="1313688"/>
            <a:ext cx="5017135" cy="4940935"/>
            <a:chOff x="3590544" y="1313688"/>
            <a:chExt cx="5017135" cy="49409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7095" y="1313688"/>
              <a:ext cx="1987296" cy="1127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544" y="2191512"/>
              <a:ext cx="771144" cy="21457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7704" y="4233671"/>
              <a:ext cx="1490472" cy="1780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8344" y="5748527"/>
              <a:ext cx="2197607" cy="5059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9167" y="4233671"/>
              <a:ext cx="1487424" cy="1780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36408" y="2228088"/>
              <a:ext cx="771144" cy="21427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9904" y="1313688"/>
              <a:ext cx="1990344" cy="1127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51119" y="2798063"/>
              <a:ext cx="1975103" cy="197510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15875" y="3532123"/>
            <a:ext cx="844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аб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31535" y="704087"/>
            <a:ext cx="1411223" cy="14112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719081" y="1245108"/>
            <a:ext cx="838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Циркадность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90816" y="1600200"/>
            <a:ext cx="1408176" cy="140817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618896" y="1977644"/>
            <a:ext cx="751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FFFFFF"/>
                </a:solidFill>
                <a:latin typeface="Calibri"/>
                <a:cs typeface="Calibri"/>
              </a:rPr>
              <a:t>Дыхание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48016" y="3608832"/>
            <a:ext cx="1411224" cy="141122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053656" y="4149852"/>
            <a:ext cx="799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latin typeface="Calibri"/>
                <a:cs typeface="Calibri"/>
              </a:rPr>
              <a:t>Метаболизм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55664" y="5212079"/>
            <a:ext cx="1423415" cy="142341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811685" y="5595620"/>
            <a:ext cx="71374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79375">
              <a:lnSpc>
                <a:spcPts val="2110"/>
              </a:lnSpc>
              <a:spcBef>
                <a:spcPts val="21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01311" y="5218176"/>
            <a:ext cx="1411224" cy="14112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82134" y="5759196"/>
            <a:ext cx="8515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18104" y="3608832"/>
            <a:ext cx="1411223" cy="140817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426288" y="4059428"/>
            <a:ext cx="793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66159" y="1600200"/>
            <a:ext cx="1429512" cy="140817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860543" y="1989835"/>
            <a:ext cx="842010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-635" algn="ctr">
              <a:lnSpc>
                <a:spcPct val="97500"/>
              </a:lnSpc>
              <a:spcBef>
                <a:spcPts val="135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ин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095" y="2965704"/>
            <a:ext cx="3044952" cy="119176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04946" y="3038347"/>
            <a:ext cx="2171065" cy="836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 marR="5080" indent="-546100">
              <a:lnSpc>
                <a:spcPct val="110800"/>
              </a:lnSpc>
              <a:spcBef>
                <a:spcPts val="100"/>
              </a:spcBef>
            </a:pPr>
            <a:r>
              <a:rPr sz="2400" spc="-210" dirty="0">
                <a:latin typeface="Calibri"/>
                <a:cs typeface="Calibri"/>
              </a:rPr>
              <a:t>Профилактика </a:t>
            </a:r>
            <a:r>
              <a:rPr sz="2400" spc="-215" dirty="0">
                <a:latin typeface="Calibri"/>
                <a:cs typeface="Calibri"/>
              </a:rPr>
              <a:t>ПИТ-  </a:t>
            </a:r>
            <a:r>
              <a:rPr sz="2400" spc="-245" dirty="0">
                <a:latin typeface="Calibri"/>
                <a:cs typeface="Calibri"/>
              </a:rPr>
              <a:t>синдрома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751269" y="2020823"/>
            <a:ext cx="1696085" cy="1476375"/>
            <a:chOff x="3751269" y="2020823"/>
            <a:chExt cx="1696085" cy="1476375"/>
          </a:xfrm>
        </p:grpSpPr>
        <p:sp>
          <p:nvSpPr>
            <p:cNvPr id="5" name="object 5"/>
            <p:cNvSpPr/>
            <p:nvPr/>
          </p:nvSpPr>
          <p:spPr>
            <a:xfrm>
              <a:off x="3763969" y="2536871"/>
              <a:ext cx="506730" cy="947419"/>
            </a:xfrm>
            <a:custGeom>
              <a:avLst/>
              <a:gdLst/>
              <a:ahLst/>
              <a:cxnLst/>
              <a:rect l="l" t="t" r="r" b="b"/>
              <a:pathLst>
                <a:path w="506729" h="947420">
                  <a:moveTo>
                    <a:pt x="0" y="947149"/>
                  </a:moveTo>
                  <a:lnTo>
                    <a:pt x="506302" y="0"/>
                  </a:lnTo>
                </a:path>
              </a:pathLst>
            </a:custGeom>
            <a:ln w="25400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1479" y="2020823"/>
              <a:ext cx="1225296" cy="1078991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361650" y="2334259"/>
            <a:ext cx="94551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55244">
              <a:lnSpc>
                <a:spcPts val="1390"/>
              </a:lnSpc>
              <a:spcBef>
                <a:spcPts val="185"/>
              </a:spcBef>
            </a:pPr>
            <a:r>
              <a:rPr sz="1200" spc="-114" dirty="0">
                <a:latin typeface="Calibri"/>
                <a:cs typeface="Calibri"/>
              </a:rPr>
              <a:t>Контроль </a:t>
            </a:r>
            <a:r>
              <a:rPr sz="1200" spc="-120" dirty="0">
                <a:latin typeface="Calibri"/>
                <a:cs typeface="Calibri"/>
              </a:rPr>
              <a:t>боли,  делирия,</a:t>
            </a:r>
            <a:r>
              <a:rPr sz="1200" spc="-155" dirty="0">
                <a:latin typeface="Calibri"/>
                <a:cs typeface="Calibri"/>
              </a:rPr>
              <a:t> </a:t>
            </a:r>
            <a:r>
              <a:rPr sz="1200" spc="-105" dirty="0">
                <a:latin typeface="Calibri"/>
                <a:cs typeface="Calibri"/>
              </a:rPr>
              <a:t>судорог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385270" y="1953767"/>
            <a:ext cx="3140075" cy="596265"/>
            <a:chOff x="5385270" y="1953767"/>
            <a:chExt cx="3140075" cy="596265"/>
          </a:xfrm>
        </p:grpSpPr>
        <p:sp>
          <p:nvSpPr>
            <p:cNvPr id="9" name="object 9"/>
            <p:cNvSpPr/>
            <p:nvPr/>
          </p:nvSpPr>
          <p:spPr>
            <a:xfrm>
              <a:off x="5397970" y="2117472"/>
              <a:ext cx="205104" cy="419734"/>
            </a:xfrm>
            <a:custGeom>
              <a:avLst/>
              <a:gdLst/>
              <a:ahLst/>
              <a:cxnLst/>
              <a:rect l="l" t="t" r="r" b="b"/>
              <a:pathLst>
                <a:path w="205104" h="419735">
                  <a:moveTo>
                    <a:pt x="0" y="419397"/>
                  </a:moveTo>
                  <a:lnTo>
                    <a:pt x="204985" y="0"/>
                  </a:lnTo>
                </a:path>
              </a:pathLst>
            </a:custGeom>
            <a:ln w="253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56503" y="1953767"/>
              <a:ext cx="2968752" cy="40843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777678" y="2011679"/>
            <a:ext cx="25247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latin typeface="Calibri"/>
                <a:cs typeface="Calibri"/>
              </a:rPr>
              <a:t>Анальгетики </a:t>
            </a:r>
            <a:r>
              <a:rPr sz="1100" spc="-95" dirty="0">
                <a:latin typeface="Calibri"/>
                <a:cs typeface="Calibri"/>
              </a:rPr>
              <a:t>(НПВС, наркотические </a:t>
            </a:r>
            <a:r>
              <a:rPr sz="1100" spc="-100" dirty="0">
                <a:latin typeface="Calibri"/>
                <a:cs typeface="Calibri"/>
              </a:rPr>
              <a:t>,</a:t>
            </a:r>
            <a:r>
              <a:rPr sz="1100" spc="15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прегабалины)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385270" y="1645920"/>
            <a:ext cx="1619250" cy="1005840"/>
            <a:chOff x="5385270" y="1645920"/>
            <a:chExt cx="1619250" cy="1005840"/>
          </a:xfrm>
        </p:grpSpPr>
        <p:sp>
          <p:nvSpPr>
            <p:cNvPr id="13" name="object 13"/>
            <p:cNvSpPr/>
            <p:nvPr/>
          </p:nvSpPr>
          <p:spPr>
            <a:xfrm>
              <a:off x="5397970" y="1810115"/>
              <a:ext cx="215900" cy="727075"/>
            </a:xfrm>
            <a:custGeom>
              <a:avLst/>
              <a:gdLst/>
              <a:ahLst/>
              <a:cxnLst/>
              <a:rect l="l" t="t" r="r" b="b"/>
              <a:pathLst>
                <a:path w="215900" h="727075">
                  <a:moveTo>
                    <a:pt x="0" y="726755"/>
                  </a:moveTo>
                  <a:lnTo>
                    <a:pt x="215565" y="0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5647" y="1645920"/>
              <a:ext cx="1313688" cy="40843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397971" y="2409360"/>
              <a:ext cx="195580" cy="127635"/>
            </a:xfrm>
            <a:custGeom>
              <a:avLst/>
              <a:gdLst/>
              <a:ahLst/>
              <a:cxnLst/>
              <a:rect l="l" t="t" r="r" b="b"/>
              <a:pathLst>
                <a:path w="195579" h="127635">
                  <a:moveTo>
                    <a:pt x="0" y="127510"/>
                  </a:moveTo>
                  <a:lnTo>
                    <a:pt x="195308" y="0"/>
                  </a:lnTo>
                </a:path>
              </a:pathLst>
            </a:custGeom>
            <a:ln w="253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44312" y="2246376"/>
              <a:ext cx="1459991" cy="40538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796525" y="2301240"/>
            <a:ext cx="9575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14" dirty="0">
                <a:latin typeface="Calibri"/>
                <a:cs typeface="Calibri"/>
              </a:rPr>
              <a:t>Местная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95" dirty="0">
                <a:latin typeface="Calibri"/>
                <a:cs typeface="Calibri"/>
              </a:rPr>
              <a:t>анестезия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385272" y="2246376"/>
            <a:ext cx="5542280" cy="911860"/>
            <a:chOff x="5385272" y="2246376"/>
            <a:chExt cx="5542280" cy="911860"/>
          </a:xfrm>
        </p:grpSpPr>
        <p:sp>
          <p:nvSpPr>
            <p:cNvPr id="19" name="object 19"/>
            <p:cNvSpPr/>
            <p:nvPr/>
          </p:nvSpPr>
          <p:spPr>
            <a:xfrm>
              <a:off x="5397972" y="2536870"/>
              <a:ext cx="157480" cy="373380"/>
            </a:xfrm>
            <a:custGeom>
              <a:avLst/>
              <a:gdLst/>
              <a:ahLst/>
              <a:cxnLst/>
              <a:rect l="l" t="t" r="r" b="b"/>
              <a:pathLst>
                <a:path w="157479" h="373380">
                  <a:moveTo>
                    <a:pt x="0" y="0"/>
                  </a:moveTo>
                  <a:lnTo>
                    <a:pt x="157332" y="372841"/>
                  </a:lnTo>
                </a:path>
              </a:pathLst>
            </a:custGeom>
            <a:ln w="253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07736" y="2749296"/>
              <a:ext cx="1441704" cy="40843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903274" y="2426181"/>
              <a:ext cx="1657985" cy="483870"/>
            </a:xfrm>
            <a:custGeom>
              <a:avLst/>
              <a:gdLst/>
              <a:ahLst/>
              <a:cxnLst/>
              <a:rect l="l" t="t" r="r" b="b"/>
              <a:pathLst>
                <a:path w="1657984" h="483869">
                  <a:moveTo>
                    <a:pt x="0" y="483531"/>
                  </a:moveTo>
                  <a:lnTo>
                    <a:pt x="1657886" y="0"/>
                  </a:lnTo>
                </a:path>
              </a:pathLst>
            </a:custGeom>
            <a:ln w="253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513064" y="2246376"/>
              <a:ext cx="2414016" cy="423672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8718277" y="2319528"/>
            <a:ext cx="20053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latin typeface="Calibri"/>
                <a:cs typeface="Calibri"/>
              </a:rPr>
              <a:t>аналептики </a:t>
            </a:r>
            <a:r>
              <a:rPr sz="1100" spc="-80" dirty="0">
                <a:latin typeface="Calibri"/>
                <a:cs typeface="Calibri"/>
              </a:rPr>
              <a:t>( </a:t>
            </a:r>
            <a:r>
              <a:rPr sz="1100" spc="-105" dirty="0">
                <a:latin typeface="Calibri"/>
                <a:cs typeface="Calibri"/>
              </a:rPr>
              <a:t>рисперидон;</a:t>
            </a:r>
            <a:r>
              <a:rPr sz="1100" spc="-15" dirty="0">
                <a:latin typeface="Calibri"/>
                <a:cs typeface="Calibri"/>
              </a:rPr>
              <a:t> </a:t>
            </a:r>
            <a:r>
              <a:rPr sz="1100" spc="-105" dirty="0">
                <a:latin typeface="Calibri"/>
                <a:cs typeface="Calibri"/>
              </a:rPr>
              <a:t>галоперидол)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890573" y="2572511"/>
            <a:ext cx="5085080" cy="405765"/>
            <a:chOff x="6890573" y="2572511"/>
            <a:chExt cx="5085080" cy="405765"/>
          </a:xfrm>
        </p:grpSpPr>
        <p:sp>
          <p:nvSpPr>
            <p:cNvPr id="25" name="object 25"/>
            <p:cNvSpPr/>
            <p:nvPr/>
          </p:nvSpPr>
          <p:spPr>
            <a:xfrm>
              <a:off x="6903273" y="2730909"/>
              <a:ext cx="1066165" cy="179070"/>
            </a:xfrm>
            <a:custGeom>
              <a:avLst/>
              <a:gdLst/>
              <a:ahLst/>
              <a:cxnLst/>
              <a:rect l="l" t="t" r="r" b="b"/>
              <a:pathLst>
                <a:path w="1066165" h="179069">
                  <a:moveTo>
                    <a:pt x="0" y="178804"/>
                  </a:moveTo>
                  <a:lnTo>
                    <a:pt x="1065657" y="0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21751" y="2572511"/>
              <a:ext cx="4053840" cy="405384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8302806" y="2627376"/>
            <a:ext cx="32918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latin typeface="Calibri"/>
                <a:cs typeface="Calibri"/>
              </a:rPr>
              <a:t>Практики </a:t>
            </a:r>
            <a:r>
              <a:rPr sz="1100" spc="-95" dirty="0">
                <a:latin typeface="Calibri"/>
                <a:cs typeface="Calibri"/>
              </a:rPr>
              <a:t>сохранения </a:t>
            </a:r>
            <a:r>
              <a:rPr sz="1100" spc="-100" dirty="0">
                <a:latin typeface="Calibri"/>
                <a:cs typeface="Calibri"/>
              </a:rPr>
              <a:t>ориентированности </a:t>
            </a:r>
            <a:r>
              <a:rPr sz="1100" spc="-85" dirty="0">
                <a:latin typeface="Calibri"/>
                <a:cs typeface="Calibri"/>
              </a:rPr>
              <a:t>в </a:t>
            </a:r>
            <a:r>
              <a:rPr sz="1100" spc="-105" dirty="0">
                <a:latin typeface="Calibri"/>
                <a:cs typeface="Calibri"/>
              </a:rPr>
              <a:t>месте, </a:t>
            </a:r>
            <a:r>
              <a:rPr sz="1100" spc="-110" dirty="0">
                <a:latin typeface="Calibri"/>
                <a:cs typeface="Calibri"/>
              </a:rPr>
              <a:t>времени,</a:t>
            </a:r>
            <a:r>
              <a:rPr sz="1100" spc="-125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себе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6890573" y="2889504"/>
            <a:ext cx="4198620" cy="405765"/>
            <a:chOff x="6890573" y="2889504"/>
            <a:chExt cx="4198620" cy="405765"/>
          </a:xfrm>
        </p:grpSpPr>
        <p:sp>
          <p:nvSpPr>
            <p:cNvPr id="29" name="object 29"/>
            <p:cNvSpPr/>
            <p:nvPr/>
          </p:nvSpPr>
          <p:spPr>
            <a:xfrm>
              <a:off x="6903273" y="2909713"/>
              <a:ext cx="1675764" cy="138430"/>
            </a:xfrm>
            <a:custGeom>
              <a:avLst/>
              <a:gdLst/>
              <a:ahLst/>
              <a:cxnLst/>
              <a:rect l="l" t="t" r="r" b="b"/>
              <a:pathLst>
                <a:path w="1675765" h="138430">
                  <a:moveTo>
                    <a:pt x="0" y="0"/>
                  </a:moveTo>
                  <a:lnTo>
                    <a:pt x="1675700" y="137946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31351" y="2889504"/>
              <a:ext cx="2557272" cy="40538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9104732" y="2944367"/>
            <a:ext cx="14116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14" dirty="0">
                <a:latin typeface="Calibri"/>
                <a:cs typeface="Calibri"/>
              </a:rPr>
              <a:t>Общение </a:t>
            </a:r>
            <a:r>
              <a:rPr sz="1100" spc="-75" dirty="0">
                <a:latin typeface="Calibri"/>
                <a:cs typeface="Calibri"/>
              </a:rPr>
              <a:t>с</a:t>
            </a:r>
            <a:r>
              <a:rPr sz="1100" spc="-130" dirty="0">
                <a:latin typeface="Calibri"/>
                <a:cs typeface="Calibri"/>
              </a:rPr>
              <a:t> </a:t>
            </a:r>
            <a:r>
              <a:rPr sz="1100" spc="-105" dirty="0">
                <a:latin typeface="Calibri"/>
                <a:cs typeface="Calibri"/>
              </a:rPr>
              <a:t>родственниками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5385271" y="2524170"/>
            <a:ext cx="1168400" cy="1136650"/>
            <a:chOff x="5385271" y="2524170"/>
            <a:chExt cx="1168400" cy="1136650"/>
          </a:xfrm>
        </p:grpSpPr>
        <p:sp>
          <p:nvSpPr>
            <p:cNvPr id="33" name="object 33"/>
            <p:cNvSpPr/>
            <p:nvPr/>
          </p:nvSpPr>
          <p:spPr>
            <a:xfrm>
              <a:off x="5397971" y="2536870"/>
              <a:ext cx="194310" cy="775335"/>
            </a:xfrm>
            <a:custGeom>
              <a:avLst/>
              <a:gdLst/>
              <a:ahLst/>
              <a:cxnLst/>
              <a:rect l="l" t="t" r="r" b="b"/>
              <a:pathLst>
                <a:path w="194310" h="775335">
                  <a:moveTo>
                    <a:pt x="0" y="0"/>
                  </a:moveTo>
                  <a:lnTo>
                    <a:pt x="194173" y="774836"/>
                  </a:lnTo>
                </a:path>
              </a:pathLst>
            </a:custGeom>
            <a:ln w="25399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92496" y="3044952"/>
              <a:ext cx="1060703" cy="61569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5628239" y="2807208"/>
            <a:ext cx="1082675" cy="68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latin typeface="Calibri"/>
                <a:cs typeface="Calibri"/>
              </a:rPr>
              <a:t>Контроль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делирия</a:t>
            </a:r>
            <a:endParaRPr sz="1100">
              <a:latin typeface="Calibri"/>
              <a:cs typeface="Calibri"/>
            </a:endParaRPr>
          </a:p>
          <a:p>
            <a:pPr marL="12700" marR="300355" indent="22860">
              <a:lnSpc>
                <a:spcPts val="1390"/>
              </a:lnSpc>
              <a:spcBef>
                <a:spcPts val="1140"/>
              </a:spcBef>
            </a:pPr>
            <a:r>
              <a:rPr sz="1200" spc="-100" dirty="0">
                <a:latin typeface="Calibri"/>
                <a:cs typeface="Calibri"/>
              </a:rPr>
              <a:t>Вегетативная  </a:t>
            </a:r>
            <a:r>
              <a:rPr sz="1200" spc="-145" dirty="0">
                <a:latin typeface="Calibri"/>
                <a:cs typeface="Calibri"/>
              </a:rPr>
              <a:t>д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а</a:t>
            </a:r>
            <a:r>
              <a:rPr sz="1200" spc="-100" dirty="0">
                <a:latin typeface="Calibri"/>
                <a:cs typeface="Calibri"/>
              </a:rPr>
              <a:t>вто</a:t>
            </a:r>
            <a:r>
              <a:rPr sz="1200" spc="-125" dirty="0">
                <a:latin typeface="Calibri"/>
                <a:cs typeface="Calibri"/>
              </a:rPr>
              <a:t>н</a:t>
            </a:r>
            <a:r>
              <a:rPr sz="1200" spc="-114" dirty="0">
                <a:latin typeface="Calibri"/>
                <a:cs typeface="Calibri"/>
              </a:rPr>
              <a:t>о</a:t>
            </a:r>
            <a:r>
              <a:rPr sz="1200" spc="-190" dirty="0">
                <a:latin typeface="Calibri"/>
                <a:cs typeface="Calibri"/>
              </a:rPr>
              <a:t>м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105" dirty="0">
                <a:latin typeface="Calibri"/>
                <a:cs typeface="Calibri"/>
              </a:rPr>
              <a:t>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439608" y="3191255"/>
            <a:ext cx="3801745" cy="448309"/>
            <a:chOff x="6439608" y="3191255"/>
            <a:chExt cx="3801745" cy="448309"/>
          </a:xfrm>
        </p:grpSpPr>
        <p:sp>
          <p:nvSpPr>
            <p:cNvPr id="37" name="object 37"/>
            <p:cNvSpPr/>
            <p:nvPr/>
          </p:nvSpPr>
          <p:spPr>
            <a:xfrm>
              <a:off x="6452308" y="3311708"/>
              <a:ext cx="395605" cy="81280"/>
            </a:xfrm>
            <a:custGeom>
              <a:avLst/>
              <a:gdLst/>
              <a:ahLst/>
              <a:cxnLst/>
              <a:rect l="l" t="t" r="r" b="b"/>
              <a:pathLst>
                <a:path w="395604" h="81279">
                  <a:moveTo>
                    <a:pt x="0" y="0"/>
                  </a:moveTo>
                  <a:lnTo>
                    <a:pt x="395003" y="80885"/>
                  </a:lnTo>
                </a:path>
              </a:pathLst>
            </a:custGeom>
            <a:ln w="25400">
              <a:solidFill>
                <a:srgbClr val="00B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800088" y="3191255"/>
              <a:ext cx="3441192" cy="448056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7328969" y="3302000"/>
            <a:ext cx="2381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80" dirty="0">
                <a:latin typeface="Calibri"/>
                <a:cs typeface="Calibri"/>
              </a:rPr>
              <a:t>В-блокаторы </a:t>
            </a:r>
            <a:r>
              <a:rPr sz="900" spc="-75" dirty="0">
                <a:latin typeface="Calibri"/>
                <a:cs typeface="Calibri"/>
              </a:rPr>
              <a:t>+ </a:t>
            </a:r>
            <a:r>
              <a:rPr sz="900" spc="-85" dirty="0">
                <a:latin typeface="Calibri"/>
                <a:cs typeface="Calibri"/>
              </a:rPr>
              <a:t>антиконвульсанты+ </a:t>
            </a:r>
            <a:r>
              <a:rPr sz="900" spc="-65" dirty="0">
                <a:latin typeface="Calibri"/>
                <a:cs typeface="Calibri"/>
              </a:rPr>
              <a:t>а2 </a:t>
            </a:r>
            <a:r>
              <a:rPr sz="900" spc="-80" dirty="0">
                <a:latin typeface="Calibri"/>
                <a:cs typeface="Calibri"/>
              </a:rPr>
              <a:t>агонисты</a:t>
            </a:r>
            <a:r>
              <a:rPr sz="900" spc="-95" dirty="0">
                <a:latin typeface="Calibri"/>
                <a:cs typeface="Calibri"/>
              </a:rPr>
              <a:t> </a:t>
            </a:r>
            <a:r>
              <a:rPr sz="900" spc="-85" dirty="0">
                <a:latin typeface="Calibri"/>
                <a:cs typeface="Calibri"/>
              </a:rPr>
              <a:t>+магнезия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3751268" y="0"/>
            <a:ext cx="2338705" cy="3496945"/>
            <a:chOff x="3751268" y="0"/>
            <a:chExt cx="2338705" cy="3496945"/>
          </a:xfrm>
        </p:grpSpPr>
        <p:sp>
          <p:nvSpPr>
            <p:cNvPr id="41" name="object 41"/>
            <p:cNvSpPr/>
            <p:nvPr/>
          </p:nvSpPr>
          <p:spPr>
            <a:xfrm>
              <a:off x="3763968" y="175809"/>
              <a:ext cx="344170" cy="3308350"/>
            </a:xfrm>
            <a:custGeom>
              <a:avLst/>
              <a:gdLst/>
              <a:ahLst/>
              <a:cxnLst/>
              <a:rect l="l" t="t" r="r" b="b"/>
              <a:pathLst>
                <a:path w="344170" h="3308350">
                  <a:moveTo>
                    <a:pt x="0" y="3308211"/>
                  </a:moveTo>
                  <a:lnTo>
                    <a:pt x="344093" y="0"/>
                  </a:lnTo>
                </a:path>
              </a:pathLst>
            </a:custGeom>
            <a:ln w="25400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59936" y="0"/>
              <a:ext cx="2029967" cy="435863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4210862" y="60452"/>
            <a:ext cx="1728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Сохранение 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циркадных</a:t>
            </a:r>
            <a:r>
              <a:rPr sz="12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ритмов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029051" y="0"/>
            <a:ext cx="3581400" cy="591820"/>
            <a:chOff x="6029051" y="0"/>
            <a:chExt cx="3581400" cy="591820"/>
          </a:xfrm>
        </p:grpSpPr>
        <p:sp>
          <p:nvSpPr>
            <p:cNvPr id="45" name="object 45"/>
            <p:cNvSpPr/>
            <p:nvPr/>
          </p:nvSpPr>
          <p:spPr>
            <a:xfrm>
              <a:off x="6041751" y="133761"/>
              <a:ext cx="1099820" cy="42545"/>
            </a:xfrm>
            <a:custGeom>
              <a:avLst/>
              <a:gdLst/>
              <a:ahLst/>
              <a:cxnLst/>
              <a:rect l="l" t="t" r="r" b="b"/>
              <a:pathLst>
                <a:path w="1099820" h="42544">
                  <a:moveTo>
                    <a:pt x="0" y="42046"/>
                  </a:moveTo>
                  <a:lnTo>
                    <a:pt x="1099305" y="0"/>
                  </a:lnTo>
                </a:path>
              </a:pathLst>
            </a:custGeom>
            <a:ln w="25399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92696" y="0"/>
              <a:ext cx="1194816" cy="39623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6041752" y="175808"/>
              <a:ext cx="800735" cy="172720"/>
            </a:xfrm>
            <a:custGeom>
              <a:avLst/>
              <a:gdLst/>
              <a:ahLst/>
              <a:cxnLst/>
              <a:rect l="l" t="t" r="r" b="b"/>
              <a:pathLst>
                <a:path w="800734" h="172720">
                  <a:moveTo>
                    <a:pt x="0" y="0"/>
                  </a:moveTo>
                  <a:lnTo>
                    <a:pt x="800484" y="172598"/>
                  </a:lnTo>
                </a:path>
              </a:pathLst>
            </a:custGeom>
            <a:ln w="25400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93992" y="185928"/>
              <a:ext cx="2816352" cy="405384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7366213" y="0"/>
            <a:ext cx="1473835" cy="45402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Гигиена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сна</a:t>
            </a:r>
            <a:endParaRPr sz="1200">
              <a:latin typeface="Calibri"/>
              <a:cs typeface="Calibri"/>
            </a:endParaRPr>
          </a:p>
          <a:p>
            <a:pPr marL="211454">
              <a:lnSpc>
                <a:spcPct val="100000"/>
              </a:lnSpc>
              <a:spcBef>
                <a:spcPts val="295"/>
              </a:spcBef>
            </a:pP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Снотворные </a:t>
            </a: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мелатонин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751269" y="3471320"/>
            <a:ext cx="1732280" cy="1448435"/>
            <a:chOff x="3751269" y="3471320"/>
            <a:chExt cx="1732280" cy="1448435"/>
          </a:xfrm>
        </p:grpSpPr>
        <p:sp>
          <p:nvSpPr>
            <p:cNvPr id="51" name="object 51"/>
            <p:cNvSpPr/>
            <p:nvPr/>
          </p:nvSpPr>
          <p:spPr>
            <a:xfrm>
              <a:off x="3763969" y="3484020"/>
              <a:ext cx="534035" cy="1083945"/>
            </a:xfrm>
            <a:custGeom>
              <a:avLst/>
              <a:gdLst/>
              <a:ahLst/>
              <a:cxnLst/>
              <a:rect l="l" t="t" r="r" b="b"/>
              <a:pathLst>
                <a:path w="534035" h="1083945">
                  <a:moveTo>
                    <a:pt x="0" y="0"/>
                  </a:moveTo>
                  <a:lnTo>
                    <a:pt x="533888" y="1083743"/>
                  </a:lnTo>
                </a:path>
              </a:pathLst>
            </a:custGeom>
            <a:ln w="25400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48912" y="4300727"/>
              <a:ext cx="1234439" cy="618744"/>
            </a:xfrm>
            <a:prstGeom prst="rect">
              <a:avLst/>
            </a:prstGeom>
          </p:spPr>
        </p:pic>
      </p:grpSp>
      <p:sp>
        <p:nvSpPr>
          <p:cNvPr id="53" name="object 53"/>
          <p:cNvSpPr txBox="1"/>
          <p:nvPr/>
        </p:nvSpPr>
        <p:spPr>
          <a:xfrm>
            <a:off x="4419837" y="4364228"/>
            <a:ext cx="894715" cy="38862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43815">
              <a:lnSpc>
                <a:spcPts val="1420"/>
              </a:lnSpc>
              <a:spcBef>
                <a:spcPts val="160"/>
              </a:spcBef>
            </a:pPr>
            <a:r>
              <a:rPr sz="1200" spc="-105" dirty="0">
                <a:latin typeface="Calibri"/>
                <a:cs typeface="Calibri"/>
              </a:rPr>
              <a:t>Профилактика  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190" dirty="0">
                <a:latin typeface="Calibri"/>
                <a:cs typeface="Calibri"/>
              </a:rPr>
              <a:t>мм</a:t>
            </a:r>
            <a:r>
              <a:rPr sz="1200" spc="-114" dirty="0">
                <a:latin typeface="Calibri"/>
                <a:cs typeface="Calibri"/>
              </a:rPr>
              <a:t>о</a:t>
            </a:r>
            <a:r>
              <a:rPr sz="1200" spc="-125" dirty="0">
                <a:latin typeface="Calibri"/>
                <a:cs typeface="Calibri"/>
              </a:rPr>
              <a:t>били</a:t>
            </a:r>
            <a:r>
              <a:rPr sz="1200" spc="-95" dirty="0">
                <a:latin typeface="Calibri"/>
                <a:cs typeface="Calibri"/>
              </a:rPr>
              <a:t>з</a:t>
            </a:r>
            <a:r>
              <a:rPr sz="1200" spc="-110" dirty="0">
                <a:latin typeface="Calibri"/>
                <a:cs typeface="Calibri"/>
              </a:rPr>
              <a:t>ац</a:t>
            </a:r>
            <a:r>
              <a:rPr sz="1200" spc="-125" dirty="0">
                <a:latin typeface="Calibri"/>
                <a:cs typeface="Calibri"/>
              </a:rPr>
              <a:t>ии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5423832" y="3694176"/>
            <a:ext cx="2814955" cy="886460"/>
            <a:chOff x="5423832" y="3694176"/>
            <a:chExt cx="2814955" cy="886460"/>
          </a:xfrm>
        </p:grpSpPr>
        <p:sp>
          <p:nvSpPr>
            <p:cNvPr id="55" name="object 55"/>
            <p:cNvSpPr/>
            <p:nvPr/>
          </p:nvSpPr>
          <p:spPr>
            <a:xfrm>
              <a:off x="5436532" y="3869743"/>
              <a:ext cx="279400" cy="698500"/>
            </a:xfrm>
            <a:custGeom>
              <a:avLst/>
              <a:gdLst/>
              <a:ahLst/>
              <a:cxnLst/>
              <a:rect l="l" t="t" r="r" b="b"/>
              <a:pathLst>
                <a:path w="279400" h="698500">
                  <a:moveTo>
                    <a:pt x="0" y="698021"/>
                  </a:moveTo>
                  <a:lnTo>
                    <a:pt x="279113" y="0"/>
                  </a:lnTo>
                </a:path>
              </a:pathLst>
            </a:custGeom>
            <a:ln w="25399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669279" y="3694176"/>
              <a:ext cx="2569464" cy="417575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6306204" y="3764279"/>
            <a:ext cx="129476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5" dirty="0">
                <a:latin typeface="Calibri"/>
                <a:cs typeface="Calibri"/>
              </a:rPr>
              <a:t>Электронейростимуляция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5423833" y="4050791"/>
            <a:ext cx="2025650" cy="530225"/>
            <a:chOff x="5423833" y="4050791"/>
            <a:chExt cx="2025650" cy="530225"/>
          </a:xfrm>
        </p:grpSpPr>
        <p:sp>
          <p:nvSpPr>
            <p:cNvPr id="59" name="object 59"/>
            <p:cNvSpPr/>
            <p:nvPr/>
          </p:nvSpPr>
          <p:spPr>
            <a:xfrm>
              <a:off x="5436533" y="4251713"/>
              <a:ext cx="302895" cy="316230"/>
            </a:xfrm>
            <a:custGeom>
              <a:avLst/>
              <a:gdLst/>
              <a:ahLst/>
              <a:cxnLst/>
              <a:rect l="l" t="t" r="r" b="b"/>
              <a:pathLst>
                <a:path w="302895" h="316229">
                  <a:moveTo>
                    <a:pt x="0" y="316051"/>
                  </a:moveTo>
                  <a:lnTo>
                    <a:pt x="302716" y="0"/>
                  </a:lnTo>
                </a:path>
              </a:pathLst>
            </a:custGeom>
            <a:ln w="25400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690616" y="4050791"/>
              <a:ext cx="1758695" cy="448056"/>
            </a:xfrm>
            <a:prstGeom prst="rect">
              <a:avLst/>
            </a:prstGeom>
          </p:spPr>
        </p:pic>
      </p:grpSp>
      <p:sp>
        <p:nvSpPr>
          <p:cNvPr id="61" name="object 61"/>
          <p:cNvSpPr txBox="1"/>
          <p:nvPr/>
        </p:nvSpPr>
        <p:spPr>
          <a:xfrm>
            <a:off x="5874929" y="4145279"/>
            <a:ext cx="13925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5" dirty="0">
                <a:latin typeface="Calibri"/>
                <a:cs typeface="Calibri"/>
              </a:rPr>
              <a:t>Пассивный/активный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00" dirty="0">
                <a:latin typeface="Calibri"/>
                <a:cs typeface="Calibri"/>
              </a:rPr>
              <a:t>кинез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423832" y="4410455"/>
            <a:ext cx="1873250" cy="405765"/>
            <a:chOff x="5423832" y="4410455"/>
            <a:chExt cx="1873250" cy="405765"/>
          </a:xfrm>
        </p:grpSpPr>
        <p:sp>
          <p:nvSpPr>
            <p:cNvPr id="63" name="object 63"/>
            <p:cNvSpPr/>
            <p:nvPr/>
          </p:nvSpPr>
          <p:spPr>
            <a:xfrm>
              <a:off x="5436532" y="4567764"/>
              <a:ext cx="219710" cy="4445"/>
            </a:xfrm>
            <a:custGeom>
              <a:avLst/>
              <a:gdLst/>
              <a:ahLst/>
              <a:cxnLst/>
              <a:rect l="l" t="t" r="r" b="b"/>
              <a:pathLst>
                <a:path w="219710" h="4445">
                  <a:moveTo>
                    <a:pt x="0" y="0"/>
                  </a:moveTo>
                  <a:lnTo>
                    <a:pt x="219108" y="4393"/>
                  </a:lnTo>
                </a:path>
              </a:pathLst>
            </a:custGeom>
            <a:ln w="25399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4" name="object 6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608319" y="4410455"/>
              <a:ext cx="1688592" cy="405384"/>
            </a:xfrm>
            <a:prstGeom prst="rect">
              <a:avLst/>
            </a:prstGeom>
          </p:spPr>
        </p:pic>
      </p:grpSp>
      <p:sp>
        <p:nvSpPr>
          <p:cNvPr id="65" name="object 65"/>
          <p:cNvSpPr txBox="1"/>
          <p:nvPr/>
        </p:nvSpPr>
        <p:spPr>
          <a:xfrm>
            <a:off x="6177526" y="4465320"/>
            <a:ext cx="5492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5" dirty="0">
                <a:latin typeface="Calibri"/>
                <a:cs typeface="Calibri"/>
              </a:rPr>
              <a:t>Велокинез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5423832" y="4555064"/>
            <a:ext cx="2080895" cy="633095"/>
            <a:chOff x="5423832" y="4555064"/>
            <a:chExt cx="2080895" cy="633095"/>
          </a:xfrm>
        </p:grpSpPr>
        <p:sp>
          <p:nvSpPr>
            <p:cNvPr id="67" name="object 67"/>
            <p:cNvSpPr/>
            <p:nvPr/>
          </p:nvSpPr>
          <p:spPr>
            <a:xfrm>
              <a:off x="5436532" y="4567764"/>
              <a:ext cx="129539" cy="372745"/>
            </a:xfrm>
            <a:custGeom>
              <a:avLst/>
              <a:gdLst/>
              <a:ahLst/>
              <a:cxnLst/>
              <a:rect l="l" t="t" r="r" b="b"/>
              <a:pathLst>
                <a:path w="129539" h="372745">
                  <a:moveTo>
                    <a:pt x="0" y="0"/>
                  </a:moveTo>
                  <a:lnTo>
                    <a:pt x="129394" y="372561"/>
                  </a:lnTo>
                </a:path>
              </a:pathLst>
            </a:custGeom>
            <a:ln w="25400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516879" y="4757928"/>
              <a:ext cx="1987296" cy="429768"/>
            </a:xfrm>
            <a:prstGeom prst="rect">
              <a:avLst/>
            </a:prstGeom>
          </p:spPr>
        </p:pic>
      </p:grpSp>
      <p:sp>
        <p:nvSpPr>
          <p:cNvPr id="69" name="object 69"/>
          <p:cNvSpPr txBox="1"/>
          <p:nvPr/>
        </p:nvSpPr>
        <p:spPr>
          <a:xfrm>
            <a:off x="6018094" y="4837176"/>
            <a:ext cx="9861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latin typeface="Calibri"/>
                <a:cs typeface="Calibri"/>
              </a:rPr>
              <a:t>Профилактика</a:t>
            </a:r>
            <a:r>
              <a:rPr sz="1100" spc="-60" dirty="0">
                <a:latin typeface="Calibri"/>
                <a:cs typeface="Calibri"/>
              </a:rPr>
              <a:t> </a:t>
            </a:r>
            <a:r>
              <a:rPr sz="1100" spc="-105" dirty="0">
                <a:latin typeface="Calibri"/>
                <a:cs typeface="Calibri"/>
              </a:rPr>
              <a:t>ОСН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7443589" y="4520184"/>
            <a:ext cx="3200400" cy="734695"/>
            <a:chOff x="7443589" y="4520184"/>
            <a:chExt cx="3200400" cy="734695"/>
          </a:xfrm>
        </p:grpSpPr>
        <p:sp>
          <p:nvSpPr>
            <p:cNvPr id="71" name="object 71"/>
            <p:cNvSpPr/>
            <p:nvPr/>
          </p:nvSpPr>
          <p:spPr>
            <a:xfrm>
              <a:off x="7456290" y="4699943"/>
              <a:ext cx="429895" cy="240665"/>
            </a:xfrm>
            <a:custGeom>
              <a:avLst/>
              <a:gdLst/>
              <a:ahLst/>
              <a:cxnLst/>
              <a:rect l="l" t="t" r="r" b="b"/>
              <a:pathLst>
                <a:path w="429895" h="240664">
                  <a:moveTo>
                    <a:pt x="0" y="240383"/>
                  </a:moveTo>
                  <a:lnTo>
                    <a:pt x="429849" y="0"/>
                  </a:lnTo>
                </a:path>
              </a:pathLst>
            </a:custGeom>
            <a:ln w="25399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839456" y="4520184"/>
              <a:ext cx="2804159" cy="426719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456289" y="4940328"/>
              <a:ext cx="464820" cy="71120"/>
            </a:xfrm>
            <a:custGeom>
              <a:avLst/>
              <a:gdLst/>
              <a:ahLst/>
              <a:cxnLst/>
              <a:rect l="l" t="t" r="r" b="b"/>
              <a:pathLst>
                <a:path w="464820" h="71120">
                  <a:moveTo>
                    <a:pt x="0" y="0"/>
                  </a:moveTo>
                  <a:lnTo>
                    <a:pt x="464203" y="71083"/>
                  </a:lnTo>
                </a:path>
              </a:pathLst>
            </a:custGeom>
            <a:ln w="25399">
              <a:solidFill>
                <a:srgbClr val="00B0F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872984" y="4846320"/>
              <a:ext cx="1325879" cy="408431"/>
            </a:xfrm>
            <a:prstGeom prst="rect">
              <a:avLst/>
            </a:prstGeom>
          </p:spPr>
        </p:pic>
      </p:grpSp>
      <p:sp>
        <p:nvSpPr>
          <p:cNvPr id="75" name="object 75"/>
          <p:cNvSpPr txBox="1"/>
          <p:nvPr/>
        </p:nvSpPr>
        <p:spPr>
          <a:xfrm>
            <a:off x="8122945" y="4596384"/>
            <a:ext cx="1999614" cy="501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650">
              <a:lnSpc>
                <a:spcPct val="100000"/>
              </a:lnSpc>
              <a:spcBef>
                <a:spcPts val="100"/>
              </a:spcBef>
            </a:pPr>
            <a:r>
              <a:rPr sz="1100" spc="-105" dirty="0">
                <a:latin typeface="Calibri"/>
                <a:cs typeface="Calibri"/>
              </a:rPr>
              <a:t>Эскалационное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05" dirty="0">
                <a:latin typeface="Calibri"/>
                <a:cs typeface="Calibri"/>
              </a:rPr>
              <a:t>позиционирование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1100" spc="-100" dirty="0">
                <a:latin typeface="Calibri"/>
                <a:cs typeface="Calibri"/>
              </a:rPr>
              <a:t>Вертикализация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3751267" y="716280"/>
            <a:ext cx="1540510" cy="2780665"/>
            <a:chOff x="3751267" y="716280"/>
            <a:chExt cx="1540510" cy="2780665"/>
          </a:xfrm>
        </p:grpSpPr>
        <p:sp>
          <p:nvSpPr>
            <p:cNvPr id="77" name="object 77"/>
            <p:cNvSpPr/>
            <p:nvPr/>
          </p:nvSpPr>
          <p:spPr>
            <a:xfrm>
              <a:off x="3763967" y="906795"/>
              <a:ext cx="401955" cy="2577465"/>
            </a:xfrm>
            <a:custGeom>
              <a:avLst/>
              <a:gdLst/>
              <a:ahLst/>
              <a:cxnLst/>
              <a:rect l="l" t="t" r="r" b="b"/>
              <a:pathLst>
                <a:path w="401954" h="2577465">
                  <a:moveTo>
                    <a:pt x="0" y="2577225"/>
                  </a:moveTo>
                  <a:lnTo>
                    <a:pt x="401526" y="0"/>
                  </a:lnTo>
                </a:path>
              </a:pathLst>
            </a:custGeom>
            <a:ln w="25400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8" name="object 7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117848" y="716280"/>
              <a:ext cx="1173479" cy="451103"/>
            </a:xfrm>
            <a:prstGeom prst="rect">
              <a:avLst/>
            </a:prstGeom>
          </p:spPr>
        </p:pic>
      </p:grpSp>
      <p:sp>
        <p:nvSpPr>
          <p:cNvPr id="79" name="object 79"/>
          <p:cNvSpPr txBox="1"/>
          <p:nvPr/>
        </p:nvSpPr>
        <p:spPr>
          <a:xfrm>
            <a:off x="4449137" y="791971"/>
            <a:ext cx="5099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25" dirty="0">
                <a:latin typeface="Calibri"/>
                <a:cs typeface="Calibri"/>
              </a:rPr>
              <a:t>Д</a:t>
            </a:r>
            <a:r>
              <a:rPr sz="1200" spc="-160" dirty="0">
                <a:latin typeface="Calibri"/>
                <a:cs typeface="Calibri"/>
              </a:rPr>
              <a:t>ы</a:t>
            </a:r>
            <a:r>
              <a:rPr sz="1200" spc="-30" dirty="0">
                <a:latin typeface="Calibri"/>
                <a:cs typeface="Calibri"/>
              </a:rPr>
              <a:t>х</a:t>
            </a:r>
            <a:r>
              <a:rPr sz="1200" spc="-110" dirty="0">
                <a:latin typeface="Calibri"/>
                <a:cs typeface="Calibri"/>
              </a:rPr>
              <a:t>ан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105" dirty="0">
                <a:latin typeface="Calibri"/>
                <a:cs typeface="Calibri"/>
              </a:rPr>
              <a:t>е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5229857" y="441959"/>
            <a:ext cx="2240915" cy="688975"/>
            <a:chOff x="5229857" y="441959"/>
            <a:chExt cx="2240915" cy="688975"/>
          </a:xfrm>
        </p:grpSpPr>
        <p:sp>
          <p:nvSpPr>
            <p:cNvPr id="81" name="object 81"/>
            <p:cNvSpPr/>
            <p:nvPr/>
          </p:nvSpPr>
          <p:spPr>
            <a:xfrm>
              <a:off x="5242557" y="610116"/>
              <a:ext cx="323850" cy="297180"/>
            </a:xfrm>
            <a:custGeom>
              <a:avLst/>
              <a:gdLst/>
              <a:ahLst/>
              <a:cxnLst/>
              <a:rect l="l" t="t" r="r" b="b"/>
              <a:pathLst>
                <a:path w="323850" h="297180">
                  <a:moveTo>
                    <a:pt x="0" y="296678"/>
                  </a:moveTo>
                  <a:lnTo>
                    <a:pt x="323283" y="0"/>
                  </a:lnTo>
                </a:path>
              </a:pathLst>
            </a:custGeom>
            <a:ln w="253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516879" y="441959"/>
              <a:ext cx="1840992" cy="411479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242557" y="887872"/>
              <a:ext cx="313055" cy="19050"/>
            </a:xfrm>
            <a:custGeom>
              <a:avLst/>
              <a:gdLst/>
              <a:ahLst/>
              <a:cxnLst/>
              <a:rect l="l" t="t" r="r" b="b"/>
              <a:pathLst>
                <a:path w="313054" h="19050">
                  <a:moveTo>
                    <a:pt x="0" y="18923"/>
                  </a:moveTo>
                  <a:lnTo>
                    <a:pt x="312918" y="0"/>
                  </a:lnTo>
                </a:path>
              </a:pathLst>
            </a:custGeom>
            <a:ln w="253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07735" y="725423"/>
              <a:ext cx="1962912" cy="405384"/>
            </a:xfrm>
            <a:prstGeom prst="rect">
              <a:avLst/>
            </a:prstGeom>
          </p:spPr>
        </p:pic>
      </p:grpSp>
      <p:sp>
        <p:nvSpPr>
          <p:cNvPr id="85" name="object 85"/>
          <p:cNvSpPr txBox="1"/>
          <p:nvPr/>
        </p:nvSpPr>
        <p:spPr>
          <a:xfrm>
            <a:off x="5713201" y="502919"/>
            <a:ext cx="1449705" cy="470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100" spc="-114" dirty="0">
                <a:latin typeface="Calibri"/>
                <a:cs typeface="Calibri"/>
              </a:rPr>
              <a:t>Циклы </a:t>
            </a:r>
            <a:r>
              <a:rPr sz="1100" spc="-100" dirty="0">
                <a:latin typeface="Calibri"/>
                <a:cs typeface="Calibri"/>
              </a:rPr>
              <a:t>спонтанного</a:t>
            </a:r>
            <a:r>
              <a:rPr sz="1100" spc="-70" dirty="0">
                <a:latin typeface="Calibri"/>
                <a:cs typeface="Calibri"/>
              </a:rPr>
              <a:t> </a:t>
            </a:r>
            <a:r>
              <a:rPr sz="1100" spc="-105" dirty="0">
                <a:latin typeface="Calibri"/>
                <a:cs typeface="Calibri"/>
              </a:rPr>
              <a:t>дыхания</a:t>
            </a:r>
            <a:endParaRPr sz="1100">
              <a:latin typeface="Calibri"/>
              <a:cs typeface="Calibri"/>
            </a:endParaRPr>
          </a:p>
          <a:p>
            <a:pPr marR="57785" algn="r">
              <a:lnSpc>
                <a:spcPct val="100000"/>
              </a:lnSpc>
              <a:spcBef>
                <a:spcPts val="865"/>
              </a:spcBef>
            </a:pPr>
            <a:r>
              <a:rPr sz="1100" spc="-114" dirty="0">
                <a:latin typeface="Calibri"/>
                <a:cs typeface="Calibri"/>
              </a:rPr>
              <a:t>Расширяющие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методики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3751269" y="1228344"/>
            <a:ext cx="1537335" cy="2268855"/>
            <a:chOff x="3751269" y="1228344"/>
            <a:chExt cx="1537335" cy="2268855"/>
          </a:xfrm>
        </p:grpSpPr>
        <p:sp>
          <p:nvSpPr>
            <p:cNvPr id="87" name="object 87"/>
            <p:cNvSpPr/>
            <p:nvPr/>
          </p:nvSpPr>
          <p:spPr>
            <a:xfrm>
              <a:off x="3763969" y="1467011"/>
              <a:ext cx="361950" cy="2017395"/>
            </a:xfrm>
            <a:custGeom>
              <a:avLst/>
              <a:gdLst/>
              <a:ahLst/>
              <a:cxnLst/>
              <a:rect l="l" t="t" r="r" b="b"/>
              <a:pathLst>
                <a:path w="361950" h="2017395">
                  <a:moveTo>
                    <a:pt x="0" y="2017009"/>
                  </a:moveTo>
                  <a:lnTo>
                    <a:pt x="361486" y="0"/>
                  </a:lnTo>
                </a:path>
              </a:pathLst>
            </a:custGeom>
            <a:ln w="25399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078223" y="1228344"/>
              <a:ext cx="1210055" cy="524255"/>
            </a:xfrm>
            <a:prstGeom prst="rect">
              <a:avLst/>
            </a:prstGeom>
          </p:spPr>
        </p:pic>
      </p:grpSp>
      <p:sp>
        <p:nvSpPr>
          <p:cNvPr id="89" name="object 89"/>
          <p:cNvSpPr txBox="1"/>
          <p:nvPr/>
        </p:nvSpPr>
        <p:spPr>
          <a:xfrm>
            <a:off x="4338269" y="1352803"/>
            <a:ext cx="688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35" dirty="0">
                <a:latin typeface="Calibri"/>
                <a:cs typeface="Calibri"/>
              </a:rPr>
              <a:t>Метаболизм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5227232" y="1036319"/>
            <a:ext cx="5264150" cy="710565"/>
            <a:chOff x="5227232" y="1036319"/>
            <a:chExt cx="5264150" cy="710565"/>
          </a:xfrm>
        </p:grpSpPr>
        <p:sp>
          <p:nvSpPr>
            <p:cNvPr id="91" name="object 91"/>
            <p:cNvSpPr/>
            <p:nvPr/>
          </p:nvSpPr>
          <p:spPr>
            <a:xfrm>
              <a:off x="5239932" y="1200653"/>
              <a:ext cx="288290" cy="266700"/>
            </a:xfrm>
            <a:custGeom>
              <a:avLst/>
              <a:gdLst/>
              <a:ahLst/>
              <a:cxnLst/>
              <a:rect l="l" t="t" r="r" b="b"/>
              <a:pathLst>
                <a:path w="288289" h="266700">
                  <a:moveTo>
                    <a:pt x="0" y="266357"/>
                  </a:moveTo>
                  <a:lnTo>
                    <a:pt x="288240" y="0"/>
                  </a:lnTo>
                </a:path>
              </a:pathLst>
            </a:custGeom>
            <a:ln w="254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480303" y="1036319"/>
              <a:ext cx="2069592" cy="408431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5239933" y="1467010"/>
              <a:ext cx="206375" cy="37465"/>
            </a:xfrm>
            <a:custGeom>
              <a:avLst/>
              <a:gdLst/>
              <a:ahLst/>
              <a:cxnLst/>
              <a:rect l="l" t="t" r="r" b="b"/>
              <a:pathLst>
                <a:path w="206375" h="37465">
                  <a:moveTo>
                    <a:pt x="0" y="0"/>
                  </a:moveTo>
                  <a:lnTo>
                    <a:pt x="206352" y="37128"/>
                  </a:lnTo>
                </a:path>
              </a:pathLst>
            </a:custGeom>
            <a:ln w="25399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398007" y="1338071"/>
              <a:ext cx="5093208" cy="408431"/>
            </a:xfrm>
            <a:prstGeom prst="rect">
              <a:avLst/>
            </a:prstGeom>
          </p:spPr>
        </p:pic>
      </p:grpSp>
      <p:sp>
        <p:nvSpPr>
          <p:cNvPr id="95" name="object 95"/>
          <p:cNvSpPr txBox="1"/>
          <p:nvPr/>
        </p:nvSpPr>
        <p:spPr>
          <a:xfrm>
            <a:off x="5783445" y="1094232"/>
            <a:ext cx="4220210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10" dirty="0">
                <a:latin typeface="Calibri"/>
                <a:cs typeface="Calibri"/>
              </a:rPr>
              <a:t>Метаболический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мониторинг</a:t>
            </a:r>
            <a:endParaRPr sz="1100">
              <a:latin typeface="Calibri"/>
              <a:cs typeface="Calibri"/>
            </a:endParaRPr>
          </a:p>
          <a:p>
            <a:pPr marL="231140" marR="5080" indent="-115570">
              <a:lnSpc>
                <a:spcPts val="2420"/>
              </a:lnSpc>
              <a:spcBef>
                <a:spcPts val="220"/>
              </a:spcBef>
            </a:pPr>
            <a:r>
              <a:rPr sz="1100" spc="-100" dirty="0">
                <a:latin typeface="Calibri"/>
                <a:cs typeface="Calibri"/>
              </a:rPr>
              <a:t>Контроль дисфагии </a:t>
            </a:r>
            <a:r>
              <a:rPr sz="1100" spc="-75" dirty="0">
                <a:latin typeface="Calibri"/>
                <a:cs typeface="Calibri"/>
              </a:rPr>
              <a:t>(VES </a:t>
            </a:r>
            <a:r>
              <a:rPr sz="1100" spc="-114" dirty="0">
                <a:latin typeface="Calibri"/>
                <a:cs typeface="Calibri"/>
              </a:rPr>
              <a:t>подбор </a:t>
            </a:r>
            <a:r>
              <a:rPr sz="1100" spc="-95" dirty="0">
                <a:latin typeface="Calibri"/>
                <a:cs typeface="Calibri"/>
              </a:rPr>
              <a:t>текстуры </a:t>
            </a:r>
            <a:r>
              <a:rPr sz="1100" spc="-120" dirty="0">
                <a:latin typeface="Calibri"/>
                <a:cs typeface="Calibri"/>
              </a:rPr>
              <a:t>еды, </a:t>
            </a:r>
            <a:r>
              <a:rPr sz="1100" spc="-95" dirty="0">
                <a:latin typeface="Calibri"/>
                <a:cs typeface="Calibri"/>
              </a:rPr>
              <a:t>трахеобронхиальное </a:t>
            </a:r>
            <a:r>
              <a:rPr sz="1100" spc="-105" dirty="0">
                <a:latin typeface="Calibri"/>
                <a:cs typeface="Calibri"/>
              </a:rPr>
              <a:t>разобщение)  Седация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3751269" y="3471321"/>
            <a:ext cx="1765935" cy="2085339"/>
            <a:chOff x="3751269" y="3471321"/>
            <a:chExt cx="1765935" cy="2085339"/>
          </a:xfrm>
        </p:grpSpPr>
        <p:sp>
          <p:nvSpPr>
            <p:cNvPr id="97" name="object 97"/>
            <p:cNvSpPr/>
            <p:nvPr/>
          </p:nvSpPr>
          <p:spPr>
            <a:xfrm>
              <a:off x="3763969" y="3484021"/>
              <a:ext cx="445770" cy="1785620"/>
            </a:xfrm>
            <a:custGeom>
              <a:avLst/>
              <a:gdLst/>
              <a:ahLst/>
              <a:cxnLst/>
              <a:rect l="l" t="t" r="r" b="b"/>
              <a:pathLst>
                <a:path w="445770" h="1785620">
                  <a:moveTo>
                    <a:pt x="0" y="0"/>
                  </a:moveTo>
                  <a:lnTo>
                    <a:pt x="445454" y="1785464"/>
                  </a:lnTo>
                </a:path>
              </a:pathLst>
            </a:custGeom>
            <a:ln w="25400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8" name="object 98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160520" y="5029200"/>
              <a:ext cx="1356360" cy="527304"/>
            </a:xfrm>
            <a:prstGeom prst="rect">
              <a:avLst/>
            </a:prstGeom>
          </p:spPr>
        </p:pic>
      </p:grpSp>
      <p:sp>
        <p:nvSpPr>
          <p:cNvPr id="99" name="object 99"/>
          <p:cNvSpPr txBox="1"/>
          <p:nvPr/>
        </p:nvSpPr>
        <p:spPr>
          <a:xfrm>
            <a:off x="4442774" y="5156708"/>
            <a:ext cx="793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5456415" y="5071871"/>
            <a:ext cx="3011170" cy="405765"/>
            <a:chOff x="5456415" y="5071871"/>
            <a:chExt cx="3011170" cy="405765"/>
          </a:xfrm>
        </p:grpSpPr>
        <p:sp>
          <p:nvSpPr>
            <p:cNvPr id="101" name="object 101"/>
            <p:cNvSpPr/>
            <p:nvPr/>
          </p:nvSpPr>
          <p:spPr>
            <a:xfrm>
              <a:off x="5469115" y="5234791"/>
              <a:ext cx="424180" cy="34925"/>
            </a:xfrm>
            <a:custGeom>
              <a:avLst/>
              <a:gdLst/>
              <a:ahLst/>
              <a:cxnLst/>
              <a:rect l="l" t="t" r="r" b="b"/>
              <a:pathLst>
                <a:path w="424179" h="34925">
                  <a:moveTo>
                    <a:pt x="0" y="34694"/>
                  </a:moveTo>
                  <a:lnTo>
                    <a:pt x="423681" y="0"/>
                  </a:lnTo>
                </a:path>
              </a:pathLst>
            </a:custGeom>
            <a:ln w="25399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839967" y="5071871"/>
              <a:ext cx="2627376" cy="405383"/>
            </a:xfrm>
            <a:prstGeom prst="rect">
              <a:avLst/>
            </a:prstGeom>
          </p:spPr>
        </p:pic>
      </p:grpSp>
      <p:sp>
        <p:nvSpPr>
          <p:cNvPr id="103" name="object 103"/>
          <p:cNvSpPr txBox="1"/>
          <p:nvPr/>
        </p:nvSpPr>
        <p:spPr>
          <a:xfrm>
            <a:off x="6230863" y="5126735"/>
            <a:ext cx="184403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95" dirty="0">
                <a:solidFill>
                  <a:srgbClr val="FFFFFF"/>
                </a:solidFill>
                <a:latin typeface="Calibri"/>
                <a:cs typeface="Calibri"/>
              </a:rPr>
              <a:t>Эргозаниятия 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по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14" dirty="0">
                <a:solidFill>
                  <a:srgbClr val="FFFFFF"/>
                </a:solidFill>
                <a:latin typeface="Calibri"/>
                <a:cs typeface="Calibri"/>
              </a:rPr>
              <a:t>самообслуживанию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3751268" y="3471321"/>
            <a:ext cx="1948814" cy="2987675"/>
            <a:chOff x="3751268" y="3471321"/>
            <a:chExt cx="1948814" cy="2987675"/>
          </a:xfrm>
        </p:grpSpPr>
        <p:sp>
          <p:nvSpPr>
            <p:cNvPr id="105" name="object 105"/>
            <p:cNvSpPr/>
            <p:nvPr/>
          </p:nvSpPr>
          <p:spPr>
            <a:xfrm>
              <a:off x="3763968" y="3484021"/>
              <a:ext cx="346710" cy="2688590"/>
            </a:xfrm>
            <a:custGeom>
              <a:avLst/>
              <a:gdLst/>
              <a:ahLst/>
              <a:cxnLst/>
              <a:rect l="l" t="t" r="r" b="b"/>
              <a:pathLst>
                <a:path w="346710" h="2688590">
                  <a:moveTo>
                    <a:pt x="0" y="0"/>
                  </a:moveTo>
                  <a:lnTo>
                    <a:pt x="346587" y="2688480"/>
                  </a:lnTo>
                </a:path>
              </a:pathLst>
            </a:custGeom>
            <a:ln w="25400">
              <a:solidFill>
                <a:srgbClr val="993E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047743" y="5931407"/>
              <a:ext cx="1652016" cy="527304"/>
            </a:xfrm>
            <a:prstGeom prst="rect">
              <a:avLst/>
            </a:prstGeom>
          </p:spPr>
        </p:pic>
      </p:grpSp>
      <p:sp>
        <p:nvSpPr>
          <p:cNvPr id="107" name="object 107"/>
          <p:cNvSpPr txBox="1"/>
          <p:nvPr/>
        </p:nvSpPr>
        <p:spPr>
          <a:xfrm>
            <a:off x="4184396" y="6058916"/>
            <a:ext cx="13785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5" dirty="0">
                <a:solidFill>
                  <a:srgbClr val="FFFFFF"/>
                </a:solidFill>
                <a:latin typeface="Calibri"/>
                <a:cs typeface="Calibri"/>
              </a:rPr>
              <a:t>Профилактика</a:t>
            </a: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инфекций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8" name="object 108"/>
          <p:cNvGrpSpPr/>
          <p:nvPr/>
        </p:nvGrpSpPr>
        <p:grpSpPr>
          <a:xfrm>
            <a:off x="5623993" y="5458967"/>
            <a:ext cx="2529840" cy="728980"/>
            <a:chOff x="5623993" y="5458967"/>
            <a:chExt cx="2529840" cy="728980"/>
          </a:xfrm>
        </p:grpSpPr>
        <p:sp>
          <p:nvSpPr>
            <p:cNvPr id="109" name="object 109"/>
            <p:cNvSpPr/>
            <p:nvPr/>
          </p:nvSpPr>
          <p:spPr>
            <a:xfrm>
              <a:off x="5636693" y="5623005"/>
              <a:ext cx="690245" cy="549910"/>
            </a:xfrm>
            <a:custGeom>
              <a:avLst/>
              <a:gdLst/>
              <a:ahLst/>
              <a:cxnLst/>
              <a:rect l="l" t="t" r="r" b="b"/>
              <a:pathLst>
                <a:path w="690245" h="549910">
                  <a:moveTo>
                    <a:pt x="0" y="549497"/>
                  </a:moveTo>
                  <a:lnTo>
                    <a:pt x="690090" y="0"/>
                  </a:lnTo>
                </a:path>
              </a:pathLst>
            </a:custGeom>
            <a:ln w="25399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78880" y="5458967"/>
              <a:ext cx="1859279" cy="408431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5636693" y="5943065"/>
              <a:ext cx="690245" cy="229870"/>
            </a:xfrm>
            <a:custGeom>
              <a:avLst/>
              <a:gdLst/>
              <a:ahLst/>
              <a:cxnLst/>
              <a:rect l="l" t="t" r="r" b="b"/>
              <a:pathLst>
                <a:path w="690245" h="229870">
                  <a:moveTo>
                    <a:pt x="0" y="229437"/>
                  </a:moveTo>
                  <a:lnTo>
                    <a:pt x="690091" y="0"/>
                  </a:lnTo>
                </a:path>
              </a:pathLst>
            </a:custGeom>
            <a:ln w="25399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278880" y="5763767"/>
              <a:ext cx="1874520" cy="423672"/>
            </a:xfrm>
            <a:prstGeom prst="rect">
              <a:avLst/>
            </a:prstGeom>
          </p:spPr>
        </p:pic>
      </p:grpSp>
      <p:sp>
        <p:nvSpPr>
          <p:cNvPr id="113" name="object 113"/>
          <p:cNvSpPr txBox="1"/>
          <p:nvPr/>
        </p:nvSpPr>
        <p:spPr>
          <a:xfrm>
            <a:off x="6515117" y="5516879"/>
            <a:ext cx="14014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Контроль</a:t>
            </a:r>
            <a:r>
              <a:rPr sz="11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мочеиспускания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Контроль </a:t>
            </a:r>
            <a:r>
              <a:rPr sz="1100" spc="-110" dirty="0">
                <a:solidFill>
                  <a:srgbClr val="FFFFFF"/>
                </a:solidFill>
                <a:latin typeface="Calibri"/>
                <a:cs typeface="Calibri"/>
              </a:rPr>
              <a:t>кожных</a:t>
            </a:r>
            <a:r>
              <a:rPr sz="11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покровов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5623993" y="6099047"/>
            <a:ext cx="2533015" cy="408940"/>
            <a:chOff x="5623993" y="6099047"/>
            <a:chExt cx="2533015" cy="408940"/>
          </a:xfrm>
        </p:grpSpPr>
        <p:sp>
          <p:nvSpPr>
            <p:cNvPr id="115" name="object 115"/>
            <p:cNvSpPr/>
            <p:nvPr/>
          </p:nvSpPr>
          <p:spPr>
            <a:xfrm>
              <a:off x="5636693" y="6172502"/>
              <a:ext cx="690245" cy="90805"/>
            </a:xfrm>
            <a:custGeom>
              <a:avLst/>
              <a:gdLst/>
              <a:ahLst/>
              <a:cxnLst/>
              <a:rect l="l" t="t" r="r" b="b"/>
              <a:pathLst>
                <a:path w="690245" h="90804">
                  <a:moveTo>
                    <a:pt x="0" y="0"/>
                  </a:moveTo>
                  <a:lnTo>
                    <a:pt x="690091" y="90250"/>
                  </a:lnTo>
                </a:path>
              </a:pathLst>
            </a:custGeom>
            <a:ln w="25399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6278880" y="6099047"/>
              <a:ext cx="1877568" cy="408431"/>
            </a:xfrm>
            <a:prstGeom prst="rect">
              <a:avLst/>
            </a:prstGeom>
          </p:spPr>
        </p:pic>
      </p:grpSp>
      <p:sp>
        <p:nvSpPr>
          <p:cNvPr id="117" name="object 117"/>
          <p:cNvSpPr txBox="1"/>
          <p:nvPr/>
        </p:nvSpPr>
        <p:spPr>
          <a:xfrm>
            <a:off x="6688034" y="6156959"/>
            <a:ext cx="10585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Респираторный</a:t>
            </a:r>
            <a:r>
              <a:rPr sz="11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90" dirty="0">
                <a:solidFill>
                  <a:srgbClr val="FFFFFF"/>
                </a:solidFill>
                <a:latin typeface="Calibri"/>
                <a:cs typeface="Calibri"/>
              </a:rPr>
              <a:t>уход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5623991" y="6159802"/>
            <a:ext cx="2502535" cy="671195"/>
            <a:chOff x="5623991" y="6159802"/>
            <a:chExt cx="2502535" cy="671195"/>
          </a:xfrm>
        </p:grpSpPr>
        <p:sp>
          <p:nvSpPr>
            <p:cNvPr id="119" name="object 119"/>
            <p:cNvSpPr/>
            <p:nvPr/>
          </p:nvSpPr>
          <p:spPr>
            <a:xfrm>
              <a:off x="5636691" y="6172502"/>
              <a:ext cx="690245" cy="416559"/>
            </a:xfrm>
            <a:custGeom>
              <a:avLst/>
              <a:gdLst/>
              <a:ahLst/>
              <a:cxnLst/>
              <a:rect l="l" t="t" r="r" b="b"/>
              <a:pathLst>
                <a:path w="690245" h="416559">
                  <a:moveTo>
                    <a:pt x="0" y="0"/>
                  </a:moveTo>
                  <a:lnTo>
                    <a:pt x="690091" y="416239"/>
                  </a:lnTo>
                </a:path>
              </a:pathLst>
            </a:custGeom>
            <a:ln w="25400">
              <a:solidFill>
                <a:srgbClr val="AE4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6278880" y="6403847"/>
              <a:ext cx="1847087" cy="426720"/>
            </a:xfrm>
            <a:prstGeom prst="rect">
              <a:avLst/>
            </a:prstGeom>
          </p:spPr>
        </p:pic>
      </p:grpSp>
      <p:sp>
        <p:nvSpPr>
          <p:cNvPr id="121" name="object 121"/>
          <p:cNvSpPr txBox="1"/>
          <p:nvPr/>
        </p:nvSpPr>
        <p:spPr>
          <a:xfrm>
            <a:off x="6668397" y="6483096"/>
            <a:ext cx="10680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Контроль</a:t>
            </a:r>
            <a:r>
              <a:rPr sz="11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105" dirty="0">
                <a:solidFill>
                  <a:srgbClr val="FFFFFF"/>
                </a:solidFill>
                <a:latin typeface="Calibri"/>
                <a:cs typeface="Calibri"/>
              </a:rPr>
              <a:t>дефекации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22" name="object 122"/>
          <p:cNvSpPr txBox="1">
            <a:spLocks noGrp="1"/>
          </p:cNvSpPr>
          <p:nvPr>
            <p:ph type="title"/>
          </p:nvPr>
        </p:nvSpPr>
        <p:spPr>
          <a:xfrm>
            <a:off x="198616" y="225551"/>
            <a:ext cx="3434079" cy="91249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23645" marR="5080" indent="-1210945">
              <a:lnSpc>
                <a:spcPct val="100699"/>
              </a:lnSpc>
              <a:spcBef>
                <a:spcPts val="75"/>
              </a:spcBef>
            </a:pPr>
            <a:r>
              <a:rPr sz="2900" spc="-250" dirty="0"/>
              <a:t>Структура </a:t>
            </a:r>
            <a:r>
              <a:rPr sz="2900" spc="-265" dirty="0"/>
              <a:t>лечебных </a:t>
            </a:r>
            <a:r>
              <a:rPr sz="2900" spc="-260" dirty="0"/>
              <a:t>задач  </a:t>
            </a:r>
            <a:r>
              <a:rPr sz="2900" spc="-280" dirty="0"/>
              <a:t>РеабИТ.</a:t>
            </a:r>
            <a:endParaRPr sz="29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320633"/>
            <a:ext cx="12192000" cy="4437380"/>
            <a:chOff x="0" y="320633"/>
            <a:chExt cx="12192000" cy="44373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2038" y="320633"/>
              <a:ext cx="10919961" cy="333284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642360"/>
              <a:ext cx="3182112" cy="111556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481393" y="3785107"/>
            <a:ext cx="2170430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558800" marR="5080" indent="-546735">
              <a:lnSpc>
                <a:spcPts val="2810"/>
              </a:lnSpc>
              <a:spcBef>
                <a:spcPts val="250"/>
              </a:spcBef>
            </a:pPr>
            <a:r>
              <a:rPr sz="2400" spc="-215" dirty="0">
                <a:latin typeface="Calibri"/>
                <a:cs typeface="Calibri"/>
              </a:rPr>
              <a:t>Профилактика ПИТ-  </a:t>
            </a:r>
            <a:r>
              <a:rPr sz="2400" spc="-245" dirty="0">
                <a:latin typeface="Calibri"/>
                <a:cs typeface="Calibri"/>
              </a:rPr>
              <a:t>синдрома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100"/>
              </a:spcBef>
            </a:pPr>
            <a:r>
              <a:rPr spc="-400" dirty="0"/>
              <a:t>Анальгоседация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7657" y="947419"/>
            <a:ext cx="10730865" cy="192786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55600" marR="5080" indent="-342900">
              <a:lnSpc>
                <a:spcPct val="99200"/>
              </a:lnSpc>
              <a:spcBef>
                <a:spcPts val="1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195" dirty="0">
                <a:latin typeface="Calibri"/>
                <a:cs typeface="Calibri"/>
              </a:rPr>
              <a:t>это </a:t>
            </a:r>
            <a:r>
              <a:rPr sz="2400" spc="-225" dirty="0">
                <a:latin typeface="Calibri"/>
                <a:cs typeface="Calibri"/>
              </a:rPr>
              <a:t>вызванное </a:t>
            </a:r>
            <a:r>
              <a:rPr sz="2400" spc="-229" dirty="0">
                <a:latin typeface="Calibri"/>
                <a:cs typeface="Calibri"/>
              </a:rPr>
              <a:t>лекарственными </a:t>
            </a:r>
            <a:r>
              <a:rPr sz="2400" spc="-220" dirty="0">
                <a:latin typeface="Calibri"/>
                <a:cs typeface="Calibri"/>
              </a:rPr>
              <a:t>препаратами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54" dirty="0">
                <a:latin typeface="Calibri"/>
                <a:cs typeface="Calibri"/>
              </a:rPr>
              <a:t>немедикаментозными </a:t>
            </a:r>
            <a:r>
              <a:rPr sz="2400" spc="-215" dirty="0">
                <a:latin typeface="Calibri"/>
                <a:cs typeface="Calibri"/>
              </a:rPr>
              <a:t>стратегиями </a:t>
            </a:r>
            <a:r>
              <a:rPr sz="2400" spc="-204" dirty="0">
                <a:latin typeface="Calibri"/>
                <a:cs typeface="Calibri"/>
              </a:rPr>
              <a:t>угнетение  </a:t>
            </a:r>
            <a:r>
              <a:rPr sz="2400" spc="-215" dirty="0">
                <a:latin typeface="Calibri"/>
                <a:cs typeface="Calibri"/>
              </a:rPr>
              <a:t>сознания, </a:t>
            </a:r>
            <a:r>
              <a:rPr sz="2400" spc="-225" dirty="0">
                <a:latin typeface="Calibri"/>
                <a:cs typeface="Calibri"/>
              </a:rPr>
              <a:t>при </a:t>
            </a:r>
            <a:r>
              <a:rPr sz="2400" spc="-235" dirty="0">
                <a:latin typeface="Calibri"/>
                <a:cs typeface="Calibri"/>
              </a:rPr>
              <a:t>котором </a:t>
            </a:r>
            <a:r>
              <a:rPr sz="2400" spc="-215" dirty="0">
                <a:latin typeface="Calibri"/>
                <a:cs typeface="Calibri"/>
              </a:rPr>
              <a:t>пациент </a:t>
            </a:r>
            <a:r>
              <a:rPr sz="2400" spc="-195" dirty="0">
                <a:latin typeface="Calibri"/>
                <a:cs typeface="Calibri"/>
              </a:rPr>
              <a:t>отвечает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229" dirty="0">
                <a:latin typeface="Calibri"/>
                <a:cs typeface="Calibri"/>
              </a:rPr>
              <a:t>вербальные </a:t>
            </a:r>
            <a:r>
              <a:rPr sz="2400" spc="-265" dirty="0">
                <a:latin typeface="Calibri"/>
                <a:cs typeface="Calibri"/>
              </a:rPr>
              <a:t>команды </a:t>
            </a:r>
            <a:r>
              <a:rPr sz="2400" spc="-215" dirty="0">
                <a:latin typeface="Calibri"/>
                <a:cs typeface="Calibri"/>
              </a:rPr>
              <a:t>после </a:t>
            </a:r>
            <a:r>
              <a:rPr sz="2400" spc="-220" dirty="0">
                <a:latin typeface="Calibri"/>
                <a:cs typeface="Calibri"/>
              </a:rPr>
              <a:t>тактильной </a:t>
            </a:r>
            <a:r>
              <a:rPr sz="2400" spc="-235" dirty="0">
                <a:latin typeface="Calibri"/>
                <a:cs typeface="Calibri"/>
              </a:rPr>
              <a:t>стимуляции  </a:t>
            </a:r>
            <a:r>
              <a:rPr sz="2400" spc="-250" dirty="0">
                <a:latin typeface="Calibri"/>
                <a:cs typeface="Calibri"/>
              </a:rPr>
              <a:t>или </a:t>
            </a:r>
            <a:r>
              <a:rPr sz="2400" spc="-210" dirty="0">
                <a:latin typeface="Calibri"/>
                <a:cs typeface="Calibri"/>
              </a:rPr>
              <a:t>без </a:t>
            </a:r>
            <a:r>
              <a:rPr sz="2400" spc="-220" dirty="0">
                <a:latin typeface="Calibri"/>
                <a:cs typeface="Calibri"/>
              </a:rPr>
              <a:t>неё, </a:t>
            </a:r>
            <a:r>
              <a:rPr sz="2400" spc="-225" dirty="0">
                <a:latin typeface="Calibri"/>
                <a:cs typeface="Calibri"/>
              </a:rPr>
              <a:t>при </a:t>
            </a:r>
            <a:r>
              <a:rPr sz="2400" spc="-240" dirty="0">
                <a:latin typeface="Calibri"/>
                <a:cs typeface="Calibri"/>
              </a:rPr>
              <a:t>этом </a:t>
            </a:r>
            <a:r>
              <a:rPr sz="2400" spc="-225" dirty="0">
                <a:latin typeface="Calibri"/>
                <a:cs typeface="Calibri"/>
              </a:rPr>
              <a:t>не </a:t>
            </a:r>
            <a:r>
              <a:rPr sz="2400" spc="-220" dirty="0">
                <a:latin typeface="Calibri"/>
                <a:cs typeface="Calibri"/>
              </a:rPr>
              <a:t>испытывает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болевых </a:t>
            </a:r>
            <a:r>
              <a:rPr sz="2400" spc="-254" dirty="0">
                <a:latin typeface="Calibri"/>
                <a:cs typeface="Calibri"/>
              </a:rPr>
              <a:t>ощущений.</a:t>
            </a:r>
            <a:endParaRPr sz="2400">
              <a:latin typeface="Calibri"/>
              <a:cs typeface="Calibri"/>
            </a:endParaRPr>
          </a:p>
          <a:p>
            <a:pPr marL="355600" marR="64897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10" dirty="0">
                <a:latin typeface="Calibri"/>
                <a:cs typeface="Calibri"/>
              </a:rPr>
              <a:t>Физиологический </a:t>
            </a:r>
            <a:r>
              <a:rPr sz="2400" spc="-254" dirty="0">
                <a:latin typeface="Calibri"/>
                <a:cs typeface="Calibri"/>
              </a:rPr>
              <a:t>смысл </a:t>
            </a:r>
            <a:r>
              <a:rPr sz="2400" spc="-40" dirty="0">
                <a:latin typeface="Calibri"/>
                <a:cs typeface="Calibri"/>
              </a:rPr>
              <a:t>- </a:t>
            </a:r>
            <a:r>
              <a:rPr sz="2400" spc="-245" dirty="0">
                <a:latin typeface="Calibri"/>
                <a:cs typeface="Calibri"/>
              </a:rPr>
              <a:t>снижение </a:t>
            </a:r>
            <a:r>
              <a:rPr sz="2400" spc="-215" dirty="0">
                <a:latin typeface="Calibri"/>
                <a:cs typeface="Calibri"/>
              </a:rPr>
              <a:t>уровня метаболических </a:t>
            </a:r>
            <a:r>
              <a:rPr sz="2400" spc="-185" dirty="0">
                <a:latin typeface="Calibri"/>
                <a:cs typeface="Calibri"/>
              </a:rPr>
              <a:t>затрат </a:t>
            </a:r>
            <a:r>
              <a:rPr sz="2400" spc="-220" dirty="0">
                <a:latin typeface="Calibri"/>
                <a:cs typeface="Calibri"/>
              </a:rPr>
              <a:t>на </a:t>
            </a:r>
            <a:r>
              <a:rPr sz="2400" spc="-215" dirty="0">
                <a:latin typeface="Calibri"/>
                <a:cs typeface="Calibri"/>
              </a:rPr>
              <a:t>фоне </a:t>
            </a:r>
            <a:r>
              <a:rPr sz="2400" spc="-200" dirty="0">
                <a:latin typeface="Calibri"/>
                <a:cs typeface="Calibri"/>
              </a:rPr>
              <a:t>критического  </a:t>
            </a:r>
            <a:r>
              <a:rPr sz="2400" spc="-210" dirty="0">
                <a:latin typeface="Calibri"/>
                <a:cs typeface="Calibri"/>
              </a:rPr>
              <a:t>состояния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5" dirty="0">
                <a:latin typeface="Calibri"/>
                <a:cs typeface="Calibri"/>
              </a:rPr>
              <a:t>защите </a:t>
            </a:r>
            <a:r>
              <a:rPr sz="2400" spc="-220" dirty="0">
                <a:latin typeface="Calibri"/>
                <a:cs typeface="Calibri"/>
              </a:rPr>
              <a:t>мозга </a:t>
            </a:r>
            <a:r>
              <a:rPr sz="2400" spc="-200" dirty="0">
                <a:latin typeface="Calibri"/>
                <a:cs typeface="Calibri"/>
              </a:rPr>
              <a:t>от </a:t>
            </a:r>
            <a:r>
              <a:rPr sz="2400" spc="-215" dirty="0">
                <a:latin typeface="Calibri"/>
                <a:cs typeface="Calibri"/>
              </a:rPr>
              <a:t>проприоцептивного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85" dirty="0">
                <a:latin typeface="Calibri"/>
                <a:cs typeface="Calibri"/>
              </a:rPr>
              <a:t>стресса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288" y="3279647"/>
            <a:ext cx="12174220" cy="3578860"/>
            <a:chOff x="18288" y="3279647"/>
            <a:chExt cx="12174220" cy="35788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" y="3316223"/>
              <a:ext cx="5486400" cy="35417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953" y="3547190"/>
              <a:ext cx="5027777" cy="318226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2016" y="3279647"/>
              <a:ext cx="6726936" cy="35783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1844" y="3509594"/>
              <a:ext cx="6500155" cy="3242737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143000" cy="112471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00911" y="228091"/>
            <a:ext cx="68770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indent="79375">
              <a:lnSpc>
                <a:spcPts val="1900"/>
              </a:lnSpc>
              <a:spcBef>
                <a:spcPts val="38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0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9248" y="473963"/>
            <a:ext cx="593471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25" dirty="0"/>
              <a:t>ИДЕОЛОГИЯ</a:t>
            </a:r>
            <a:r>
              <a:rPr spc="-110" dirty="0"/>
              <a:t> </a:t>
            </a:r>
            <a:r>
              <a:rPr spc="-415" dirty="0"/>
              <a:t>РЕАБИЛИТАЦИИ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002279" y="1914143"/>
            <a:ext cx="6730365" cy="3855720"/>
            <a:chOff x="3002279" y="1914143"/>
            <a:chExt cx="6730365" cy="3855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5055" y="5215127"/>
              <a:ext cx="6617208" cy="3078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55675" y="5290261"/>
              <a:ext cx="6421120" cy="118110"/>
            </a:xfrm>
            <a:custGeom>
              <a:avLst/>
              <a:gdLst/>
              <a:ahLst/>
              <a:cxnLst/>
              <a:rect l="l" t="t" r="r" b="b"/>
              <a:pathLst>
                <a:path w="6421120" h="118110">
                  <a:moveTo>
                    <a:pt x="6319707" y="0"/>
                  </a:moveTo>
                  <a:lnTo>
                    <a:pt x="6311931" y="2045"/>
                  </a:lnTo>
                  <a:lnTo>
                    <a:pt x="6304862" y="14163"/>
                  </a:lnTo>
                  <a:lnTo>
                    <a:pt x="6306910" y="21939"/>
                  </a:lnTo>
                  <a:lnTo>
                    <a:pt x="6348591" y="46253"/>
                  </a:lnTo>
                  <a:lnTo>
                    <a:pt x="6395628" y="46253"/>
                  </a:lnTo>
                  <a:lnTo>
                    <a:pt x="6395628" y="71653"/>
                  </a:lnTo>
                  <a:lnTo>
                    <a:pt x="6348591" y="71653"/>
                  </a:lnTo>
                  <a:lnTo>
                    <a:pt x="6306910" y="95967"/>
                  </a:lnTo>
                  <a:lnTo>
                    <a:pt x="6304862" y="103743"/>
                  </a:lnTo>
                  <a:lnTo>
                    <a:pt x="6311931" y="115860"/>
                  </a:lnTo>
                  <a:lnTo>
                    <a:pt x="6319707" y="117908"/>
                  </a:lnTo>
                  <a:lnTo>
                    <a:pt x="6399000" y="71653"/>
                  </a:lnTo>
                  <a:lnTo>
                    <a:pt x="6395628" y="71653"/>
                  </a:lnTo>
                  <a:lnTo>
                    <a:pt x="6399003" y="71652"/>
                  </a:lnTo>
                  <a:lnTo>
                    <a:pt x="6420772" y="58953"/>
                  </a:lnTo>
                  <a:lnTo>
                    <a:pt x="6319707" y="0"/>
                  </a:lnTo>
                  <a:close/>
                </a:path>
                <a:path w="6421120" h="118110">
                  <a:moveTo>
                    <a:pt x="6370362" y="58953"/>
                  </a:moveTo>
                  <a:lnTo>
                    <a:pt x="6348591" y="71653"/>
                  </a:lnTo>
                  <a:lnTo>
                    <a:pt x="6395628" y="71653"/>
                  </a:lnTo>
                  <a:lnTo>
                    <a:pt x="6395628" y="69923"/>
                  </a:lnTo>
                  <a:lnTo>
                    <a:pt x="6389168" y="69923"/>
                  </a:lnTo>
                  <a:lnTo>
                    <a:pt x="6370362" y="58953"/>
                  </a:lnTo>
                  <a:close/>
                </a:path>
                <a:path w="6421120" h="118110">
                  <a:moveTo>
                    <a:pt x="0" y="46252"/>
                  </a:moveTo>
                  <a:lnTo>
                    <a:pt x="0" y="71652"/>
                  </a:lnTo>
                  <a:lnTo>
                    <a:pt x="6348593" y="71652"/>
                  </a:lnTo>
                  <a:lnTo>
                    <a:pt x="6370362" y="58953"/>
                  </a:lnTo>
                  <a:lnTo>
                    <a:pt x="6348591" y="46253"/>
                  </a:lnTo>
                  <a:lnTo>
                    <a:pt x="0" y="46252"/>
                  </a:lnTo>
                  <a:close/>
                </a:path>
                <a:path w="6421120" h="118110">
                  <a:moveTo>
                    <a:pt x="6389168" y="47983"/>
                  </a:moveTo>
                  <a:lnTo>
                    <a:pt x="6370362" y="58953"/>
                  </a:lnTo>
                  <a:lnTo>
                    <a:pt x="6389168" y="69923"/>
                  </a:lnTo>
                  <a:lnTo>
                    <a:pt x="6389168" y="47983"/>
                  </a:lnTo>
                  <a:close/>
                </a:path>
                <a:path w="6421120" h="118110">
                  <a:moveTo>
                    <a:pt x="6395628" y="47983"/>
                  </a:moveTo>
                  <a:lnTo>
                    <a:pt x="6389168" y="47983"/>
                  </a:lnTo>
                  <a:lnTo>
                    <a:pt x="6389168" y="69923"/>
                  </a:lnTo>
                  <a:lnTo>
                    <a:pt x="6395628" y="69923"/>
                  </a:lnTo>
                  <a:lnTo>
                    <a:pt x="6395628" y="47983"/>
                  </a:lnTo>
                  <a:close/>
                </a:path>
                <a:path w="6421120" h="118110">
                  <a:moveTo>
                    <a:pt x="6348591" y="46253"/>
                  </a:moveTo>
                  <a:lnTo>
                    <a:pt x="6370362" y="58953"/>
                  </a:lnTo>
                  <a:lnTo>
                    <a:pt x="6389168" y="47983"/>
                  </a:lnTo>
                  <a:lnTo>
                    <a:pt x="6395628" y="47983"/>
                  </a:lnTo>
                  <a:lnTo>
                    <a:pt x="6395628" y="46253"/>
                  </a:lnTo>
                  <a:lnTo>
                    <a:pt x="6348591" y="4625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2279" y="1914143"/>
              <a:ext cx="307847" cy="38557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096720" y="2048790"/>
              <a:ext cx="118110" cy="3660775"/>
            </a:xfrm>
            <a:custGeom>
              <a:avLst/>
              <a:gdLst/>
              <a:ahLst/>
              <a:cxnLst/>
              <a:rect l="l" t="t" r="r" b="b"/>
              <a:pathLst>
                <a:path w="118110" h="3660775">
                  <a:moveTo>
                    <a:pt x="58954" y="50409"/>
                  </a:moveTo>
                  <a:lnTo>
                    <a:pt x="46254" y="72179"/>
                  </a:lnTo>
                  <a:lnTo>
                    <a:pt x="46253" y="3660465"/>
                  </a:lnTo>
                  <a:lnTo>
                    <a:pt x="71653" y="3660465"/>
                  </a:lnTo>
                  <a:lnTo>
                    <a:pt x="71654" y="72179"/>
                  </a:lnTo>
                  <a:lnTo>
                    <a:pt x="58954" y="50409"/>
                  </a:lnTo>
                  <a:close/>
                </a:path>
                <a:path w="118110" h="3660775">
                  <a:moveTo>
                    <a:pt x="58954" y="0"/>
                  </a:moveTo>
                  <a:lnTo>
                    <a:pt x="0" y="101064"/>
                  </a:lnTo>
                  <a:lnTo>
                    <a:pt x="2045" y="108840"/>
                  </a:lnTo>
                  <a:lnTo>
                    <a:pt x="14163" y="115909"/>
                  </a:lnTo>
                  <a:lnTo>
                    <a:pt x="21940" y="113861"/>
                  </a:lnTo>
                  <a:lnTo>
                    <a:pt x="46254" y="72180"/>
                  </a:lnTo>
                  <a:lnTo>
                    <a:pt x="46254" y="25203"/>
                  </a:lnTo>
                  <a:lnTo>
                    <a:pt x="73656" y="25203"/>
                  </a:lnTo>
                  <a:lnTo>
                    <a:pt x="58954" y="0"/>
                  </a:lnTo>
                  <a:close/>
                </a:path>
                <a:path w="118110" h="3660775">
                  <a:moveTo>
                    <a:pt x="73656" y="25203"/>
                  </a:moveTo>
                  <a:lnTo>
                    <a:pt x="71654" y="25203"/>
                  </a:lnTo>
                  <a:lnTo>
                    <a:pt x="71654" y="72180"/>
                  </a:lnTo>
                  <a:lnTo>
                    <a:pt x="95968" y="113861"/>
                  </a:lnTo>
                  <a:lnTo>
                    <a:pt x="103745" y="115909"/>
                  </a:lnTo>
                  <a:lnTo>
                    <a:pt x="115862" y="108840"/>
                  </a:lnTo>
                  <a:lnTo>
                    <a:pt x="117908" y="101064"/>
                  </a:lnTo>
                  <a:lnTo>
                    <a:pt x="73656" y="25203"/>
                  </a:lnTo>
                  <a:close/>
                </a:path>
                <a:path w="118110" h="3660775">
                  <a:moveTo>
                    <a:pt x="71654" y="31603"/>
                  </a:moveTo>
                  <a:lnTo>
                    <a:pt x="69923" y="31603"/>
                  </a:lnTo>
                  <a:lnTo>
                    <a:pt x="58954" y="50409"/>
                  </a:lnTo>
                  <a:lnTo>
                    <a:pt x="71654" y="72180"/>
                  </a:lnTo>
                  <a:lnTo>
                    <a:pt x="71654" y="31603"/>
                  </a:lnTo>
                  <a:close/>
                </a:path>
                <a:path w="118110" h="3660775">
                  <a:moveTo>
                    <a:pt x="71654" y="25203"/>
                  </a:moveTo>
                  <a:lnTo>
                    <a:pt x="46254" y="25203"/>
                  </a:lnTo>
                  <a:lnTo>
                    <a:pt x="46254" y="72179"/>
                  </a:lnTo>
                  <a:lnTo>
                    <a:pt x="58954" y="50409"/>
                  </a:lnTo>
                  <a:lnTo>
                    <a:pt x="47984" y="31603"/>
                  </a:lnTo>
                  <a:lnTo>
                    <a:pt x="71654" y="31603"/>
                  </a:lnTo>
                  <a:lnTo>
                    <a:pt x="71654" y="25203"/>
                  </a:lnTo>
                  <a:close/>
                </a:path>
                <a:path w="118110" h="3660775">
                  <a:moveTo>
                    <a:pt x="69923" y="31603"/>
                  </a:moveTo>
                  <a:lnTo>
                    <a:pt x="47984" y="31603"/>
                  </a:lnTo>
                  <a:lnTo>
                    <a:pt x="58954" y="50409"/>
                  </a:lnTo>
                  <a:lnTo>
                    <a:pt x="69923" y="3160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199" y="2627375"/>
              <a:ext cx="6254496" cy="23957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177923" y="2648915"/>
              <a:ext cx="6158865" cy="2301240"/>
            </a:xfrm>
            <a:custGeom>
              <a:avLst/>
              <a:gdLst/>
              <a:ahLst/>
              <a:cxnLst/>
              <a:rect l="l" t="t" r="r" b="b"/>
              <a:pathLst>
                <a:path w="6158865" h="2301240">
                  <a:moveTo>
                    <a:pt x="0" y="0"/>
                  </a:moveTo>
                  <a:lnTo>
                    <a:pt x="2825" y="61398"/>
                  </a:lnTo>
                  <a:lnTo>
                    <a:pt x="5668" y="122757"/>
                  </a:lnTo>
                  <a:lnTo>
                    <a:pt x="8547" y="184039"/>
                  </a:lnTo>
                  <a:lnTo>
                    <a:pt x="11479" y="245205"/>
                  </a:lnTo>
                  <a:lnTo>
                    <a:pt x="14482" y="306217"/>
                  </a:lnTo>
                  <a:lnTo>
                    <a:pt x="17574" y="367035"/>
                  </a:lnTo>
                  <a:lnTo>
                    <a:pt x="20773" y="427621"/>
                  </a:lnTo>
                  <a:lnTo>
                    <a:pt x="24096" y="487937"/>
                  </a:lnTo>
                  <a:lnTo>
                    <a:pt x="27561" y="547943"/>
                  </a:lnTo>
                  <a:lnTo>
                    <a:pt x="31186" y="607602"/>
                  </a:lnTo>
                  <a:lnTo>
                    <a:pt x="34989" y="666874"/>
                  </a:lnTo>
                  <a:lnTo>
                    <a:pt x="38987" y="725721"/>
                  </a:lnTo>
                  <a:lnTo>
                    <a:pt x="43198" y="784104"/>
                  </a:lnTo>
                  <a:lnTo>
                    <a:pt x="47640" y="841985"/>
                  </a:lnTo>
                  <a:lnTo>
                    <a:pt x="52331" y="899324"/>
                  </a:lnTo>
                  <a:lnTo>
                    <a:pt x="57289" y="956084"/>
                  </a:lnTo>
                  <a:lnTo>
                    <a:pt x="62530" y="1012225"/>
                  </a:lnTo>
                  <a:lnTo>
                    <a:pt x="68074" y="1067709"/>
                  </a:lnTo>
                  <a:lnTo>
                    <a:pt x="73938" y="1122497"/>
                  </a:lnTo>
                  <a:lnTo>
                    <a:pt x="80139" y="1176551"/>
                  </a:lnTo>
                  <a:lnTo>
                    <a:pt x="86696" y="1229832"/>
                  </a:lnTo>
                  <a:lnTo>
                    <a:pt x="93625" y="1282301"/>
                  </a:lnTo>
                  <a:lnTo>
                    <a:pt x="100946" y="1333920"/>
                  </a:lnTo>
                  <a:lnTo>
                    <a:pt x="108675" y="1384650"/>
                  </a:lnTo>
                  <a:lnTo>
                    <a:pt x="116830" y="1434452"/>
                  </a:lnTo>
                  <a:lnTo>
                    <a:pt x="125430" y="1483288"/>
                  </a:lnTo>
                  <a:lnTo>
                    <a:pt x="134491" y="1531118"/>
                  </a:lnTo>
                  <a:lnTo>
                    <a:pt x="144033" y="1577905"/>
                  </a:lnTo>
                  <a:lnTo>
                    <a:pt x="154071" y="1623610"/>
                  </a:lnTo>
                  <a:lnTo>
                    <a:pt x="164625" y="1668194"/>
                  </a:lnTo>
                  <a:lnTo>
                    <a:pt x="175712" y="1711618"/>
                  </a:lnTo>
                  <a:lnTo>
                    <a:pt x="187350" y="1753844"/>
                  </a:lnTo>
                  <a:lnTo>
                    <a:pt x="199556" y="1794834"/>
                  </a:lnTo>
                  <a:lnTo>
                    <a:pt x="212349" y="1834547"/>
                  </a:lnTo>
                  <a:lnTo>
                    <a:pt x="225745" y="1872947"/>
                  </a:lnTo>
                  <a:lnTo>
                    <a:pt x="239764" y="1909993"/>
                  </a:lnTo>
                  <a:lnTo>
                    <a:pt x="254422" y="1945648"/>
                  </a:lnTo>
                  <a:lnTo>
                    <a:pt x="285728" y="2012629"/>
                  </a:lnTo>
                  <a:lnTo>
                    <a:pt x="319805" y="2073580"/>
                  </a:lnTo>
                  <a:lnTo>
                    <a:pt x="356797" y="2128192"/>
                  </a:lnTo>
                  <a:lnTo>
                    <a:pt x="396844" y="2176155"/>
                  </a:lnTo>
                  <a:lnTo>
                    <a:pt x="440089" y="2217161"/>
                  </a:lnTo>
                  <a:lnTo>
                    <a:pt x="486674" y="2250900"/>
                  </a:lnTo>
                  <a:lnTo>
                    <a:pt x="536741" y="2277064"/>
                  </a:lnTo>
                  <a:lnTo>
                    <a:pt x="588596" y="2294393"/>
                  </a:lnTo>
                  <a:lnTo>
                    <a:pt x="642716" y="2301165"/>
                  </a:lnTo>
                  <a:lnTo>
                    <a:pt x="671305" y="2300909"/>
                  </a:lnTo>
                  <a:lnTo>
                    <a:pt x="731387" y="2293514"/>
                  </a:lnTo>
                  <a:lnTo>
                    <a:pt x="795139" y="2277469"/>
                  </a:lnTo>
                  <a:lnTo>
                    <a:pt x="862315" y="2253411"/>
                  </a:lnTo>
                  <a:lnTo>
                    <a:pt x="932674" y="2221975"/>
                  </a:lnTo>
                  <a:lnTo>
                    <a:pt x="968969" y="2203690"/>
                  </a:lnTo>
                  <a:lnTo>
                    <a:pt x="1005969" y="2183798"/>
                  </a:lnTo>
                  <a:lnTo>
                    <a:pt x="1043642" y="2162380"/>
                  </a:lnTo>
                  <a:lnTo>
                    <a:pt x="1081959" y="2139515"/>
                  </a:lnTo>
                  <a:lnTo>
                    <a:pt x="1120887" y="2115283"/>
                  </a:lnTo>
                  <a:lnTo>
                    <a:pt x="1160397" y="2089763"/>
                  </a:lnTo>
                  <a:lnTo>
                    <a:pt x="1200459" y="2063035"/>
                  </a:lnTo>
                  <a:lnTo>
                    <a:pt x="1241042" y="2035178"/>
                  </a:lnTo>
                  <a:lnTo>
                    <a:pt x="1282115" y="2006271"/>
                  </a:lnTo>
                  <a:lnTo>
                    <a:pt x="1323648" y="1976394"/>
                  </a:lnTo>
                  <a:lnTo>
                    <a:pt x="1365610" y="1945627"/>
                  </a:lnTo>
                  <a:lnTo>
                    <a:pt x="1407971" y="1914049"/>
                  </a:lnTo>
                  <a:lnTo>
                    <a:pt x="1450701" y="1881740"/>
                  </a:lnTo>
                  <a:lnTo>
                    <a:pt x="1493768" y="1848779"/>
                  </a:lnTo>
                  <a:lnTo>
                    <a:pt x="1537143" y="1815245"/>
                  </a:lnTo>
                  <a:lnTo>
                    <a:pt x="1580795" y="1781219"/>
                  </a:lnTo>
                  <a:lnTo>
                    <a:pt x="1624694" y="1746779"/>
                  </a:lnTo>
                  <a:lnTo>
                    <a:pt x="1668808" y="1712005"/>
                  </a:lnTo>
                  <a:lnTo>
                    <a:pt x="1713108" y="1676977"/>
                  </a:lnTo>
                  <a:lnTo>
                    <a:pt x="1757562" y="1641774"/>
                  </a:lnTo>
                  <a:lnTo>
                    <a:pt x="1802141" y="1606475"/>
                  </a:lnTo>
                  <a:lnTo>
                    <a:pt x="1846815" y="1571161"/>
                  </a:lnTo>
                  <a:lnTo>
                    <a:pt x="1891551" y="1535910"/>
                  </a:lnTo>
                  <a:lnTo>
                    <a:pt x="1936320" y="1500802"/>
                  </a:lnTo>
                  <a:lnTo>
                    <a:pt x="1981092" y="1465916"/>
                  </a:lnTo>
                  <a:lnTo>
                    <a:pt x="2025836" y="1431333"/>
                  </a:lnTo>
                  <a:lnTo>
                    <a:pt x="2070522" y="1397132"/>
                  </a:lnTo>
                  <a:lnTo>
                    <a:pt x="2115118" y="1363391"/>
                  </a:lnTo>
                  <a:lnTo>
                    <a:pt x="2159595" y="1330191"/>
                  </a:lnTo>
                  <a:lnTo>
                    <a:pt x="2203921" y="1297611"/>
                  </a:lnTo>
                  <a:lnTo>
                    <a:pt x="2248067" y="1265730"/>
                  </a:lnTo>
                  <a:lnTo>
                    <a:pt x="2292003" y="1234629"/>
                  </a:lnTo>
                  <a:lnTo>
                    <a:pt x="2335696" y="1204386"/>
                  </a:lnTo>
                  <a:lnTo>
                    <a:pt x="2379118" y="1175081"/>
                  </a:lnTo>
                  <a:lnTo>
                    <a:pt x="2422237" y="1146794"/>
                  </a:lnTo>
                  <a:lnTo>
                    <a:pt x="2465023" y="1119604"/>
                  </a:lnTo>
                  <a:lnTo>
                    <a:pt x="2507446" y="1093590"/>
                  </a:lnTo>
                  <a:lnTo>
                    <a:pt x="2549475" y="1068833"/>
                  </a:lnTo>
                  <a:lnTo>
                    <a:pt x="2591079" y="1045410"/>
                  </a:lnTo>
                  <a:lnTo>
                    <a:pt x="2632228" y="1023403"/>
                  </a:lnTo>
                  <a:lnTo>
                    <a:pt x="2672891" y="1002891"/>
                  </a:lnTo>
                  <a:lnTo>
                    <a:pt x="2713039" y="983952"/>
                  </a:lnTo>
                  <a:lnTo>
                    <a:pt x="2752640" y="966667"/>
                  </a:lnTo>
                  <a:lnTo>
                    <a:pt x="2791665" y="951115"/>
                  </a:lnTo>
                  <a:lnTo>
                    <a:pt x="2842258" y="932593"/>
                  </a:lnTo>
                  <a:lnTo>
                    <a:pt x="2893155" y="915181"/>
                  </a:lnTo>
                  <a:lnTo>
                    <a:pt x="2944327" y="898837"/>
                  </a:lnTo>
                  <a:lnTo>
                    <a:pt x="2995747" y="883520"/>
                  </a:lnTo>
                  <a:lnTo>
                    <a:pt x="3047387" y="869189"/>
                  </a:lnTo>
                  <a:lnTo>
                    <a:pt x="3099220" y="855801"/>
                  </a:lnTo>
                  <a:lnTo>
                    <a:pt x="3151218" y="843317"/>
                  </a:lnTo>
                  <a:lnTo>
                    <a:pt x="3203353" y="831693"/>
                  </a:lnTo>
                  <a:lnTo>
                    <a:pt x="3255598" y="820889"/>
                  </a:lnTo>
                  <a:lnTo>
                    <a:pt x="3307925" y="810864"/>
                  </a:lnTo>
                  <a:lnTo>
                    <a:pt x="3360307" y="801575"/>
                  </a:lnTo>
                  <a:lnTo>
                    <a:pt x="3412716" y="792982"/>
                  </a:lnTo>
                  <a:lnTo>
                    <a:pt x="3465125" y="785042"/>
                  </a:lnTo>
                  <a:lnTo>
                    <a:pt x="3517505" y="777715"/>
                  </a:lnTo>
                  <a:lnTo>
                    <a:pt x="3569830" y="770960"/>
                  </a:lnTo>
                  <a:lnTo>
                    <a:pt x="3622072" y="764733"/>
                  </a:lnTo>
                  <a:lnTo>
                    <a:pt x="3674203" y="758996"/>
                  </a:lnTo>
                  <a:lnTo>
                    <a:pt x="3726196" y="753704"/>
                  </a:lnTo>
                  <a:lnTo>
                    <a:pt x="3778023" y="748818"/>
                  </a:lnTo>
                  <a:lnTo>
                    <a:pt x="3829656" y="744296"/>
                  </a:lnTo>
                  <a:lnTo>
                    <a:pt x="3881068" y="740097"/>
                  </a:lnTo>
                  <a:lnTo>
                    <a:pt x="3932232" y="736178"/>
                  </a:lnTo>
                  <a:lnTo>
                    <a:pt x="3983119" y="732499"/>
                  </a:lnTo>
                  <a:lnTo>
                    <a:pt x="4033703" y="729018"/>
                  </a:lnTo>
                  <a:lnTo>
                    <a:pt x="4083955" y="725694"/>
                  </a:lnTo>
                  <a:lnTo>
                    <a:pt x="4133848" y="722484"/>
                  </a:lnTo>
                  <a:lnTo>
                    <a:pt x="4183355" y="719349"/>
                  </a:lnTo>
                  <a:lnTo>
                    <a:pt x="4232447" y="716246"/>
                  </a:lnTo>
                  <a:lnTo>
                    <a:pt x="4281098" y="713134"/>
                  </a:lnTo>
                  <a:lnTo>
                    <a:pt x="4329280" y="709971"/>
                  </a:lnTo>
                  <a:lnTo>
                    <a:pt x="4376965" y="706717"/>
                  </a:lnTo>
                  <a:lnTo>
                    <a:pt x="4424125" y="703328"/>
                  </a:lnTo>
                  <a:lnTo>
                    <a:pt x="4470733" y="699765"/>
                  </a:lnTo>
                  <a:lnTo>
                    <a:pt x="4516762" y="695986"/>
                  </a:lnTo>
                  <a:lnTo>
                    <a:pt x="4562184" y="691949"/>
                  </a:lnTo>
                  <a:lnTo>
                    <a:pt x="4606971" y="687613"/>
                  </a:lnTo>
                  <a:lnTo>
                    <a:pt x="4651095" y="682936"/>
                  </a:lnTo>
                  <a:lnTo>
                    <a:pt x="4694530" y="677876"/>
                  </a:lnTo>
                  <a:lnTo>
                    <a:pt x="4737247" y="672394"/>
                  </a:lnTo>
                  <a:lnTo>
                    <a:pt x="4779219" y="666446"/>
                  </a:lnTo>
                  <a:lnTo>
                    <a:pt x="4820419" y="659992"/>
                  </a:lnTo>
                  <a:lnTo>
                    <a:pt x="4860818" y="652990"/>
                  </a:lnTo>
                  <a:lnTo>
                    <a:pt x="4900390" y="645399"/>
                  </a:lnTo>
                  <a:lnTo>
                    <a:pt x="5333685" y="539248"/>
                  </a:lnTo>
                  <a:lnTo>
                    <a:pt x="5739836" y="416113"/>
                  </a:lnTo>
                  <a:lnTo>
                    <a:pt x="6040775" y="314207"/>
                  </a:lnTo>
                  <a:lnTo>
                    <a:pt x="6158436" y="271747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694354" y="2489708"/>
            <a:ext cx="320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0" dirty="0"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4366" y="5248147"/>
            <a:ext cx="187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14366" y="3870452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14366" y="4589779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25%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14366" y="3148076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75%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048000" y="2852927"/>
            <a:ext cx="6330950" cy="2688590"/>
            <a:chOff x="3048000" y="2852927"/>
            <a:chExt cx="6330950" cy="268859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1463" y="2852927"/>
              <a:ext cx="6047232" cy="181356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386010" y="2888941"/>
              <a:ext cx="5950585" cy="1692910"/>
            </a:xfrm>
            <a:custGeom>
              <a:avLst/>
              <a:gdLst/>
              <a:ahLst/>
              <a:cxnLst/>
              <a:rect l="l" t="t" r="r" b="b"/>
              <a:pathLst>
                <a:path w="5950584" h="1692910">
                  <a:moveTo>
                    <a:pt x="0" y="1546817"/>
                  </a:moveTo>
                  <a:lnTo>
                    <a:pt x="32569" y="1571830"/>
                  </a:lnTo>
                  <a:lnTo>
                    <a:pt x="65523" y="1596179"/>
                  </a:lnTo>
                  <a:lnTo>
                    <a:pt x="99247" y="1619201"/>
                  </a:lnTo>
                  <a:lnTo>
                    <a:pt x="134124" y="1640233"/>
                  </a:lnTo>
                  <a:lnTo>
                    <a:pt x="170541" y="1658609"/>
                  </a:lnTo>
                  <a:lnTo>
                    <a:pt x="208881" y="1673668"/>
                  </a:lnTo>
                  <a:lnTo>
                    <a:pt x="249528" y="1684745"/>
                  </a:lnTo>
                  <a:lnTo>
                    <a:pt x="292869" y="1691177"/>
                  </a:lnTo>
                  <a:lnTo>
                    <a:pt x="339287" y="1692300"/>
                  </a:lnTo>
                  <a:lnTo>
                    <a:pt x="389167" y="1687450"/>
                  </a:lnTo>
                  <a:lnTo>
                    <a:pt x="442894" y="1675964"/>
                  </a:lnTo>
                  <a:lnTo>
                    <a:pt x="500853" y="1657178"/>
                  </a:lnTo>
                  <a:lnTo>
                    <a:pt x="563428" y="1630429"/>
                  </a:lnTo>
                  <a:lnTo>
                    <a:pt x="624788" y="1597150"/>
                  </a:lnTo>
                  <a:lnTo>
                    <a:pt x="657629" y="1576633"/>
                  </a:lnTo>
                  <a:lnTo>
                    <a:pt x="691782" y="1553768"/>
                  </a:lnTo>
                  <a:lnTo>
                    <a:pt x="727151" y="1528735"/>
                  </a:lnTo>
                  <a:lnTo>
                    <a:pt x="763640" y="1501713"/>
                  </a:lnTo>
                  <a:lnTo>
                    <a:pt x="801153" y="1472880"/>
                  </a:lnTo>
                  <a:lnTo>
                    <a:pt x="839592" y="1442414"/>
                  </a:lnTo>
                  <a:lnTo>
                    <a:pt x="878861" y="1410495"/>
                  </a:lnTo>
                  <a:lnTo>
                    <a:pt x="918865" y="1377301"/>
                  </a:lnTo>
                  <a:lnTo>
                    <a:pt x="959507" y="1343010"/>
                  </a:lnTo>
                  <a:lnTo>
                    <a:pt x="1000690" y="1307803"/>
                  </a:lnTo>
                  <a:lnTo>
                    <a:pt x="1042318" y="1271856"/>
                  </a:lnTo>
                  <a:lnTo>
                    <a:pt x="1084295" y="1235349"/>
                  </a:lnTo>
                  <a:lnTo>
                    <a:pt x="1126524" y="1198461"/>
                  </a:lnTo>
                  <a:lnTo>
                    <a:pt x="1168910" y="1161371"/>
                  </a:lnTo>
                  <a:lnTo>
                    <a:pt x="1211355" y="1124256"/>
                  </a:lnTo>
                  <a:lnTo>
                    <a:pt x="1253763" y="1087296"/>
                  </a:lnTo>
                  <a:lnTo>
                    <a:pt x="1296039" y="1050669"/>
                  </a:lnTo>
                  <a:lnTo>
                    <a:pt x="1338085" y="1014555"/>
                  </a:lnTo>
                  <a:lnTo>
                    <a:pt x="1379806" y="979131"/>
                  </a:lnTo>
                  <a:lnTo>
                    <a:pt x="1421104" y="944577"/>
                  </a:lnTo>
                  <a:lnTo>
                    <a:pt x="1461885" y="911071"/>
                  </a:lnTo>
                  <a:lnTo>
                    <a:pt x="1502050" y="878792"/>
                  </a:lnTo>
                  <a:lnTo>
                    <a:pt x="1541504" y="847918"/>
                  </a:lnTo>
                  <a:lnTo>
                    <a:pt x="1580151" y="818629"/>
                  </a:lnTo>
                  <a:lnTo>
                    <a:pt x="1617894" y="791102"/>
                  </a:lnTo>
                  <a:lnTo>
                    <a:pt x="1654637" y="765518"/>
                  </a:lnTo>
                  <a:lnTo>
                    <a:pt x="1690284" y="742053"/>
                  </a:lnTo>
                  <a:lnTo>
                    <a:pt x="1740659" y="710553"/>
                  </a:lnTo>
                  <a:lnTo>
                    <a:pt x="1790134" y="680787"/>
                  </a:lnTo>
                  <a:lnTo>
                    <a:pt x="1838771" y="652662"/>
                  </a:lnTo>
                  <a:lnTo>
                    <a:pt x="1886631" y="626084"/>
                  </a:lnTo>
                  <a:lnTo>
                    <a:pt x="1933777" y="600959"/>
                  </a:lnTo>
                  <a:lnTo>
                    <a:pt x="1980270" y="577192"/>
                  </a:lnTo>
                  <a:lnTo>
                    <a:pt x="2026173" y="554690"/>
                  </a:lnTo>
                  <a:lnTo>
                    <a:pt x="2071546" y="533358"/>
                  </a:lnTo>
                  <a:lnTo>
                    <a:pt x="2116452" y="513103"/>
                  </a:lnTo>
                  <a:lnTo>
                    <a:pt x="2160952" y="493831"/>
                  </a:lnTo>
                  <a:lnTo>
                    <a:pt x="2205109" y="475447"/>
                  </a:lnTo>
                  <a:lnTo>
                    <a:pt x="2248984" y="457857"/>
                  </a:lnTo>
                  <a:lnTo>
                    <a:pt x="2292640" y="440967"/>
                  </a:lnTo>
                  <a:lnTo>
                    <a:pt x="2336137" y="424684"/>
                  </a:lnTo>
                  <a:lnTo>
                    <a:pt x="2379538" y="408913"/>
                  </a:lnTo>
                  <a:lnTo>
                    <a:pt x="2422905" y="393560"/>
                  </a:lnTo>
                  <a:lnTo>
                    <a:pt x="2466299" y="378530"/>
                  </a:lnTo>
                  <a:lnTo>
                    <a:pt x="2509783" y="363731"/>
                  </a:lnTo>
                  <a:lnTo>
                    <a:pt x="2553418" y="349068"/>
                  </a:lnTo>
                  <a:lnTo>
                    <a:pt x="2597266" y="334446"/>
                  </a:lnTo>
                  <a:lnTo>
                    <a:pt x="2646377" y="317953"/>
                  </a:lnTo>
                  <a:lnTo>
                    <a:pt x="2690873" y="302822"/>
                  </a:lnTo>
                  <a:lnTo>
                    <a:pt x="2731703" y="288930"/>
                  </a:lnTo>
                  <a:lnTo>
                    <a:pt x="2769813" y="276158"/>
                  </a:lnTo>
                  <a:lnTo>
                    <a:pt x="2806153" y="264384"/>
                  </a:lnTo>
                  <a:lnTo>
                    <a:pt x="2877314" y="243342"/>
                  </a:lnTo>
                  <a:lnTo>
                    <a:pt x="2952772" y="224837"/>
                  </a:lnTo>
                  <a:lnTo>
                    <a:pt x="2994482" y="216232"/>
                  </a:lnTo>
                  <a:lnTo>
                    <a:pt x="3040111" y="207897"/>
                  </a:lnTo>
                  <a:lnTo>
                    <a:pt x="3090607" y="199711"/>
                  </a:lnTo>
                  <a:lnTo>
                    <a:pt x="3146918" y="191553"/>
                  </a:lnTo>
                  <a:lnTo>
                    <a:pt x="3209993" y="183301"/>
                  </a:lnTo>
                  <a:lnTo>
                    <a:pt x="3280779" y="174834"/>
                  </a:lnTo>
                  <a:lnTo>
                    <a:pt x="3360225" y="166032"/>
                  </a:lnTo>
                  <a:lnTo>
                    <a:pt x="3449280" y="156771"/>
                  </a:lnTo>
                  <a:lnTo>
                    <a:pt x="4041588" y="111128"/>
                  </a:lnTo>
                  <a:lnTo>
                    <a:pt x="4824353" y="63361"/>
                  </a:lnTo>
                  <a:lnTo>
                    <a:pt x="5507059" y="25720"/>
                  </a:lnTo>
                  <a:lnTo>
                    <a:pt x="5799188" y="10451"/>
                  </a:lnTo>
                  <a:lnTo>
                    <a:pt x="5950351" y="0"/>
                  </a:lnTo>
                </a:path>
              </a:pathLst>
            </a:custGeom>
            <a:ln w="38100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0" y="4364736"/>
              <a:ext cx="694944" cy="1176527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3266925" y="4854955"/>
            <a:ext cx="249554" cy="29654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750"/>
              </a:lnSpc>
            </a:pPr>
            <a:r>
              <a:rPr sz="1500" spc="-85" dirty="0">
                <a:latin typeface="Calibri"/>
                <a:cs typeface="Calibri"/>
              </a:rPr>
              <a:t>Р</a:t>
            </a:r>
            <a:r>
              <a:rPr sz="1500" dirty="0">
                <a:latin typeface="Calibri"/>
                <a:cs typeface="Calibri"/>
              </a:rPr>
              <a:t>АО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115055" y="2575560"/>
            <a:ext cx="6495415" cy="2847340"/>
            <a:chOff x="3115055" y="2575560"/>
            <a:chExt cx="6495415" cy="284734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15055" y="2575560"/>
              <a:ext cx="6495288" cy="30784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155674" y="2649966"/>
              <a:ext cx="6301105" cy="118110"/>
            </a:xfrm>
            <a:custGeom>
              <a:avLst/>
              <a:gdLst/>
              <a:ahLst/>
              <a:cxnLst/>
              <a:rect l="l" t="t" r="r" b="b"/>
              <a:pathLst>
                <a:path w="6301105" h="118110">
                  <a:moveTo>
                    <a:pt x="101600" y="46253"/>
                  </a:moveTo>
                  <a:lnTo>
                    <a:pt x="0" y="46253"/>
                  </a:lnTo>
                  <a:lnTo>
                    <a:pt x="0" y="71653"/>
                  </a:lnTo>
                  <a:lnTo>
                    <a:pt x="101600" y="71653"/>
                  </a:lnTo>
                  <a:lnTo>
                    <a:pt x="101600" y="46253"/>
                  </a:lnTo>
                  <a:close/>
                </a:path>
                <a:path w="6301105" h="118110">
                  <a:moveTo>
                    <a:pt x="203200" y="46253"/>
                  </a:moveTo>
                  <a:lnTo>
                    <a:pt x="177800" y="46253"/>
                  </a:lnTo>
                  <a:lnTo>
                    <a:pt x="177800" y="71653"/>
                  </a:lnTo>
                  <a:lnTo>
                    <a:pt x="203200" y="71653"/>
                  </a:lnTo>
                  <a:lnTo>
                    <a:pt x="203200" y="46253"/>
                  </a:lnTo>
                  <a:close/>
                </a:path>
                <a:path w="6301105" h="118110">
                  <a:moveTo>
                    <a:pt x="381000" y="46253"/>
                  </a:moveTo>
                  <a:lnTo>
                    <a:pt x="279400" y="46253"/>
                  </a:lnTo>
                  <a:lnTo>
                    <a:pt x="279400" y="71653"/>
                  </a:lnTo>
                  <a:lnTo>
                    <a:pt x="381000" y="71653"/>
                  </a:lnTo>
                  <a:lnTo>
                    <a:pt x="381000" y="46253"/>
                  </a:lnTo>
                  <a:close/>
                </a:path>
                <a:path w="6301105" h="118110">
                  <a:moveTo>
                    <a:pt x="482600" y="46253"/>
                  </a:moveTo>
                  <a:lnTo>
                    <a:pt x="457200" y="46253"/>
                  </a:lnTo>
                  <a:lnTo>
                    <a:pt x="457200" y="71653"/>
                  </a:lnTo>
                  <a:lnTo>
                    <a:pt x="482600" y="71653"/>
                  </a:lnTo>
                  <a:lnTo>
                    <a:pt x="482600" y="46253"/>
                  </a:lnTo>
                  <a:close/>
                </a:path>
                <a:path w="6301105" h="118110">
                  <a:moveTo>
                    <a:pt x="660400" y="46253"/>
                  </a:moveTo>
                  <a:lnTo>
                    <a:pt x="558800" y="46253"/>
                  </a:lnTo>
                  <a:lnTo>
                    <a:pt x="558800" y="71653"/>
                  </a:lnTo>
                  <a:lnTo>
                    <a:pt x="660400" y="71653"/>
                  </a:lnTo>
                  <a:lnTo>
                    <a:pt x="660400" y="46253"/>
                  </a:lnTo>
                  <a:close/>
                </a:path>
                <a:path w="6301105" h="118110">
                  <a:moveTo>
                    <a:pt x="762000" y="46253"/>
                  </a:moveTo>
                  <a:lnTo>
                    <a:pt x="736600" y="46253"/>
                  </a:lnTo>
                  <a:lnTo>
                    <a:pt x="736600" y="71653"/>
                  </a:lnTo>
                  <a:lnTo>
                    <a:pt x="762000" y="71653"/>
                  </a:lnTo>
                  <a:lnTo>
                    <a:pt x="762000" y="46253"/>
                  </a:lnTo>
                  <a:close/>
                </a:path>
                <a:path w="6301105" h="118110">
                  <a:moveTo>
                    <a:pt x="939800" y="46253"/>
                  </a:moveTo>
                  <a:lnTo>
                    <a:pt x="838200" y="46253"/>
                  </a:lnTo>
                  <a:lnTo>
                    <a:pt x="838200" y="71653"/>
                  </a:lnTo>
                  <a:lnTo>
                    <a:pt x="939800" y="71653"/>
                  </a:lnTo>
                  <a:lnTo>
                    <a:pt x="939800" y="46253"/>
                  </a:lnTo>
                  <a:close/>
                </a:path>
                <a:path w="6301105" h="118110">
                  <a:moveTo>
                    <a:pt x="1041400" y="46253"/>
                  </a:moveTo>
                  <a:lnTo>
                    <a:pt x="1016000" y="46253"/>
                  </a:lnTo>
                  <a:lnTo>
                    <a:pt x="1016000" y="71653"/>
                  </a:lnTo>
                  <a:lnTo>
                    <a:pt x="1041400" y="71653"/>
                  </a:lnTo>
                  <a:lnTo>
                    <a:pt x="1041400" y="46253"/>
                  </a:lnTo>
                  <a:close/>
                </a:path>
                <a:path w="6301105" h="118110">
                  <a:moveTo>
                    <a:pt x="1219200" y="46253"/>
                  </a:moveTo>
                  <a:lnTo>
                    <a:pt x="1117600" y="46253"/>
                  </a:lnTo>
                  <a:lnTo>
                    <a:pt x="1117600" y="71653"/>
                  </a:lnTo>
                  <a:lnTo>
                    <a:pt x="1219200" y="71653"/>
                  </a:lnTo>
                  <a:lnTo>
                    <a:pt x="1219200" y="46253"/>
                  </a:lnTo>
                  <a:close/>
                </a:path>
                <a:path w="6301105" h="118110">
                  <a:moveTo>
                    <a:pt x="1320800" y="46253"/>
                  </a:moveTo>
                  <a:lnTo>
                    <a:pt x="1295400" y="46253"/>
                  </a:lnTo>
                  <a:lnTo>
                    <a:pt x="1295400" y="71653"/>
                  </a:lnTo>
                  <a:lnTo>
                    <a:pt x="1320800" y="71653"/>
                  </a:lnTo>
                  <a:lnTo>
                    <a:pt x="1320800" y="46253"/>
                  </a:lnTo>
                  <a:close/>
                </a:path>
                <a:path w="6301105" h="118110">
                  <a:moveTo>
                    <a:pt x="1498600" y="46253"/>
                  </a:moveTo>
                  <a:lnTo>
                    <a:pt x="1397000" y="46253"/>
                  </a:lnTo>
                  <a:lnTo>
                    <a:pt x="1397000" y="71653"/>
                  </a:lnTo>
                  <a:lnTo>
                    <a:pt x="1498600" y="71653"/>
                  </a:lnTo>
                  <a:lnTo>
                    <a:pt x="1498600" y="46253"/>
                  </a:lnTo>
                  <a:close/>
                </a:path>
                <a:path w="6301105" h="118110">
                  <a:moveTo>
                    <a:pt x="1600200" y="46253"/>
                  </a:moveTo>
                  <a:lnTo>
                    <a:pt x="1574800" y="46253"/>
                  </a:lnTo>
                  <a:lnTo>
                    <a:pt x="1574800" y="71653"/>
                  </a:lnTo>
                  <a:lnTo>
                    <a:pt x="1600200" y="71653"/>
                  </a:lnTo>
                  <a:lnTo>
                    <a:pt x="1600200" y="46253"/>
                  </a:lnTo>
                  <a:close/>
                </a:path>
                <a:path w="6301105" h="118110">
                  <a:moveTo>
                    <a:pt x="1778000" y="46253"/>
                  </a:moveTo>
                  <a:lnTo>
                    <a:pt x="1676400" y="46253"/>
                  </a:lnTo>
                  <a:lnTo>
                    <a:pt x="1676400" y="71653"/>
                  </a:lnTo>
                  <a:lnTo>
                    <a:pt x="1778000" y="71653"/>
                  </a:lnTo>
                  <a:lnTo>
                    <a:pt x="1778000" y="46253"/>
                  </a:lnTo>
                  <a:close/>
                </a:path>
                <a:path w="6301105" h="118110">
                  <a:moveTo>
                    <a:pt x="1879600" y="46253"/>
                  </a:moveTo>
                  <a:lnTo>
                    <a:pt x="1854200" y="46253"/>
                  </a:lnTo>
                  <a:lnTo>
                    <a:pt x="1854200" y="71653"/>
                  </a:lnTo>
                  <a:lnTo>
                    <a:pt x="1879600" y="71653"/>
                  </a:lnTo>
                  <a:lnTo>
                    <a:pt x="1879600" y="46253"/>
                  </a:lnTo>
                  <a:close/>
                </a:path>
                <a:path w="6301105" h="118110">
                  <a:moveTo>
                    <a:pt x="2057400" y="46253"/>
                  </a:moveTo>
                  <a:lnTo>
                    <a:pt x="1955800" y="46253"/>
                  </a:lnTo>
                  <a:lnTo>
                    <a:pt x="1955800" y="71653"/>
                  </a:lnTo>
                  <a:lnTo>
                    <a:pt x="2057400" y="71653"/>
                  </a:lnTo>
                  <a:lnTo>
                    <a:pt x="2057400" y="46253"/>
                  </a:lnTo>
                  <a:close/>
                </a:path>
                <a:path w="6301105" h="118110">
                  <a:moveTo>
                    <a:pt x="2159000" y="46253"/>
                  </a:moveTo>
                  <a:lnTo>
                    <a:pt x="2133600" y="46253"/>
                  </a:lnTo>
                  <a:lnTo>
                    <a:pt x="2133600" y="71653"/>
                  </a:lnTo>
                  <a:lnTo>
                    <a:pt x="2159000" y="71653"/>
                  </a:lnTo>
                  <a:lnTo>
                    <a:pt x="2159000" y="46253"/>
                  </a:lnTo>
                  <a:close/>
                </a:path>
                <a:path w="6301105" h="118110">
                  <a:moveTo>
                    <a:pt x="2336800" y="46253"/>
                  </a:moveTo>
                  <a:lnTo>
                    <a:pt x="2235200" y="46253"/>
                  </a:lnTo>
                  <a:lnTo>
                    <a:pt x="2235200" y="71653"/>
                  </a:lnTo>
                  <a:lnTo>
                    <a:pt x="2336800" y="71653"/>
                  </a:lnTo>
                  <a:lnTo>
                    <a:pt x="2336800" y="46253"/>
                  </a:lnTo>
                  <a:close/>
                </a:path>
                <a:path w="6301105" h="118110">
                  <a:moveTo>
                    <a:pt x="2438400" y="46253"/>
                  </a:moveTo>
                  <a:lnTo>
                    <a:pt x="2413000" y="46253"/>
                  </a:lnTo>
                  <a:lnTo>
                    <a:pt x="2413000" y="71653"/>
                  </a:lnTo>
                  <a:lnTo>
                    <a:pt x="2438400" y="71653"/>
                  </a:lnTo>
                  <a:lnTo>
                    <a:pt x="2438400" y="46253"/>
                  </a:lnTo>
                  <a:close/>
                </a:path>
                <a:path w="6301105" h="118110">
                  <a:moveTo>
                    <a:pt x="2616200" y="46253"/>
                  </a:moveTo>
                  <a:lnTo>
                    <a:pt x="2514600" y="46253"/>
                  </a:lnTo>
                  <a:lnTo>
                    <a:pt x="2514600" y="71653"/>
                  </a:lnTo>
                  <a:lnTo>
                    <a:pt x="2616200" y="71653"/>
                  </a:lnTo>
                  <a:lnTo>
                    <a:pt x="2616200" y="46253"/>
                  </a:lnTo>
                  <a:close/>
                </a:path>
                <a:path w="6301105" h="118110">
                  <a:moveTo>
                    <a:pt x="2717800" y="46253"/>
                  </a:moveTo>
                  <a:lnTo>
                    <a:pt x="2692400" y="46253"/>
                  </a:lnTo>
                  <a:lnTo>
                    <a:pt x="2692400" y="71653"/>
                  </a:lnTo>
                  <a:lnTo>
                    <a:pt x="2717800" y="71653"/>
                  </a:lnTo>
                  <a:lnTo>
                    <a:pt x="2717800" y="46253"/>
                  </a:lnTo>
                  <a:close/>
                </a:path>
                <a:path w="6301105" h="118110">
                  <a:moveTo>
                    <a:pt x="2895600" y="46253"/>
                  </a:moveTo>
                  <a:lnTo>
                    <a:pt x="2794000" y="46253"/>
                  </a:lnTo>
                  <a:lnTo>
                    <a:pt x="2794000" y="71653"/>
                  </a:lnTo>
                  <a:lnTo>
                    <a:pt x="2895600" y="71653"/>
                  </a:lnTo>
                  <a:lnTo>
                    <a:pt x="2895600" y="46253"/>
                  </a:lnTo>
                  <a:close/>
                </a:path>
                <a:path w="6301105" h="118110">
                  <a:moveTo>
                    <a:pt x="2997200" y="46253"/>
                  </a:moveTo>
                  <a:lnTo>
                    <a:pt x="2971800" y="46253"/>
                  </a:lnTo>
                  <a:lnTo>
                    <a:pt x="2971800" y="71653"/>
                  </a:lnTo>
                  <a:lnTo>
                    <a:pt x="2997200" y="71653"/>
                  </a:lnTo>
                  <a:lnTo>
                    <a:pt x="2997200" y="46253"/>
                  </a:lnTo>
                  <a:close/>
                </a:path>
                <a:path w="6301105" h="118110">
                  <a:moveTo>
                    <a:pt x="3175000" y="46253"/>
                  </a:moveTo>
                  <a:lnTo>
                    <a:pt x="3073400" y="46253"/>
                  </a:lnTo>
                  <a:lnTo>
                    <a:pt x="3073400" y="71653"/>
                  </a:lnTo>
                  <a:lnTo>
                    <a:pt x="3175000" y="71653"/>
                  </a:lnTo>
                  <a:lnTo>
                    <a:pt x="3175000" y="46253"/>
                  </a:lnTo>
                  <a:close/>
                </a:path>
                <a:path w="6301105" h="118110">
                  <a:moveTo>
                    <a:pt x="3276600" y="46253"/>
                  </a:moveTo>
                  <a:lnTo>
                    <a:pt x="3251200" y="46253"/>
                  </a:lnTo>
                  <a:lnTo>
                    <a:pt x="3251200" y="71653"/>
                  </a:lnTo>
                  <a:lnTo>
                    <a:pt x="3276600" y="71653"/>
                  </a:lnTo>
                  <a:lnTo>
                    <a:pt x="3276600" y="46253"/>
                  </a:lnTo>
                  <a:close/>
                </a:path>
                <a:path w="6301105" h="118110">
                  <a:moveTo>
                    <a:pt x="3454400" y="46253"/>
                  </a:moveTo>
                  <a:lnTo>
                    <a:pt x="3352800" y="46253"/>
                  </a:lnTo>
                  <a:lnTo>
                    <a:pt x="3352800" y="71653"/>
                  </a:lnTo>
                  <a:lnTo>
                    <a:pt x="3454400" y="71653"/>
                  </a:lnTo>
                  <a:lnTo>
                    <a:pt x="3454400" y="46253"/>
                  </a:lnTo>
                  <a:close/>
                </a:path>
                <a:path w="6301105" h="118110">
                  <a:moveTo>
                    <a:pt x="3556000" y="46253"/>
                  </a:moveTo>
                  <a:lnTo>
                    <a:pt x="3530600" y="46253"/>
                  </a:lnTo>
                  <a:lnTo>
                    <a:pt x="3530600" y="71653"/>
                  </a:lnTo>
                  <a:lnTo>
                    <a:pt x="3556000" y="71653"/>
                  </a:lnTo>
                  <a:lnTo>
                    <a:pt x="3556000" y="46253"/>
                  </a:lnTo>
                  <a:close/>
                </a:path>
                <a:path w="6301105" h="118110">
                  <a:moveTo>
                    <a:pt x="3733800" y="46253"/>
                  </a:moveTo>
                  <a:lnTo>
                    <a:pt x="3632200" y="46253"/>
                  </a:lnTo>
                  <a:lnTo>
                    <a:pt x="3632200" y="71653"/>
                  </a:lnTo>
                  <a:lnTo>
                    <a:pt x="3733800" y="71653"/>
                  </a:lnTo>
                  <a:lnTo>
                    <a:pt x="3733800" y="46253"/>
                  </a:lnTo>
                  <a:close/>
                </a:path>
                <a:path w="6301105" h="118110">
                  <a:moveTo>
                    <a:pt x="3835400" y="46253"/>
                  </a:moveTo>
                  <a:lnTo>
                    <a:pt x="3810000" y="46253"/>
                  </a:lnTo>
                  <a:lnTo>
                    <a:pt x="3810000" y="71653"/>
                  </a:lnTo>
                  <a:lnTo>
                    <a:pt x="3835400" y="71653"/>
                  </a:lnTo>
                  <a:lnTo>
                    <a:pt x="3835400" y="46253"/>
                  </a:lnTo>
                  <a:close/>
                </a:path>
                <a:path w="6301105" h="118110">
                  <a:moveTo>
                    <a:pt x="4013200" y="46253"/>
                  </a:moveTo>
                  <a:lnTo>
                    <a:pt x="3911600" y="46253"/>
                  </a:lnTo>
                  <a:lnTo>
                    <a:pt x="3911600" y="71653"/>
                  </a:lnTo>
                  <a:lnTo>
                    <a:pt x="4013200" y="71653"/>
                  </a:lnTo>
                  <a:lnTo>
                    <a:pt x="4013200" y="46253"/>
                  </a:lnTo>
                  <a:close/>
                </a:path>
                <a:path w="6301105" h="118110">
                  <a:moveTo>
                    <a:pt x="4114800" y="46253"/>
                  </a:moveTo>
                  <a:lnTo>
                    <a:pt x="4089400" y="46253"/>
                  </a:lnTo>
                  <a:lnTo>
                    <a:pt x="4089400" y="71653"/>
                  </a:lnTo>
                  <a:lnTo>
                    <a:pt x="4114800" y="71653"/>
                  </a:lnTo>
                  <a:lnTo>
                    <a:pt x="4114800" y="46253"/>
                  </a:lnTo>
                  <a:close/>
                </a:path>
                <a:path w="6301105" h="118110">
                  <a:moveTo>
                    <a:pt x="4292600" y="46253"/>
                  </a:moveTo>
                  <a:lnTo>
                    <a:pt x="4191000" y="46253"/>
                  </a:lnTo>
                  <a:lnTo>
                    <a:pt x="4191000" y="71653"/>
                  </a:lnTo>
                  <a:lnTo>
                    <a:pt x="4292600" y="71653"/>
                  </a:lnTo>
                  <a:lnTo>
                    <a:pt x="4292600" y="46253"/>
                  </a:lnTo>
                  <a:close/>
                </a:path>
                <a:path w="6301105" h="118110">
                  <a:moveTo>
                    <a:pt x="4394200" y="46253"/>
                  </a:moveTo>
                  <a:lnTo>
                    <a:pt x="4368800" y="46253"/>
                  </a:lnTo>
                  <a:lnTo>
                    <a:pt x="4368800" y="71653"/>
                  </a:lnTo>
                  <a:lnTo>
                    <a:pt x="4394200" y="71653"/>
                  </a:lnTo>
                  <a:lnTo>
                    <a:pt x="4394200" y="46253"/>
                  </a:lnTo>
                  <a:close/>
                </a:path>
                <a:path w="6301105" h="118110">
                  <a:moveTo>
                    <a:pt x="4572000" y="46253"/>
                  </a:moveTo>
                  <a:lnTo>
                    <a:pt x="4470400" y="46253"/>
                  </a:lnTo>
                  <a:lnTo>
                    <a:pt x="4470400" y="71653"/>
                  </a:lnTo>
                  <a:lnTo>
                    <a:pt x="4572000" y="71653"/>
                  </a:lnTo>
                  <a:lnTo>
                    <a:pt x="4572000" y="46253"/>
                  </a:lnTo>
                  <a:close/>
                </a:path>
                <a:path w="6301105" h="118110">
                  <a:moveTo>
                    <a:pt x="4673600" y="46253"/>
                  </a:moveTo>
                  <a:lnTo>
                    <a:pt x="4648200" y="46253"/>
                  </a:lnTo>
                  <a:lnTo>
                    <a:pt x="4648200" y="71653"/>
                  </a:lnTo>
                  <a:lnTo>
                    <a:pt x="4673600" y="71653"/>
                  </a:lnTo>
                  <a:lnTo>
                    <a:pt x="4673600" y="46253"/>
                  </a:lnTo>
                  <a:close/>
                </a:path>
                <a:path w="6301105" h="118110">
                  <a:moveTo>
                    <a:pt x="4851400" y="46253"/>
                  </a:moveTo>
                  <a:lnTo>
                    <a:pt x="4749800" y="46253"/>
                  </a:lnTo>
                  <a:lnTo>
                    <a:pt x="4749800" y="71653"/>
                  </a:lnTo>
                  <a:lnTo>
                    <a:pt x="4851400" y="71653"/>
                  </a:lnTo>
                  <a:lnTo>
                    <a:pt x="4851400" y="46253"/>
                  </a:lnTo>
                  <a:close/>
                </a:path>
                <a:path w="6301105" h="118110">
                  <a:moveTo>
                    <a:pt x="4953000" y="46253"/>
                  </a:moveTo>
                  <a:lnTo>
                    <a:pt x="4927600" y="46253"/>
                  </a:lnTo>
                  <a:lnTo>
                    <a:pt x="4927600" y="71653"/>
                  </a:lnTo>
                  <a:lnTo>
                    <a:pt x="4953000" y="71653"/>
                  </a:lnTo>
                  <a:lnTo>
                    <a:pt x="4953000" y="46253"/>
                  </a:lnTo>
                  <a:close/>
                </a:path>
                <a:path w="6301105" h="118110">
                  <a:moveTo>
                    <a:pt x="5029200" y="46253"/>
                  </a:moveTo>
                  <a:lnTo>
                    <a:pt x="5029200" y="71653"/>
                  </a:lnTo>
                  <a:lnTo>
                    <a:pt x="5130800" y="71654"/>
                  </a:lnTo>
                  <a:lnTo>
                    <a:pt x="5130800" y="46254"/>
                  </a:lnTo>
                  <a:lnTo>
                    <a:pt x="5029200" y="46253"/>
                  </a:lnTo>
                  <a:close/>
                </a:path>
                <a:path w="6301105" h="118110">
                  <a:moveTo>
                    <a:pt x="5232400" y="46254"/>
                  </a:moveTo>
                  <a:lnTo>
                    <a:pt x="5207000" y="46254"/>
                  </a:lnTo>
                  <a:lnTo>
                    <a:pt x="5207000" y="71654"/>
                  </a:lnTo>
                  <a:lnTo>
                    <a:pt x="5232400" y="71654"/>
                  </a:lnTo>
                  <a:lnTo>
                    <a:pt x="5232400" y="46254"/>
                  </a:lnTo>
                  <a:close/>
                </a:path>
                <a:path w="6301105" h="118110">
                  <a:moveTo>
                    <a:pt x="5410200" y="46254"/>
                  </a:moveTo>
                  <a:lnTo>
                    <a:pt x="5308600" y="46254"/>
                  </a:lnTo>
                  <a:lnTo>
                    <a:pt x="5308600" y="71654"/>
                  </a:lnTo>
                  <a:lnTo>
                    <a:pt x="5410200" y="71654"/>
                  </a:lnTo>
                  <a:lnTo>
                    <a:pt x="5410200" y="46254"/>
                  </a:lnTo>
                  <a:close/>
                </a:path>
                <a:path w="6301105" h="118110">
                  <a:moveTo>
                    <a:pt x="5511800" y="46254"/>
                  </a:moveTo>
                  <a:lnTo>
                    <a:pt x="5486400" y="46254"/>
                  </a:lnTo>
                  <a:lnTo>
                    <a:pt x="5486400" y="71654"/>
                  </a:lnTo>
                  <a:lnTo>
                    <a:pt x="5511800" y="71654"/>
                  </a:lnTo>
                  <a:lnTo>
                    <a:pt x="5511800" y="46254"/>
                  </a:lnTo>
                  <a:close/>
                </a:path>
                <a:path w="6301105" h="118110">
                  <a:moveTo>
                    <a:pt x="5689600" y="46254"/>
                  </a:moveTo>
                  <a:lnTo>
                    <a:pt x="5588000" y="46254"/>
                  </a:lnTo>
                  <a:lnTo>
                    <a:pt x="5588000" y="71654"/>
                  </a:lnTo>
                  <a:lnTo>
                    <a:pt x="5689600" y="71654"/>
                  </a:lnTo>
                  <a:lnTo>
                    <a:pt x="5689600" y="46254"/>
                  </a:lnTo>
                  <a:close/>
                </a:path>
                <a:path w="6301105" h="118110">
                  <a:moveTo>
                    <a:pt x="5791200" y="46254"/>
                  </a:moveTo>
                  <a:lnTo>
                    <a:pt x="5765800" y="46254"/>
                  </a:lnTo>
                  <a:lnTo>
                    <a:pt x="5765800" y="71654"/>
                  </a:lnTo>
                  <a:lnTo>
                    <a:pt x="5791200" y="71654"/>
                  </a:lnTo>
                  <a:lnTo>
                    <a:pt x="5791200" y="46254"/>
                  </a:lnTo>
                  <a:close/>
                </a:path>
                <a:path w="6301105" h="118110">
                  <a:moveTo>
                    <a:pt x="5969000" y="46254"/>
                  </a:moveTo>
                  <a:lnTo>
                    <a:pt x="5867400" y="46254"/>
                  </a:lnTo>
                  <a:lnTo>
                    <a:pt x="5867400" y="71654"/>
                  </a:lnTo>
                  <a:lnTo>
                    <a:pt x="5969000" y="71654"/>
                  </a:lnTo>
                  <a:lnTo>
                    <a:pt x="5969000" y="46254"/>
                  </a:lnTo>
                  <a:close/>
                </a:path>
                <a:path w="6301105" h="118110">
                  <a:moveTo>
                    <a:pt x="6070600" y="46254"/>
                  </a:moveTo>
                  <a:lnTo>
                    <a:pt x="6045200" y="46254"/>
                  </a:lnTo>
                  <a:lnTo>
                    <a:pt x="6045200" y="71654"/>
                  </a:lnTo>
                  <a:lnTo>
                    <a:pt x="6070600" y="71654"/>
                  </a:lnTo>
                  <a:lnTo>
                    <a:pt x="6070600" y="46254"/>
                  </a:lnTo>
                  <a:close/>
                </a:path>
                <a:path w="6301105" h="118110">
                  <a:moveTo>
                    <a:pt x="6248400" y="60091"/>
                  </a:moveTo>
                  <a:lnTo>
                    <a:pt x="6186896" y="95968"/>
                  </a:lnTo>
                  <a:lnTo>
                    <a:pt x="6184849" y="103745"/>
                  </a:lnTo>
                  <a:lnTo>
                    <a:pt x="6191918" y="115862"/>
                  </a:lnTo>
                  <a:lnTo>
                    <a:pt x="6199694" y="117908"/>
                  </a:lnTo>
                  <a:lnTo>
                    <a:pt x="6278986" y="71654"/>
                  </a:lnTo>
                  <a:lnTo>
                    <a:pt x="6248400" y="71654"/>
                  </a:lnTo>
                  <a:lnTo>
                    <a:pt x="6248400" y="60091"/>
                  </a:lnTo>
                  <a:close/>
                </a:path>
                <a:path w="6301105" h="118110">
                  <a:moveTo>
                    <a:pt x="6228578" y="46254"/>
                  </a:moveTo>
                  <a:lnTo>
                    <a:pt x="6146800" y="46254"/>
                  </a:lnTo>
                  <a:lnTo>
                    <a:pt x="6146800" y="71654"/>
                  </a:lnTo>
                  <a:lnTo>
                    <a:pt x="6228577" y="71654"/>
                  </a:lnTo>
                  <a:lnTo>
                    <a:pt x="6248400" y="60091"/>
                  </a:lnTo>
                  <a:lnTo>
                    <a:pt x="6248400" y="57817"/>
                  </a:lnTo>
                  <a:lnTo>
                    <a:pt x="6228578" y="46254"/>
                  </a:lnTo>
                  <a:close/>
                </a:path>
                <a:path w="6301105" h="118110">
                  <a:moveTo>
                    <a:pt x="6250349" y="58954"/>
                  </a:moveTo>
                  <a:lnTo>
                    <a:pt x="6248400" y="60091"/>
                  </a:lnTo>
                  <a:lnTo>
                    <a:pt x="6248400" y="71654"/>
                  </a:lnTo>
                  <a:lnTo>
                    <a:pt x="6278986" y="71654"/>
                  </a:lnTo>
                  <a:lnTo>
                    <a:pt x="6281954" y="69923"/>
                  </a:lnTo>
                  <a:lnTo>
                    <a:pt x="6269154" y="69923"/>
                  </a:lnTo>
                  <a:lnTo>
                    <a:pt x="6250349" y="58954"/>
                  </a:lnTo>
                  <a:close/>
                </a:path>
                <a:path w="6301105" h="118110">
                  <a:moveTo>
                    <a:pt x="6269154" y="47984"/>
                  </a:moveTo>
                  <a:lnTo>
                    <a:pt x="6250349" y="58954"/>
                  </a:lnTo>
                  <a:lnTo>
                    <a:pt x="6269154" y="69923"/>
                  </a:lnTo>
                  <a:lnTo>
                    <a:pt x="6269154" y="47984"/>
                  </a:lnTo>
                  <a:close/>
                </a:path>
                <a:path w="6301105" h="118110">
                  <a:moveTo>
                    <a:pt x="6281952" y="47984"/>
                  </a:moveTo>
                  <a:lnTo>
                    <a:pt x="6269154" y="47984"/>
                  </a:lnTo>
                  <a:lnTo>
                    <a:pt x="6269154" y="69923"/>
                  </a:lnTo>
                  <a:lnTo>
                    <a:pt x="6281954" y="69923"/>
                  </a:lnTo>
                  <a:lnTo>
                    <a:pt x="6300758" y="58954"/>
                  </a:lnTo>
                  <a:lnTo>
                    <a:pt x="6281952" y="47984"/>
                  </a:lnTo>
                  <a:close/>
                </a:path>
                <a:path w="6301105" h="118110">
                  <a:moveTo>
                    <a:pt x="6278986" y="46254"/>
                  </a:moveTo>
                  <a:lnTo>
                    <a:pt x="6248400" y="46254"/>
                  </a:lnTo>
                  <a:lnTo>
                    <a:pt x="6248400" y="57817"/>
                  </a:lnTo>
                  <a:lnTo>
                    <a:pt x="6250349" y="58954"/>
                  </a:lnTo>
                  <a:lnTo>
                    <a:pt x="6269154" y="47984"/>
                  </a:lnTo>
                  <a:lnTo>
                    <a:pt x="6281952" y="47984"/>
                  </a:lnTo>
                  <a:lnTo>
                    <a:pt x="6278986" y="46254"/>
                  </a:lnTo>
                  <a:close/>
                </a:path>
                <a:path w="6301105" h="118110">
                  <a:moveTo>
                    <a:pt x="6199694" y="0"/>
                  </a:moveTo>
                  <a:lnTo>
                    <a:pt x="6191918" y="2045"/>
                  </a:lnTo>
                  <a:lnTo>
                    <a:pt x="6184849" y="14163"/>
                  </a:lnTo>
                  <a:lnTo>
                    <a:pt x="6186896" y="21940"/>
                  </a:lnTo>
                  <a:lnTo>
                    <a:pt x="6248400" y="57817"/>
                  </a:lnTo>
                  <a:lnTo>
                    <a:pt x="6248400" y="46254"/>
                  </a:lnTo>
                  <a:lnTo>
                    <a:pt x="6278986" y="46254"/>
                  </a:lnTo>
                  <a:lnTo>
                    <a:pt x="619969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06823" y="3944112"/>
              <a:ext cx="697991" cy="147828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4461252" y="4224020"/>
            <a:ext cx="382905" cy="1020444"/>
          </a:xfrm>
          <a:prstGeom prst="rect">
            <a:avLst/>
          </a:prstGeom>
        </p:spPr>
        <p:txBody>
          <a:bodyPr vert="vert" wrap="square" lIns="0" tIns="7620" rIns="0" bIns="0" rtlCol="0">
            <a:spAutoFit/>
          </a:bodyPr>
          <a:lstStyle/>
          <a:p>
            <a:pPr marL="234950" marR="5080" indent="-222885">
              <a:lnSpc>
                <a:spcPts val="1400"/>
              </a:lnSpc>
              <a:spcBef>
                <a:spcPts val="60"/>
              </a:spcBef>
            </a:pPr>
            <a:r>
              <a:rPr sz="1200" spc="-20" dirty="0">
                <a:latin typeface="Calibri"/>
                <a:cs typeface="Calibri"/>
              </a:rPr>
              <a:t>Р</a:t>
            </a:r>
            <a:r>
              <a:rPr sz="1200" spc="-10" dirty="0">
                <a:latin typeface="Calibri"/>
                <a:cs typeface="Calibri"/>
              </a:rPr>
              <a:t>е</a:t>
            </a:r>
            <a:r>
              <a:rPr sz="1200" spc="-20" dirty="0">
                <a:latin typeface="Calibri"/>
                <a:cs typeface="Calibri"/>
              </a:rPr>
              <a:t>аб</a:t>
            </a:r>
            <a:r>
              <a:rPr sz="1200" spc="-15" dirty="0">
                <a:latin typeface="Calibri"/>
                <a:cs typeface="Calibri"/>
              </a:rPr>
              <a:t>или</a:t>
            </a:r>
            <a:r>
              <a:rPr sz="1200" spc="-10" dirty="0">
                <a:latin typeface="Calibri"/>
                <a:cs typeface="Calibri"/>
              </a:rPr>
              <a:t>т</a:t>
            </a:r>
            <a:r>
              <a:rPr sz="1200" spc="-20" dirty="0">
                <a:latin typeface="Calibri"/>
                <a:cs typeface="Calibri"/>
              </a:rPr>
              <a:t>ац</a:t>
            </a:r>
            <a:r>
              <a:rPr sz="1200" spc="-15" dirty="0">
                <a:latin typeface="Calibri"/>
                <a:cs typeface="Calibri"/>
              </a:rPr>
              <a:t>и</a:t>
            </a:r>
            <a:r>
              <a:rPr sz="1200" spc="-20" dirty="0">
                <a:latin typeface="Calibri"/>
                <a:cs typeface="Calibri"/>
              </a:rPr>
              <a:t>о</a:t>
            </a:r>
            <a:r>
              <a:rPr sz="1200" spc="-25" dirty="0">
                <a:latin typeface="Calibri"/>
                <a:cs typeface="Calibri"/>
              </a:rPr>
              <a:t>нн</a:t>
            </a:r>
            <a:r>
              <a:rPr sz="1200" spc="-20" dirty="0">
                <a:latin typeface="Calibri"/>
                <a:cs typeface="Calibri"/>
              </a:rPr>
              <a:t>о</a:t>
            </a:r>
            <a:r>
              <a:rPr sz="1200" dirty="0">
                <a:latin typeface="Calibri"/>
                <a:cs typeface="Calibri"/>
              </a:rPr>
              <a:t>е  </a:t>
            </a:r>
            <a:r>
              <a:rPr sz="1200" spc="-130" dirty="0">
                <a:latin typeface="Calibri"/>
                <a:cs typeface="Calibri"/>
              </a:rPr>
              <a:t>отделение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209032" y="3343655"/>
            <a:ext cx="883919" cy="135635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426692" y="3775964"/>
            <a:ext cx="422909" cy="64389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57785">
              <a:lnSpc>
                <a:spcPts val="1530"/>
              </a:lnSpc>
            </a:pPr>
            <a:r>
              <a:rPr sz="1300" spc="-114" dirty="0">
                <a:latin typeface="Calibri"/>
                <a:cs typeface="Calibri"/>
              </a:rPr>
              <a:t>Дневной</a:t>
            </a:r>
            <a:endParaRPr sz="13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300" spc="-105" dirty="0">
                <a:latin typeface="Calibri"/>
                <a:cs typeface="Calibri"/>
              </a:rPr>
              <a:t>стационар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409944" y="2983992"/>
            <a:ext cx="896111" cy="2194560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6633777" y="3428491"/>
            <a:ext cx="422909" cy="145732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algn="ctr">
              <a:lnSpc>
                <a:spcPts val="1530"/>
              </a:lnSpc>
            </a:pPr>
            <a:r>
              <a:rPr sz="1300" spc="-114" dirty="0">
                <a:latin typeface="Calibri"/>
                <a:cs typeface="Calibri"/>
              </a:rPr>
              <a:t>Дневной </a:t>
            </a:r>
            <a:r>
              <a:rPr sz="1300" spc="-105" dirty="0">
                <a:latin typeface="Calibri"/>
                <a:cs typeface="Calibri"/>
              </a:rPr>
              <a:t>стационар</a:t>
            </a:r>
            <a:r>
              <a:rPr sz="1300" spc="-95" dirty="0">
                <a:latin typeface="Calibri"/>
                <a:cs typeface="Calibri"/>
              </a:rPr>
              <a:t> </a:t>
            </a:r>
            <a:r>
              <a:rPr sz="1300" spc="-130" dirty="0">
                <a:latin typeface="Calibri"/>
                <a:cs typeface="Calibri"/>
              </a:rPr>
              <a:t>или</a:t>
            </a:r>
            <a:endParaRPr sz="13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  <a:spcBef>
                <a:spcPts val="40"/>
              </a:spcBef>
            </a:pPr>
            <a:r>
              <a:rPr sz="1300" spc="-105" dirty="0">
                <a:latin typeface="Calibri"/>
                <a:cs typeface="Calibri"/>
              </a:rPr>
              <a:t>санаторйи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7370064" y="1905000"/>
            <a:ext cx="2581910" cy="1975485"/>
            <a:chOff x="7370064" y="1905000"/>
            <a:chExt cx="2581910" cy="1975485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370064" y="1905000"/>
              <a:ext cx="2581655" cy="19751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51648" y="1953767"/>
              <a:ext cx="1661159" cy="71323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16474" y="1928941"/>
              <a:ext cx="2489199" cy="188199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416475" y="1928940"/>
              <a:ext cx="2489200" cy="1882139"/>
            </a:xfrm>
            <a:custGeom>
              <a:avLst/>
              <a:gdLst/>
              <a:ahLst/>
              <a:cxnLst/>
              <a:rect l="l" t="t" r="r" b="b"/>
              <a:pathLst>
                <a:path w="2489200" h="1882139">
                  <a:moveTo>
                    <a:pt x="1885166" y="1881992"/>
                  </a:moveTo>
                  <a:lnTo>
                    <a:pt x="1141382" y="658832"/>
                  </a:lnTo>
                  <a:lnTo>
                    <a:pt x="1068660" y="656666"/>
                  </a:lnTo>
                  <a:lnTo>
                    <a:pt x="997391" y="653428"/>
                  </a:lnTo>
                  <a:lnTo>
                    <a:pt x="927682" y="649152"/>
                  </a:lnTo>
                  <a:lnTo>
                    <a:pt x="859640" y="643871"/>
                  </a:lnTo>
                  <a:lnTo>
                    <a:pt x="793371" y="637619"/>
                  </a:lnTo>
                  <a:lnTo>
                    <a:pt x="728982" y="630429"/>
                  </a:lnTo>
                  <a:lnTo>
                    <a:pt x="666579" y="622334"/>
                  </a:lnTo>
                  <a:lnTo>
                    <a:pt x="606270" y="613368"/>
                  </a:lnTo>
                  <a:lnTo>
                    <a:pt x="548161" y="603565"/>
                  </a:lnTo>
                  <a:lnTo>
                    <a:pt x="492358" y="592957"/>
                  </a:lnTo>
                  <a:lnTo>
                    <a:pt x="438969" y="581578"/>
                  </a:lnTo>
                  <a:lnTo>
                    <a:pt x="388100" y="569462"/>
                  </a:lnTo>
                  <a:lnTo>
                    <a:pt x="339857" y="556641"/>
                  </a:lnTo>
                  <a:lnTo>
                    <a:pt x="294348" y="543150"/>
                  </a:lnTo>
                  <a:lnTo>
                    <a:pt x="251678" y="529022"/>
                  </a:lnTo>
                  <a:lnTo>
                    <a:pt x="211956" y="514290"/>
                  </a:lnTo>
                  <a:lnTo>
                    <a:pt x="175286" y="498987"/>
                  </a:lnTo>
                  <a:lnTo>
                    <a:pt x="111535" y="466805"/>
                  </a:lnTo>
                  <a:lnTo>
                    <a:pt x="61277" y="432741"/>
                  </a:lnTo>
                  <a:lnTo>
                    <a:pt x="25366" y="397065"/>
                  </a:lnTo>
                  <a:lnTo>
                    <a:pt x="4656" y="360042"/>
                  </a:lnTo>
                  <a:lnTo>
                    <a:pt x="0" y="321940"/>
                  </a:lnTo>
                  <a:lnTo>
                    <a:pt x="3958" y="302568"/>
                  </a:lnTo>
                  <a:lnTo>
                    <a:pt x="23373" y="265686"/>
                  </a:lnTo>
                  <a:lnTo>
                    <a:pt x="57423" y="230338"/>
                  </a:lnTo>
                  <a:lnTo>
                    <a:pt x="105201" y="196728"/>
                  </a:lnTo>
                  <a:lnTo>
                    <a:pt x="165800" y="165061"/>
                  </a:lnTo>
                  <a:lnTo>
                    <a:pt x="238312" y="135539"/>
                  </a:lnTo>
                  <a:lnTo>
                    <a:pt x="278752" y="121647"/>
                  </a:lnTo>
                  <a:lnTo>
                    <a:pt x="321829" y="108367"/>
                  </a:lnTo>
                  <a:lnTo>
                    <a:pt x="367431" y="95725"/>
                  </a:lnTo>
                  <a:lnTo>
                    <a:pt x="415444" y="83747"/>
                  </a:lnTo>
                  <a:lnTo>
                    <a:pt x="465755" y="72459"/>
                  </a:lnTo>
                  <a:lnTo>
                    <a:pt x="518250" y="61885"/>
                  </a:lnTo>
                  <a:lnTo>
                    <a:pt x="572815" y="52050"/>
                  </a:lnTo>
                  <a:lnTo>
                    <a:pt x="629337" y="42982"/>
                  </a:lnTo>
                  <a:lnTo>
                    <a:pt x="687704" y="34704"/>
                  </a:lnTo>
                  <a:lnTo>
                    <a:pt x="747800" y="27243"/>
                  </a:lnTo>
                  <a:lnTo>
                    <a:pt x="809514" y="20624"/>
                  </a:lnTo>
                  <a:lnTo>
                    <a:pt x="872731" y="14872"/>
                  </a:lnTo>
                  <a:lnTo>
                    <a:pt x="937338" y="10013"/>
                  </a:lnTo>
                  <a:lnTo>
                    <a:pt x="1003221" y="6072"/>
                  </a:lnTo>
                  <a:lnTo>
                    <a:pt x="1070268" y="3074"/>
                  </a:lnTo>
                  <a:lnTo>
                    <a:pt x="1138364" y="1046"/>
                  </a:lnTo>
                  <a:lnTo>
                    <a:pt x="1207397" y="13"/>
                  </a:lnTo>
                  <a:lnTo>
                    <a:pt x="1277252" y="0"/>
                  </a:lnTo>
                  <a:lnTo>
                    <a:pt x="1347817" y="1032"/>
                  </a:lnTo>
                  <a:lnTo>
                    <a:pt x="1420539" y="3198"/>
                  </a:lnTo>
                  <a:lnTo>
                    <a:pt x="1491807" y="6436"/>
                  </a:lnTo>
                  <a:lnTo>
                    <a:pt x="1561516" y="10712"/>
                  </a:lnTo>
                  <a:lnTo>
                    <a:pt x="1629558" y="15992"/>
                  </a:lnTo>
                  <a:lnTo>
                    <a:pt x="1695827" y="22244"/>
                  </a:lnTo>
                  <a:lnTo>
                    <a:pt x="1760216" y="29435"/>
                  </a:lnTo>
                  <a:lnTo>
                    <a:pt x="1822619" y="37529"/>
                  </a:lnTo>
                  <a:lnTo>
                    <a:pt x="1882928" y="46495"/>
                  </a:lnTo>
                  <a:lnTo>
                    <a:pt x="1941037" y="56299"/>
                  </a:lnTo>
                  <a:lnTo>
                    <a:pt x="1996840" y="66907"/>
                  </a:lnTo>
                  <a:lnTo>
                    <a:pt x="2050229" y="78285"/>
                  </a:lnTo>
                  <a:lnTo>
                    <a:pt x="2101099" y="90402"/>
                  </a:lnTo>
                  <a:lnTo>
                    <a:pt x="2149341" y="103222"/>
                  </a:lnTo>
                  <a:lnTo>
                    <a:pt x="2194851" y="116713"/>
                  </a:lnTo>
                  <a:lnTo>
                    <a:pt x="2237520" y="130841"/>
                  </a:lnTo>
                  <a:lnTo>
                    <a:pt x="2277242" y="145574"/>
                  </a:lnTo>
                  <a:lnTo>
                    <a:pt x="2313912" y="160876"/>
                  </a:lnTo>
                  <a:lnTo>
                    <a:pt x="2377663" y="193059"/>
                  </a:lnTo>
                  <a:lnTo>
                    <a:pt x="2427921" y="227122"/>
                  </a:lnTo>
                  <a:lnTo>
                    <a:pt x="2463832" y="262799"/>
                  </a:lnTo>
                  <a:lnTo>
                    <a:pt x="2484542" y="299822"/>
                  </a:lnTo>
                  <a:lnTo>
                    <a:pt x="2489198" y="337923"/>
                  </a:lnTo>
                  <a:lnTo>
                    <a:pt x="2485240" y="357295"/>
                  </a:lnTo>
                  <a:lnTo>
                    <a:pt x="2462078" y="398900"/>
                  </a:lnTo>
                  <a:lnTo>
                    <a:pt x="2419929" y="438786"/>
                  </a:lnTo>
                  <a:lnTo>
                    <a:pt x="2359931" y="476577"/>
                  </a:lnTo>
                  <a:lnTo>
                    <a:pt x="2323596" y="494569"/>
                  </a:lnTo>
                  <a:lnTo>
                    <a:pt x="2283226" y="511896"/>
                  </a:lnTo>
                  <a:lnTo>
                    <a:pt x="2238964" y="528510"/>
                  </a:lnTo>
                  <a:lnTo>
                    <a:pt x="2190953" y="544366"/>
                  </a:lnTo>
                  <a:lnTo>
                    <a:pt x="2139335" y="559415"/>
                  </a:lnTo>
                  <a:lnTo>
                    <a:pt x="2084253" y="573611"/>
                  </a:lnTo>
                  <a:lnTo>
                    <a:pt x="2025849" y="586906"/>
                  </a:lnTo>
                  <a:lnTo>
                    <a:pt x="1964266" y="599254"/>
                  </a:lnTo>
                  <a:lnTo>
                    <a:pt x="1899646" y="610607"/>
                  </a:lnTo>
                  <a:lnTo>
                    <a:pt x="1832132" y="620919"/>
                  </a:lnTo>
                  <a:lnTo>
                    <a:pt x="1761866" y="630142"/>
                  </a:lnTo>
                  <a:lnTo>
                    <a:pt x="1688991" y="638229"/>
                  </a:lnTo>
                  <a:lnTo>
                    <a:pt x="1613650" y="645133"/>
                  </a:lnTo>
                  <a:lnTo>
                    <a:pt x="1885166" y="18819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7993532" y="2003552"/>
            <a:ext cx="13347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2420" marR="5080" indent="-300355">
              <a:lnSpc>
                <a:spcPct val="100000"/>
              </a:lnSpc>
              <a:spcBef>
                <a:spcPts val="100"/>
              </a:spcBef>
            </a:pPr>
            <a:r>
              <a:rPr sz="1500" spc="-105" dirty="0">
                <a:latin typeface="Calibri"/>
                <a:cs typeface="Calibri"/>
              </a:rPr>
              <a:t>Р</a:t>
            </a:r>
            <a:r>
              <a:rPr sz="1500" spc="-125" dirty="0">
                <a:latin typeface="Calibri"/>
                <a:cs typeface="Calibri"/>
              </a:rPr>
              <a:t>е</a:t>
            </a:r>
            <a:r>
              <a:rPr sz="1500" spc="-135" dirty="0">
                <a:latin typeface="Calibri"/>
                <a:cs typeface="Calibri"/>
              </a:rPr>
              <a:t>аб</a:t>
            </a:r>
            <a:r>
              <a:rPr sz="1500" spc="-155" dirty="0">
                <a:latin typeface="Calibri"/>
                <a:cs typeface="Calibri"/>
              </a:rPr>
              <a:t>или</a:t>
            </a:r>
            <a:r>
              <a:rPr sz="1500" spc="-110" dirty="0">
                <a:latin typeface="Calibri"/>
                <a:cs typeface="Calibri"/>
              </a:rPr>
              <a:t>т</a:t>
            </a:r>
            <a:r>
              <a:rPr sz="1500" spc="-130" dirty="0">
                <a:latin typeface="Calibri"/>
                <a:cs typeface="Calibri"/>
              </a:rPr>
              <a:t>а</a:t>
            </a:r>
            <a:r>
              <a:rPr sz="1500" spc="-150" dirty="0">
                <a:latin typeface="Calibri"/>
                <a:cs typeface="Calibri"/>
              </a:rPr>
              <a:t>ц</a:t>
            </a:r>
            <a:r>
              <a:rPr sz="1500" spc="-155" dirty="0">
                <a:latin typeface="Calibri"/>
                <a:cs typeface="Calibri"/>
              </a:rPr>
              <a:t>и</a:t>
            </a:r>
            <a:r>
              <a:rPr sz="1500" spc="-145" dirty="0">
                <a:latin typeface="Calibri"/>
                <a:cs typeface="Calibri"/>
              </a:rPr>
              <a:t>о</a:t>
            </a:r>
            <a:r>
              <a:rPr sz="1500" spc="-160" dirty="0">
                <a:latin typeface="Calibri"/>
                <a:cs typeface="Calibri"/>
              </a:rPr>
              <a:t>нн</a:t>
            </a:r>
            <a:r>
              <a:rPr sz="1500" spc="-190" dirty="0">
                <a:latin typeface="Calibri"/>
                <a:cs typeface="Calibri"/>
              </a:rPr>
              <a:t>ы</a:t>
            </a:r>
            <a:r>
              <a:rPr sz="1500" spc="-95" dirty="0">
                <a:latin typeface="Calibri"/>
                <a:cs typeface="Calibri"/>
              </a:rPr>
              <a:t>й  </a:t>
            </a:r>
            <a:r>
              <a:rPr sz="1500" spc="-140" dirty="0">
                <a:latin typeface="Calibri"/>
                <a:cs typeface="Calibri"/>
              </a:rPr>
              <a:t>потенциал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87879" y="1770379"/>
            <a:ext cx="813435" cy="5619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20" dirty="0">
                <a:latin typeface="Calibri"/>
                <a:cs typeface="Calibri"/>
              </a:rPr>
              <a:t>Уровень  </a:t>
            </a:r>
            <a:r>
              <a:rPr sz="1200" spc="-145" dirty="0">
                <a:latin typeface="Calibri"/>
                <a:cs typeface="Calibri"/>
              </a:rPr>
              <a:t>н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100" dirty="0">
                <a:latin typeface="Calibri"/>
                <a:cs typeface="Calibri"/>
              </a:rPr>
              <a:t>з</a:t>
            </a:r>
            <a:r>
              <a:rPr sz="1200" spc="-114" dirty="0">
                <a:latin typeface="Calibri"/>
                <a:cs typeface="Calibri"/>
              </a:rPr>
              <a:t>а</a:t>
            </a:r>
            <a:r>
              <a:rPr sz="1200" spc="-105" dirty="0">
                <a:latin typeface="Calibri"/>
                <a:cs typeface="Calibri"/>
              </a:rPr>
              <a:t>в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204" dirty="0">
                <a:latin typeface="Calibri"/>
                <a:cs typeface="Calibri"/>
              </a:rPr>
              <a:t>м</a:t>
            </a:r>
            <a:r>
              <a:rPr sz="1200" spc="-135" dirty="0">
                <a:latin typeface="Calibri"/>
                <a:cs typeface="Calibri"/>
              </a:rPr>
              <a:t>о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т</a:t>
            </a:r>
            <a:r>
              <a:rPr sz="1200" spc="-75" dirty="0">
                <a:latin typeface="Calibri"/>
                <a:cs typeface="Calibri"/>
              </a:rPr>
              <a:t>и  </a:t>
            </a:r>
            <a:r>
              <a:rPr sz="1200" spc="-140" dirty="0">
                <a:latin typeface="Calibri"/>
                <a:cs typeface="Calibri"/>
              </a:rPr>
              <a:t>до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30" dirty="0">
                <a:latin typeface="Calibri"/>
                <a:cs typeface="Calibri"/>
              </a:rPr>
              <a:t>болезни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234414" y="5790691"/>
            <a:ext cx="61849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60" dirty="0">
                <a:latin typeface="Calibri"/>
                <a:cs typeface="Calibri"/>
              </a:rPr>
              <a:t>О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р</a:t>
            </a:r>
            <a:r>
              <a:rPr sz="1200" spc="-114" dirty="0">
                <a:latin typeface="Calibri"/>
                <a:cs typeface="Calibri"/>
              </a:rPr>
              <a:t>е</a:t>
            </a:r>
            <a:r>
              <a:rPr sz="1200" spc="-140" dirty="0">
                <a:latin typeface="Calibri"/>
                <a:cs typeface="Calibri"/>
              </a:rPr>
              <a:t>й</a:t>
            </a:r>
            <a:r>
              <a:rPr sz="1200" spc="-190" dirty="0">
                <a:latin typeface="Calibri"/>
                <a:cs typeface="Calibri"/>
              </a:rPr>
              <a:t>ш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30" dirty="0">
                <a:latin typeface="Calibri"/>
                <a:cs typeface="Calibri"/>
              </a:rPr>
              <a:t>период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3262988" y="5516535"/>
            <a:ext cx="615950" cy="271780"/>
            <a:chOff x="3262988" y="5516535"/>
            <a:chExt cx="615950" cy="271780"/>
          </a:xfrm>
        </p:grpSpPr>
        <p:sp>
          <p:nvSpPr>
            <p:cNvPr id="38" name="object 38"/>
            <p:cNvSpPr/>
            <p:nvPr/>
          </p:nvSpPr>
          <p:spPr>
            <a:xfrm>
              <a:off x="3275688" y="5529235"/>
              <a:ext cx="590550" cy="246379"/>
            </a:xfrm>
            <a:custGeom>
              <a:avLst/>
              <a:gdLst/>
              <a:ahLst/>
              <a:cxnLst/>
              <a:rect l="l" t="t" r="r" b="b"/>
              <a:pathLst>
                <a:path w="590550" h="246379">
                  <a:moveTo>
                    <a:pt x="590226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590226" y="246220"/>
                  </a:lnTo>
                  <a:lnTo>
                    <a:pt x="5902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275688" y="5529235"/>
              <a:ext cx="590550" cy="246379"/>
            </a:xfrm>
            <a:custGeom>
              <a:avLst/>
              <a:gdLst/>
              <a:ahLst/>
              <a:cxnLst/>
              <a:rect l="l" t="t" r="r" b="b"/>
              <a:pathLst>
                <a:path w="590550" h="246379">
                  <a:moveTo>
                    <a:pt x="0" y="0"/>
                  </a:moveTo>
                  <a:lnTo>
                    <a:pt x="590226" y="0"/>
                  </a:lnTo>
                  <a:lnTo>
                    <a:pt x="590226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3354428" y="5550916"/>
            <a:ext cx="42735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60" dirty="0">
                <a:latin typeface="Calibri"/>
                <a:cs typeface="Calibri"/>
              </a:rPr>
              <a:t>1</a:t>
            </a:r>
            <a:r>
              <a:rPr sz="1000" spc="-70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неделя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983068" y="5516535"/>
            <a:ext cx="1405890" cy="271780"/>
            <a:chOff x="3983068" y="5516535"/>
            <a:chExt cx="1405890" cy="271780"/>
          </a:xfrm>
        </p:grpSpPr>
        <p:sp>
          <p:nvSpPr>
            <p:cNvPr id="42" name="object 42"/>
            <p:cNvSpPr/>
            <p:nvPr/>
          </p:nvSpPr>
          <p:spPr>
            <a:xfrm>
              <a:off x="3995768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89" h="246379">
                  <a:moveTo>
                    <a:pt x="1380153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380153" y="246220"/>
                  </a:lnTo>
                  <a:lnTo>
                    <a:pt x="1380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995768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89" h="246379">
                  <a:moveTo>
                    <a:pt x="0" y="0"/>
                  </a:moveTo>
                  <a:lnTo>
                    <a:pt x="1380154" y="0"/>
                  </a:lnTo>
                  <a:lnTo>
                    <a:pt x="1380154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484232" y="5550916"/>
            <a:ext cx="41592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60" dirty="0">
                <a:latin typeface="Calibri"/>
                <a:cs typeface="Calibri"/>
              </a:rPr>
              <a:t>3</a:t>
            </a:r>
            <a:r>
              <a:rPr sz="1000" spc="-75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месяца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5363221" y="5516535"/>
            <a:ext cx="1405890" cy="271780"/>
            <a:chOff x="5363221" y="5516535"/>
            <a:chExt cx="1405890" cy="271780"/>
          </a:xfrm>
        </p:grpSpPr>
        <p:sp>
          <p:nvSpPr>
            <p:cNvPr id="46" name="object 46"/>
            <p:cNvSpPr/>
            <p:nvPr/>
          </p:nvSpPr>
          <p:spPr>
            <a:xfrm>
              <a:off x="5375921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90" h="246379">
                  <a:moveTo>
                    <a:pt x="1380153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380153" y="246220"/>
                  </a:lnTo>
                  <a:lnTo>
                    <a:pt x="1380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375921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90" h="246379">
                  <a:moveTo>
                    <a:pt x="0" y="0"/>
                  </a:moveTo>
                  <a:lnTo>
                    <a:pt x="1380154" y="0"/>
                  </a:lnTo>
                  <a:lnTo>
                    <a:pt x="1380154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5791360" y="5550916"/>
            <a:ext cx="5626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000" spc="-45" dirty="0">
                <a:latin typeface="Calibri"/>
                <a:cs typeface="Calibri"/>
              </a:rPr>
              <a:t>3-6</a:t>
            </a:r>
            <a:r>
              <a:rPr sz="1000" spc="-65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месяцев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6743375" y="5536138"/>
            <a:ext cx="2925445" cy="271780"/>
            <a:chOff x="6743375" y="5536138"/>
            <a:chExt cx="2925445" cy="271780"/>
          </a:xfrm>
        </p:grpSpPr>
        <p:sp>
          <p:nvSpPr>
            <p:cNvPr id="50" name="object 50"/>
            <p:cNvSpPr/>
            <p:nvPr/>
          </p:nvSpPr>
          <p:spPr>
            <a:xfrm>
              <a:off x="6756075" y="5548837"/>
              <a:ext cx="2900045" cy="246379"/>
            </a:xfrm>
            <a:custGeom>
              <a:avLst/>
              <a:gdLst/>
              <a:ahLst/>
              <a:cxnLst/>
              <a:rect l="l" t="t" r="r" b="b"/>
              <a:pathLst>
                <a:path w="2900045" h="246379">
                  <a:moveTo>
                    <a:pt x="2899763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2899763" y="246220"/>
                  </a:lnTo>
                  <a:lnTo>
                    <a:pt x="28997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756075" y="5548838"/>
              <a:ext cx="2900045" cy="246379"/>
            </a:xfrm>
            <a:custGeom>
              <a:avLst/>
              <a:gdLst/>
              <a:ahLst/>
              <a:cxnLst/>
              <a:rect l="l" t="t" r="r" b="b"/>
              <a:pathLst>
                <a:path w="2900045" h="246379">
                  <a:moveTo>
                    <a:pt x="0" y="0"/>
                  </a:moveTo>
                  <a:lnTo>
                    <a:pt x="2899763" y="0"/>
                  </a:lnTo>
                  <a:lnTo>
                    <a:pt x="2899763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6756075" y="5548837"/>
            <a:ext cx="2900045" cy="246379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60"/>
              </a:spcBef>
            </a:pPr>
            <a:r>
              <a:rPr sz="1000" spc="-85" dirty="0">
                <a:latin typeface="Calibri"/>
                <a:cs typeface="Calibri"/>
              </a:rPr>
              <a:t>&gt; </a:t>
            </a:r>
            <a:r>
              <a:rPr sz="1000" spc="-60" dirty="0">
                <a:latin typeface="Calibri"/>
                <a:cs typeface="Calibri"/>
              </a:rPr>
              <a:t>6</a:t>
            </a:r>
            <a:r>
              <a:rPr sz="1000" spc="-95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месяцев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374540" y="5790691"/>
            <a:ext cx="41783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60" dirty="0">
                <a:latin typeface="Calibri"/>
                <a:cs typeface="Calibri"/>
              </a:rPr>
              <a:t>О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р</a:t>
            </a:r>
            <a:r>
              <a:rPr sz="1200" spc="-180" dirty="0">
                <a:latin typeface="Calibri"/>
                <a:cs typeface="Calibri"/>
              </a:rPr>
              <a:t>ы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30" dirty="0">
                <a:latin typeface="Calibri"/>
                <a:cs typeface="Calibri"/>
              </a:rPr>
              <a:t>п</a:t>
            </a:r>
            <a:r>
              <a:rPr sz="1200" spc="-120" dirty="0">
                <a:latin typeface="Calibri"/>
                <a:cs typeface="Calibri"/>
              </a:rPr>
              <a:t>ер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135" dirty="0">
                <a:latin typeface="Calibri"/>
                <a:cs typeface="Calibri"/>
              </a:rPr>
              <a:t>о</a:t>
            </a:r>
            <a:r>
              <a:rPr sz="1200" spc="-145" dirty="0">
                <a:latin typeface="Calibri"/>
                <a:cs typeface="Calibri"/>
              </a:rPr>
              <a:t>д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501596" y="5853176"/>
            <a:ext cx="11550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6720" marR="5080" indent="-414655">
              <a:lnSpc>
                <a:spcPct val="100000"/>
              </a:lnSpc>
              <a:spcBef>
                <a:spcPts val="100"/>
              </a:spcBef>
            </a:pPr>
            <a:r>
              <a:rPr sz="900" spc="-80" dirty="0">
                <a:latin typeface="Calibri"/>
                <a:cs typeface="Calibri"/>
              </a:rPr>
              <a:t>Ранний восстановительный  </a:t>
            </a:r>
            <a:r>
              <a:rPr sz="900" spc="-85" dirty="0">
                <a:latin typeface="Calibri"/>
                <a:cs typeface="Calibri"/>
              </a:rPr>
              <a:t>период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483130" y="5744971"/>
            <a:ext cx="1532255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572770" marR="5080" indent="-560705">
              <a:lnSpc>
                <a:spcPts val="1390"/>
              </a:lnSpc>
              <a:spcBef>
                <a:spcPts val="185"/>
              </a:spcBef>
            </a:pPr>
            <a:r>
              <a:rPr sz="1200" spc="-135" dirty="0">
                <a:latin typeface="Calibri"/>
                <a:cs typeface="Calibri"/>
              </a:rPr>
              <a:t>Поздний </a:t>
            </a:r>
            <a:r>
              <a:rPr sz="1200" spc="-125" dirty="0">
                <a:latin typeface="Calibri"/>
                <a:cs typeface="Calibri"/>
              </a:rPr>
              <a:t>восстановительный  </a:t>
            </a:r>
            <a:r>
              <a:rPr sz="1200" spc="-130" dirty="0">
                <a:latin typeface="Calibri"/>
                <a:cs typeface="Calibri"/>
              </a:rPr>
              <a:t>период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3124200" y="4364735"/>
            <a:ext cx="960119" cy="2024380"/>
            <a:chOff x="3124200" y="4364735"/>
            <a:chExt cx="960119" cy="2024380"/>
          </a:xfrm>
        </p:grpSpPr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24200" y="4364735"/>
              <a:ext cx="960120" cy="2023872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88207" y="5096255"/>
              <a:ext cx="835152" cy="60655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3171507" y="4389108"/>
              <a:ext cx="867410" cy="1929130"/>
            </a:xfrm>
            <a:custGeom>
              <a:avLst/>
              <a:gdLst/>
              <a:ahLst/>
              <a:cxnLst/>
              <a:rect l="l" t="t" r="r" b="b"/>
              <a:pathLst>
                <a:path w="867410" h="1929129">
                  <a:moveTo>
                    <a:pt x="722340" y="0"/>
                  </a:moveTo>
                  <a:lnTo>
                    <a:pt x="144472" y="0"/>
                  </a:lnTo>
                  <a:lnTo>
                    <a:pt x="98808" y="7365"/>
                  </a:lnTo>
                  <a:lnTo>
                    <a:pt x="59149" y="27874"/>
                  </a:lnTo>
                  <a:lnTo>
                    <a:pt x="27875" y="59148"/>
                  </a:lnTo>
                  <a:lnTo>
                    <a:pt x="7365" y="98807"/>
                  </a:lnTo>
                  <a:lnTo>
                    <a:pt x="0" y="144471"/>
                  </a:lnTo>
                  <a:lnTo>
                    <a:pt x="0" y="1784272"/>
                  </a:lnTo>
                  <a:lnTo>
                    <a:pt x="7365" y="1829937"/>
                  </a:lnTo>
                  <a:lnTo>
                    <a:pt x="27875" y="1869596"/>
                  </a:lnTo>
                  <a:lnTo>
                    <a:pt x="59149" y="1900870"/>
                  </a:lnTo>
                  <a:lnTo>
                    <a:pt x="98808" y="1921380"/>
                  </a:lnTo>
                  <a:lnTo>
                    <a:pt x="144472" y="1928745"/>
                  </a:lnTo>
                  <a:lnTo>
                    <a:pt x="722340" y="1928745"/>
                  </a:lnTo>
                  <a:lnTo>
                    <a:pt x="768005" y="1921380"/>
                  </a:lnTo>
                  <a:lnTo>
                    <a:pt x="807664" y="1900870"/>
                  </a:lnTo>
                  <a:lnTo>
                    <a:pt x="838938" y="1869596"/>
                  </a:lnTo>
                  <a:lnTo>
                    <a:pt x="859447" y="1829937"/>
                  </a:lnTo>
                  <a:lnTo>
                    <a:pt x="866813" y="1784272"/>
                  </a:lnTo>
                  <a:lnTo>
                    <a:pt x="866813" y="144471"/>
                  </a:lnTo>
                  <a:lnTo>
                    <a:pt x="859447" y="98807"/>
                  </a:lnTo>
                  <a:lnTo>
                    <a:pt x="838938" y="59148"/>
                  </a:lnTo>
                  <a:lnTo>
                    <a:pt x="807664" y="27874"/>
                  </a:lnTo>
                  <a:lnTo>
                    <a:pt x="768005" y="7365"/>
                  </a:lnTo>
                  <a:lnTo>
                    <a:pt x="722340" y="0"/>
                  </a:lnTo>
                  <a:close/>
                </a:path>
              </a:pathLst>
            </a:custGeom>
            <a:solidFill>
              <a:srgbClr val="FF0000">
                <a:alpha val="529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171507" y="4389108"/>
              <a:ext cx="867410" cy="1929130"/>
            </a:xfrm>
            <a:custGeom>
              <a:avLst/>
              <a:gdLst/>
              <a:ahLst/>
              <a:cxnLst/>
              <a:rect l="l" t="t" r="r" b="b"/>
              <a:pathLst>
                <a:path w="867410" h="1929129">
                  <a:moveTo>
                    <a:pt x="0" y="144472"/>
                  </a:moveTo>
                  <a:lnTo>
                    <a:pt x="7365" y="98807"/>
                  </a:lnTo>
                  <a:lnTo>
                    <a:pt x="27874" y="59148"/>
                  </a:lnTo>
                  <a:lnTo>
                    <a:pt x="59149" y="27874"/>
                  </a:lnTo>
                  <a:lnTo>
                    <a:pt x="98808" y="7365"/>
                  </a:lnTo>
                  <a:lnTo>
                    <a:pt x="144472" y="0"/>
                  </a:lnTo>
                  <a:lnTo>
                    <a:pt x="722340" y="0"/>
                  </a:lnTo>
                  <a:lnTo>
                    <a:pt x="768004" y="7365"/>
                  </a:lnTo>
                  <a:lnTo>
                    <a:pt x="807664" y="27874"/>
                  </a:lnTo>
                  <a:lnTo>
                    <a:pt x="838938" y="59148"/>
                  </a:lnTo>
                  <a:lnTo>
                    <a:pt x="859447" y="98807"/>
                  </a:lnTo>
                  <a:lnTo>
                    <a:pt x="866813" y="144472"/>
                  </a:lnTo>
                  <a:lnTo>
                    <a:pt x="866813" y="1784274"/>
                  </a:lnTo>
                  <a:lnTo>
                    <a:pt x="859447" y="1829938"/>
                  </a:lnTo>
                  <a:lnTo>
                    <a:pt x="838938" y="1869597"/>
                  </a:lnTo>
                  <a:lnTo>
                    <a:pt x="807664" y="1900871"/>
                  </a:lnTo>
                  <a:lnTo>
                    <a:pt x="768004" y="1921380"/>
                  </a:lnTo>
                  <a:lnTo>
                    <a:pt x="722340" y="1928746"/>
                  </a:lnTo>
                  <a:lnTo>
                    <a:pt x="144472" y="1928746"/>
                  </a:lnTo>
                  <a:lnTo>
                    <a:pt x="98808" y="1921380"/>
                  </a:lnTo>
                  <a:lnTo>
                    <a:pt x="59149" y="1900871"/>
                  </a:lnTo>
                  <a:lnTo>
                    <a:pt x="27874" y="1869597"/>
                  </a:lnTo>
                  <a:lnTo>
                    <a:pt x="7365" y="1829938"/>
                  </a:lnTo>
                  <a:lnTo>
                    <a:pt x="0" y="1784274"/>
                  </a:lnTo>
                  <a:lnTo>
                    <a:pt x="0" y="14447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3312020" y="5134864"/>
            <a:ext cx="588645" cy="41592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09855" marR="5080" indent="-97790">
              <a:lnSpc>
                <a:spcPts val="1510"/>
              </a:lnSpc>
              <a:spcBef>
                <a:spcPts val="190"/>
              </a:spcBef>
            </a:pPr>
            <a:r>
              <a:rPr sz="1300" spc="-17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300" spc="-110" dirty="0">
                <a:solidFill>
                  <a:srgbClr val="FFFFFF"/>
                </a:solidFill>
                <a:latin typeface="Calibri"/>
                <a:cs typeface="Calibri"/>
              </a:rPr>
              <a:t>ст</a:t>
            </a:r>
            <a:r>
              <a:rPr sz="1300" spc="-14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300" spc="-12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300" spc="-160" dirty="0">
                <a:solidFill>
                  <a:srgbClr val="FFFFFF"/>
                </a:solidFill>
                <a:latin typeface="Calibri"/>
                <a:cs typeface="Calibri"/>
              </a:rPr>
              <a:t>й</a:t>
            </a:r>
            <a:r>
              <a:rPr sz="1300" spc="-200" dirty="0">
                <a:solidFill>
                  <a:srgbClr val="FFFFFF"/>
                </a:solidFill>
                <a:latin typeface="Calibri"/>
                <a:cs typeface="Calibri"/>
              </a:rPr>
              <a:t>ш</a:t>
            </a:r>
            <a:r>
              <a:rPr sz="1300" spc="-70" dirty="0">
                <a:solidFill>
                  <a:srgbClr val="FFFFFF"/>
                </a:solidFill>
                <a:latin typeface="Calibri"/>
                <a:cs typeface="Calibri"/>
              </a:rPr>
              <a:t>а  </a:t>
            </a:r>
            <a:r>
              <a:rPr sz="1300" spc="-114" dirty="0">
                <a:solidFill>
                  <a:srgbClr val="FFFFFF"/>
                </a:solidFill>
                <a:latin typeface="Calibri"/>
                <a:cs typeface="Calibri"/>
              </a:rPr>
              <a:t>я</a:t>
            </a:r>
            <a:r>
              <a:rPr sz="13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spc="-120" dirty="0">
                <a:solidFill>
                  <a:srgbClr val="FFFFFF"/>
                </a:solidFill>
                <a:latin typeface="Calibri"/>
                <a:cs typeface="Calibri"/>
              </a:rPr>
              <a:t>фаза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3944111" y="3947159"/>
            <a:ext cx="1564005" cy="2392680"/>
            <a:chOff x="3944111" y="3947159"/>
            <a:chExt cx="1564005" cy="2392680"/>
          </a:xfrm>
        </p:grpSpPr>
        <p:pic>
          <p:nvPicPr>
            <p:cNvPr id="63" name="object 6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44111" y="3947159"/>
              <a:ext cx="1563624" cy="239268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93463" y="4815839"/>
              <a:ext cx="1267967" cy="710184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3990458" y="3969061"/>
              <a:ext cx="1472565" cy="2301875"/>
            </a:xfrm>
            <a:custGeom>
              <a:avLst/>
              <a:gdLst/>
              <a:ahLst/>
              <a:cxnLst/>
              <a:rect l="l" t="t" r="r" b="b"/>
              <a:pathLst>
                <a:path w="1472564" h="2301875">
                  <a:moveTo>
                    <a:pt x="1226624" y="0"/>
                  </a:moveTo>
                  <a:lnTo>
                    <a:pt x="245330" y="0"/>
                  </a:lnTo>
                  <a:lnTo>
                    <a:pt x="195888" y="4984"/>
                  </a:lnTo>
                  <a:lnTo>
                    <a:pt x="149837" y="19279"/>
                  </a:lnTo>
                  <a:lnTo>
                    <a:pt x="108164" y="41898"/>
                  </a:lnTo>
                  <a:lnTo>
                    <a:pt x="71855" y="71855"/>
                  </a:lnTo>
                  <a:lnTo>
                    <a:pt x="41898" y="108164"/>
                  </a:lnTo>
                  <a:lnTo>
                    <a:pt x="19279" y="149837"/>
                  </a:lnTo>
                  <a:lnTo>
                    <a:pt x="4984" y="195888"/>
                  </a:lnTo>
                  <a:lnTo>
                    <a:pt x="0" y="245330"/>
                  </a:lnTo>
                  <a:lnTo>
                    <a:pt x="0" y="2056014"/>
                  </a:lnTo>
                  <a:lnTo>
                    <a:pt x="4984" y="2105457"/>
                  </a:lnTo>
                  <a:lnTo>
                    <a:pt x="19279" y="2151508"/>
                  </a:lnTo>
                  <a:lnTo>
                    <a:pt x="41898" y="2193181"/>
                  </a:lnTo>
                  <a:lnTo>
                    <a:pt x="71855" y="2229490"/>
                  </a:lnTo>
                  <a:lnTo>
                    <a:pt x="108164" y="2259447"/>
                  </a:lnTo>
                  <a:lnTo>
                    <a:pt x="149837" y="2282066"/>
                  </a:lnTo>
                  <a:lnTo>
                    <a:pt x="195888" y="2296361"/>
                  </a:lnTo>
                  <a:lnTo>
                    <a:pt x="245330" y="2301345"/>
                  </a:lnTo>
                  <a:lnTo>
                    <a:pt x="1226624" y="2301345"/>
                  </a:lnTo>
                  <a:lnTo>
                    <a:pt x="1276067" y="2296361"/>
                  </a:lnTo>
                  <a:lnTo>
                    <a:pt x="1322118" y="2282066"/>
                  </a:lnTo>
                  <a:lnTo>
                    <a:pt x="1363791" y="2259447"/>
                  </a:lnTo>
                  <a:lnTo>
                    <a:pt x="1400099" y="2229490"/>
                  </a:lnTo>
                  <a:lnTo>
                    <a:pt x="1430056" y="2193181"/>
                  </a:lnTo>
                  <a:lnTo>
                    <a:pt x="1452676" y="2151508"/>
                  </a:lnTo>
                  <a:lnTo>
                    <a:pt x="1466971" y="2105457"/>
                  </a:lnTo>
                  <a:lnTo>
                    <a:pt x="1471955" y="2056014"/>
                  </a:lnTo>
                  <a:lnTo>
                    <a:pt x="1471955" y="245330"/>
                  </a:lnTo>
                  <a:lnTo>
                    <a:pt x="1466971" y="195888"/>
                  </a:lnTo>
                  <a:lnTo>
                    <a:pt x="1452676" y="149837"/>
                  </a:lnTo>
                  <a:lnTo>
                    <a:pt x="1430056" y="108164"/>
                  </a:lnTo>
                  <a:lnTo>
                    <a:pt x="1400099" y="71855"/>
                  </a:lnTo>
                  <a:lnTo>
                    <a:pt x="1363791" y="41898"/>
                  </a:lnTo>
                  <a:lnTo>
                    <a:pt x="1322118" y="19279"/>
                  </a:lnTo>
                  <a:lnTo>
                    <a:pt x="1276067" y="4984"/>
                  </a:lnTo>
                  <a:lnTo>
                    <a:pt x="1226624" y="0"/>
                  </a:lnTo>
                  <a:close/>
                </a:path>
              </a:pathLst>
            </a:custGeom>
            <a:solidFill>
              <a:srgbClr val="FF0000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990458" y="3969061"/>
              <a:ext cx="1472565" cy="2301875"/>
            </a:xfrm>
            <a:custGeom>
              <a:avLst/>
              <a:gdLst/>
              <a:ahLst/>
              <a:cxnLst/>
              <a:rect l="l" t="t" r="r" b="b"/>
              <a:pathLst>
                <a:path w="1472564" h="2301875">
                  <a:moveTo>
                    <a:pt x="0" y="245330"/>
                  </a:moveTo>
                  <a:lnTo>
                    <a:pt x="4984" y="195888"/>
                  </a:lnTo>
                  <a:lnTo>
                    <a:pt x="19279" y="149837"/>
                  </a:lnTo>
                  <a:lnTo>
                    <a:pt x="41898" y="108164"/>
                  </a:lnTo>
                  <a:lnTo>
                    <a:pt x="71855" y="71855"/>
                  </a:lnTo>
                  <a:lnTo>
                    <a:pt x="108164" y="41898"/>
                  </a:lnTo>
                  <a:lnTo>
                    <a:pt x="149837" y="19279"/>
                  </a:lnTo>
                  <a:lnTo>
                    <a:pt x="195888" y="4984"/>
                  </a:lnTo>
                  <a:lnTo>
                    <a:pt x="245331" y="0"/>
                  </a:lnTo>
                  <a:lnTo>
                    <a:pt x="1226625" y="0"/>
                  </a:lnTo>
                  <a:lnTo>
                    <a:pt x="1276067" y="4984"/>
                  </a:lnTo>
                  <a:lnTo>
                    <a:pt x="1322119" y="19279"/>
                  </a:lnTo>
                  <a:lnTo>
                    <a:pt x="1363792" y="41898"/>
                  </a:lnTo>
                  <a:lnTo>
                    <a:pt x="1400100" y="71855"/>
                  </a:lnTo>
                  <a:lnTo>
                    <a:pt x="1430057" y="108164"/>
                  </a:lnTo>
                  <a:lnTo>
                    <a:pt x="1452676" y="149837"/>
                  </a:lnTo>
                  <a:lnTo>
                    <a:pt x="1466971" y="195888"/>
                  </a:lnTo>
                  <a:lnTo>
                    <a:pt x="1471956" y="245330"/>
                  </a:lnTo>
                  <a:lnTo>
                    <a:pt x="1471956" y="2056015"/>
                  </a:lnTo>
                  <a:lnTo>
                    <a:pt x="1466971" y="2105457"/>
                  </a:lnTo>
                  <a:lnTo>
                    <a:pt x="1452676" y="2151509"/>
                  </a:lnTo>
                  <a:lnTo>
                    <a:pt x="1430057" y="2193182"/>
                  </a:lnTo>
                  <a:lnTo>
                    <a:pt x="1400100" y="2229490"/>
                  </a:lnTo>
                  <a:lnTo>
                    <a:pt x="1363792" y="2259447"/>
                  </a:lnTo>
                  <a:lnTo>
                    <a:pt x="1322119" y="2282066"/>
                  </a:lnTo>
                  <a:lnTo>
                    <a:pt x="1276067" y="2296361"/>
                  </a:lnTo>
                  <a:lnTo>
                    <a:pt x="1226625" y="2301346"/>
                  </a:lnTo>
                  <a:lnTo>
                    <a:pt x="245331" y="2301346"/>
                  </a:lnTo>
                  <a:lnTo>
                    <a:pt x="195888" y="2296361"/>
                  </a:lnTo>
                  <a:lnTo>
                    <a:pt x="149837" y="2282066"/>
                  </a:lnTo>
                  <a:lnTo>
                    <a:pt x="108164" y="2259447"/>
                  </a:lnTo>
                  <a:lnTo>
                    <a:pt x="71855" y="2229490"/>
                  </a:lnTo>
                  <a:lnTo>
                    <a:pt x="41898" y="2193182"/>
                  </a:lnTo>
                  <a:lnTo>
                    <a:pt x="19279" y="2151509"/>
                  </a:lnTo>
                  <a:lnTo>
                    <a:pt x="4984" y="2105457"/>
                  </a:lnTo>
                  <a:lnTo>
                    <a:pt x="0" y="2056015"/>
                  </a:lnTo>
                  <a:lnTo>
                    <a:pt x="0" y="24533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4235898" y="4865623"/>
            <a:ext cx="981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0">
              <a:lnSpc>
                <a:spcPct val="100000"/>
              </a:lnSpc>
              <a:spcBef>
                <a:spcPts val="100"/>
              </a:spcBef>
            </a:pPr>
            <a:r>
              <a:rPr sz="1500" spc="-130" dirty="0">
                <a:solidFill>
                  <a:srgbClr val="FFFFFF"/>
                </a:solidFill>
                <a:latin typeface="Calibri"/>
                <a:cs typeface="Calibri"/>
              </a:rPr>
              <a:t>Острая </a:t>
            </a:r>
            <a:r>
              <a:rPr sz="1500" spc="-120" dirty="0">
                <a:solidFill>
                  <a:srgbClr val="FFFFFF"/>
                </a:solidFill>
                <a:latin typeface="Calibri"/>
                <a:cs typeface="Calibri"/>
              </a:rPr>
              <a:t>фаза  </a:t>
            </a:r>
            <a:r>
              <a:rPr sz="1500" spc="-14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500" spc="-12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500" spc="-135" dirty="0">
                <a:solidFill>
                  <a:srgbClr val="FFFFFF"/>
                </a:solidFill>
                <a:latin typeface="Calibri"/>
                <a:cs typeface="Calibri"/>
              </a:rPr>
              <a:t>аб</a:t>
            </a:r>
            <a:r>
              <a:rPr sz="1500" spc="-155" dirty="0">
                <a:solidFill>
                  <a:srgbClr val="FFFFFF"/>
                </a:solidFill>
                <a:latin typeface="Calibri"/>
                <a:cs typeface="Calibri"/>
              </a:rPr>
              <a:t>или</a:t>
            </a:r>
            <a:r>
              <a:rPr sz="1500" spc="-11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500" spc="-13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500" spc="-15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500" spc="-155" dirty="0">
                <a:solidFill>
                  <a:srgbClr val="FFFFFF"/>
                </a:solidFill>
                <a:latin typeface="Calibri"/>
                <a:cs typeface="Calibri"/>
              </a:rPr>
              <a:t>ии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5285232" y="2987039"/>
            <a:ext cx="2005964" cy="3401695"/>
            <a:chOff x="5285232" y="2987039"/>
            <a:chExt cx="2005964" cy="3401695"/>
          </a:xfrm>
        </p:grpSpPr>
        <p:pic>
          <p:nvPicPr>
            <p:cNvPr id="69" name="object 6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85232" y="2987039"/>
              <a:ext cx="2005584" cy="3401567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574792" y="4358640"/>
              <a:ext cx="1466088" cy="713232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5330018" y="3008955"/>
              <a:ext cx="1915795" cy="3308985"/>
            </a:xfrm>
            <a:custGeom>
              <a:avLst/>
              <a:gdLst/>
              <a:ahLst/>
              <a:cxnLst/>
              <a:rect l="l" t="t" r="r" b="b"/>
              <a:pathLst>
                <a:path w="1915795" h="3308985">
                  <a:moveTo>
                    <a:pt x="1596491" y="0"/>
                  </a:moveTo>
                  <a:lnTo>
                    <a:pt x="319307" y="0"/>
                  </a:lnTo>
                  <a:lnTo>
                    <a:pt x="272122" y="3462"/>
                  </a:lnTo>
                  <a:lnTo>
                    <a:pt x="227087" y="13519"/>
                  </a:lnTo>
                  <a:lnTo>
                    <a:pt x="184695" y="29677"/>
                  </a:lnTo>
                  <a:lnTo>
                    <a:pt x="145441" y="51442"/>
                  </a:lnTo>
                  <a:lnTo>
                    <a:pt x="109818" y="78320"/>
                  </a:lnTo>
                  <a:lnTo>
                    <a:pt x="78320" y="109817"/>
                  </a:lnTo>
                  <a:lnTo>
                    <a:pt x="51442" y="145440"/>
                  </a:lnTo>
                  <a:lnTo>
                    <a:pt x="29677" y="184694"/>
                  </a:lnTo>
                  <a:lnTo>
                    <a:pt x="13519" y="227085"/>
                  </a:lnTo>
                  <a:lnTo>
                    <a:pt x="3462" y="272121"/>
                  </a:lnTo>
                  <a:lnTo>
                    <a:pt x="0" y="319305"/>
                  </a:lnTo>
                  <a:lnTo>
                    <a:pt x="0" y="2989591"/>
                  </a:lnTo>
                  <a:lnTo>
                    <a:pt x="3462" y="3036776"/>
                  </a:lnTo>
                  <a:lnTo>
                    <a:pt x="13519" y="3081811"/>
                  </a:lnTo>
                  <a:lnTo>
                    <a:pt x="29677" y="3124202"/>
                  </a:lnTo>
                  <a:lnTo>
                    <a:pt x="51442" y="3163457"/>
                  </a:lnTo>
                  <a:lnTo>
                    <a:pt x="78320" y="3199079"/>
                  </a:lnTo>
                  <a:lnTo>
                    <a:pt x="109818" y="3230577"/>
                  </a:lnTo>
                  <a:lnTo>
                    <a:pt x="145441" y="3257455"/>
                  </a:lnTo>
                  <a:lnTo>
                    <a:pt x="184695" y="3279220"/>
                  </a:lnTo>
                  <a:lnTo>
                    <a:pt x="227087" y="3295378"/>
                  </a:lnTo>
                  <a:lnTo>
                    <a:pt x="272122" y="3305435"/>
                  </a:lnTo>
                  <a:lnTo>
                    <a:pt x="319307" y="3308897"/>
                  </a:lnTo>
                  <a:lnTo>
                    <a:pt x="1596491" y="3308897"/>
                  </a:lnTo>
                  <a:lnTo>
                    <a:pt x="1643676" y="3305435"/>
                  </a:lnTo>
                  <a:lnTo>
                    <a:pt x="1688711" y="3295378"/>
                  </a:lnTo>
                  <a:lnTo>
                    <a:pt x="1731103" y="3279220"/>
                  </a:lnTo>
                  <a:lnTo>
                    <a:pt x="1770357" y="3257455"/>
                  </a:lnTo>
                  <a:lnTo>
                    <a:pt x="1805979" y="3230577"/>
                  </a:lnTo>
                  <a:lnTo>
                    <a:pt x="1837477" y="3199079"/>
                  </a:lnTo>
                  <a:lnTo>
                    <a:pt x="1864355" y="3163457"/>
                  </a:lnTo>
                  <a:lnTo>
                    <a:pt x="1886120" y="3124202"/>
                  </a:lnTo>
                  <a:lnTo>
                    <a:pt x="1902278" y="3081811"/>
                  </a:lnTo>
                  <a:lnTo>
                    <a:pt x="1912335" y="3036776"/>
                  </a:lnTo>
                  <a:lnTo>
                    <a:pt x="1915797" y="2989591"/>
                  </a:lnTo>
                  <a:lnTo>
                    <a:pt x="1915797" y="319305"/>
                  </a:lnTo>
                  <a:lnTo>
                    <a:pt x="1912335" y="272121"/>
                  </a:lnTo>
                  <a:lnTo>
                    <a:pt x="1902278" y="227085"/>
                  </a:lnTo>
                  <a:lnTo>
                    <a:pt x="1886120" y="184694"/>
                  </a:lnTo>
                  <a:lnTo>
                    <a:pt x="1864355" y="145440"/>
                  </a:lnTo>
                  <a:lnTo>
                    <a:pt x="1837477" y="109817"/>
                  </a:lnTo>
                  <a:lnTo>
                    <a:pt x="1805979" y="78320"/>
                  </a:lnTo>
                  <a:lnTo>
                    <a:pt x="1770357" y="51442"/>
                  </a:lnTo>
                  <a:lnTo>
                    <a:pt x="1731103" y="29677"/>
                  </a:lnTo>
                  <a:lnTo>
                    <a:pt x="1688711" y="13519"/>
                  </a:lnTo>
                  <a:lnTo>
                    <a:pt x="1643676" y="3462"/>
                  </a:lnTo>
                  <a:lnTo>
                    <a:pt x="1596491" y="0"/>
                  </a:lnTo>
                  <a:close/>
                </a:path>
              </a:pathLst>
            </a:custGeom>
            <a:solidFill>
              <a:srgbClr val="FF0000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330018" y="3008955"/>
              <a:ext cx="1915795" cy="3308985"/>
            </a:xfrm>
            <a:custGeom>
              <a:avLst/>
              <a:gdLst/>
              <a:ahLst/>
              <a:cxnLst/>
              <a:rect l="l" t="t" r="r" b="b"/>
              <a:pathLst>
                <a:path w="1915795" h="3308985">
                  <a:moveTo>
                    <a:pt x="0" y="319306"/>
                  </a:moveTo>
                  <a:lnTo>
                    <a:pt x="3462" y="272121"/>
                  </a:lnTo>
                  <a:lnTo>
                    <a:pt x="13519" y="227086"/>
                  </a:lnTo>
                  <a:lnTo>
                    <a:pt x="29677" y="184694"/>
                  </a:lnTo>
                  <a:lnTo>
                    <a:pt x="51442" y="145440"/>
                  </a:lnTo>
                  <a:lnTo>
                    <a:pt x="78320" y="109817"/>
                  </a:lnTo>
                  <a:lnTo>
                    <a:pt x="109818" y="78320"/>
                  </a:lnTo>
                  <a:lnTo>
                    <a:pt x="145440" y="51442"/>
                  </a:lnTo>
                  <a:lnTo>
                    <a:pt x="184695" y="29677"/>
                  </a:lnTo>
                  <a:lnTo>
                    <a:pt x="227086" y="13519"/>
                  </a:lnTo>
                  <a:lnTo>
                    <a:pt x="272122" y="3462"/>
                  </a:lnTo>
                  <a:lnTo>
                    <a:pt x="319306" y="0"/>
                  </a:lnTo>
                  <a:lnTo>
                    <a:pt x="1596491" y="0"/>
                  </a:lnTo>
                  <a:lnTo>
                    <a:pt x="1643675" y="3462"/>
                  </a:lnTo>
                  <a:lnTo>
                    <a:pt x="1688710" y="13519"/>
                  </a:lnTo>
                  <a:lnTo>
                    <a:pt x="1731102" y="29677"/>
                  </a:lnTo>
                  <a:lnTo>
                    <a:pt x="1770356" y="51442"/>
                  </a:lnTo>
                  <a:lnTo>
                    <a:pt x="1805979" y="78320"/>
                  </a:lnTo>
                  <a:lnTo>
                    <a:pt x="1837477" y="109817"/>
                  </a:lnTo>
                  <a:lnTo>
                    <a:pt x="1864355" y="145440"/>
                  </a:lnTo>
                  <a:lnTo>
                    <a:pt x="1886120" y="184694"/>
                  </a:lnTo>
                  <a:lnTo>
                    <a:pt x="1902278" y="227086"/>
                  </a:lnTo>
                  <a:lnTo>
                    <a:pt x="1912335" y="272121"/>
                  </a:lnTo>
                  <a:lnTo>
                    <a:pt x="1915798" y="319306"/>
                  </a:lnTo>
                  <a:lnTo>
                    <a:pt x="1915798" y="2989592"/>
                  </a:lnTo>
                  <a:lnTo>
                    <a:pt x="1912335" y="3036776"/>
                  </a:lnTo>
                  <a:lnTo>
                    <a:pt x="1902278" y="3081811"/>
                  </a:lnTo>
                  <a:lnTo>
                    <a:pt x="1886120" y="3124203"/>
                  </a:lnTo>
                  <a:lnTo>
                    <a:pt x="1864355" y="3163457"/>
                  </a:lnTo>
                  <a:lnTo>
                    <a:pt x="1837477" y="3199080"/>
                  </a:lnTo>
                  <a:lnTo>
                    <a:pt x="1805979" y="3230577"/>
                  </a:lnTo>
                  <a:lnTo>
                    <a:pt x="1770356" y="3257455"/>
                  </a:lnTo>
                  <a:lnTo>
                    <a:pt x="1731102" y="3279220"/>
                  </a:lnTo>
                  <a:lnTo>
                    <a:pt x="1688710" y="3295378"/>
                  </a:lnTo>
                  <a:lnTo>
                    <a:pt x="1643675" y="3305435"/>
                  </a:lnTo>
                  <a:lnTo>
                    <a:pt x="1596491" y="3308898"/>
                  </a:lnTo>
                  <a:lnTo>
                    <a:pt x="319306" y="3308898"/>
                  </a:lnTo>
                  <a:lnTo>
                    <a:pt x="272122" y="3305435"/>
                  </a:lnTo>
                  <a:lnTo>
                    <a:pt x="227086" y="3295378"/>
                  </a:lnTo>
                  <a:lnTo>
                    <a:pt x="184695" y="3279220"/>
                  </a:lnTo>
                  <a:lnTo>
                    <a:pt x="145440" y="3257455"/>
                  </a:lnTo>
                  <a:lnTo>
                    <a:pt x="109818" y="3230577"/>
                  </a:lnTo>
                  <a:lnTo>
                    <a:pt x="78320" y="3199080"/>
                  </a:lnTo>
                  <a:lnTo>
                    <a:pt x="51442" y="3163457"/>
                  </a:lnTo>
                  <a:lnTo>
                    <a:pt x="29677" y="3124203"/>
                  </a:lnTo>
                  <a:lnTo>
                    <a:pt x="13519" y="3081811"/>
                  </a:lnTo>
                  <a:lnTo>
                    <a:pt x="3462" y="3036776"/>
                  </a:lnTo>
                  <a:lnTo>
                    <a:pt x="0" y="2989592"/>
                  </a:lnTo>
                  <a:lnTo>
                    <a:pt x="0" y="319306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5718798" y="4408423"/>
            <a:ext cx="11385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marR="5080" indent="-78740">
              <a:lnSpc>
                <a:spcPct val="100000"/>
              </a:lnSpc>
              <a:spcBef>
                <a:spcPts val="100"/>
              </a:spcBef>
            </a:pPr>
            <a:r>
              <a:rPr sz="1500" spc="-135" dirty="0">
                <a:solidFill>
                  <a:srgbClr val="FFFFFF"/>
                </a:solidFill>
                <a:latin typeface="Calibri"/>
                <a:cs typeface="Calibri"/>
              </a:rPr>
              <a:t>Подострая </a:t>
            </a:r>
            <a:r>
              <a:rPr sz="1500" spc="-120" dirty="0">
                <a:solidFill>
                  <a:srgbClr val="FFFFFF"/>
                </a:solidFill>
                <a:latin typeface="Calibri"/>
                <a:cs typeface="Calibri"/>
              </a:rPr>
              <a:t>фаза  </a:t>
            </a:r>
            <a:r>
              <a:rPr sz="1500" spc="-140" dirty="0">
                <a:solidFill>
                  <a:srgbClr val="FFFFFF"/>
                </a:solidFill>
                <a:latin typeface="Calibri"/>
                <a:cs typeface="Calibri"/>
              </a:rPr>
              <a:t>реабилитации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7168895" y="2987039"/>
            <a:ext cx="2441575" cy="3368040"/>
            <a:chOff x="7168895" y="2987039"/>
            <a:chExt cx="2441575" cy="3368040"/>
          </a:xfrm>
        </p:grpSpPr>
        <p:pic>
          <p:nvPicPr>
            <p:cNvPr id="75" name="object 7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68895" y="2987039"/>
              <a:ext cx="2441448" cy="336804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613903" y="4343400"/>
              <a:ext cx="1588007" cy="713232"/>
            </a:xfrm>
            <a:prstGeom prst="rect">
              <a:avLst/>
            </a:prstGeom>
          </p:spPr>
        </p:pic>
        <p:sp>
          <p:nvSpPr>
            <p:cNvPr id="77" name="object 77"/>
            <p:cNvSpPr/>
            <p:nvPr/>
          </p:nvSpPr>
          <p:spPr>
            <a:xfrm>
              <a:off x="7213673" y="3008956"/>
              <a:ext cx="2351405" cy="3277870"/>
            </a:xfrm>
            <a:custGeom>
              <a:avLst/>
              <a:gdLst/>
              <a:ahLst/>
              <a:cxnLst/>
              <a:rect l="l" t="t" r="r" b="b"/>
              <a:pathLst>
                <a:path w="2351404" h="3277870">
                  <a:moveTo>
                    <a:pt x="1959062" y="0"/>
                  </a:moveTo>
                  <a:lnTo>
                    <a:pt x="391821" y="0"/>
                  </a:lnTo>
                  <a:lnTo>
                    <a:pt x="342672" y="3052"/>
                  </a:lnTo>
                  <a:lnTo>
                    <a:pt x="295345" y="11966"/>
                  </a:lnTo>
                  <a:lnTo>
                    <a:pt x="250206" y="26373"/>
                  </a:lnTo>
                  <a:lnTo>
                    <a:pt x="207624" y="45907"/>
                  </a:lnTo>
                  <a:lnTo>
                    <a:pt x="167965" y="70201"/>
                  </a:lnTo>
                  <a:lnTo>
                    <a:pt x="131597" y="98886"/>
                  </a:lnTo>
                  <a:lnTo>
                    <a:pt x="98887" y="131597"/>
                  </a:lnTo>
                  <a:lnTo>
                    <a:pt x="70201" y="167965"/>
                  </a:lnTo>
                  <a:lnTo>
                    <a:pt x="45908" y="207624"/>
                  </a:lnTo>
                  <a:lnTo>
                    <a:pt x="26374" y="250206"/>
                  </a:lnTo>
                  <a:lnTo>
                    <a:pt x="11966" y="295344"/>
                  </a:lnTo>
                  <a:lnTo>
                    <a:pt x="3052" y="342672"/>
                  </a:lnTo>
                  <a:lnTo>
                    <a:pt x="0" y="391821"/>
                  </a:lnTo>
                  <a:lnTo>
                    <a:pt x="0" y="2885724"/>
                  </a:lnTo>
                  <a:lnTo>
                    <a:pt x="3052" y="2934874"/>
                  </a:lnTo>
                  <a:lnTo>
                    <a:pt x="11966" y="2982201"/>
                  </a:lnTo>
                  <a:lnTo>
                    <a:pt x="26374" y="3027339"/>
                  </a:lnTo>
                  <a:lnTo>
                    <a:pt x="45908" y="3069922"/>
                  </a:lnTo>
                  <a:lnTo>
                    <a:pt x="70201" y="3109580"/>
                  </a:lnTo>
                  <a:lnTo>
                    <a:pt x="98887" y="3145949"/>
                  </a:lnTo>
                  <a:lnTo>
                    <a:pt x="131597" y="3178659"/>
                  </a:lnTo>
                  <a:lnTo>
                    <a:pt x="167965" y="3207345"/>
                  </a:lnTo>
                  <a:lnTo>
                    <a:pt x="207624" y="3231638"/>
                  </a:lnTo>
                  <a:lnTo>
                    <a:pt x="250206" y="3251172"/>
                  </a:lnTo>
                  <a:lnTo>
                    <a:pt x="295345" y="3265579"/>
                  </a:lnTo>
                  <a:lnTo>
                    <a:pt x="342672" y="3274493"/>
                  </a:lnTo>
                  <a:lnTo>
                    <a:pt x="391821" y="3277546"/>
                  </a:lnTo>
                  <a:lnTo>
                    <a:pt x="1959062" y="3277546"/>
                  </a:lnTo>
                  <a:lnTo>
                    <a:pt x="2008211" y="3274493"/>
                  </a:lnTo>
                  <a:lnTo>
                    <a:pt x="2055539" y="3265579"/>
                  </a:lnTo>
                  <a:lnTo>
                    <a:pt x="2100677" y="3251172"/>
                  </a:lnTo>
                  <a:lnTo>
                    <a:pt x="2143259" y="3231638"/>
                  </a:lnTo>
                  <a:lnTo>
                    <a:pt x="2182918" y="3207345"/>
                  </a:lnTo>
                  <a:lnTo>
                    <a:pt x="2219286" y="3178659"/>
                  </a:lnTo>
                  <a:lnTo>
                    <a:pt x="2251997" y="3145949"/>
                  </a:lnTo>
                  <a:lnTo>
                    <a:pt x="2280682" y="3109580"/>
                  </a:lnTo>
                  <a:lnTo>
                    <a:pt x="2304976" y="3069922"/>
                  </a:lnTo>
                  <a:lnTo>
                    <a:pt x="2324510" y="3027339"/>
                  </a:lnTo>
                  <a:lnTo>
                    <a:pt x="2338917" y="2982201"/>
                  </a:lnTo>
                  <a:lnTo>
                    <a:pt x="2347831" y="2934874"/>
                  </a:lnTo>
                  <a:lnTo>
                    <a:pt x="2350884" y="2885724"/>
                  </a:lnTo>
                  <a:lnTo>
                    <a:pt x="2350884" y="391821"/>
                  </a:lnTo>
                  <a:lnTo>
                    <a:pt x="2347831" y="342672"/>
                  </a:lnTo>
                  <a:lnTo>
                    <a:pt x="2338917" y="295344"/>
                  </a:lnTo>
                  <a:lnTo>
                    <a:pt x="2324510" y="250206"/>
                  </a:lnTo>
                  <a:lnTo>
                    <a:pt x="2304976" y="207624"/>
                  </a:lnTo>
                  <a:lnTo>
                    <a:pt x="2280682" y="167965"/>
                  </a:lnTo>
                  <a:lnTo>
                    <a:pt x="2251997" y="131597"/>
                  </a:lnTo>
                  <a:lnTo>
                    <a:pt x="2219286" y="98886"/>
                  </a:lnTo>
                  <a:lnTo>
                    <a:pt x="2182918" y="70201"/>
                  </a:lnTo>
                  <a:lnTo>
                    <a:pt x="2143259" y="45907"/>
                  </a:lnTo>
                  <a:lnTo>
                    <a:pt x="2100677" y="26373"/>
                  </a:lnTo>
                  <a:lnTo>
                    <a:pt x="2055539" y="11966"/>
                  </a:lnTo>
                  <a:lnTo>
                    <a:pt x="2008211" y="3052"/>
                  </a:lnTo>
                  <a:lnTo>
                    <a:pt x="1959062" y="0"/>
                  </a:lnTo>
                  <a:close/>
                </a:path>
              </a:pathLst>
            </a:custGeom>
            <a:solidFill>
              <a:srgbClr val="FF0000">
                <a:alpha val="419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213673" y="3008956"/>
              <a:ext cx="2351405" cy="3277870"/>
            </a:xfrm>
            <a:custGeom>
              <a:avLst/>
              <a:gdLst/>
              <a:ahLst/>
              <a:cxnLst/>
              <a:rect l="l" t="t" r="r" b="b"/>
              <a:pathLst>
                <a:path w="2351404" h="3277870">
                  <a:moveTo>
                    <a:pt x="0" y="391821"/>
                  </a:moveTo>
                  <a:lnTo>
                    <a:pt x="3052" y="342672"/>
                  </a:lnTo>
                  <a:lnTo>
                    <a:pt x="11966" y="295344"/>
                  </a:lnTo>
                  <a:lnTo>
                    <a:pt x="26374" y="250206"/>
                  </a:lnTo>
                  <a:lnTo>
                    <a:pt x="45908" y="207624"/>
                  </a:lnTo>
                  <a:lnTo>
                    <a:pt x="70201" y="167965"/>
                  </a:lnTo>
                  <a:lnTo>
                    <a:pt x="98886" y="131597"/>
                  </a:lnTo>
                  <a:lnTo>
                    <a:pt x="131597" y="98886"/>
                  </a:lnTo>
                  <a:lnTo>
                    <a:pt x="167965" y="70201"/>
                  </a:lnTo>
                  <a:lnTo>
                    <a:pt x="207624" y="45908"/>
                  </a:lnTo>
                  <a:lnTo>
                    <a:pt x="250206" y="26374"/>
                  </a:lnTo>
                  <a:lnTo>
                    <a:pt x="295345" y="11966"/>
                  </a:lnTo>
                  <a:lnTo>
                    <a:pt x="342672" y="3052"/>
                  </a:lnTo>
                  <a:lnTo>
                    <a:pt x="391821" y="0"/>
                  </a:lnTo>
                  <a:lnTo>
                    <a:pt x="1959062" y="0"/>
                  </a:lnTo>
                  <a:lnTo>
                    <a:pt x="2008211" y="3052"/>
                  </a:lnTo>
                  <a:lnTo>
                    <a:pt x="2055538" y="11966"/>
                  </a:lnTo>
                  <a:lnTo>
                    <a:pt x="2100677" y="26374"/>
                  </a:lnTo>
                  <a:lnTo>
                    <a:pt x="2143259" y="45908"/>
                  </a:lnTo>
                  <a:lnTo>
                    <a:pt x="2182918" y="70201"/>
                  </a:lnTo>
                  <a:lnTo>
                    <a:pt x="2219286" y="98886"/>
                  </a:lnTo>
                  <a:lnTo>
                    <a:pt x="2251996" y="131597"/>
                  </a:lnTo>
                  <a:lnTo>
                    <a:pt x="2280682" y="167965"/>
                  </a:lnTo>
                  <a:lnTo>
                    <a:pt x="2304975" y="207624"/>
                  </a:lnTo>
                  <a:lnTo>
                    <a:pt x="2324509" y="250206"/>
                  </a:lnTo>
                  <a:lnTo>
                    <a:pt x="2338917" y="295344"/>
                  </a:lnTo>
                  <a:lnTo>
                    <a:pt x="2347831" y="342672"/>
                  </a:lnTo>
                  <a:lnTo>
                    <a:pt x="2350884" y="391821"/>
                  </a:lnTo>
                  <a:lnTo>
                    <a:pt x="2350884" y="2885725"/>
                  </a:lnTo>
                  <a:lnTo>
                    <a:pt x="2347831" y="2934874"/>
                  </a:lnTo>
                  <a:lnTo>
                    <a:pt x="2338917" y="2982201"/>
                  </a:lnTo>
                  <a:lnTo>
                    <a:pt x="2324509" y="3027340"/>
                  </a:lnTo>
                  <a:lnTo>
                    <a:pt x="2304975" y="3069922"/>
                  </a:lnTo>
                  <a:lnTo>
                    <a:pt x="2280682" y="3109581"/>
                  </a:lnTo>
                  <a:lnTo>
                    <a:pt x="2251996" y="3145949"/>
                  </a:lnTo>
                  <a:lnTo>
                    <a:pt x="2219286" y="3178659"/>
                  </a:lnTo>
                  <a:lnTo>
                    <a:pt x="2182918" y="3207345"/>
                  </a:lnTo>
                  <a:lnTo>
                    <a:pt x="2143259" y="3231638"/>
                  </a:lnTo>
                  <a:lnTo>
                    <a:pt x="2100677" y="3251172"/>
                  </a:lnTo>
                  <a:lnTo>
                    <a:pt x="2055538" y="3265580"/>
                  </a:lnTo>
                  <a:lnTo>
                    <a:pt x="2008211" y="3274494"/>
                  </a:lnTo>
                  <a:lnTo>
                    <a:pt x="1959062" y="3277547"/>
                  </a:lnTo>
                  <a:lnTo>
                    <a:pt x="391821" y="3277547"/>
                  </a:lnTo>
                  <a:lnTo>
                    <a:pt x="342672" y="3274494"/>
                  </a:lnTo>
                  <a:lnTo>
                    <a:pt x="295345" y="3265580"/>
                  </a:lnTo>
                  <a:lnTo>
                    <a:pt x="250206" y="3251172"/>
                  </a:lnTo>
                  <a:lnTo>
                    <a:pt x="207624" y="3231638"/>
                  </a:lnTo>
                  <a:lnTo>
                    <a:pt x="167965" y="3207345"/>
                  </a:lnTo>
                  <a:lnTo>
                    <a:pt x="131597" y="3178659"/>
                  </a:lnTo>
                  <a:lnTo>
                    <a:pt x="98886" y="3145949"/>
                  </a:lnTo>
                  <a:lnTo>
                    <a:pt x="70201" y="3109581"/>
                  </a:lnTo>
                  <a:lnTo>
                    <a:pt x="45908" y="3069922"/>
                  </a:lnTo>
                  <a:lnTo>
                    <a:pt x="26374" y="3027340"/>
                  </a:lnTo>
                  <a:lnTo>
                    <a:pt x="11966" y="2982201"/>
                  </a:lnTo>
                  <a:lnTo>
                    <a:pt x="3052" y="2934874"/>
                  </a:lnTo>
                  <a:lnTo>
                    <a:pt x="0" y="2885725"/>
                  </a:lnTo>
                  <a:lnTo>
                    <a:pt x="0" y="39182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7758084" y="4393183"/>
            <a:ext cx="12623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035" marR="5080" indent="-140970">
              <a:lnSpc>
                <a:spcPct val="100000"/>
              </a:lnSpc>
              <a:spcBef>
                <a:spcPts val="100"/>
              </a:spcBef>
            </a:pPr>
            <a:r>
              <a:rPr sz="1500" spc="-125" dirty="0">
                <a:solidFill>
                  <a:srgbClr val="FFFFFF"/>
                </a:solidFill>
                <a:latin typeface="Calibri"/>
                <a:cs typeface="Calibri"/>
              </a:rPr>
              <a:t>Хроническая </a:t>
            </a:r>
            <a:r>
              <a:rPr sz="1500" spc="-120" dirty="0">
                <a:solidFill>
                  <a:srgbClr val="FFFFFF"/>
                </a:solidFill>
                <a:latin typeface="Calibri"/>
                <a:cs typeface="Calibri"/>
              </a:rPr>
              <a:t>фаза  </a:t>
            </a:r>
            <a:r>
              <a:rPr sz="1500" spc="-140" dirty="0">
                <a:solidFill>
                  <a:srgbClr val="FFFFFF"/>
                </a:solidFill>
                <a:latin typeface="Calibri"/>
                <a:cs typeface="Calibri"/>
              </a:rPr>
              <a:t>реабилитации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9083040" y="2657855"/>
            <a:ext cx="506095" cy="2962910"/>
            <a:chOff x="9083040" y="2657855"/>
            <a:chExt cx="506095" cy="2962910"/>
          </a:xfrm>
        </p:grpSpPr>
        <p:pic>
          <p:nvPicPr>
            <p:cNvPr id="81" name="object 8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083040" y="2657855"/>
              <a:ext cx="505968" cy="2962656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9231584" y="2888941"/>
              <a:ext cx="209550" cy="2460625"/>
            </a:xfrm>
            <a:custGeom>
              <a:avLst/>
              <a:gdLst/>
              <a:ahLst/>
              <a:cxnLst/>
              <a:rect l="l" t="t" r="r" b="b"/>
              <a:pathLst>
                <a:path w="209550" h="2460625">
                  <a:moveTo>
                    <a:pt x="69850" y="2250723"/>
                  </a:moveTo>
                  <a:lnTo>
                    <a:pt x="0" y="2250723"/>
                  </a:lnTo>
                  <a:lnTo>
                    <a:pt x="104775" y="2460273"/>
                  </a:lnTo>
                  <a:lnTo>
                    <a:pt x="192086" y="2285650"/>
                  </a:lnTo>
                  <a:lnTo>
                    <a:pt x="69850" y="2285650"/>
                  </a:lnTo>
                  <a:lnTo>
                    <a:pt x="69850" y="2250723"/>
                  </a:lnTo>
                  <a:close/>
                </a:path>
                <a:path w="209550" h="2460625">
                  <a:moveTo>
                    <a:pt x="139700" y="174625"/>
                  </a:moveTo>
                  <a:lnTo>
                    <a:pt x="69850" y="174625"/>
                  </a:lnTo>
                  <a:lnTo>
                    <a:pt x="69850" y="2285650"/>
                  </a:lnTo>
                  <a:lnTo>
                    <a:pt x="139700" y="2285650"/>
                  </a:lnTo>
                  <a:lnTo>
                    <a:pt x="139700" y="174625"/>
                  </a:lnTo>
                  <a:close/>
                </a:path>
                <a:path w="209550" h="2460625">
                  <a:moveTo>
                    <a:pt x="209550" y="2250723"/>
                  </a:moveTo>
                  <a:lnTo>
                    <a:pt x="139700" y="2250723"/>
                  </a:lnTo>
                  <a:lnTo>
                    <a:pt x="139700" y="2285650"/>
                  </a:lnTo>
                  <a:lnTo>
                    <a:pt x="192086" y="2285650"/>
                  </a:lnTo>
                  <a:lnTo>
                    <a:pt x="209550" y="2250723"/>
                  </a:lnTo>
                  <a:close/>
                </a:path>
                <a:path w="209550" h="2460625">
                  <a:moveTo>
                    <a:pt x="104775" y="0"/>
                  </a:moveTo>
                  <a:lnTo>
                    <a:pt x="0" y="209550"/>
                  </a:lnTo>
                  <a:lnTo>
                    <a:pt x="69850" y="209550"/>
                  </a:lnTo>
                  <a:lnTo>
                    <a:pt x="69850" y="174625"/>
                  </a:lnTo>
                  <a:lnTo>
                    <a:pt x="192087" y="174625"/>
                  </a:lnTo>
                  <a:lnTo>
                    <a:pt x="104775" y="0"/>
                  </a:lnTo>
                  <a:close/>
                </a:path>
                <a:path w="209550" h="2460625">
                  <a:moveTo>
                    <a:pt x="192087" y="174625"/>
                  </a:moveTo>
                  <a:lnTo>
                    <a:pt x="139700" y="174625"/>
                  </a:lnTo>
                  <a:lnTo>
                    <a:pt x="139700" y="209550"/>
                  </a:lnTo>
                  <a:lnTo>
                    <a:pt x="209550" y="209550"/>
                  </a:lnTo>
                  <a:lnTo>
                    <a:pt x="192087" y="174625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0543" y="1971738"/>
            <a:ext cx="10020935" cy="236854"/>
          </a:xfrm>
          <a:custGeom>
            <a:avLst/>
            <a:gdLst/>
            <a:ahLst/>
            <a:cxnLst/>
            <a:rect l="l" t="t" r="r" b="b"/>
            <a:pathLst>
              <a:path w="10020935" h="236855">
                <a:moveTo>
                  <a:pt x="10020681" y="0"/>
                </a:moveTo>
                <a:lnTo>
                  <a:pt x="9097112" y="0"/>
                </a:lnTo>
                <a:lnTo>
                  <a:pt x="0" y="0"/>
                </a:lnTo>
                <a:lnTo>
                  <a:pt x="0" y="236601"/>
                </a:lnTo>
                <a:lnTo>
                  <a:pt x="9097112" y="236601"/>
                </a:lnTo>
                <a:lnTo>
                  <a:pt x="10020681" y="236601"/>
                </a:lnTo>
                <a:lnTo>
                  <a:pt x="1002068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0543" y="3585755"/>
            <a:ext cx="9097645" cy="1258570"/>
          </a:xfrm>
          <a:custGeom>
            <a:avLst/>
            <a:gdLst/>
            <a:ahLst/>
            <a:cxnLst/>
            <a:rect l="l" t="t" r="r" b="b"/>
            <a:pathLst>
              <a:path w="9097645" h="1258570">
                <a:moveTo>
                  <a:pt x="9097112" y="0"/>
                </a:moveTo>
                <a:lnTo>
                  <a:pt x="0" y="0"/>
                </a:lnTo>
                <a:lnTo>
                  <a:pt x="0" y="226872"/>
                </a:lnTo>
                <a:lnTo>
                  <a:pt x="0" y="453745"/>
                </a:lnTo>
                <a:lnTo>
                  <a:pt x="0" y="856081"/>
                </a:lnTo>
                <a:lnTo>
                  <a:pt x="0" y="1258417"/>
                </a:lnTo>
                <a:lnTo>
                  <a:pt x="9097112" y="1258417"/>
                </a:lnTo>
                <a:lnTo>
                  <a:pt x="9097112" y="856081"/>
                </a:lnTo>
                <a:lnTo>
                  <a:pt x="9097112" y="453745"/>
                </a:lnTo>
                <a:lnTo>
                  <a:pt x="9097112" y="226872"/>
                </a:lnTo>
                <a:lnTo>
                  <a:pt x="9097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57228" y="1152621"/>
          <a:ext cx="10577195" cy="369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72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976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3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pPr algn="ctr">
                        <a:lnSpc>
                          <a:spcPts val="1455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№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55"/>
                        </a:lnSpc>
                      </a:pPr>
                      <a:r>
                        <a:rPr sz="1300" spc="-135" dirty="0">
                          <a:latin typeface="Calibri"/>
                          <a:cs typeface="Calibri"/>
                        </a:rPr>
                        <a:t>Положение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55"/>
                        </a:lnSpc>
                      </a:pPr>
                      <a:r>
                        <a:rPr sz="1300" spc="-125" dirty="0">
                          <a:latin typeface="Calibri"/>
                          <a:cs typeface="Calibri"/>
                        </a:rPr>
                        <a:t>Уровень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65405" marR="57785" algn="ctr">
                        <a:lnSpc>
                          <a:spcPts val="1490"/>
                        </a:lnSpc>
                        <a:spcBef>
                          <a:spcPts val="155"/>
                        </a:spcBef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до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аза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т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300" spc="-5" dirty="0">
                          <a:latin typeface="Calibri"/>
                          <a:cs typeface="Calibri"/>
                        </a:rPr>
                        <a:t>льн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о 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сти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8401">
                <a:tc>
                  <a:txBody>
                    <a:bodyPr/>
                    <a:lstStyle/>
                    <a:p>
                      <a:pPr algn="ctr">
                        <a:lnSpc>
                          <a:spcPts val="1455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55"/>
                        </a:lnSpc>
                      </a:pPr>
                      <a:r>
                        <a:rPr sz="1300" spc="-135" dirty="0">
                          <a:latin typeface="Calibri"/>
                          <a:cs typeface="Calibri"/>
                        </a:rPr>
                        <a:t>Шкала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болевого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поведения </a:t>
                      </a:r>
                      <a:r>
                        <a:rPr sz="1300" spc="-85" dirty="0">
                          <a:latin typeface="Calibri"/>
                          <a:cs typeface="Calibri"/>
                        </a:rPr>
                        <a:t>(BPS)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(приложение) 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-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наиболее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достоверная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шкала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мониторинга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боли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малоконтактных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пациентов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55"/>
                        </a:lnSpc>
                      </a:pPr>
                      <a:r>
                        <a:rPr sz="1300" spc="-50" dirty="0">
                          <a:latin typeface="Calibri"/>
                          <a:cs typeface="Calibri"/>
                        </a:rPr>
                        <a:t>I-B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6602"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65"/>
                        </a:lnSpc>
                      </a:pPr>
                      <a:r>
                        <a:rPr sz="1300" b="1" spc="-110" dirty="0">
                          <a:latin typeface="Calibri"/>
                          <a:cs typeface="Calibri"/>
                        </a:rPr>
                        <a:t>Контроль </a:t>
                      </a:r>
                      <a:r>
                        <a:rPr sz="1300" b="1" spc="-130" dirty="0">
                          <a:latin typeface="Calibri"/>
                          <a:cs typeface="Calibri"/>
                        </a:rPr>
                        <a:t>боли </a:t>
                      </a:r>
                      <a:r>
                        <a:rPr sz="1300" b="1" spc="-114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300" b="1" spc="-100" dirty="0">
                          <a:latin typeface="Calibri"/>
                          <a:cs typeface="Calibri"/>
                        </a:rPr>
                        <a:t>ОРИТ </a:t>
                      </a:r>
                      <a:r>
                        <a:rPr sz="1300" b="1" spc="-140" dirty="0">
                          <a:latin typeface="Calibri"/>
                          <a:cs typeface="Calibri"/>
                        </a:rPr>
                        <a:t>должна </a:t>
                      </a:r>
                      <a:r>
                        <a:rPr sz="1300" b="1" spc="-105" dirty="0">
                          <a:latin typeface="Calibri"/>
                          <a:cs typeface="Calibri"/>
                        </a:rPr>
                        <a:t>осуществляться </a:t>
                      </a:r>
                      <a:r>
                        <a:rPr sz="1300" b="1" spc="-120" dirty="0">
                          <a:latin typeface="Calibri"/>
                          <a:cs typeface="Calibri"/>
                        </a:rPr>
                        <a:t>рутинно </a:t>
                      </a:r>
                      <a:r>
                        <a:rPr sz="1300" b="1" spc="-14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300" b="1" spc="-100" dirty="0">
                          <a:latin typeface="Calibri"/>
                          <a:cs typeface="Calibri"/>
                        </a:rPr>
                        <a:t>ее </a:t>
                      </a:r>
                      <a:r>
                        <a:rPr sz="1300" b="1" spc="-120" dirty="0">
                          <a:latin typeface="Calibri"/>
                          <a:cs typeface="Calibri"/>
                        </a:rPr>
                        <a:t>проведение </a:t>
                      </a:r>
                      <a:r>
                        <a:rPr sz="1300" b="1" spc="-140" dirty="0">
                          <a:latin typeface="Calibri"/>
                          <a:cs typeface="Calibri"/>
                        </a:rPr>
                        <a:t>должно </a:t>
                      </a:r>
                      <a:r>
                        <a:rPr sz="1300" b="1" spc="-110" dirty="0">
                          <a:latin typeface="Calibri"/>
                          <a:cs typeface="Calibri"/>
                        </a:rPr>
                        <a:t>предшествовать </a:t>
                      </a:r>
                      <a:r>
                        <a:rPr sz="1300" b="1" spc="-120" dirty="0">
                          <a:latin typeface="Calibri"/>
                          <a:cs typeface="Calibri"/>
                        </a:rPr>
                        <a:t>седации</a:t>
                      </a:r>
                      <a:r>
                        <a:rPr sz="13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0" dirty="0">
                          <a:latin typeface="Arial Narrow"/>
                          <a:cs typeface="Arial Narrow"/>
                        </a:rPr>
                        <a:t>.</a:t>
                      </a:r>
                      <a:endParaRPr sz="13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</a:pPr>
                      <a:r>
                        <a:rPr sz="1300" spc="-50" dirty="0">
                          <a:latin typeface="Calibri"/>
                          <a:cs typeface="Calibri"/>
                        </a:rPr>
                        <a:t>I-B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6602"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3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70"/>
                        </a:lnSpc>
                      </a:pPr>
                      <a:r>
                        <a:rPr sz="1300" spc="-120" dirty="0">
                          <a:latin typeface="Calibri"/>
                          <a:cs typeface="Calibri"/>
                        </a:rPr>
                        <a:t>Первой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линией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лекарственной терапии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300" spc="-105" dirty="0">
                          <a:latin typeface="Calibri"/>
                          <a:cs typeface="Calibri"/>
                        </a:rPr>
                        <a:t>ОРИТ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являются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в/в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опиаты,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за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исключением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коррекции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нейропатической</a:t>
                      </a:r>
                      <a:r>
                        <a:rPr sz="13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боли.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70"/>
                        </a:lnSpc>
                      </a:pPr>
                      <a:r>
                        <a:rPr sz="1300" spc="-55" dirty="0">
                          <a:latin typeface="Calibri"/>
                          <a:cs typeface="Calibri"/>
                        </a:rPr>
                        <a:t>I-C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9648">
                <a:tc>
                  <a:txBody>
                    <a:bodyPr/>
                    <a:lstStyle/>
                    <a:p>
                      <a:pPr algn="ctr">
                        <a:lnSpc>
                          <a:spcPts val="1455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4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55"/>
                        </a:lnSpc>
                      </a:pPr>
                      <a:r>
                        <a:rPr sz="1300" spc="-135" dirty="0">
                          <a:latin typeface="Calibri"/>
                          <a:cs typeface="Calibri"/>
                        </a:rPr>
                        <a:t>Поддержание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легкой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седации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взрослых эффективно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улучшения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клинических исходов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(например,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сокращения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сроков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ИВЛ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пребывания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5" dirty="0">
                          <a:latin typeface="Calibri"/>
                          <a:cs typeface="Calibri"/>
                        </a:rPr>
                        <a:t>ОРИТ)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55"/>
                        </a:lnSpc>
                      </a:pPr>
                      <a:r>
                        <a:rPr sz="1300" spc="-60" dirty="0">
                          <a:latin typeface="Calibri"/>
                          <a:cs typeface="Calibri"/>
                        </a:rPr>
                        <a:t>В-IIa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ctr">
                        <a:lnSpc>
                          <a:spcPts val="1460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5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60"/>
                        </a:lnSpc>
                      </a:pPr>
                      <a:r>
                        <a:rPr sz="1300" spc="-9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300" spc="-105" dirty="0">
                          <a:latin typeface="Calibri"/>
                          <a:cs typeface="Calibri"/>
                        </a:rPr>
                        <a:t>Richmond </a:t>
                      </a:r>
                      <a:r>
                        <a:rPr sz="1300" spc="-80" dirty="0">
                          <a:latin typeface="Calibri"/>
                          <a:cs typeface="Calibri"/>
                        </a:rPr>
                        <a:t>Agitation-Sedation </a:t>
                      </a:r>
                      <a:r>
                        <a:rPr sz="1300" spc="-70" dirty="0">
                          <a:latin typeface="Calibri"/>
                          <a:cs typeface="Calibri"/>
                        </a:rPr>
                        <a:t>Scale </a:t>
                      </a:r>
                      <a:r>
                        <a:rPr sz="1300" spc="-85" dirty="0">
                          <a:latin typeface="Calibri"/>
                          <a:cs typeface="Calibri"/>
                        </a:rPr>
                        <a:t>(RASS)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(приложение </a:t>
                      </a:r>
                      <a:r>
                        <a:rPr sz="1300" spc="-85" dirty="0">
                          <a:latin typeface="Calibri"/>
                          <a:cs typeface="Calibri"/>
                        </a:rPr>
                        <a:t>1)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-один из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наиболее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точных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инструментов оценки </a:t>
                      </a:r>
                      <a:r>
                        <a:rPr sz="1300" spc="-105" dirty="0">
                          <a:latin typeface="Calibri"/>
                          <a:cs typeface="Calibri"/>
                        </a:rPr>
                        <a:t>качества</a:t>
                      </a:r>
                      <a:r>
                        <a:rPr sz="1300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глубины седации.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0"/>
                        </a:lnSpc>
                      </a:pPr>
                      <a:r>
                        <a:rPr sz="1300" spc="-50" dirty="0">
                          <a:latin typeface="Calibri"/>
                          <a:cs typeface="Calibri"/>
                        </a:rPr>
                        <a:t>I-B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3402"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6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65"/>
                        </a:lnSpc>
                      </a:pPr>
                      <a:r>
                        <a:rPr sz="1300" spc="-165" dirty="0">
                          <a:latin typeface="Calibri"/>
                          <a:cs typeface="Calibri"/>
                        </a:rPr>
                        <a:t>Может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быть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полезна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ежедневная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остановка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седации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рутинное использование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легкой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седации по принципу </a:t>
                      </a:r>
                      <a:r>
                        <a:rPr sz="1300" spc="-145" dirty="0">
                          <a:latin typeface="Calibri"/>
                          <a:cs typeface="Calibri"/>
                        </a:rPr>
                        <a:t>«минимальной</a:t>
                      </a:r>
                      <a:r>
                        <a:rPr sz="1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достаточности».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</a:pPr>
                      <a:r>
                        <a:rPr sz="1300" spc="-6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IIa-A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2774"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</a:pPr>
                      <a:r>
                        <a:rPr sz="1300" dirty="0">
                          <a:latin typeface="Calibri"/>
                          <a:cs typeface="Calibri"/>
                        </a:rPr>
                        <a:t>7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ts val="1465"/>
                        </a:lnSpc>
                      </a:pPr>
                      <a:r>
                        <a:rPr sz="1300" spc="-130" dirty="0">
                          <a:latin typeface="Calibri"/>
                          <a:cs typeface="Calibri"/>
                        </a:rPr>
                        <a:t>При выборе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препарата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седации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предпочтение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отдавать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небензодиазепиновым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препаратам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</a:pPr>
                      <a:r>
                        <a:rPr sz="1300" spc="-60" dirty="0">
                          <a:latin typeface="Calibri"/>
                          <a:cs typeface="Calibri"/>
                        </a:rPr>
                        <a:t>IIа-B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6871">
                <a:tc>
                  <a:txBody>
                    <a:bodyPr/>
                    <a:lstStyle/>
                    <a:p>
                      <a:pPr algn="ctr">
                        <a:lnSpc>
                          <a:spcPts val="1460"/>
                        </a:lnSpc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460"/>
                        </a:lnSpc>
                      </a:pPr>
                      <a:r>
                        <a:rPr sz="1300" spc="-125" dirty="0">
                          <a:latin typeface="Calibri"/>
                          <a:cs typeface="Calibri"/>
                        </a:rPr>
                        <a:t>Длительная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седация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способствует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формированию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эмоционально-когнитивных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нарушений.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0"/>
                        </a:lnSpc>
                      </a:pPr>
                      <a:r>
                        <a:rPr sz="1300" spc="-45" dirty="0">
                          <a:latin typeface="Calibri"/>
                          <a:cs typeface="Calibri"/>
                        </a:rPr>
                        <a:t>III-B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6871">
                <a:tc>
                  <a:txBody>
                    <a:bodyPr/>
                    <a:lstStyle/>
                    <a:p>
                      <a:pPr algn="ctr">
                        <a:lnSpc>
                          <a:spcPts val="1450"/>
                        </a:lnSpc>
                      </a:pPr>
                      <a:r>
                        <a:rPr sz="13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450"/>
                        </a:lnSpc>
                      </a:pPr>
                      <a:r>
                        <a:rPr sz="1300" spc="-175" dirty="0">
                          <a:latin typeface="Calibri"/>
                          <a:cs typeface="Calibri"/>
                        </a:rPr>
                        <a:t>Можно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рассмотреть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массаж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лечения</a:t>
                      </a:r>
                      <a:r>
                        <a:rPr sz="13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боли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50"/>
                        </a:lnSpc>
                      </a:pPr>
                      <a:r>
                        <a:rPr sz="1300" spc="-65" dirty="0">
                          <a:latin typeface="Calibri"/>
                          <a:cs typeface="Calibri"/>
                        </a:rPr>
                        <a:t>IIb-B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6871"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</a:pPr>
                      <a:r>
                        <a:rPr sz="13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465"/>
                        </a:lnSpc>
                      </a:pPr>
                      <a:r>
                        <a:rPr sz="1300" spc="-175" dirty="0">
                          <a:latin typeface="Calibri"/>
                          <a:cs typeface="Calibri"/>
                        </a:rPr>
                        <a:t>Можно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рассмотреть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музыкотерапию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уменьшения боли </a:t>
                      </a:r>
                      <a:r>
                        <a:rPr sz="1300" spc="-105" dirty="0">
                          <a:latin typeface="Calibri"/>
                          <a:cs typeface="Calibri"/>
                        </a:rPr>
                        <a:t>как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процедурных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непроцедурных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болях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критически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больных</a:t>
                      </a:r>
                      <a:r>
                        <a:rPr sz="13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взрослых.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65"/>
                        </a:lnSpc>
                      </a:pPr>
                      <a:r>
                        <a:rPr sz="1300" spc="-65" dirty="0">
                          <a:latin typeface="Calibri"/>
                          <a:cs typeface="Calibri"/>
                        </a:rPr>
                        <a:t>IIb-B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ctr">
                        <a:lnSpc>
                          <a:spcPts val="1455"/>
                        </a:lnSpc>
                      </a:pPr>
                      <a:r>
                        <a:rPr sz="13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11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455"/>
                        </a:lnSpc>
                      </a:pPr>
                      <a:r>
                        <a:rPr sz="1300" spc="-175" dirty="0">
                          <a:latin typeface="Calibri"/>
                          <a:cs typeface="Calibri"/>
                        </a:rPr>
                        <a:t>Можно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рассмотреть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терапию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холодом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лечения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процедурной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боли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критически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больных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взрослых.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Remarks: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Холодные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пакеты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со </a:t>
                      </a:r>
                      <a:r>
                        <a:rPr sz="1300" spc="-150" dirty="0">
                          <a:latin typeface="Calibri"/>
                          <a:cs typeface="Calibri"/>
                        </a:rPr>
                        <a:t>льдом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наносили</a:t>
                      </a:r>
                      <a:r>
                        <a:rPr sz="1300" spc="-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в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6159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300" spc="-114" dirty="0">
                          <a:latin typeface="Calibri"/>
                          <a:cs typeface="Calibri"/>
                        </a:rPr>
                        <a:t>течение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75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50" dirty="0">
                          <a:latin typeface="Calibri"/>
                          <a:cs typeface="Calibri"/>
                        </a:rPr>
                        <a:t>мин,</a:t>
                      </a:r>
                      <a:r>
                        <a:rPr sz="13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заворачивали</a:t>
                      </a:r>
                      <a:r>
                        <a:rPr sz="13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перевязочную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45" dirty="0">
                          <a:latin typeface="Calibri"/>
                          <a:cs typeface="Calibri"/>
                        </a:rPr>
                        <a:t>марлю,</a:t>
                      </a:r>
                      <a:r>
                        <a:rPr sz="13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область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05" dirty="0">
                          <a:latin typeface="Calibri"/>
                          <a:cs typeface="Calibri"/>
                        </a:rPr>
                        <a:t>вокруг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эндотрахеальной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трубки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перед</a:t>
                      </a:r>
                      <a:r>
                        <a:rPr sz="13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ее</a:t>
                      </a:r>
                      <a:r>
                        <a:rPr sz="13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удалением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55"/>
                        </a:lnSpc>
                      </a:pPr>
                      <a:r>
                        <a:rPr sz="1300" spc="-65" dirty="0">
                          <a:latin typeface="Calibri"/>
                          <a:cs typeface="Calibri"/>
                        </a:rPr>
                        <a:t>IIb-B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02336">
                <a:tc>
                  <a:txBody>
                    <a:bodyPr/>
                    <a:lstStyle/>
                    <a:p>
                      <a:pPr algn="ctr">
                        <a:lnSpc>
                          <a:spcPts val="1455"/>
                        </a:lnSpc>
                      </a:pPr>
                      <a:r>
                        <a:rPr sz="1300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12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1594">
                        <a:lnSpc>
                          <a:spcPts val="1455"/>
                        </a:lnSpc>
                      </a:pPr>
                      <a:r>
                        <a:rPr sz="1300" spc="-175" dirty="0">
                          <a:latin typeface="Calibri"/>
                          <a:cs typeface="Calibri"/>
                        </a:rPr>
                        <a:t>Можно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рассмотреть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ацетаминофен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300" spc="-105" dirty="0">
                          <a:latin typeface="Calibri"/>
                          <a:cs typeface="Calibri"/>
                        </a:rPr>
                        <a:t>качестве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дополнения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к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опиоиду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уменьшения</a:t>
                      </a:r>
                      <a:r>
                        <a:rPr sz="13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интенсивности </a:t>
                      </a:r>
                      <a:r>
                        <a:rPr sz="1300" spc="-135" dirty="0">
                          <a:latin typeface="Calibri"/>
                          <a:cs typeface="Calibri"/>
                        </a:rPr>
                        <a:t>боли  и  </a:t>
                      </a:r>
                      <a:r>
                        <a:rPr sz="1300" spc="-125" dirty="0">
                          <a:latin typeface="Calibri"/>
                          <a:cs typeface="Calibri"/>
                        </a:rPr>
                        <a:t>потребления </a:t>
                      </a:r>
                      <a:r>
                        <a:rPr sz="1300" spc="-130" dirty="0">
                          <a:latin typeface="Calibri"/>
                          <a:cs typeface="Calibri"/>
                        </a:rPr>
                        <a:t>опиоидов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3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критически</a:t>
                      </a:r>
                      <a:endParaRPr sz="1300">
                        <a:latin typeface="Calibri"/>
                        <a:cs typeface="Calibri"/>
                      </a:endParaRPr>
                    </a:p>
                    <a:p>
                      <a:pPr marL="61594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300" spc="-125" dirty="0">
                          <a:latin typeface="Calibri"/>
                          <a:cs typeface="Calibri"/>
                        </a:rPr>
                        <a:t>больных</a:t>
                      </a:r>
                      <a:r>
                        <a:rPr sz="13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взрослых.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55"/>
                        </a:lnSpc>
                      </a:pPr>
                      <a:r>
                        <a:rPr sz="1300" spc="-65" dirty="0">
                          <a:latin typeface="Calibri"/>
                          <a:cs typeface="Calibri"/>
                        </a:rPr>
                        <a:t>IIb-C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704607" y="256539"/>
            <a:ext cx="29165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430" dirty="0"/>
              <a:t>А</a:t>
            </a:r>
            <a:r>
              <a:rPr sz="4000" spc="-405" dirty="0"/>
              <a:t>н</a:t>
            </a:r>
            <a:r>
              <a:rPr sz="4000" spc="-355" dirty="0"/>
              <a:t>а</a:t>
            </a:r>
            <a:r>
              <a:rPr sz="4000" spc="-385" dirty="0"/>
              <a:t>л</a:t>
            </a:r>
            <a:r>
              <a:rPr sz="4000" spc="-375" dirty="0"/>
              <a:t>ь</a:t>
            </a:r>
            <a:r>
              <a:rPr sz="4000" spc="-200" dirty="0"/>
              <a:t>г</a:t>
            </a:r>
            <a:r>
              <a:rPr sz="4000" spc="-390" dirty="0"/>
              <a:t>о</a:t>
            </a:r>
            <a:r>
              <a:rPr sz="4000" spc="-270" dirty="0"/>
              <a:t>с</a:t>
            </a:r>
            <a:r>
              <a:rPr sz="4000" spc="-345" dirty="0"/>
              <a:t>е</a:t>
            </a:r>
            <a:r>
              <a:rPr sz="4000" spc="-490" dirty="0"/>
              <a:t>д</a:t>
            </a:r>
            <a:r>
              <a:rPr sz="4000" spc="-340" dirty="0"/>
              <a:t>а</a:t>
            </a:r>
            <a:r>
              <a:rPr sz="4000" spc="-390" dirty="0"/>
              <a:t>ц</a:t>
            </a:r>
            <a:r>
              <a:rPr sz="4000" spc="-420" dirty="0"/>
              <a:t>и</a:t>
            </a:r>
            <a:r>
              <a:rPr sz="4000" spc="-350" dirty="0"/>
              <a:t>я</a:t>
            </a:r>
            <a:endParaRPr sz="4000"/>
          </a:p>
        </p:txBody>
      </p:sp>
      <p:sp>
        <p:nvSpPr>
          <p:cNvPr id="6" name="object 6"/>
          <p:cNvSpPr txBox="1"/>
          <p:nvPr/>
        </p:nvSpPr>
        <p:spPr>
          <a:xfrm>
            <a:off x="279460" y="6186932"/>
            <a:ext cx="11519535" cy="5035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78460" marR="5080" indent="-365760">
              <a:lnSpc>
                <a:spcPct val="102000"/>
              </a:lnSpc>
              <a:spcBef>
                <a:spcPts val="55"/>
              </a:spcBef>
            </a:pPr>
            <a:r>
              <a:rPr sz="1800" spc="-130" dirty="0">
                <a:latin typeface="Calibri"/>
                <a:cs typeface="Calibri"/>
              </a:rPr>
              <a:t>*</a:t>
            </a:r>
            <a:r>
              <a:rPr sz="1300" spc="-130" dirty="0">
                <a:latin typeface="Calibri"/>
                <a:cs typeface="Calibri"/>
              </a:rPr>
              <a:t>Devlin </a:t>
            </a:r>
            <a:r>
              <a:rPr sz="1300" spc="-210" dirty="0">
                <a:latin typeface="Calibri"/>
                <a:cs typeface="Calibri"/>
              </a:rPr>
              <a:t>JW, </a:t>
            </a:r>
            <a:r>
              <a:rPr sz="1300" spc="-95" dirty="0">
                <a:latin typeface="Calibri"/>
                <a:cs typeface="Calibri"/>
              </a:rPr>
              <a:t>Skrobik </a:t>
            </a:r>
            <a:r>
              <a:rPr sz="1300" spc="-145" dirty="0">
                <a:latin typeface="Calibri"/>
                <a:cs typeface="Calibri"/>
              </a:rPr>
              <a:t>Y, </a:t>
            </a:r>
            <a:r>
              <a:rPr sz="1300" spc="-100" dirty="0">
                <a:latin typeface="Calibri"/>
                <a:cs typeface="Calibri"/>
              </a:rPr>
              <a:t>Gélinas </a:t>
            </a:r>
            <a:r>
              <a:rPr sz="1300" spc="-120" dirty="0">
                <a:latin typeface="Calibri"/>
                <a:cs typeface="Calibri"/>
              </a:rPr>
              <a:t>C, </a:t>
            </a:r>
            <a:r>
              <a:rPr sz="1300" spc="-105" dirty="0">
                <a:latin typeface="Calibri"/>
                <a:cs typeface="Calibri"/>
              </a:rPr>
              <a:t>et </a:t>
            </a:r>
            <a:r>
              <a:rPr sz="1300" spc="-90" dirty="0">
                <a:latin typeface="Calibri"/>
                <a:cs typeface="Calibri"/>
              </a:rPr>
              <a:t>al. </a:t>
            </a:r>
            <a:r>
              <a:rPr sz="1300" spc="-70" dirty="0">
                <a:latin typeface="Calibri"/>
                <a:cs typeface="Calibri"/>
              </a:rPr>
              <a:t>Clinical </a:t>
            </a:r>
            <a:r>
              <a:rPr sz="1300" spc="-100" dirty="0">
                <a:latin typeface="Calibri"/>
                <a:cs typeface="Calibri"/>
              </a:rPr>
              <a:t>Practice Guidelines </a:t>
            </a:r>
            <a:r>
              <a:rPr sz="1300" spc="-105" dirty="0">
                <a:latin typeface="Calibri"/>
                <a:cs typeface="Calibri"/>
              </a:rPr>
              <a:t>for </a:t>
            </a:r>
            <a:r>
              <a:rPr sz="1300" spc="-114" dirty="0">
                <a:latin typeface="Calibri"/>
                <a:cs typeface="Calibri"/>
              </a:rPr>
              <a:t>the </a:t>
            </a:r>
            <a:r>
              <a:rPr sz="1300" spc="-110" dirty="0">
                <a:latin typeface="Calibri"/>
                <a:cs typeface="Calibri"/>
              </a:rPr>
              <a:t>Prevention </a:t>
            </a:r>
            <a:r>
              <a:rPr sz="1300" spc="-130" dirty="0">
                <a:latin typeface="Calibri"/>
                <a:cs typeface="Calibri"/>
              </a:rPr>
              <a:t>and </a:t>
            </a:r>
            <a:r>
              <a:rPr sz="1300" spc="-150" dirty="0">
                <a:latin typeface="Calibri"/>
                <a:cs typeface="Calibri"/>
              </a:rPr>
              <a:t>Management </a:t>
            </a:r>
            <a:r>
              <a:rPr sz="1300" spc="-105" dirty="0">
                <a:latin typeface="Calibri"/>
                <a:cs typeface="Calibri"/>
              </a:rPr>
              <a:t>of Pain, Agitation/Sedation, Delirium, </a:t>
            </a:r>
            <a:r>
              <a:rPr sz="1300" spc="-114" dirty="0">
                <a:latin typeface="Calibri"/>
                <a:cs typeface="Calibri"/>
              </a:rPr>
              <a:t>Immobility, </a:t>
            </a:r>
            <a:r>
              <a:rPr sz="1300" spc="-135" dirty="0">
                <a:latin typeface="Calibri"/>
                <a:cs typeface="Calibri"/>
              </a:rPr>
              <a:t>and </a:t>
            </a:r>
            <a:r>
              <a:rPr sz="1300" spc="-90" dirty="0">
                <a:latin typeface="Calibri"/>
                <a:cs typeface="Calibri"/>
              </a:rPr>
              <a:t>Sleep </a:t>
            </a:r>
            <a:r>
              <a:rPr sz="1300" spc="-100" dirty="0">
                <a:latin typeface="Calibri"/>
                <a:cs typeface="Calibri"/>
              </a:rPr>
              <a:t>Disruption </a:t>
            </a:r>
            <a:r>
              <a:rPr sz="1300" spc="-70" dirty="0">
                <a:latin typeface="Calibri"/>
                <a:cs typeface="Calibri"/>
              </a:rPr>
              <a:t>in </a:t>
            </a:r>
            <a:r>
              <a:rPr sz="1300" spc="-105" dirty="0">
                <a:latin typeface="Calibri"/>
                <a:cs typeface="Calibri"/>
              </a:rPr>
              <a:t>Adult </a:t>
            </a:r>
            <a:r>
              <a:rPr sz="1300" spc="-100" dirty="0">
                <a:latin typeface="Calibri"/>
                <a:cs typeface="Calibri"/>
              </a:rPr>
              <a:t>Patients </a:t>
            </a:r>
            <a:r>
              <a:rPr sz="1300" spc="-70" dirty="0">
                <a:latin typeface="Calibri"/>
                <a:cs typeface="Calibri"/>
              </a:rPr>
              <a:t>in </a:t>
            </a:r>
            <a:r>
              <a:rPr sz="1300" spc="-114" dirty="0">
                <a:latin typeface="Calibri"/>
                <a:cs typeface="Calibri"/>
              </a:rPr>
              <a:t>the </a:t>
            </a:r>
            <a:r>
              <a:rPr sz="1300" spc="-120" dirty="0">
                <a:latin typeface="Calibri"/>
                <a:cs typeface="Calibri"/>
              </a:rPr>
              <a:t>ICU. </a:t>
            </a:r>
            <a:r>
              <a:rPr sz="1300" spc="-85" dirty="0">
                <a:latin typeface="Calibri"/>
                <a:cs typeface="Calibri"/>
              </a:rPr>
              <a:t>Crit </a:t>
            </a:r>
            <a:r>
              <a:rPr sz="1300" spc="-120" dirty="0">
                <a:latin typeface="Calibri"/>
                <a:cs typeface="Calibri"/>
              </a:rPr>
              <a:t>Care  </a:t>
            </a:r>
            <a:r>
              <a:rPr sz="1300" spc="-175" dirty="0">
                <a:latin typeface="Calibri"/>
                <a:cs typeface="Calibri"/>
              </a:rPr>
              <a:t>Med. </a:t>
            </a:r>
            <a:r>
              <a:rPr sz="1300" spc="-100" dirty="0">
                <a:latin typeface="Calibri"/>
                <a:cs typeface="Calibri"/>
              </a:rPr>
              <a:t>2018;46(9):e825-e873.</a:t>
            </a:r>
            <a:r>
              <a:rPr sz="1300" spc="-180" dirty="0">
                <a:latin typeface="Calibri"/>
                <a:cs typeface="Calibri"/>
              </a:rPr>
              <a:t> </a:t>
            </a:r>
            <a:r>
              <a:rPr sz="1300" spc="-114" dirty="0">
                <a:latin typeface="Calibri"/>
                <a:cs typeface="Calibri"/>
              </a:rPr>
              <a:t>doi:10.1097/CCM.0000000000003299.</a:t>
            </a:r>
            <a:endParaRPr sz="13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68552" cy="139293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301321" y="359155"/>
            <a:ext cx="71310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79375">
              <a:lnSpc>
                <a:spcPts val="1900"/>
              </a:lnSpc>
              <a:spcBef>
                <a:spcPts val="38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0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84768" y="1900428"/>
            <a:ext cx="408051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60" dirty="0">
                <a:solidFill>
                  <a:srgbClr val="C00000"/>
                </a:solidFill>
              </a:rPr>
              <a:t>Пусть </a:t>
            </a:r>
            <a:r>
              <a:rPr spc="-434" dirty="0">
                <a:solidFill>
                  <a:srgbClr val="C00000"/>
                </a:solidFill>
              </a:rPr>
              <a:t>музыка</a:t>
            </a:r>
            <a:r>
              <a:rPr spc="-450" dirty="0">
                <a:solidFill>
                  <a:srgbClr val="C00000"/>
                </a:solidFill>
              </a:rPr>
              <a:t> </a:t>
            </a:r>
            <a:r>
              <a:rPr spc="-350" dirty="0">
                <a:solidFill>
                  <a:srgbClr val="C00000"/>
                </a:solidFill>
              </a:rPr>
              <a:t>играет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2817876"/>
            <a:ext cx="10782935" cy="265938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55600" marR="5080" indent="-342900">
              <a:lnSpc>
                <a:spcPct val="101200"/>
              </a:lnSpc>
              <a:spcBef>
                <a:spcPts val="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50" dirty="0">
                <a:latin typeface="Calibri"/>
                <a:cs typeface="Calibri"/>
              </a:rPr>
              <a:t>Музыка </a:t>
            </a:r>
            <a:r>
              <a:rPr sz="3200" spc="-280" dirty="0">
                <a:latin typeface="Calibri"/>
                <a:cs typeface="Calibri"/>
              </a:rPr>
              <a:t>позволяет </a:t>
            </a:r>
            <a:r>
              <a:rPr sz="3200" spc="-275" dirty="0">
                <a:latin typeface="Calibri"/>
                <a:cs typeface="Calibri"/>
              </a:rPr>
              <a:t>облегчить </a:t>
            </a:r>
            <a:r>
              <a:rPr sz="3200" spc="-295" dirty="0">
                <a:latin typeface="Calibri"/>
                <a:cs typeface="Calibri"/>
              </a:rPr>
              <a:t>переносимость </a:t>
            </a:r>
            <a:r>
              <a:rPr sz="3200" spc="-305" dirty="0">
                <a:latin typeface="Calibri"/>
                <a:cs typeface="Calibri"/>
              </a:rPr>
              <a:t>медицинских </a:t>
            </a:r>
            <a:r>
              <a:rPr sz="3200" spc="-325" dirty="0">
                <a:latin typeface="Calibri"/>
                <a:cs typeface="Calibri"/>
              </a:rPr>
              <a:t>манипуляций  и </a:t>
            </a:r>
            <a:r>
              <a:rPr sz="3200" spc="-290" dirty="0">
                <a:latin typeface="Calibri"/>
                <a:cs typeface="Calibri"/>
              </a:rPr>
              <a:t>пациентов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295" dirty="0">
                <a:latin typeface="Calibri"/>
                <a:cs typeface="Calibri"/>
              </a:rPr>
              <a:t>сознании </a:t>
            </a:r>
            <a:r>
              <a:rPr sz="3200" spc="-270" dirty="0">
                <a:latin typeface="Calibri"/>
                <a:cs typeface="Calibri"/>
              </a:rPr>
              <a:t>(катетеризация), </a:t>
            </a:r>
            <a:r>
              <a:rPr sz="3200" spc="-295" dirty="0">
                <a:latin typeface="Calibri"/>
                <a:cs typeface="Calibri"/>
              </a:rPr>
              <a:t>ИВЛ, </a:t>
            </a:r>
            <a:r>
              <a:rPr sz="3200" spc="-290" dirty="0">
                <a:latin typeface="Calibri"/>
                <a:cs typeface="Calibri"/>
              </a:rPr>
              <a:t>повысить </a:t>
            </a:r>
            <a:r>
              <a:rPr sz="3200" spc="-245" dirty="0">
                <a:latin typeface="Calibri"/>
                <a:cs typeface="Calibri"/>
              </a:rPr>
              <a:t>качества</a:t>
            </a:r>
            <a:r>
              <a:rPr sz="3200" spc="-509" dirty="0">
                <a:latin typeface="Calibri"/>
                <a:cs typeface="Calibri"/>
              </a:rPr>
              <a:t> </a:t>
            </a:r>
            <a:r>
              <a:rPr sz="3200" spc="-280" dirty="0">
                <a:latin typeface="Calibri"/>
                <a:cs typeface="Calibri"/>
              </a:rPr>
              <a:t>сна.</a:t>
            </a:r>
            <a:endParaRPr sz="3200">
              <a:latin typeface="Calibri"/>
              <a:cs typeface="Calibri"/>
            </a:endParaRPr>
          </a:p>
          <a:p>
            <a:pPr marL="355600" marR="1619885" indent="-342900">
              <a:lnSpc>
                <a:spcPts val="3790"/>
              </a:lnSpc>
              <a:spcBef>
                <a:spcPts val="9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254" dirty="0">
                <a:latin typeface="Calibri"/>
                <a:cs typeface="Calibri"/>
              </a:rPr>
              <a:t>Характеристика: </a:t>
            </a:r>
            <a:r>
              <a:rPr sz="3200" spc="-350" dirty="0">
                <a:latin typeface="Calibri"/>
                <a:cs typeface="Calibri"/>
              </a:rPr>
              <a:t>медленный </a:t>
            </a:r>
            <a:r>
              <a:rPr sz="3200" spc="-335" dirty="0">
                <a:latin typeface="Calibri"/>
                <a:cs typeface="Calibri"/>
              </a:rPr>
              <a:t>ритм </a:t>
            </a:r>
            <a:r>
              <a:rPr sz="3200" spc="-130" dirty="0">
                <a:latin typeface="Calibri"/>
                <a:cs typeface="Calibri"/>
              </a:rPr>
              <a:t>60–80 </a:t>
            </a:r>
            <a:r>
              <a:rPr sz="3200" spc="-350" dirty="0">
                <a:latin typeface="Calibri"/>
                <a:cs typeface="Calibri"/>
              </a:rPr>
              <a:t>уд/мин </a:t>
            </a:r>
            <a:r>
              <a:rPr sz="3200" spc="-215" dirty="0">
                <a:latin typeface="Calibri"/>
                <a:cs typeface="Calibri"/>
              </a:rPr>
              <a:t>с </a:t>
            </a:r>
            <a:r>
              <a:rPr sz="3200" spc="-335" dirty="0">
                <a:latin typeface="Calibri"/>
                <a:cs typeface="Calibri"/>
              </a:rPr>
              <a:t>целью  </a:t>
            </a:r>
            <a:r>
              <a:rPr sz="3200" spc="-285" dirty="0">
                <a:latin typeface="Calibri"/>
                <a:cs typeface="Calibri"/>
              </a:rPr>
              <a:t>синхронизации </a:t>
            </a:r>
            <a:r>
              <a:rPr sz="3200" spc="-215" dirty="0">
                <a:latin typeface="Calibri"/>
                <a:cs typeface="Calibri"/>
              </a:rPr>
              <a:t>с </a:t>
            </a:r>
            <a:r>
              <a:rPr sz="3200" spc="-335" dirty="0">
                <a:latin typeface="Calibri"/>
                <a:cs typeface="Calibri"/>
              </a:rPr>
              <a:t>биоритмами, </a:t>
            </a:r>
            <a:r>
              <a:rPr sz="3200" spc="-290" dirty="0">
                <a:latin typeface="Calibri"/>
                <a:cs typeface="Calibri"/>
              </a:rPr>
              <a:t>использование </a:t>
            </a:r>
            <a:r>
              <a:rPr sz="3200" spc="-280" dirty="0">
                <a:latin typeface="Calibri"/>
                <a:cs typeface="Calibri"/>
              </a:rPr>
              <a:t>глазной</a:t>
            </a:r>
            <a:r>
              <a:rPr sz="3200" spc="-220" dirty="0">
                <a:latin typeface="Calibri"/>
                <a:cs typeface="Calibri"/>
              </a:rPr>
              <a:t> </a:t>
            </a:r>
            <a:r>
              <a:rPr sz="3200" spc="-310" dirty="0">
                <a:latin typeface="Calibri"/>
                <a:cs typeface="Calibri"/>
              </a:rPr>
              <a:t>маски.</a:t>
            </a:r>
            <a:endParaRPr sz="32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15" dirty="0">
                <a:latin typeface="Calibri"/>
                <a:cs typeface="Calibri"/>
              </a:rPr>
              <a:t>Для </a:t>
            </a:r>
            <a:r>
              <a:rPr sz="3200" spc="-280" dirty="0">
                <a:latin typeface="Calibri"/>
                <a:cs typeface="Calibri"/>
              </a:rPr>
              <a:t>рутинного </a:t>
            </a:r>
            <a:r>
              <a:rPr sz="3200" spc="-325" dirty="0">
                <a:latin typeface="Calibri"/>
                <a:cs typeface="Calibri"/>
              </a:rPr>
              <a:t>применения </a:t>
            </a:r>
            <a:r>
              <a:rPr sz="3200" spc="-305" dirty="0">
                <a:latin typeface="Calibri"/>
                <a:cs typeface="Calibri"/>
              </a:rPr>
              <a:t>музыкотерапии </a:t>
            </a:r>
            <a:r>
              <a:rPr sz="3200" spc="-300" dirty="0">
                <a:latin typeface="Calibri"/>
                <a:cs typeface="Calibri"/>
              </a:rPr>
              <a:t>не </a:t>
            </a:r>
            <a:r>
              <a:rPr sz="3200" spc="-335" dirty="0">
                <a:latin typeface="Calibri"/>
                <a:cs typeface="Calibri"/>
              </a:rPr>
              <a:t>нужен</a:t>
            </a:r>
            <a:r>
              <a:rPr sz="3200" spc="-400" dirty="0">
                <a:latin typeface="Calibri"/>
                <a:cs typeface="Calibri"/>
              </a:rPr>
              <a:t> </a:t>
            </a:r>
            <a:r>
              <a:rPr sz="3200" spc="-305" dirty="0">
                <a:latin typeface="Calibri"/>
                <a:cs typeface="Calibri"/>
              </a:rPr>
              <a:t>специалист.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7676" y="6119579"/>
            <a:ext cx="10631805" cy="5105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95"/>
              </a:spcBef>
            </a:pPr>
            <a:r>
              <a:rPr sz="1700" spc="-150" dirty="0">
                <a:latin typeface="Calibri"/>
                <a:cs typeface="Calibri"/>
              </a:rPr>
              <a:t>Messika J, </a:t>
            </a:r>
            <a:r>
              <a:rPr sz="1700" spc="-105" dirty="0">
                <a:latin typeface="Calibri"/>
                <a:cs typeface="Calibri"/>
              </a:rPr>
              <a:t>Kalfon </a:t>
            </a:r>
            <a:r>
              <a:rPr sz="1700" spc="-225" dirty="0">
                <a:latin typeface="Calibri"/>
                <a:cs typeface="Calibri"/>
              </a:rPr>
              <a:t>P, </a:t>
            </a:r>
            <a:r>
              <a:rPr sz="1700" spc="-120" dirty="0">
                <a:latin typeface="Calibri"/>
                <a:cs typeface="Calibri"/>
              </a:rPr>
              <a:t>Ricard </a:t>
            </a:r>
            <a:r>
              <a:rPr sz="1700" spc="-130" dirty="0">
                <a:latin typeface="Calibri"/>
                <a:cs typeface="Calibri"/>
              </a:rPr>
              <a:t>J-D. </a:t>
            </a:r>
            <a:r>
              <a:rPr sz="1700" spc="-140" dirty="0">
                <a:latin typeface="Calibri"/>
                <a:cs typeface="Calibri"/>
              </a:rPr>
              <a:t>Adjuvant </a:t>
            </a:r>
            <a:r>
              <a:rPr sz="1700" spc="-130" dirty="0">
                <a:latin typeface="Calibri"/>
                <a:cs typeface="Calibri"/>
              </a:rPr>
              <a:t>therapies </a:t>
            </a:r>
            <a:r>
              <a:rPr sz="1700" spc="-90" dirty="0">
                <a:latin typeface="Calibri"/>
                <a:cs typeface="Calibri"/>
              </a:rPr>
              <a:t>in </a:t>
            </a:r>
            <a:r>
              <a:rPr sz="1700" spc="-85" dirty="0">
                <a:latin typeface="Calibri"/>
                <a:cs typeface="Calibri"/>
              </a:rPr>
              <a:t>critical </a:t>
            </a:r>
            <a:r>
              <a:rPr sz="1700" spc="-135" dirty="0">
                <a:latin typeface="Calibri"/>
                <a:cs typeface="Calibri"/>
              </a:rPr>
              <a:t>care: </a:t>
            </a:r>
            <a:r>
              <a:rPr sz="1700" spc="-140" dirty="0">
                <a:latin typeface="Calibri"/>
                <a:cs typeface="Calibri"/>
              </a:rPr>
              <a:t>music </a:t>
            </a:r>
            <a:r>
              <a:rPr sz="1700" spc="-160" dirty="0">
                <a:latin typeface="Calibri"/>
                <a:cs typeface="Calibri"/>
              </a:rPr>
              <a:t>therapy. </a:t>
            </a:r>
            <a:r>
              <a:rPr sz="1700" spc="-114" dirty="0">
                <a:latin typeface="Calibri"/>
                <a:cs typeface="Calibri"/>
              </a:rPr>
              <a:t>Intensive </a:t>
            </a:r>
            <a:r>
              <a:rPr sz="1700" spc="-140" dirty="0">
                <a:latin typeface="Calibri"/>
                <a:cs typeface="Calibri"/>
              </a:rPr>
              <a:t>Care</a:t>
            </a:r>
            <a:r>
              <a:rPr sz="1700" spc="-204" dirty="0">
                <a:latin typeface="Calibri"/>
                <a:cs typeface="Calibri"/>
              </a:rPr>
              <a:t> </a:t>
            </a:r>
            <a:r>
              <a:rPr sz="1700" spc="-220" dirty="0">
                <a:latin typeface="Calibri"/>
                <a:cs typeface="Calibri"/>
              </a:rPr>
              <a:t>Med. </a:t>
            </a:r>
            <a:r>
              <a:rPr sz="1700" spc="-114" dirty="0">
                <a:latin typeface="Calibri"/>
                <a:cs typeface="Calibri"/>
              </a:rPr>
              <a:t>2018:8-10. doi:10.1007/s00134-018-5056-5.</a:t>
            </a:r>
            <a:endParaRPr sz="1700">
              <a:latin typeface="Calibri"/>
              <a:cs typeface="Calibri"/>
            </a:endParaRPr>
          </a:p>
          <a:p>
            <a:pPr marR="86360" algn="ctr">
              <a:lnSpc>
                <a:spcPct val="100000"/>
              </a:lnSpc>
              <a:spcBef>
                <a:spcPts val="14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37179" y="168708"/>
            <a:ext cx="5406351" cy="13420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8224" y="536448"/>
            <a:ext cx="1423415" cy="142341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4707" y="929132"/>
            <a:ext cx="71310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79375">
              <a:lnSpc>
                <a:spcPts val="1900"/>
              </a:lnSpc>
              <a:spcBef>
                <a:spcPts val="38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0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20239" y="0"/>
            <a:ext cx="4771760" cy="270099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76481" y="658368"/>
            <a:ext cx="8816340" cy="22199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9100"/>
              </a:lnSpc>
              <a:spcBef>
                <a:spcPts val="130"/>
              </a:spcBef>
            </a:pPr>
            <a:r>
              <a:rPr sz="2900" b="1" spc="-245" dirty="0">
                <a:latin typeface="Calibri"/>
                <a:cs typeface="Calibri"/>
              </a:rPr>
              <a:t>Когнитивно</a:t>
            </a:r>
            <a:r>
              <a:rPr sz="2900" b="1" spc="-245" dirty="0">
                <a:latin typeface="Arial Narrow"/>
                <a:cs typeface="Arial Narrow"/>
              </a:rPr>
              <a:t>-</a:t>
            </a:r>
            <a:r>
              <a:rPr sz="2900" b="1" spc="-245" dirty="0">
                <a:latin typeface="Calibri"/>
                <a:cs typeface="Calibri"/>
              </a:rPr>
              <a:t>афферентный </a:t>
            </a:r>
            <a:r>
              <a:rPr sz="2900" b="1" spc="-265" dirty="0">
                <a:latin typeface="Calibri"/>
                <a:cs typeface="Calibri"/>
              </a:rPr>
              <a:t>диссонанс </a:t>
            </a:r>
            <a:r>
              <a:rPr sz="2900" spc="90" dirty="0">
                <a:latin typeface="Calibri"/>
                <a:cs typeface="Calibri"/>
              </a:rPr>
              <a:t>– </a:t>
            </a:r>
            <a:r>
              <a:rPr sz="2900" spc="-254" dirty="0">
                <a:latin typeface="Calibri"/>
                <a:cs typeface="Calibri"/>
              </a:rPr>
              <a:t>состояние человека </a:t>
            </a:r>
            <a:r>
              <a:rPr sz="2900" spc="-195" dirty="0">
                <a:latin typeface="Calibri"/>
                <a:cs typeface="Calibri"/>
              </a:rPr>
              <a:t>с  </a:t>
            </a:r>
            <a:r>
              <a:rPr sz="2900" spc="-250" dirty="0">
                <a:latin typeface="Calibri"/>
                <a:cs typeface="Calibri"/>
              </a:rPr>
              <a:t>искусственно </a:t>
            </a:r>
            <a:r>
              <a:rPr sz="2900" spc="-330" dirty="0">
                <a:latin typeface="Calibri"/>
                <a:cs typeface="Calibri"/>
              </a:rPr>
              <a:t>сниженным </a:t>
            </a:r>
            <a:r>
              <a:rPr sz="2900" spc="-290" dirty="0">
                <a:latin typeface="Calibri"/>
                <a:cs typeface="Calibri"/>
              </a:rPr>
              <a:t>притоком </a:t>
            </a:r>
            <a:r>
              <a:rPr sz="2900" spc="-270" dirty="0">
                <a:latin typeface="Calibri"/>
                <a:cs typeface="Calibri"/>
              </a:rPr>
              <a:t>сенсорной </a:t>
            </a:r>
            <a:r>
              <a:rPr sz="2900" spc="-295" dirty="0">
                <a:latin typeface="Calibri"/>
                <a:cs typeface="Calibri"/>
              </a:rPr>
              <a:t>импульсации </a:t>
            </a:r>
            <a:r>
              <a:rPr sz="2900" spc="-240" dirty="0">
                <a:latin typeface="Calibri"/>
                <a:cs typeface="Calibri"/>
              </a:rPr>
              <a:t>от  </a:t>
            </a:r>
            <a:r>
              <a:rPr sz="2900" spc="-254" dirty="0">
                <a:latin typeface="Calibri"/>
                <a:cs typeface="Calibri"/>
              </a:rPr>
              <a:t>органов </a:t>
            </a:r>
            <a:r>
              <a:rPr sz="2900" spc="-220" dirty="0">
                <a:latin typeface="Calibri"/>
                <a:cs typeface="Calibri"/>
              </a:rPr>
              <a:t>чувств </a:t>
            </a:r>
            <a:r>
              <a:rPr sz="2900" spc="-295" dirty="0">
                <a:latin typeface="Calibri"/>
                <a:cs typeface="Calibri"/>
              </a:rPr>
              <a:t>и </a:t>
            </a:r>
            <a:r>
              <a:rPr sz="2900" spc="-250" dirty="0">
                <a:latin typeface="Calibri"/>
                <a:cs typeface="Calibri"/>
              </a:rPr>
              <a:t>периферических </a:t>
            </a:r>
            <a:r>
              <a:rPr sz="2900" spc="-254" dirty="0">
                <a:latin typeface="Calibri"/>
                <a:cs typeface="Calibri"/>
              </a:rPr>
              <a:t>органов </a:t>
            </a:r>
            <a:r>
              <a:rPr sz="2900" spc="-270" dirty="0">
                <a:latin typeface="Calibri"/>
                <a:cs typeface="Calibri"/>
              </a:rPr>
              <a:t>на </a:t>
            </a:r>
            <a:r>
              <a:rPr sz="2900" spc="-265" dirty="0">
                <a:latin typeface="Calibri"/>
                <a:cs typeface="Calibri"/>
              </a:rPr>
              <a:t>фоне </a:t>
            </a:r>
            <a:r>
              <a:rPr sz="2900" spc="-285" dirty="0">
                <a:latin typeface="Calibri"/>
                <a:cs typeface="Calibri"/>
              </a:rPr>
              <a:t>седации. </a:t>
            </a:r>
            <a:r>
              <a:rPr sz="2900" spc="-370" dirty="0">
                <a:latin typeface="Calibri"/>
                <a:cs typeface="Calibri"/>
              </a:rPr>
              <a:t>Может </a:t>
            </a:r>
            <a:r>
              <a:rPr sz="2900" spc="-85" dirty="0">
                <a:latin typeface="Calibri"/>
                <a:cs typeface="Calibri"/>
              </a:rPr>
              <a:t> </a:t>
            </a:r>
            <a:r>
              <a:rPr sz="2900" spc="-290" dirty="0">
                <a:latin typeface="Calibri"/>
                <a:cs typeface="Calibri"/>
              </a:rPr>
              <a:t>быть </a:t>
            </a:r>
            <a:r>
              <a:rPr sz="2900" spc="-285" dirty="0">
                <a:latin typeface="Calibri"/>
                <a:cs typeface="Calibri"/>
              </a:rPr>
              <a:t>причиной </a:t>
            </a:r>
            <a:r>
              <a:rPr sz="2900" spc="-265" dirty="0">
                <a:latin typeface="Calibri"/>
                <a:cs typeface="Calibri"/>
              </a:rPr>
              <a:t>болевого </a:t>
            </a:r>
            <a:r>
              <a:rPr sz="2900" spc="-300" dirty="0">
                <a:latin typeface="Calibri"/>
                <a:cs typeface="Calibri"/>
              </a:rPr>
              <a:t>синдрома, </a:t>
            </a:r>
            <a:r>
              <a:rPr sz="2900" spc="-240" dirty="0">
                <a:latin typeface="Calibri"/>
                <a:cs typeface="Calibri"/>
              </a:rPr>
              <a:t>расстройств </a:t>
            </a:r>
            <a:r>
              <a:rPr sz="2900" spc="-260" dirty="0">
                <a:latin typeface="Calibri"/>
                <a:cs typeface="Calibri"/>
              </a:rPr>
              <a:t>восприятия </a:t>
            </a:r>
            <a:r>
              <a:rPr sz="2900" spc="-240" dirty="0">
                <a:latin typeface="Calibri"/>
                <a:cs typeface="Calibri"/>
              </a:rPr>
              <a:t>частей  </a:t>
            </a:r>
            <a:r>
              <a:rPr sz="2900" spc="-250" dirty="0">
                <a:latin typeface="Calibri"/>
                <a:cs typeface="Calibri"/>
              </a:rPr>
              <a:t>собственного тела </a:t>
            </a:r>
            <a:r>
              <a:rPr sz="2900" spc="-295" dirty="0">
                <a:latin typeface="Calibri"/>
                <a:cs typeface="Calibri"/>
              </a:rPr>
              <a:t>и </a:t>
            </a:r>
            <a:r>
              <a:rPr sz="2900" spc="-265" dirty="0">
                <a:latin typeface="Calibri"/>
                <a:cs typeface="Calibri"/>
              </a:rPr>
              <a:t>иных </a:t>
            </a:r>
            <a:r>
              <a:rPr sz="2900" spc="-295" dirty="0">
                <a:latin typeface="Calibri"/>
                <a:cs typeface="Calibri"/>
              </a:rPr>
              <a:t>нарушений</a:t>
            </a:r>
            <a:r>
              <a:rPr sz="2900" spc="-365" dirty="0">
                <a:latin typeface="Calibri"/>
                <a:cs typeface="Calibri"/>
              </a:rPr>
              <a:t> </a:t>
            </a:r>
            <a:r>
              <a:rPr sz="2900" spc="-290" dirty="0">
                <a:latin typeface="Calibri"/>
                <a:cs typeface="Calibri"/>
              </a:rPr>
              <a:t>проприоцепции.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6702" y="3078301"/>
            <a:ext cx="4858402" cy="361698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824944" y="6327140"/>
            <a:ext cx="2220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E. </a:t>
            </a:r>
            <a:r>
              <a:rPr sz="1800" spc="-15" dirty="0">
                <a:latin typeface="Calibri"/>
                <a:cs typeface="Calibri"/>
              </a:rPr>
              <a:t>Wesley </a:t>
            </a:r>
            <a:r>
              <a:rPr sz="1800" spc="-40" dirty="0">
                <a:latin typeface="Calibri"/>
                <a:cs typeface="Calibri"/>
              </a:rPr>
              <a:t>Ely, </a:t>
            </a:r>
            <a:r>
              <a:rPr sz="1800" spc="-20" dirty="0">
                <a:latin typeface="Calibri"/>
                <a:cs typeface="Calibri"/>
              </a:rPr>
              <a:t>MD,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MPH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639" y="0"/>
            <a:ext cx="1423416" cy="139293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2146" y="359155"/>
            <a:ext cx="71310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79375">
              <a:lnSpc>
                <a:spcPts val="1900"/>
              </a:lnSpc>
              <a:spcBef>
                <a:spcPts val="380"/>
              </a:spcBef>
            </a:pPr>
            <a:r>
              <a:rPr sz="1800" spc="-180" dirty="0">
                <a:solidFill>
                  <a:srgbClr val="FFFFFF"/>
                </a:solidFill>
              </a:rPr>
              <a:t>Боль </a:t>
            </a:r>
            <a:r>
              <a:rPr sz="1800" spc="-185" dirty="0">
                <a:solidFill>
                  <a:srgbClr val="FFFFFF"/>
                </a:solidFill>
              </a:rPr>
              <a:t>и  </a:t>
            </a:r>
            <a:r>
              <a:rPr sz="1800" spc="-200" dirty="0">
                <a:solidFill>
                  <a:srgbClr val="FFFFFF"/>
                </a:solidFill>
              </a:rPr>
              <a:t>д</a:t>
            </a:r>
            <a:r>
              <a:rPr sz="1800" spc="-185" dirty="0">
                <a:solidFill>
                  <a:srgbClr val="FFFFFF"/>
                </a:solidFill>
              </a:rPr>
              <a:t>е</a:t>
            </a:r>
            <a:r>
              <a:rPr sz="1800" spc="-190" dirty="0">
                <a:solidFill>
                  <a:srgbClr val="FFFFFF"/>
                </a:solidFill>
              </a:rPr>
              <a:t>л</a:t>
            </a:r>
            <a:r>
              <a:rPr sz="1800" spc="-185" dirty="0">
                <a:solidFill>
                  <a:srgbClr val="FFFFFF"/>
                </a:solidFill>
              </a:rPr>
              <a:t>и</a:t>
            </a:r>
            <a:r>
              <a:rPr sz="1800" spc="-175" dirty="0">
                <a:solidFill>
                  <a:srgbClr val="FFFFFF"/>
                </a:solidFill>
              </a:rPr>
              <a:t>р</a:t>
            </a:r>
            <a:r>
              <a:rPr sz="1800" spc="-190" dirty="0">
                <a:solidFill>
                  <a:srgbClr val="FFFFFF"/>
                </a:solidFill>
              </a:rPr>
              <a:t>ий</a:t>
            </a:r>
            <a:endParaRPr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48600" y="112776"/>
            <a:ext cx="7865745" cy="7327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056255" marR="5080" indent="-3044190">
              <a:lnSpc>
                <a:spcPct val="101699"/>
              </a:lnSpc>
              <a:spcBef>
                <a:spcPts val="50"/>
              </a:spcBef>
            </a:pPr>
            <a:r>
              <a:rPr sz="2300" spc="-215" dirty="0"/>
              <a:t>Рекомендации </a:t>
            </a:r>
            <a:r>
              <a:rPr sz="2300" spc="-210" dirty="0"/>
              <a:t>про </a:t>
            </a:r>
            <a:r>
              <a:rPr sz="2300" spc="-190" dirty="0"/>
              <a:t>профилактике </a:t>
            </a:r>
            <a:r>
              <a:rPr sz="2300" spc="-180" dirty="0"/>
              <a:t>когнитивно-афферентного </a:t>
            </a:r>
            <a:r>
              <a:rPr sz="2300" spc="-195" dirty="0"/>
              <a:t>диссонанса </a:t>
            </a:r>
            <a:r>
              <a:rPr sz="2300" spc="-180" dirty="0"/>
              <a:t>у  </a:t>
            </a:r>
            <a:r>
              <a:rPr sz="2300" spc="-195" dirty="0"/>
              <a:t>пациентов</a:t>
            </a:r>
            <a:r>
              <a:rPr sz="2300" spc="-15" dirty="0"/>
              <a:t> </a:t>
            </a:r>
            <a:r>
              <a:rPr sz="2300" spc="-175" dirty="0"/>
              <a:t>ОРИТ</a:t>
            </a:r>
            <a:endParaRPr sz="23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640012" y="1293812"/>
          <a:ext cx="8719185" cy="3267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23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54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4530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№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spc="-40" dirty="0">
                          <a:latin typeface="Calibri"/>
                          <a:cs typeface="Calibri"/>
                        </a:rPr>
                        <a:t>Положение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9969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spc="-25" dirty="0">
                          <a:latin typeface="Calibri"/>
                          <a:cs typeface="Calibri"/>
                        </a:rPr>
                        <a:t>Уровень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дока-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9177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400" b="1" spc="-25" dirty="0">
                          <a:latin typeface="Calibri"/>
                          <a:cs typeface="Calibri"/>
                        </a:rPr>
                        <a:t>зательности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8260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1.48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0223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spc="-35" dirty="0">
                          <a:latin typeface="Calibri"/>
                          <a:cs typeface="Calibri"/>
                        </a:rPr>
                        <a:t>Персонал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ОРИТ 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должен 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придерживаться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основ 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деонтологии, 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допуская 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обидных</a:t>
                      </a:r>
                      <a:r>
                        <a:rPr sz="14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вы-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02235" marR="149860">
                        <a:lnSpc>
                          <a:spcPct val="112900"/>
                        </a:lnSpc>
                      </a:pPr>
                      <a:r>
                        <a:rPr sz="1400" spc="-35" dirty="0">
                          <a:latin typeface="Calibri"/>
                          <a:cs typeface="Calibri"/>
                        </a:rPr>
                        <a:t>сказываний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адрес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ареактивного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(седатированного) 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пациента,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касающихся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его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состоя-  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ния 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перспектив</a:t>
                      </a:r>
                      <a:r>
                        <a:rPr sz="140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исхода.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spc="5" dirty="0">
                          <a:latin typeface="Calibri"/>
                          <a:cs typeface="Calibri"/>
                        </a:rPr>
                        <a:t>I-A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15375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02235" algn="just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spc="-40" dirty="0">
                          <a:latin typeface="Calibri"/>
                          <a:cs typeface="Calibri"/>
                        </a:rPr>
                        <a:t>Эмоционально-когнитивная реабилитация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ОРИТ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включает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себя</a:t>
                      </a:r>
                      <a:r>
                        <a:rPr sz="140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разнооб-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02235" marR="92075" algn="just">
                        <a:lnSpc>
                          <a:spcPct val="105900"/>
                        </a:lnSpc>
                        <a:spcBef>
                          <a:spcPts val="120"/>
                        </a:spcBef>
                      </a:pPr>
                      <a:r>
                        <a:rPr sz="1400" spc="-40" dirty="0">
                          <a:latin typeface="Calibri"/>
                          <a:cs typeface="Calibri"/>
                        </a:rPr>
                        <a:t>разные 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методы: </a:t>
                      </a:r>
                      <a:r>
                        <a:rPr sz="1400" spc="-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визиты родственников, </a:t>
                      </a:r>
                      <a:r>
                        <a:rPr sz="1400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аудио, видео, </a:t>
                      </a:r>
                      <a:r>
                        <a:rPr sz="1400" spc="-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тактильные, </a:t>
                      </a:r>
                      <a:r>
                        <a:rPr sz="1400" spc="-3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вкусовые </a:t>
                      </a:r>
                      <a:r>
                        <a:rPr sz="1400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прочие  </a:t>
                      </a:r>
                      <a:r>
                        <a:rPr sz="1400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положительные </a:t>
                      </a:r>
                      <a:r>
                        <a:rPr sz="1400" spc="-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мультисенсорные</a:t>
                      </a:r>
                      <a:r>
                        <a:rPr sz="1400" spc="1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стимулы.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02235" marR="92075" algn="just">
                        <a:lnSpc>
                          <a:spcPct val="109400"/>
                        </a:lnSpc>
                        <a:spcBef>
                          <a:spcPts val="55"/>
                        </a:spcBef>
                      </a:pPr>
                      <a:r>
                        <a:rPr sz="1400" spc="-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Персонал </a:t>
                      </a:r>
                      <a:r>
                        <a:rPr sz="1400" spc="-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должен </a:t>
                      </a:r>
                      <a:r>
                        <a:rPr sz="1400" spc="-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постоянно общаться </a:t>
                      </a:r>
                      <a:r>
                        <a:rPr sz="1400" spc="-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пациентом, </a:t>
                      </a:r>
                      <a:r>
                        <a:rPr sz="1400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как </a:t>
                      </a:r>
                      <a:r>
                        <a:rPr sz="1400" spc="-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полноправным </a:t>
                      </a:r>
                      <a:r>
                        <a:rPr sz="1400" spc="-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участником  </a:t>
                      </a:r>
                      <a:r>
                        <a:rPr sz="1400" spc="-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лечебного </a:t>
                      </a:r>
                      <a:r>
                        <a:rPr sz="1400" spc="-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процесса, </a:t>
                      </a:r>
                      <a:r>
                        <a:rPr sz="1400" spc="-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поддерживать </a:t>
                      </a:r>
                      <a:r>
                        <a:rPr sz="1400" spc="-3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связь </a:t>
                      </a:r>
                      <a:r>
                        <a:rPr sz="1400" spc="-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внешним </a:t>
                      </a:r>
                      <a:r>
                        <a:rPr sz="1400" spc="-7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миром, </a:t>
                      </a:r>
                      <a:r>
                        <a:rPr sz="1400" spc="-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напоминать </a:t>
                      </a:r>
                      <a:r>
                        <a:rPr sz="1400" spc="-3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какое </a:t>
                      </a:r>
                      <a:r>
                        <a:rPr sz="1400" spc="-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сегодня  </a:t>
                      </a:r>
                      <a:r>
                        <a:rPr sz="1400" spc="-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число, время </a:t>
                      </a:r>
                      <a:r>
                        <a:rPr sz="1400" spc="-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суток, </a:t>
                      </a:r>
                      <a:r>
                        <a:rPr sz="1400" spc="-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7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т.д.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400" spc="5" dirty="0">
                          <a:latin typeface="Calibri"/>
                          <a:cs typeface="Calibri"/>
                        </a:rPr>
                        <a:t>I-A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2540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9244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1.51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02235" marR="92075">
                        <a:lnSpc>
                          <a:spcPts val="1780"/>
                        </a:lnSpc>
                        <a:spcBef>
                          <a:spcPts val="55"/>
                        </a:spcBef>
                      </a:pPr>
                      <a:r>
                        <a:rPr sz="1400" spc="-40" dirty="0">
                          <a:latin typeface="Calibri"/>
                          <a:cs typeface="Calibri"/>
                        </a:rPr>
                        <a:t>Длительная седация 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способствует </a:t>
                      </a:r>
                      <a:r>
                        <a:rPr sz="1400" spc="-40" dirty="0">
                          <a:latin typeface="Calibri"/>
                          <a:cs typeface="Calibri"/>
                        </a:rPr>
                        <a:t>формированию 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эмоционально-когнитивных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наруше-  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ний.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spc="20" dirty="0">
                          <a:latin typeface="Calibri"/>
                          <a:cs typeface="Calibri"/>
                        </a:rPr>
                        <a:t>III-B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67639" y="0"/>
            <a:ext cx="2391410" cy="4509135"/>
            <a:chOff x="167639" y="0"/>
            <a:chExt cx="2391410" cy="450913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3731" y="1394498"/>
              <a:ext cx="1764793" cy="311434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39" y="0"/>
              <a:ext cx="1423416" cy="139293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852479" y="5167884"/>
            <a:ext cx="20167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95" dirty="0">
                <a:latin typeface="Calibri"/>
                <a:cs typeface="Calibri"/>
              </a:rPr>
              <a:t>Очки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275" dirty="0">
                <a:latin typeface="Calibri"/>
                <a:cs typeface="Calibri"/>
              </a:rPr>
              <a:t>трусы!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2146" y="359155"/>
            <a:ext cx="71310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79375">
              <a:lnSpc>
                <a:spcPts val="1900"/>
              </a:lnSpc>
              <a:spcBef>
                <a:spcPts val="38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0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37200" y="477012"/>
            <a:ext cx="176657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34" dirty="0"/>
              <a:t>Делирий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23944" y="1721611"/>
            <a:ext cx="6633209" cy="33877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132715" indent="-342900">
              <a:lnSpc>
                <a:spcPct val="998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40" dirty="0">
                <a:latin typeface="Calibri"/>
                <a:cs typeface="Calibri"/>
              </a:rPr>
              <a:t>Делирий </a:t>
            </a:r>
            <a:r>
              <a:rPr sz="2400" spc="-210" dirty="0">
                <a:latin typeface="Calibri"/>
                <a:cs typeface="Calibri"/>
              </a:rPr>
              <a:t>ОРИТ-это </a:t>
            </a:r>
            <a:r>
              <a:rPr sz="2400" spc="-200" dirty="0">
                <a:latin typeface="Calibri"/>
                <a:cs typeface="Calibri"/>
              </a:rPr>
              <a:t>острая </a:t>
            </a:r>
            <a:r>
              <a:rPr sz="2400" spc="-225" dirty="0">
                <a:latin typeface="Calibri"/>
                <a:cs typeface="Calibri"/>
              </a:rPr>
              <a:t>дисфункция </a:t>
            </a:r>
            <a:r>
              <a:rPr sz="2400" spc="-210" dirty="0">
                <a:latin typeface="Calibri"/>
                <a:cs typeface="Calibri"/>
              </a:rPr>
              <a:t>головного </a:t>
            </a:r>
            <a:r>
              <a:rPr sz="2400" spc="-220" dirty="0">
                <a:latin typeface="Calibri"/>
                <a:cs typeface="Calibri"/>
              </a:rPr>
              <a:t>мозга,  </a:t>
            </a:r>
            <a:r>
              <a:rPr sz="2400" spc="-204" dirty="0">
                <a:latin typeface="Calibri"/>
                <a:cs typeface="Calibri"/>
              </a:rPr>
              <a:t>которая </a:t>
            </a:r>
            <a:r>
              <a:rPr sz="2400" spc="-190" dirty="0">
                <a:latin typeface="Calibri"/>
                <a:cs typeface="Calibri"/>
              </a:rPr>
              <a:t>характеризуется </a:t>
            </a:r>
            <a:r>
              <a:rPr sz="2400" spc="-240" dirty="0">
                <a:latin typeface="Calibri"/>
                <a:cs typeface="Calibri"/>
              </a:rPr>
              <a:t>внезапным </a:t>
            </a:r>
            <a:r>
              <a:rPr sz="2400" spc="-225" dirty="0">
                <a:latin typeface="Calibri"/>
                <a:cs typeface="Calibri"/>
              </a:rPr>
              <a:t>колебания </a:t>
            </a:r>
            <a:r>
              <a:rPr sz="2400" spc="-240" dirty="0">
                <a:latin typeface="Calibri"/>
                <a:cs typeface="Calibri"/>
              </a:rPr>
              <a:t>уровнем  </a:t>
            </a:r>
            <a:r>
              <a:rPr sz="2400" spc="-220" dirty="0">
                <a:latin typeface="Calibri"/>
                <a:cs typeface="Calibri"/>
              </a:rPr>
              <a:t>сознании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04" dirty="0">
                <a:latin typeface="Calibri"/>
                <a:cs typeface="Calibri"/>
              </a:rPr>
              <a:t>когнитивного </a:t>
            </a:r>
            <a:r>
              <a:rPr sz="2400" spc="-185" dirty="0">
                <a:latin typeface="Calibri"/>
                <a:cs typeface="Calibri"/>
              </a:rPr>
              <a:t>статуса, </a:t>
            </a:r>
            <a:r>
              <a:rPr sz="2400" spc="-240" dirty="0">
                <a:latin typeface="Calibri"/>
                <a:cs typeface="Calibri"/>
              </a:rPr>
              <a:t>развивающимся </a:t>
            </a:r>
            <a:r>
              <a:rPr sz="2400" spc="-185" dirty="0">
                <a:latin typeface="Calibri"/>
                <a:cs typeface="Calibri"/>
              </a:rPr>
              <a:t>в  </a:t>
            </a:r>
            <a:r>
              <a:rPr sz="2400" spc="-210" dirty="0">
                <a:latin typeface="Calibri"/>
                <a:cs typeface="Calibri"/>
              </a:rPr>
              <a:t>течение </a:t>
            </a:r>
            <a:r>
              <a:rPr sz="2400" spc="-200" dirty="0">
                <a:latin typeface="Calibri"/>
                <a:cs typeface="Calibri"/>
              </a:rPr>
              <a:t>короткого </a:t>
            </a:r>
            <a:r>
              <a:rPr sz="2400" spc="-229" dirty="0">
                <a:latin typeface="Calibri"/>
                <a:cs typeface="Calibri"/>
              </a:rPr>
              <a:t>периода </a:t>
            </a:r>
            <a:r>
              <a:rPr sz="2400" spc="-245" dirty="0">
                <a:latin typeface="Calibri"/>
                <a:cs typeface="Calibri"/>
              </a:rPr>
              <a:t>времени </a:t>
            </a:r>
            <a:r>
              <a:rPr sz="2400" spc="-140" dirty="0">
                <a:latin typeface="Calibri"/>
                <a:cs typeface="Calibri"/>
              </a:rPr>
              <a:t>(</a:t>
            </a:r>
            <a:r>
              <a:rPr sz="1600" spc="-140" dirty="0">
                <a:latin typeface="Calibri"/>
                <a:cs typeface="Calibri"/>
              </a:rPr>
              <a:t>American </a:t>
            </a:r>
            <a:r>
              <a:rPr sz="1600" spc="-100" dirty="0">
                <a:latin typeface="Calibri"/>
                <a:cs typeface="Calibri"/>
              </a:rPr>
              <a:t>Psychiatric  </a:t>
            </a:r>
            <a:r>
              <a:rPr sz="1600" spc="-110" dirty="0">
                <a:latin typeface="Calibri"/>
                <a:cs typeface="Calibri"/>
              </a:rPr>
              <a:t>Association: </a:t>
            </a:r>
            <a:r>
              <a:rPr sz="1600" spc="-100" dirty="0">
                <a:latin typeface="Calibri"/>
                <a:cs typeface="Calibri"/>
              </a:rPr>
              <a:t>Diagnostic </a:t>
            </a:r>
            <a:r>
              <a:rPr sz="1600" spc="-145" dirty="0">
                <a:latin typeface="Calibri"/>
                <a:cs typeface="Calibri"/>
              </a:rPr>
              <a:t>and </a:t>
            </a:r>
            <a:r>
              <a:rPr sz="1600" spc="-80" dirty="0">
                <a:latin typeface="Calibri"/>
                <a:cs typeface="Calibri"/>
              </a:rPr>
              <a:t>Statistical </a:t>
            </a:r>
            <a:r>
              <a:rPr sz="1600" spc="-150" dirty="0">
                <a:latin typeface="Calibri"/>
                <a:cs typeface="Calibri"/>
              </a:rPr>
              <a:t>Manual </a:t>
            </a:r>
            <a:r>
              <a:rPr sz="1600" spc="-120" dirty="0">
                <a:latin typeface="Calibri"/>
                <a:cs typeface="Calibri"/>
              </a:rPr>
              <a:t>of </a:t>
            </a:r>
            <a:r>
              <a:rPr sz="1600" spc="-145" dirty="0">
                <a:latin typeface="Calibri"/>
                <a:cs typeface="Calibri"/>
              </a:rPr>
              <a:t>Mental </a:t>
            </a:r>
            <a:r>
              <a:rPr sz="1600" spc="-125" dirty="0">
                <a:latin typeface="Calibri"/>
                <a:cs typeface="Calibri"/>
              </a:rPr>
              <a:t>Disorders. Fourth</a:t>
            </a:r>
            <a:r>
              <a:rPr sz="1600" spc="-204" dirty="0">
                <a:latin typeface="Calibri"/>
                <a:cs typeface="Calibri"/>
              </a:rPr>
              <a:t> </a:t>
            </a:r>
            <a:r>
              <a:rPr sz="1600" spc="-110" dirty="0">
                <a:latin typeface="Calibri"/>
                <a:cs typeface="Calibri"/>
              </a:rPr>
              <a:t>Edition</a:t>
            </a:r>
            <a:r>
              <a:rPr sz="2400" spc="-110" dirty="0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 marL="355600" marR="5080" indent="-342900">
              <a:lnSpc>
                <a:spcPct val="1008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00" dirty="0">
                <a:latin typeface="Calibri"/>
                <a:cs typeface="Calibri"/>
              </a:rPr>
              <a:t>Качественное </a:t>
            </a:r>
            <a:r>
              <a:rPr sz="2400" spc="-235" dirty="0">
                <a:latin typeface="Calibri"/>
                <a:cs typeface="Calibri"/>
              </a:rPr>
              <a:t>нарушение </a:t>
            </a:r>
            <a:r>
              <a:rPr sz="2400" spc="-220" dirty="0">
                <a:latin typeface="Calibri"/>
                <a:cs typeface="Calibri"/>
              </a:rPr>
              <a:t>сознания, гиперметаболическое  </a:t>
            </a:r>
            <a:r>
              <a:rPr sz="2400" spc="-210" dirty="0">
                <a:latin typeface="Calibri"/>
                <a:cs typeface="Calibri"/>
              </a:rPr>
              <a:t>состояние, </a:t>
            </a:r>
            <a:r>
              <a:rPr sz="2400" spc="-245" dirty="0">
                <a:latin typeface="Calibri"/>
                <a:cs typeface="Calibri"/>
              </a:rPr>
              <a:t>нарушающее </a:t>
            </a:r>
            <a:r>
              <a:rPr sz="2400" spc="-229" dirty="0">
                <a:latin typeface="Calibri"/>
                <a:cs typeface="Calibri"/>
              </a:rPr>
              <a:t>«метаболический </a:t>
            </a:r>
            <a:r>
              <a:rPr sz="2400" spc="-235" dirty="0">
                <a:latin typeface="Calibri"/>
                <a:cs typeface="Calibri"/>
              </a:rPr>
              <a:t>покой»,  </a:t>
            </a:r>
            <a:r>
              <a:rPr sz="2400" spc="-225" dirty="0">
                <a:latin typeface="Calibri"/>
                <a:cs typeface="Calibri"/>
              </a:rPr>
              <a:t>способствующий </a:t>
            </a:r>
            <a:r>
              <a:rPr sz="2400" spc="-215" dirty="0">
                <a:latin typeface="Calibri"/>
                <a:cs typeface="Calibri"/>
              </a:rPr>
              <a:t>прогрессированию </a:t>
            </a:r>
            <a:r>
              <a:rPr sz="2400" spc="-204" dirty="0">
                <a:latin typeface="Calibri"/>
                <a:cs typeface="Calibri"/>
              </a:rPr>
              <a:t>префузионно-  </a:t>
            </a:r>
            <a:r>
              <a:rPr sz="2400" spc="-220" dirty="0">
                <a:latin typeface="Calibri"/>
                <a:cs typeface="Calibri"/>
              </a:rPr>
              <a:t>метаболического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35" dirty="0">
                <a:latin typeface="Calibri"/>
                <a:cs typeface="Calibri"/>
              </a:rPr>
              <a:t>разобщения.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5299075" cy="4757420"/>
            <a:chOff x="0" y="0"/>
            <a:chExt cx="5299075" cy="47574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38038"/>
              <a:ext cx="5298932" cy="36192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39" y="0"/>
              <a:ext cx="1350264" cy="123748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78739" y="5381244"/>
            <a:ext cx="4632960" cy="88519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0"/>
              </a:spcBef>
            </a:pPr>
            <a:r>
              <a:rPr sz="1400" spc="-85" dirty="0">
                <a:latin typeface="Calibri"/>
                <a:cs typeface="Calibri"/>
              </a:rPr>
              <a:t>Vasilevskis </a:t>
            </a:r>
            <a:r>
              <a:rPr sz="1400" spc="-100" dirty="0">
                <a:latin typeface="Calibri"/>
                <a:cs typeface="Calibri"/>
              </a:rPr>
              <a:t>EE, </a:t>
            </a:r>
            <a:r>
              <a:rPr sz="1400" spc="-114" dirty="0">
                <a:latin typeface="Calibri"/>
                <a:cs typeface="Calibri"/>
              </a:rPr>
              <a:t>Pandharipande </a:t>
            </a:r>
            <a:r>
              <a:rPr sz="1400" spc="-150" dirty="0">
                <a:latin typeface="Calibri"/>
                <a:cs typeface="Calibri"/>
              </a:rPr>
              <a:t>PP, </a:t>
            </a:r>
            <a:r>
              <a:rPr sz="1400" spc="-114" dirty="0">
                <a:latin typeface="Calibri"/>
                <a:cs typeface="Calibri"/>
              </a:rPr>
              <a:t>Girard </a:t>
            </a:r>
            <a:r>
              <a:rPr sz="1400" spc="-105" dirty="0">
                <a:latin typeface="Calibri"/>
                <a:cs typeface="Calibri"/>
              </a:rPr>
              <a:t>TD, </a:t>
            </a:r>
            <a:r>
              <a:rPr sz="1400" spc="-70" dirty="0">
                <a:latin typeface="Calibri"/>
                <a:cs typeface="Calibri"/>
              </a:rPr>
              <a:t>Ely </a:t>
            </a:r>
            <a:r>
              <a:rPr sz="1400" spc="-210" dirty="0">
                <a:latin typeface="Calibri"/>
                <a:cs typeface="Calibri"/>
              </a:rPr>
              <a:t>EW. </a:t>
            </a:r>
            <a:r>
              <a:rPr sz="1400" spc="-150" dirty="0">
                <a:latin typeface="Calibri"/>
                <a:cs typeface="Calibri"/>
              </a:rPr>
              <a:t>A </a:t>
            </a:r>
            <a:r>
              <a:rPr sz="1400" spc="-100" dirty="0">
                <a:latin typeface="Calibri"/>
                <a:cs typeface="Calibri"/>
              </a:rPr>
              <a:t>screening, </a:t>
            </a:r>
            <a:r>
              <a:rPr sz="1400" spc="-110" dirty="0">
                <a:latin typeface="Calibri"/>
                <a:cs typeface="Calibri"/>
              </a:rPr>
              <a:t>prevention,  </a:t>
            </a:r>
            <a:r>
              <a:rPr sz="1400" spc="-125" dirty="0">
                <a:latin typeface="Calibri"/>
                <a:cs typeface="Calibri"/>
              </a:rPr>
              <a:t>and </a:t>
            </a:r>
            <a:r>
              <a:rPr sz="1400" spc="-105" dirty="0">
                <a:latin typeface="Calibri"/>
                <a:cs typeface="Calibri"/>
              </a:rPr>
              <a:t>restoration </a:t>
            </a:r>
            <a:r>
              <a:rPr sz="1400" spc="-125" dirty="0">
                <a:latin typeface="Calibri"/>
                <a:cs typeface="Calibri"/>
              </a:rPr>
              <a:t>model </a:t>
            </a:r>
            <a:r>
              <a:rPr sz="1400" spc="-105" dirty="0">
                <a:latin typeface="Calibri"/>
                <a:cs typeface="Calibri"/>
              </a:rPr>
              <a:t>for </a:t>
            </a:r>
            <a:r>
              <a:rPr sz="1400" spc="-85" dirty="0">
                <a:latin typeface="Calibri"/>
                <a:cs typeface="Calibri"/>
              </a:rPr>
              <a:t>saving </a:t>
            </a:r>
            <a:r>
              <a:rPr sz="1400" spc="-110" dirty="0">
                <a:latin typeface="Calibri"/>
                <a:cs typeface="Calibri"/>
              </a:rPr>
              <a:t>the </a:t>
            </a:r>
            <a:r>
              <a:rPr sz="1400" spc="-100" dirty="0">
                <a:latin typeface="Calibri"/>
                <a:cs typeface="Calibri"/>
              </a:rPr>
              <a:t>injured brain </a:t>
            </a:r>
            <a:r>
              <a:rPr sz="1400" spc="-75" dirty="0">
                <a:latin typeface="Calibri"/>
                <a:cs typeface="Calibri"/>
              </a:rPr>
              <a:t>in </a:t>
            </a:r>
            <a:r>
              <a:rPr sz="1400" spc="-90" dirty="0">
                <a:latin typeface="Calibri"/>
                <a:cs typeface="Calibri"/>
              </a:rPr>
              <a:t>intensive </a:t>
            </a:r>
            <a:r>
              <a:rPr sz="1400" spc="-110" dirty="0">
                <a:latin typeface="Calibri"/>
                <a:cs typeface="Calibri"/>
              </a:rPr>
              <a:t>care </a:t>
            </a:r>
            <a:r>
              <a:rPr sz="1400" spc="-90" dirty="0">
                <a:latin typeface="Calibri"/>
                <a:cs typeface="Calibri"/>
              </a:rPr>
              <a:t>unit  </a:t>
            </a:r>
            <a:r>
              <a:rPr sz="1400" spc="-100" dirty="0">
                <a:latin typeface="Calibri"/>
                <a:cs typeface="Calibri"/>
              </a:rPr>
              <a:t>survivors. </a:t>
            </a:r>
            <a:r>
              <a:rPr sz="1400" spc="-85" dirty="0">
                <a:latin typeface="Calibri"/>
                <a:cs typeface="Calibri"/>
              </a:rPr>
              <a:t>Crit </a:t>
            </a:r>
            <a:r>
              <a:rPr sz="1400" spc="-114" dirty="0">
                <a:latin typeface="Calibri"/>
                <a:cs typeface="Calibri"/>
              </a:rPr>
              <a:t>Care </a:t>
            </a:r>
            <a:r>
              <a:rPr sz="1400" spc="-180" dirty="0">
                <a:latin typeface="Calibri"/>
                <a:cs typeface="Calibri"/>
              </a:rPr>
              <a:t>Med. </a:t>
            </a:r>
            <a:r>
              <a:rPr sz="1400" spc="-90" dirty="0">
                <a:latin typeface="Calibri"/>
                <a:cs typeface="Calibri"/>
              </a:rPr>
              <a:t>2010;38(10 </a:t>
            </a:r>
            <a:r>
              <a:rPr sz="1400" spc="-85" dirty="0">
                <a:latin typeface="Calibri"/>
                <a:cs typeface="Calibri"/>
              </a:rPr>
              <a:t>Suppl):S683-91.  </a:t>
            </a:r>
            <a:r>
              <a:rPr sz="1400" spc="-105" dirty="0">
                <a:latin typeface="Calibri"/>
                <a:cs typeface="Calibri"/>
              </a:rPr>
              <a:t>doi:10.1097/CCM.0b013e3181f245d3.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6710" y="282955"/>
            <a:ext cx="71310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79375">
              <a:lnSpc>
                <a:spcPts val="1900"/>
              </a:lnSpc>
              <a:spcBef>
                <a:spcPts val="38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0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8722" y="0"/>
            <a:ext cx="73748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75" dirty="0"/>
              <a:t>Диагностика </a:t>
            </a:r>
            <a:r>
              <a:rPr sz="3200" spc="-325" dirty="0"/>
              <a:t>и </a:t>
            </a:r>
            <a:r>
              <a:rPr sz="3200" spc="-295" dirty="0"/>
              <a:t>лечение </a:t>
            </a:r>
            <a:r>
              <a:rPr sz="3200" spc="-320" dirty="0"/>
              <a:t>делирия </a:t>
            </a:r>
            <a:r>
              <a:rPr sz="3200" spc="-250" dirty="0"/>
              <a:t>у </a:t>
            </a:r>
            <a:r>
              <a:rPr sz="3200" spc="-285" dirty="0"/>
              <a:t>пациентов</a:t>
            </a:r>
            <a:r>
              <a:rPr sz="3200" spc="-90" dirty="0"/>
              <a:t> </a:t>
            </a:r>
            <a:r>
              <a:rPr sz="3200" spc="-260" dirty="0"/>
              <a:t>ОРИТ</a:t>
            </a:r>
            <a:endParaRPr sz="32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4471" y="911225"/>
          <a:ext cx="11608435" cy="3134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21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58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67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22434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№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R="69215" algn="ctr">
                        <a:lnSpc>
                          <a:spcPct val="100000"/>
                        </a:lnSpc>
                      </a:pPr>
                      <a:r>
                        <a:rPr sz="1550" spc="-70" dirty="0">
                          <a:latin typeface="Calibri"/>
                          <a:cs typeface="Calibri"/>
                        </a:rPr>
                        <a:t>Положение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R="78105" algn="ctr">
                        <a:lnSpc>
                          <a:spcPct val="100000"/>
                        </a:lnSpc>
                      </a:pPr>
                      <a:r>
                        <a:rPr sz="1550" spc="-55" dirty="0">
                          <a:latin typeface="Calibri"/>
                          <a:cs typeface="Calibri"/>
                        </a:rPr>
                        <a:t>Уровень</a:t>
                      </a:r>
                      <a:r>
                        <a:rPr sz="15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45" dirty="0">
                          <a:latin typeface="Calibri"/>
                          <a:cs typeface="Calibri"/>
                        </a:rPr>
                        <a:t>доказа-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 marR="7810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550" spc="-60" dirty="0">
                          <a:latin typeface="Calibri"/>
                          <a:cs typeface="Calibri"/>
                        </a:rPr>
                        <a:t>тельности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288">
                <a:tc>
                  <a:txBody>
                    <a:bodyPr/>
                    <a:lstStyle/>
                    <a:p>
                      <a:pPr marL="10795" algn="ctr">
                        <a:lnSpc>
                          <a:spcPts val="1785"/>
                        </a:lnSpc>
                      </a:pPr>
                      <a:r>
                        <a:rPr sz="155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1.32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1785"/>
                        </a:lnSpc>
                      </a:pPr>
                      <a:r>
                        <a:rPr sz="1550" spc="-65" dirty="0">
                          <a:latin typeface="Calibri"/>
                          <a:cs typeface="Calibri"/>
                        </a:rPr>
                        <a:t>Делирий </a:t>
                      </a:r>
                      <a:r>
                        <a:rPr sz="1550" spc="-55" dirty="0">
                          <a:latin typeface="Calibri"/>
                          <a:cs typeface="Calibri"/>
                        </a:rPr>
                        <a:t>ассоциируется </a:t>
                      </a:r>
                      <a:r>
                        <a:rPr sz="1550" spc="-3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550" spc="-65" dirty="0">
                          <a:latin typeface="Calibri"/>
                          <a:cs typeface="Calibri"/>
                        </a:rPr>
                        <a:t>развитием </a:t>
                      </a:r>
                      <a:r>
                        <a:rPr sz="1550" spc="-50" dirty="0">
                          <a:latin typeface="Calibri"/>
                          <a:cs typeface="Calibri"/>
                        </a:rPr>
                        <a:t>когнитивных </a:t>
                      </a:r>
                      <a:r>
                        <a:rPr sz="1550" spc="-70" dirty="0">
                          <a:latin typeface="Calibri"/>
                          <a:cs typeface="Calibri"/>
                        </a:rPr>
                        <a:t>нарушений, </a:t>
                      </a:r>
                      <a:r>
                        <a:rPr sz="1550" spc="-60" dirty="0">
                          <a:latin typeface="Calibri"/>
                          <a:cs typeface="Calibri"/>
                        </a:rPr>
                        <a:t>влияющих на формирование</a:t>
                      </a:r>
                      <a:r>
                        <a:rPr sz="1550" spc="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55" dirty="0">
                          <a:latin typeface="Calibri"/>
                          <a:cs typeface="Calibri"/>
                        </a:rPr>
                        <a:t>ПИТ-синдрома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78105" algn="ctr">
                        <a:lnSpc>
                          <a:spcPts val="1785"/>
                        </a:lnSpc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В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2578">
                <a:tc>
                  <a:txBody>
                    <a:bodyPr/>
                    <a:lstStyle/>
                    <a:p>
                      <a:pPr marL="10795" algn="ctr">
                        <a:lnSpc>
                          <a:spcPts val="1785"/>
                        </a:lnSpc>
                      </a:pPr>
                      <a:r>
                        <a:rPr sz="155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1.33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1785"/>
                        </a:lnSpc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4 </a:t>
                      </a:r>
                      <a:r>
                        <a:rPr sz="1550" spc="-50" dirty="0">
                          <a:latin typeface="Calibri"/>
                          <a:cs typeface="Calibri"/>
                        </a:rPr>
                        <a:t>основных </a:t>
                      </a:r>
                      <a:r>
                        <a:rPr sz="1550" spc="-45" dirty="0">
                          <a:latin typeface="Calibri"/>
                          <a:cs typeface="Calibri"/>
                        </a:rPr>
                        <a:t>фактора </a:t>
                      </a:r>
                      <a:r>
                        <a:rPr sz="1550" spc="-70" dirty="0">
                          <a:latin typeface="Calibri"/>
                          <a:cs typeface="Calibri"/>
                        </a:rPr>
                        <a:t>положительно </a:t>
                      </a:r>
                      <a:r>
                        <a:rPr sz="1550" spc="-7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550" spc="-70" dirty="0">
                          <a:latin typeface="Calibri"/>
                          <a:cs typeface="Calibri"/>
                        </a:rPr>
                        <a:t>значимо </a:t>
                      </a:r>
                      <a:r>
                        <a:rPr sz="1550" spc="-55" dirty="0">
                          <a:latin typeface="Calibri"/>
                          <a:cs typeface="Calibri"/>
                        </a:rPr>
                        <a:t>связаны </a:t>
                      </a:r>
                      <a:r>
                        <a:rPr sz="1550" spc="-3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550" spc="-65" dirty="0">
                          <a:latin typeface="Calibri"/>
                          <a:cs typeface="Calibri"/>
                        </a:rPr>
                        <a:t>развитием </a:t>
                      </a:r>
                      <a:r>
                        <a:rPr sz="1550" spc="-70" dirty="0">
                          <a:latin typeface="Calibri"/>
                          <a:cs typeface="Calibri"/>
                        </a:rPr>
                        <a:t>делирия </a:t>
                      </a:r>
                      <a:r>
                        <a:rPr sz="1550" spc="-40" dirty="0">
                          <a:latin typeface="Calibri"/>
                          <a:cs typeface="Calibri"/>
                        </a:rPr>
                        <a:t>в ОРИТ: </a:t>
                      </a:r>
                      <a:r>
                        <a:rPr sz="1550" spc="-65" dirty="0">
                          <a:latin typeface="Calibri"/>
                          <a:cs typeface="Calibri"/>
                        </a:rPr>
                        <a:t>предшествующая</a:t>
                      </a:r>
                      <a:r>
                        <a:rPr sz="1550" spc="-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65" dirty="0">
                          <a:latin typeface="Calibri"/>
                          <a:cs typeface="Calibri"/>
                        </a:rPr>
                        <a:t>демен-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 marL="110489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550" spc="-75" dirty="0">
                          <a:latin typeface="Calibri"/>
                          <a:cs typeface="Calibri"/>
                        </a:rPr>
                        <a:t>ция, </a:t>
                      </a:r>
                      <a:r>
                        <a:rPr sz="1550" spc="-55" dirty="0">
                          <a:latin typeface="Calibri"/>
                          <a:cs typeface="Calibri"/>
                        </a:rPr>
                        <a:t>гипертоническая </a:t>
                      </a:r>
                      <a:r>
                        <a:rPr sz="1550" spc="-65" dirty="0">
                          <a:latin typeface="Calibri"/>
                          <a:cs typeface="Calibri"/>
                        </a:rPr>
                        <a:t>болезнь </a:t>
                      </a:r>
                      <a:r>
                        <a:rPr sz="1550" spc="-75" dirty="0">
                          <a:latin typeface="Calibri"/>
                          <a:cs typeface="Calibri"/>
                        </a:rPr>
                        <a:t>или/и </a:t>
                      </a:r>
                      <a:r>
                        <a:rPr sz="1550" spc="-70" dirty="0">
                          <a:latin typeface="Calibri"/>
                          <a:cs typeface="Calibri"/>
                        </a:rPr>
                        <a:t>алкоголизм, </a:t>
                      </a:r>
                      <a:r>
                        <a:rPr sz="1550" spc="-65" dirty="0">
                          <a:latin typeface="Calibri"/>
                          <a:cs typeface="Calibri"/>
                        </a:rPr>
                        <a:t>тяжесть неотложного</a:t>
                      </a:r>
                      <a:r>
                        <a:rPr sz="15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65" dirty="0">
                          <a:latin typeface="Calibri"/>
                          <a:cs typeface="Calibri"/>
                        </a:rPr>
                        <a:t>состояния.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R="78105" algn="ctr">
                        <a:lnSpc>
                          <a:spcPts val="1785"/>
                        </a:lnSpc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В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6002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5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1.34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50" spc="-60" dirty="0">
                          <a:latin typeface="Calibri"/>
                          <a:cs typeface="Calibri"/>
                        </a:rPr>
                        <a:t>Кома </a:t>
                      </a:r>
                      <a:r>
                        <a:rPr sz="1550" spc="150" dirty="0">
                          <a:latin typeface="Calibri"/>
                          <a:cs typeface="Calibri"/>
                        </a:rPr>
                        <a:t>–</a:t>
                      </a:r>
                      <a:r>
                        <a:rPr sz="1550" spc="6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70" dirty="0">
                          <a:latin typeface="Calibri"/>
                          <a:cs typeface="Calibri"/>
                        </a:rPr>
                        <a:t>независимый </a:t>
                      </a:r>
                      <a:r>
                        <a:rPr sz="1550" spc="-45" dirty="0">
                          <a:latin typeface="Calibri"/>
                          <a:cs typeface="Calibri"/>
                        </a:rPr>
                        <a:t>фактор </a:t>
                      </a:r>
                      <a:r>
                        <a:rPr sz="1550" spc="-50" dirty="0">
                          <a:latin typeface="Calibri"/>
                          <a:cs typeface="Calibri"/>
                        </a:rPr>
                        <a:t>риска </a:t>
                      </a:r>
                      <a:r>
                        <a:rPr sz="1550" spc="-55" dirty="0">
                          <a:latin typeface="Calibri"/>
                          <a:cs typeface="Calibri"/>
                        </a:rPr>
                        <a:t>развития </a:t>
                      </a:r>
                      <a:r>
                        <a:rPr sz="1550" spc="-70" dirty="0">
                          <a:latin typeface="Calibri"/>
                          <a:cs typeface="Calibri"/>
                        </a:rPr>
                        <a:t>делирия </a:t>
                      </a:r>
                      <a:r>
                        <a:rPr sz="1550" spc="-45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550" spc="-60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550" spc="-25" dirty="0">
                          <a:latin typeface="Calibri"/>
                          <a:cs typeface="Calibri"/>
                        </a:rPr>
                        <a:t>ОРИТ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781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В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2578">
                <a:tc>
                  <a:txBody>
                    <a:bodyPr/>
                    <a:lstStyle/>
                    <a:p>
                      <a:pPr marL="10795" algn="ctr">
                        <a:lnSpc>
                          <a:spcPts val="1785"/>
                        </a:lnSpc>
                      </a:pPr>
                      <a:r>
                        <a:rPr sz="155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1.36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1785"/>
                        </a:lnSpc>
                      </a:pPr>
                      <a:r>
                        <a:rPr sz="1550" spc="-40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550" spc="-65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550" spc="-60" dirty="0">
                          <a:latin typeface="Calibri"/>
                          <a:cs typeface="Calibri"/>
                        </a:rPr>
                        <a:t>использование галоперидола </a:t>
                      </a:r>
                      <a:r>
                        <a:rPr sz="1550" spc="-8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550" spc="-55" dirty="0">
                          <a:latin typeface="Calibri"/>
                          <a:cs typeface="Calibri"/>
                        </a:rPr>
                        <a:t>профилактики </a:t>
                      </a:r>
                      <a:r>
                        <a:rPr sz="1550" spc="-75" dirty="0">
                          <a:latin typeface="Calibri"/>
                          <a:cs typeface="Calibri"/>
                        </a:rPr>
                        <a:t>делирия, </a:t>
                      </a:r>
                      <a:r>
                        <a:rPr sz="1550" spc="-70" dirty="0">
                          <a:latin typeface="Calibri"/>
                          <a:cs typeface="Calibri"/>
                        </a:rPr>
                        <a:t>но </a:t>
                      </a:r>
                      <a:r>
                        <a:rPr sz="1550" spc="-60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550" spc="-45" dirty="0">
                          <a:latin typeface="Calibri"/>
                          <a:cs typeface="Calibri"/>
                        </a:rPr>
                        <a:t>его </a:t>
                      </a:r>
                      <a:r>
                        <a:rPr sz="1550" spc="-55" dirty="0">
                          <a:latin typeface="Calibri"/>
                          <a:cs typeface="Calibri"/>
                        </a:rPr>
                        <a:t>развитии</a:t>
                      </a:r>
                      <a:r>
                        <a:rPr sz="155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85" dirty="0">
                          <a:latin typeface="Calibri"/>
                          <a:cs typeface="Calibri"/>
                        </a:rPr>
                        <a:t>может </a:t>
                      </a:r>
                      <a:r>
                        <a:rPr sz="1550" spc="-70" dirty="0">
                          <a:latin typeface="Calibri"/>
                          <a:cs typeface="Calibri"/>
                        </a:rPr>
                        <a:t>быть</a:t>
                      </a:r>
                      <a:endParaRPr sz="1550">
                        <a:latin typeface="Calibri"/>
                        <a:cs typeface="Calibri"/>
                      </a:endParaRPr>
                    </a:p>
                    <a:p>
                      <a:pPr marL="110489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550" spc="-60" dirty="0">
                          <a:latin typeface="Calibri"/>
                          <a:cs typeface="Calibri"/>
                        </a:rPr>
                        <a:t>использован </a:t>
                      </a:r>
                      <a:r>
                        <a:rPr sz="1550" spc="-8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550" spc="-75" dirty="0">
                          <a:latin typeface="Calibri"/>
                          <a:cs typeface="Calibri"/>
                        </a:rPr>
                        <a:t>уменьшения </a:t>
                      </a:r>
                      <a:r>
                        <a:rPr sz="1550" spc="-45" dirty="0">
                          <a:latin typeface="Calibri"/>
                          <a:cs typeface="Calibri"/>
                        </a:rPr>
                        <a:t>его</a:t>
                      </a:r>
                      <a:r>
                        <a:rPr sz="15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80" dirty="0">
                          <a:latin typeface="Calibri"/>
                          <a:cs typeface="Calibri"/>
                        </a:rPr>
                        <a:t>симптомов.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78105" algn="ctr">
                        <a:lnSpc>
                          <a:spcPts val="1785"/>
                        </a:lnSpc>
                      </a:pPr>
                      <a:r>
                        <a:rPr sz="1550" spc="-5" dirty="0">
                          <a:latin typeface="Calibri"/>
                          <a:cs typeface="Calibri"/>
                        </a:rPr>
                        <a:t>IIb-C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2292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5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1.39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0489" marR="337820">
                        <a:lnSpc>
                          <a:spcPts val="2020"/>
                        </a:lnSpc>
                        <a:spcBef>
                          <a:spcPts val="10"/>
                        </a:spcBef>
                      </a:pPr>
                      <a:r>
                        <a:rPr sz="1550" spc="-60" dirty="0">
                          <a:latin typeface="Calibri"/>
                          <a:cs typeface="Calibri"/>
                        </a:rPr>
                        <a:t>Использование бензодиазепинов повышает </a:t>
                      </a:r>
                      <a:r>
                        <a:rPr sz="1550" spc="-55" dirty="0">
                          <a:latin typeface="Calibri"/>
                          <a:cs typeface="Calibri"/>
                        </a:rPr>
                        <a:t>риск </a:t>
                      </a:r>
                      <a:r>
                        <a:rPr sz="1550" spc="-80" dirty="0">
                          <a:latin typeface="Calibri"/>
                          <a:cs typeface="Calibri"/>
                        </a:rPr>
                        <a:t>делирия. </a:t>
                      </a:r>
                      <a:r>
                        <a:rPr sz="1550" spc="-35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550" spc="-60" dirty="0">
                          <a:latin typeface="Calibri"/>
                          <a:cs typeface="Calibri"/>
                        </a:rPr>
                        <a:t>пациентов на </a:t>
                      </a:r>
                      <a:r>
                        <a:rPr sz="1550" spc="-45" dirty="0">
                          <a:latin typeface="Calibri"/>
                          <a:cs typeface="Calibri"/>
                        </a:rPr>
                        <a:t>ИВЛ </a:t>
                      </a:r>
                      <a:r>
                        <a:rPr sz="1550" spc="-50" dirty="0">
                          <a:latin typeface="Calibri"/>
                          <a:cs typeface="Calibri"/>
                        </a:rPr>
                        <a:t>этот </a:t>
                      </a:r>
                      <a:r>
                        <a:rPr sz="1550" spc="-55" dirty="0">
                          <a:latin typeface="Calibri"/>
                          <a:cs typeface="Calibri"/>
                        </a:rPr>
                        <a:t>риск </a:t>
                      </a:r>
                      <a:r>
                        <a:rPr sz="1550" spc="-85" dirty="0">
                          <a:latin typeface="Calibri"/>
                          <a:cs typeface="Calibri"/>
                        </a:rPr>
                        <a:t>может </a:t>
                      </a:r>
                      <a:r>
                        <a:rPr sz="1550" spc="-70" dirty="0">
                          <a:latin typeface="Calibri"/>
                          <a:cs typeface="Calibri"/>
                        </a:rPr>
                        <a:t>быть </a:t>
                      </a:r>
                      <a:r>
                        <a:rPr sz="1550" spc="-75" dirty="0">
                          <a:latin typeface="Calibri"/>
                          <a:cs typeface="Calibri"/>
                        </a:rPr>
                        <a:t>снижен  </a:t>
                      </a:r>
                      <a:r>
                        <a:rPr sz="1550" spc="-60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5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60" dirty="0">
                          <a:latin typeface="Calibri"/>
                          <a:cs typeface="Calibri"/>
                        </a:rPr>
                        <a:t>использовании</a:t>
                      </a:r>
                      <a:r>
                        <a:rPr sz="15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60" dirty="0">
                          <a:latin typeface="Calibri"/>
                          <a:cs typeface="Calibri"/>
                        </a:rPr>
                        <a:t>вместо</a:t>
                      </a:r>
                      <a:r>
                        <a:rPr sz="15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55" dirty="0">
                          <a:latin typeface="Calibri"/>
                          <a:cs typeface="Calibri"/>
                        </a:rPr>
                        <a:t>инфузии</a:t>
                      </a:r>
                      <a:r>
                        <a:rPr sz="15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60" dirty="0">
                          <a:latin typeface="Calibri"/>
                          <a:cs typeface="Calibri"/>
                        </a:rPr>
                        <a:t>бензодиазепинов</a:t>
                      </a:r>
                      <a:r>
                        <a:rPr sz="15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55" dirty="0">
                          <a:latin typeface="Calibri"/>
                          <a:cs typeface="Calibri"/>
                        </a:rPr>
                        <a:t>инфузии</a:t>
                      </a:r>
                      <a:r>
                        <a:rPr sz="15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75" dirty="0">
                          <a:latin typeface="Calibri"/>
                          <a:cs typeface="Calibri"/>
                        </a:rPr>
                        <a:t>дексмедетомидина.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R="781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50" dirty="0">
                          <a:latin typeface="Calibri"/>
                          <a:cs typeface="Calibri"/>
                        </a:rPr>
                        <a:t>В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6288">
                <a:tc>
                  <a:txBody>
                    <a:bodyPr/>
                    <a:lstStyle/>
                    <a:p>
                      <a:pPr marL="10795" algn="ctr">
                        <a:lnSpc>
                          <a:spcPts val="1785"/>
                        </a:lnSpc>
                      </a:pPr>
                      <a:r>
                        <a:rPr sz="155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1.40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ts val="1785"/>
                        </a:lnSpc>
                      </a:pPr>
                      <a:r>
                        <a:rPr sz="1550" spc="-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Обеспечение </a:t>
                      </a:r>
                      <a:r>
                        <a:rPr sz="1550" spc="-7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нормального </a:t>
                      </a:r>
                      <a:r>
                        <a:rPr sz="1550" spc="-6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цикла </a:t>
                      </a:r>
                      <a:r>
                        <a:rPr sz="1550" spc="-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сон-бодрствование является </a:t>
                      </a:r>
                      <a:r>
                        <a:rPr sz="1550" spc="-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эффективной </a:t>
                      </a:r>
                      <a:r>
                        <a:rPr sz="1550" spc="-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профилактикой развития</a:t>
                      </a:r>
                      <a:r>
                        <a:rPr sz="1550" spc="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7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делирия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78105" algn="ctr">
                        <a:lnSpc>
                          <a:spcPts val="1785"/>
                        </a:lnSpc>
                      </a:pPr>
                      <a:r>
                        <a:rPr sz="1550" spc="10" dirty="0">
                          <a:latin typeface="Calibri"/>
                          <a:cs typeface="Calibri"/>
                        </a:rPr>
                        <a:t>I-B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6147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50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1.41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110489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50" spc="-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Ранняя </a:t>
                      </a:r>
                      <a:r>
                        <a:rPr sz="1550" spc="-7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мобилизация </a:t>
                      </a:r>
                      <a:r>
                        <a:rPr sz="1550" spc="-6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снижает </a:t>
                      </a:r>
                      <a:r>
                        <a:rPr sz="1550" spc="-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риск развития </a:t>
                      </a:r>
                      <a:r>
                        <a:rPr sz="1550" spc="-7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550" spc="-7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продолжительность</a:t>
                      </a:r>
                      <a:r>
                        <a:rPr sz="1550" spc="-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550" spc="-7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делирия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R="78105" algn="ctr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550" spc="10" dirty="0">
                          <a:latin typeface="Calibri"/>
                          <a:cs typeface="Calibri"/>
                        </a:rPr>
                        <a:t>I-B</a:t>
                      </a:r>
                      <a:endParaRPr sz="155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226658" y="4122928"/>
            <a:ext cx="3329940" cy="4279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50"/>
              </a:spcBef>
            </a:pPr>
            <a:r>
              <a:rPr sz="1300" spc="-90" dirty="0">
                <a:solidFill>
                  <a:srgbClr val="222222"/>
                </a:solidFill>
                <a:latin typeface="Calibri"/>
                <a:cs typeface="Calibri"/>
              </a:rPr>
              <a:t>SOURCES: </a:t>
            </a:r>
            <a:r>
              <a:rPr sz="1300" spc="-95" dirty="0">
                <a:solidFill>
                  <a:srgbClr val="222222"/>
                </a:solidFill>
                <a:latin typeface="Calibri"/>
                <a:cs typeface="Calibri"/>
                <a:hlinkClick r:id="rId2"/>
              </a:rPr>
              <a:t>http://bit.ly/2Guc2eR </a:t>
            </a:r>
            <a:r>
              <a:rPr sz="1300" spc="-110" dirty="0">
                <a:solidFill>
                  <a:srgbClr val="222222"/>
                </a:solidFill>
                <a:latin typeface="Calibri"/>
                <a:cs typeface="Calibri"/>
              </a:rPr>
              <a:t>and </a:t>
            </a:r>
            <a:r>
              <a:rPr sz="1300" spc="-90" dirty="0">
                <a:solidFill>
                  <a:srgbClr val="222222"/>
                </a:solidFill>
                <a:latin typeface="Calibri"/>
                <a:cs typeface="Calibri"/>
                <a:hlinkClick r:id="rId3"/>
              </a:rPr>
              <a:t>http://bit.ly/2ofohoE </a:t>
            </a:r>
            <a:r>
              <a:rPr sz="1300" spc="-90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1300" spc="-165" dirty="0">
                <a:solidFill>
                  <a:srgbClr val="222222"/>
                </a:solidFill>
                <a:latin typeface="Calibri"/>
                <a:cs typeface="Calibri"/>
              </a:rPr>
              <a:t>JAMA</a:t>
            </a:r>
            <a:r>
              <a:rPr sz="1300" spc="-140" dirty="0">
                <a:solidFill>
                  <a:srgbClr val="222222"/>
                </a:solidFill>
                <a:latin typeface="Calibri"/>
                <a:cs typeface="Calibri"/>
              </a:rPr>
              <a:t> </a:t>
            </a:r>
            <a:r>
              <a:rPr sz="1300" spc="-80" dirty="0">
                <a:solidFill>
                  <a:srgbClr val="222222"/>
                </a:solidFill>
                <a:latin typeface="Calibri"/>
                <a:cs typeface="Calibri"/>
              </a:rPr>
              <a:t>2018.</a:t>
            </a:r>
            <a:endParaRPr sz="13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773167" y="4093463"/>
            <a:ext cx="6986270" cy="2764790"/>
            <a:chOff x="4773167" y="4093463"/>
            <a:chExt cx="6986270" cy="27647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3167" y="4093463"/>
              <a:ext cx="6986016" cy="27645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02306" y="4322261"/>
              <a:ext cx="6526192" cy="2393384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7639" y="0"/>
            <a:ext cx="1423416" cy="139293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22146" y="359155"/>
            <a:ext cx="71310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79375">
              <a:lnSpc>
                <a:spcPts val="1900"/>
              </a:lnSpc>
              <a:spcBef>
                <a:spcPts val="38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0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3051" y="108737"/>
            <a:ext cx="8570647" cy="661273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54287" y="388619"/>
            <a:ext cx="8303259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65" dirty="0"/>
              <a:t>Мобилизация </a:t>
            </a:r>
            <a:r>
              <a:rPr spc="-450" dirty="0"/>
              <a:t>и </a:t>
            </a:r>
            <a:r>
              <a:rPr spc="-445" dirty="0"/>
              <a:t>делирий</a:t>
            </a:r>
            <a:r>
              <a:rPr spc="-310" dirty="0"/>
              <a:t> </a:t>
            </a:r>
            <a:r>
              <a:rPr spc="-315" dirty="0"/>
              <a:t>(ABCDEF-bundle)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5380355" cy="6197600"/>
            <a:chOff x="0" y="0"/>
            <a:chExt cx="5380355" cy="6197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17546"/>
              <a:ext cx="5380074" cy="51796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639" y="0"/>
              <a:ext cx="1423416" cy="139293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22146" y="359155"/>
            <a:ext cx="713105" cy="54102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79375">
              <a:lnSpc>
                <a:spcPts val="1900"/>
              </a:lnSpc>
              <a:spcBef>
                <a:spcPts val="38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0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2655" y="6356603"/>
            <a:ext cx="112744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spc="-85" dirty="0">
                <a:latin typeface="Calibri"/>
                <a:cs typeface="Calibri"/>
              </a:rPr>
              <a:t>Vasilevskis </a:t>
            </a:r>
            <a:r>
              <a:rPr sz="1400" spc="-100" dirty="0">
                <a:latin typeface="Calibri"/>
                <a:cs typeface="Calibri"/>
              </a:rPr>
              <a:t>EE, </a:t>
            </a:r>
            <a:r>
              <a:rPr sz="1400" spc="-114" dirty="0">
                <a:latin typeface="Calibri"/>
                <a:cs typeface="Calibri"/>
              </a:rPr>
              <a:t>Pandharipande </a:t>
            </a:r>
            <a:r>
              <a:rPr sz="1400" spc="-150" dirty="0">
                <a:latin typeface="Calibri"/>
                <a:cs typeface="Calibri"/>
              </a:rPr>
              <a:t>PP, </a:t>
            </a:r>
            <a:r>
              <a:rPr sz="1400" spc="-114" dirty="0">
                <a:latin typeface="Calibri"/>
                <a:cs typeface="Calibri"/>
              </a:rPr>
              <a:t>Girard </a:t>
            </a:r>
            <a:r>
              <a:rPr sz="1400" spc="-105" dirty="0">
                <a:latin typeface="Calibri"/>
                <a:cs typeface="Calibri"/>
              </a:rPr>
              <a:t>TD, </a:t>
            </a:r>
            <a:r>
              <a:rPr sz="1400" spc="-70" dirty="0">
                <a:latin typeface="Calibri"/>
                <a:cs typeface="Calibri"/>
              </a:rPr>
              <a:t>Ely </a:t>
            </a:r>
            <a:r>
              <a:rPr sz="1400" spc="-210" dirty="0">
                <a:latin typeface="Calibri"/>
                <a:cs typeface="Calibri"/>
              </a:rPr>
              <a:t>EW. </a:t>
            </a:r>
            <a:r>
              <a:rPr sz="1400" spc="-150" dirty="0">
                <a:latin typeface="Calibri"/>
                <a:cs typeface="Calibri"/>
              </a:rPr>
              <a:t>A </a:t>
            </a:r>
            <a:r>
              <a:rPr sz="1400" spc="-100" dirty="0">
                <a:latin typeface="Calibri"/>
                <a:cs typeface="Calibri"/>
              </a:rPr>
              <a:t>screening, </a:t>
            </a:r>
            <a:r>
              <a:rPr sz="1400" spc="-110" dirty="0">
                <a:latin typeface="Calibri"/>
                <a:cs typeface="Calibri"/>
              </a:rPr>
              <a:t>prevention, </a:t>
            </a:r>
            <a:r>
              <a:rPr sz="1400" spc="-125" dirty="0">
                <a:latin typeface="Calibri"/>
                <a:cs typeface="Calibri"/>
              </a:rPr>
              <a:t>and </a:t>
            </a:r>
            <a:r>
              <a:rPr sz="1400" spc="-105" dirty="0">
                <a:latin typeface="Calibri"/>
                <a:cs typeface="Calibri"/>
              </a:rPr>
              <a:t>restoration </a:t>
            </a:r>
            <a:r>
              <a:rPr sz="1400" spc="-125" dirty="0">
                <a:latin typeface="Calibri"/>
                <a:cs typeface="Calibri"/>
              </a:rPr>
              <a:t>model </a:t>
            </a:r>
            <a:r>
              <a:rPr sz="1400" spc="-105" dirty="0">
                <a:latin typeface="Calibri"/>
                <a:cs typeface="Calibri"/>
              </a:rPr>
              <a:t>for </a:t>
            </a:r>
            <a:r>
              <a:rPr sz="1400" spc="-85" dirty="0">
                <a:latin typeface="Calibri"/>
                <a:cs typeface="Calibri"/>
              </a:rPr>
              <a:t>saving </a:t>
            </a:r>
            <a:r>
              <a:rPr sz="1400" spc="-110" dirty="0">
                <a:latin typeface="Calibri"/>
                <a:cs typeface="Calibri"/>
              </a:rPr>
              <a:t>the </a:t>
            </a:r>
            <a:r>
              <a:rPr sz="1400" spc="-100" dirty="0">
                <a:latin typeface="Calibri"/>
                <a:cs typeface="Calibri"/>
              </a:rPr>
              <a:t>injured brain </a:t>
            </a:r>
            <a:r>
              <a:rPr sz="1400" spc="-75" dirty="0">
                <a:latin typeface="Calibri"/>
                <a:cs typeface="Calibri"/>
              </a:rPr>
              <a:t>in </a:t>
            </a:r>
            <a:r>
              <a:rPr sz="1400" spc="-90" dirty="0">
                <a:latin typeface="Calibri"/>
                <a:cs typeface="Calibri"/>
              </a:rPr>
              <a:t>intensive </a:t>
            </a:r>
            <a:r>
              <a:rPr sz="1400" spc="-110" dirty="0">
                <a:latin typeface="Calibri"/>
                <a:cs typeface="Calibri"/>
              </a:rPr>
              <a:t>care </a:t>
            </a:r>
            <a:r>
              <a:rPr sz="1400" spc="-95" dirty="0">
                <a:latin typeface="Calibri"/>
                <a:cs typeface="Calibri"/>
              </a:rPr>
              <a:t>unit </a:t>
            </a:r>
            <a:r>
              <a:rPr sz="1400" spc="-100" dirty="0">
                <a:latin typeface="Calibri"/>
                <a:cs typeface="Calibri"/>
              </a:rPr>
              <a:t>survivors. </a:t>
            </a:r>
            <a:r>
              <a:rPr sz="1400" spc="-85" dirty="0">
                <a:latin typeface="Calibri"/>
                <a:cs typeface="Calibri"/>
              </a:rPr>
              <a:t>Crit </a:t>
            </a:r>
            <a:r>
              <a:rPr sz="1400" spc="-114" dirty="0">
                <a:latin typeface="Calibri"/>
                <a:cs typeface="Calibri"/>
              </a:rPr>
              <a:t>Care </a:t>
            </a:r>
            <a:r>
              <a:rPr sz="1400" spc="-180" dirty="0">
                <a:latin typeface="Calibri"/>
                <a:cs typeface="Calibri"/>
              </a:rPr>
              <a:t>Med. </a:t>
            </a:r>
            <a:r>
              <a:rPr sz="1400" spc="-90" dirty="0">
                <a:latin typeface="Calibri"/>
                <a:cs typeface="Calibri"/>
              </a:rPr>
              <a:t>2010;38(10  </a:t>
            </a:r>
            <a:r>
              <a:rPr sz="1400" spc="-85" dirty="0">
                <a:latin typeface="Calibri"/>
                <a:cs typeface="Calibri"/>
              </a:rPr>
              <a:t>Suppl):S683-91.</a:t>
            </a:r>
            <a:r>
              <a:rPr sz="1400" spc="-120" dirty="0">
                <a:latin typeface="Calibri"/>
                <a:cs typeface="Calibri"/>
              </a:rPr>
              <a:t> </a:t>
            </a:r>
            <a:r>
              <a:rPr sz="1400" spc="-105" dirty="0">
                <a:latin typeface="Calibri"/>
                <a:cs typeface="Calibri"/>
              </a:rPr>
              <a:t>doi:10.1097/CCM.0b013e3181f245d3.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53854" y="2588259"/>
            <a:ext cx="6537959" cy="17354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0"/>
              </a:spcBef>
            </a:pPr>
            <a:r>
              <a:rPr sz="2800" spc="-245" dirty="0">
                <a:latin typeface="Calibri"/>
                <a:cs typeface="Calibri"/>
              </a:rPr>
              <a:t>Ранняя </a:t>
            </a:r>
            <a:r>
              <a:rPr sz="2800" spc="-285" dirty="0">
                <a:latin typeface="Calibri"/>
                <a:cs typeface="Calibri"/>
              </a:rPr>
              <a:t>мобилизация </a:t>
            </a:r>
            <a:r>
              <a:rPr sz="2800" spc="-270" dirty="0">
                <a:latin typeface="Calibri"/>
                <a:cs typeface="Calibri"/>
              </a:rPr>
              <a:t>при </a:t>
            </a:r>
            <a:r>
              <a:rPr sz="2800" spc="-275" dirty="0">
                <a:latin typeface="Calibri"/>
                <a:cs typeface="Calibri"/>
              </a:rPr>
              <a:t>добавлении </a:t>
            </a:r>
            <a:r>
              <a:rPr sz="2800" spc="-220" dirty="0">
                <a:latin typeface="Calibri"/>
                <a:cs typeface="Calibri"/>
              </a:rPr>
              <a:t>к </a:t>
            </a:r>
            <a:r>
              <a:rPr sz="2800" spc="-290" dirty="0">
                <a:latin typeface="Calibri"/>
                <a:cs typeface="Calibri"/>
              </a:rPr>
              <a:t>циклам  </a:t>
            </a:r>
            <a:r>
              <a:rPr sz="2800" spc="-245" dirty="0">
                <a:latin typeface="Calibri"/>
                <a:cs typeface="Calibri"/>
              </a:rPr>
              <a:t>спонтанного </a:t>
            </a:r>
            <a:r>
              <a:rPr sz="2800" spc="-260" dirty="0">
                <a:latin typeface="Calibri"/>
                <a:cs typeface="Calibri"/>
              </a:rPr>
              <a:t>дыхания </a:t>
            </a:r>
            <a:r>
              <a:rPr sz="2800" spc="-200" dirty="0">
                <a:latin typeface="Calibri"/>
                <a:cs typeface="Calibri"/>
              </a:rPr>
              <a:t>(В) </a:t>
            </a:r>
            <a:r>
              <a:rPr sz="2800" spc="-285" dirty="0">
                <a:latin typeface="Calibri"/>
                <a:cs typeface="Calibri"/>
              </a:rPr>
              <a:t>и </a:t>
            </a:r>
            <a:r>
              <a:rPr sz="2800" spc="-300" dirty="0">
                <a:latin typeface="Calibri"/>
                <a:cs typeface="Calibri"/>
              </a:rPr>
              <a:t>минимизации </a:t>
            </a:r>
            <a:r>
              <a:rPr sz="2800" spc="-285" dirty="0">
                <a:latin typeface="Calibri"/>
                <a:cs typeface="Calibri"/>
              </a:rPr>
              <a:t>и </a:t>
            </a:r>
            <a:r>
              <a:rPr sz="2800" spc="-265" dirty="0">
                <a:latin typeface="Calibri"/>
                <a:cs typeface="Calibri"/>
              </a:rPr>
              <a:t>седации  </a:t>
            </a:r>
            <a:r>
              <a:rPr sz="2800" spc="-235" dirty="0">
                <a:latin typeface="Calibri"/>
                <a:cs typeface="Calibri"/>
              </a:rPr>
              <a:t>(А) </a:t>
            </a:r>
            <a:r>
              <a:rPr sz="2800" spc="-265" dirty="0">
                <a:latin typeface="Calibri"/>
                <a:cs typeface="Calibri"/>
              </a:rPr>
              <a:t>повышает </a:t>
            </a:r>
            <a:r>
              <a:rPr sz="2800" spc="-250" dirty="0">
                <a:latin typeface="Calibri"/>
                <a:cs typeface="Calibri"/>
              </a:rPr>
              <a:t>уровень </a:t>
            </a:r>
            <a:r>
              <a:rPr sz="2800" spc="-254" dirty="0">
                <a:latin typeface="Calibri"/>
                <a:cs typeface="Calibri"/>
              </a:rPr>
              <a:t>независимости </a:t>
            </a:r>
            <a:r>
              <a:rPr sz="2800" spc="-270" dirty="0">
                <a:latin typeface="Calibri"/>
                <a:cs typeface="Calibri"/>
              </a:rPr>
              <a:t>при </a:t>
            </a:r>
            <a:r>
              <a:rPr sz="2800" spc="-254" dirty="0">
                <a:latin typeface="Calibri"/>
                <a:cs typeface="Calibri"/>
              </a:rPr>
              <a:t>выписке  </a:t>
            </a:r>
            <a:r>
              <a:rPr sz="2800" spc="-250" dirty="0">
                <a:latin typeface="Calibri"/>
                <a:cs typeface="Calibri"/>
              </a:rPr>
              <a:t>из </a:t>
            </a:r>
            <a:r>
              <a:rPr sz="2800" spc="-295" dirty="0">
                <a:latin typeface="Calibri"/>
                <a:cs typeface="Calibri"/>
              </a:rPr>
              <a:t>больницы </a:t>
            </a:r>
            <a:r>
              <a:rPr sz="2800" spc="-285" dirty="0">
                <a:latin typeface="Calibri"/>
                <a:cs typeface="Calibri"/>
              </a:rPr>
              <a:t>и </a:t>
            </a:r>
            <a:r>
              <a:rPr sz="2800" spc="-265" dirty="0">
                <a:latin typeface="Calibri"/>
                <a:cs typeface="Calibri"/>
              </a:rPr>
              <a:t>снижает </a:t>
            </a:r>
            <a:r>
              <a:rPr sz="2800" spc="-210" dirty="0">
                <a:latin typeface="Calibri"/>
                <a:cs typeface="Calibri"/>
              </a:rPr>
              <a:t>частоту </a:t>
            </a:r>
            <a:r>
              <a:rPr sz="2800" spc="-240" dirty="0">
                <a:latin typeface="Calibri"/>
                <a:cs typeface="Calibri"/>
              </a:rPr>
              <a:t>развития</a:t>
            </a:r>
            <a:r>
              <a:rPr sz="2800" spc="-409" dirty="0">
                <a:latin typeface="Calibri"/>
                <a:cs typeface="Calibri"/>
              </a:rPr>
              <a:t> </a:t>
            </a:r>
            <a:r>
              <a:rPr sz="2800" spc="-280" dirty="0">
                <a:latin typeface="Calibri"/>
                <a:cs typeface="Calibri"/>
              </a:rPr>
              <a:t>делирия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790" y="32003"/>
            <a:ext cx="551815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425" dirty="0"/>
              <a:t>Мнемограмма </a:t>
            </a:r>
            <a:r>
              <a:rPr sz="3800" spc="-310" dirty="0"/>
              <a:t>«Радуга</a:t>
            </a:r>
            <a:r>
              <a:rPr sz="3800" spc="-100" dirty="0"/>
              <a:t> </a:t>
            </a:r>
            <a:r>
              <a:rPr sz="3800" spc="-310" dirty="0"/>
              <a:t>РеабИТ»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5228367" y="655878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0544" y="1313688"/>
            <a:ext cx="5017135" cy="4940935"/>
            <a:chOff x="3590544" y="1313688"/>
            <a:chExt cx="5017135" cy="49409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7095" y="1313688"/>
              <a:ext cx="1987296" cy="1127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544" y="2191512"/>
              <a:ext cx="771144" cy="21457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7704" y="4233671"/>
              <a:ext cx="1490472" cy="1780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8344" y="5748527"/>
              <a:ext cx="2197607" cy="5059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9167" y="4233671"/>
              <a:ext cx="1487424" cy="1780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36408" y="2228088"/>
              <a:ext cx="771144" cy="21427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9904" y="1313688"/>
              <a:ext cx="1990344" cy="1127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51119" y="2798063"/>
              <a:ext cx="1975103" cy="197510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15875" y="3532123"/>
            <a:ext cx="844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аб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31535" y="704087"/>
            <a:ext cx="1411223" cy="14112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719081" y="1245108"/>
            <a:ext cx="838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Циркадность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90816" y="1600200"/>
            <a:ext cx="1408176" cy="140817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618896" y="1977644"/>
            <a:ext cx="751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FFFFFF"/>
                </a:solidFill>
                <a:latin typeface="Calibri"/>
                <a:cs typeface="Calibri"/>
              </a:rPr>
              <a:t>Дыхание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48016" y="3608832"/>
            <a:ext cx="1411224" cy="141122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053656" y="4149852"/>
            <a:ext cx="799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latin typeface="Calibri"/>
                <a:cs typeface="Calibri"/>
              </a:rPr>
              <a:t>Метаболизм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55664" y="5212079"/>
            <a:ext cx="1423415" cy="142341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811685" y="5595620"/>
            <a:ext cx="71374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79375">
              <a:lnSpc>
                <a:spcPts val="2110"/>
              </a:lnSpc>
              <a:spcBef>
                <a:spcPts val="21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01311" y="5218176"/>
            <a:ext cx="1411224" cy="14112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82134" y="5759196"/>
            <a:ext cx="8515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18104" y="3608832"/>
            <a:ext cx="1411223" cy="140817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426288" y="4059428"/>
            <a:ext cx="793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66159" y="1600200"/>
            <a:ext cx="1429512" cy="140817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860543" y="1989835"/>
            <a:ext cx="842010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-635" algn="ctr">
              <a:lnSpc>
                <a:spcPct val="97500"/>
              </a:lnSpc>
              <a:spcBef>
                <a:spcPts val="135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ин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95306" y="735583"/>
            <a:ext cx="633412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280" dirty="0"/>
              <a:t>Рекомендации </a:t>
            </a:r>
            <a:r>
              <a:rPr sz="2700" spc="-260" dirty="0"/>
              <a:t>по </a:t>
            </a:r>
            <a:r>
              <a:rPr sz="2700" spc="-285" dirty="0"/>
              <a:t>улучшению </a:t>
            </a:r>
            <a:r>
              <a:rPr sz="2700" spc="-229" dirty="0"/>
              <a:t>сна </a:t>
            </a:r>
            <a:r>
              <a:rPr sz="2700" spc="-210" dirty="0"/>
              <a:t>у </a:t>
            </a:r>
            <a:r>
              <a:rPr sz="2700" spc="-254" dirty="0"/>
              <a:t>пациентов</a:t>
            </a:r>
            <a:r>
              <a:rPr sz="2700" spc="-145" dirty="0"/>
              <a:t> </a:t>
            </a:r>
            <a:r>
              <a:rPr sz="2700" spc="-235" dirty="0"/>
              <a:t>ОРИТ</a:t>
            </a:r>
            <a:endParaRPr sz="2700"/>
          </a:p>
        </p:txBody>
      </p:sp>
      <p:grpSp>
        <p:nvGrpSpPr>
          <p:cNvPr id="3" name="object 3"/>
          <p:cNvGrpSpPr/>
          <p:nvPr/>
        </p:nvGrpSpPr>
        <p:grpSpPr>
          <a:xfrm>
            <a:off x="539495" y="4084319"/>
            <a:ext cx="4465320" cy="2773680"/>
            <a:chOff x="539495" y="4084319"/>
            <a:chExt cx="4465320" cy="27736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95" y="4084319"/>
              <a:ext cx="4465320" cy="27736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936" y="4280560"/>
              <a:ext cx="3878461" cy="257743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0145" y="2047690"/>
            <a:ext cx="1932508" cy="160868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711973" y="1418661"/>
          <a:ext cx="8937624" cy="27931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59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179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36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7526">
                <a:tc>
                  <a:txBody>
                    <a:bodyPr/>
                    <a:lstStyle/>
                    <a:p>
                      <a:pPr marL="8890" algn="ctr">
                        <a:lnSpc>
                          <a:spcPts val="1505"/>
                        </a:lnSpc>
                      </a:pPr>
                      <a:r>
                        <a:rPr sz="1350" b="1" dirty="0">
                          <a:latin typeface="Calibri"/>
                          <a:cs typeface="Calibri"/>
                        </a:rPr>
                        <a:t>№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ctr">
                        <a:lnSpc>
                          <a:spcPts val="1505"/>
                        </a:lnSpc>
                      </a:pPr>
                      <a:r>
                        <a:rPr sz="1350" b="1" spc="-80" dirty="0">
                          <a:latin typeface="Calibri"/>
                          <a:cs typeface="Calibri"/>
                        </a:rPr>
                        <a:t>Положение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ctr">
                        <a:lnSpc>
                          <a:spcPts val="1505"/>
                        </a:lnSpc>
                      </a:pPr>
                      <a:r>
                        <a:rPr sz="1350" b="1" spc="-65" dirty="0">
                          <a:latin typeface="Calibri"/>
                          <a:cs typeface="Calibri"/>
                        </a:rPr>
                        <a:t>Уровень</a:t>
                      </a:r>
                      <a:r>
                        <a:rPr sz="135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b="1" spc="-55" dirty="0">
                          <a:latin typeface="Calibri"/>
                          <a:cs typeface="Calibri"/>
                        </a:rPr>
                        <a:t>доказа-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R="52069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50" b="1" spc="-60" dirty="0">
                          <a:latin typeface="Calibri"/>
                          <a:cs typeface="Calibri"/>
                        </a:rPr>
                        <a:t>тельности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0826">
                <a:tc>
                  <a:txBody>
                    <a:bodyPr/>
                    <a:lstStyle/>
                    <a:p>
                      <a:pPr marL="8890" algn="ctr">
                        <a:lnSpc>
                          <a:spcPts val="1575"/>
                        </a:lnSpc>
                      </a:pPr>
                      <a:r>
                        <a:rPr sz="135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1.42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575"/>
                        </a:lnSpc>
                      </a:pPr>
                      <a:r>
                        <a:rPr sz="1350" spc="-75" dirty="0">
                          <a:latin typeface="Calibri"/>
                          <a:cs typeface="Calibri"/>
                        </a:rPr>
                        <a:t>Рекомендуется</a:t>
                      </a:r>
                      <a:r>
                        <a:rPr sz="13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создание</a:t>
                      </a:r>
                      <a:r>
                        <a:rPr sz="13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оптимальной</a:t>
                      </a:r>
                      <a:r>
                        <a:rPr sz="13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среды</a:t>
                      </a:r>
                      <a:r>
                        <a:rPr sz="13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пребывания</a:t>
                      </a:r>
                      <a:r>
                        <a:rPr sz="13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пациента</a:t>
                      </a:r>
                      <a:r>
                        <a:rPr sz="13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9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3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обеспечения</a:t>
                      </a:r>
                      <a:r>
                        <a:rPr sz="13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нормального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L="92710" marR="146685">
                        <a:lnSpc>
                          <a:spcPct val="101800"/>
                        </a:lnSpc>
                        <a:spcBef>
                          <a:spcPts val="135"/>
                        </a:spcBef>
                      </a:pPr>
                      <a:r>
                        <a:rPr sz="1350" spc="-65" dirty="0">
                          <a:latin typeface="Calibri"/>
                          <a:cs typeface="Calibri"/>
                        </a:rPr>
                        <a:t>сна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(естественные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маркеры </a:t>
                      </a:r>
                      <a:r>
                        <a:rPr sz="1350" spc="-95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сна </a:t>
                      </a:r>
                      <a:r>
                        <a:rPr sz="1350" spc="105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окно </a:t>
                      </a:r>
                      <a:r>
                        <a:rPr sz="1350" spc="-9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регулировка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свет/темнота,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отказ от ночных </a:t>
                      </a:r>
                      <a:r>
                        <a:rPr sz="1350" spc="-60" dirty="0">
                          <a:latin typeface="Calibri"/>
                          <a:cs typeface="Calibri"/>
                        </a:rPr>
                        <a:t>проце- 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дур,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регулярные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перерывы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60" dirty="0">
                          <a:latin typeface="Calibri"/>
                          <a:cs typeface="Calibri"/>
                        </a:rPr>
                        <a:t>уходе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на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20" dirty="0">
                          <a:latin typeface="Calibri"/>
                          <a:cs typeface="Calibri"/>
                        </a:rPr>
                        <a:t>60-90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минут)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ctr">
                        <a:lnSpc>
                          <a:spcPts val="1575"/>
                        </a:lnSpc>
                      </a:pPr>
                      <a:r>
                        <a:rPr sz="1350" spc="-15" dirty="0">
                          <a:latin typeface="Calibri"/>
                          <a:cs typeface="Calibri"/>
                        </a:rPr>
                        <a:t>I-C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341">
                <a:tc>
                  <a:txBody>
                    <a:bodyPr/>
                    <a:lstStyle/>
                    <a:p>
                      <a:pPr marL="8890" algn="ctr">
                        <a:lnSpc>
                          <a:spcPts val="1575"/>
                        </a:lnSpc>
                      </a:pPr>
                      <a:r>
                        <a:rPr sz="135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1.43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575"/>
                        </a:lnSpc>
                      </a:pPr>
                      <a:r>
                        <a:rPr sz="1350" spc="-80" dirty="0">
                          <a:latin typeface="Calibri"/>
                          <a:cs typeface="Calibri"/>
                        </a:rPr>
                        <a:t>Для защиты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от посторонних </a:t>
                      </a:r>
                      <a:r>
                        <a:rPr sz="1350" spc="-90" dirty="0">
                          <a:latin typeface="Calibri"/>
                          <a:cs typeface="Calibri"/>
                        </a:rPr>
                        <a:t>шумов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350" spc="-60" dirty="0">
                          <a:latin typeface="Calibri"/>
                          <a:cs typeface="Calibri"/>
                        </a:rPr>
                        <a:t>света </a:t>
                      </a:r>
                      <a:r>
                        <a:rPr sz="1350" spc="-5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ночное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время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рекомендуется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1350" spc="-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лицевых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50" spc="-80" dirty="0">
                          <a:latin typeface="Calibri"/>
                          <a:cs typeface="Calibri"/>
                        </a:rPr>
                        <a:t>масок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350" spc="-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беруш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ctr">
                        <a:lnSpc>
                          <a:spcPts val="1575"/>
                        </a:lnSpc>
                      </a:pPr>
                      <a:r>
                        <a:rPr sz="1350" spc="-15" dirty="0">
                          <a:latin typeface="Calibri"/>
                          <a:cs typeface="Calibri"/>
                        </a:rPr>
                        <a:t>I-C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3884">
                <a:tc>
                  <a:txBody>
                    <a:bodyPr/>
                    <a:lstStyle/>
                    <a:p>
                      <a:pPr marL="8890" algn="ctr">
                        <a:lnSpc>
                          <a:spcPts val="1440"/>
                        </a:lnSpc>
                      </a:pPr>
                      <a:r>
                        <a:rPr sz="135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1.44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440"/>
                        </a:lnSpc>
                      </a:pPr>
                      <a:r>
                        <a:rPr sz="1350" spc="-80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3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восстановления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фазности</a:t>
                      </a:r>
                      <a:r>
                        <a:rPr sz="13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ночного</a:t>
                      </a:r>
                      <a:r>
                        <a:rPr sz="135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сна</a:t>
                      </a:r>
                      <a:r>
                        <a:rPr sz="13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целесообразно</a:t>
                      </a:r>
                      <a:r>
                        <a:rPr sz="13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применение</a:t>
                      </a:r>
                      <a:r>
                        <a:rPr sz="13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снотворных</a:t>
                      </a:r>
                      <a:r>
                        <a:rPr sz="135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средств</a:t>
                      </a:r>
                      <a:r>
                        <a:rPr sz="135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45" dirty="0">
                          <a:latin typeface="Calibri"/>
                          <a:cs typeface="Calibri"/>
                        </a:rPr>
                        <a:t>не-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50" spc="-75" dirty="0">
                          <a:latin typeface="Calibri"/>
                          <a:cs typeface="Calibri"/>
                        </a:rPr>
                        <a:t>бензодиазепиновой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структуры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ctr">
                        <a:lnSpc>
                          <a:spcPts val="1440"/>
                        </a:lnSpc>
                      </a:pPr>
                      <a:r>
                        <a:rPr sz="1350" spc="-20" dirty="0">
                          <a:latin typeface="Calibri"/>
                          <a:cs typeface="Calibri"/>
                        </a:rPr>
                        <a:t>IIa-C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1341">
                <a:tc>
                  <a:txBody>
                    <a:bodyPr/>
                    <a:lstStyle/>
                    <a:p>
                      <a:pPr marL="8890" algn="ctr">
                        <a:lnSpc>
                          <a:spcPts val="1575"/>
                        </a:lnSpc>
                      </a:pPr>
                      <a:r>
                        <a:rPr sz="135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1.45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575"/>
                        </a:lnSpc>
                      </a:pPr>
                      <a:r>
                        <a:rPr sz="1350" spc="-8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профилактики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нарушений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циркадности </a:t>
                      </a:r>
                      <a:r>
                        <a:rPr sz="1350" spc="-90" dirty="0">
                          <a:latin typeface="Calibri"/>
                          <a:cs typeface="Calibri"/>
                        </a:rPr>
                        <a:t>возможно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рассмотреть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применение мелатонин</a:t>
                      </a:r>
                      <a:r>
                        <a:rPr sz="13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40" dirty="0">
                          <a:latin typeface="Calibri"/>
                          <a:cs typeface="Calibri"/>
                        </a:rPr>
                        <a:t>со-</a:t>
                      </a:r>
                      <a:endParaRPr sz="1350">
                        <a:latin typeface="Calibri"/>
                        <a:cs typeface="Calibri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350" spc="-80" dirty="0">
                          <a:latin typeface="Calibri"/>
                          <a:cs typeface="Calibri"/>
                        </a:rPr>
                        <a:t>держащих</a:t>
                      </a:r>
                      <a:r>
                        <a:rPr sz="1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препаратов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ctr">
                        <a:lnSpc>
                          <a:spcPts val="1575"/>
                        </a:lnSpc>
                      </a:pPr>
                      <a:r>
                        <a:rPr sz="1350" spc="-25" dirty="0">
                          <a:latin typeface="Calibri"/>
                          <a:cs typeface="Calibri"/>
                        </a:rPr>
                        <a:t>IIb-C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8212">
                <a:tc>
                  <a:txBody>
                    <a:bodyPr/>
                    <a:lstStyle/>
                    <a:p>
                      <a:pPr marL="8890" algn="ctr">
                        <a:lnSpc>
                          <a:spcPts val="1440"/>
                        </a:lnSpc>
                      </a:pPr>
                      <a:r>
                        <a:rPr sz="1350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1.46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ts val="1440"/>
                        </a:lnSpc>
                      </a:pPr>
                      <a:r>
                        <a:rPr sz="1350" spc="-100" dirty="0">
                          <a:latin typeface="Calibri"/>
                          <a:cs typeface="Calibri"/>
                        </a:rPr>
                        <a:t>Массаж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0" dirty="0">
                          <a:latin typeface="Calibri"/>
                          <a:cs typeface="Calibri"/>
                        </a:rPr>
                        <a:t>другие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тактильные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методики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75" dirty="0">
                          <a:latin typeface="Calibri"/>
                          <a:cs typeface="Calibri"/>
                        </a:rPr>
                        <a:t>могут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0" dirty="0">
                          <a:latin typeface="Calibri"/>
                          <a:cs typeface="Calibri"/>
                        </a:rPr>
                        <a:t>снижать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60" dirty="0">
                          <a:latin typeface="Calibri"/>
                          <a:cs typeface="Calibri"/>
                        </a:rPr>
                        <a:t>тревогу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85" dirty="0">
                          <a:latin typeface="Calibri"/>
                          <a:cs typeface="Calibri"/>
                        </a:rPr>
                        <a:t>и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способствовать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65" dirty="0">
                          <a:latin typeface="Calibri"/>
                          <a:cs typeface="Calibri"/>
                        </a:rPr>
                        <a:t>сну</a:t>
                      </a:r>
                      <a:r>
                        <a:rPr sz="13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35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50" spc="-50" dirty="0">
                          <a:latin typeface="Calibri"/>
                          <a:cs typeface="Calibri"/>
                        </a:rPr>
                        <a:t>ОРИТ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52069" algn="ctr">
                        <a:lnSpc>
                          <a:spcPts val="1440"/>
                        </a:lnSpc>
                      </a:pPr>
                      <a:r>
                        <a:rPr sz="1350" spc="-25" dirty="0">
                          <a:latin typeface="Calibri"/>
                          <a:cs typeface="Calibri"/>
                        </a:rPr>
                        <a:t>IIb-C</a:t>
                      </a:r>
                      <a:endParaRPr sz="13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03136" y="4195874"/>
            <a:ext cx="3549500" cy="266212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0040" y="85343"/>
            <a:ext cx="1411223" cy="140817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07358" y="632459"/>
            <a:ext cx="8388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Циркадность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87450" y="84941"/>
            <a:ext cx="5207000" cy="584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8317" y="198627"/>
            <a:ext cx="913574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9985" marR="5080" indent="-3677920">
              <a:lnSpc>
                <a:spcPct val="100000"/>
              </a:lnSpc>
              <a:spcBef>
                <a:spcPts val="100"/>
              </a:spcBef>
            </a:pPr>
            <a:r>
              <a:rPr sz="4000" spc="-375" dirty="0"/>
              <a:t>Цель </a:t>
            </a:r>
            <a:r>
              <a:rPr sz="4000" spc="-229" dirty="0"/>
              <a:t>1 </a:t>
            </a:r>
            <a:r>
              <a:rPr sz="4000" spc="-315" dirty="0"/>
              <a:t>этапа </a:t>
            </a:r>
            <a:r>
              <a:rPr sz="4000" spc="-380" dirty="0"/>
              <a:t>реабилитации </a:t>
            </a:r>
            <a:r>
              <a:rPr sz="4000" spc="125" dirty="0"/>
              <a:t>– </a:t>
            </a:r>
            <a:r>
              <a:rPr sz="4000" spc="-370" dirty="0"/>
              <a:t>преабилитация </a:t>
            </a:r>
            <a:r>
              <a:rPr sz="4000" spc="-355" dirty="0"/>
              <a:t>ПИТ-  </a:t>
            </a:r>
            <a:r>
              <a:rPr sz="4000" spc="-409" dirty="0"/>
              <a:t>синдрома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3002279" y="1914143"/>
            <a:ext cx="6730365" cy="3855720"/>
            <a:chOff x="3002279" y="1914143"/>
            <a:chExt cx="6730365" cy="3855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15055" y="5215127"/>
              <a:ext cx="6617208" cy="30784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55675" y="5290261"/>
              <a:ext cx="6421120" cy="118110"/>
            </a:xfrm>
            <a:custGeom>
              <a:avLst/>
              <a:gdLst/>
              <a:ahLst/>
              <a:cxnLst/>
              <a:rect l="l" t="t" r="r" b="b"/>
              <a:pathLst>
                <a:path w="6421120" h="118110">
                  <a:moveTo>
                    <a:pt x="6319707" y="0"/>
                  </a:moveTo>
                  <a:lnTo>
                    <a:pt x="6311931" y="2045"/>
                  </a:lnTo>
                  <a:lnTo>
                    <a:pt x="6304862" y="14163"/>
                  </a:lnTo>
                  <a:lnTo>
                    <a:pt x="6306910" y="21939"/>
                  </a:lnTo>
                  <a:lnTo>
                    <a:pt x="6348591" y="46253"/>
                  </a:lnTo>
                  <a:lnTo>
                    <a:pt x="6395628" y="46253"/>
                  </a:lnTo>
                  <a:lnTo>
                    <a:pt x="6395628" y="71653"/>
                  </a:lnTo>
                  <a:lnTo>
                    <a:pt x="6348591" y="71653"/>
                  </a:lnTo>
                  <a:lnTo>
                    <a:pt x="6306910" y="95967"/>
                  </a:lnTo>
                  <a:lnTo>
                    <a:pt x="6304862" y="103743"/>
                  </a:lnTo>
                  <a:lnTo>
                    <a:pt x="6311931" y="115860"/>
                  </a:lnTo>
                  <a:lnTo>
                    <a:pt x="6319707" y="117908"/>
                  </a:lnTo>
                  <a:lnTo>
                    <a:pt x="6399000" y="71653"/>
                  </a:lnTo>
                  <a:lnTo>
                    <a:pt x="6395628" y="71653"/>
                  </a:lnTo>
                  <a:lnTo>
                    <a:pt x="6399003" y="71652"/>
                  </a:lnTo>
                  <a:lnTo>
                    <a:pt x="6420772" y="58953"/>
                  </a:lnTo>
                  <a:lnTo>
                    <a:pt x="6319707" y="0"/>
                  </a:lnTo>
                  <a:close/>
                </a:path>
                <a:path w="6421120" h="118110">
                  <a:moveTo>
                    <a:pt x="6370362" y="58953"/>
                  </a:moveTo>
                  <a:lnTo>
                    <a:pt x="6348591" y="71653"/>
                  </a:lnTo>
                  <a:lnTo>
                    <a:pt x="6395628" y="71653"/>
                  </a:lnTo>
                  <a:lnTo>
                    <a:pt x="6395628" y="69923"/>
                  </a:lnTo>
                  <a:lnTo>
                    <a:pt x="6389168" y="69923"/>
                  </a:lnTo>
                  <a:lnTo>
                    <a:pt x="6370362" y="58953"/>
                  </a:lnTo>
                  <a:close/>
                </a:path>
                <a:path w="6421120" h="118110">
                  <a:moveTo>
                    <a:pt x="0" y="46252"/>
                  </a:moveTo>
                  <a:lnTo>
                    <a:pt x="0" y="71652"/>
                  </a:lnTo>
                  <a:lnTo>
                    <a:pt x="6348593" y="71652"/>
                  </a:lnTo>
                  <a:lnTo>
                    <a:pt x="6370362" y="58953"/>
                  </a:lnTo>
                  <a:lnTo>
                    <a:pt x="6348591" y="46253"/>
                  </a:lnTo>
                  <a:lnTo>
                    <a:pt x="0" y="46252"/>
                  </a:lnTo>
                  <a:close/>
                </a:path>
                <a:path w="6421120" h="118110">
                  <a:moveTo>
                    <a:pt x="6389168" y="47983"/>
                  </a:moveTo>
                  <a:lnTo>
                    <a:pt x="6370362" y="58953"/>
                  </a:lnTo>
                  <a:lnTo>
                    <a:pt x="6389168" y="69923"/>
                  </a:lnTo>
                  <a:lnTo>
                    <a:pt x="6389168" y="47983"/>
                  </a:lnTo>
                  <a:close/>
                </a:path>
                <a:path w="6421120" h="118110">
                  <a:moveTo>
                    <a:pt x="6395628" y="47983"/>
                  </a:moveTo>
                  <a:lnTo>
                    <a:pt x="6389168" y="47983"/>
                  </a:lnTo>
                  <a:lnTo>
                    <a:pt x="6389168" y="69923"/>
                  </a:lnTo>
                  <a:lnTo>
                    <a:pt x="6395628" y="69923"/>
                  </a:lnTo>
                  <a:lnTo>
                    <a:pt x="6395628" y="47983"/>
                  </a:lnTo>
                  <a:close/>
                </a:path>
                <a:path w="6421120" h="118110">
                  <a:moveTo>
                    <a:pt x="6348591" y="46253"/>
                  </a:moveTo>
                  <a:lnTo>
                    <a:pt x="6370362" y="58953"/>
                  </a:lnTo>
                  <a:lnTo>
                    <a:pt x="6389168" y="47983"/>
                  </a:lnTo>
                  <a:lnTo>
                    <a:pt x="6395628" y="47983"/>
                  </a:lnTo>
                  <a:lnTo>
                    <a:pt x="6395628" y="46253"/>
                  </a:lnTo>
                  <a:lnTo>
                    <a:pt x="6348591" y="4625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2279" y="1914143"/>
              <a:ext cx="307847" cy="38557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096720" y="2048790"/>
              <a:ext cx="118110" cy="3660775"/>
            </a:xfrm>
            <a:custGeom>
              <a:avLst/>
              <a:gdLst/>
              <a:ahLst/>
              <a:cxnLst/>
              <a:rect l="l" t="t" r="r" b="b"/>
              <a:pathLst>
                <a:path w="118110" h="3660775">
                  <a:moveTo>
                    <a:pt x="58954" y="50409"/>
                  </a:moveTo>
                  <a:lnTo>
                    <a:pt x="46254" y="72179"/>
                  </a:lnTo>
                  <a:lnTo>
                    <a:pt x="46253" y="3660465"/>
                  </a:lnTo>
                  <a:lnTo>
                    <a:pt x="71653" y="3660465"/>
                  </a:lnTo>
                  <a:lnTo>
                    <a:pt x="71654" y="72179"/>
                  </a:lnTo>
                  <a:lnTo>
                    <a:pt x="58954" y="50409"/>
                  </a:lnTo>
                  <a:close/>
                </a:path>
                <a:path w="118110" h="3660775">
                  <a:moveTo>
                    <a:pt x="58954" y="0"/>
                  </a:moveTo>
                  <a:lnTo>
                    <a:pt x="0" y="101064"/>
                  </a:lnTo>
                  <a:lnTo>
                    <a:pt x="2045" y="108840"/>
                  </a:lnTo>
                  <a:lnTo>
                    <a:pt x="14163" y="115909"/>
                  </a:lnTo>
                  <a:lnTo>
                    <a:pt x="21940" y="113861"/>
                  </a:lnTo>
                  <a:lnTo>
                    <a:pt x="46254" y="72180"/>
                  </a:lnTo>
                  <a:lnTo>
                    <a:pt x="46254" y="25203"/>
                  </a:lnTo>
                  <a:lnTo>
                    <a:pt x="73656" y="25203"/>
                  </a:lnTo>
                  <a:lnTo>
                    <a:pt x="58954" y="0"/>
                  </a:lnTo>
                  <a:close/>
                </a:path>
                <a:path w="118110" h="3660775">
                  <a:moveTo>
                    <a:pt x="73656" y="25203"/>
                  </a:moveTo>
                  <a:lnTo>
                    <a:pt x="71654" y="25203"/>
                  </a:lnTo>
                  <a:lnTo>
                    <a:pt x="71654" y="72180"/>
                  </a:lnTo>
                  <a:lnTo>
                    <a:pt x="95968" y="113861"/>
                  </a:lnTo>
                  <a:lnTo>
                    <a:pt x="103745" y="115909"/>
                  </a:lnTo>
                  <a:lnTo>
                    <a:pt x="115862" y="108840"/>
                  </a:lnTo>
                  <a:lnTo>
                    <a:pt x="117908" y="101064"/>
                  </a:lnTo>
                  <a:lnTo>
                    <a:pt x="73656" y="25203"/>
                  </a:lnTo>
                  <a:close/>
                </a:path>
                <a:path w="118110" h="3660775">
                  <a:moveTo>
                    <a:pt x="71654" y="31603"/>
                  </a:moveTo>
                  <a:lnTo>
                    <a:pt x="69923" y="31603"/>
                  </a:lnTo>
                  <a:lnTo>
                    <a:pt x="58954" y="50409"/>
                  </a:lnTo>
                  <a:lnTo>
                    <a:pt x="71654" y="72180"/>
                  </a:lnTo>
                  <a:lnTo>
                    <a:pt x="71654" y="31603"/>
                  </a:lnTo>
                  <a:close/>
                </a:path>
                <a:path w="118110" h="3660775">
                  <a:moveTo>
                    <a:pt x="71654" y="25203"/>
                  </a:moveTo>
                  <a:lnTo>
                    <a:pt x="46254" y="25203"/>
                  </a:lnTo>
                  <a:lnTo>
                    <a:pt x="46254" y="72179"/>
                  </a:lnTo>
                  <a:lnTo>
                    <a:pt x="58954" y="50409"/>
                  </a:lnTo>
                  <a:lnTo>
                    <a:pt x="47984" y="31603"/>
                  </a:lnTo>
                  <a:lnTo>
                    <a:pt x="71654" y="31603"/>
                  </a:lnTo>
                  <a:lnTo>
                    <a:pt x="71654" y="25203"/>
                  </a:lnTo>
                  <a:close/>
                </a:path>
                <a:path w="118110" h="3660775">
                  <a:moveTo>
                    <a:pt x="69923" y="31603"/>
                  </a:moveTo>
                  <a:lnTo>
                    <a:pt x="47984" y="31603"/>
                  </a:lnTo>
                  <a:lnTo>
                    <a:pt x="58954" y="50409"/>
                  </a:lnTo>
                  <a:lnTo>
                    <a:pt x="69923" y="316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234414" y="5790691"/>
            <a:ext cx="618490" cy="3854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60" dirty="0">
                <a:latin typeface="Calibri"/>
                <a:cs typeface="Calibri"/>
              </a:rPr>
              <a:t>О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р</a:t>
            </a:r>
            <a:r>
              <a:rPr sz="1200" spc="-114" dirty="0">
                <a:latin typeface="Calibri"/>
                <a:cs typeface="Calibri"/>
              </a:rPr>
              <a:t>е</a:t>
            </a:r>
            <a:r>
              <a:rPr sz="1200" spc="-140" dirty="0">
                <a:latin typeface="Calibri"/>
                <a:cs typeface="Calibri"/>
              </a:rPr>
              <a:t>й</a:t>
            </a:r>
            <a:r>
              <a:rPr sz="1200" spc="-190" dirty="0">
                <a:latin typeface="Calibri"/>
                <a:cs typeface="Calibri"/>
              </a:rPr>
              <a:t>ш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30" dirty="0">
                <a:latin typeface="Calibri"/>
                <a:cs typeface="Calibri"/>
              </a:rPr>
              <a:t>период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262986" y="5516535"/>
            <a:ext cx="615950" cy="271780"/>
            <a:chOff x="3262986" y="5516535"/>
            <a:chExt cx="615950" cy="271780"/>
          </a:xfrm>
        </p:grpSpPr>
        <p:sp>
          <p:nvSpPr>
            <p:cNvPr id="10" name="object 10"/>
            <p:cNvSpPr/>
            <p:nvPr/>
          </p:nvSpPr>
          <p:spPr>
            <a:xfrm>
              <a:off x="3275686" y="5529235"/>
              <a:ext cx="590550" cy="246379"/>
            </a:xfrm>
            <a:custGeom>
              <a:avLst/>
              <a:gdLst/>
              <a:ahLst/>
              <a:cxnLst/>
              <a:rect l="l" t="t" r="r" b="b"/>
              <a:pathLst>
                <a:path w="590550" h="246379">
                  <a:moveTo>
                    <a:pt x="590226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590226" y="246220"/>
                  </a:lnTo>
                  <a:lnTo>
                    <a:pt x="5902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75686" y="5529235"/>
              <a:ext cx="590550" cy="246379"/>
            </a:xfrm>
            <a:custGeom>
              <a:avLst/>
              <a:gdLst/>
              <a:ahLst/>
              <a:cxnLst/>
              <a:rect l="l" t="t" r="r" b="b"/>
              <a:pathLst>
                <a:path w="590550" h="246379">
                  <a:moveTo>
                    <a:pt x="0" y="0"/>
                  </a:moveTo>
                  <a:lnTo>
                    <a:pt x="590226" y="0"/>
                  </a:lnTo>
                  <a:lnTo>
                    <a:pt x="590226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75686" y="5529236"/>
            <a:ext cx="590550" cy="246379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000" spc="-60" dirty="0">
                <a:latin typeface="Calibri"/>
                <a:cs typeface="Calibri"/>
              </a:rPr>
              <a:t>1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00" dirty="0">
                <a:latin typeface="Calibri"/>
                <a:cs typeface="Calibri"/>
              </a:rPr>
              <a:t>неделя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09632" y="5576315"/>
            <a:ext cx="484568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00"/>
              </a:lnSpc>
              <a:tabLst>
                <a:tab pos="1328420" algn="l"/>
                <a:tab pos="2889885" algn="l"/>
                <a:tab pos="4627880" algn="l"/>
              </a:tabLst>
            </a:pPr>
            <a:r>
              <a:rPr sz="1000" spc="-60" dirty="0">
                <a:latin typeface="Calibri"/>
                <a:cs typeface="Calibri"/>
              </a:rPr>
              <a:t>1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55" dirty="0">
                <a:latin typeface="Calibri"/>
                <a:cs typeface="Calibri"/>
              </a:rPr>
              <a:t>м</a:t>
            </a:r>
            <a:r>
              <a:rPr sz="1000" spc="-90" dirty="0">
                <a:latin typeface="Calibri"/>
                <a:cs typeface="Calibri"/>
              </a:rPr>
              <a:t>е</a:t>
            </a:r>
            <a:r>
              <a:rPr sz="1000" spc="-80" dirty="0">
                <a:latin typeface="Calibri"/>
                <a:cs typeface="Calibri"/>
              </a:rPr>
              <a:t>с</a:t>
            </a:r>
            <a:r>
              <a:rPr sz="1000" spc="-95" dirty="0">
                <a:latin typeface="Calibri"/>
                <a:cs typeface="Calibri"/>
              </a:rPr>
              <a:t>яц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-60" dirty="0">
                <a:latin typeface="Calibri"/>
                <a:cs typeface="Calibri"/>
              </a:rPr>
              <a:t>6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55" dirty="0">
                <a:latin typeface="Calibri"/>
                <a:cs typeface="Calibri"/>
              </a:rPr>
              <a:t>м</a:t>
            </a:r>
            <a:r>
              <a:rPr sz="1000" spc="-90" dirty="0">
                <a:latin typeface="Calibri"/>
                <a:cs typeface="Calibri"/>
              </a:rPr>
              <a:t>е</a:t>
            </a:r>
            <a:r>
              <a:rPr sz="1000" spc="-80" dirty="0">
                <a:latin typeface="Calibri"/>
                <a:cs typeface="Calibri"/>
              </a:rPr>
              <a:t>с</a:t>
            </a:r>
            <a:r>
              <a:rPr sz="1000" spc="-90" dirty="0">
                <a:latin typeface="Calibri"/>
                <a:cs typeface="Calibri"/>
              </a:rPr>
              <a:t>я</a:t>
            </a:r>
            <a:r>
              <a:rPr sz="1000" spc="-105" dirty="0">
                <a:latin typeface="Calibri"/>
                <a:cs typeface="Calibri"/>
              </a:rPr>
              <a:t>ц</a:t>
            </a:r>
            <a:r>
              <a:rPr sz="1000" spc="-90" dirty="0">
                <a:latin typeface="Calibri"/>
                <a:cs typeface="Calibri"/>
              </a:rPr>
              <a:t>е</a:t>
            </a:r>
            <a:r>
              <a:rPr sz="1000" spc="-80" dirty="0">
                <a:latin typeface="Calibri"/>
                <a:cs typeface="Calibri"/>
              </a:rPr>
              <a:t>в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-60" dirty="0">
                <a:latin typeface="Calibri"/>
                <a:cs typeface="Calibri"/>
              </a:rPr>
              <a:t>12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55" dirty="0">
                <a:latin typeface="Calibri"/>
                <a:cs typeface="Calibri"/>
              </a:rPr>
              <a:t>м</a:t>
            </a:r>
            <a:r>
              <a:rPr sz="1000" spc="-90" dirty="0">
                <a:latin typeface="Calibri"/>
                <a:cs typeface="Calibri"/>
              </a:rPr>
              <a:t>е</a:t>
            </a:r>
            <a:r>
              <a:rPr sz="1000" spc="-80" dirty="0">
                <a:latin typeface="Calibri"/>
                <a:cs typeface="Calibri"/>
              </a:rPr>
              <a:t>с</a:t>
            </a:r>
            <a:r>
              <a:rPr sz="1000" spc="-90" dirty="0">
                <a:latin typeface="Calibri"/>
                <a:cs typeface="Calibri"/>
              </a:rPr>
              <a:t>я</a:t>
            </a:r>
            <a:r>
              <a:rPr sz="1000" spc="-105" dirty="0">
                <a:latin typeface="Calibri"/>
                <a:cs typeface="Calibri"/>
              </a:rPr>
              <a:t>ц</a:t>
            </a:r>
            <a:r>
              <a:rPr sz="1000" spc="-90" dirty="0">
                <a:latin typeface="Calibri"/>
                <a:cs typeface="Calibri"/>
              </a:rPr>
              <a:t>е</a:t>
            </a:r>
            <a:r>
              <a:rPr sz="1000" spc="-80" dirty="0">
                <a:latin typeface="Calibri"/>
                <a:cs typeface="Calibri"/>
              </a:rPr>
              <a:t>в</a:t>
            </a:r>
            <a:r>
              <a:rPr sz="1000" dirty="0">
                <a:latin typeface="Calibri"/>
                <a:cs typeface="Calibri"/>
              </a:rPr>
              <a:t>	</a:t>
            </a:r>
            <a:r>
              <a:rPr sz="1000" spc="-60" dirty="0">
                <a:latin typeface="Calibri"/>
                <a:cs typeface="Calibri"/>
              </a:rPr>
              <a:t>г</a:t>
            </a:r>
            <a:r>
              <a:rPr sz="1000" spc="-85" dirty="0">
                <a:latin typeface="Calibri"/>
                <a:cs typeface="Calibri"/>
              </a:rPr>
              <a:t>о</a:t>
            </a:r>
            <a:r>
              <a:rPr sz="1000" spc="-125" dirty="0">
                <a:latin typeface="Calibri"/>
                <a:cs typeface="Calibri"/>
              </a:rPr>
              <a:t>д</a:t>
            </a:r>
            <a:r>
              <a:rPr sz="1000" spc="-130" dirty="0">
                <a:latin typeface="Calibri"/>
                <a:cs typeface="Calibri"/>
              </a:rPr>
              <a:t>ы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983068" y="5516535"/>
            <a:ext cx="6026150" cy="271780"/>
            <a:chOff x="3983068" y="5516535"/>
            <a:chExt cx="6026150" cy="271780"/>
          </a:xfrm>
        </p:grpSpPr>
        <p:sp>
          <p:nvSpPr>
            <p:cNvPr id="15" name="object 15"/>
            <p:cNvSpPr/>
            <p:nvPr/>
          </p:nvSpPr>
          <p:spPr>
            <a:xfrm>
              <a:off x="3995768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89" h="246379">
                  <a:moveTo>
                    <a:pt x="1380153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380153" y="246220"/>
                  </a:lnTo>
                  <a:lnTo>
                    <a:pt x="1380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95768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89" h="246379">
                  <a:moveTo>
                    <a:pt x="0" y="0"/>
                  </a:moveTo>
                  <a:lnTo>
                    <a:pt x="1380154" y="0"/>
                  </a:lnTo>
                  <a:lnTo>
                    <a:pt x="1380154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75921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90" h="246379">
                  <a:moveTo>
                    <a:pt x="1380153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380153" y="246220"/>
                  </a:lnTo>
                  <a:lnTo>
                    <a:pt x="138015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75921" y="5529235"/>
              <a:ext cx="1380490" cy="246379"/>
            </a:xfrm>
            <a:custGeom>
              <a:avLst/>
              <a:gdLst/>
              <a:ahLst/>
              <a:cxnLst/>
              <a:rect l="l" t="t" r="r" b="b"/>
              <a:pathLst>
                <a:path w="1380490" h="246379">
                  <a:moveTo>
                    <a:pt x="0" y="0"/>
                  </a:moveTo>
                  <a:lnTo>
                    <a:pt x="1380154" y="0"/>
                  </a:lnTo>
                  <a:lnTo>
                    <a:pt x="1380154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56073" y="5529235"/>
              <a:ext cx="1800225" cy="246379"/>
            </a:xfrm>
            <a:custGeom>
              <a:avLst/>
              <a:gdLst/>
              <a:ahLst/>
              <a:cxnLst/>
              <a:rect l="l" t="t" r="r" b="b"/>
              <a:pathLst>
                <a:path w="1800225" h="246379">
                  <a:moveTo>
                    <a:pt x="1800199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800199" y="246220"/>
                  </a:lnTo>
                  <a:lnTo>
                    <a:pt x="18001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56073" y="5529235"/>
              <a:ext cx="1800225" cy="246379"/>
            </a:xfrm>
            <a:custGeom>
              <a:avLst/>
              <a:gdLst/>
              <a:ahLst/>
              <a:cxnLst/>
              <a:rect l="l" t="t" r="r" b="b"/>
              <a:pathLst>
                <a:path w="1800225" h="246379">
                  <a:moveTo>
                    <a:pt x="0" y="0"/>
                  </a:moveTo>
                  <a:lnTo>
                    <a:pt x="1800200" y="0"/>
                  </a:lnTo>
                  <a:lnTo>
                    <a:pt x="1800200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496268" y="5529235"/>
              <a:ext cx="1500505" cy="246379"/>
            </a:xfrm>
            <a:custGeom>
              <a:avLst/>
              <a:gdLst/>
              <a:ahLst/>
              <a:cxnLst/>
              <a:rect l="l" t="t" r="r" b="b"/>
              <a:pathLst>
                <a:path w="1500504" h="246379">
                  <a:moveTo>
                    <a:pt x="1500167" y="0"/>
                  </a:moveTo>
                  <a:lnTo>
                    <a:pt x="0" y="0"/>
                  </a:lnTo>
                  <a:lnTo>
                    <a:pt x="0" y="246220"/>
                  </a:lnTo>
                  <a:lnTo>
                    <a:pt x="1500167" y="246220"/>
                  </a:lnTo>
                  <a:lnTo>
                    <a:pt x="15001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496268" y="5529235"/>
              <a:ext cx="1500505" cy="246379"/>
            </a:xfrm>
            <a:custGeom>
              <a:avLst/>
              <a:gdLst/>
              <a:ahLst/>
              <a:cxnLst/>
              <a:rect l="l" t="t" r="r" b="b"/>
              <a:pathLst>
                <a:path w="1500504" h="246379">
                  <a:moveTo>
                    <a:pt x="0" y="0"/>
                  </a:moveTo>
                  <a:lnTo>
                    <a:pt x="1500167" y="0"/>
                  </a:lnTo>
                  <a:lnTo>
                    <a:pt x="1500167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124200" y="2627376"/>
            <a:ext cx="6312535" cy="2395855"/>
            <a:chOff x="3124200" y="2627376"/>
            <a:chExt cx="6312535" cy="2395855"/>
          </a:xfrm>
        </p:grpSpPr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24200" y="2627376"/>
              <a:ext cx="6312408" cy="239572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177924" y="2648915"/>
              <a:ext cx="6218555" cy="2301240"/>
            </a:xfrm>
            <a:custGeom>
              <a:avLst/>
              <a:gdLst/>
              <a:ahLst/>
              <a:cxnLst/>
              <a:rect l="l" t="t" r="r" b="b"/>
              <a:pathLst>
                <a:path w="6218555" h="2301240">
                  <a:moveTo>
                    <a:pt x="0" y="0"/>
                  </a:moveTo>
                  <a:lnTo>
                    <a:pt x="2853" y="61398"/>
                  </a:lnTo>
                  <a:lnTo>
                    <a:pt x="5723" y="122757"/>
                  </a:lnTo>
                  <a:lnTo>
                    <a:pt x="8630" y="184039"/>
                  </a:lnTo>
                  <a:lnTo>
                    <a:pt x="11591" y="245205"/>
                  </a:lnTo>
                  <a:lnTo>
                    <a:pt x="14623" y="306217"/>
                  </a:lnTo>
                  <a:lnTo>
                    <a:pt x="17746" y="367035"/>
                  </a:lnTo>
                  <a:lnTo>
                    <a:pt x="20975" y="427621"/>
                  </a:lnTo>
                  <a:lnTo>
                    <a:pt x="24331" y="487937"/>
                  </a:lnTo>
                  <a:lnTo>
                    <a:pt x="27829" y="547943"/>
                  </a:lnTo>
                  <a:lnTo>
                    <a:pt x="31490" y="607602"/>
                  </a:lnTo>
                  <a:lnTo>
                    <a:pt x="35330" y="666874"/>
                  </a:lnTo>
                  <a:lnTo>
                    <a:pt x="39367" y="725721"/>
                  </a:lnTo>
                  <a:lnTo>
                    <a:pt x="43619" y="784104"/>
                  </a:lnTo>
                  <a:lnTo>
                    <a:pt x="48104" y="841985"/>
                  </a:lnTo>
                  <a:lnTo>
                    <a:pt x="52841" y="899324"/>
                  </a:lnTo>
                  <a:lnTo>
                    <a:pt x="57847" y="956084"/>
                  </a:lnTo>
                  <a:lnTo>
                    <a:pt x="63140" y="1012225"/>
                  </a:lnTo>
                  <a:lnTo>
                    <a:pt x="68738" y="1067709"/>
                  </a:lnTo>
                  <a:lnTo>
                    <a:pt x="74658" y="1122497"/>
                  </a:lnTo>
                  <a:lnTo>
                    <a:pt x="80920" y="1176551"/>
                  </a:lnTo>
                  <a:lnTo>
                    <a:pt x="87540" y="1229832"/>
                  </a:lnTo>
                  <a:lnTo>
                    <a:pt x="94537" y="1282301"/>
                  </a:lnTo>
                  <a:lnTo>
                    <a:pt x="101929" y="1333920"/>
                  </a:lnTo>
                  <a:lnTo>
                    <a:pt x="109734" y="1384650"/>
                  </a:lnTo>
                  <a:lnTo>
                    <a:pt x="117968" y="1434452"/>
                  </a:lnTo>
                  <a:lnTo>
                    <a:pt x="126652" y="1483288"/>
                  </a:lnTo>
                  <a:lnTo>
                    <a:pt x="135802" y="1531118"/>
                  </a:lnTo>
                  <a:lnTo>
                    <a:pt x="145436" y="1577905"/>
                  </a:lnTo>
                  <a:lnTo>
                    <a:pt x="155573" y="1623610"/>
                  </a:lnTo>
                  <a:lnTo>
                    <a:pt x="166229" y="1668194"/>
                  </a:lnTo>
                  <a:lnTo>
                    <a:pt x="177424" y="1711618"/>
                  </a:lnTo>
                  <a:lnTo>
                    <a:pt x="189176" y="1753844"/>
                  </a:lnTo>
                  <a:lnTo>
                    <a:pt x="201501" y="1794834"/>
                  </a:lnTo>
                  <a:lnTo>
                    <a:pt x="214418" y="1834547"/>
                  </a:lnTo>
                  <a:lnTo>
                    <a:pt x="227945" y="1872947"/>
                  </a:lnTo>
                  <a:lnTo>
                    <a:pt x="242100" y="1909993"/>
                  </a:lnTo>
                  <a:lnTo>
                    <a:pt x="256901" y="1945648"/>
                  </a:lnTo>
                  <a:lnTo>
                    <a:pt x="288512" y="2012629"/>
                  </a:lnTo>
                  <a:lnTo>
                    <a:pt x="322922" y="2073580"/>
                  </a:lnTo>
                  <a:lnTo>
                    <a:pt x="360273" y="2128192"/>
                  </a:lnTo>
                  <a:lnTo>
                    <a:pt x="400711" y="2176155"/>
                  </a:lnTo>
                  <a:lnTo>
                    <a:pt x="444377" y="2217161"/>
                  </a:lnTo>
                  <a:lnTo>
                    <a:pt x="491416" y="2250900"/>
                  </a:lnTo>
                  <a:lnTo>
                    <a:pt x="541971" y="2277064"/>
                  </a:lnTo>
                  <a:lnTo>
                    <a:pt x="593871" y="2294289"/>
                  </a:lnTo>
                  <a:lnTo>
                    <a:pt x="647488" y="2301112"/>
                  </a:lnTo>
                  <a:lnTo>
                    <a:pt x="675788" y="2301004"/>
                  </a:lnTo>
                  <a:lnTo>
                    <a:pt x="735226" y="2294124"/>
                  </a:lnTo>
                  <a:lnTo>
                    <a:pt x="798253" y="2278864"/>
                  </a:lnTo>
                  <a:lnTo>
                    <a:pt x="864635" y="2255826"/>
                  </a:lnTo>
                  <a:lnTo>
                    <a:pt x="934139" y="2225613"/>
                  </a:lnTo>
                  <a:lnTo>
                    <a:pt x="969988" y="2208004"/>
                  </a:lnTo>
                  <a:lnTo>
                    <a:pt x="1006531" y="2188828"/>
                  </a:lnTo>
                  <a:lnTo>
                    <a:pt x="1043736" y="2168160"/>
                  </a:lnTo>
                  <a:lnTo>
                    <a:pt x="1081577" y="2146075"/>
                  </a:lnTo>
                  <a:lnTo>
                    <a:pt x="1120022" y="2122649"/>
                  </a:lnTo>
                  <a:lnTo>
                    <a:pt x="1159044" y="2097957"/>
                  </a:lnTo>
                  <a:lnTo>
                    <a:pt x="1198612" y="2072074"/>
                  </a:lnTo>
                  <a:lnTo>
                    <a:pt x="1238698" y="2045076"/>
                  </a:lnTo>
                  <a:lnTo>
                    <a:pt x="1279272" y="2017038"/>
                  </a:lnTo>
                  <a:lnTo>
                    <a:pt x="1320305" y="1988036"/>
                  </a:lnTo>
                  <a:lnTo>
                    <a:pt x="1361769" y="1958144"/>
                  </a:lnTo>
                  <a:lnTo>
                    <a:pt x="1403633" y="1927439"/>
                  </a:lnTo>
                  <a:lnTo>
                    <a:pt x="1445868" y="1895996"/>
                  </a:lnTo>
                  <a:lnTo>
                    <a:pt x="1488447" y="1863890"/>
                  </a:lnTo>
                  <a:lnTo>
                    <a:pt x="1531338" y="1831196"/>
                  </a:lnTo>
                  <a:lnTo>
                    <a:pt x="1574513" y="1797990"/>
                  </a:lnTo>
                  <a:lnTo>
                    <a:pt x="1617943" y="1764348"/>
                  </a:lnTo>
                  <a:lnTo>
                    <a:pt x="1661599" y="1730344"/>
                  </a:lnTo>
                  <a:lnTo>
                    <a:pt x="1705451" y="1696054"/>
                  </a:lnTo>
                  <a:lnTo>
                    <a:pt x="1749470" y="1661554"/>
                  </a:lnTo>
                  <a:lnTo>
                    <a:pt x="1793627" y="1626918"/>
                  </a:lnTo>
                  <a:lnTo>
                    <a:pt x="1837893" y="1592223"/>
                  </a:lnTo>
                  <a:lnTo>
                    <a:pt x="1882238" y="1557543"/>
                  </a:lnTo>
                  <a:lnTo>
                    <a:pt x="1926634" y="1522954"/>
                  </a:lnTo>
                  <a:lnTo>
                    <a:pt x="1971051" y="1488532"/>
                  </a:lnTo>
                  <a:lnTo>
                    <a:pt x="2015460" y="1454351"/>
                  </a:lnTo>
                  <a:lnTo>
                    <a:pt x="2059832" y="1420488"/>
                  </a:lnTo>
                  <a:lnTo>
                    <a:pt x="2104137" y="1387017"/>
                  </a:lnTo>
                  <a:lnTo>
                    <a:pt x="2148347" y="1354014"/>
                  </a:lnTo>
                  <a:lnTo>
                    <a:pt x="2192432" y="1321554"/>
                  </a:lnTo>
                  <a:lnTo>
                    <a:pt x="2236362" y="1289713"/>
                  </a:lnTo>
                  <a:lnTo>
                    <a:pt x="2280110" y="1258566"/>
                  </a:lnTo>
                  <a:lnTo>
                    <a:pt x="2323645" y="1228188"/>
                  </a:lnTo>
                  <a:lnTo>
                    <a:pt x="2366938" y="1198655"/>
                  </a:lnTo>
                  <a:lnTo>
                    <a:pt x="2409961" y="1170043"/>
                  </a:lnTo>
                  <a:lnTo>
                    <a:pt x="2452683" y="1142426"/>
                  </a:lnTo>
                  <a:lnTo>
                    <a:pt x="2495077" y="1115880"/>
                  </a:lnTo>
                  <a:lnTo>
                    <a:pt x="2537111" y="1090481"/>
                  </a:lnTo>
                  <a:lnTo>
                    <a:pt x="2578759" y="1066303"/>
                  </a:lnTo>
                  <a:lnTo>
                    <a:pt x="2619989" y="1043422"/>
                  </a:lnTo>
                  <a:lnTo>
                    <a:pt x="2660773" y="1021914"/>
                  </a:lnTo>
                  <a:lnTo>
                    <a:pt x="2701082" y="1001854"/>
                  </a:lnTo>
                  <a:lnTo>
                    <a:pt x="2740887" y="983317"/>
                  </a:lnTo>
                  <a:lnTo>
                    <a:pt x="2780158" y="966379"/>
                  </a:lnTo>
                  <a:lnTo>
                    <a:pt x="2818866" y="951115"/>
                  </a:lnTo>
                  <a:lnTo>
                    <a:pt x="2869952" y="932593"/>
                  </a:lnTo>
                  <a:lnTo>
                    <a:pt x="2921345" y="915181"/>
                  </a:lnTo>
                  <a:lnTo>
                    <a:pt x="2973016" y="898837"/>
                  </a:lnTo>
                  <a:lnTo>
                    <a:pt x="3024937" y="883520"/>
                  </a:lnTo>
                  <a:lnTo>
                    <a:pt x="3077080" y="869189"/>
                  </a:lnTo>
                  <a:lnTo>
                    <a:pt x="3129418" y="855801"/>
                  </a:lnTo>
                  <a:lnTo>
                    <a:pt x="3181922" y="843317"/>
                  </a:lnTo>
                  <a:lnTo>
                    <a:pt x="3234565" y="831693"/>
                  </a:lnTo>
                  <a:lnTo>
                    <a:pt x="3287320" y="820889"/>
                  </a:lnTo>
                  <a:lnTo>
                    <a:pt x="3340157" y="810864"/>
                  </a:lnTo>
                  <a:lnTo>
                    <a:pt x="3393049" y="801575"/>
                  </a:lnTo>
                  <a:lnTo>
                    <a:pt x="3445969" y="792982"/>
                  </a:lnTo>
                  <a:lnTo>
                    <a:pt x="3498888" y="785042"/>
                  </a:lnTo>
                  <a:lnTo>
                    <a:pt x="3551779" y="777715"/>
                  </a:lnTo>
                  <a:lnTo>
                    <a:pt x="3604614" y="770960"/>
                  </a:lnTo>
                  <a:lnTo>
                    <a:pt x="3657365" y="764733"/>
                  </a:lnTo>
                  <a:lnTo>
                    <a:pt x="3710004" y="758996"/>
                  </a:lnTo>
                  <a:lnTo>
                    <a:pt x="3762503" y="753704"/>
                  </a:lnTo>
                  <a:lnTo>
                    <a:pt x="3814835" y="748818"/>
                  </a:lnTo>
                  <a:lnTo>
                    <a:pt x="3866972" y="744296"/>
                  </a:lnTo>
                  <a:lnTo>
                    <a:pt x="3918885" y="740097"/>
                  </a:lnTo>
                  <a:lnTo>
                    <a:pt x="3970547" y="736178"/>
                  </a:lnTo>
                  <a:lnTo>
                    <a:pt x="4021930" y="732499"/>
                  </a:lnTo>
                  <a:lnTo>
                    <a:pt x="4073007" y="729018"/>
                  </a:lnTo>
                  <a:lnTo>
                    <a:pt x="4123748" y="725694"/>
                  </a:lnTo>
                  <a:lnTo>
                    <a:pt x="4174128" y="722484"/>
                  </a:lnTo>
                  <a:lnTo>
                    <a:pt x="4224117" y="719349"/>
                  </a:lnTo>
                  <a:lnTo>
                    <a:pt x="4273688" y="716246"/>
                  </a:lnTo>
                  <a:lnTo>
                    <a:pt x="4322813" y="713134"/>
                  </a:lnTo>
                  <a:lnTo>
                    <a:pt x="4371464" y="709971"/>
                  </a:lnTo>
                  <a:lnTo>
                    <a:pt x="4419613" y="706717"/>
                  </a:lnTo>
                  <a:lnTo>
                    <a:pt x="4467233" y="703328"/>
                  </a:lnTo>
                  <a:lnTo>
                    <a:pt x="4514296" y="699765"/>
                  </a:lnTo>
                  <a:lnTo>
                    <a:pt x="4560773" y="695986"/>
                  </a:lnTo>
                  <a:lnTo>
                    <a:pt x="4606637" y="691949"/>
                  </a:lnTo>
                  <a:lnTo>
                    <a:pt x="4651860" y="687613"/>
                  </a:lnTo>
                  <a:lnTo>
                    <a:pt x="4696415" y="682936"/>
                  </a:lnTo>
                  <a:lnTo>
                    <a:pt x="4740273" y="677876"/>
                  </a:lnTo>
                  <a:lnTo>
                    <a:pt x="4783406" y="672394"/>
                  </a:lnTo>
                  <a:lnTo>
                    <a:pt x="4825787" y="666446"/>
                  </a:lnTo>
                  <a:lnTo>
                    <a:pt x="4867388" y="659992"/>
                  </a:lnTo>
                  <a:lnTo>
                    <a:pt x="4908181" y="652990"/>
                  </a:lnTo>
                  <a:lnTo>
                    <a:pt x="4948139" y="645399"/>
                  </a:lnTo>
                  <a:lnTo>
                    <a:pt x="5385656" y="539248"/>
                  </a:lnTo>
                  <a:lnTo>
                    <a:pt x="5795764" y="416113"/>
                  </a:lnTo>
                  <a:lnTo>
                    <a:pt x="6099635" y="314207"/>
                  </a:lnTo>
                  <a:lnTo>
                    <a:pt x="6218443" y="271747"/>
                  </a:lnTo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694354" y="2489708"/>
            <a:ext cx="3206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0" dirty="0">
                <a:latin typeface="Calibri"/>
                <a:cs typeface="Calibri"/>
              </a:rPr>
              <a:t>100%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14366" y="5248147"/>
            <a:ext cx="1873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latin typeface="Calibri"/>
                <a:cs typeface="Calibri"/>
              </a:rPr>
              <a:t>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814366" y="3870452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50%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814366" y="4589779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25%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814366" y="3148076"/>
            <a:ext cx="254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Calibri"/>
                <a:cs typeface="Calibri"/>
              </a:rPr>
              <a:t>75%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3048000" y="2855976"/>
            <a:ext cx="6330950" cy="2685415"/>
            <a:chOff x="3048000" y="2855976"/>
            <a:chExt cx="6330950" cy="2685415"/>
          </a:xfrm>
        </p:grpSpPr>
        <p:pic>
          <p:nvPicPr>
            <p:cNvPr id="32" name="object 3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7559" y="2855976"/>
              <a:ext cx="6041136" cy="179832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386010" y="2888941"/>
              <a:ext cx="5950585" cy="1692910"/>
            </a:xfrm>
            <a:custGeom>
              <a:avLst/>
              <a:gdLst/>
              <a:ahLst/>
              <a:cxnLst/>
              <a:rect l="l" t="t" r="r" b="b"/>
              <a:pathLst>
                <a:path w="5950584" h="1692910">
                  <a:moveTo>
                    <a:pt x="0" y="1546817"/>
                  </a:moveTo>
                  <a:lnTo>
                    <a:pt x="32569" y="1571830"/>
                  </a:lnTo>
                  <a:lnTo>
                    <a:pt x="65523" y="1596179"/>
                  </a:lnTo>
                  <a:lnTo>
                    <a:pt x="99247" y="1619201"/>
                  </a:lnTo>
                  <a:lnTo>
                    <a:pt x="134124" y="1640233"/>
                  </a:lnTo>
                  <a:lnTo>
                    <a:pt x="170541" y="1658609"/>
                  </a:lnTo>
                  <a:lnTo>
                    <a:pt x="208881" y="1673668"/>
                  </a:lnTo>
                  <a:lnTo>
                    <a:pt x="249528" y="1684745"/>
                  </a:lnTo>
                  <a:lnTo>
                    <a:pt x="292869" y="1691177"/>
                  </a:lnTo>
                  <a:lnTo>
                    <a:pt x="339287" y="1692300"/>
                  </a:lnTo>
                  <a:lnTo>
                    <a:pt x="389167" y="1687450"/>
                  </a:lnTo>
                  <a:lnTo>
                    <a:pt x="442894" y="1675964"/>
                  </a:lnTo>
                  <a:lnTo>
                    <a:pt x="500853" y="1657178"/>
                  </a:lnTo>
                  <a:lnTo>
                    <a:pt x="563428" y="1630429"/>
                  </a:lnTo>
                  <a:lnTo>
                    <a:pt x="624788" y="1597150"/>
                  </a:lnTo>
                  <a:lnTo>
                    <a:pt x="657629" y="1576633"/>
                  </a:lnTo>
                  <a:lnTo>
                    <a:pt x="691782" y="1553768"/>
                  </a:lnTo>
                  <a:lnTo>
                    <a:pt x="727151" y="1528735"/>
                  </a:lnTo>
                  <a:lnTo>
                    <a:pt x="763640" y="1501713"/>
                  </a:lnTo>
                  <a:lnTo>
                    <a:pt x="801153" y="1472880"/>
                  </a:lnTo>
                  <a:lnTo>
                    <a:pt x="839592" y="1442414"/>
                  </a:lnTo>
                  <a:lnTo>
                    <a:pt x="878861" y="1410495"/>
                  </a:lnTo>
                  <a:lnTo>
                    <a:pt x="918865" y="1377301"/>
                  </a:lnTo>
                  <a:lnTo>
                    <a:pt x="959507" y="1343010"/>
                  </a:lnTo>
                  <a:lnTo>
                    <a:pt x="1000690" y="1307803"/>
                  </a:lnTo>
                  <a:lnTo>
                    <a:pt x="1042318" y="1271856"/>
                  </a:lnTo>
                  <a:lnTo>
                    <a:pt x="1084295" y="1235349"/>
                  </a:lnTo>
                  <a:lnTo>
                    <a:pt x="1126524" y="1198461"/>
                  </a:lnTo>
                  <a:lnTo>
                    <a:pt x="1168910" y="1161371"/>
                  </a:lnTo>
                  <a:lnTo>
                    <a:pt x="1211355" y="1124256"/>
                  </a:lnTo>
                  <a:lnTo>
                    <a:pt x="1253763" y="1087296"/>
                  </a:lnTo>
                  <a:lnTo>
                    <a:pt x="1296039" y="1050669"/>
                  </a:lnTo>
                  <a:lnTo>
                    <a:pt x="1338085" y="1014555"/>
                  </a:lnTo>
                  <a:lnTo>
                    <a:pt x="1379806" y="979131"/>
                  </a:lnTo>
                  <a:lnTo>
                    <a:pt x="1421104" y="944577"/>
                  </a:lnTo>
                  <a:lnTo>
                    <a:pt x="1461885" y="911071"/>
                  </a:lnTo>
                  <a:lnTo>
                    <a:pt x="1502050" y="878792"/>
                  </a:lnTo>
                  <a:lnTo>
                    <a:pt x="1541504" y="847918"/>
                  </a:lnTo>
                  <a:lnTo>
                    <a:pt x="1580151" y="818629"/>
                  </a:lnTo>
                  <a:lnTo>
                    <a:pt x="1617894" y="791102"/>
                  </a:lnTo>
                  <a:lnTo>
                    <a:pt x="1654637" y="765518"/>
                  </a:lnTo>
                  <a:lnTo>
                    <a:pt x="1690284" y="742053"/>
                  </a:lnTo>
                  <a:lnTo>
                    <a:pt x="1740659" y="710553"/>
                  </a:lnTo>
                  <a:lnTo>
                    <a:pt x="1790134" y="680787"/>
                  </a:lnTo>
                  <a:lnTo>
                    <a:pt x="1838771" y="652662"/>
                  </a:lnTo>
                  <a:lnTo>
                    <a:pt x="1886631" y="626084"/>
                  </a:lnTo>
                  <a:lnTo>
                    <a:pt x="1933777" y="600959"/>
                  </a:lnTo>
                  <a:lnTo>
                    <a:pt x="1980270" y="577192"/>
                  </a:lnTo>
                  <a:lnTo>
                    <a:pt x="2026173" y="554690"/>
                  </a:lnTo>
                  <a:lnTo>
                    <a:pt x="2071546" y="533358"/>
                  </a:lnTo>
                  <a:lnTo>
                    <a:pt x="2116452" y="513103"/>
                  </a:lnTo>
                  <a:lnTo>
                    <a:pt x="2160952" y="493831"/>
                  </a:lnTo>
                  <a:lnTo>
                    <a:pt x="2205109" y="475447"/>
                  </a:lnTo>
                  <a:lnTo>
                    <a:pt x="2248984" y="457857"/>
                  </a:lnTo>
                  <a:lnTo>
                    <a:pt x="2292640" y="440967"/>
                  </a:lnTo>
                  <a:lnTo>
                    <a:pt x="2336137" y="424684"/>
                  </a:lnTo>
                  <a:lnTo>
                    <a:pt x="2379538" y="408913"/>
                  </a:lnTo>
                  <a:lnTo>
                    <a:pt x="2422905" y="393560"/>
                  </a:lnTo>
                  <a:lnTo>
                    <a:pt x="2466299" y="378530"/>
                  </a:lnTo>
                  <a:lnTo>
                    <a:pt x="2509783" y="363731"/>
                  </a:lnTo>
                  <a:lnTo>
                    <a:pt x="2553418" y="349068"/>
                  </a:lnTo>
                  <a:lnTo>
                    <a:pt x="2597266" y="334446"/>
                  </a:lnTo>
                  <a:lnTo>
                    <a:pt x="2646377" y="317953"/>
                  </a:lnTo>
                  <a:lnTo>
                    <a:pt x="2690873" y="302822"/>
                  </a:lnTo>
                  <a:lnTo>
                    <a:pt x="2731703" y="288930"/>
                  </a:lnTo>
                  <a:lnTo>
                    <a:pt x="2769813" y="276158"/>
                  </a:lnTo>
                  <a:lnTo>
                    <a:pt x="2806153" y="264384"/>
                  </a:lnTo>
                  <a:lnTo>
                    <a:pt x="2877314" y="243342"/>
                  </a:lnTo>
                  <a:lnTo>
                    <a:pt x="2952772" y="224837"/>
                  </a:lnTo>
                  <a:lnTo>
                    <a:pt x="2994482" y="216232"/>
                  </a:lnTo>
                  <a:lnTo>
                    <a:pt x="3040111" y="207897"/>
                  </a:lnTo>
                  <a:lnTo>
                    <a:pt x="3090607" y="199711"/>
                  </a:lnTo>
                  <a:lnTo>
                    <a:pt x="3146918" y="191553"/>
                  </a:lnTo>
                  <a:lnTo>
                    <a:pt x="3209993" y="183301"/>
                  </a:lnTo>
                  <a:lnTo>
                    <a:pt x="3280779" y="174834"/>
                  </a:lnTo>
                  <a:lnTo>
                    <a:pt x="3360225" y="166032"/>
                  </a:lnTo>
                  <a:lnTo>
                    <a:pt x="3449280" y="156771"/>
                  </a:lnTo>
                  <a:lnTo>
                    <a:pt x="4041588" y="111128"/>
                  </a:lnTo>
                  <a:lnTo>
                    <a:pt x="4824353" y="63361"/>
                  </a:lnTo>
                  <a:lnTo>
                    <a:pt x="5507059" y="25720"/>
                  </a:lnTo>
                  <a:lnTo>
                    <a:pt x="5799188" y="10451"/>
                  </a:lnTo>
                  <a:lnTo>
                    <a:pt x="5950351" y="0"/>
                  </a:lnTo>
                </a:path>
              </a:pathLst>
            </a:custGeom>
            <a:ln w="25400">
              <a:solidFill>
                <a:srgbClr val="9BBB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48000" y="4544568"/>
              <a:ext cx="694944" cy="996696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3266925" y="4946396"/>
            <a:ext cx="249554" cy="29654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750"/>
              </a:lnSpc>
            </a:pPr>
            <a:r>
              <a:rPr sz="1500" spc="-85" dirty="0">
                <a:latin typeface="Calibri"/>
                <a:cs typeface="Calibri"/>
              </a:rPr>
              <a:t>Р</a:t>
            </a:r>
            <a:r>
              <a:rPr sz="1500" dirty="0">
                <a:latin typeface="Calibri"/>
                <a:cs typeface="Calibri"/>
              </a:rPr>
              <a:t>АО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3115055" y="2404871"/>
            <a:ext cx="8955405" cy="3578860"/>
            <a:chOff x="3115055" y="2404871"/>
            <a:chExt cx="8955405" cy="3578860"/>
          </a:xfrm>
        </p:grpSpPr>
        <p:pic>
          <p:nvPicPr>
            <p:cNvPr id="37" name="object 3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15055" y="2575559"/>
              <a:ext cx="6495288" cy="30784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3155674" y="2649966"/>
              <a:ext cx="6301105" cy="118110"/>
            </a:xfrm>
            <a:custGeom>
              <a:avLst/>
              <a:gdLst/>
              <a:ahLst/>
              <a:cxnLst/>
              <a:rect l="l" t="t" r="r" b="b"/>
              <a:pathLst>
                <a:path w="6301105" h="118110">
                  <a:moveTo>
                    <a:pt x="101600" y="46253"/>
                  </a:moveTo>
                  <a:lnTo>
                    <a:pt x="0" y="46253"/>
                  </a:lnTo>
                  <a:lnTo>
                    <a:pt x="0" y="71653"/>
                  </a:lnTo>
                  <a:lnTo>
                    <a:pt x="101600" y="71653"/>
                  </a:lnTo>
                  <a:lnTo>
                    <a:pt x="101600" y="46253"/>
                  </a:lnTo>
                  <a:close/>
                </a:path>
                <a:path w="6301105" h="118110">
                  <a:moveTo>
                    <a:pt x="203200" y="46253"/>
                  </a:moveTo>
                  <a:lnTo>
                    <a:pt x="177800" y="46253"/>
                  </a:lnTo>
                  <a:lnTo>
                    <a:pt x="177800" y="71653"/>
                  </a:lnTo>
                  <a:lnTo>
                    <a:pt x="203200" y="71653"/>
                  </a:lnTo>
                  <a:lnTo>
                    <a:pt x="203200" y="46253"/>
                  </a:lnTo>
                  <a:close/>
                </a:path>
                <a:path w="6301105" h="118110">
                  <a:moveTo>
                    <a:pt x="381000" y="46253"/>
                  </a:moveTo>
                  <a:lnTo>
                    <a:pt x="279400" y="46253"/>
                  </a:lnTo>
                  <a:lnTo>
                    <a:pt x="279400" y="71653"/>
                  </a:lnTo>
                  <a:lnTo>
                    <a:pt x="381000" y="71653"/>
                  </a:lnTo>
                  <a:lnTo>
                    <a:pt x="381000" y="46253"/>
                  </a:lnTo>
                  <a:close/>
                </a:path>
                <a:path w="6301105" h="118110">
                  <a:moveTo>
                    <a:pt x="482600" y="46253"/>
                  </a:moveTo>
                  <a:lnTo>
                    <a:pt x="457200" y="46253"/>
                  </a:lnTo>
                  <a:lnTo>
                    <a:pt x="457200" y="71653"/>
                  </a:lnTo>
                  <a:lnTo>
                    <a:pt x="482600" y="71653"/>
                  </a:lnTo>
                  <a:lnTo>
                    <a:pt x="482600" y="46253"/>
                  </a:lnTo>
                  <a:close/>
                </a:path>
                <a:path w="6301105" h="118110">
                  <a:moveTo>
                    <a:pt x="660400" y="46253"/>
                  </a:moveTo>
                  <a:lnTo>
                    <a:pt x="558800" y="46253"/>
                  </a:lnTo>
                  <a:lnTo>
                    <a:pt x="558800" y="71653"/>
                  </a:lnTo>
                  <a:lnTo>
                    <a:pt x="660400" y="71653"/>
                  </a:lnTo>
                  <a:lnTo>
                    <a:pt x="660400" y="46253"/>
                  </a:lnTo>
                  <a:close/>
                </a:path>
                <a:path w="6301105" h="118110">
                  <a:moveTo>
                    <a:pt x="762000" y="46253"/>
                  </a:moveTo>
                  <a:lnTo>
                    <a:pt x="736600" y="46253"/>
                  </a:lnTo>
                  <a:lnTo>
                    <a:pt x="736600" y="71653"/>
                  </a:lnTo>
                  <a:lnTo>
                    <a:pt x="762000" y="71653"/>
                  </a:lnTo>
                  <a:lnTo>
                    <a:pt x="762000" y="46253"/>
                  </a:lnTo>
                  <a:close/>
                </a:path>
                <a:path w="6301105" h="118110">
                  <a:moveTo>
                    <a:pt x="939800" y="46253"/>
                  </a:moveTo>
                  <a:lnTo>
                    <a:pt x="838200" y="46253"/>
                  </a:lnTo>
                  <a:lnTo>
                    <a:pt x="838200" y="71653"/>
                  </a:lnTo>
                  <a:lnTo>
                    <a:pt x="939800" y="71653"/>
                  </a:lnTo>
                  <a:lnTo>
                    <a:pt x="939800" y="46253"/>
                  </a:lnTo>
                  <a:close/>
                </a:path>
                <a:path w="6301105" h="118110">
                  <a:moveTo>
                    <a:pt x="1041400" y="46253"/>
                  </a:moveTo>
                  <a:lnTo>
                    <a:pt x="1016000" y="46253"/>
                  </a:lnTo>
                  <a:lnTo>
                    <a:pt x="1016000" y="71653"/>
                  </a:lnTo>
                  <a:lnTo>
                    <a:pt x="1041400" y="71653"/>
                  </a:lnTo>
                  <a:lnTo>
                    <a:pt x="1041400" y="46253"/>
                  </a:lnTo>
                  <a:close/>
                </a:path>
                <a:path w="6301105" h="118110">
                  <a:moveTo>
                    <a:pt x="1219200" y="46253"/>
                  </a:moveTo>
                  <a:lnTo>
                    <a:pt x="1117600" y="46253"/>
                  </a:lnTo>
                  <a:lnTo>
                    <a:pt x="1117600" y="71653"/>
                  </a:lnTo>
                  <a:lnTo>
                    <a:pt x="1219200" y="71653"/>
                  </a:lnTo>
                  <a:lnTo>
                    <a:pt x="1219200" y="46253"/>
                  </a:lnTo>
                  <a:close/>
                </a:path>
                <a:path w="6301105" h="118110">
                  <a:moveTo>
                    <a:pt x="1320800" y="46253"/>
                  </a:moveTo>
                  <a:lnTo>
                    <a:pt x="1295400" y="46253"/>
                  </a:lnTo>
                  <a:lnTo>
                    <a:pt x="1295400" y="71653"/>
                  </a:lnTo>
                  <a:lnTo>
                    <a:pt x="1320800" y="71653"/>
                  </a:lnTo>
                  <a:lnTo>
                    <a:pt x="1320800" y="46253"/>
                  </a:lnTo>
                  <a:close/>
                </a:path>
                <a:path w="6301105" h="118110">
                  <a:moveTo>
                    <a:pt x="1498600" y="46253"/>
                  </a:moveTo>
                  <a:lnTo>
                    <a:pt x="1397000" y="46253"/>
                  </a:lnTo>
                  <a:lnTo>
                    <a:pt x="1397000" y="71653"/>
                  </a:lnTo>
                  <a:lnTo>
                    <a:pt x="1498600" y="71653"/>
                  </a:lnTo>
                  <a:lnTo>
                    <a:pt x="1498600" y="46253"/>
                  </a:lnTo>
                  <a:close/>
                </a:path>
                <a:path w="6301105" h="118110">
                  <a:moveTo>
                    <a:pt x="1600200" y="46253"/>
                  </a:moveTo>
                  <a:lnTo>
                    <a:pt x="1574800" y="46253"/>
                  </a:lnTo>
                  <a:lnTo>
                    <a:pt x="1574800" y="71653"/>
                  </a:lnTo>
                  <a:lnTo>
                    <a:pt x="1600200" y="71653"/>
                  </a:lnTo>
                  <a:lnTo>
                    <a:pt x="1600200" y="46253"/>
                  </a:lnTo>
                  <a:close/>
                </a:path>
                <a:path w="6301105" h="118110">
                  <a:moveTo>
                    <a:pt x="1778000" y="46253"/>
                  </a:moveTo>
                  <a:lnTo>
                    <a:pt x="1676400" y="46253"/>
                  </a:lnTo>
                  <a:lnTo>
                    <a:pt x="1676400" y="71653"/>
                  </a:lnTo>
                  <a:lnTo>
                    <a:pt x="1778000" y="71653"/>
                  </a:lnTo>
                  <a:lnTo>
                    <a:pt x="1778000" y="46253"/>
                  </a:lnTo>
                  <a:close/>
                </a:path>
                <a:path w="6301105" h="118110">
                  <a:moveTo>
                    <a:pt x="1879600" y="46253"/>
                  </a:moveTo>
                  <a:lnTo>
                    <a:pt x="1854200" y="46253"/>
                  </a:lnTo>
                  <a:lnTo>
                    <a:pt x="1854200" y="71653"/>
                  </a:lnTo>
                  <a:lnTo>
                    <a:pt x="1879600" y="71653"/>
                  </a:lnTo>
                  <a:lnTo>
                    <a:pt x="1879600" y="46253"/>
                  </a:lnTo>
                  <a:close/>
                </a:path>
                <a:path w="6301105" h="118110">
                  <a:moveTo>
                    <a:pt x="2057400" y="46253"/>
                  </a:moveTo>
                  <a:lnTo>
                    <a:pt x="1955800" y="46253"/>
                  </a:lnTo>
                  <a:lnTo>
                    <a:pt x="1955800" y="71653"/>
                  </a:lnTo>
                  <a:lnTo>
                    <a:pt x="2057400" y="71653"/>
                  </a:lnTo>
                  <a:lnTo>
                    <a:pt x="2057400" y="46253"/>
                  </a:lnTo>
                  <a:close/>
                </a:path>
                <a:path w="6301105" h="118110">
                  <a:moveTo>
                    <a:pt x="2159000" y="46253"/>
                  </a:moveTo>
                  <a:lnTo>
                    <a:pt x="2133600" y="46253"/>
                  </a:lnTo>
                  <a:lnTo>
                    <a:pt x="2133600" y="71653"/>
                  </a:lnTo>
                  <a:lnTo>
                    <a:pt x="2159000" y="71653"/>
                  </a:lnTo>
                  <a:lnTo>
                    <a:pt x="2159000" y="46253"/>
                  </a:lnTo>
                  <a:close/>
                </a:path>
                <a:path w="6301105" h="118110">
                  <a:moveTo>
                    <a:pt x="2336800" y="46253"/>
                  </a:moveTo>
                  <a:lnTo>
                    <a:pt x="2235200" y="46253"/>
                  </a:lnTo>
                  <a:lnTo>
                    <a:pt x="2235200" y="71653"/>
                  </a:lnTo>
                  <a:lnTo>
                    <a:pt x="2336800" y="71653"/>
                  </a:lnTo>
                  <a:lnTo>
                    <a:pt x="2336800" y="46253"/>
                  </a:lnTo>
                  <a:close/>
                </a:path>
                <a:path w="6301105" h="118110">
                  <a:moveTo>
                    <a:pt x="2438400" y="46253"/>
                  </a:moveTo>
                  <a:lnTo>
                    <a:pt x="2413000" y="46253"/>
                  </a:lnTo>
                  <a:lnTo>
                    <a:pt x="2413000" y="71653"/>
                  </a:lnTo>
                  <a:lnTo>
                    <a:pt x="2438400" y="71653"/>
                  </a:lnTo>
                  <a:lnTo>
                    <a:pt x="2438400" y="46253"/>
                  </a:lnTo>
                  <a:close/>
                </a:path>
                <a:path w="6301105" h="118110">
                  <a:moveTo>
                    <a:pt x="2616200" y="46253"/>
                  </a:moveTo>
                  <a:lnTo>
                    <a:pt x="2514600" y="46253"/>
                  </a:lnTo>
                  <a:lnTo>
                    <a:pt x="2514600" y="71653"/>
                  </a:lnTo>
                  <a:lnTo>
                    <a:pt x="2616200" y="71653"/>
                  </a:lnTo>
                  <a:lnTo>
                    <a:pt x="2616200" y="46253"/>
                  </a:lnTo>
                  <a:close/>
                </a:path>
                <a:path w="6301105" h="118110">
                  <a:moveTo>
                    <a:pt x="2717800" y="46253"/>
                  </a:moveTo>
                  <a:lnTo>
                    <a:pt x="2692400" y="46253"/>
                  </a:lnTo>
                  <a:lnTo>
                    <a:pt x="2692400" y="71653"/>
                  </a:lnTo>
                  <a:lnTo>
                    <a:pt x="2717800" y="71653"/>
                  </a:lnTo>
                  <a:lnTo>
                    <a:pt x="2717800" y="46253"/>
                  </a:lnTo>
                  <a:close/>
                </a:path>
                <a:path w="6301105" h="118110">
                  <a:moveTo>
                    <a:pt x="2895600" y="46253"/>
                  </a:moveTo>
                  <a:lnTo>
                    <a:pt x="2794000" y="46253"/>
                  </a:lnTo>
                  <a:lnTo>
                    <a:pt x="2794000" y="71653"/>
                  </a:lnTo>
                  <a:lnTo>
                    <a:pt x="2895600" y="71653"/>
                  </a:lnTo>
                  <a:lnTo>
                    <a:pt x="2895600" y="46253"/>
                  </a:lnTo>
                  <a:close/>
                </a:path>
                <a:path w="6301105" h="118110">
                  <a:moveTo>
                    <a:pt x="2997200" y="46253"/>
                  </a:moveTo>
                  <a:lnTo>
                    <a:pt x="2971800" y="46253"/>
                  </a:lnTo>
                  <a:lnTo>
                    <a:pt x="2971800" y="71653"/>
                  </a:lnTo>
                  <a:lnTo>
                    <a:pt x="2997200" y="71653"/>
                  </a:lnTo>
                  <a:lnTo>
                    <a:pt x="2997200" y="46253"/>
                  </a:lnTo>
                  <a:close/>
                </a:path>
                <a:path w="6301105" h="118110">
                  <a:moveTo>
                    <a:pt x="3175000" y="46253"/>
                  </a:moveTo>
                  <a:lnTo>
                    <a:pt x="3073400" y="46253"/>
                  </a:lnTo>
                  <a:lnTo>
                    <a:pt x="3073400" y="71653"/>
                  </a:lnTo>
                  <a:lnTo>
                    <a:pt x="3175000" y="71653"/>
                  </a:lnTo>
                  <a:lnTo>
                    <a:pt x="3175000" y="46253"/>
                  </a:lnTo>
                  <a:close/>
                </a:path>
                <a:path w="6301105" h="118110">
                  <a:moveTo>
                    <a:pt x="3276600" y="46253"/>
                  </a:moveTo>
                  <a:lnTo>
                    <a:pt x="3251200" y="46253"/>
                  </a:lnTo>
                  <a:lnTo>
                    <a:pt x="3251200" y="71653"/>
                  </a:lnTo>
                  <a:lnTo>
                    <a:pt x="3276600" y="71653"/>
                  </a:lnTo>
                  <a:lnTo>
                    <a:pt x="3276600" y="46253"/>
                  </a:lnTo>
                  <a:close/>
                </a:path>
                <a:path w="6301105" h="118110">
                  <a:moveTo>
                    <a:pt x="3454400" y="46253"/>
                  </a:moveTo>
                  <a:lnTo>
                    <a:pt x="3352800" y="46253"/>
                  </a:lnTo>
                  <a:lnTo>
                    <a:pt x="3352800" y="71653"/>
                  </a:lnTo>
                  <a:lnTo>
                    <a:pt x="3454400" y="71653"/>
                  </a:lnTo>
                  <a:lnTo>
                    <a:pt x="3454400" y="46253"/>
                  </a:lnTo>
                  <a:close/>
                </a:path>
                <a:path w="6301105" h="118110">
                  <a:moveTo>
                    <a:pt x="3556000" y="46253"/>
                  </a:moveTo>
                  <a:lnTo>
                    <a:pt x="3530600" y="46253"/>
                  </a:lnTo>
                  <a:lnTo>
                    <a:pt x="3530600" y="71653"/>
                  </a:lnTo>
                  <a:lnTo>
                    <a:pt x="3556000" y="71653"/>
                  </a:lnTo>
                  <a:lnTo>
                    <a:pt x="3556000" y="46253"/>
                  </a:lnTo>
                  <a:close/>
                </a:path>
                <a:path w="6301105" h="118110">
                  <a:moveTo>
                    <a:pt x="3733800" y="46253"/>
                  </a:moveTo>
                  <a:lnTo>
                    <a:pt x="3632200" y="46253"/>
                  </a:lnTo>
                  <a:lnTo>
                    <a:pt x="3632200" y="71653"/>
                  </a:lnTo>
                  <a:lnTo>
                    <a:pt x="3733800" y="71653"/>
                  </a:lnTo>
                  <a:lnTo>
                    <a:pt x="3733800" y="46253"/>
                  </a:lnTo>
                  <a:close/>
                </a:path>
                <a:path w="6301105" h="118110">
                  <a:moveTo>
                    <a:pt x="3835400" y="46253"/>
                  </a:moveTo>
                  <a:lnTo>
                    <a:pt x="3810000" y="46253"/>
                  </a:lnTo>
                  <a:lnTo>
                    <a:pt x="3810000" y="71653"/>
                  </a:lnTo>
                  <a:lnTo>
                    <a:pt x="3835400" y="71653"/>
                  </a:lnTo>
                  <a:lnTo>
                    <a:pt x="3835400" y="46253"/>
                  </a:lnTo>
                  <a:close/>
                </a:path>
                <a:path w="6301105" h="118110">
                  <a:moveTo>
                    <a:pt x="4013200" y="46253"/>
                  </a:moveTo>
                  <a:lnTo>
                    <a:pt x="3911600" y="46253"/>
                  </a:lnTo>
                  <a:lnTo>
                    <a:pt x="3911600" y="71653"/>
                  </a:lnTo>
                  <a:lnTo>
                    <a:pt x="4013200" y="71653"/>
                  </a:lnTo>
                  <a:lnTo>
                    <a:pt x="4013200" y="46253"/>
                  </a:lnTo>
                  <a:close/>
                </a:path>
                <a:path w="6301105" h="118110">
                  <a:moveTo>
                    <a:pt x="4114800" y="46253"/>
                  </a:moveTo>
                  <a:lnTo>
                    <a:pt x="4089400" y="46253"/>
                  </a:lnTo>
                  <a:lnTo>
                    <a:pt x="4089400" y="71653"/>
                  </a:lnTo>
                  <a:lnTo>
                    <a:pt x="4114800" y="71653"/>
                  </a:lnTo>
                  <a:lnTo>
                    <a:pt x="4114800" y="46253"/>
                  </a:lnTo>
                  <a:close/>
                </a:path>
                <a:path w="6301105" h="118110">
                  <a:moveTo>
                    <a:pt x="4292600" y="46253"/>
                  </a:moveTo>
                  <a:lnTo>
                    <a:pt x="4191000" y="46253"/>
                  </a:lnTo>
                  <a:lnTo>
                    <a:pt x="4191000" y="71653"/>
                  </a:lnTo>
                  <a:lnTo>
                    <a:pt x="4292600" y="71653"/>
                  </a:lnTo>
                  <a:lnTo>
                    <a:pt x="4292600" y="46253"/>
                  </a:lnTo>
                  <a:close/>
                </a:path>
                <a:path w="6301105" h="118110">
                  <a:moveTo>
                    <a:pt x="4394200" y="46253"/>
                  </a:moveTo>
                  <a:lnTo>
                    <a:pt x="4368800" y="46253"/>
                  </a:lnTo>
                  <a:lnTo>
                    <a:pt x="4368800" y="71653"/>
                  </a:lnTo>
                  <a:lnTo>
                    <a:pt x="4394200" y="71653"/>
                  </a:lnTo>
                  <a:lnTo>
                    <a:pt x="4394200" y="46253"/>
                  </a:lnTo>
                  <a:close/>
                </a:path>
                <a:path w="6301105" h="118110">
                  <a:moveTo>
                    <a:pt x="4572000" y="46253"/>
                  </a:moveTo>
                  <a:lnTo>
                    <a:pt x="4470400" y="46253"/>
                  </a:lnTo>
                  <a:lnTo>
                    <a:pt x="4470400" y="71653"/>
                  </a:lnTo>
                  <a:lnTo>
                    <a:pt x="4572000" y="71653"/>
                  </a:lnTo>
                  <a:lnTo>
                    <a:pt x="4572000" y="46253"/>
                  </a:lnTo>
                  <a:close/>
                </a:path>
                <a:path w="6301105" h="118110">
                  <a:moveTo>
                    <a:pt x="4673600" y="46253"/>
                  </a:moveTo>
                  <a:lnTo>
                    <a:pt x="4648200" y="46253"/>
                  </a:lnTo>
                  <a:lnTo>
                    <a:pt x="4648200" y="71653"/>
                  </a:lnTo>
                  <a:lnTo>
                    <a:pt x="4673600" y="71653"/>
                  </a:lnTo>
                  <a:lnTo>
                    <a:pt x="4673600" y="46253"/>
                  </a:lnTo>
                  <a:close/>
                </a:path>
                <a:path w="6301105" h="118110">
                  <a:moveTo>
                    <a:pt x="4851400" y="46253"/>
                  </a:moveTo>
                  <a:lnTo>
                    <a:pt x="4749800" y="46253"/>
                  </a:lnTo>
                  <a:lnTo>
                    <a:pt x="4749800" y="71653"/>
                  </a:lnTo>
                  <a:lnTo>
                    <a:pt x="4851400" y="71653"/>
                  </a:lnTo>
                  <a:lnTo>
                    <a:pt x="4851400" y="46253"/>
                  </a:lnTo>
                  <a:close/>
                </a:path>
                <a:path w="6301105" h="118110">
                  <a:moveTo>
                    <a:pt x="4953000" y="46253"/>
                  </a:moveTo>
                  <a:lnTo>
                    <a:pt x="4927600" y="46253"/>
                  </a:lnTo>
                  <a:lnTo>
                    <a:pt x="4927600" y="71653"/>
                  </a:lnTo>
                  <a:lnTo>
                    <a:pt x="4953000" y="71653"/>
                  </a:lnTo>
                  <a:lnTo>
                    <a:pt x="4953000" y="46253"/>
                  </a:lnTo>
                  <a:close/>
                </a:path>
                <a:path w="6301105" h="118110">
                  <a:moveTo>
                    <a:pt x="5029200" y="46253"/>
                  </a:moveTo>
                  <a:lnTo>
                    <a:pt x="5029200" y="71653"/>
                  </a:lnTo>
                  <a:lnTo>
                    <a:pt x="5130800" y="71654"/>
                  </a:lnTo>
                  <a:lnTo>
                    <a:pt x="5130800" y="46254"/>
                  </a:lnTo>
                  <a:lnTo>
                    <a:pt x="5029200" y="46253"/>
                  </a:lnTo>
                  <a:close/>
                </a:path>
                <a:path w="6301105" h="118110">
                  <a:moveTo>
                    <a:pt x="5232400" y="46254"/>
                  </a:moveTo>
                  <a:lnTo>
                    <a:pt x="5207000" y="46254"/>
                  </a:lnTo>
                  <a:lnTo>
                    <a:pt x="5207000" y="71654"/>
                  </a:lnTo>
                  <a:lnTo>
                    <a:pt x="5232400" y="71654"/>
                  </a:lnTo>
                  <a:lnTo>
                    <a:pt x="5232400" y="46254"/>
                  </a:lnTo>
                  <a:close/>
                </a:path>
                <a:path w="6301105" h="118110">
                  <a:moveTo>
                    <a:pt x="5410200" y="46254"/>
                  </a:moveTo>
                  <a:lnTo>
                    <a:pt x="5308600" y="46254"/>
                  </a:lnTo>
                  <a:lnTo>
                    <a:pt x="5308600" y="71654"/>
                  </a:lnTo>
                  <a:lnTo>
                    <a:pt x="5410200" y="71654"/>
                  </a:lnTo>
                  <a:lnTo>
                    <a:pt x="5410200" y="46254"/>
                  </a:lnTo>
                  <a:close/>
                </a:path>
                <a:path w="6301105" h="118110">
                  <a:moveTo>
                    <a:pt x="5511800" y="46254"/>
                  </a:moveTo>
                  <a:lnTo>
                    <a:pt x="5486400" y="46254"/>
                  </a:lnTo>
                  <a:lnTo>
                    <a:pt x="5486400" y="71654"/>
                  </a:lnTo>
                  <a:lnTo>
                    <a:pt x="5511800" y="71654"/>
                  </a:lnTo>
                  <a:lnTo>
                    <a:pt x="5511800" y="46254"/>
                  </a:lnTo>
                  <a:close/>
                </a:path>
                <a:path w="6301105" h="118110">
                  <a:moveTo>
                    <a:pt x="5689600" y="46254"/>
                  </a:moveTo>
                  <a:lnTo>
                    <a:pt x="5588000" y="46254"/>
                  </a:lnTo>
                  <a:lnTo>
                    <a:pt x="5588000" y="71654"/>
                  </a:lnTo>
                  <a:lnTo>
                    <a:pt x="5689600" y="71654"/>
                  </a:lnTo>
                  <a:lnTo>
                    <a:pt x="5689600" y="46254"/>
                  </a:lnTo>
                  <a:close/>
                </a:path>
                <a:path w="6301105" h="118110">
                  <a:moveTo>
                    <a:pt x="5791200" y="46254"/>
                  </a:moveTo>
                  <a:lnTo>
                    <a:pt x="5765800" y="46254"/>
                  </a:lnTo>
                  <a:lnTo>
                    <a:pt x="5765800" y="71654"/>
                  </a:lnTo>
                  <a:lnTo>
                    <a:pt x="5791200" y="71654"/>
                  </a:lnTo>
                  <a:lnTo>
                    <a:pt x="5791200" y="46254"/>
                  </a:lnTo>
                  <a:close/>
                </a:path>
                <a:path w="6301105" h="118110">
                  <a:moveTo>
                    <a:pt x="5969000" y="46254"/>
                  </a:moveTo>
                  <a:lnTo>
                    <a:pt x="5867400" y="46254"/>
                  </a:lnTo>
                  <a:lnTo>
                    <a:pt x="5867400" y="71654"/>
                  </a:lnTo>
                  <a:lnTo>
                    <a:pt x="5969000" y="71654"/>
                  </a:lnTo>
                  <a:lnTo>
                    <a:pt x="5969000" y="46254"/>
                  </a:lnTo>
                  <a:close/>
                </a:path>
                <a:path w="6301105" h="118110">
                  <a:moveTo>
                    <a:pt x="6070600" y="46254"/>
                  </a:moveTo>
                  <a:lnTo>
                    <a:pt x="6045200" y="46254"/>
                  </a:lnTo>
                  <a:lnTo>
                    <a:pt x="6045200" y="71654"/>
                  </a:lnTo>
                  <a:lnTo>
                    <a:pt x="6070600" y="71654"/>
                  </a:lnTo>
                  <a:lnTo>
                    <a:pt x="6070600" y="46254"/>
                  </a:lnTo>
                  <a:close/>
                </a:path>
                <a:path w="6301105" h="118110">
                  <a:moveTo>
                    <a:pt x="6248400" y="60091"/>
                  </a:moveTo>
                  <a:lnTo>
                    <a:pt x="6186896" y="95968"/>
                  </a:lnTo>
                  <a:lnTo>
                    <a:pt x="6184849" y="103745"/>
                  </a:lnTo>
                  <a:lnTo>
                    <a:pt x="6191918" y="115862"/>
                  </a:lnTo>
                  <a:lnTo>
                    <a:pt x="6199694" y="117908"/>
                  </a:lnTo>
                  <a:lnTo>
                    <a:pt x="6278986" y="71654"/>
                  </a:lnTo>
                  <a:lnTo>
                    <a:pt x="6248400" y="71654"/>
                  </a:lnTo>
                  <a:lnTo>
                    <a:pt x="6248400" y="60091"/>
                  </a:lnTo>
                  <a:close/>
                </a:path>
                <a:path w="6301105" h="118110">
                  <a:moveTo>
                    <a:pt x="6228578" y="46254"/>
                  </a:moveTo>
                  <a:lnTo>
                    <a:pt x="6146800" y="46254"/>
                  </a:lnTo>
                  <a:lnTo>
                    <a:pt x="6146800" y="71654"/>
                  </a:lnTo>
                  <a:lnTo>
                    <a:pt x="6228577" y="71654"/>
                  </a:lnTo>
                  <a:lnTo>
                    <a:pt x="6248400" y="60091"/>
                  </a:lnTo>
                  <a:lnTo>
                    <a:pt x="6248400" y="57817"/>
                  </a:lnTo>
                  <a:lnTo>
                    <a:pt x="6228578" y="46254"/>
                  </a:lnTo>
                  <a:close/>
                </a:path>
                <a:path w="6301105" h="118110">
                  <a:moveTo>
                    <a:pt x="6250349" y="58954"/>
                  </a:moveTo>
                  <a:lnTo>
                    <a:pt x="6248400" y="60091"/>
                  </a:lnTo>
                  <a:lnTo>
                    <a:pt x="6248400" y="71654"/>
                  </a:lnTo>
                  <a:lnTo>
                    <a:pt x="6278986" y="71654"/>
                  </a:lnTo>
                  <a:lnTo>
                    <a:pt x="6281954" y="69923"/>
                  </a:lnTo>
                  <a:lnTo>
                    <a:pt x="6269154" y="69923"/>
                  </a:lnTo>
                  <a:lnTo>
                    <a:pt x="6250349" y="58954"/>
                  </a:lnTo>
                  <a:close/>
                </a:path>
                <a:path w="6301105" h="118110">
                  <a:moveTo>
                    <a:pt x="6269154" y="47984"/>
                  </a:moveTo>
                  <a:lnTo>
                    <a:pt x="6250349" y="58954"/>
                  </a:lnTo>
                  <a:lnTo>
                    <a:pt x="6269154" y="69923"/>
                  </a:lnTo>
                  <a:lnTo>
                    <a:pt x="6269154" y="47984"/>
                  </a:lnTo>
                  <a:close/>
                </a:path>
                <a:path w="6301105" h="118110">
                  <a:moveTo>
                    <a:pt x="6281952" y="47984"/>
                  </a:moveTo>
                  <a:lnTo>
                    <a:pt x="6269154" y="47984"/>
                  </a:lnTo>
                  <a:lnTo>
                    <a:pt x="6269154" y="69923"/>
                  </a:lnTo>
                  <a:lnTo>
                    <a:pt x="6281954" y="69923"/>
                  </a:lnTo>
                  <a:lnTo>
                    <a:pt x="6300758" y="58954"/>
                  </a:lnTo>
                  <a:lnTo>
                    <a:pt x="6281952" y="47984"/>
                  </a:lnTo>
                  <a:close/>
                </a:path>
                <a:path w="6301105" h="118110">
                  <a:moveTo>
                    <a:pt x="6278986" y="46254"/>
                  </a:moveTo>
                  <a:lnTo>
                    <a:pt x="6248400" y="46254"/>
                  </a:lnTo>
                  <a:lnTo>
                    <a:pt x="6248400" y="57817"/>
                  </a:lnTo>
                  <a:lnTo>
                    <a:pt x="6250349" y="58954"/>
                  </a:lnTo>
                  <a:lnTo>
                    <a:pt x="6269154" y="47984"/>
                  </a:lnTo>
                  <a:lnTo>
                    <a:pt x="6281952" y="47984"/>
                  </a:lnTo>
                  <a:lnTo>
                    <a:pt x="6278986" y="46254"/>
                  </a:lnTo>
                  <a:close/>
                </a:path>
                <a:path w="6301105" h="118110">
                  <a:moveTo>
                    <a:pt x="6199694" y="0"/>
                  </a:moveTo>
                  <a:lnTo>
                    <a:pt x="6191918" y="2045"/>
                  </a:lnTo>
                  <a:lnTo>
                    <a:pt x="6184849" y="14163"/>
                  </a:lnTo>
                  <a:lnTo>
                    <a:pt x="6186896" y="21940"/>
                  </a:lnTo>
                  <a:lnTo>
                    <a:pt x="6248400" y="57817"/>
                  </a:lnTo>
                  <a:lnTo>
                    <a:pt x="6248400" y="46254"/>
                  </a:lnTo>
                  <a:lnTo>
                    <a:pt x="6278986" y="46254"/>
                  </a:lnTo>
                  <a:lnTo>
                    <a:pt x="6199694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44111" y="2538983"/>
              <a:ext cx="8004048" cy="344424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40479" y="2404871"/>
              <a:ext cx="8229600" cy="3389376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985928" y="2557255"/>
              <a:ext cx="7921625" cy="3360420"/>
            </a:xfrm>
            <a:custGeom>
              <a:avLst/>
              <a:gdLst/>
              <a:ahLst/>
              <a:cxnLst/>
              <a:rect l="l" t="t" r="r" b="b"/>
              <a:pathLst>
                <a:path w="7921625" h="3360420">
                  <a:moveTo>
                    <a:pt x="7921591" y="0"/>
                  </a:moveTo>
                  <a:lnTo>
                    <a:pt x="0" y="0"/>
                  </a:lnTo>
                  <a:lnTo>
                    <a:pt x="0" y="3360373"/>
                  </a:lnTo>
                  <a:lnTo>
                    <a:pt x="7921591" y="3360373"/>
                  </a:lnTo>
                  <a:lnTo>
                    <a:pt x="79215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4064668" y="2493771"/>
            <a:ext cx="7684770" cy="3015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40" dirty="0">
                <a:latin typeface="Calibri"/>
                <a:cs typeface="Calibri"/>
              </a:rPr>
              <a:t>остановить </a:t>
            </a:r>
            <a:r>
              <a:rPr sz="2800" spc="-229" dirty="0">
                <a:latin typeface="Calibri"/>
                <a:cs typeface="Calibri"/>
              </a:rPr>
              <a:t>прогресс</a:t>
            </a:r>
            <a:r>
              <a:rPr sz="2800" spc="-254" dirty="0">
                <a:latin typeface="Calibri"/>
                <a:cs typeface="Calibri"/>
              </a:rPr>
              <a:t> </a:t>
            </a:r>
            <a:r>
              <a:rPr sz="2800" spc="-250" dirty="0">
                <a:latin typeface="Calibri"/>
                <a:cs typeface="Calibri"/>
              </a:rPr>
              <a:t>заболевания,</a:t>
            </a:r>
            <a:endParaRPr sz="2800">
              <a:latin typeface="Calibri"/>
              <a:cs typeface="Calibri"/>
            </a:endParaRPr>
          </a:p>
          <a:p>
            <a:pPr marL="355600" marR="1028065" indent="-342900">
              <a:lnSpc>
                <a:spcPts val="3410"/>
              </a:lnSpc>
              <a:spcBef>
                <a:spcPts val="9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45" dirty="0">
                <a:latin typeface="Calibri"/>
                <a:cs typeface="Calibri"/>
              </a:rPr>
              <a:t>профилактика </a:t>
            </a:r>
            <a:r>
              <a:rPr sz="2800" spc="-240" dirty="0">
                <a:latin typeface="Calibri"/>
                <a:cs typeface="Calibri"/>
              </a:rPr>
              <a:t>развития </a:t>
            </a:r>
            <a:r>
              <a:rPr sz="2800" spc="-250" dirty="0">
                <a:latin typeface="Calibri"/>
                <a:cs typeface="Calibri"/>
              </a:rPr>
              <a:t>последствий воздействий  </a:t>
            </a:r>
            <a:r>
              <a:rPr sz="2800" spc="-260" dirty="0">
                <a:latin typeface="Calibri"/>
                <a:cs typeface="Calibri"/>
              </a:rPr>
              <a:t>интенсивной </a:t>
            </a:r>
            <a:r>
              <a:rPr sz="2800" spc="-250" dirty="0">
                <a:latin typeface="Calibri"/>
                <a:cs typeface="Calibri"/>
              </a:rPr>
              <a:t>терапии </a:t>
            </a:r>
            <a:r>
              <a:rPr sz="2800" spc="-215" dirty="0">
                <a:latin typeface="Calibri"/>
                <a:cs typeface="Calibri"/>
              </a:rPr>
              <a:t>(ПИТ</a:t>
            </a:r>
            <a:r>
              <a:rPr sz="2800" spc="-420" dirty="0">
                <a:latin typeface="Calibri"/>
                <a:cs typeface="Calibri"/>
              </a:rPr>
              <a:t> </a:t>
            </a:r>
            <a:r>
              <a:rPr sz="2800" spc="-260" dirty="0">
                <a:latin typeface="Calibri"/>
                <a:cs typeface="Calibri"/>
              </a:rPr>
              <a:t>-синдром).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ts val="3165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35" dirty="0">
                <a:latin typeface="Calibri"/>
                <a:cs typeface="Calibri"/>
              </a:rPr>
              <a:t>сохранение </a:t>
            </a:r>
            <a:r>
              <a:rPr sz="2800" spc="-240" dirty="0">
                <a:latin typeface="Calibri"/>
                <a:cs typeface="Calibri"/>
              </a:rPr>
              <a:t>когнитивного, </a:t>
            </a:r>
            <a:r>
              <a:rPr sz="2800" spc="-270" dirty="0">
                <a:latin typeface="Calibri"/>
                <a:cs typeface="Calibri"/>
              </a:rPr>
              <a:t>эмоционального </a:t>
            </a:r>
            <a:r>
              <a:rPr sz="2800" spc="-285" dirty="0">
                <a:latin typeface="Calibri"/>
                <a:cs typeface="Calibri"/>
              </a:rPr>
              <a:t>и</a:t>
            </a:r>
            <a:r>
              <a:rPr sz="2800" spc="-405" dirty="0">
                <a:latin typeface="Calibri"/>
                <a:cs typeface="Calibri"/>
              </a:rPr>
              <a:t> </a:t>
            </a:r>
            <a:r>
              <a:rPr sz="2800" spc="-254" dirty="0">
                <a:latin typeface="Calibri"/>
                <a:cs typeface="Calibri"/>
              </a:rPr>
              <a:t>социального</a:t>
            </a:r>
            <a:endParaRPr sz="2800">
              <a:latin typeface="Calibri"/>
              <a:cs typeface="Calibri"/>
            </a:endParaRPr>
          </a:p>
          <a:p>
            <a:pPr marL="355600">
              <a:lnSpc>
                <a:spcPts val="3335"/>
              </a:lnSpc>
              <a:spcBef>
                <a:spcPts val="50"/>
              </a:spcBef>
            </a:pPr>
            <a:r>
              <a:rPr sz="2800" spc="-204" dirty="0">
                <a:latin typeface="Calibri"/>
                <a:cs typeface="Calibri"/>
              </a:rPr>
              <a:t>статуса </a:t>
            </a:r>
            <a:r>
              <a:rPr sz="2800" spc="-254" dirty="0">
                <a:latin typeface="Calibri"/>
                <a:cs typeface="Calibri"/>
              </a:rPr>
              <a:t>на </a:t>
            </a:r>
            <a:r>
              <a:rPr sz="2800" spc="-305" dirty="0">
                <a:latin typeface="Calibri"/>
                <a:cs typeface="Calibri"/>
              </a:rPr>
              <a:t>преморбидном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254" dirty="0">
                <a:latin typeface="Calibri"/>
                <a:cs typeface="Calibri"/>
              </a:rPr>
              <a:t>уровне.</a:t>
            </a:r>
            <a:endParaRPr sz="2800">
              <a:latin typeface="Calibri"/>
              <a:cs typeface="Calibri"/>
            </a:endParaRPr>
          </a:p>
          <a:p>
            <a:pPr marL="355600" marR="1189990" indent="-342900">
              <a:lnSpc>
                <a:spcPts val="3379"/>
              </a:lnSpc>
              <a:spcBef>
                <a:spcPts val="7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45" dirty="0">
                <a:latin typeface="Calibri"/>
                <a:cs typeface="Calibri"/>
              </a:rPr>
              <a:t>профилактика </a:t>
            </a:r>
            <a:r>
              <a:rPr sz="2800" spc="-240" dirty="0">
                <a:latin typeface="Calibri"/>
                <a:cs typeface="Calibri"/>
              </a:rPr>
              <a:t>развития </a:t>
            </a:r>
            <a:r>
              <a:rPr sz="2800" spc="-245" dirty="0">
                <a:latin typeface="Calibri"/>
                <a:cs typeface="Calibri"/>
              </a:rPr>
              <a:t>состояния </a:t>
            </a:r>
            <a:r>
              <a:rPr sz="2800" spc="-225" dirty="0">
                <a:latin typeface="Calibri"/>
                <a:cs typeface="Calibri"/>
              </a:rPr>
              <a:t>хронического  </a:t>
            </a:r>
            <a:r>
              <a:rPr sz="2800" spc="-229" dirty="0">
                <a:latin typeface="Calibri"/>
                <a:cs typeface="Calibri"/>
              </a:rPr>
              <a:t>критического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45" dirty="0">
                <a:latin typeface="Calibri"/>
                <a:cs typeface="Calibri"/>
              </a:rPr>
              <a:t>состояния.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387880" y="1770379"/>
            <a:ext cx="813435" cy="5619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sz="1200" spc="-120" dirty="0">
                <a:latin typeface="Calibri"/>
                <a:cs typeface="Calibri"/>
              </a:rPr>
              <a:t>Уровень  </a:t>
            </a:r>
            <a:r>
              <a:rPr sz="1200" spc="-145" dirty="0">
                <a:latin typeface="Calibri"/>
                <a:cs typeface="Calibri"/>
              </a:rPr>
              <a:t>н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100" dirty="0">
                <a:latin typeface="Calibri"/>
                <a:cs typeface="Calibri"/>
              </a:rPr>
              <a:t>з</a:t>
            </a:r>
            <a:r>
              <a:rPr sz="1200" spc="-114" dirty="0">
                <a:latin typeface="Calibri"/>
                <a:cs typeface="Calibri"/>
              </a:rPr>
              <a:t>а</a:t>
            </a:r>
            <a:r>
              <a:rPr sz="1200" spc="-105" dirty="0">
                <a:latin typeface="Calibri"/>
                <a:cs typeface="Calibri"/>
              </a:rPr>
              <a:t>в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140" dirty="0">
                <a:latin typeface="Calibri"/>
                <a:cs typeface="Calibri"/>
              </a:rPr>
              <a:t>и</a:t>
            </a:r>
            <a:r>
              <a:rPr sz="1200" spc="-204" dirty="0">
                <a:latin typeface="Calibri"/>
                <a:cs typeface="Calibri"/>
              </a:rPr>
              <a:t>м</a:t>
            </a:r>
            <a:r>
              <a:rPr sz="1200" spc="-135" dirty="0">
                <a:latin typeface="Calibri"/>
                <a:cs typeface="Calibri"/>
              </a:rPr>
              <a:t>о</a:t>
            </a:r>
            <a:r>
              <a:rPr sz="1200" spc="-100" dirty="0">
                <a:latin typeface="Calibri"/>
                <a:cs typeface="Calibri"/>
              </a:rPr>
              <a:t>с</a:t>
            </a:r>
            <a:r>
              <a:rPr sz="1200" spc="-95" dirty="0">
                <a:latin typeface="Calibri"/>
                <a:cs typeface="Calibri"/>
              </a:rPr>
              <a:t>т</a:t>
            </a:r>
            <a:r>
              <a:rPr sz="1200" spc="-75" dirty="0">
                <a:latin typeface="Calibri"/>
                <a:cs typeface="Calibri"/>
              </a:rPr>
              <a:t>и  </a:t>
            </a:r>
            <a:r>
              <a:rPr sz="1200" spc="-140" dirty="0">
                <a:latin typeface="Calibri"/>
                <a:cs typeface="Calibri"/>
              </a:rPr>
              <a:t>до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130" dirty="0">
                <a:latin typeface="Calibri"/>
                <a:cs typeface="Calibri"/>
              </a:rPr>
              <a:t>болезни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5790" y="32003"/>
            <a:ext cx="551815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spc="-425" dirty="0"/>
              <a:t>Мнемограмма </a:t>
            </a:r>
            <a:r>
              <a:rPr sz="3800" spc="-310" dirty="0"/>
              <a:t>«Радуга</a:t>
            </a:r>
            <a:r>
              <a:rPr sz="3800" spc="-100" dirty="0"/>
              <a:t> </a:t>
            </a:r>
            <a:r>
              <a:rPr sz="3800" spc="-310" dirty="0"/>
              <a:t>РеабИТ»</a:t>
            </a:r>
            <a:endParaRPr sz="3800"/>
          </a:p>
        </p:txBody>
      </p:sp>
      <p:sp>
        <p:nvSpPr>
          <p:cNvPr id="3" name="object 3"/>
          <p:cNvSpPr txBox="1"/>
          <p:nvPr/>
        </p:nvSpPr>
        <p:spPr>
          <a:xfrm>
            <a:off x="5228367" y="655878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590544" y="1313688"/>
            <a:ext cx="5017135" cy="4940935"/>
            <a:chOff x="3590544" y="1313688"/>
            <a:chExt cx="5017135" cy="49409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7095" y="1313688"/>
              <a:ext cx="1987296" cy="11277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0544" y="2191512"/>
              <a:ext cx="771144" cy="21457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27704" y="4233671"/>
              <a:ext cx="1490472" cy="17800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8344" y="5748527"/>
              <a:ext cx="2197607" cy="5059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59167" y="4233671"/>
              <a:ext cx="1487424" cy="17800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36408" y="2228088"/>
              <a:ext cx="771144" cy="21427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89904" y="1313688"/>
              <a:ext cx="1990344" cy="112776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51119" y="2798063"/>
              <a:ext cx="1975103" cy="1975104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715875" y="3532123"/>
            <a:ext cx="844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5" dirty="0">
                <a:solidFill>
                  <a:srgbClr val="FFFFFF"/>
                </a:solidFill>
                <a:latin typeface="Calibri"/>
                <a:cs typeface="Calibri"/>
              </a:rPr>
              <a:t>Ре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аб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31535" y="704087"/>
            <a:ext cx="1411223" cy="141122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719081" y="1245108"/>
            <a:ext cx="8382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Циркадность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290816" y="1600200"/>
            <a:ext cx="1408176" cy="140817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618896" y="1977644"/>
            <a:ext cx="7518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FFFFFF"/>
                </a:solidFill>
                <a:latin typeface="Calibri"/>
                <a:cs typeface="Calibri"/>
              </a:rPr>
              <a:t>Дыхание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748016" y="3608832"/>
            <a:ext cx="1411224" cy="141122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8053656" y="4149852"/>
            <a:ext cx="7994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5" dirty="0">
                <a:latin typeface="Calibri"/>
                <a:cs typeface="Calibri"/>
              </a:rPr>
              <a:t>Метаболизм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6455664" y="5212079"/>
            <a:ext cx="1423415" cy="1423416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6811685" y="5595620"/>
            <a:ext cx="713740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indent="79375">
              <a:lnSpc>
                <a:spcPts val="2110"/>
              </a:lnSpc>
              <a:spcBef>
                <a:spcPts val="210"/>
              </a:spcBef>
            </a:pP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Боль 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220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75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800" spc="-185" dirty="0">
                <a:solidFill>
                  <a:srgbClr val="FFFFFF"/>
                </a:solidFill>
                <a:latin typeface="Calibri"/>
                <a:cs typeface="Calibri"/>
              </a:rPr>
              <a:t>ий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401311" y="5218176"/>
            <a:ext cx="1411224" cy="141122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682134" y="5759196"/>
            <a:ext cx="8515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118104" y="3608832"/>
            <a:ext cx="1411223" cy="1408176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3426288" y="4059428"/>
            <a:ext cx="7931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Социализация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566159" y="1600200"/>
            <a:ext cx="1429512" cy="1408176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860543" y="1989835"/>
            <a:ext cx="842010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-635" algn="ctr">
              <a:lnSpc>
                <a:spcPct val="97500"/>
              </a:lnSpc>
              <a:spcBef>
                <a:spcPts val="135"/>
              </a:spcBef>
            </a:pP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Гнойно-  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ин</a:t>
            </a:r>
            <a:r>
              <a:rPr sz="1200" spc="-110" dirty="0">
                <a:solidFill>
                  <a:srgbClr val="FFFFFF"/>
                </a:solidFill>
                <a:latin typeface="Calibri"/>
                <a:cs typeface="Calibri"/>
              </a:rPr>
              <a:t>ф</a:t>
            </a:r>
            <a:r>
              <a:rPr sz="1200" spc="-9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ц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200" spc="-125" dirty="0">
                <a:solidFill>
                  <a:srgbClr val="FFFFFF"/>
                </a:solidFill>
                <a:latin typeface="Calibri"/>
                <a:cs typeface="Calibri"/>
              </a:rPr>
              <a:t>нн</a:t>
            </a:r>
            <a:r>
              <a:rPr sz="1200" spc="-160" dirty="0">
                <a:solidFill>
                  <a:srgbClr val="FFFFFF"/>
                </a:solidFill>
                <a:latin typeface="Calibri"/>
                <a:cs typeface="Calibri"/>
              </a:rPr>
              <a:t>ы</a:t>
            </a:r>
            <a:r>
              <a:rPr sz="1200" spc="-65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200" spc="-120" dirty="0">
                <a:solidFill>
                  <a:srgbClr val="FFFFFF"/>
                </a:solidFill>
                <a:latin typeface="Calibri"/>
                <a:cs typeface="Calibri"/>
              </a:rPr>
              <a:t>осложнения</a:t>
            </a: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79106" y="473963"/>
            <a:ext cx="36347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spc="-459" dirty="0">
                <a:latin typeface="Calibri"/>
                <a:cs typeface="Calibri"/>
              </a:rPr>
              <a:t>Мобилизация</a:t>
            </a:r>
            <a:r>
              <a:rPr sz="4400" b="1" spc="-110" dirty="0">
                <a:latin typeface="Calibri"/>
                <a:cs typeface="Calibri"/>
              </a:rPr>
              <a:t> </a:t>
            </a:r>
            <a:r>
              <a:rPr sz="4400" spc="-505" dirty="0"/>
              <a:t>(М.)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42291" y="1621028"/>
            <a:ext cx="9245600" cy="22840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55600" marR="419100" indent="-342900">
              <a:lnSpc>
                <a:spcPct val="99400"/>
              </a:lnSpc>
              <a:spcBef>
                <a:spcPts val="11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10" dirty="0">
                <a:latin typeface="Calibri"/>
                <a:cs typeface="Calibri"/>
              </a:rPr>
              <a:t>способ </a:t>
            </a:r>
            <a:r>
              <a:rPr sz="2400" spc="-215" dirty="0">
                <a:latin typeface="Calibri"/>
                <a:cs typeface="Calibri"/>
              </a:rPr>
              <a:t>активизации пациента </a:t>
            </a:r>
            <a:r>
              <a:rPr sz="2400" spc="-185" dirty="0">
                <a:latin typeface="Calibri"/>
                <a:cs typeface="Calibri"/>
              </a:rPr>
              <a:t>в </a:t>
            </a:r>
            <a:r>
              <a:rPr sz="2400" spc="-195" dirty="0">
                <a:latin typeface="Calibri"/>
                <a:cs typeface="Calibri"/>
              </a:rPr>
              <a:t>условиях </a:t>
            </a:r>
            <a:r>
              <a:rPr sz="2400" spc="-254" dirty="0">
                <a:latin typeface="Calibri"/>
                <a:cs typeface="Calibri"/>
              </a:rPr>
              <a:t>вынужденной </a:t>
            </a:r>
            <a:r>
              <a:rPr sz="2400" spc="-260" dirty="0">
                <a:latin typeface="Calibri"/>
                <a:cs typeface="Calibri"/>
              </a:rPr>
              <a:t>иммобилизации </a:t>
            </a:r>
            <a:r>
              <a:rPr sz="2400" spc="-245" dirty="0">
                <a:latin typeface="Calibri"/>
                <a:cs typeface="Calibri"/>
              </a:rPr>
              <a:t>и  </a:t>
            </a:r>
            <a:r>
              <a:rPr sz="2400" spc="-210" dirty="0">
                <a:latin typeface="Calibri"/>
                <a:cs typeface="Calibri"/>
              </a:rPr>
              <a:t>постельного </a:t>
            </a:r>
            <a:r>
              <a:rPr sz="2400" spc="-260" dirty="0">
                <a:latin typeface="Calibri"/>
                <a:cs typeface="Calibri"/>
              </a:rPr>
              <a:t>режима, </a:t>
            </a:r>
            <a:r>
              <a:rPr sz="2400" spc="-250" dirty="0">
                <a:latin typeface="Calibri"/>
                <a:cs typeface="Calibri"/>
              </a:rPr>
              <a:t>включающий </a:t>
            </a:r>
            <a:r>
              <a:rPr sz="2400" spc="-220" dirty="0">
                <a:latin typeface="Calibri"/>
                <a:cs typeface="Calibri"/>
              </a:rPr>
              <a:t>активные </a:t>
            </a:r>
            <a:r>
              <a:rPr sz="2400" spc="-250" dirty="0">
                <a:latin typeface="Calibri"/>
                <a:cs typeface="Calibri"/>
              </a:rPr>
              <a:t>или </a:t>
            </a:r>
            <a:r>
              <a:rPr sz="2400" spc="-215" dirty="0">
                <a:latin typeface="Calibri"/>
                <a:cs typeface="Calibri"/>
              </a:rPr>
              <a:t>пассивные </a:t>
            </a:r>
            <a:r>
              <a:rPr sz="2400" spc="-254" dirty="0">
                <a:latin typeface="Calibri"/>
                <a:cs typeface="Calibri"/>
              </a:rPr>
              <a:t>движения </a:t>
            </a:r>
            <a:r>
              <a:rPr sz="2400" spc="-210" dirty="0">
                <a:latin typeface="Calibri"/>
                <a:cs typeface="Calibri"/>
              </a:rPr>
              <a:t>во </a:t>
            </a:r>
            <a:r>
              <a:rPr sz="2400" spc="-155" dirty="0">
                <a:latin typeface="Calibri"/>
                <a:cs typeface="Calibri"/>
              </a:rPr>
              <a:t>всех  </a:t>
            </a:r>
            <a:r>
              <a:rPr sz="2400" spc="-165" dirty="0">
                <a:latin typeface="Calibri"/>
                <a:cs typeface="Calibri"/>
              </a:rPr>
              <a:t>суставах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0" dirty="0">
                <a:latin typeface="Calibri"/>
                <a:cs typeface="Calibri"/>
              </a:rPr>
              <a:t>вертикализацию, </a:t>
            </a:r>
            <a:r>
              <a:rPr sz="2400" spc="-254" dirty="0">
                <a:latin typeface="Calibri"/>
                <a:cs typeface="Calibri"/>
              </a:rPr>
              <a:t>выполняемые </a:t>
            </a:r>
            <a:r>
              <a:rPr sz="2400" spc="-225" dirty="0">
                <a:latin typeface="Calibri"/>
                <a:cs typeface="Calibri"/>
              </a:rPr>
              <a:t>специально </a:t>
            </a:r>
            <a:r>
              <a:rPr sz="2400" spc="-240" dirty="0">
                <a:latin typeface="Calibri"/>
                <a:cs typeface="Calibri"/>
              </a:rPr>
              <a:t>подготовленным  </a:t>
            </a:r>
            <a:r>
              <a:rPr sz="2400" spc="-235" dirty="0">
                <a:latin typeface="Calibri"/>
                <a:cs typeface="Calibri"/>
              </a:rPr>
              <a:t>персоналом.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ts val="2845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10" dirty="0">
                <a:latin typeface="Calibri"/>
                <a:cs typeface="Calibri"/>
              </a:rPr>
              <a:t>Ранняя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310" dirty="0">
                <a:latin typeface="Calibri"/>
                <a:cs typeface="Calibri"/>
              </a:rPr>
              <a:t>М.–</a:t>
            </a:r>
            <a:r>
              <a:rPr sz="2400" spc="-185" dirty="0">
                <a:latin typeface="Calibri"/>
                <a:cs typeface="Calibri"/>
              </a:rPr>
              <a:t> </a:t>
            </a:r>
            <a:r>
              <a:rPr sz="2400" spc="-195" dirty="0">
                <a:latin typeface="Calibri"/>
                <a:cs typeface="Calibri"/>
              </a:rPr>
              <a:t>это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активизация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физической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10" dirty="0">
                <a:latin typeface="Calibri"/>
                <a:cs typeface="Calibri"/>
              </a:rPr>
              <a:t>активности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пациента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95" dirty="0">
                <a:latin typeface="Calibri"/>
                <a:cs typeface="Calibri"/>
              </a:rPr>
              <a:t>ОРИТ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85" dirty="0">
                <a:latin typeface="Calibri"/>
                <a:cs typeface="Calibri"/>
              </a:rPr>
              <a:t>в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35" dirty="0">
                <a:latin typeface="Calibri"/>
                <a:cs typeface="Calibri"/>
              </a:rPr>
              <a:t>период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00" dirty="0">
                <a:latin typeface="Calibri"/>
                <a:cs typeface="Calibri"/>
              </a:rPr>
              <a:t>со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40" dirty="0"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  <a:p>
            <a:pPr marL="355600">
              <a:lnSpc>
                <a:spcPts val="2845"/>
              </a:lnSpc>
            </a:pPr>
            <a:r>
              <a:rPr sz="2400" spc="-225" dirty="0">
                <a:latin typeface="Calibri"/>
                <a:cs typeface="Calibri"/>
              </a:rPr>
              <a:t>по </a:t>
            </a:r>
            <a:r>
              <a:rPr sz="2400" spc="-140" dirty="0">
                <a:latin typeface="Calibri"/>
                <a:cs typeface="Calibri"/>
              </a:rPr>
              <a:t>5 </a:t>
            </a:r>
            <a:r>
              <a:rPr sz="2400" spc="-195" dirty="0">
                <a:latin typeface="Calibri"/>
                <a:cs typeface="Calibri"/>
              </a:rPr>
              <a:t>сутки </a:t>
            </a:r>
            <a:r>
              <a:rPr sz="2400" spc="-200" dirty="0">
                <a:latin typeface="Calibri"/>
                <a:cs typeface="Calibri"/>
              </a:rPr>
              <a:t>от </a:t>
            </a:r>
            <a:r>
              <a:rPr sz="2400" spc="-190" dirty="0">
                <a:latin typeface="Calibri"/>
                <a:cs typeface="Calibri"/>
              </a:rPr>
              <a:t>его</a:t>
            </a:r>
            <a:r>
              <a:rPr sz="2400" spc="-85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поступления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3504" y="97535"/>
            <a:ext cx="1411224" cy="141122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84190" y="644651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594874"/>
            <a:ext cx="2249559" cy="126312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7240" y="1742611"/>
            <a:ext cx="1542497" cy="367823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526334" y="5510276"/>
            <a:ext cx="8254365" cy="88836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45"/>
              </a:spcBef>
            </a:pPr>
            <a:r>
              <a:rPr sz="3000" spc="-245" dirty="0">
                <a:latin typeface="Calibri"/>
                <a:cs typeface="Calibri"/>
              </a:rPr>
              <a:t>Нет </a:t>
            </a:r>
            <a:r>
              <a:rPr sz="3000" spc="-310" dirty="0">
                <a:latin typeface="Calibri"/>
                <a:cs typeface="Calibri"/>
              </a:rPr>
              <a:t>ни одной </a:t>
            </a:r>
            <a:r>
              <a:rPr sz="3000" spc="-240" dirty="0">
                <a:latin typeface="Calibri"/>
                <a:cs typeface="Calibri"/>
              </a:rPr>
              <a:t>стратегии </a:t>
            </a:r>
            <a:r>
              <a:rPr sz="3000" spc="-285" dirty="0">
                <a:latin typeface="Calibri"/>
                <a:cs typeface="Calibri"/>
              </a:rPr>
              <a:t>улучшения </a:t>
            </a:r>
            <a:r>
              <a:rPr sz="3000" spc="-250" dirty="0">
                <a:latin typeface="Calibri"/>
                <a:cs typeface="Calibri"/>
              </a:rPr>
              <a:t>результатов </a:t>
            </a:r>
            <a:r>
              <a:rPr sz="3000" spc="-280" dirty="0">
                <a:latin typeface="Calibri"/>
                <a:cs typeface="Calibri"/>
              </a:rPr>
              <a:t>интенсивной  </a:t>
            </a:r>
            <a:r>
              <a:rPr sz="3000" spc="-270" dirty="0">
                <a:latin typeface="Calibri"/>
                <a:cs typeface="Calibri"/>
              </a:rPr>
              <a:t>терапии </a:t>
            </a:r>
            <a:r>
              <a:rPr sz="3000" spc="-285" dirty="0">
                <a:latin typeface="Calibri"/>
                <a:cs typeface="Calibri"/>
              </a:rPr>
              <a:t>более </a:t>
            </a:r>
            <a:r>
              <a:rPr sz="3000" spc="-254" dirty="0">
                <a:latin typeface="Calibri"/>
                <a:cs typeface="Calibri"/>
              </a:rPr>
              <a:t>эффективной, </a:t>
            </a:r>
            <a:r>
              <a:rPr sz="3000" spc="-315" dirty="0">
                <a:latin typeface="Calibri"/>
                <a:cs typeface="Calibri"/>
              </a:rPr>
              <a:t>чем </a:t>
            </a:r>
            <a:r>
              <a:rPr sz="3000" spc="-280" dirty="0">
                <a:latin typeface="Calibri"/>
                <a:cs typeface="Calibri"/>
              </a:rPr>
              <a:t>ранняя</a:t>
            </a:r>
            <a:r>
              <a:rPr sz="3000" spc="-459" dirty="0">
                <a:latin typeface="Calibri"/>
                <a:cs typeface="Calibri"/>
              </a:rPr>
              <a:t> </a:t>
            </a:r>
            <a:r>
              <a:rPr sz="3000" spc="-305" dirty="0">
                <a:latin typeface="Calibri"/>
                <a:cs typeface="Calibri"/>
              </a:rPr>
              <a:t>мобилизация</a:t>
            </a:r>
            <a:endParaRPr sz="3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8574087" cy="607695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017" y="2363979"/>
            <a:ext cx="11277600" cy="580390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200" spc="-114" dirty="0">
                <a:latin typeface="Calibri"/>
                <a:cs typeface="Calibri"/>
              </a:rPr>
              <a:t>Получен </a:t>
            </a:r>
            <a:r>
              <a:rPr sz="1200" spc="-125" dirty="0">
                <a:latin typeface="Calibri"/>
                <a:cs typeface="Calibri"/>
              </a:rPr>
              <a:t>положительный </a:t>
            </a:r>
            <a:r>
              <a:rPr sz="1200" spc="-95" dirty="0">
                <a:latin typeface="Calibri"/>
                <a:cs typeface="Calibri"/>
              </a:rPr>
              <a:t>эффект </a:t>
            </a:r>
            <a:r>
              <a:rPr sz="1200" spc="-105" dirty="0">
                <a:latin typeface="Calibri"/>
                <a:cs typeface="Calibri"/>
              </a:rPr>
              <a:t>пассивных </a:t>
            </a:r>
            <a:r>
              <a:rPr sz="1200" spc="-130" dirty="0">
                <a:latin typeface="Calibri"/>
                <a:cs typeface="Calibri"/>
              </a:rPr>
              <a:t>движений </a:t>
            </a:r>
            <a:r>
              <a:rPr sz="1200" spc="-110" dirty="0">
                <a:latin typeface="Calibri"/>
                <a:cs typeface="Calibri"/>
              </a:rPr>
              <a:t>на </a:t>
            </a:r>
            <a:r>
              <a:rPr sz="1200" spc="-120" dirty="0">
                <a:latin typeface="Calibri"/>
                <a:cs typeface="Calibri"/>
              </a:rPr>
              <a:t>функцию </a:t>
            </a:r>
            <a:r>
              <a:rPr sz="1200" spc="-130" dirty="0">
                <a:latin typeface="Calibri"/>
                <a:cs typeface="Calibri"/>
              </a:rPr>
              <a:t>мышечных </a:t>
            </a:r>
            <a:r>
              <a:rPr sz="1200" spc="-120" dirty="0">
                <a:latin typeface="Calibri"/>
                <a:cs typeface="Calibri"/>
              </a:rPr>
              <a:t>фибрилл, </a:t>
            </a:r>
            <a:r>
              <a:rPr sz="1200" spc="-100" dirty="0">
                <a:latin typeface="Calibri"/>
                <a:cs typeface="Calibri"/>
              </a:rPr>
              <a:t>что </a:t>
            </a:r>
            <a:r>
              <a:rPr sz="1200" spc="-114" dirty="0">
                <a:latin typeface="Calibri"/>
                <a:cs typeface="Calibri"/>
              </a:rPr>
              <a:t>подтверждает важность ранней </a:t>
            </a:r>
            <a:r>
              <a:rPr sz="1200" spc="-130" dirty="0">
                <a:latin typeface="Calibri"/>
                <a:cs typeface="Calibri"/>
              </a:rPr>
              <a:t>мобилизации </a:t>
            </a:r>
            <a:r>
              <a:rPr sz="1200" spc="-110" dirty="0">
                <a:latin typeface="Calibri"/>
                <a:cs typeface="Calibri"/>
              </a:rPr>
              <a:t>глубоко седатированных пациентов </a:t>
            </a:r>
            <a:r>
              <a:rPr sz="1200" spc="-114" dirty="0">
                <a:latin typeface="Calibri"/>
                <a:cs typeface="Calibri"/>
              </a:rPr>
              <a:t>больных</a:t>
            </a:r>
            <a:r>
              <a:rPr sz="1200" spc="-170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на </a:t>
            </a:r>
            <a:r>
              <a:rPr sz="1200" spc="-120" dirty="0">
                <a:latin typeface="Calibri"/>
                <a:cs typeface="Calibri"/>
              </a:rPr>
              <a:t>ИВЛ</a:t>
            </a:r>
            <a:endParaRPr sz="12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100" spc="-70" dirty="0">
                <a:solidFill>
                  <a:srgbClr val="C00000"/>
                </a:solidFill>
                <a:latin typeface="Calibri"/>
                <a:cs typeface="Calibri"/>
              </a:rPr>
              <a:t>Llano-Diez </a:t>
            </a:r>
            <a:r>
              <a:rPr sz="1100" spc="-185" dirty="0">
                <a:solidFill>
                  <a:srgbClr val="C00000"/>
                </a:solidFill>
                <a:latin typeface="Calibri"/>
                <a:cs typeface="Calibri"/>
              </a:rPr>
              <a:t>M, </a:t>
            </a:r>
            <a:r>
              <a:rPr sz="1100" spc="-110" dirty="0">
                <a:solidFill>
                  <a:srgbClr val="C00000"/>
                </a:solidFill>
                <a:latin typeface="Calibri"/>
                <a:cs typeface="Calibri"/>
              </a:rPr>
              <a:t>Renaud </a:t>
            </a:r>
            <a:r>
              <a:rPr sz="1100" spc="-135" dirty="0">
                <a:solidFill>
                  <a:srgbClr val="C00000"/>
                </a:solidFill>
                <a:latin typeface="Calibri"/>
                <a:cs typeface="Calibri"/>
              </a:rPr>
              <a:t>G, </a:t>
            </a:r>
            <a:r>
              <a:rPr sz="1100" spc="-105" dirty="0">
                <a:solidFill>
                  <a:srgbClr val="C00000"/>
                </a:solidFill>
                <a:latin typeface="Calibri"/>
                <a:cs typeface="Calibri"/>
              </a:rPr>
              <a:t>Andersson </a:t>
            </a:r>
            <a:r>
              <a:rPr sz="1100" spc="-185" dirty="0">
                <a:solidFill>
                  <a:srgbClr val="C00000"/>
                </a:solidFill>
                <a:latin typeface="Calibri"/>
                <a:cs typeface="Calibri"/>
              </a:rPr>
              <a:t>M, </a:t>
            </a:r>
            <a:r>
              <a:rPr sz="1100" spc="-90" dirty="0">
                <a:solidFill>
                  <a:srgbClr val="C00000"/>
                </a:solidFill>
                <a:latin typeface="Calibri"/>
                <a:cs typeface="Calibri"/>
              </a:rPr>
              <a:t>et </a:t>
            </a:r>
            <a:r>
              <a:rPr sz="1100" spc="-75" dirty="0">
                <a:solidFill>
                  <a:srgbClr val="C00000"/>
                </a:solidFill>
                <a:latin typeface="Calibri"/>
                <a:cs typeface="Calibri"/>
              </a:rPr>
              <a:t>al. </a:t>
            </a:r>
            <a:r>
              <a:rPr sz="1100" spc="-114" dirty="0">
                <a:solidFill>
                  <a:srgbClr val="C00000"/>
                </a:solidFill>
                <a:latin typeface="Calibri"/>
                <a:cs typeface="Calibri"/>
              </a:rPr>
              <a:t>Mechanisms </a:t>
            </a:r>
            <a:r>
              <a:rPr sz="1100" spc="-85" dirty="0">
                <a:solidFill>
                  <a:srgbClr val="C00000"/>
                </a:solidFill>
                <a:latin typeface="Calibri"/>
                <a:cs typeface="Calibri"/>
              </a:rPr>
              <a:t>underlying </a:t>
            </a:r>
            <a:r>
              <a:rPr sz="1100" spc="-90" dirty="0">
                <a:solidFill>
                  <a:srgbClr val="C00000"/>
                </a:solidFill>
                <a:latin typeface="Calibri"/>
                <a:cs typeface="Calibri"/>
              </a:rPr>
              <a:t>ICU </a:t>
            </a:r>
            <a:r>
              <a:rPr sz="1100" spc="-95" dirty="0">
                <a:solidFill>
                  <a:srgbClr val="C00000"/>
                </a:solidFill>
                <a:latin typeface="Calibri"/>
                <a:cs typeface="Calibri"/>
              </a:rPr>
              <a:t>muscle </a:t>
            </a:r>
            <a:r>
              <a:rPr sz="1100" spc="-85" dirty="0">
                <a:solidFill>
                  <a:srgbClr val="C00000"/>
                </a:solidFill>
                <a:latin typeface="Calibri"/>
                <a:cs typeface="Calibri"/>
              </a:rPr>
              <a:t>wasting </a:t>
            </a:r>
            <a:r>
              <a:rPr sz="1100" spc="-110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sz="1100" spc="-85" dirty="0">
                <a:solidFill>
                  <a:srgbClr val="C00000"/>
                </a:solidFill>
                <a:latin typeface="Calibri"/>
                <a:cs typeface="Calibri"/>
              </a:rPr>
              <a:t>effects </a:t>
            </a:r>
            <a:r>
              <a:rPr sz="1100" spc="-90" dirty="0">
                <a:solidFill>
                  <a:srgbClr val="C00000"/>
                </a:solidFill>
                <a:latin typeface="Calibri"/>
                <a:cs typeface="Calibri"/>
              </a:rPr>
              <a:t>of </a:t>
            </a:r>
            <a:r>
              <a:rPr sz="1100" spc="-80" dirty="0">
                <a:solidFill>
                  <a:srgbClr val="C00000"/>
                </a:solidFill>
                <a:latin typeface="Calibri"/>
                <a:cs typeface="Calibri"/>
              </a:rPr>
              <a:t>passive </a:t>
            </a:r>
            <a:r>
              <a:rPr sz="1100" spc="-95" dirty="0">
                <a:solidFill>
                  <a:srgbClr val="C00000"/>
                </a:solidFill>
                <a:latin typeface="Calibri"/>
                <a:cs typeface="Calibri"/>
              </a:rPr>
              <a:t>mechanical </a:t>
            </a:r>
            <a:r>
              <a:rPr sz="1100" spc="-85" dirty="0">
                <a:solidFill>
                  <a:srgbClr val="C00000"/>
                </a:solidFill>
                <a:latin typeface="Calibri"/>
                <a:cs typeface="Calibri"/>
              </a:rPr>
              <a:t>loading. </a:t>
            </a:r>
            <a:r>
              <a:rPr sz="1100" spc="-75" dirty="0">
                <a:solidFill>
                  <a:srgbClr val="C00000"/>
                </a:solidFill>
                <a:latin typeface="Calibri"/>
                <a:cs typeface="Calibri"/>
              </a:rPr>
              <a:t>Crit </a:t>
            </a:r>
            <a:r>
              <a:rPr sz="1100" spc="-110" dirty="0">
                <a:solidFill>
                  <a:srgbClr val="C00000"/>
                </a:solidFill>
                <a:latin typeface="Calibri"/>
                <a:cs typeface="Calibri"/>
              </a:rPr>
              <a:t>Care.</a:t>
            </a:r>
            <a:r>
              <a:rPr sz="1100" spc="-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100" spc="-85" dirty="0">
                <a:solidFill>
                  <a:srgbClr val="C00000"/>
                </a:solidFill>
                <a:latin typeface="Calibri"/>
                <a:cs typeface="Calibri"/>
              </a:rPr>
              <a:t>2012;16:R209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07029" y="75225"/>
            <a:ext cx="4889167" cy="228875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014330" y="3077996"/>
            <a:ext cx="9965690" cy="728980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234315" indent="-143510">
              <a:lnSpc>
                <a:spcPts val="1310"/>
              </a:lnSpc>
              <a:spcBef>
                <a:spcPts val="270"/>
              </a:spcBef>
              <a:buFont typeface="Arial"/>
              <a:buChar char="•"/>
              <a:tabLst>
                <a:tab pos="234315" algn="l"/>
              </a:tabLst>
            </a:pPr>
            <a:r>
              <a:rPr sz="1100" spc="-110" dirty="0">
                <a:latin typeface="Calibri"/>
                <a:cs typeface="Calibri"/>
              </a:rPr>
              <a:t>Пассивная </a:t>
            </a:r>
            <a:r>
              <a:rPr sz="1100" spc="-114" dirty="0">
                <a:latin typeface="Calibri"/>
                <a:cs typeface="Calibri"/>
              </a:rPr>
              <a:t>кинезотерапия </a:t>
            </a:r>
            <a:r>
              <a:rPr sz="1100" spc="-110" dirty="0">
                <a:latin typeface="Calibri"/>
                <a:cs typeface="Calibri"/>
              </a:rPr>
              <a:t>улучшает </a:t>
            </a:r>
            <a:r>
              <a:rPr sz="1100" spc="-120" dirty="0">
                <a:latin typeface="Calibri"/>
                <a:cs typeface="Calibri"/>
              </a:rPr>
              <a:t>функциональный </a:t>
            </a:r>
            <a:r>
              <a:rPr sz="1100" spc="-110" dirty="0">
                <a:latin typeface="Calibri"/>
                <a:cs typeface="Calibri"/>
              </a:rPr>
              <a:t>состояние, увеличивает </a:t>
            </a:r>
            <a:r>
              <a:rPr sz="1100" spc="-140" dirty="0">
                <a:latin typeface="Calibri"/>
                <a:cs typeface="Calibri"/>
              </a:rPr>
              <a:t>мышечную </a:t>
            </a:r>
            <a:r>
              <a:rPr sz="1100" spc="-114" dirty="0">
                <a:latin typeface="Calibri"/>
                <a:cs typeface="Calibri"/>
              </a:rPr>
              <a:t>силу, </a:t>
            </a:r>
            <a:r>
              <a:rPr sz="1100" spc="-110" dirty="0">
                <a:latin typeface="Calibri"/>
                <a:cs typeface="Calibri"/>
              </a:rPr>
              <a:t>толерантность </a:t>
            </a:r>
            <a:r>
              <a:rPr sz="1100" spc="-85" dirty="0">
                <a:latin typeface="Calibri"/>
                <a:cs typeface="Calibri"/>
              </a:rPr>
              <a:t>к </a:t>
            </a:r>
            <a:r>
              <a:rPr sz="1100" spc="-110" dirty="0">
                <a:latin typeface="Calibri"/>
                <a:cs typeface="Calibri"/>
              </a:rPr>
              <a:t>нагрузкам </a:t>
            </a:r>
            <a:r>
              <a:rPr sz="1100" spc="-114" dirty="0">
                <a:latin typeface="Calibri"/>
                <a:cs typeface="Calibri"/>
              </a:rPr>
              <a:t>и </a:t>
            </a:r>
            <a:r>
              <a:rPr sz="1100" spc="-125" dirty="0">
                <a:latin typeface="Calibri"/>
                <a:cs typeface="Calibri"/>
              </a:rPr>
              <a:t>уменьшает </a:t>
            </a:r>
            <a:r>
              <a:rPr sz="1100" spc="-120" dirty="0">
                <a:latin typeface="Calibri"/>
                <a:cs typeface="Calibri"/>
              </a:rPr>
              <a:t>выраженность</a:t>
            </a:r>
            <a:r>
              <a:rPr sz="1100" spc="-95" dirty="0">
                <a:latin typeface="Calibri"/>
                <a:cs typeface="Calibri"/>
              </a:rPr>
              <a:t> </a:t>
            </a:r>
            <a:r>
              <a:rPr sz="1100" spc="-125" dirty="0">
                <a:latin typeface="Calibri"/>
                <a:cs typeface="Calibri"/>
              </a:rPr>
              <a:t>боли.</a:t>
            </a:r>
            <a:endParaRPr sz="1100">
              <a:latin typeface="Calibri"/>
              <a:cs typeface="Calibri"/>
            </a:endParaRPr>
          </a:p>
          <a:p>
            <a:pPr marL="234315" indent="-143510">
              <a:lnSpc>
                <a:spcPts val="1295"/>
              </a:lnSpc>
              <a:buFont typeface="Arial"/>
              <a:buChar char="•"/>
              <a:tabLst>
                <a:tab pos="234315" algn="l"/>
              </a:tabLst>
            </a:pPr>
            <a:r>
              <a:rPr sz="1100" spc="-114" dirty="0">
                <a:latin typeface="Calibri"/>
                <a:cs typeface="Calibri"/>
              </a:rPr>
              <a:t>Пассивные </a:t>
            </a:r>
            <a:r>
              <a:rPr sz="1100" spc="-125" dirty="0">
                <a:latin typeface="Calibri"/>
                <a:cs typeface="Calibri"/>
              </a:rPr>
              <a:t>упражнения </a:t>
            </a:r>
            <a:r>
              <a:rPr sz="1100" spc="-120" dirty="0">
                <a:latin typeface="Calibri"/>
                <a:cs typeface="Calibri"/>
              </a:rPr>
              <a:t>улучшают </a:t>
            </a:r>
            <a:r>
              <a:rPr sz="1100" spc="-130" dirty="0">
                <a:latin typeface="Calibri"/>
                <a:cs typeface="Calibri"/>
              </a:rPr>
              <a:t>микроциркуляцию </a:t>
            </a:r>
            <a:r>
              <a:rPr sz="1100" spc="-114" dirty="0">
                <a:latin typeface="Calibri"/>
                <a:cs typeface="Calibri"/>
              </a:rPr>
              <a:t>и </a:t>
            </a:r>
            <a:r>
              <a:rPr sz="1100" spc="-135" dirty="0">
                <a:latin typeface="Calibri"/>
                <a:cs typeface="Calibri"/>
              </a:rPr>
              <a:t>лимфодренаж </a:t>
            </a:r>
            <a:r>
              <a:rPr sz="1100" spc="-95" dirty="0">
                <a:latin typeface="Calibri"/>
                <a:cs typeface="Calibri"/>
              </a:rPr>
              <a:t>за счет </a:t>
            </a:r>
            <a:r>
              <a:rPr sz="1100" spc="-130" dirty="0">
                <a:latin typeface="Calibri"/>
                <a:cs typeface="Calibri"/>
              </a:rPr>
              <a:t>изменений </a:t>
            </a:r>
            <a:r>
              <a:rPr sz="1100" spc="-125" dirty="0">
                <a:latin typeface="Calibri"/>
                <a:cs typeface="Calibri"/>
              </a:rPr>
              <a:t>внутримышечного давления </a:t>
            </a:r>
            <a:r>
              <a:rPr sz="1100" spc="-114" dirty="0">
                <a:latin typeface="Calibri"/>
                <a:cs typeface="Calibri"/>
              </a:rPr>
              <a:t>и генерации </a:t>
            </a:r>
            <a:r>
              <a:rPr sz="1100" spc="-130" dirty="0">
                <a:latin typeface="Calibri"/>
                <a:cs typeface="Calibri"/>
              </a:rPr>
              <a:t>мышечного</a:t>
            </a:r>
            <a:r>
              <a:rPr sz="1100" spc="-8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потенциала</a:t>
            </a:r>
            <a:endParaRPr sz="1100">
              <a:latin typeface="Calibri"/>
              <a:cs typeface="Calibri"/>
            </a:endParaRPr>
          </a:p>
          <a:p>
            <a:pPr marL="234315" indent="-143510">
              <a:lnSpc>
                <a:spcPts val="1300"/>
              </a:lnSpc>
              <a:buFont typeface="Arial"/>
              <a:buChar char="•"/>
              <a:tabLst>
                <a:tab pos="234315" algn="l"/>
              </a:tabLst>
            </a:pPr>
            <a:r>
              <a:rPr sz="1100" spc="-110" dirty="0">
                <a:latin typeface="Calibri"/>
                <a:cs typeface="Calibri"/>
              </a:rPr>
              <a:t>Пассивная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активность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в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течение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в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30" dirty="0">
                <a:latin typeface="Calibri"/>
                <a:cs typeface="Calibri"/>
              </a:rPr>
              <a:t>среднем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14.7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25" dirty="0">
                <a:latin typeface="Calibri"/>
                <a:cs typeface="Calibri"/>
              </a:rPr>
              <a:t>минут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у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больного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05" dirty="0">
                <a:latin typeface="Calibri"/>
                <a:cs typeface="Calibri"/>
              </a:rPr>
              <a:t>ОРИТ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20" dirty="0">
                <a:latin typeface="Calibri"/>
                <a:cs typeface="Calibri"/>
              </a:rPr>
              <a:t>снижает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уровень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80" dirty="0">
                <a:latin typeface="Calibri"/>
                <a:cs typeface="Calibri"/>
              </a:rPr>
              <a:t>interleukin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5" dirty="0">
                <a:latin typeface="Calibri"/>
                <a:cs typeface="Calibri"/>
              </a:rPr>
              <a:t>(IL)-6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и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улучшает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баланс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цитокинов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55" dirty="0">
                <a:latin typeface="Calibri"/>
                <a:cs typeface="Calibri"/>
              </a:rPr>
              <a:t>(IL-6/IL-10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ratio),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spc="-120" dirty="0">
                <a:latin typeface="Calibri"/>
                <a:cs typeface="Calibri"/>
              </a:rPr>
              <a:t>потенциально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ускоряя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4" dirty="0">
                <a:latin typeface="Calibri"/>
                <a:cs typeface="Calibri"/>
              </a:rPr>
              <a:t>восстановление.</a:t>
            </a:r>
            <a:endParaRPr sz="1100">
              <a:latin typeface="Calibri"/>
              <a:cs typeface="Calibri"/>
            </a:endParaRPr>
          </a:p>
          <a:p>
            <a:pPr marL="90805">
              <a:lnSpc>
                <a:spcPts val="1070"/>
              </a:lnSpc>
            </a:pPr>
            <a:r>
              <a:rPr sz="900" spc="-75" dirty="0">
                <a:solidFill>
                  <a:srgbClr val="C00000"/>
                </a:solidFill>
                <a:latin typeface="Calibri"/>
                <a:cs typeface="Calibri"/>
              </a:rPr>
              <a:t>Cameron, </a:t>
            </a:r>
            <a:r>
              <a:rPr sz="900" spc="-40" dirty="0">
                <a:solidFill>
                  <a:srgbClr val="C00000"/>
                </a:solidFill>
                <a:latin typeface="Calibri"/>
                <a:cs typeface="Calibri"/>
              </a:rPr>
              <a:t>Ball, </a:t>
            </a:r>
            <a:r>
              <a:rPr sz="900" spc="-65" dirty="0">
                <a:solidFill>
                  <a:srgbClr val="C00000"/>
                </a:solidFill>
                <a:latin typeface="Calibri"/>
                <a:cs typeface="Calibri"/>
              </a:rPr>
              <a:t>Doherty </a:t>
            </a:r>
            <a:r>
              <a:rPr sz="900" spc="-60" dirty="0">
                <a:solidFill>
                  <a:srgbClr val="C00000"/>
                </a:solidFill>
                <a:latin typeface="Calibri"/>
                <a:cs typeface="Calibri"/>
              </a:rPr>
              <a:t>TJ. </a:t>
            </a:r>
            <a:r>
              <a:rPr sz="900" spc="-50" dirty="0">
                <a:solidFill>
                  <a:srgbClr val="C00000"/>
                </a:solidFill>
                <a:latin typeface="Calibri"/>
                <a:cs typeface="Calibri"/>
              </a:rPr>
              <a:t>Early mobilization </a:t>
            </a:r>
            <a:r>
              <a:rPr sz="900" spc="-45" dirty="0">
                <a:solidFill>
                  <a:srgbClr val="C00000"/>
                </a:solidFill>
                <a:latin typeface="Calibri"/>
                <a:cs typeface="Calibri"/>
              </a:rPr>
              <a:t>in </a:t>
            </a:r>
            <a:r>
              <a:rPr sz="900" spc="-60" dirty="0">
                <a:solidFill>
                  <a:srgbClr val="C00000"/>
                </a:solidFill>
                <a:latin typeface="Calibri"/>
                <a:cs typeface="Calibri"/>
              </a:rPr>
              <a:t>the </a:t>
            </a:r>
            <a:r>
              <a:rPr sz="900" spc="-35" dirty="0">
                <a:solidFill>
                  <a:srgbClr val="C00000"/>
                </a:solidFill>
                <a:latin typeface="Calibri"/>
                <a:cs typeface="Calibri"/>
              </a:rPr>
              <a:t>critical </a:t>
            </a:r>
            <a:r>
              <a:rPr sz="900" spc="-65" dirty="0">
                <a:solidFill>
                  <a:srgbClr val="C00000"/>
                </a:solidFill>
                <a:latin typeface="Calibri"/>
                <a:cs typeface="Calibri"/>
              </a:rPr>
              <a:t>care </a:t>
            </a:r>
            <a:r>
              <a:rPr sz="900" spc="-55" dirty="0">
                <a:solidFill>
                  <a:srgbClr val="C00000"/>
                </a:solidFill>
                <a:latin typeface="Calibri"/>
                <a:cs typeface="Calibri"/>
              </a:rPr>
              <a:t>unit </a:t>
            </a:r>
            <a:r>
              <a:rPr sz="900" spc="-70" dirty="0">
                <a:solidFill>
                  <a:srgbClr val="C00000"/>
                </a:solidFill>
                <a:latin typeface="Calibri"/>
                <a:cs typeface="Calibri"/>
              </a:rPr>
              <a:t>: </a:t>
            </a:r>
            <a:r>
              <a:rPr sz="900" spc="-100" dirty="0">
                <a:solidFill>
                  <a:srgbClr val="C00000"/>
                </a:solidFill>
                <a:latin typeface="Calibri"/>
                <a:cs typeface="Calibri"/>
              </a:rPr>
              <a:t>A </a:t>
            </a:r>
            <a:r>
              <a:rPr sz="900" spc="-60" dirty="0">
                <a:solidFill>
                  <a:srgbClr val="C00000"/>
                </a:solidFill>
                <a:latin typeface="Calibri"/>
                <a:cs typeface="Calibri"/>
              </a:rPr>
              <a:t>review of </a:t>
            </a:r>
            <a:r>
              <a:rPr sz="900" spc="-55" dirty="0">
                <a:solidFill>
                  <a:srgbClr val="C00000"/>
                </a:solidFill>
                <a:latin typeface="Calibri"/>
                <a:cs typeface="Calibri"/>
              </a:rPr>
              <a:t>adult </a:t>
            </a:r>
            <a:r>
              <a:rPr sz="900" spc="-70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sz="900" spc="-55" dirty="0">
                <a:solidFill>
                  <a:srgbClr val="C00000"/>
                </a:solidFill>
                <a:latin typeface="Calibri"/>
                <a:cs typeface="Calibri"/>
              </a:rPr>
              <a:t>pediatric </a:t>
            </a:r>
            <a:r>
              <a:rPr sz="900" spc="-50" dirty="0">
                <a:solidFill>
                  <a:srgbClr val="C00000"/>
                </a:solidFill>
                <a:latin typeface="Calibri"/>
                <a:cs typeface="Calibri"/>
              </a:rPr>
              <a:t>literature </a:t>
            </a:r>
            <a:r>
              <a:rPr sz="900" spc="-90" dirty="0">
                <a:solidFill>
                  <a:srgbClr val="C00000"/>
                </a:solidFill>
                <a:latin typeface="Calibri"/>
                <a:cs typeface="Calibri"/>
              </a:rPr>
              <a:t>. </a:t>
            </a:r>
            <a:r>
              <a:rPr sz="900" spc="-75" dirty="0">
                <a:solidFill>
                  <a:srgbClr val="C00000"/>
                </a:solidFill>
                <a:latin typeface="Calibri"/>
                <a:cs typeface="Calibri"/>
              </a:rPr>
              <a:t>J </a:t>
            </a:r>
            <a:r>
              <a:rPr sz="900" spc="-50" dirty="0">
                <a:solidFill>
                  <a:srgbClr val="C00000"/>
                </a:solidFill>
                <a:latin typeface="Calibri"/>
                <a:cs typeface="Calibri"/>
              </a:rPr>
              <a:t>Crit </a:t>
            </a:r>
            <a:r>
              <a:rPr sz="900" spc="-70" dirty="0">
                <a:solidFill>
                  <a:srgbClr val="C00000"/>
                </a:solidFill>
                <a:latin typeface="Calibri"/>
                <a:cs typeface="Calibri"/>
              </a:rPr>
              <a:t>Care.</a:t>
            </a:r>
            <a:r>
              <a:rPr sz="900" spc="5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900" spc="-35" dirty="0">
                <a:solidFill>
                  <a:srgbClr val="C00000"/>
                </a:solidFill>
                <a:latin typeface="Calibri"/>
                <a:cs typeface="Calibri"/>
              </a:rPr>
              <a:t>2015;30:664–672.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494135" y="6016244"/>
            <a:ext cx="18046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017" y="4070417"/>
            <a:ext cx="11503025" cy="872490"/>
          </a:xfrm>
          <a:prstGeom prst="rect">
            <a:avLst/>
          </a:prstGeom>
          <a:ln w="9525">
            <a:solidFill>
              <a:srgbClr val="4F81BD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233679" marR="232410" indent="-142875">
              <a:lnSpc>
                <a:spcPct val="101499"/>
              </a:lnSpc>
              <a:spcBef>
                <a:spcPts val="345"/>
              </a:spcBef>
              <a:buFont typeface="Arial"/>
              <a:buChar char="•"/>
              <a:tabLst>
                <a:tab pos="234315" algn="l"/>
              </a:tabLst>
            </a:pPr>
            <a:r>
              <a:rPr sz="1300" spc="-120" dirty="0">
                <a:latin typeface="Calibri"/>
                <a:cs typeface="Calibri"/>
              </a:rPr>
              <a:t>Генерируемая </a:t>
            </a:r>
            <a:r>
              <a:rPr sz="1300" spc="-135" dirty="0">
                <a:latin typeface="Calibri"/>
                <a:cs typeface="Calibri"/>
              </a:rPr>
              <a:t>мышечной </a:t>
            </a:r>
            <a:r>
              <a:rPr sz="1300" spc="-100" dirty="0">
                <a:latin typeface="Calibri"/>
                <a:cs typeface="Calibri"/>
              </a:rPr>
              <a:t>активность </a:t>
            </a:r>
            <a:r>
              <a:rPr sz="1300" spc="-110" dirty="0">
                <a:latin typeface="Calibri"/>
                <a:cs typeface="Calibri"/>
              </a:rPr>
              <a:t>концентрация </a:t>
            </a:r>
            <a:r>
              <a:rPr sz="1300" spc="-35" dirty="0">
                <a:latin typeface="Calibri"/>
                <a:cs typeface="Calibri"/>
              </a:rPr>
              <a:t>IL6 </a:t>
            </a:r>
            <a:r>
              <a:rPr sz="1300" spc="-110" dirty="0">
                <a:latin typeface="Calibri"/>
                <a:cs typeface="Calibri"/>
              </a:rPr>
              <a:t>обладает </a:t>
            </a:r>
            <a:r>
              <a:rPr sz="1300" spc="-120" dirty="0">
                <a:latin typeface="Calibri"/>
                <a:cs typeface="Calibri"/>
              </a:rPr>
              <a:t>не про-, </a:t>
            </a:r>
            <a:r>
              <a:rPr sz="1300" spc="-105" dirty="0">
                <a:latin typeface="Calibri"/>
                <a:cs typeface="Calibri"/>
              </a:rPr>
              <a:t>а </a:t>
            </a:r>
            <a:r>
              <a:rPr sz="1300" spc="-110" dirty="0">
                <a:latin typeface="Calibri"/>
                <a:cs typeface="Calibri"/>
              </a:rPr>
              <a:t>антивоспалительной </a:t>
            </a:r>
            <a:r>
              <a:rPr sz="1300" spc="-105" dirty="0">
                <a:latin typeface="Calibri"/>
                <a:cs typeface="Calibri"/>
              </a:rPr>
              <a:t>активностью, </a:t>
            </a:r>
            <a:r>
              <a:rPr sz="1300" spc="-114" dirty="0">
                <a:latin typeface="Calibri"/>
                <a:cs typeface="Calibri"/>
              </a:rPr>
              <a:t>влияя на </a:t>
            </a:r>
            <a:r>
              <a:rPr sz="1300" spc="-120" dirty="0">
                <a:latin typeface="Calibri"/>
                <a:cs typeface="Calibri"/>
              </a:rPr>
              <a:t>снижение </a:t>
            </a:r>
            <a:r>
              <a:rPr sz="1300" spc="-110" dirty="0">
                <a:latin typeface="Calibri"/>
                <a:cs typeface="Calibri"/>
              </a:rPr>
              <a:t>уровня </a:t>
            </a:r>
            <a:r>
              <a:rPr sz="1300" spc="-114" dirty="0">
                <a:latin typeface="Calibri"/>
                <a:cs typeface="Calibri"/>
              </a:rPr>
              <a:t>церебральной </a:t>
            </a:r>
            <a:r>
              <a:rPr sz="1300" spc="-110" dirty="0">
                <a:latin typeface="Calibri"/>
                <a:cs typeface="Calibri"/>
              </a:rPr>
              <a:t>фракции </a:t>
            </a:r>
            <a:r>
              <a:rPr sz="1300" spc="-55" dirty="0">
                <a:latin typeface="Calibri"/>
                <a:cs typeface="Calibri"/>
              </a:rPr>
              <a:t>IL6. </a:t>
            </a:r>
            <a:r>
              <a:rPr sz="1300" spc="-100" dirty="0">
                <a:latin typeface="Calibri"/>
                <a:cs typeface="Calibri"/>
              </a:rPr>
              <a:t>Это </a:t>
            </a:r>
            <a:r>
              <a:rPr sz="1300" spc="-105" dirty="0">
                <a:latin typeface="Calibri"/>
                <a:cs typeface="Calibri"/>
              </a:rPr>
              <a:t>отражается </a:t>
            </a:r>
            <a:r>
              <a:rPr sz="1300" spc="-114" dirty="0">
                <a:latin typeface="Calibri"/>
                <a:cs typeface="Calibri"/>
              </a:rPr>
              <a:t>на  ослаблении </a:t>
            </a:r>
            <a:r>
              <a:rPr sz="1300" spc="-105" dirty="0">
                <a:latin typeface="Calibri"/>
                <a:cs typeface="Calibri"/>
              </a:rPr>
              <a:t>поствоспалительного </a:t>
            </a:r>
            <a:r>
              <a:rPr sz="1300" spc="-100" dirty="0">
                <a:latin typeface="Calibri"/>
                <a:cs typeface="Calibri"/>
              </a:rPr>
              <a:t>апоптоза</a:t>
            </a:r>
            <a:r>
              <a:rPr sz="1300" spc="-125" dirty="0">
                <a:latin typeface="Calibri"/>
                <a:cs typeface="Calibri"/>
              </a:rPr>
              <a:t> </a:t>
            </a:r>
            <a:r>
              <a:rPr sz="1300" spc="-100" dirty="0">
                <a:latin typeface="Calibri"/>
                <a:cs typeface="Calibri"/>
              </a:rPr>
              <a:t>ЦНС</a:t>
            </a:r>
            <a:endParaRPr sz="1300">
              <a:latin typeface="Calibri"/>
              <a:cs typeface="Calibri"/>
            </a:endParaRPr>
          </a:p>
          <a:p>
            <a:pPr marL="90805">
              <a:lnSpc>
                <a:spcPts val="1400"/>
              </a:lnSpc>
            </a:pP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Svensson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90" dirty="0">
                <a:solidFill>
                  <a:srgbClr val="C00000"/>
                </a:solidFill>
                <a:latin typeface="Calibri"/>
                <a:cs typeface="Calibri"/>
              </a:rPr>
              <a:t>M,</a:t>
            </a:r>
            <a:r>
              <a:rPr sz="1200" spc="-17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0" dirty="0">
                <a:solidFill>
                  <a:srgbClr val="C00000"/>
                </a:solidFill>
                <a:latin typeface="Calibri"/>
                <a:cs typeface="Calibri"/>
              </a:rPr>
              <a:t>Lexell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05" dirty="0">
                <a:solidFill>
                  <a:srgbClr val="C00000"/>
                </a:solidFill>
                <a:latin typeface="Calibri"/>
                <a:cs typeface="Calibri"/>
              </a:rPr>
              <a:t>J,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Deierborg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C00000"/>
                </a:solidFill>
                <a:latin typeface="Calibri"/>
                <a:cs typeface="Calibri"/>
              </a:rPr>
              <a:t>T.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Effects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of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70" dirty="0">
                <a:solidFill>
                  <a:srgbClr val="C00000"/>
                </a:solidFill>
                <a:latin typeface="Calibri"/>
                <a:cs typeface="Calibri"/>
              </a:rPr>
              <a:t>Physical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Exercise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on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Neuroinflammation,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Neuroplasticity,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Neurodegeneration,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10" dirty="0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sz="1200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Behavior: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35" dirty="0">
                <a:solidFill>
                  <a:srgbClr val="C00000"/>
                </a:solidFill>
                <a:latin typeface="Calibri"/>
                <a:cs typeface="Calibri"/>
              </a:rPr>
              <a:t>What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80" dirty="0">
                <a:solidFill>
                  <a:srgbClr val="C00000"/>
                </a:solidFill>
                <a:latin typeface="Calibri"/>
                <a:cs typeface="Calibri"/>
              </a:rPr>
              <a:t>We</a:t>
            </a:r>
            <a:r>
              <a:rPr sz="1200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Can</a:t>
            </a:r>
            <a:r>
              <a:rPr sz="1200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Learn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From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Animal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Models</a:t>
            </a:r>
            <a:r>
              <a:rPr sz="1200" spc="-2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60" dirty="0">
                <a:solidFill>
                  <a:srgbClr val="C00000"/>
                </a:solidFill>
                <a:latin typeface="Calibri"/>
                <a:cs typeface="Calibri"/>
              </a:rPr>
              <a:t>in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55" dirty="0">
                <a:solidFill>
                  <a:srgbClr val="C00000"/>
                </a:solidFill>
                <a:latin typeface="Calibri"/>
                <a:cs typeface="Calibri"/>
              </a:rPr>
              <a:t>Clinical</a:t>
            </a:r>
            <a:r>
              <a:rPr sz="1200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Settings.</a:t>
            </a:r>
            <a:r>
              <a:rPr sz="1200" spc="-1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50" i="1" spc="-110" dirty="0">
                <a:solidFill>
                  <a:srgbClr val="C00000"/>
                </a:solidFill>
                <a:latin typeface="Calibri"/>
                <a:cs typeface="Calibri"/>
              </a:rPr>
              <a:t>Neurorehabil</a:t>
            </a:r>
            <a:r>
              <a:rPr sz="1250" i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50" i="1" spc="-114" dirty="0">
                <a:solidFill>
                  <a:srgbClr val="C00000"/>
                </a:solidFill>
                <a:latin typeface="Calibri"/>
                <a:cs typeface="Calibri"/>
              </a:rPr>
              <a:t>Neural</a:t>
            </a:r>
            <a:endParaRPr sz="1250">
              <a:latin typeface="Calibri"/>
              <a:cs typeface="Calibri"/>
            </a:endParaRPr>
          </a:p>
          <a:p>
            <a:pPr marL="90805">
              <a:lnSpc>
                <a:spcPts val="1495"/>
              </a:lnSpc>
            </a:pPr>
            <a:r>
              <a:rPr sz="1250" i="1" spc="-114" dirty="0">
                <a:solidFill>
                  <a:srgbClr val="C00000"/>
                </a:solidFill>
                <a:latin typeface="Calibri"/>
                <a:cs typeface="Calibri"/>
              </a:rPr>
              <a:t>Repair</a:t>
            </a: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.</a:t>
            </a:r>
            <a:r>
              <a:rPr sz="1200" spc="-10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2015;29:577–589.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24068" y="5206466"/>
            <a:ext cx="11556365" cy="1045844"/>
          </a:xfrm>
          <a:custGeom>
            <a:avLst/>
            <a:gdLst/>
            <a:ahLst/>
            <a:cxnLst/>
            <a:rect l="l" t="t" r="r" b="b"/>
            <a:pathLst>
              <a:path w="11556365" h="1045845">
                <a:moveTo>
                  <a:pt x="0" y="0"/>
                </a:moveTo>
                <a:lnTo>
                  <a:pt x="11555896" y="0"/>
                </a:lnTo>
                <a:lnTo>
                  <a:pt x="11555896" y="1045807"/>
                </a:lnTo>
                <a:lnTo>
                  <a:pt x="0" y="104580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15508" y="5226811"/>
            <a:ext cx="10852150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115" indent="-28511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85115" algn="l"/>
                <a:tab pos="285750" algn="l"/>
              </a:tabLst>
            </a:pPr>
            <a:r>
              <a:rPr sz="1200" spc="-125" dirty="0">
                <a:latin typeface="Calibri"/>
                <a:cs typeface="Calibri"/>
              </a:rPr>
              <a:t>Движения </a:t>
            </a:r>
            <a:r>
              <a:rPr sz="1200" spc="-114" dirty="0">
                <a:latin typeface="Calibri"/>
                <a:cs typeface="Calibri"/>
              </a:rPr>
              <a:t>усиливают противовоспалительный </a:t>
            </a:r>
            <a:r>
              <a:rPr sz="1200" spc="-110" dirty="0">
                <a:latin typeface="Calibri"/>
                <a:cs typeface="Calibri"/>
              </a:rPr>
              <a:t>процесс,</a:t>
            </a:r>
            <a:r>
              <a:rPr sz="1200" spc="5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повышает </a:t>
            </a:r>
            <a:r>
              <a:rPr sz="1200" spc="-105" dirty="0">
                <a:latin typeface="Calibri"/>
                <a:cs typeface="Calibri"/>
              </a:rPr>
              <a:t>чувствительность </a:t>
            </a:r>
            <a:r>
              <a:rPr sz="1200" spc="-95" dirty="0">
                <a:latin typeface="Calibri"/>
                <a:cs typeface="Calibri"/>
              </a:rPr>
              <a:t>к </a:t>
            </a:r>
            <a:r>
              <a:rPr sz="1200" spc="-114" dirty="0">
                <a:latin typeface="Calibri"/>
                <a:cs typeface="Calibri"/>
              </a:rPr>
              <a:t>инсулину </a:t>
            </a:r>
            <a:r>
              <a:rPr sz="1200" spc="-125" dirty="0">
                <a:latin typeface="Calibri"/>
                <a:cs typeface="Calibri"/>
              </a:rPr>
              <a:t>и </a:t>
            </a:r>
            <a:r>
              <a:rPr sz="1200" spc="-114" dirty="0">
                <a:latin typeface="Calibri"/>
                <a:cs typeface="Calibri"/>
              </a:rPr>
              <a:t>снижает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потребность </a:t>
            </a:r>
            <a:r>
              <a:rPr sz="1200" spc="-95" dirty="0">
                <a:latin typeface="Calibri"/>
                <a:cs typeface="Calibri"/>
              </a:rPr>
              <a:t>в </a:t>
            </a:r>
            <a:r>
              <a:rPr sz="1200" spc="-135" dirty="0">
                <a:latin typeface="Calibri"/>
                <a:cs typeface="Calibri"/>
              </a:rPr>
              <a:t>нем.</a:t>
            </a:r>
            <a:endParaRPr sz="1200">
              <a:latin typeface="Calibri"/>
              <a:cs typeface="Calibri"/>
            </a:endParaRPr>
          </a:p>
          <a:p>
            <a:pPr marL="285115" indent="-285115">
              <a:lnSpc>
                <a:spcPts val="1430"/>
              </a:lnSpc>
              <a:spcBef>
                <a:spcPts val="45"/>
              </a:spcBef>
              <a:buFont typeface="Arial"/>
              <a:buChar char="•"/>
              <a:tabLst>
                <a:tab pos="285115" algn="l"/>
                <a:tab pos="285750" algn="l"/>
              </a:tabLst>
            </a:pPr>
            <a:r>
              <a:rPr sz="1200" spc="-125" dirty="0">
                <a:latin typeface="Calibri"/>
                <a:cs typeface="Calibri"/>
              </a:rPr>
              <a:t>Упражнения </a:t>
            </a:r>
            <a:r>
              <a:rPr sz="1200" spc="-85" dirty="0">
                <a:latin typeface="Calibri"/>
                <a:cs typeface="Calibri"/>
              </a:rPr>
              <a:t>с </a:t>
            </a:r>
            <a:r>
              <a:rPr sz="1200" spc="-120" dirty="0">
                <a:latin typeface="Calibri"/>
                <a:cs typeface="Calibri"/>
              </a:rPr>
              <a:t>сопротивлением </a:t>
            </a:r>
            <a:r>
              <a:rPr sz="1200" spc="-110" dirty="0">
                <a:latin typeface="Calibri"/>
                <a:cs typeface="Calibri"/>
              </a:rPr>
              <a:t>профилактирует </a:t>
            </a:r>
            <a:r>
              <a:rPr sz="1200" spc="-105" dirty="0">
                <a:latin typeface="Calibri"/>
                <a:cs typeface="Calibri"/>
              </a:rPr>
              <a:t>развитие </a:t>
            </a:r>
            <a:r>
              <a:rPr sz="1200" spc="-135" dirty="0">
                <a:latin typeface="Calibri"/>
                <a:cs typeface="Calibri"/>
              </a:rPr>
              <a:t>ICUAW даже </a:t>
            </a:r>
            <a:r>
              <a:rPr sz="1200" spc="-114" dirty="0">
                <a:latin typeface="Calibri"/>
                <a:cs typeface="Calibri"/>
              </a:rPr>
              <a:t>при использовании</a:t>
            </a:r>
            <a:r>
              <a:rPr sz="1200" spc="-15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кортикостероидов</a:t>
            </a:r>
            <a:endParaRPr sz="1200">
              <a:latin typeface="Calibri"/>
              <a:cs typeface="Calibri"/>
            </a:endParaRPr>
          </a:p>
          <a:p>
            <a:pPr marL="285115" indent="-285115">
              <a:lnSpc>
                <a:spcPts val="1425"/>
              </a:lnSpc>
              <a:buFont typeface="Arial"/>
              <a:buChar char="•"/>
              <a:tabLst>
                <a:tab pos="285115" algn="l"/>
                <a:tab pos="285750" algn="l"/>
              </a:tabLst>
            </a:pPr>
            <a:r>
              <a:rPr sz="1200" spc="-130" dirty="0">
                <a:latin typeface="Calibri"/>
                <a:cs typeface="Calibri"/>
              </a:rPr>
              <a:t>Любая </a:t>
            </a:r>
            <a:r>
              <a:rPr sz="1200" spc="-105" dirty="0">
                <a:latin typeface="Calibri"/>
                <a:cs typeface="Calibri"/>
              </a:rPr>
              <a:t>физическая </a:t>
            </a:r>
            <a:r>
              <a:rPr sz="1200" spc="-100" dirty="0">
                <a:latin typeface="Calibri"/>
                <a:cs typeface="Calibri"/>
              </a:rPr>
              <a:t>нагрузка </a:t>
            </a:r>
            <a:r>
              <a:rPr sz="1200" spc="-110" dirty="0">
                <a:latin typeface="Calibri"/>
                <a:cs typeface="Calibri"/>
              </a:rPr>
              <a:t>улучшает </a:t>
            </a:r>
            <a:r>
              <a:rPr sz="1200" spc="-105" dirty="0">
                <a:latin typeface="Calibri"/>
                <a:cs typeface="Calibri"/>
              </a:rPr>
              <a:t>транспорт </a:t>
            </a:r>
            <a:r>
              <a:rPr sz="1200" spc="-120" dirty="0">
                <a:latin typeface="Calibri"/>
                <a:cs typeface="Calibri"/>
              </a:rPr>
              <a:t>глюкозы </a:t>
            </a:r>
            <a:r>
              <a:rPr sz="1200" spc="-95" dirty="0">
                <a:latin typeface="Calibri"/>
                <a:cs typeface="Calibri"/>
              </a:rPr>
              <a:t>к </a:t>
            </a:r>
            <a:r>
              <a:rPr sz="1200" spc="-150" dirty="0">
                <a:latin typeface="Calibri"/>
                <a:cs typeface="Calibri"/>
              </a:rPr>
              <a:t>мышцам, </a:t>
            </a:r>
            <a:r>
              <a:rPr sz="1200" spc="-95" dirty="0">
                <a:latin typeface="Calibri"/>
                <a:cs typeface="Calibri"/>
              </a:rPr>
              <a:t>что </a:t>
            </a:r>
            <a:r>
              <a:rPr sz="1200" spc="-105" dirty="0">
                <a:latin typeface="Calibri"/>
                <a:cs typeface="Calibri"/>
              </a:rPr>
              <a:t>облегчает </a:t>
            </a:r>
            <a:r>
              <a:rPr sz="1200" spc="-114" dirty="0">
                <a:latin typeface="Calibri"/>
                <a:cs typeface="Calibri"/>
              </a:rPr>
              <a:t>проникновение </a:t>
            </a:r>
            <a:r>
              <a:rPr sz="1200" spc="-120" dirty="0">
                <a:latin typeface="Calibri"/>
                <a:cs typeface="Calibri"/>
              </a:rPr>
              <a:t>аминокислот </a:t>
            </a:r>
            <a:r>
              <a:rPr sz="1200" spc="-125" dirty="0">
                <a:latin typeface="Calibri"/>
                <a:cs typeface="Calibri"/>
              </a:rPr>
              <a:t>и </a:t>
            </a:r>
            <a:r>
              <a:rPr sz="1200" spc="-105" dirty="0">
                <a:latin typeface="Calibri"/>
                <a:cs typeface="Calibri"/>
              </a:rPr>
              <a:t>синтез</a:t>
            </a:r>
            <a:r>
              <a:rPr sz="1200" spc="25" dirty="0">
                <a:latin typeface="Calibri"/>
                <a:cs typeface="Calibri"/>
              </a:rPr>
              <a:t> </a:t>
            </a:r>
            <a:r>
              <a:rPr sz="1200" spc="-114" dirty="0">
                <a:latin typeface="Calibri"/>
                <a:cs typeface="Calibri"/>
              </a:rPr>
              <a:t>белка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Heyland 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DK, Stapleton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RD, Mourtzakis </a:t>
            </a:r>
            <a:r>
              <a:rPr sz="1200" spc="-190" dirty="0">
                <a:solidFill>
                  <a:srgbClr val="C00000"/>
                </a:solidFill>
                <a:latin typeface="Calibri"/>
                <a:cs typeface="Calibri"/>
              </a:rPr>
              <a:t>M,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et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al.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Combining 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nutrition </a:t>
            </a:r>
            <a:r>
              <a:rPr sz="1200" spc="-110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exercise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to </a:t>
            </a:r>
            <a:r>
              <a:rPr sz="1200" spc="-85" dirty="0">
                <a:solidFill>
                  <a:srgbClr val="C00000"/>
                </a:solidFill>
                <a:latin typeface="Calibri"/>
                <a:cs typeface="Calibri"/>
              </a:rPr>
              <a:t>optimize </a:t>
            </a:r>
            <a:r>
              <a:rPr sz="1200" spc="-70" dirty="0">
                <a:solidFill>
                  <a:srgbClr val="C00000"/>
                </a:solidFill>
                <a:latin typeface="Calibri"/>
                <a:cs typeface="Calibri"/>
              </a:rPr>
              <a:t>survival </a:t>
            </a:r>
            <a:r>
              <a:rPr sz="1200" spc="-110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sz="1200" spc="-100" dirty="0">
                <a:solidFill>
                  <a:srgbClr val="C00000"/>
                </a:solidFill>
                <a:latin typeface="Calibri"/>
                <a:cs typeface="Calibri"/>
              </a:rPr>
              <a:t>recovery </a:t>
            </a:r>
            <a:r>
              <a:rPr sz="1200" spc="-114" dirty="0">
                <a:solidFill>
                  <a:srgbClr val="C00000"/>
                </a:solidFill>
                <a:latin typeface="Calibri"/>
                <a:cs typeface="Calibri"/>
              </a:rPr>
              <a:t>from </a:t>
            </a:r>
            <a:r>
              <a:rPr sz="1200" spc="-60" dirty="0">
                <a:solidFill>
                  <a:srgbClr val="C00000"/>
                </a:solidFill>
                <a:latin typeface="Calibri"/>
                <a:cs typeface="Calibri"/>
              </a:rPr>
              <a:t>critical </a:t>
            </a:r>
            <a:r>
              <a:rPr sz="1200" spc="-55" dirty="0">
                <a:solidFill>
                  <a:srgbClr val="C00000"/>
                </a:solidFill>
                <a:latin typeface="Calibri"/>
                <a:cs typeface="Calibri"/>
              </a:rPr>
              <a:t>illness 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: Conceptual </a:t>
            </a:r>
            <a:r>
              <a:rPr sz="1200" spc="-110" dirty="0">
                <a:solidFill>
                  <a:srgbClr val="C00000"/>
                </a:solidFill>
                <a:latin typeface="Calibri"/>
                <a:cs typeface="Calibri"/>
              </a:rPr>
              <a:t>and</a:t>
            </a:r>
            <a:r>
              <a:rPr sz="1200" spc="-9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methodological </a:t>
            </a:r>
            <a:r>
              <a:rPr sz="1200" spc="-80" dirty="0">
                <a:solidFill>
                  <a:srgbClr val="C00000"/>
                </a:solidFill>
                <a:latin typeface="Calibri"/>
                <a:cs typeface="Calibri"/>
              </a:rPr>
              <a:t>issues. </a:t>
            </a:r>
            <a:r>
              <a:rPr sz="1250" i="1" spc="-65" dirty="0">
                <a:solidFill>
                  <a:srgbClr val="C00000"/>
                </a:solidFill>
                <a:latin typeface="Calibri"/>
                <a:cs typeface="Calibri"/>
              </a:rPr>
              <a:t>Clin </a:t>
            </a:r>
            <a:r>
              <a:rPr sz="1250" i="1" spc="-125" dirty="0">
                <a:solidFill>
                  <a:srgbClr val="C00000"/>
                </a:solidFill>
                <a:latin typeface="Calibri"/>
                <a:cs typeface="Calibri"/>
              </a:rPr>
              <a:t>Nutr</a:t>
            </a:r>
            <a:r>
              <a:rPr sz="1200" spc="-125" dirty="0">
                <a:solidFill>
                  <a:srgbClr val="C00000"/>
                </a:solidFill>
                <a:latin typeface="Calibri"/>
                <a:cs typeface="Calibri"/>
              </a:rPr>
              <a:t>. </a:t>
            </a:r>
            <a:r>
              <a:rPr sz="1200" spc="-75" dirty="0">
                <a:solidFill>
                  <a:srgbClr val="C00000"/>
                </a:solidFill>
                <a:latin typeface="Calibri"/>
                <a:cs typeface="Calibri"/>
              </a:rPr>
              <a:t>2016;35(5):1196-1206.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5508" y="5964428"/>
            <a:ext cx="16586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90" dirty="0">
                <a:solidFill>
                  <a:srgbClr val="C00000"/>
                </a:solidFill>
                <a:latin typeface="Calibri"/>
                <a:cs typeface="Calibri"/>
              </a:rPr>
              <a:t>doi:10.1016/j.clnu.2015.07.003.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3504" y="97535"/>
            <a:ext cx="1411224" cy="1411223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884190" y="644651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5320" y="0"/>
            <a:ext cx="8362315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400" b="1" spc="-260" dirty="0">
                <a:latin typeface="Calibri"/>
                <a:cs typeface="Calibri"/>
              </a:rPr>
              <a:t>Модифицированный </a:t>
            </a:r>
            <a:r>
              <a:rPr sz="2400" b="1" spc="-225" dirty="0">
                <a:latin typeface="Calibri"/>
                <a:cs typeface="Calibri"/>
              </a:rPr>
              <a:t>индекс </a:t>
            </a:r>
            <a:r>
              <a:rPr sz="2400" b="1" spc="-235" dirty="0">
                <a:latin typeface="Calibri"/>
                <a:cs typeface="Calibri"/>
              </a:rPr>
              <a:t>мобильности Ривермид </a:t>
            </a:r>
            <a:r>
              <a:rPr sz="2400" b="1" spc="-225" dirty="0">
                <a:latin typeface="Calibri"/>
                <a:cs typeface="Calibri"/>
              </a:rPr>
              <a:t>для </a:t>
            </a:r>
            <a:r>
              <a:rPr sz="2400" b="1" spc="-185" dirty="0">
                <a:latin typeface="Calibri"/>
                <a:cs typeface="Calibri"/>
              </a:rPr>
              <a:t>ОРИТ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90" dirty="0">
                <a:latin typeface="Calibri"/>
                <a:cs typeface="Calibri"/>
              </a:rPr>
              <a:t>(mRMI-ICU)</a:t>
            </a:r>
            <a:endParaRPr sz="2400">
              <a:latin typeface="Calibri"/>
              <a:cs typeface="Calibri"/>
            </a:endParaRPr>
          </a:p>
          <a:p>
            <a:pPr marL="32384" algn="ctr">
              <a:lnSpc>
                <a:spcPct val="100000"/>
              </a:lnSpc>
              <a:spcBef>
                <a:spcPts val="40"/>
              </a:spcBef>
            </a:pPr>
            <a:r>
              <a:rPr sz="1300" spc="-110" dirty="0"/>
              <a:t>(по </a:t>
            </a:r>
            <a:r>
              <a:rPr sz="1300" spc="-100" dirty="0"/>
              <a:t>F.M.Collen </a:t>
            </a:r>
            <a:r>
              <a:rPr sz="1300" spc="-90" dirty="0"/>
              <a:t>с </a:t>
            </a:r>
            <a:r>
              <a:rPr sz="1300" spc="-114" dirty="0"/>
              <a:t>соавт., </a:t>
            </a:r>
            <a:r>
              <a:rPr sz="1300" spc="-65" dirty="0"/>
              <a:t>1991; </a:t>
            </a:r>
            <a:r>
              <a:rPr sz="1300" spc="-120" dirty="0"/>
              <a:t>D. </a:t>
            </a:r>
            <a:r>
              <a:rPr sz="1300" spc="-140" dirty="0"/>
              <a:t>Wade, </a:t>
            </a:r>
            <a:r>
              <a:rPr sz="1300" spc="-75" dirty="0"/>
              <a:t>1992, </a:t>
            </a:r>
            <a:r>
              <a:rPr sz="1300" spc="-114" dirty="0"/>
              <a:t>C. </a:t>
            </a:r>
            <a:r>
              <a:rPr sz="1300" spc="-100" dirty="0"/>
              <a:t>Hodgson, </a:t>
            </a:r>
            <a:r>
              <a:rPr sz="1300" spc="-70" dirty="0"/>
              <a:t>2014[16], </a:t>
            </a:r>
            <a:r>
              <a:rPr sz="1300" spc="-125" dirty="0"/>
              <a:t>модификация </a:t>
            </a:r>
            <a:r>
              <a:rPr sz="1300" spc="-114" dirty="0"/>
              <a:t>Белкина </a:t>
            </a:r>
            <a:r>
              <a:rPr sz="1400" spc="-135" dirty="0"/>
              <a:t>АА,</a:t>
            </a:r>
            <a:r>
              <a:rPr sz="1400" spc="-110" dirty="0"/>
              <a:t> </a:t>
            </a:r>
            <a:r>
              <a:rPr sz="1400" spc="-75" dirty="0"/>
              <a:t>2014)</a:t>
            </a:r>
            <a:endParaRPr sz="1400"/>
          </a:p>
        </p:txBody>
      </p:sp>
      <p:grpSp>
        <p:nvGrpSpPr>
          <p:cNvPr id="3" name="object 3"/>
          <p:cNvGrpSpPr/>
          <p:nvPr/>
        </p:nvGrpSpPr>
        <p:grpSpPr>
          <a:xfrm>
            <a:off x="603504" y="97535"/>
            <a:ext cx="11588750" cy="6395085"/>
            <a:chOff x="603504" y="97535"/>
            <a:chExt cx="11588750" cy="63950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1763" y="1444040"/>
              <a:ext cx="6655699" cy="409581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82995" y="3561784"/>
              <a:ext cx="5009004" cy="29307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504" y="97535"/>
              <a:ext cx="1411224" cy="1411223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4190" y="644651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5256" y="473963"/>
            <a:ext cx="682244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430" dirty="0"/>
              <a:t>Премобилизационная </a:t>
            </a:r>
            <a:r>
              <a:rPr sz="4400" spc="-335" dirty="0"/>
              <a:t>фаза</a:t>
            </a:r>
            <a:r>
              <a:rPr sz="4400" spc="-265" dirty="0"/>
              <a:t> </a:t>
            </a:r>
            <a:r>
              <a:rPr sz="4400" spc="-459" dirty="0"/>
              <a:t>(ПМФ)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6218283" y="1471676"/>
            <a:ext cx="5660390" cy="4686300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354965" marR="283210" indent="-342900">
              <a:lnSpc>
                <a:spcPct val="79800"/>
              </a:lnSpc>
              <a:spcBef>
                <a:spcPts val="8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380" dirty="0">
                <a:latin typeface="Calibri"/>
                <a:cs typeface="Calibri"/>
              </a:rPr>
              <a:t>ПМФ </a:t>
            </a:r>
            <a:r>
              <a:rPr sz="3000" spc="95" dirty="0">
                <a:latin typeface="Calibri"/>
                <a:cs typeface="Calibri"/>
              </a:rPr>
              <a:t>– </a:t>
            </a:r>
            <a:r>
              <a:rPr sz="3000" spc="-300" dirty="0">
                <a:latin typeface="Calibri"/>
                <a:cs typeface="Calibri"/>
              </a:rPr>
              <a:t>период </a:t>
            </a:r>
            <a:r>
              <a:rPr sz="3000" spc="-285" dirty="0">
                <a:latin typeface="Calibri"/>
                <a:cs typeface="Calibri"/>
              </a:rPr>
              <a:t>необходимого  </a:t>
            </a:r>
            <a:r>
              <a:rPr sz="3000" spc="-305" dirty="0">
                <a:latin typeface="Calibri"/>
                <a:cs typeface="Calibri"/>
              </a:rPr>
              <a:t>соблюдения </a:t>
            </a:r>
            <a:r>
              <a:rPr sz="3000" spc="-245" dirty="0">
                <a:latin typeface="Calibri"/>
                <a:cs typeface="Calibri"/>
              </a:rPr>
              <a:t>«bed-rest» </a:t>
            </a:r>
            <a:r>
              <a:rPr sz="3000" spc="-229" dirty="0">
                <a:latin typeface="Calibri"/>
                <a:cs typeface="Calibri"/>
              </a:rPr>
              <a:t>в </a:t>
            </a:r>
            <a:r>
              <a:rPr sz="3000" spc="-245" dirty="0">
                <a:latin typeface="Calibri"/>
                <a:cs typeface="Calibri"/>
              </a:rPr>
              <a:t>связи </a:t>
            </a:r>
            <a:r>
              <a:rPr sz="3000" spc="-204" dirty="0">
                <a:latin typeface="Calibri"/>
                <a:cs typeface="Calibri"/>
              </a:rPr>
              <a:t>с  </a:t>
            </a:r>
            <a:r>
              <a:rPr sz="3000" spc="-280" dirty="0">
                <a:latin typeface="Calibri"/>
                <a:cs typeface="Calibri"/>
              </a:rPr>
              <a:t>незавершенностью </a:t>
            </a:r>
            <a:r>
              <a:rPr sz="3000" spc="-265" dirty="0">
                <a:latin typeface="Calibri"/>
                <a:cs typeface="Calibri"/>
              </a:rPr>
              <a:t>острейшего  </a:t>
            </a:r>
            <a:r>
              <a:rPr sz="3000" spc="-290" dirty="0">
                <a:latin typeface="Calibri"/>
                <a:cs typeface="Calibri"/>
              </a:rPr>
              <a:t>периода неотложного </a:t>
            </a:r>
            <a:r>
              <a:rPr sz="3000" spc="-260" dirty="0">
                <a:latin typeface="Calibri"/>
                <a:cs typeface="Calibri"/>
              </a:rPr>
              <a:t>состояния </a:t>
            </a:r>
            <a:r>
              <a:rPr sz="3000" spc="-305" dirty="0">
                <a:latin typeface="Calibri"/>
                <a:cs typeface="Calibri"/>
              </a:rPr>
              <a:t>и  </a:t>
            </a:r>
            <a:r>
              <a:rPr sz="3000" spc="-275" dirty="0">
                <a:latin typeface="Calibri"/>
                <a:cs typeface="Calibri"/>
              </a:rPr>
              <a:t>сохранением </a:t>
            </a:r>
            <a:r>
              <a:rPr sz="3000" spc="-250" dirty="0">
                <a:latin typeface="Calibri"/>
                <a:cs typeface="Calibri"/>
              </a:rPr>
              <a:t>перфузионного-  </a:t>
            </a:r>
            <a:r>
              <a:rPr sz="3000" spc="-270" dirty="0">
                <a:latin typeface="Calibri"/>
                <a:cs typeface="Calibri"/>
              </a:rPr>
              <a:t>метаболического </a:t>
            </a:r>
            <a:r>
              <a:rPr sz="3000" spc="-290" dirty="0">
                <a:latin typeface="Calibri"/>
                <a:cs typeface="Calibri"/>
              </a:rPr>
              <a:t>разобщения,  </a:t>
            </a:r>
            <a:r>
              <a:rPr sz="3000" spc="-285" dirty="0">
                <a:latin typeface="Calibri"/>
                <a:cs typeface="Calibri"/>
              </a:rPr>
              <a:t>требующего </a:t>
            </a:r>
            <a:r>
              <a:rPr sz="3000" spc="-270" dirty="0">
                <a:latin typeface="Calibri"/>
                <a:cs typeface="Calibri"/>
              </a:rPr>
              <a:t>обеспечения  метаболического покоя</a:t>
            </a:r>
            <a:r>
              <a:rPr sz="3000" spc="-275" dirty="0">
                <a:latin typeface="Calibri"/>
                <a:cs typeface="Calibri"/>
              </a:rPr>
              <a:t> </a:t>
            </a:r>
            <a:r>
              <a:rPr sz="3000" spc="-280" dirty="0">
                <a:latin typeface="Calibri"/>
                <a:cs typeface="Calibri"/>
              </a:rPr>
              <a:t>(«полутень»).</a:t>
            </a:r>
            <a:endParaRPr sz="3000">
              <a:latin typeface="Calibri"/>
              <a:cs typeface="Calibri"/>
            </a:endParaRPr>
          </a:p>
          <a:p>
            <a:pPr marL="354965" marR="153670" indent="-342900">
              <a:lnSpc>
                <a:spcPts val="2900"/>
              </a:lnSpc>
              <a:spcBef>
                <a:spcPts val="6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415" dirty="0">
                <a:latin typeface="Calibri"/>
                <a:cs typeface="Calibri"/>
              </a:rPr>
              <a:t>МДБ </a:t>
            </a:r>
            <a:r>
              <a:rPr sz="3000" spc="-330" dirty="0">
                <a:latin typeface="Calibri"/>
                <a:cs typeface="Calibri"/>
              </a:rPr>
              <a:t>должна </a:t>
            </a:r>
            <a:r>
              <a:rPr sz="3000" spc="-270" dirty="0">
                <a:latin typeface="Calibri"/>
                <a:cs typeface="Calibri"/>
              </a:rPr>
              <a:t>стремиться </a:t>
            </a:r>
            <a:r>
              <a:rPr sz="3000" spc="-305" dirty="0">
                <a:latin typeface="Calibri"/>
                <a:cs typeface="Calibri"/>
              </a:rPr>
              <a:t>максимально  </a:t>
            </a:r>
            <a:r>
              <a:rPr sz="3000" spc="-250" dirty="0">
                <a:latin typeface="Calibri"/>
                <a:cs typeface="Calibri"/>
              </a:rPr>
              <a:t>сократить </a:t>
            </a:r>
            <a:r>
              <a:rPr sz="3000" spc="-290" dirty="0">
                <a:latin typeface="Calibri"/>
                <a:cs typeface="Calibri"/>
              </a:rPr>
              <a:t>продолжительность</a:t>
            </a:r>
            <a:r>
              <a:rPr sz="3000" spc="-300" dirty="0">
                <a:latin typeface="Calibri"/>
                <a:cs typeface="Calibri"/>
              </a:rPr>
              <a:t> </a:t>
            </a:r>
            <a:r>
              <a:rPr sz="3000" spc="-380" dirty="0">
                <a:latin typeface="Calibri"/>
                <a:cs typeface="Calibri"/>
              </a:rPr>
              <a:t>ПМФ</a:t>
            </a:r>
            <a:endParaRPr sz="3000">
              <a:latin typeface="Calibri"/>
              <a:cs typeface="Calibri"/>
            </a:endParaRPr>
          </a:p>
          <a:p>
            <a:pPr marL="355600" indent="-342900">
              <a:lnSpc>
                <a:spcPts val="3240"/>
              </a:lnSpc>
              <a:spcBef>
                <a:spcPts val="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000" spc="-295" dirty="0">
                <a:latin typeface="Calibri"/>
                <a:cs typeface="Calibri"/>
              </a:rPr>
              <a:t>При </a:t>
            </a:r>
            <a:r>
              <a:rPr sz="3000" spc="-355" dirty="0">
                <a:latin typeface="Calibri"/>
                <a:cs typeface="Calibri"/>
              </a:rPr>
              <a:t>ОНМК </a:t>
            </a:r>
            <a:r>
              <a:rPr sz="3000" spc="-380" dirty="0">
                <a:latin typeface="Calibri"/>
                <a:cs typeface="Calibri"/>
              </a:rPr>
              <a:t>ПМФ </a:t>
            </a:r>
            <a:r>
              <a:rPr sz="3000" spc="-285" dirty="0">
                <a:latin typeface="Calibri"/>
                <a:cs typeface="Calibri"/>
              </a:rPr>
              <a:t>не </a:t>
            </a:r>
            <a:r>
              <a:rPr sz="3000" spc="-330" dirty="0">
                <a:latin typeface="Calibri"/>
                <a:cs typeface="Calibri"/>
              </a:rPr>
              <a:t>должен</a:t>
            </a:r>
            <a:r>
              <a:rPr sz="3000" spc="-350" dirty="0">
                <a:latin typeface="Calibri"/>
                <a:cs typeface="Calibri"/>
              </a:rPr>
              <a:t> </a:t>
            </a:r>
            <a:r>
              <a:rPr sz="3000" spc="-285" dirty="0">
                <a:latin typeface="Calibri"/>
                <a:cs typeface="Calibri"/>
              </a:rPr>
              <a:t>превышать</a:t>
            </a:r>
            <a:endParaRPr sz="3000">
              <a:latin typeface="Calibri"/>
              <a:cs typeface="Calibri"/>
            </a:endParaRPr>
          </a:p>
          <a:p>
            <a:pPr marL="354965">
              <a:lnSpc>
                <a:spcPts val="3240"/>
              </a:lnSpc>
            </a:pPr>
            <a:r>
              <a:rPr sz="3000" spc="-175" dirty="0">
                <a:latin typeface="Calibri"/>
                <a:cs typeface="Calibri"/>
              </a:rPr>
              <a:t>24</a:t>
            </a:r>
            <a:r>
              <a:rPr sz="3000" spc="-50" dirty="0">
                <a:latin typeface="Calibri"/>
                <a:cs typeface="Calibri"/>
              </a:rPr>
              <a:t> </a:t>
            </a:r>
            <a:r>
              <a:rPr sz="3000" spc="-229" dirty="0">
                <a:latin typeface="Calibri"/>
                <a:cs typeface="Calibri"/>
              </a:rPr>
              <a:t>часа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95912" y="6421628"/>
            <a:ext cx="14014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30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472" y="164592"/>
            <a:ext cx="1411224" cy="141122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28695" y="711707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748641"/>
            <a:ext cx="6243783" cy="351212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445547" y="1834800"/>
            <a:ext cx="5100955" cy="290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750" spc="-165" dirty="0">
                <a:latin typeface="Calibri"/>
                <a:cs typeface="Calibri"/>
              </a:rPr>
              <a:t>Перфузионно-метаболический </a:t>
            </a:r>
            <a:r>
              <a:rPr sz="1750" spc="-160" dirty="0">
                <a:latin typeface="Calibri"/>
                <a:cs typeface="Calibri"/>
              </a:rPr>
              <a:t>баланс острейшего </a:t>
            </a:r>
            <a:r>
              <a:rPr sz="1750" spc="-175" dirty="0">
                <a:latin typeface="Calibri"/>
                <a:cs typeface="Calibri"/>
              </a:rPr>
              <a:t>периода</a:t>
            </a:r>
            <a:r>
              <a:rPr sz="1750" spc="-260" dirty="0">
                <a:latin typeface="Calibri"/>
                <a:cs typeface="Calibri"/>
              </a:rPr>
              <a:t> </a:t>
            </a:r>
            <a:r>
              <a:rPr sz="1750" spc="-175" dirty="0">
                <a:latin typeface="Calibri"/>
                <a:cs typeface="Calibri"/>
              </a:rPr>
              <a:t>ОЦН</a:t>
            </a:r>
            <a:endParaRPr sz="175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43274" y="3397173"/>
            <a:ext cx="2164080" cy="339090"/>
            <a:chOff x="743274" y="3397173"/>
            <a:chExt cx="2164080" cy="339090"/>
          </a:xfrm>
        </p:grpSpPr>
        <p:sp>
          <p:nvSpPr>
            <p:cNvPr id="10" name="object 10"/>
            <p:cNvSpPr/>
            <p:nvPr/>
          </p:nvSpPr>
          <p:spPr>
            <a:xfrm>
              <a:off x="746766" y="3400666"/>
              <a:ext cx="2157095" cy="332105"/>
            </a:xfrm>
            <a:custGeom>
              <a:avLst/>
              <a:gdLst/>
              <a:ahLst/>
              <a:cxnLst/>
              <a:rect l="l" t="t" r="r" b="b"/>
              <a:pathLst>
                <a:path w="2157095" h="332104">
                  <a:moveTo>
                    <a:pt x="2156870" y="0"/>
                  </a:moveTo>
                  <a:lnTo>
                    <a:pt x="0" y="0"/>
                  </a:lnTo>
                  <a:lnTo>
                    <a:pt x="539217" y="331701"/>
                  </a:lnTo>
                  <a:lnTo>
                    <a:pt x="1617652" y="331701"/>
                  </a:lnTo>
                  <a:lnTo>
                    <a:pt x="215687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46766" y="3400666"/>
              <a:ext cx="2157095" cy="332105"/>
            </a:xfrm>
            <a:custGeom>
              <a:avLst/>
              <a:gdLst/>
              <a:ahLst/>
              <a:cxnLst/>
              <a:rect l="l" t="t" r="r" b="b"/>
              <a:pathLst>
                <a:path w="2157095" h="332104">
                  <a:moveTo>
                    <a:pt x="0" y="0"/>
                  </a:moveTo>
                  <a:lnTo>
                    <a:pt x="539217" y="331700"/>
                  </a:lnTo>
                  <a:lnTo>
                    <a:pt x="1617652" y="331700"/>
                  </a:lnTo>
                  <a:lnTo>
                    <a:pt x="2156870" y="0"/>
                  </a:lnTo>
                  <a:lnTo>
                    <a:pt x="0" y="0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11293" y="3431649"/>
            <a:ext cx="1228090" cy="2444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400" spc="-20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400" spc="-20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400" spc="-10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400" spc="-85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400" spc="-10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1400" spc="-12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400" spc="-135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400" spc="-90" dirty="0">
                <a:solidFill>
                  <a:srgbClr val="FFFFFF"/>
                </a:solidFill>
                <a:latin typeface="Calibri"/>
                <a:cs typeface="Calibri"/>
              </a:rPr>
              <a:t>з</a:t>
            </a:r>
            <a:r>
              <a:rPr sz="1400" spc="-20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405099" y="3713495"/>
            <a:ext cx="1293495" cy="850900"/>
            <a:chOff x="2405099" y="3713495"/>
            <a:chExt cx="1293495" cy="850900"/>
          </a:xfrm>
        </p:grpSpPr>
        <p:sp>
          <p:nvSpPr>
            <p:cNvPr id="14" name="object 14"/>
            <p:cNvSpPr/>
            <p:nvPr/>
          </p:nvSpPr>
          <p:spPr>
            <a:xfrm>
              <a:off x="2424784" y="3733180"/>
              <a:ext cx="1254125" cy="811530"/>
            </a:xfrm>
            <a:custGeom>
              <a:avLst/>
              <a:gdLst/>
              <a:ahLst/>
              <a:cxnLst/>
              <a:rect l="l" t="t" r="r" b="b"/>
              <a:pathLst>
                <a:path w="1254125" h="811529">
                  <a:moveTo>
                    <a:pt x="626817" y="0"/>
                  </a:moveTo>
                  <a:lnTo>
                    <a:pt x="0" y="811366"/>
                  </a:lnTo>
                  <a:lnTo>
                    <a:pt x="1253634" y="811366"/>
                  </a:lnTo>
                  <a:lnTo>
                    <a:pt x="62681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24784" y="3733180"/>
              <a:ext cx="1254125" cy="811530"/>
            </a:xfrm>
            <a:custGeom>
              <a:avLst/>
              <a:gdLst/>
              <a:ahLst/>
              <a:cxnLst/>
              <a:rect l="l" t="t" r="r" b="b"/>
              <a:pathLst>
                <a:path w="1254125" h="811529">
                  <a:moveTo>
                    <a:pt x="0" y="811366"/>
                  </a:moveTo>
                  <a:lnTo>
                    <a:pt x="626817" y="0"/>
                  </a:lnTo>
                  <a:lnTo>
                    <a:pt x="1253634" y="811366"/>
                  </a:lnTo>
                  <a:lnTo>
                    <a:pt x="0" y="811366"/>
                  </a:lnTo>
                  <a:close/>
                </a:path>
              </a:pathLst>
            </a:custGeom>
            <a:ln w="39023">
              <a:solidFill>
                <a:srgbClr val="CC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2662891" y="4103635"/>
            <a:ext cx="753110" cy="46100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indent="24130" algn="ctr">
              <a:lnSpc>
                <a:spcPct val="100000"/>
              </a:lnSpc>
              <a:spcBef>
                <a:spcPts val="120"/>
              </a:spcBef>
            </a:pPr>
            <a:r>
              <a:rPr sz="950" b="1" spc="-80" dirty="0">
                <a:solidFill>
                  <a:srgbClr val="FFFFFF"/>
                </a:solidFill>
                <a:latin typeface="Calibri"/>
                <a:cs typeface="Calibri"/>
              </a:rPr>
              <a:t>Перфузионно-  </a:t>
            </a:r>
            <a:r>
              <a:rPr sz="950" b="1" spc="-110" dirty="0">
                <a:solidFill>
                  <a:srgbClr val="FFFFFF"/>
                </a:solidFill>
                <a:latin typeface="Calibri"/>
                <a:cs typeface="Calibri"/>
              </a:rPr>
              <a:t>ме</a:t>
            </a:r>
            <a:r>
              <a:rPr sz="950" b="1" spc="-60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950" b="1" spc="-6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950" b="1" spc="-90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950" b="1" spc="-9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950" b="1" spc="-8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950" b="1" spc="-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950" b="1" spc="-75" dirty="0">
                <a:solidFill>
                  <a:srgbClr val="FFFFFF"/>
                </a:solidFill>
                <a:latin typeface="Calibri"/>
                <a:cs typeface="Calibri"/>
              </a:rPr>
              <a:t>че</a:t>
            </a:r>
            <a:r>
              <a:rPr sz="950" b="1" spc="-70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950" b="1" spc="-8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950" b="1" spc="-95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950" b="1" spc="-40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950" b="1" spc="-90" dirty="0">
                <a:solidFill>
                  <a:srgbClr val="FFFFFF"/>
                </a:solidFill>
                <a:latin typeface="Calibri"/>
                <a:cs typeface="Calibri"/>
              </a:rPr>
              <a:t>сопряжение</a:t>
            </a:r>
            <a:endParaRPr sz="95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09929" y="3171160"/>
            <a:ext cx="4023360" cy="582295"/>
            <a:chOff x="1409929" y="3171160"/>
            <a:chExt cx="4023360" cy="582295"/>
          </a:xfrm>
        </p:grpSpPr>
        <p:sp>
          <p:nvSpPr>
            <p:cNvPr id="18" name="object 18"/>
            <p:cNvSpPr/>
            <p:nvPr/>
          </p:nvSpPr>
          <p:spPr>
            <a:xfrm>
              <a:off x="1465452" y="3695782"/>
              <a:ext cx="3097530" cy="37465"/>
            </a:xfrm>
            <a:custGeom>
              <a:avLst/>
              <a:gdLst/>
              <a:ahLst/>
              <a:cxnLst/>
              <a:rect l="l" t="t" r="r" b="b"/>
              <a:pathLst>
                <a:path w="3097529" h="37464">
                  <a:moveTo>
                    <a:pt x="0" y="37397"/>
                  </a:moveTo>
                  <a:lnTo>
                    <a:pt x="3097502" y="0"/>
                  </a:lnTo>
                </a:path>
              </a:pathLst>
            </a:custGeom>
            <a:ln w="39023">
              <a:solidFill>
                <a:srgbClr val="CC33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272735" y="3364081"/>
              <a:ext cx="2157095" cy="332105"/>
            </a:xfrm>
            <a:custGeom>
              <a:avLst/>
              <a:gdLst/>
              <a:ahLst/>
              <a:cxnLst/>
              <a:rect l="l" t="t" r="r" b="b"/>
              <a:pathLst>
                <a:path w="2157095" h="332104">
                  <a:moveTo>
                    <a:pt x="2156868" y="0"/>
                  </a:moveTo>
                  <a:lnTo>
                    <a:pt x="0" y="0"/>
                  </a:lnTo>
                  <a:lnTo>
                    <a:pt x="539217" y="331701"/>
                  </a:lnTo>
                  <a:lnTo>
                    <a:pt x="1617652" y="331701"/>
                  </a:lnTo>
                  <a:lnTo>
                    <a:pt x="215686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72735" y="3364081"/>
              <a:ext cx="2157095" cy="332105"/>
            </a:xfrm>
            <a:custGeom>
              <a:avLst/>
              <a:gdLst/>
              <a:ahLst/>
              <a:cxnLst/>
              <a:rect l="l" t="t" r="r" b="b"/>
              <a:pathLst>
                <a:path w="2157095" h="332104">
                  <a:moveTo>
                    <a:pt x="0" y="0"/>
                  </a:moveTo>
                  <a:lnTo>
                    <a:pt x="539217" y="331700"/>
                  </a:lnTo>
                  <a:lnTo>
                    <a:pt x="1617652" y="331700"/>
                  </a:lnTo>
                  <a:lnTo>
                    <a:pt x="2156869" y="0"/>
                  </a:lnTo>
                  <a:lnTo>
                    <a:pt x="0" y="0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13422" y="3174653"/>
              <a:ext cx="701040" cy="184785"/>
            </a:xfrm>
            <a:custGeom>
              <a:avLst/>
              <a:gdLst/>
              <a:ahLst/>
              <a:cxnLst/>
              <a:rect l="l" t="t" r="r" b="b"/>
              <a:pathLst>
                <a:path w="701039" h="184785">
                  <a:moveTo>
                    <a:pt x="350399" y="0"/>
                  </a:moveTo>
                  <a:lnTo>
                    <a:pt x="279781" y="1874"/>
                  </a:lnTo>
                  <a:lnTo>
                    <a:pt x="214008" y="7251"/>
                  </a:lnTo>
                  <a:lnTo>
                    <a:pt x="154487" y="15759"/>
                  </a:lnTo>
                  <a:lnTo>
                    <a:pt x="102629" y="27026"/>
                  </a:lnTo>
                  <a:lnTo>
                    <a:pt x="59842" y="40683"/>
                  </a:lnTo>
                  <a:lnTo>
                    <a:pt x="7118" y="73678"/>
                  </a:lnTo>
                  <a:lnTo>
                    <a:pt x="0" y="92274"/>
                  </a:lnTo>
                  <a:lnTo>
                    <a:pt x="7118" y="110871"/>
                  </a:lnTo>
                  <a:lnTo>
                    <a:pt x="59842" y="143866"/>
                  </a:lnTo>
                  <a:lnTo>
                    <a:pt x="102629" y="157523"/>
                  </a:lnTo>
                  <a:lnTo>
                    <a:pt x="154487" y="168790"/>
                  </a:lnTo>
                  <a:lnTo>
                    <a:pt x="214008" y="177298"/>
                  </a:lnTo>
                  <a:lnTo>
                    <a:pt x="279781" y="182675"/>
                  </a:lnTo>
                  <a:lnTo>
                    <a:pt x="350399" y="184550"/>
                  </a:lnTo>
                  <a:lnTo>
                    <a:pt x="421017" y="182675"/>
                  </a:lnTo>
                  <a:lnTo>
                    <a:pt x="486790" y="177298"/>
                  </a:lnTo>
                  <a:lnTo>
                    <a:pt x="546311" y="168790"/>
                  </a:lnTo>
                  <a:lnTo>
                    <a:pt x="598169" y="157523"/>
                  </a:lnTo>
                  <a:lnTo>
                    <a:pt x="640956" y="143866"/>
                  </a:lnTo>
                  <a:lnTo>
                    <a:pt x="693681" y="110871"/>
                  </a:lnTo>
                  <a:lnTo>
                    <a:pt x="700799" y="92274"/>
                  </a:lnTo>
                  <a:lnTo>
                    <a:pt x="693681" y="73678"/>
                  </a:lnTo>
                  <a:lnTo>
                    <a:pt x="640956" y="40683"/>
                  </a:lnTo>
                  <a:lnTo>
                    <a:pt x="598169" y="27026"/>
                  </a:lnTo>
                  <a:lnTo>
                    <a:pt x="546311" y="15759"/>
                  </a:lnTo>
                  <a:lnTo>
                    <a:pt x="486790" y="7251"/>
                  </a:lnTo>
                  <a:lnTo>
                    <a:pt x="421017" y="1874"/>
                  </a:lnTo>
                  <a:lnTo>
                    <a:pt x="350399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13422" y="3174653"/>
              <a:ext cx="701040" cy="184785"/>
            </a:xfrm>
            <a:custGeom>
              <a:avLst/>
              <a:gdLst/>
              <a:ahLst/>
              <a:cxnLst/>
              <a:rect l="l" t="t" r="r" b="b"/>
              <a:pathLst>
                <a:path w="701039" h="184785">
                  <a:moveTo>
                    <a:pt x="0" y="92274"/>
                  </a:moveTo>
                  <a:lnTo>
                    <a:pt x="27536" y="56357"/>
                  </a:lnTo>
                  <a:lnTo>
                    <a:pt x="102629" y="27026"/>
                  </a:lnTo>
                  <a:lnTo>
                    <a:pt x="154487" y="15759"/>
                  </a:lnTo>
                  <a:lnTo>
                    <a:pt x="214008" y="7251"/>
                  </a:lnTo>
                  <a:lnTo>
                    <a:pt x="279782" y="1874"/>
                  </a:lnTo>
                  <a:lnTo>
                    <a:pt x="350399" y="0"/>
                  </a:lnTo>
                  <a:lnTo>
                    <a:pt x="421017" y="1874"/>
                  </a:lnTo>
                  <a:lnTo>
                    <a:pt x="486791" y="7251"/>
                  </a:lnTo>
                  <a:lnTo>
                    <a:pt x="546311" y="15759"/>
                  </a:lnTo>
                  <a:lnTo>
                    <a:pt x="598170" y="27026"/>
                  </a:lnTo>
                  <a:lnTo>
                    <a:pt x="640957" y="40683"/>
                  </a:lnTo>
                  <a:lnTo>
                    <a:pt x="693680" y="73678"/>
                  </a:lnTo>
                  <a:lnTo>
                    <a:pt x="700799" y="92274"/>
                  </a:lnTo>
                  <a:lnTo>
                    <a:pt x="693680" y="110871"/>
                  </a:lnTo>
                  <a:lnTo>
                    <a:pt x="640957" y="143866"/>
                  </a:lnTo>
                  <a:lnTo>
                    <a:pt x="598170" y="157522"/>
                  </a:lnTo>
                  <a:lnTo>
                    <a:pt x="546311" y="168790"/>
                  </a:lnTo>
                  <a:lnTo>
                    <a:pt x="486791" y="177298"/>
                  </a:lnTo>
                  <a:lnTo>
                    <a:pt x="421017" y="182674"/>
                  </a:lnTo>
                  <a:lnTo>
                    <a:pt x="350399" y="184549"/>
                  </a:lnTo>
                  <a:lnTo>
                    <a:pt x="279782" y="182674"/>
                  </a:lnTo>
                  <a:lnTo>
                    <a:pt x="214008" y="177298"/>
                  </a:lnTo>
                  <a:lnTo>
                    <a:pt x="154487" y="168790"/>
                  </a:lnTo>
                  <a:lnTo>
                    <a:pt x="102629" y="157522"/>
                  </a:lnTo>
                  <a:lnTo>
                    <a:pt x="59842" y="143866"/>
                  </a:lnTo>
                  <a:lnTo>
                    <a:pt x="7118" y="110871"/>
                  </a:lnTo>
                  <a:lnTo>
                    <a:pt x="0" y="92274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675513" y="2915496"/>
            <a:ext cx="177165" cy="650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100" spc="-65" dirty="0">
                <a:latin typeface="Calibri"/>
                <a:cs typeface="Calibri"/>
              </a:rPr>
              <a:t>-</a:t>
            </a:r>
            <a:endParaRPr sz="41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399778" y="2174674"/>
            <a:ext cx="678180" cy="1028065"/>
            <a:chOff x="1399778" y="2174674"/>
            <a:chExt cx="678180" cy="1028065"/>
          </a:xfrm>
        </p:grpSpPr>
        <p:sp>
          <p:nvSpPr>
            <p:cNvPr id="25" name="object 25"/>
            <p:cNvSpPr/>
            <p:nvPr/>
          </p:nvSpPr>
          <p:spPr>
            <a:xfrm>
              <a:off x="1778919" y="2185489"/>
              <a:ext cx="295275" cy="1013460"/>
            </a:xfrm>
            <a:custGeom>
              <a:avLst/>
              <a:gdLst/>
              <a:ahLst/>
              <a:cxnLst/>
              <a:rect l="l" t="t" r="r" b="b"/>
              <a:pathLst>
                <a:path w="295275" h="1013460">
                  <a:moveTo>
                    <a:pt x="221336" y="0"/>
                  </a:moveTo>
                  <a:lnTo>
                    <a:pt x="73779" y="0"/>
                  </a:lnTo>
                  <a:lnTo>
                    <a:pt x="73779" y="832326"/>
                  </a:lnTo>
                  <a:lnTo>
                    <a:pt x="0" y="832326"/>
                  </a:lnTo>
                  <a:lnTo>
                    <a:pt x="147558" y="1013216"/>
                  </a:lnTo>
                  <a:lnTo>
                    <a:pt x="295116" y="832326"/>
                  </a:lnTo>
                  <a:lnTo>
                    <a:pt x="221336" y="832326"/>
                  </a:lnTo>
                  <a:lnTo>
                    <a:pt x="221336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78919" y="2185488"/>
              <a:ext cx="295275" cy="1013460"/>
            </a:xfrm>
            <a:custGeom>
              <a:avLst/>
              <a:gdLst/>
              <a:ahLst/>
              <a:cxnLst/>
              <a:rect l="l" t="t" r="r" b="b"/>
              <a:pathLst>
                <a:path w="295275" h="1013460">
                  <a:moveTo>
                    <a:pt x="295116" y="832326"/>
                  </a:moveTo>
                  <a:lnTo>
                    <a:pt x="147558" y="1013217"/>
                  </a:lnTo>
                  <a:lnTo>
                    <a:pt x="0" y="832326"/>
                  </a:lnTo>
                  <a:lnTo>
                    <a:pt x="73778" y="832326"/>
                  </a:lnTo>
                  <a:lnTo>
                    <a:pt x="73778" y="0"/>
                  </a:lnTo>
                  <a:lnTo>
                    <a:pt x="221336" y="0"/>
                  </a:lnTo>
                  <a:lnTo>
                    <a:pt x="221336" y="832326"/>
                  </a:lnTo>
                  <a:lnTo>
                    <a:pt x="295116" y="832326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03271" y="2178166"/>
              <a:ext cx="295275" cy="1014094"/>
            </a:xfrm>
            <a:custGeom>
              <a:avLst/>
              <a:gdLst/>
              <a:ahLst/>
              <a:cxnLst/>
              <a:rect l="l" t="t" r="r" b="b"/>
              <a:pathLst>
                <a:path w="295275" h="1014094">
                  <a:moveTo>
                    <a:pt x="221336" y="0"/>
                  </a:moveTo>
                  <a:lnTo>
                    <a:pt x="73779" y="0"/>
                  </a:lnTo>
                  <a:lnTo>
                    <a:pt x="73779" y="832732"/>
                  </a:lnTo>
                  <a:lnTo>
                    <a:pt x="0" y="832732"/>
                  </a:lnTo>
                  <a:lnTo>
                    <a:pt x="147557" y="1013623"/>
                  </a:lnTo>
                  <a:lnTo>
                    <a:pt x="295116" y="832732"/>
                  </a:lnTo>
                  <a:lnTo>
                    <a:pt x="221336" y="832732"/>
                  </a:lnTo>
                  <a:lnTo>
                    <a:pt x="221336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03270" y="2178166"/>
              <a:ext cx="295275" cy="1014094"/>
            </a:xfrm>
            <a:custGeom>
              <a:avLst/>
              <a:gdLst/>
              <a:ahLst/>
              <a:cxnLst/>
              <a:rect l="l" t="t" r="r" b="b"/>
              <a:pathLst>
                <a:path w="295275" h="1014094">
                  <a:moveTo>
                    <a:pt x="295116" y="832732"/>
                  </a:moveTo>
                  <a:lnTo>
                    <a:pt x="147557" y="1013623"/>
                  </a:lnTo>
                  <a:lnTo>
                    <a:pt x="0" y="832732"/>
                  </a:lnTo>
                  <a:lnTo>
                    <a:pt x="73779" y="832732"/>
                  </a:lnTo>
                  <a:lnTo>
                    <a:pt x="73779" y="0"/>
                  </a:lnTo>
                  <a:lnTo>
                    <a:pt x="221337" y="0"/>
                  </a:lnTo>
                  <a:lnTo>
                    <a:pt x="221337" y="832732"/>
                  </a:lnTo>
                  <a:lnTo>
                    <a:pt x="295116" y="832732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425205" y="2218328"/>
            <a:ext cx="638175" cy="8432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39"/>
              </a:lnSpc>
            </a:pPr>
            <a:r>
              <a:rPr sz="1550" spc="-155" dirty="0">
                <a:latin typeface="Calibri"/>
                <a:cs typeface="Calibri"/>
              </a:rPr>
              <a:t>Гипотермия</a:t>
            </a:r>
            <a:endParaRPr sz="1550">
              <a:latin typeface="Calibri"/>
              <a:cs typeface="Calibri"/>
            </a:endParaRPr>
          </a:p>
          <a:p>
            <a:pPr marL="116839">
              <a:lnSpc>
                <a:spcPct val="100000"/>
              </a:lnSpc>
              <a:spcBef>
                <a:spcPts val="1095"/>
              </a:spcBef>
            </a:pPr>
            <a:r>
              <a:rPr sz="1550" spc="-135" dirty="0">
                <a:latin typeface="Calibri"/>
                <a:cs typeface="Calibri"/>
              </a:rPr>
              <a:t>Седация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184136" y="2339860"/>
            <a:ext cx="302260" cy="1046480"/>
            <a:chOff x="2184136" y="2339860"/>
            <a:chExt cx="302260" cy="1046480"/>
          </a:xfrm>
        </p:grpSpPr>
        <p:sp>
          <p:nvSpPr>
            <p:cNvPr id="31" name="object 31"/>
            <p:cNvSpPr/>
            <p:nvPr/>
          </p:nvSpPr>
          <p:spPr>
            <a:xfrm>
              <a:off x="2187629" y="2343354"/>
              <a:ext cx="295275" cy="1039494"/>
            </a:xfrm>
            <a:custGeom>
              <a:avLst/>
              <a:gdLst/>
              <a:ahLst/>
              <a:cxnLst/>
              <a:rect l="l" t="t" r="r" b="b"/>
              <a:pathLst>
                <a:path w="295275" h="1039495">
                  <a:moveTo>
                    <a:pt x="221336" y="0"/>
                  </a:moveTo>
                  <a:lnTo>
                    <a:pt x="73779" y="0"/>
                  </a:lnTo>
                  <a:lnTo>
                    <a:pt x="73779" y="858000"/>
                  </a:lnTo>
                  <a:lnTo>
                    <a:pt x="0" y="858000"/>
                  </a:lnTo>
                  <a:lnTo>
                    <a:pt x="147557" y="1038891"/>
                  </a:lnTo>
                  <a:lnTo>
                    <a:pt x="295116" y="858000"/>
                  </a:lnTo>
                  <a:lnTo>
                    <a:pt x="221336" y="858000"/>
                  </a:lnTo>
                  <a:lnTo>
                    <a:pt x="221336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187629" y="2343353"/>
              <a:ext cx="295275" cy="1039494"/>
            </a:xfrm>
            <a:custGeom>
              <a:avLst/>
              <a:gdLst/>
              <a:ahLst/>
              <a:cxnLst/>
              <a:rect l="l" t="t" r="r" b="b"/>
              <a:pathLst>
                <a:path w="295275" h="1039495">
                  <a:moveTo>
                    <a:pt x="295116" y="858001"/>
                  </a:moveTo>
                  <a:lnTo>
                    <a:pt x="147558" y="1038892"/>
                  </a:lnTo>
                  <a:lnTo>
                    <a:pt x="0" y="858001"/>
                  </a:lnTo>
                  <a:lnTo>
                    <a:pt x="73779" y="858001"/>
                  </a:lnTo>
                  <a:lnTo>
                    <a:pt x="73779" y="0"/>
                  </a:lnTo>
                  <a:lnTo>
                    <a:pt x="221337" y="0"/>
                  </a:lnTo>
                  <a:lnTo>
                    <a:pt x="221337" y="858001"/>
                  </a:lnTo>
                  <a:lnTo>
                    <a:pt x="295116" y="858001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2250944" y="2380976"/>
            <a:ext cx="178435" cy="873125"/>
          </a:xfrm>
          <a:prstGeom prst="rect">
            <a:avLst/>
          </a:prstGeom>
        </p:spPr>
        <p:txBody>
          <a:bodyPr vert="vert270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-85" dirty="0">
                <a:latin typeface="Calibri"/>
                <a:cs typeface="Calibri"/>
              </a:rPr>
              <a:t>Антиконвульсанты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908960" y="2358281"/>
            <a:ext cx="302260" cy="1046480"/>
            <a:chOff x="908960" y="2358281"/>
            <a:chExt cx="302260" cy="1046480"/>
          </a:xfrm>
        </p:grpSpPr>
        <p:sp>
          <p:nvSpPr>
            <p:cNvPr id="35" name="object 35"/>
            <p:cNvSpPr/>
            <p:nvPr/>
          </p:nvSpPr>
          <p:spPr>
            <a:xfrm>
              <a:off x="912453" y="2361774"/>
              <a:ext cx="295275" cy="1039494"/>
            </a:xfrm>
            <a:custGeom>
              <a:avLst/>
              <a:gdLst/>
              <a:ahLst/>
              <a:cxnLst/>
              <a:rect l="l" t="t" r="r" b="b"/>
              <a:pathLst>
                <a:path w="295275" h="1039495">
                  <a:moveTo>
                    <a:pt x="221336" y="0"/>
                  </a:moveTo>
                  <a:lnTo>
                    <a:pt x="73778" y="0"/>
                  </a:lnTo>
                  <a:lnTo>
                    <a:pt x="73778" y="858000"/>
                  </a:lnTo>
                  <a:lnTo>
                    <a:pt x="0" y="858000"/>
                  </a:lnTo>
                  <a:lnTo>
                    <a:pt x="147558" y="1038891"/>
                  </a:lnTo>
                  <a:lnTo>
                    <a:pt x="295116" y="858000"/>
                  </a:lnTo>
                  <a:lnTo>
                    <a:pt x="221336" y="858000"/>
                  </a:lnTo>
                  <a:lnTo>
                    <a:pt x="221336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12453" y="2361773"/>
              <a:ext cx="295275" cy="1039494"/>
            </a:xfrm>
            <a:custGeom>
              <a:avLst/>
              <a:gdLst/>
              <a:ahLst/>
              <a:cxnLst/>
              <a:rect l="l" t="t" r="r" b="b"/>
              <a:pathLst>
                <a:path w="295275" h="1039495">
                  <a:moveTo>
                    <a:pt x="295116" y="858001"/>
                  </a:moveTo>
                  <a:lnTo>
                    <a:pt x="147558" y="1038892"/>
                  </a:lnTo>
                  <a:lnTo>
                    <a:pt x="0" y="858001"/>
                  </a:lnTo>
                  <a:lnTo>
                    <a:pt x="73779" y="858001"/>
                  </a:lnTo>
                  <a:lnTo>
                    <a:pt x="73779" y="0"/>
                  </a:lnTo>
                  <a:lnTo>
                    <a:pt x="221337" y="0"/>
                  </a:lnTo>
                  <a:lnTo>
                    <a:pt x="221337" y="858001"/>
                  </a:lnTo>
                  <a:lnTo>
                    <a:pt x="295116" y="858001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934387" y="2473580"/>
            <a:ext cx="262890" cy="7258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39"/>
              </a:lnSpc>
            </a:pPr>
            <a:r>
              <a:rPr sz="1550" spc="-10" dirty="0">
                <a:latin typeface="Calibri"/>
                <a:cs typeface="Calibri"/>
              </a:rPr>
              <a:t>О</a:t>
            </a:r>
            <a:r>
              <a:rPr sz="1550" spc="-5" dirty="0">
                <a:latin typeface="Calibri"/>
                <a:cs typeface="Calibri"/>
              </a:rPr>
              <a:t>пе</a:t>
            </a:r>
            <a:r>
              <a:rPr sz="1550" spc="-10" dirty="0">
                <a:latin typeface="Calibri"/>
                <a:cs typeface="Calibri"/>
              </a:rPr>
              <a:t>ра</a:t>
            </a:r>
            <a:r>
              <a:rPr sz="1550" spc="-5" dirty="0">
                <a:latin typeface="Calibri"/>
                <a:cs typeface="Calibri"/>
              </a:rPr>
              <a:t>ц</a:t>
            </a:r>
            <a:r>
              <a:rPr sz="1550" spc="-10" dirty="0">
                <a:latin typeface="Calibri"/>
                <a:cs typeface="Calibri"/>
              </a:rPr>
              <a:t>и</a:t>
            </a:r>
            <a:r>
              <a:rPr sz="1550" dirty="0">
                <a:latin typeface="Calibri"/>
                <a:cs typeface="Calibri"/>
              </a:rPr>
              <a:t>я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830972" y="3729686"/>
            <a:ext cx="1177925" cy="1273810"/>
            <a:chOff x="3830972" y="3729686"/>
            <a:chExt cx="1177925" cy="1273810"/>
          </a:xfrm>
        </p:grpSpPr>
        <p:sp>
          <p:nvSpPr>
            <p:cNvPr id="39" name="object 39"/>
            <p:cNvSpPr/>
            <p:nvPr/>
          </p:nvSpPr>
          <p:spPr>
            <a:xfrm>
              <a:off x="4196497" y="3769916"/>
              <a:ext cx="401320" cy="221615"/>
            </a:xfrm>
            <a:custGeom>
              <a:avLst/>
              <a:gdLst/>
              <a:ahLst/>
              <a:cxnLst/>
              <a:rect l="l" t="t" r="r" b="b"/>
              <a:pathLst>
                <a:path w="401320" h="221614">
                  <a:moveTo>
                    <a:pt x="200427" y="0"/>
                  </a:moveTo>
                  <a:lnTo>
                    <a:pt x="137076" y="5636"/>
                  </a:lnTo>
                  <a:lnTo>
                    <a:pt x="82057" y="21332"/>
                  </a:lnTo>
                  <a:lnTo>
                    <a:pt x="38670" y="45267"/>
                  </a:lnTo>
                  <a:lnTo>
                    <a:pt x="10217" y="75619"/>
                  </a:lnTo>
                  <a:lnTo>
                    <a:pt x="0" y="110567"/>
                  </a:lnTo>
                  <a:lnTo>
                    <a:pt x="10217" y="145514"/>
                  </a:lnTo>
                  <a:lnTo>
                    <a:pt x="38670" y="175866"/>
                  </a:lnTo>
                  <a:lnTo>
                    <a:pt x="82057" y="199800"/>
                  </a:lnTo>
                  <a:lnTo>
                    <a:pt x="137076" y="215496"/>
                  </a:lnTo>
                  <a:lnTo>
                    <a:pt x="200427" y="221133"/>
                  </a:lnTo>
                  <a:lnTo>
                    <a:pt x="263778" y="215496"/>
                  </a:lnTo>
                  <a:lnTo>
                    <a:pt x="318797" y="199800"/>
                  </a:lnTo>
                  <a:lnTo>
                    <a:pt x="362184" y="175866"/>
                  </a:lnTo>
                  <a:lnTo>
                    <a:pt x="390637" y="145514"/>
                  </a:lnTo>
                  <a:lnTo>
                    <a:pt x="400855" y="110567"/>
                  </a:lnTo>
                  <a:lnTo>
                    <a:pt x="390637" y="75619"/>
                  </a:lnTo>
                  <a:lnTo>
                    <a:pt x="362184" y="45267"/>
                  </a:lnTo>
                  <a:lnTo>
                    <a:pt x="318797" y="21332"/>
                  </a:lnTo>
                  <a:lnTo>
                    <a:pt x="263778" y="5636"/>
                  </a:lnTo>
                  <a:lnTo>
                    <a:pt x="200427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196497" y="3769916"/>
              <a:ext cx="401320" cy="221615"/>
            </a:xfrm>
            <a:custGeom>
              <a:avLst/>
              <a:gdLst/>
              <a:ahLst/>
              <a:cxnLst/>
              <a:rect l="l" t="t" r="r" b="b"/>
              <a:pathLst>
                <a:path w="401320" h="221614">
                  <a:moveTo>
                    <a:pt x="0" y="110566"/>
                  </a:moveTo>
                  <a:lnTo>
                    <a:pt x="38670" y="45267"/>
                  </a:lnTo>
                  <a:lnTo>
                    <a:pt x="82057" y="21333"/>
                  </a:lnTo>
                  <a:lnTo>
                    <a:pt x="137077" y="5636"/>
                  </a:lnTo>
                  <a:lnTo>
                    <a:pt x="200427" y="0"/>
                  </a:lnTo>
                  <a:lnTo>
                    <a:pt x="263778" y="5636"/>
                  </a:lnTo>
                  <a:lnTo>
                    <a:pt x="318797" y="21333"/>
                  </a:lnTo>
                  <a:lnTo>
                    <a:pt x="362184" y="45267"/>
                  </a:lnTo>
                  <a:lnTo>
                    <a:pt x="390637" y="75619"/>
                  </a:lnTo>
                  <a:lnTo>
                    <a:pt x="400855" y="110566"/>
                  </a:lnTo>
                  <a:lnTo>
                    <a:pt x="390637" y="145514"/>
                  </a:lnTo>
                  <a:lnTo>
                    <a:pt x="362184" y="175866"/>
                  </a:lnTo>
                  <a:lnTo>
                    <a:pt x="318797" y="199800"/>
                  </a:lnTo>
                  <a:lnTo>
                    <a:pt x="263778" y="215497"/>
                  </a:lnTo>
                  <a:lnTo>
                    <a:pt x="200427" y="221133"/>
                  </a:lnTo>
                  <a:lnTo>
                    <a:pt x="137077" y="215497"/>
                  </a:lnTo>
                  <a:lnTo>
                    <a:pt x="82057" y="199800"/>
                  </a:lnTo>
                  <a:lnTo>
                    <a:pt x="38670" y="175866"/>
                  </a:lnTo>
                  <a:lnTo>
                    <a:pt x="10217" y="145514"/>
                  </a:lnTo>
                  <a:lnTo>
                    <a:pt x="0" y="110566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155084" y="3991051"/>
              <a:ext cx="442595" cy="993140"/>
            </a:xfrm>
            <a:custGeom>
              <a:avLst/>
              <a:gdLst/>
              <a:ahLst/>
              <a:cxnLst/>
              <a:rect l="l" t="t" r="r" b="b"/>
              <a:pathLst>
                <a:path w="442595" h="993139">
                  <a:moveTo>
                    <a:pt x="221134" y="0"/>
                  </a:moveTo>
                  <a:lnTo>
                    <a:pt x="0" y="264970"/>
                  </a:lnTo>
                  <a:lnTo>
                    <a:pt x="110566" y="264970"/>
                  </a:lnTo>
                  <a:lnTo>
                    <a:pt x="110566" y="992755"/>
                  </a:lnTo>
                  <a:lnTo>
                    <a:pt x="331701" y="992755"/>
                  </a:lnTo>
                  <a:lnTo>
                    <a:pt x="331701" y="264970"/>
                  </a:lnTo>
                  <a:lnTo>
                    <a:pt x="442268" y="264970"/>
                  </a:lnTo>
                  <a:lnTo>
                    <a:pt x="221134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155084" y="3991051"/>
              <a:ext cx="442595" cy="993140"/>
            </a:xfrm>
            <a:custGeom>
              <a:avLst/>
              <a:gdLst/>
              <a:ahLst/>
              <a:cxnLst/>
              <a:rect l="l" t="t" r="r" b="b"/>
              <a:pathLst>
                <a:path w="442595" h="993139">
                  <a:moveTo>
                    <a:pt x="0" y="264971"/>
                  </a:moveTo>
                  <a:lnTo>
                    <a:pt x="221134" y="0"/>
                  </a:lnTo>
                  <a:lnTo>
                    <a:pt x="442268" y="264971"/>
                  </a:lnTo>
                  <a:lnTo>
                    <a:pt x="331701" y="264971"/>
                  </a:lnTo>
                  <a:lnTo>
                    <a:pt x="331701" y="992755"/>
                  </a:lnTo>
                  <a:lnTo>
                    <a:pt x="110566" y="992755"/>
                  </a:lnTo>
                  <a:lnTo>
                    <a:pt x="110566" y="264971"/>
                  </a:lnTo>
                  <a:lnTo>
                    <a:pt x="0" y="264971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834465" y="3733180"/>
              <a:ext cx="369570" cy="1266825"/>
            </a:xfrm>
            <a:custGeom>
              <a:avLst/>
              <a:gdLst/>
              <a:ahLst/>
              <a:cxnLst/>
              <a:rect l="l" t="t" r="r" b="b"/>
              <a:pathLst>
                <a:path w="369570" h="1266825">
                  <a:moveTo>
                    <a:pt x="184550" y="0"/>
                  </a:moveTo>
                  <a:lnTo>
                    <a:pt x="0" y="221133"/>
                  </a:lnTo>
                  <a:lnTo>
                    <a:pt x="92274" y="221133"/>
                  </a:lnTo>
                  <a:lnTo>
                    <a:pt x="92274" y="1266318"/>
                  </a:lnTo>
                  <a:lnTo>
                    <a:pt x="276823" y="1266318"/>
                  </a:lnTo>
                  <a:lnTo>
                    <a:pt x="276823" y="221133"/>
                  </a:lnTo>
                  <a:lnTo>
                    <a:pt x="369098" y="221133"/>
                  </a:lnTo>
                  <a:lnTo>
                    <a:pt x="184550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834465" y="3733180"/>
              <a:ext cx="369570" cy="1266825"/>
            </a:xfrm>
            <a:custGeom>
              <a:avLst/>
              <a:gdLst/>
              <a:ahLst/>
              <a:cxnLst/>
              <a:rect l="l" t="t" r="r" b="b"/>
              <a:pathLst>
                <a:path w="369570" h="1266825">
                  <a:moveTo>
                    <a:pt x="0" y="221133"/>
                  </a:moveTo>
                  <a:lnTo>
                    <a:pt x="184550" y="0"/>
                  </a:lnTo>
                  <a:lnTo>
                    <a:pt x="369098" y="221133"/>
                  </a:lnTo>
                  <a:lnTo>
                    <a:pt x="276823" y="221133"/>
                  </a:lnTo>
                  <a:lnTo>
                    <a:pt x="276823" y="1266317"/>
                  </a:lnTo>
                  <a:lnTo>
                    <a:pt x="92275" y="1266317"/>
                  </a:lnTo>
                  <a:lnTo>
                    <a:pt x="92275" y="221133"/>
                  </a:lnTo>
                  <a:lnTo>
                    <a:pt x="0" y="221133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562955" y="3733178"/>
              <a:ext cx="442595" cy="1252220"/>
            </a:xfrm>
            <a:custGeom>
              <a:avLst/>
              <a:gdLst/>
              <a:ahLst/>
              <a:cxnLst/>
              <a:rect l="l" t="t" r="r" b="b"/>
              <a:pathLst>
                <a:path w="442595" h="1252220">
                  <a:moveTo>
                    <a:pt x="221133" y="0"/>
                  </a:moveTo>
                  <a:lnTo>
                    <a:pt x="0" y="264970"/>
                  </a:lnTo>
                  <a:lnTo>
                    <a:pt x="110566" y="264970"/>
                  </a:lnTo>
                  <a:lnTo>
                    <a:pt x="110566" y="1251888"/>
                  </a:lnTo>
                  <a:lnTo>
                    <a:pt x="331699" y="1251888"/>
                  </a:lnTo>
                  <a:lnTo>
                    <a:pt x="331699" y="264970"/>
                  </a:lnTo>
                  <a:lnTo>
                    <a:pt x="442267" y="264970"/>
                  </a:lnTo>
                  <a:lnTo>
                    <a:pt x="221133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562955" y="3733178"/>
              <a:ext cx="442595" cy="1252220"/>
            </a:xfrm>
            <a:custGeom>
              <a:avLst/>
              <a:gdLst/>
              <a:ahLst/>
              <a:cxnLst/>
              <a:rect l="l" t="t" r="r" b="b"/>
              <a:pathLst>
                <a:path w="442595" h="1252220">
                  <a:moveTo>
                    <a:pt x="0" y="264970"/>
                  </a:moveTo>
                  <a:lnTo>
                    <a:pt x="221134" y="0"/>
                  </a:lnTo>
                  <a:lnTo>
                    <a:pt x="442268" y="264970"/>
                  </a:lnTo>
                  <a:lnTo>
                    <a:pt x="331700" y="264970"/>
                  </a:lnTo>
                  <a:lnTo>
                    <a:pt x="331700" y="1251888"/>
                  </a:lnTo>
                  <a:lnTo>
                    <a:pt x="110567" y="1251888"/>
                  </a:lnTo>
                  <a:lnTo>
                    <a:pt x="110567" y="264970"/>
                  </a:lnTo>
                  <a:lnTo>
                    <a:pt x="0" y="264970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4639903" y="4152285"/>
            <a:ext cx="271780" cy="523875"/>
          </a:xfrm>
          <a:prstGeom prst="rect">
            <a:avLst/>
          </a:prstGeom>
        </p:spPr>
        <p:txBody>
          <a:bodyPr vert="vert" wrap="square" lIns="0" tIns="3175" rIns="0" bIns="0" rtlCol="0">
            <a:spAutoFit/>
          </a:bodyPr>
          <a:lstStyle/>
          <a:p>
            <a:pPr marL="126364" marR="5080" indent="-114300">
              <a:lnSpc>
                <a:spcPct val="101400"/>
              </a:lnSpc>
              <a:spcBef>
                <a:spcPts val="25"/>
              </a:spcBef>
            </a:pPr>
            <a:r>
              <a:rPr sz="800" dirty="0">
                <a:latin typeface="Calibri"/>
                <a:cs typeface="Calibri"/>
              </a:rPr>
              <a:t>Ин</a:t>
            </a:r>
            <a:r>
              <a:rPr sz="800" spc="-5" dirty="0">
                <a:latin typeface="Calibri"/>
                <a:cs typeface="Calibri"/>
              </a:rPr>
              <a:t>фу</a:t>
            </a:r>
            <a:r>
              <a:rPr sz="800" dirty="0">
                <a:latin typeface="Calibri"/>
                <a:cs typeface="Calibri"/>
              </a:rPr>
              <a:t>з</a:t>
            </a:r>
            <a:r>
              <a:rPr sz="800" spc="-5" dirty="0">
                <a:latin typeface="Calibri"/>
                <a:cs typeface="Calibri"/>
              </a:rPr>
              <a:t>ио</a:t>
            </a:r>
            <a:r>
              <a:rPr sz="800" dirty="0">
                <a:latin typeface="Calibri"/>
                <a:cs typeface="Calibri"/>
              </a:rPr>
              <a:t>нн</a:t>
            </a:r>
            <a:r>
              <a:rPr sz="800" spc="-5" dirty="0">
                <a:latin typeface="Calibri"/>
                <a:cs typeface="Calibri"/>
              </a:rPr>
              <a:t>а</a:t>
            </a:r>
            <a:r>
              <a:rPr sz="800" dirty="0">
                <a:latin typeface="Calibri"/>
                <a:cs typeface="Calibri"/>
              </a:rPr>
              <a:t>я  </a:t>
            </a:r>
            <a:r>
              <a:rPr sz="800" spc="-65" dirty="0">
                <a:latin typeface="Calibri"/>
                <a:cs typeface="Calibri"/>
              </a:rPr>
              <a:t>терапия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2474099" y="3070761"/>
            <a:ext cx="2955925" cy="1883410"/>
            <a:chOff x="2474099" y="3070761"/>
            <a:chExt cx="2955925" cy="1883410"/>
          </a:xfrm>
        </p:grpSpPr>
        <p:pic>
          <p:nvPicPr>
            <p:cNvPr id="49" name="object 4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79547" y="3087932"/>
              <a:ext cx="426138" cy="14048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85293" y="3089493"/>
              <a:ext cx="101461" cy="135802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74099" y="3078567"/>
              <a:ext cx="449552" cy="177947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876303" y="3163589"/>
              <a:ext cx="43815" cy="88265"/>
            </a:xfrm>
            <a:custGeom>
              <a:avLst/>
              <a:gdLst/>
              <a:ahLst/>
              <a:cxnLst/>
              <a:rect l="l" t="t" r="r" b="b"/>
              <a:pathLst>
                <a:path w="43814" h="88264">
                  <a:moveTo>
                    <a:pt x="24344" y="0"/>
                  </a:moveTo>
                  <a:lnTo>
                    <a:pt x="21379" y="0"/>
                  </a:lnTo>
                  <a:lnTo>
                    <a:pt x="16682" y="0"/>
                  </a:lnTo>
                  <a:lnTo>
                    <a:pt x="12604" y="680"/>
                  </a:lnTo>
                  <a:lnTo>
                    <a:pt x="5684" y="3398"/>
                  </a:lnTo>
                  <a:lnTo>
                    <a:pt x="2636" y="5231"/>
                  </a:lnTo>
                  <a:lnTo>
                    <a:pt x="0" y="7538"/>
                  </a:lnTo>
                  <a:lnTo>
                    <a:pt x="5561" y="18289"/>
                  </a:lnTo>
                  <a:lnTo>
                    <a:pt x="7043" y="16971"/>
                  </a:lnTo>
                  <a:lnTo>
                    <a:pt x="8855" y="15839"/>
                  </a:lnTo>
                  <a:lnTo>
                    <a:pt x="13139" y="13943"/>
                  </a:lnTo>
                  <a:lnTo>
                    <a:pt x="15281" y="13469"/>
                  </a:lnTo>
                  <a:lnTo>
                    <a:pt x="20883" y="13469"/>
                  </a:lnTo>
                  <a:lnTo>
                    <a:pt x="23437" y="14541"/>
                  </a:lnTo>
                  <a:lnTo>
                    <a:pt x="26733" y="18825"/>
                  </a:lnTo>
                  <a:lnTo>
                    <a:pt x="27557" y="21625"/>
                  </a:lnTo>
                  <a:lnTo>
                    <a:pt x="27557" y="27887"/>
                  </a:lnTo>
                  <a:lnTo>
                    <a:pt x="7887" y="69593"/>
                  </a:lnTo>
                  <a:lnTo>
                    <a:pt x="247" y="79706"/>
                  </a:lnTo>
                  <a:lnTo>
                    <a:pt x="247" y="88233"/>
                  </a:lnTo>
                  <a:lnTo>
                    <a:pt x="43621" y="88233"/>
                  </a:lnTo>
                  <a:lnTo>
                    <a:pt x="43621" y="75134"/>
                  </a:lnTo>
                  <a:lnTo>
                    <a:pt x="24467" y="75134"/>
                  </a:lnTo>
                  <a:lnTo>
                    <a:pt x="17053" y="76987"/>
                  </a:lnTo>
                  <a:lnTo>
                    <a:pt x="17053" y="76370"/>
                  </a:lnTo>
                  <a:lnTo>
                    <a:pt x="39173" y="40140"/>
                  </a:lnTo>
                  <a:lnTo>
                    <a:pt x="42263" y="26775"/>
                  </a:lnTo>
                  <a:lnTo>
                    <a:pt x="42263" y="18783"/>
                  </a:lnTo>
                  <a:lnTo>
                    <a:pt x="27104" y="473"/>
                  </a:lnTo>
                  <a:lnTo>
                    <a:pt x="243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876303" y="3163589"/>
              <a:ext cx="43815" cy="88265"/>
            </a:xfrm>
            <a:custGeom>
              <a:avLst/>
              <a:gdLst/>
              <a:ahLst/>
              <a:cxnLst/>
              <a:rect l="l" t="t" r="r" b="b"/>
              <a:pathLst>
                <a:path w="43814" h="88264">
                  <a:moveTo>
                    <a:pt x="21378" y="0"/>
                  </a:moveTo>
                  <a:lnTo>
                    <a:pt x="24344" y="0"/>
                  </a:lnTo>
                  <a:lnTo>
                    <a:pt x="27104" y="473"/>
                  </a:lnTo>
                  <a:lnTo>
                    <a:pt x="29657" y="1421"/>
                  </a:lnTo>
                  <a:lnTo>
                    <a:pt x="32211" y="2368"/>
                  </a:lnTo>
                  <a:lnTo>
                    <a:pt x="34415" y="3789"/>
                  </a:lnTo>
                  <a:lnTo>
                    <a:pt x="36269" y="5684"/>
                  </a:lnTo>
                  <a:lnTo>
                    <a:pt x="38122" y="7579"/>
                  </a:lnTo>
                  <a:lnTo>
                    <a:pt x="42262" y="22490"/>
                  </a:lnTo>
                  <a:lnTo>
                    <a:pt x="42262" y="26774"/>
                  </a:lnTo>
                  <a:lnTo>
                    <a:pt x="26980" y="64918"/>
                  </a:lnTo>
                  <a:lnTo>
                    <a:pt x="17053" y="76369"/>
                  </a:lnTo>
                  <a:lnTo>
                    <a:pt x="17053" y="76987"/>
                  </a:lnTo>
                  <a:lnTo>
                    <a:pt x="24467" y="75133"/>
                  </a:lnTo>
                  <a:lnTo>
                    <a:pt x="43621" y="75133"/>
                  </a:lnTo>
                  <a:lnTo>
                    <a:pt x="43621" y="88232"/>
                  </a:lnTo>
                  <a:lnTo>
                    <a:pt x="247" y="88232"/>
                  </a:lnTo>
                  <a:lnTo>
                    <a:pt x="247" y="79705"/>
                  </a:lnTo>
                  <a:lnTo>
                    <a:pt x="1977" y="77563"/>
                  </a:lnTo>
                  <a:lnTo>
                    <a:pt x="3851" y="75112"/>
                  </a:lnTo>
                  <a:lnTo>
                    <a:pt x="5869" y="72353"/>
                  </a:lnTo>
                  <a:lnTo>
                    <a:pt x="7888" y="69593"/>
                  </a:lnTo>
                  <a:lnTo>
                    <a:pt x="9906" y="66668"/>
                  </a:lnTo>
                  <a:lnTo>
                    <a:pt x="22799" y="43930"/>
                  </a:lnTo>
                  <a:lnTo>
                    <a:pt x="24241" y="40594"/>
                  </a:lnTo>
                  <a:lnTo>
                    <a:pt x="25394" y="37319"/>
                  </a:lnTo>
                  <a:lnTo>
                    <a:pt x="26259" y="34106"/>
                  </a:lnTo>
                  <a:lnTo>
                    <a:pt x="27124" y="30893"/>
                  </a:lnTo>
                  <a:lnTo>
                    <a:pt x="27557" y="27886"/>
                  </a:lnTo>
                  <a:lnTo>
                    <a:pt x="27557" y="25085"/>
                  </a:lnTo>
                  <a:lnTo>
                    <a:pt x="27557" y="21625"/>
                  </a:lnTo>
                  <a:lnTo>
                    <a:pt x="26733" y="18824"/>
                  </a:lnTo>
                  <a:lnTo>
                    <a:pt x="25085" y="16682"/>
                  </a:lnTo>
                  <a:lnTo>
                    <a:pt x="23438" y="14540"/>
                  </a:lnTo>
                  <a:lnTo>
                    <a:pt x="20884" y="13469"/>
                  </a:lnTo>
                  <a:lnTo>
                    <a:pt x="17424" y="13469"/>
                  </a:lnTo>
                  <a:lnTo>
                    <a:pt x="15282" y="13469"/>
                  </a:lnTo>
                  <a:lnTo>
                    <a:pt x="13140" y="13943"/>
                  </a:lnTo>
                  <a:lnTo>
                    <a:pt x="10998" y="14890"/>
                  </a:lnTo>
                  <a:lnTo>
                    <a:pt x="8856" y="15838"/>
                  </a:lnTo>
                  <a:lnTo>
                    <a:pt x="7043" y="16970"/>
                  </a:lnTo>
                  <a:lnTo>
                    <a:pt x="5560" y="18289"/>
                  </a:lnTo>
                  <a:lnTo>
                    <a:pt x="0" y="7538"/>
                  </a:lnTo>
                  <a:lnTo>
                    <a:pt x="2636" y="5231"/>
                  </a:lnTo>
                  <a:lnTo>
                    <a:pt x="5684" y="3398"/>
                  </a:lnTo>
                  <a:lnTo>
                    <a:pt x="9144" y="2038"/>
                  </a:lnTo>
                  <a:lnTo>
                    <a:pt x="12604" y="679"/>
                  </a:lnTo>
                  <a:lnTo>
                    <a:pt x="16682" y="0"/>
                  </a:lnTo>
                  <a:lnTo>
                    <a:pt x="21378" y="0"/>
                  </a:lnTo>
                  <a:close/>
                </a:path>
              </a:pathLst>
            </a:custGeom>
            <a:ln w="6503">
              <a:solidFill>
                <a:srgbClr val="1D7D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121856" y="3075505"/>
              <a:ext cx="239395" cy="132715"/>
            </a:xfrm>
            <a:custGeom>
              <a:avLst/>
              <a:gdLst/>
              <a:ahLst/>
              <a:cxnLst/>
              <a:rect l="l" t="t" r="r" b="b"/>
              <a:pathLst>
                <a:path w="239395" h="132714">
                  <a:moveTo>
                    <a:pt x="123593" y="727"/>
                  </a:moveTo>
                  <a:lnTo>
                    <a:pt x="112423" y="727"/>
                  </a:lnTo>
                  <a:lnTo>
                    <a:pt x="106566" y="1000"/>
                  </a:lnTo>
                  <a:lnTo>
                    <a:pt x="94789" y="2094"/>
                  </a:lnTo>
                  <a:lnTo>
                    <a:pt x="89841" y="2731"/>
                  </a:lnTo>
                  <a:lnTo>
                    <a:pt x="85834" y="3459"/>
                  </a:lnTo>
                  <a:lnTo>
                    <a:pt x="85834" y="129115"/>
                  </a:lnTo>
                  <a:lnTo>
                    <a:pt x="110480" y="131847"/>
                  </a:lnTo>
                  <a:lnTo>
                    <a:pt x="125414" y="131847"/>
                  </a:lnTo>
                  <a:lnTo>
                    <a:pt x="158022" y="111997"/>
                  </a:lnTo>
                  <a:lnTo>
                    <a:pt x="118311" y="111997"/>
                  </a:lnTo>
                  <a:lnTo>
                    <a:pt x="116155" y="111906"/>
                  </a:lnTo>
                  <a:lnTo>
                    <a:pt x="111421" y="111542"/>
                  </a:lnTo>
                  <a:lnTo>
                    <a:pt x="109752" y="111268"/>
                  </a:lnTo>
                  <a:lnTo>
                    <a:pt x="108781" y="110905"/>
                  </a:lnTo>
                  <a:lnTo>
                    <a:pt x="108781" y="74664"/>
                  </a:lnTo>
                  <a:lnTo>
                    <a:pt x="157176" y="74664"/>
                  </a:lnTo>
                  <a:lnTo>
                    <a:pt x="153458" y="69899"/>
                  </a:lnTo>
                  <a:lnTo>
                    <a:pt x="151182" y="67927"/>
                  </a:lnTo>
                  <a:lnTo>
                    <a:pt x="145961" y="65012"/>
                  </a:lnTo>
                  <a:lnTo>
                    <a:pt x="143199" y="63920"/>
                  </a:lnTo>
                  <a:lnTo>
                    <a:pt x="140285" y="63191"/>
                  </a:lnTo>
                  <a:lnTo>
                    <a:pt x="140285" y="62099"/>
                  </a:lnTo>
                  <a:lnTo>
                    <a:pt x="143563" y="61006"/>
                  </a:lnTo>
                  <a:lnTo>
                    <a:pt x="146386" y="59428"/>
                  </a:lnTo>
                  <a:lnTo>
                    <a:pt x="149590" y="56635"/>
                  </a:lnTo>
                  <a:lnTo>
                    <a:pt x="108781" y="56635"/>
                  </a:lnTo>
                  <a:lnTo>
                    <a:pt x="108781" y="21306"/>
                  </a:lnTo>
                  <a:lnTo>
                    <a:pt x="110844" y="20821"/>
                  </a:lnTo>
                  <a:lnTo>
                    <a:pt x="114365" y="20577"/>
                  </a:lnTo>
                  <a:lnTo>
                    <a:pt x="157630" y="20577"/>
                  </a:lnTo>
                  <a:lnTo>
                    <a:pt x="157585" y="20365"/>
                  </a:lnTo>
                  <a:lnTo>
                    <a:pt x="128721" y="1153"/>
                  </a:lnTo>
                  <a:lnTo>
                    <a:pt x="123593" y="727"/>
                  </a:lnTo>
                  <a:close/>
                </a:path>
                <a:path w="239395" h="132714">
                  <a:moveTo>
                    <a:pt x="157176" y="74664"/>
                  </a:moveTo>
                  <a:lnTo>
                    <a:pt x="120617" y="74664"/>
                  </a:lnTo>
                  <a:lnTo>
                    <a:pt x="123076" y="74847"/>
                  </a:lnTo>
                  <a:lnTo>
                    <a:pt x="127810" y="75575"/>
                  </a:lnTo>
                  <a:lnTo>
                    <a:pt x="137735" y="88687"/>
                  </a:lnTo>
                  <a:lnTo>
                    <a:pt x="137735" y="99006"/>
                  </a:lnTo>
                  <a:lnTo>
                    <a:pt x="136097" y="103802"/>
                  </a:lnTo>
                  <a:lnTo>
                    <a:pt x="129541" y="110359"/>
                  </a:lnTo>
                  <a:lnTo>
                    <a:pt x="125353" y="111997"/>
                  </a:lnTo>
                  <a:lnTo>
                    <a:pt x="158022" y="111997"/>
                  </a:lnTo>
                  <a:lnTo>
                    <a:pt x="160652" y="106382"/>
                  </a:lnTo>
                  <a:lnTo>
                    <a:pt x="161774" y="100707"/>
                  </a:lnTo>
                  <a:lnTo>
                    <a:pt x="161691" y="88687"/>
                  </a:lnTo>
                  <a:lnTo>
                    <a:pt x="161199" y="85076"/>
                  </a:lnTo>
                  <a:lnTo>
                    <a:pt x="158891" y="77913"/>
                  </a:lnTo>
                  <a:lnTo>
                    <a:pt x="157319" y="74847"/>
                  </a:lnTo>
                  <a:lnTo>
                    <a:pt x="157176" y="74664"/>
                  </a:lnTo>
                  <a:close/>
                </a:path>
                <a:path w="239395" h="132714">
                  <a:moveTo>
                    <a:pt x="157630" y="20577"/>
                  </a:moveTo>
                  <a:lnTo>
                    <a:pt x="121649" y="20577"/>
                  </a:lnTo>
                  <a:lnTo>
                    <a:pt x="123805" y="20850"/>
                  </a:lnTo>
                  <a:lnTo>
                    <a:pt x="127810" y="21944"/>
                  </a:lnTo>
                  <a:lnTo>
                    <a:pt x="135732" y="34175"/>
                  </a:lnTo>
                  <a:lnTo>
                    <a:pt x="135732" y="42189"/>
                  </a:lnTo>
                  <a:lnTo>
                    <a:pt x="115397" y="56635"/>
                  </a:lnTo>
                  <a:lnTo>
                    <a:pt x="149590" y="56635"/>
                  </a:lnTo>
                  <a:lnTo>
                    <a:pt x="158679" y="35208"/>
                  </a:lnTo>
                  <a:lnTo>
                    <a:pt x="158634" y="25403"/>
                  </a:lnTo>
                  <a:lnTo>
                    <a:pt x="157630" y="20577"/>
                  </a:lnTo>
                  <a:close/>
                </a:path>
                <a:path w="239395" h="132714">
                  <a:moveTo>
                    <a:pt x="239003" y="2548"/>
                  </a:moveTo>
                  <a:lnTo>
                    <a:pt x="175264" y="2548"/>
                  </a:lnTo>
                  <a:lnTo>
                    <a:pt x="175264" y="130026"/>
                  </a:lnTo>
                  <a:lnTo>
                    <a:pt x="198209" y="130026"/>
                  </a:lnTo>
                  <a:lnTo>
                    <a:pt x="198209" y="77942"/>
                  </a:lnTo>
                  <a:lnTo>
                    <a:pt x="235725" y="77942"/>
                  </a:lnTo>
                  <a:lnTo>
                    <a:pt x="235725" y="56818"/>
                  </a:lnTo>
                  <a:lnTo>
                    <a:pt x="198209" y="56818"/>
                  </a:lnTo>
                  <a:lnTo>
                    <a:pt x="198209" y="23674"/>
                  </a:lnTo>
                  <a:lnTo>
                    <a:pt x="239003" y="23674"/>
                  </a:lnTo>
                  <a:lnTo>
                    <a:pt x="239003" y="2548"/>
                  </a:lnTo>
                  <a:close/>
                </a:path>
                <a:path w="239395" h="132714">
                  <a:moveTo>
                    <a:pt x="53293" y="0"/>
                  </a:moveTo>
                  <a:lnTo>
                    <a:pt x="41516" y="0"/>
                  </a:lnTo>
                  <a:lnTo>
                    <a:pt x="35750" y="1031"/>
                  </a:lnTo>
                  <a:lnTo>
                    <a:pt x="4093" y="34053"/>
                  </a:lnTo>
                  <a:lnTo>
                    <a:pt x="0" y="66287"/>
                  </a:lnTo>
                  <a:lnTo>
                    <a:pt x="223" y="75029"/>
                  </a:lnTo>
                  <a:lnTo>
                    <a:pt x="9404" y="112787"/>
                  </a:lnTo>
                  <a:lnTo>
                    <a:pt x="40241" y="132576"/>
                  </a:lnTo>
                  <a:lnTo>
                    <a:pt x="52018" y="132576"/>
                  </a:lnTo>
                  <a:lnTo>
                    <a:pt x="57269" y="131969"/>
                  </a:lnTo>
                  <a:lnTo>
                    <a:pt x="67832" y="129541"/>
                  </a:lnTo>
                  <a:lnTo>
                    <a:pt x="72051" y="127598"/>
                  </a:lnTo>
                  <a:lnTo>
                    <a:pt x="75207" y="124927"/>
                  </a:lnTo>
                  <a:lnTo>
                    <a:pt x="72028" y="111451"/>
                  </a:lnTo>
                  <a:lnTo>
                    <a:pt x="46676" y="111451"/>
                  </a:lnTo>
                  <a:lnTo>
                    <a:pt x="42518" y="110359"/>
                  </a:lnTo>
                  <a:lnTo>
                    <a:pt x="24033" y="72965"/>
                  </a:lnTo>
                  <a:lnTo>
                    <a:pt x="24040" y="66106"/>
                  </a:lnTo>
                  <a:lnTo>
                    <a:pt x="35264" y="24766"/>
                  </a:lnTo>
                  <a:lnTo>
                    <a:pt x="41699" y="21123"/>
                  </a:lnTo>
                  <a:lnTo>
                    <a:pt x="70059" y="21123"/>
                  </a:lnTo>
                  <a:lnTo>
                    <a:pt x="73750" y="4734"/>
                  </a:lnTo>
                  <a:lnTo>
                    <a:pt x="70957" y="3520"/>
                  </a:lnTo>
                  <a:lnTo>
                    <a:pt x="67347" y="2428"/>
                  </a:lnTo>
                  <a:lnTo>
                    <a:pt x="58483" y="485"/>
                  </a:lnTo>
                  <a:lnTo>
                    <a:pt x="53293" y="0"/>
                  </a:lnTo>
                  <a:close/>
                </a:path>
                <a:path w="239395" h="132714">
                  <a:moveTo>
                    <a:pt x="70654" y="105623"/>
                  </a:moveTo>
                  <a:lnTo>
                    <a:pt x="68226" y="107201"/>
                  </a:lnTo>
                  <a:lnTo>
                    <a:pt x="65495" y="108568"/>
                  </a:lnTo>
                  <a:lnTo>
                    <a:pt x="59425" y="110874"/>
                  </a:lnTo>
                  <a:lnTo>
                    <a:pt x="55782" y="111451"/>
                  </a:lnTo>
                  <a:lnTo>
                    <a:pt x="72028" y="111451"/>
                  </a:lnTo>
                  <a:lnTo>
                    <a:pt x="70654" y="105623"/>
                  </a:lnTo>
                  <a:close/>
                </a:path>
                <a:path w="239395" h="132714">
                  <a:moveTo>
                    <a:pt x="70059" y="21123"/>
                  </a:moveTo>
                  <a:lnTo>
                    <a:pt x="54325" y="21123"/>
                  </a:lnTo>
                  <a:lnTo>
                    <a:pt x="57997" y="21459"/>
                  </a:lnTo>
                  <a:lnTo>
                    <a:pt x="64190" y="22793"/>
                  </a:lnTo>
                  <a:lnTo>
                    <a:pt x="66891" y="23735"/>
                  </a:lnTo>
                  <a:lnTo>
                    <a:pt x="69197" y="24949"/>
                  </a:lnTo>
                  <a:lnTo>
                    <a:pt x="70059" y="2112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230637" y="3096083"/>
              <a:ext cx="29209" cy="91440"/>
            </a:xfrm>
            <a:custGeom>
              <a:avLst/>
              <a:gdLst/>
              <a:ahLst/>
              <a:cxnLst/>
              <a:rect l="l" t="t" r="r" b="b"/>
              <a:pathLst>
                <a:path w="29210" h="91439">
                  <a:moveTo>
                    <a:pt x="0" y="54086"/>
                  </a:moveTo>
                  <a:lnTo>
                    <a:pt x="0" y="90326"/>
                  </a:lnTo>
                  <a:lnTo>
                    <a:pt x="971" y="90690"/>
                  </a:lnTo>
                  <a:lnTo>
                    <a:pt x="2640" y="90964"/>
                  </a:lnTo>
                  <a:lnTo>
                    <a:pt x="5008" y="91146"/>
                  </a:lnTo>
                  <a:lnTo>
                    <a:pt x="7375" y="91328"/>
                  </a:lnTo>
                  <a:lnTo>
                    <a:pt x="9530" y="91419"/>
                  </a:lnTo>
                  <a:lnTo>
                    <a:pt x="11472" y="91419"/>
                  </a:lnTo>
                  <a:lnTo>
                    <a:pt x="16572" y="91419"/>
                  </a:lnTo>
                  <a:lnTo>
                    <a:pt x="20760" y="89780"/>
                  </a:lnTo>
                  <a:lnTo>
                    <a:pt x="24038" y="86502"/>
                  </a:lnTo>
                  <a:lnTo>
                    <a:pt x="27316" y="83224"/>
                  </a:lnTo>
                  <a:lnTo>
                    <a:pt x="28955" y="78428"/>
                  </a:lnTo>
                  <a:lnTo>
                    <a:pt x="28955" y="72115"/>
                  </a:lnTo>
                  <a:lnTo>
                    <a:pt x="28955" y="68109"/>
                  </a:lnTo>
                  <a:lnTo>
                    <a:pt x="28409" y="64922"/>
                  </a:lnTo>
                  <a:lnTo>
                    <a:pt x="27316" y="62554"/>
                  </a:lnTo>
                  <a:lnTo>
                    <a:pt x="26223" y="60187"/>
                  </a:lnTo>
                  <a:lnTo>
                    <a:pt x="24767" y="58366"/>
                  </a:lnTo>
                  <a:lnTo>
                    <a:pt x="22945" y="57091"/>
                  </a:lnTo>
                  <a:lnTo>
                    <a:pt x="21124" y="55816"/>
                  </a:lnTo>
                  <a:lnTo>
                    <a:pt x="19030" y="54997"/>
                  </a:lnTo>
                  <a:lnTo>
                    <a:pt x="16663" y="54633"/>
                  </a:lnTo>
                  <a:lnTo>
                    <a:pt x="14295" y="54268"/>
                  </a:lnTo>
                  <a:lnTo>
                    <a:pt x="11837" y="54086"/>
                  </a:lnTo>
                  <a:lnTo>
                    <a:pt x="9287" y="54086"/>
                  </a:lnTo>
                  <a:lnTo>
                    <a:pt x="0" y="54086"/>
                  </a:lnTo>
                  <a:close/>
                </a:path>
                <a:path w="29210" h="91439">
                  <a:moveTo>
                    <a:pt x="10562" y="0"/>
                  </a:moveTo>
                  <a:lnTo>
                    <a:pt x="5584" y="0"/>
                  </a:lnTo>
                  <a:lnTo>
                    <a:pt x="2063" y="242"/>
                  </a:lnTo>
                  <a:lnTo>
                    <a:pt x="0" y="728"/>
                  </a:lnTo>
                  <a:lnTo>
                    <a:pt x="0" y="36057"/>
                  </a:lnTo>
                  <a:lnTo>
                    <a:pt x="5281" y="36057"/>
                  </a:lnTo>
                  <a:lnTo>
                    <a:pt x="6616" y="36057"/>
                  </a:lnTo>
                  <a:lnTo>
                    <a:pt x="8164" y="35966"/>
                  </a:lnTo>
                  <a:lnTo>
                    <a:pt x="9925" y="35784"/>
                  </a:lnTo>
                  <a:lnTo>
                    <a:pt x="11685" y="35602"/>
                  </a:lnTo>
                  <a:lnTo>
                    <a:pt x="23219" y="28591"/>
                  </a:lnTo>
                  <a:lnTo>
                    <a:pt x="25707" y="25556"/>
                  </a:lnTo>
                  <a:lnTo>
                    <a:pt x="26952" y="21610"/>
                  </a:lnTo>
                  <a:lnTo>
                    <a:pt x="26952" y="16754"/>
                  </a:lnTo>
                  <a:lnTo>
                    <a:pt x="26952" y="13597"/>
                  </a:lnTo>
                  <a:lnTo>
                    <a:pt x="22217" y="3551"/>
                  </a:lnTo>
                  <a:lnTo>
                    <a:pt x="20760" y="2276"/>
                  </a:lnTo>
                  <a:lnTo>
                    <a:pt x="19030" y="1365"/>
                  </a:lnTo>
                  <a:lnTo>
                    <a:pt x="17027" y="819"/>
                  </a:lnTo>
                  <a:lnTo>
                    <a:pt x="15024" y="273"/>
                  </a:lnTo>
                  <a:lnTo>
                    <a:pt x="12869" y="0"/>
                  </a:lnTo>
                  <a:lnTo>
                    <a:pt x="10562" y="0"/>
                  </a:lnTo>
                  <a:close/>
                </a:path>
              </a:pathLst>
            </a:custGeom>
            <a:ln w="6503">
              <a:solidFill>
                <a:srgbClr val="1D7DE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17775" y="3070761"/>
              <a:ext cx="246629" cy="142046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987337" y="3529931"/>
              <a:ext cx="442595" cy="1424305"/>
            </a:xfrm>
            <a:custGeom>
              <a:avLst/>
              <a:gdLst/>
              <a:ahLst/>
              <a:cxnLst/>
              <a:rect l="l" t="t" r="r" b="b"/>
              <a:pathLst>
                <a:path w="442595" h="1424304">
                  <a:moveTo>
                    <a:pt x="221134" y="0"/>
                  </a:moveTo>
                  <a:lnTo>
                    <a:pt x="0" y="264971"/>
                  </a:lnTo>
                  <a:lnTo>
                    <a:pt x="110567" y="264971"/>
                  </a:lnTo>
                  <a:lnTo>
                    <a:pt x="110567" y="1424101"/>
                  </a:lnTo>
                  <a:lnTo>
                    <a:pt x="331699" y="1424101"/>
                  </a:lnTo>
                  <a:lnTo>
                    <a:pt x="331699" y="264971"/>
                  </a:lnTo>
                  <a:lnTo>
                    <a:pt x="442267" y="264971"/>
                  </a:lnTo>
                  <a:lnTo>
                    <a:pt x="221134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3024578" y="3069509"/>
            <a:ext cx="106680" cy="24447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b="1" spc="-65" dirty="0">
                <a:solidFill>
                  <a:srgbClr val="00B050"/>
                </a:solidFill>
                <a:latin typeface="Calibri"/>
                <a:cs typeface="Calibri"/>
              </a:rPr>
              <a:t>=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847422" y="3028231"/>
            <a:ext cx="1007744" cy="107950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355600">
              <a:lnSpc>
                <a:spcPct val="100000"/>
              </a:lnSpc>
              <a:spcBef>
                <a:spcPts val="455"/>
              </a:spcBef>
              <a:tabLst>
                <a:tab pos="826135" algn="l"/>
              </a:tabLst>
            </a:pPr>
            <a:r>
              <a:rPr sz="1400" b="1" u="sng" spc="-25" dirty="0">
                <a:solidFill>
                  <a:srgbClr val="00B050"/>
                </a:solidFill>
                <a:uFill>
                  <a:solidFill>
                    <a:srgbClr val="C00000"/>
                  </a:solidFill>
                </a:uFill>
                <a:latin typeface="Calibri"/>
                <a:cs typeface="Calibri"/>
              </a:rPr>
              <a:t> 	</a:t>
            </a:r>
            <a:endParaRPr sz="1400">
              <a:latin typeface="Calibri"/>
              <a:cs typeface="Calibri"/>
            </a:endParaRPr>
          </a:p>
          <a:p>
            <a:pPr marL="55244">
              <a:lnSpc>
                <a:spcPts val="1440"/>
              </a:lnSpc>
              <a:spcBef>
                <a:spcPts val="315"/>
              </a:spcBef>
            </a:pPr>
            <a:r>
              <a:rPr sz="1200" spc="-100" dirty="0">
                <a:solidFill>
                  <a:srgbClr val="FFFFFF"/>
                </a:solidFill>
                <a:latin typeface="Calibri"/>
                <a:cs typeface="Calibri"/>
              </a:rPr>
              <a:t>Номорперфузия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ts val="1140"/>
              </a:lnSpc>
            </a:pPr>
            <a:r>
              <a:rPr sz="1200" spc="-70" dirty="0">
                <a:solidFill>
                  <a:srgbClr val="FFFFFF"/>
                </a:solidFill>
                <a:latin typeface="Calibri"/>
                <a:cs typeface="Calibri"/>
              </a:rPr>
              <a:t>&gt;50 </a:t>
            </a:r>
            <a:r>
              <a:rPr sz="1200" spc="-95" dirty="0">
                <a:solidFill>
                  <a:srgbClr val="FFFFFF"/>
                </a:solidFill>
                <a:latin typeface="Calibri"/>
                <a:cs typeface="Calibri"/>
              </a:rPr>
              <a:t>мл/100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14" dirty="0">
                <a:solidFill>
                  <a:srgbClr val="FFFFFF"/>
                </a:solidFill>
                <a:latin typeface="Calibri"/>
                <a:cs typeface="Calibri"/>
              </a:rPr>
              <a:t>г/мин</a:t>
            </a:r>
            <a:endParaRPr sz="1200">
              <a:latin typeface="Calibri"/>
              <a:cs typeface="Calibri"/>
            </a:endParaRPr>
          </a:p>
          <a:p>
            <a:pPr marL="91440" algn="ctr">
              <a:lnSpc>
                <a:spcPts val="3360"/>
              </a:lnSpc>
            </a:pPr>
            <a:r>
              <a:rPr sz="3050" spc="-245" dirty="0">
                <a:latin typeface="Calibri"/>
                <a:cs typeface="Calibri"/>
              </a:rPr>
              <a:t>+</a:t>
            </a:r>
            <a:endParaRPr sz="305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987337" y="3529931"/>
            <a:ext cx="442595" cy="1424305"/>
          </a:xfrm>
          <a:custGeom>
            <a:avLst/>
            <a:gdLst/>
            <a:ahLst/>
            <a:cxnLst/>
            <a:rect l="l" t="t" r="r" b="b"/>
            <a:pathLst>
              <a:path w="442595" h="1424304">
                <a:moveTo>
                  <a:pt x="0" y="264971"/>
                </a:moveTo>
                <a:lnTo>
                  <a:pt x="221134" y="0"/>
                </a:lnTo>
                <a:lnTo>
                  <a:pt x="442268" y="264971"/>
                </a:lnTo>
                <a:lnTo>
                  <a:pt x="331700" y="264971"/>
                </a:lnTo>
                <a:lnTo>
                  <a:pt x="331700" y="1424102"/>
                </a:lnTo>
                <a:lnTo>
                  <a:pt x="110567" y="1424102"/>
                </a:lnTo>
                <a:lnTo>
                  <a:pt x="110567" y="264971"/>
                </a:lnTo>
                <a:lnTo>
                  <a:pt x="0" y="264971"/>
                </a:lnTo>
                <a:close/>
              </a:path>
            </a:pathLst>
          </a:custGeom>
          <a:ln w="650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5114340" y="3712098"/>
            <a:ext cx="178435" cy="1193165"/>
          </a:xfrm>
          <a:prstGeom prst="rect">
            <a:avLst/>
          </a:prstGeom>
        </p:spPr>
        <p:txBody>
          <a:bodyPr vert="vert" wrap="square" lIns="0" tIns="25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000" spc="-80" dirty="0">
                <a:latin typeface="Calibri"/>
                <a:cs typeface="Calibri"/>
              </a:rPr>
              <a:t>Реперфузионная</a:t>
            </a:r>
            <a:r>
              <a:rPr sz="1000" spc="-55" dirty="0">
                <a:latin typeface="Calibri"/>
                <a:cs typeface="Calibri"/>
              </a:rPr>
              <a:t> </a:t>
            </a:r>
            <a:r>
              <a:rPr sz="1000" spc="-80" dirty="0">
                <a:latin typeface="Calibri"/>
                <a:cs typeface="Calibri"/>
              </a:rPr>
              <a:t>терапия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1398898" y="3729687"/>
            <a:ext cx="678815" cy="1120775"/>
            <a:chOff x="1398898" y="3729687"/>
            <a:chExt cx="678815" cy="1120775"/>
          </a:xfrm>
        </p:grpSpPr>
        <p:sp>
          <p:nvSpPr>
            <p:cNvPr id="63" name="object 63"/>
            <p:cNvSpPr/>
            <p:nvPr/>
          </p:nvSpPr>
          <p:spPr>
            <a:xfrm>
              <a:off x="1402391" y="3733180"/>
              <a:ext cx="671830" cy="1113790"/>
            </a:xfrm>
            <a:custGeom>
              <a:avLst/>
              <a:gdLst/>
              <a:ahLst/>
              <a:cxnLst/>
              <a:rect l="l" t="t" r="r" b="b"/>
              <a:pathLst>
                <a:path w="671830" h="1113789">
                  <a:moveTo>
                    <a:pt x="335823" y="0"/>
                  </a:moveTo>
                  <a:lnTo>
                    <a:pt x="0" y="474590"/>
                  </a:lnTo>
                  <a:lnTo>
                    <a:pt x="167911" y="474590"/>
                  </a:lnTo>
                  <a:lnTo>
                    <a:pt x="167911" y="1113707"/>
                  </a:lnTo>
                  <a:lnTo>
                    <a:pt x="503732" y="1113707"/>
                  </a:lnTo>
                  <a:lnTo>
                    <a:pt x="503732" y="474590"/>
                  </a:lnTo>
                  <a:lnTo>
                    <a:pt x="671644" y="474590"/>
                  </a:lnTo>
                  <a:lnTo>
                    <a:pt x="33582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402391" y="3733180"/>
              <a:ext cx="671830" cy="1113790"/>
            </a:xfrm>
            <a:custGeom>
              <a:avLst/>
              <a:gdLst/>
              <a:ahLst/>
              <a:cxnLst/>
              <a:rect l="l" t="t" r="r" b="b"/>
              <a:pathLst>
                <a:path w="671830" h="1113789">
                  <a:moveTo>
                    <a:pt x="0" y="474589"/>
                  </a:moveTo>
                  <a:lnTo>
                    <a:pt x="335822" y="0"/>
                  </a:lnTo>
                  <a:lnTo>
                    <a:pt x="671644" y="474589"/>
                  </a:lnTo>
                  <a:lnTo>
                    <a:pt x="503733" y="474589"/>
                  </a:lnTo>
                  <a:lnTo>
                    <a:pt x="503733" y="1113707"/>
                  </a:lnTo>
                  <a:lnTo>
                    <a:pt x="167911" y="1113707"/>
                  </a:lnTo>
                  <a:lnTo>
                    <a:pt x="167911" y="474589"/>
                  </a:lnTo>
                  <a:lnTo>
                    <a:pt x="0" y="474589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1632426" y="4310981"/>
            <a:ext cx="211454" cy="1816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b="1" spc="-50" dirty="0">
                <a:solidFill>
                  <a:srgbClr val="FFFFFF"/>
                </a:solidFill>
                <a:latin typeface="Calibri"/>
                <a:cs typeface="Calibri"/>
              </a:rPr>
              <a:t>CS</a:t>
            </a:r>
            <a:r>
              <a:rPr sz="1000" b="1" spc="-8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587827" y="3738259"/>
            <a:ext cx="376555" cy="1273810"/>
            <a:chOff x="3587827" y="3738259"/>
            <a:chExt cx="376555" cy="1273810"/>
          </a:xfrm>
        </p:grpSpPr>
        <p:sp>
          <p:nvSpPr>
            <p:cNvPr id="67" name="object 67"/>
            <p:cNvSpPr/>
            <p:nvPr/>
          </p:nvSpPr>
          <p:spPr>
            <a:xfrm>
              <a:off x="3591320" y="3741751"/>
              <a:ext cx="369570" cy="1266825"/>
            </a:xfrm>
            <a:custGeom>
              <a:avLst/>
              <a:gdLst/>
              <a:ahLst/>
              <a:cxnLst/>
              <a:rect l="l" t="t" r="r" b="b"/>
              <a:pathLst>
                <a:path w="369570" h="1266825">
                  <a:moveTo>
                    <a:pt x="184550" y="0"/>
                  </a:moveTo>
                  <a:lnTo>
                    <a:pt x="0" y="221132"/>
                  </a:lnTo>
                  <a:lnTo>
                    <a:pt x="92275" y="221132"/>
                  </a:lnTo>
                  <a:lnTo>
                    <a:pt x="92275" y="1266316"/>
                  </a:lnTo>
                  <a:lnTo>
                    <a:pt x="276824" y="1266316"/>
                  </a:lnTo>
                  <a:lnTo>
                    <a:pt x="276824" y="221132"/>
                  </a:lnTo>
                  <a:lnTo>
                    <a:pt x="369098" y="221132"/>
                  </a:lnTo>
                  <a:lnTo>
                    <a:pt x="184550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591320" y="3741751"/>
              <a:ext cx="369570" cy="1266825"/>
            </a:xfrm>
            <a:custGeom>
              <a:avLst/>
              <a:gdLst/>
              <a:ahLst/>
              <a:cxnLst/>
              <a:rect l="l" t="t" r="r" b="b"/>
              <a:pathLst>
                <a:path w="369570" h="1266825">
                  <a:moveTo>
                    <a:pt x="0" y="221133"/>
                  </a:moveTo>
                  <a:lnTo>
                    <a:pt x="184550" y="0"/>
                  </a:lnTo>
                  <a:lnTo>
                    <a:pt x="369098" y="221133"/>
                  </a:lnTo>
                  <a:lnTo>
                    <a:pt x="276823" y="221133"/>
                  </a:lnTo>
                  <a:lnTo>
                    <a:pt x="276823" y="1266317"/>
                  </a:lnTo>
                  <a:lnTo>
                    <a:pt x="92275" y="1266317"/>
                  </a:lnTo>
                  <a:lnTo>
                    <a:pt x="92275" y="221133"/>
                  </a:lnTo>
                  <a:lnTo>
                    <a:pt x="0" y="221133"/>
                  </a:lnTo>
                  <a:close/>
                </a:path>
              </a:pathLst>
            </a:custGeom>
            <a:ln w="6503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3646566" y="3952483"/>
            <a:ext cx="871219" cy="956310"/>
          </a:xfrm>
          <a:prstGeom prst="rect">
            <a:avLst/>
          </a:prstGeom>
        </p:spPr>
        <p:txBody>
          <a:bodyPr vert="vert" wrap="square" lIns="0" tIns="3810" rIns="0" bIns="0" rtlCol="0">
            <a:spAutoFit/>
          </a:bodyPr>
          <a:lstStyle/>
          <a:p>
            <a:pPr marL="371475" marR="111125" indent="-31750">
              <a:lnSpc>
                <a:spcPct val="100000"/>
              </a:lnSpc>
              <a:spcBef>
                <a:spcPts val="30"/>
              </a:spcBef>
            </a:pPr>
            <a:r>
              <a:rPr sz="900" spc="-5" dirty="0">
                <a:latin typeface="Calibri"/>
                <a:cs typeface="Calibri"/>
              </a:rPr>
              <a:t>Инот</a:t>
            </a:r>
            <a:r>
              <a:rPr sz="900" dirty="0">
                <a:latin typeface="Calibri"/>
                <a:cs typeface="Calibri"/>
              </a:rPr>
              <a:t>р</a:t>
            </a:r>
            <a:r>
              <a:rPr sz="900" spc="-5" dirty="0">
                <a:latin typeface="Calibri"/>
                <a:cs typeface="Calibri"/>
              </a:rPr>
              <a:t>о</a:t>
            </a:r>
            <a:r>
              <a:rPr sz="900" dirty="0">
                <a:latin typeface="Calibri"/>
                <a:cs typeface="Calibri"/>
              </a:rPr>
              <a:t>п</a:t>
            </a:r>
            <a:r>
              <a:rPr sz="900" spc="-5" dirty="0">
                <a:latin typeface="Calibri"/>
                <a:cs typeface="Calibri"/>
              </a:rPr>
              <a:t>н</a:t>
            </a:r>
            <a:r>
              <a:rPr sz="900" dirty="0">
                <a:latin typeface="Calibri"/>
                <a:cs typeface="Calibri"/>
              </a:rPr>
              <a:t>ая  п</a:t>
            </a:r>
            <a:r>
              <a:rPr sz="900" spc="-5" dirty="0">
                <a:latin typeface="Calibri"/>
                <a:cs typeface="Calibri"/>
              </a:rPr>
              <a:t>одде</a:t>
            </a:r>
            <a:r>
              <a:rPr sz="900" dirty="0">
                <a:latin typeface="Calibri"/>
                <a:cs typeface="Calibri"/>
              </a:rPr>
              <a:t>р</a:t>
            </a:r>
            <a:r>
              <a:rPr sz="900" spc="-5" dirty="0">
                <a:latin typeface="Calibri"/>
                <a:cs typeface="Calibri"/>
              </a:rPr>
              <a:t>ж</a:t>
            </a:r>
            <a:r>
              <a:rPr sz="900" dirty="0">
                <a:latin typeface="Calibri"/>
                <a:cs typeface="Calibri"/>
              </a:rPr>
              <a:t>ка</a:t>
            </a:r>
            <a:endParaRPr sz="900">
              <a:latin typeface="Calibri"/>
              <a:cs typeface="Calibri"/>
            </a:endParaRPr>
          </a:p>
          <a:p>
            <a:pPr marR="10160" algn="ctr">
              <a:lnSpc>
                <a:spcPct val="100000"/>
              </a:lnSpc>
              <a:spcBef>
                <a:spcPts val="725"/>
              </a:spcBef>
            </a:pPr>
            <a:r>
              <a:rPr sz="1550" spc="-140" dirty="0">
                <a:latin typeface="Calibri"/>
                <a:cs typeface="Calibri"/>
              </a:rPr>
              <a:t>ИВЛ</a:t>
            </a:r>
            <a:endParaRPr sz="15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1400" spc="-110" dirty="0">
                <a:latin typeface="Calibri"/>
                <a:cs typeface="Calibri"/>
              </a:rPr>
              <a:t>ауторегуляция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354875" y="3718937"/>
            <a:ext cx="1918335" cy="13970"/>
          </a:xfrm>
          <a:custGeom>
            <a:avLst/>
            <a:gdLst/>
            <a:ahLst/>
            <a:cxnLst/>
            <a:rect l="l" t="t" r="r" b="b"/>
            <a:pathLst>
              <a:path w="1918335" h="13970">
                <a:moveTo>
                  <a:pt x="0" y="0"/>
                </a:moveTo>
                <a:lnTo>
                  <a:pt x="1917861" y="13430"/>
                </a:lnTo>
              </a:path>
            </a:pathLst>
          </a:custGeom>
          <a:ln w="4877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205873" y="5065958"/>
            <a:ext cx="5870575" cy="150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-70" dirty="0">
                <a:latin typeface="Calibri"/>
                <a:cs typeface="Calibri"/>
              </a:rPr>
              <a:t>Лекции по </a:t>
            </a:r>
            <a:r>
              <a:rPr sz="800" spc="-75" dirty="0">
                <a:latin typeface="Calibri"/>
                <a:cs typeface="Calibri"/>
              </a:rPr>
              <a:t>нейрореанимации. </a:t>
            </a:r>
            <a:r>
              <a:rPr sz="800" spc="-65" dirty="0">
                <a:latin typeface="Calibri"/>
                <a:cs typeface="Calibri"/>
              </a:rPr>
              <a:t>Учебное </a:t>
            </a:r>
            <a:r>
              <a:rPr sz="800" spc="-70" dirty="0">
                <a:latin typeface="Calibri"/>
                <a:cs typeface="Calibri"/>
              </a:rPr>
              <a:t>пособие </a:t>
            </a:r>
            <a:r>
              <a:rPr sz="800" spc="-80" dirty="0">
                <a:latin typeface="Calibri"/>
                <a:cs typeface="Calibri"/>
              </a:rPr>
              <a:t>для </a:t>
            </a:r>
            <a:r>
              <a:rPr sz="800" spc="-70" dirty="0">
                <a:latin typeface="Calibri"/>
                <a:cs typeface="Calibri"/>
              </a:rPr>
              <a:t>слушателей </a:t>
            </a:r>
            <a:r>
              <a:rPr sz="800" spc="-60" dirty="0">
                <a:latin typeface="Calibri"/>
                <a:cs typeface="Calibri"/>
              </a:rPr>
              <a:t>послевузовского </a:t>
            </a:r>
            <a:r>
              <a:rPr sz="800" spc="-70" dirty="0">
                <a:latin typeface="Calibri"/>
                <a:cs typeface="Calibri"/>
              </a:rPr>
              <a:t>образования. </a:t>
            </a:r>
            <a:r>
              <a:rPr sz="800" spc="-120" dirty="0">
                <a:latin typeface="Calibri"/>
                <a:cs typeface="Calibri"/>
              </a:rPr>
              <a:t>М. </a:t>
            </a:r>
            <a:r>
              <a:rPr sz="800" spc="-85" dirty="0">
                <a:latin typeface="Calibri"/>
                <a:cs typeface="Calibri"/>
              </a:rPr>
              <a:t>Медицина, </a:t>
            </a:r>
            <a:r>
              <a:rPr sz="800" spc="-40" dirty="0">
                <a:latin typeface="Calibri"/>
                <a:cs typeface="Calibri"/>
              </a:rPr>
              <a:t>2009; С189; </a:t>
            </a:r>
            <a:r>
              <a:rPr sz="800" spc="-65" dirty="0">
                <a:latin typeface="Calibri"/>
                <a:cs typeface="Calibri"/>
              </a:rPr>
              <a:t>С.С.Петриков, </a:t>
            </a:r>
            <a:r>
              <a:rPr sz="800" spc="-70" dirty="0">
                <a:latin typeface="Calibri"/>
                <a:cs typeface="Calibri"/>
              </a:rPr>
              <a:t>В.В.Крылов,</a:t>
            </a:r>
            <a:r>
              <a:rPr sz="800" spc="-145" dirty="0">
                <a:latin typeface="Calibri"/>
                <a:cs typeface="Calibri"/>
              </a:rPr>
              <a:t> </a:t>
            </a:r>
            <a:r>
              <a:rPr sz="800" spc="-75" dirty="0">
                <a:latin typeface="Calibri"/>
                <a:cs typeface="Calibri"/>
              </a:rPr>
              <a:t>А.А.Белкин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7554" y="88391"/>
            <a:ext cx="763778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254" dirty="0">
                <a:latin typeface="Calibri"/>
                <a:cs typeface="Calibri"/>
              </a:rPr>
              <a:t>Технологии </a:t>
            </a:r>
            <a:r>
              <a:rPr b="1" spc="-300" dirty="0">
                <a:latin typeface="Calibri"/>
                <a:cs typeface="Calibri"/>
              </a:rPr>
              <a:t>мобилизации </a:t>
            </a:r>
            <a:r>
              <a:rPr b="1" spc="-225" dirty="0">
                <a:latin typeface="Calibri"/>
                <a:cs typeface="Calibri"/>
              </a:rPr>
              <a:t>в </a:t>
            </a:r>
            <a:r>
              <a:rPr b="1" spc="-210" dirty="0">
                <a:latin typeface="Calibri"/>
                <a:cs typeface="Calibri"/>
              </a:rPr>
              <a:t>структуре РеабИТ </a:t>
            </a:r>
            <a:r>
              <a:rPr b="1" spc="-265" dirty="0">
                <a:latin typeface="Calibri"/>
                <a:cs typeface="Calibri"/>
              </a:rPr>
              <a:t>на </a:t>
            </a:r>
            <a:r>
              <a:rPr b="1" spc="-85" dirty="0">
                <a:latin typeface="Calibri"/>
                <a:cs typeface="Calibri"/>
              </a:rPr>
              <a:t>1</a:t>
            </a:r>
            <a:r>
              <a:rPr b="1" spc="-100" dirty="0">
                <a:latin typeface="Calibri"/>
                <a:cs typeface="Calibri"/>
              </a:rPr>
              <a:t> </a:t>
            </a:r>
            <a:r>
              <a:rPr b="1" spc="-210" dirty="0">
                <a:latin typeface="Calibri"/>
                <a:cs typeface="Calibri"/>
              </a:rPr>
              <a:t>этапе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95459" y="966617"/>
            <a:ext cx="9370060" cy="575945"/>
            <a:chOff x="2095459" y="966617"/>
            <a:chExt cx="9370060" cy="575945"/>
          </a:xfrm>
        </p:grpSpPr>
        <p:sp>
          <p:nvSpPr>
            <p:cNvPr id="5" name="object 5"/>
            <p:cNvSpPr/>
            <p:nvPr/>
          </p:nvSpPr>
          <p:spPr>
            <a:xfrm>
              <a:off x="2095449" y="966622"/>
              <a:ext cx="9363710" cy="575945"/>
            </a:xfrm>
            <a:custGeom>
              <a:avLst/>
              <a:gdLst/>
              <a:ahLst/>
              <a:cxnLst/>
              <a:rect l="l" t="t" r="r" b="b"/>
              <a:pathLst>
                <a:path w="9363710" h="575944">
                  <a:moveTo>
                    <a:pt x="9363494" y="0"/>
                  </a:moveTo>
                  <a:lnTo>
                    <a:pt x="8984120" y="0"/>
                  </a:lnTo>
                  <a:lnTo>
                    <a:pt x="2176322" y="0"/>
                  </a:lnTo>
                  <a:lnTo>
                    <a:pt x="0" y="0"/>
                  </a:lnTo>
                  <a:lnTo>
                    <a:pt x="0" y="575665"/>
                  </a:lnTo>
                  <a:lnTo>
                    <a:pt x="2176322" y="575665"/>
                  </a:lnTo>
                  <a:lnTo>
                    <a:pt x="8984120" y="575665"/>
                  </a:lnTo>
                  <a:lnTo>
                    <a:pt x="9363494" y="575665"/>
                  </a:lnTo>
                  <a:lnTo>
                    <a:pt x="9363494" y="219456"/>
                  </a:lnTo>
                  <a:lnTo>
                    <a:pt x="93634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073231" y="1186073"/>
              <a:ext cx="392430" cy="0"/>
            </a:xfrm>
            <a:custGeom>
              <a:avLst/>
              <a:gdLst/>
              <a:ahLst/>
              <a:cxnLst/>
              <a:rect l="l" t="t" r="r" b="b"/>
              <a:pathLst>
                <a:path w="392429">
                  <a:moveTo>
                    <a:pt x="0" y="0"/>
                  </a:moveTo>
                  <a:lnTo>
                    <a:pt x="392075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089109" y="624987"/>
          <a:ext cx="9382760" cy="5825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61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8078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790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5"/>
                        </a:lnSpc>
                      </a:pPr>
                      <a:r>
                        <a:rPr sz="1100" spc="-100" dirty="0">
                          <a:latin typeface="Calibri"/>
                          <a:cs typeface="Calibri"/>
                        </a:rPr>
                        <a:t>Активность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5"/>
                        </a:lnSpc>
                      </a:pPr>
                      <a:r>
                        <a:rPr sz="1100" spc="-105" dirty="0">
                          <a:latin typeface="Calibri"/>
                          <a:cs typeface="Calibri"/>
                        </a:rPr>
                        <a:t>Описание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R="86995" algn="r">
                        <a:lnSpc>
                          <a:spcPts val="1225"/>
                        </a:lnSpc>
                      </a:pPr>
                      <a:r>
                        <a:rPr sz="1100" spc="-105" dirty="0">
                          <a:latin typeface="Calibri"/>
                          <a:cs typeface="Calibri"/>
                        </a:rPr>
                        <a:t>Код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5670">
                <a:tc>
                  <a:txBody>
                    <a:bodyPr/>
                    <a:lstStyle/>
                    <a:p>
                      <a:pPr marL="15240">
                        <a:lnSpc>
                          <a:spcPts val="1340"/>
                        </a:lnSpc>
                      </a:pPr>
                      <a:r>
                        <a:rPr sz="1200" spc="-1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Позиционирование </a:t>
                      </a:r>
                      <a:r>
                        <a:rPr sz="1200" spc="-9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200" spc="-7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постели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1425"/>
                        </a:lnSpc>
                        <a:spcBef>
                          <a:spcPts val="45"/>
                        </a:spcBef>
                      </a:pPr>
                      <a:r>
                        <a:rPr sz="1200" spc="-1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(полный </a:t>
                      </a:r>
                      <a:r>
                        <a:rPr sz="1200" spc="-114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протокол </a:t>
                      </a:r>
                      <a:r>
                        <a:rPr sz="1200" spc="-1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r>
                        <a:rPr sz="1200" spc="-15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сайте: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944"/>
                        </a:lnSpc>
                      </a:pPr>
                      <a:r>
                        <a:rPr sz="800" u="sng" spc="-65" dirty="0">
                          <a:solidFill>
                            <a:srgbClr val="FF0000"/>
                          </a:solidFill>
                          <a:uFill>
                            <a:solidFill>
                              <a:srgbClr val="FF0000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http://rehabrus.ru/index.php?id=55</a:t>
                      </a:r>
                      <a:r>
                        <a:rPr sz="800" spc="-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800" spc="-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1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Медицинский </a:t>
                      </a:r>
                      <a:r>
                        <a:rPr sz="1400" spc="-13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персонал </a:t>
                      </a:r>
                      <a:r>
                        <a:rPr sz="1400" spc="-14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меняет </a:t>
                      </a:r>
                      <a:r>
                        <a:rPr sz="1400" spc="-1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положение </a:t>
                      </a:r>
                      <a:r>
                        <a:rPr sz="1400" spc="-1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конечностей </a:t>
                      </a:r>
                      <a:r>
                        <a:rPr sz="1400" spc="-1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туловища </a:t>
                      </a:r>
                      <a:r>
                        <a:rPr sz="1400" spc="-1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spc="-13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400" spc="-14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отношению </a:t>
                      </a:r>
                      <a:r>
                        <a:rPr sz="1400" spc="-1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к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3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горизонтальной </a:t>
                      </a:r>
                      <a:r>
                        <a:rPr sz="1400" spc="-1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плоскости </a:t>
                      </a:r>
                      <a:r>
                        <a:rPr sz="1400" spc="-1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3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зависимости </a:t>
                      </a:r>
                      <a:r>
                        <a:rPr sz="1400" spc="-12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от </a:t>
                      </a:r>
                      <a:r>
                        <a:rPr sz="1400" spc="-10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статуса</a:t>
                      </a:r>
                      <a:r>
                        <a:rPr sz="1400" spc="-5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вертикализированности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8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П-1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spc="-8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П-2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8066">
                <a:tc>
                  <a:txBody>
                    <a:bodyPr/>
                    <a:lstStyle/>
                    <a:p>
                      <a:pPr marL="15240">
                        <a:lnSpc>
                          <a:spcPts val="1345"/>
                        </a:lnSpc>
                      </a:pPr>
                      <a:r>
                        <a:rPr sz="1200" spc="-110" dirty="0">
                          <a:latin typeface="Calibri"/>
                          <a:cs typeface="Calibri"/>
                        </a:rPr>
                        <a:t>Вертикализация </a:t>
                      </a:r>
                      <a:r>
                        <a:rPr sz="1200" spc="-125" dirty="0">
                          <a:latin typeface="Calibri"/>
                          <a:cs typeface="Calibri"/>
                        </a:rPr>
                        <a:t>(полный </a:t>
                      </a:r>
                      <a:r>
                        <a:rPr sz="1200" spc="-114" dirty="0">
                          <a:latin typeface="Calibri"/>
                          <a:cs typeface="Calibri"/>
                        </a:rPr>
                        <a:t>протокол</a:t>
                      </a:r>
                      <a:r>
                        <a:rPr sz="12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на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100" dirty="0">
                          <a:latin typeface="Calibri"/>
                          <a:cs typeface="Calibri"/>
                        </a:rPr>
                        <a:t>сайте: </a:t>
                      </a:r>
                      <a:r>
                        <a:rPr sz="800" u="sng" spc="-6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http://rehabrus.ru/index.php?id=55</a:t>
                      </a:r>
                      <a:r>
                        <a:rPr sz="800" spc="-105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800" spc="-60" dirty="0"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Пассивный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процесс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увеличения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гравитационного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градиента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у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пациентов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без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сознания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тетраплегией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912">
                <a:tc rowSpan="2">
                  <a:txBody>
                    <a:bodyPr/>
                    <a:lstStyle/>
                    <a:p>
                      <a:pPr marL="15240">
                        <a:lnSpc>
                          <a:spcPts val="1350"/>
                        </a:lnSpc>
                      </a:pPr>
                      <a:r>
                        <a:rPr sz="1200" spc="-105" dirty="0">
                          <a:latin typeface="Calibri"/>
                          <a:cs typeface="Calibri"/>
                        </a:rPr>
                        <a:t>Пассивная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кинезотерапия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Персонал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выполняет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пассивные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движения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суставе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55" dirty="0">
                          <a:latin typeface="Calibri"/>
                          <a:cs typeface="Calibri"/>
                        </a:rPr>
                        <a:t>объеме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физиологических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движений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растягиванием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85" dirty="0">
                          <a:latin typeface="Calibri"/>
                          <a:cs typeface="Calibri"/>
                        </a:rPr>
                        <a:t>мышц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(stretching)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без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участия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пациента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40" dirty="0">
                          <a:latin typeface="Calibri"/>
                          <a:cs typeface="Calibri"/>
                        </a:rPr>
                        <a:t>М-0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836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70" dirty="0">
                          <a:latin typeface="Calibri"/>
                          <a:cs typeface="Calibri"/>
                        </a:rPr>
                        <a:t>То же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использованием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механотренажеров 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(в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том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числе роботизированных),</a:t>
                      </a:r>
                      <a:r>
                        <a:rPr sz="14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обеспечивающих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 marR="196215">
                        <a:lnSpc>
                          <a:spcPct val="101400"/>
                        </a:lnSpc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циклические тренировки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отдельных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суставов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70" dirty="0">
                          <a:latin typeface="Calibri"/>
                          <a:cs typeface="Calibri"/>
                        </a:rPr>
                        <a:t>имеющие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сенсоры на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определение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вклада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пациента 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активно-пассивном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режиме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8912">
                <a:tc rowSpan="3">
                  <a:txBody>
                    <a:bodyPr/>
                    <a:lstStyle/>
                    <a:p>
                      <a:pPr marL="15240">
                        <a:lnSpc>
                          <a:spcPts val="1350"/>
                        </a:lnSpc>
                      </a:pPr>
                      <a:r>
                        <a:rPr sz="1200" spc="-110" dirty="0">
                          <a:latin typeface="Calibri"/>
                          <a:cs typeface="Calibri"/>
                        </a:rPr>
                        <a:t>Активная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кинезотерапия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Серия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упражнений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активным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участием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для поддержания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повышения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двигательной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20" dirty="0">
                          <a:latin typeface="Calibri"/>
                          <a:cs typeface="Calibri"/>
                        </a:rPr>
                        <a:t>активности,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необходимой для</a:t>
                      </a:r>
                      <a:r>
                        <a:rPr sz="14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вертикализации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40" dirty="0">
                          <a:latin typeface="Calibri"/>
                          <a:cs typeface="Calibri"/>
                        </a:rPr>
                        <a:t>М-1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9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60" dirty="0">
                          <a:latin typeface="Calibri"/>
                          <a:cs typeface="Calibri"/>
                        </a:rPr>
                        <a:t>Те </a:t>
                      </a:r>
                      <a:r>
                        <a:rPr sz="1400" spc="-170" dirty="0">
                          <a:latin typeface="Calibri"/>
                          <a:cs typeface="Calibri"/>
                        </a:rPr>
                        <a:t>же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движения,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но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сопротивлением,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создаваемым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инструктором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эластичным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 ремнем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9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70" dirty="0">
                          <a:latin typeface="Calibri"/>
                          <a:cs typeface="Calibri"/>
                        </a:rPr>
                        <a:t>То же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использованием роботизированной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техники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активном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режиме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3690">
                <a:tc>
                  <a:txBody>
                    <a:bodyPr/>
                    <a:lstStyle/>
                    <a:p>
                      <a:pPr marL="15240">
                        <a:lnSpc>
                          <a:spcPts val="1350"/>
                        </a:lnSpc>
                      </a:pPr>
                      <a:r>
                        <a:rPr sz="1200" spc="-120" dirty="0">
                          <a:latin typeface="Calibri"/>
                          <a:cs typeface="Calibri"/>
                        </a:rPr>
                        <a:t>Сидение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200" spc="-120" dirty="0">
                          <a:latin typeface="Calibri"/>
                          <a:cs typeface="Calibri"/>
                        </a:rPr>
                        <a:t>краю</a:t>
                      </a:r>
                      <a:r>
                        <a:rPr sz="1200" spc="-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постели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сидит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краю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постели,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стараясь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удержать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баланс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укрепить </a:t>
                      </a:r>
                      <a:r>
                        <a:rPr sz="1400" spc="-185" dirty="0">
                          <a:latin typeface="Calibri"/>
                          <a:cs typeface="Calibri"/>
                        </a:rPr>
                        <a:t>мышцы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спины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40" dirty="0">
                          <a:latin typeface="Calibri"/>
                          <a:cs typeface="Calibri"/>
                        </a:rPr>
                        <a:t>М-2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marL="15240">
                        <a:lnSpc>
                          <a:spcPts val="1340"/>
                        </a:lnSpc>
                      </a:pPr>
                      <a:r>
                        <a:rPr sz="1200" spc="-114" dirty="0">
                          <a:latin typeface="Calibri"/>
                          <a:cs typeface="Calibri"/>
                        </a:rPr>
                        <a:t>Пересаживание </a:t>
                      </a:r>
                      <a:r>
                        <a:rPr sz="1200" spc="-95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2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кресло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Пересаживание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пассивно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использованием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подъемника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пассивно-активно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использованием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25" dirty="0">
                          <a:latin typeface="Calibri"/>
                          <a:cs typeface="Calibri"/>
                        </a:rPr>
                        <a:t>стендера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ассистента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140" dirty="0">
                          <a:latin typeface="Calibri"/>
                          <a:cs typeface="Calibri"/>
                        </a:rPr>
                        <a:t>М-3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marL="15240">
                        <a:lnSpc>
                          <a:spcPts val="1340"/>
                        </a:lnSpc>
                      </a:pPr>
                      <a:r>
                        <a:rPr sz="1200" spc="-120" dirty="0">
                          <a:latin typeface="Calibri"/>
                          <a:cs typeface="Calibri"/>
                        </a:rPr>
                        <a:t>Стояние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переходит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стоячее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положение и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может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нем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удержаться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70" dirty="0">
                          <a:latin typeface="Calibri"/>
                          <a:cs typeface="Calibri"/>
                        </a:rPr>
                        <a:t>помощью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ассистента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используя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 marR="1848485">
                        <a:lnSpc>
                          <a:spcPct val="101400"/>
                        </a:lnSpc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вспомогательные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средства </a:t>
                      </a:r>
                      <a:r>
                        <a:rPr sz="1400" spc="-90" dirty="0">
                          <a:latin typeface="Calibri"/>
                          <a:cs typeface="Calibri"/>
                        </a:rPr>
                        <a:t>(КР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вертикализации,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полный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протокол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сайте:  </a:t>
                      </a:r>
                      <a:r>
                        <a:rPr sz="1400" u="sng" spc="-114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3"/>
                        </a:rPr>
                        <a:t>http://rehabrus.ru/index.php?id=55</a:t>
                      </a:r>
                      <a:r>
                        <a:rPr sz="1400" spc="-114" dirty="0">
                          <a:latin typeface="Calibri"/>
                          <a:cs typeface="Calibri"/>
                          <a:hlinkClick r:id="rId3"/>
                        </a:rPr>
                        <a:t>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140" dirty="0">
                          <a:latin typeface="Calibri"/>
                          <a:cs typeface="Calibri"/>
                        </a:rPr>
                        <a:t>М-4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38912">
                <a:tc>
                  <a:txBody>
                    <a:bodyPr/>
                    <a:lstStyle/>
                    <a:p>
                      <a:pPr marL="15240">
                        <a:lnSpc>
                          <a:spcPts val="1340"/>
                        </a:lnSpc>
                      </a:pPr>
                      <a:r>
                        <a:rPr sz="1200" spc="-120" dirty="0">
                          <a:latin typeface="Calibri"/>
                          <a:cs typeface="Calibri"/>
                        </a:rPr>
                        <a:t>Электронейромиостимуляция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145" dirty="0">
                          <a:latin typeface="Calibri"/>
                          <a:cs typeface="Calibri"/>
                        </a:rPr>
                        <a:t>Нейромышечное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стимулирование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мышечных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сокращений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как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сенсорное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раздражение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подготовка</a:t>
                      </a:r>
                      <a:r>
                        <a:rPr sz="14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к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45" dirty="0">
                          <a:latin typeface="Calibri"/>
                          <a:cs typeface="Calibri"/>
                        </a:rPr>
                        <a:t>мобилизации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применением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портативного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электростимулятора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120" dirty="0">
                          <a:latin typeface="Calibri"/>
                          <a:cs typeface="Calibri"/>
                        </a:rPr>
                        <a:t>ЭС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38912">
                <a:tc rowSpan="2">
                  <a:txBody>
                    <a:bodyPr/>
                    <a:lstStyle/>
                    <a:p>
                      <a:pPr marL="15240">
                        <a:lnSpc>
                          <a:spcPts val="1340"/>
                        </a:lnSpc>
                      </a:pPr>
                      <a:r>
                        <a:rPr sz="1200" spc="-110" dirty="0">
                          <a:latin typeface="Calibri"/>
                          <a:cs typeface="Calibri"/>
                        </a:rPr>
                        <a:t>Дыхательная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гимнастика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Пассивные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активные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маневры,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направленные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на профилактику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респираторной нейропатии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спонтанно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50" dirty="0">
                          <a:latin typeface="Calibri"/>
                          <a:cs typeface="Calibri"/>
                        </a:rPr>
                        <a:t>дышащих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пациентов на</a:t>
                      </a:r>
                      <a:r>
                        <a:rPr sz="1400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ИВЛ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65" dirty="0">
                          <a:latin typeface="Calibri"/>
                          <a:cs typeface="Calibri"/>
                        </a:rPr>
                        <a:t>Р-0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9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75"/>
                        </a:lnSpc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Роботизированный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циклический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эрготренинг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верхних</a:t>
                      </a:r>
                      <a:r>
                        <a:rPr sz="1400" spc="-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конечностей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R="121285" algn="r">
                        <a:lnSpc>
                          <a:spcPts val="1340"/>
                        </a:lnSpc>
                      </a:pPr>
                      <a:r>
                        <a:rPr sz="1200" spc="-60" dirty="0">
                          <a:latin typeface="Calibri"/>
                          <a:cs typeface="Calibri"/>
                        </a:rPr>
                        <a:t>Р-1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pSp>
        <p:nvGrpSpPr>
          <p:cNvPr id="8" name="object 8"/>
          <p:cNvGrpSpPr/>
          <p:nvPr/>
        </p:nvGrpSpPr>
        <p:grpSpPr>
          <a:xfrm>
            <a:off x="307847" y="0"/>
            <a:ext cx="1673860" cy="2051050"/>
            <a:chOff x="307847" y="0"/>
            <a:chExt cx="1673860" cy="205105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3880" y="959705"/>
              <a:ext cx="1317318" cy="10911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7847" y="0"/>
              <a:ext cx="1072896" cy="1042415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3880" y="3407169"/>
            <a:ext cx="1431579" cy="130816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94102" y="5027422"/>
            <a:ext cx="1323050" cy="12204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507847" y="371855"/>
            <a:ext cx="6737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2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36340" y="58419"/>
            <a:ext cx="7469505" cy="1052830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249805" marR="5080" indent="-2237740">
              <a:lnSpc>
                <a:spcPts val="4010"/>
              </a:lnSpc>
              <a:spcBef>
                <a:spcPts val="290"/>
              </a:spcBef>
            </a:pPr>
            <a:r>
              <a:rPr sz="3400" spc="-350" dirty="0"/>
              <a:t>Рекомендации </a:t>
            </a:r>
            <a:r>
              <a:rPr sz="3400" spc="-325" dirty="0"/>
              <a:t>по </a:t>
            </a:r>
            <a:r>
              <a:rPr sz="3400" spc="-365" dirty="0"/>
              <a:t>мобилизации </a:t>
            </a:r>
            <a:r>
              <a:rPr sz="3400" spc="-320" dirty="0"/>
              <a:t>пациентов </a:t>
            </a:r>
            <a:r>
              <a:rPr sz="3400" spc="-360" dirty="0"/>
              <a:t>ОРИТ.  </a:t>
            </a:r>
            <a:r>
              <a:rPr sz="3400" spc="-335" dirty="0">
                <a:solidFill>
                  <a:srgbClr val="C00000"/>
                </a:solidFill>
              </a:rPr>
              <a:t>Позиционирование</a:t>
            </a:r>
            <a:endParaRPr sz="34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214558" y="1401619"/>
          <a:ext cx="7990205" cy="4377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87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178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44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08982"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580"/>
                        </a:lnSpc>
                      </a:pPr>
                      <a:r>
                        <a:rPr sz="1400" spc="-1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Положение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доказательности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24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590"/>
                        </a:lnSpc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тяжелой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ОЦН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поднятый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головной конец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(30-45</a:t>
                      </a:r>
                      <a:r>
                        <a:rPr sz="1350" spc="-165" baseline="24691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)защищает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от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аспирационной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1400" spc="-145" dirty="0">
                          <a:latin typeface="Calibri"/>
                          <a:cs typeface="Calibri"/>
                        </a:rPr>
                        <a:t>пневмонии и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нарастания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ВЧД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300" spc="-100" dirty="0">
                          <a:latin typeface="Calibri"/>
                          <a:cs typeface="Calibri"/>
                        </a:rPr>
                        <a:t>(Hughes </a:t>
                      </a:r>
                      <a:r>
                        <a:rPr sz="1300" spc="-85" dirty="0">
                          <a:latin typeface="Calibri"/>
                          <a:cs typeface="Calibri"/>
                        </a:rPr>
                        <a:t>S. </a:t>
                      </a:r>
                      <a:r>
                        <a:rPr sz="1300" spc="-60" dirty="0">
                          <a:latin typeface="Calibri"/>
                          <a:cs typeface="Calibri"/>
                        </a:rPr>
                        <a:t>Sitting </a:t>
                      </a:r>
                      <a:r>
                        <a:rPr sz="1300" spc="-140" dirty="0">
                          <a:latin typeface="Calibri"/>
                          <a:cs typeface="Calibri"/>
                        </a:rPr>
                        <a:t>Up </a:t>
                      </a:r>
                      <a:r>
                        <a:rPr sz="1300" spc="-114" dirty="0">
                          <a:latin typeface="Calibri"/>
                          <a:cs typeface="Calibri"/>
                        </a:rPr>
                        <a:t>or </a:t>
                      </a:r>
                      <a:r>
                        <a:rPr sz="1300" spc="-80" dirty="0">
                          <a:latin typeface="Calibri"/>
                          <a:cs typeface="Calibri"/>
                        </a:rPr>
                        <a:t>Lying </a:t>
                      </a:r>
                      <a:r>
                        <a:rPr sz="1300" spc="-65" dirty="0">
                          <a:latin typeface="Calibri"/>
                          <a:cs typeface="Calibri"/>
                        </a:rPr>
                        <a:t>Flat </a:t>
                      </a:r>
                      <a:r>
                        <a:rPr sz="1300" spc="-105" dirty="0">
                          <a:latin typeface="Calibri"/>
                          <a:cs typeface="Calibri"/>
                        </a:rPr>
                        <a:t>: </a:t>
                      </a:r>
                      <a:r>
                        <a:rPr sz="1300" spc="-65" dirty="0">
                          <a:latin typeface="Calibri"/>
                          <a:cs typeface="Calibri"/>
                        </a:rPr>
                        <a:t>Similar </a:t>
                      </a:r>
                      <a:r>
                        <a:rPr sz="1300" spc="-120" dirty="0">
                          <a:latin typeface="Calibri"/>
                          <a:cs typeface="Calibri"/>
                        </a:rPr>
                        <a:t>Outcomes </a:t>
                      </a:r>
                      <a:r>
                        <a:rPr sz="1300" spc="-65" dirty="0">
                          <a:latin typeface="Calibri"/>
                          <a:cs typeface="Calibri"/>
                        </a:rPr>
                        <a:t>in </a:t>
                      </a:r>
                      <a:r>
                        <a:rPr sz="1300" spc="-110" dirty="0">
                          <a:latin typeface="Calibri"/>
                          <a:cs typeface="Calibri"/>
                        </a:rPr>
                        <a:t>Acute </a:t>
                      </a:r>
                      <a:r>
                        <a:rPr sz="1300" spc="-100" dirty="0">
                          <a:latin typeface="Calibri"/>
                          <a:cs typeface="Calibri"/>
                        </a:rPr>
                        <a:t>Stroke.</a:t>
                      </a:r>
                      <a:r>
                        <a:rPr sz="1300" spc="-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spc="-80" dirty="0">
                          <a:latin typeface="Calibri"/>
                          <a:cs typeface="Calibri"/>
                        </a:rPr>
                        <a:t>2017:1-2.)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</a:pPr>
                      <a:r>
                        <a:rPr sz="1400" spc="-75" dirty="0">
                          <a:latin typeface="Calibri"/>
                          <a:cs typeface="Calibri"/>
                        </a:rPr>
                        <a:t>IC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5130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</a:pPr>
                      <a:r>
                        <a:rPr sz="14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590"/>
                        </a:lnSpc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Позиционирование,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пассивная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мобилизация,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растягивание </a:t>
                      </a:r>
                      <a:r>
                        <a:rPr sz="1400" spc="-185" dirty="0">
                          <a:latin typeface="Calibri"/>
                          <a:cs typeface="Calibri"/>
                        </a:rPr>
                        <a:t>мышц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могут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быть полезны</a:t>
                      </a:r>
                      <a:r>
                        <a:rPr sz="1400" spc="-2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для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81915" marR="334645">
                        <a:lnSpc>
                          <a:spcPts val="1700"/>
                        </a:lnSpc>
                        <a:spcBef>
                          <a:spcPts val="40"/>
                        </a:spcBef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профилактики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контрактур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суставов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85" dirty="0">
                          <a:latin typeface="Calibri"/>
                          <a:cs typeface="Calibri"/>
                        </a:rPr>
                        <a:t>мышц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обездвиженных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ПМКС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за 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счет 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генерации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сократительного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потенциала.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</a:pPr>
                      <a:r>
                        <a:rPr sz="1400" spc="-60" dirty="0">
                          <a:latin typeface="Calibri"/>
                          <a:cs typeface="Calibri"/>
                        </a:rPr>
                        <a:t>IIa-B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8641"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</a:pPr>
                      <a:r>
                        <a:rPr sz="14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585"/>
                        </a:lnSpc>
                      </a:pPr>
                      <a:r>
                        <a:rPr sz="1400" spc="-145" dirty="0">
                          <a:latin typeface="Calibri"/>
                          <a:cs typeface="Calibri"/>
                        </a:rPr>
                        <a:t>Положение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сидя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помогает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поддерживать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центральную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периферическую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перфузию,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81915" marR="41084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60" dirty="0">
                          <a:latin typeface="Calibri"/>
                          <a:cs typeface="Calibri"/>
                        </a:rPr>
                        <a:t>приемлемый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уровень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сатурации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крови, предотвращать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развитие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пневмонии,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улучшает  </a:t>
                      </a:r>
                      <a:r>
                        <a:rPr sz="1400" spc="-165" dirty="0">
                          <a:latin typeface="Calibri"/>
                          <a:cs typeface="Calibri"/>
                        </a:rPr>
                        <a:t>мышечный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метаболизм,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препятствует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венозному 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стазу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тромбозу </a:t>
                      </a:r>
                      <a:r>
                        <a:rPr sz="1400" spc="-114" dirty="0">
                          <a:latin typeface="Calibri"/>
                          <a:cs typeface="Calibri"/>
                        </a:rPr>
                        <a:t>глубоких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вен</a:t>
                      </a:r>
                      <a:r>
                        <a:rPr sz="1400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голени.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38829"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</a:pPr>
                      <a:r>
                        <a:rPr sz="14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1590"/>
                        </a:lnSpc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Поднятое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положение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головы 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увеличивает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дыхательный 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объем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газообмен,</a:t>
                      </a:r>
                      <a:r>
                        <a:rPr sz="14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стимулирует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81915" marR="7366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20" dirty="0">
                          <a:latin typeface="Calibri"/>
                          <a:cs typeface="Calibri"/>
                        </a:rPr>
                        <a:t>вегетативную активность.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Для</a:t>
                      </a:r>
                      <a:r>
                        <a:rPr sz="14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профилактики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ОСН 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положение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головного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конца не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должно 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быть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ниже </a:t>
                      </a:r>
                      <a:r>
                        <a:rPr sz="1400" spc="-75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1350" spc="-112" baseline="24691" dirty="0">
                          <a:latin typeface="Calibri"/>
                          <a:cs typeface="Calibri"/>
                        </a:rPr>
                        <a:t>0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вне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зависимости </a:t>
                      </a:r>
                      <a:r>
                        <a:rPr sz="1400" spc="-120" dirty="0">
                          <a:latin typeface="Calibri"/>
                          <a:cs typeface="Calibri"/>
                        </a:rPr>
                        <a:t>от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тяжести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состояния</a:t>
                      </a:r>
                      <a:r>
                        <a:rPr sz="14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пациента.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9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94130" y="0"/>
            <a:ext cx="4106545" cy="4505325"/>
            <a:chOff x="94130" y="0"/>
            <a:chExt cx="4106545" cy="45053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130" y="1425388"/>
              <a:ext cx="4106550" cy="307991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848" y="0"/>
              <a:ext cx="1411224" cy="138683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88355" y="522732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1835" y="223011"/>
            <a:ext cx="629094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350" dirty="0"/>
              <a:t>Премобилизационная </a:t>
            </a:r>
            <a:r>
              <a:rPr sz="3400" spc="-285" dirty="0"/>
              <a:t>фаза. </a:t>
            </a:r>
            <a:r>
              <a:rPr sz="3400" spc="-315" dirty="0"/>
              <a:t>Когда</a:t>
            </a:r>
            <a:r>
              <a:rPr sz="3400" spc="-254" dirty="0"/>
              <a:t> </a:t>
            </a:r>
            <a:r>
              <a:rPr sz="3400" spc="-335" dirty="0"/>
              <a:t>конец?</a:t>
            </a:r>
            <a:endParaRPr sz="3400"/>
          </a:p>
        </p:txBody>
      </p:sp>
      <p:grpSp>
        <p:nvGrpSpPr>
          <p:cNvPr id="3" name="object 3"/>
          <p:cNvGrpSpPr/>
          <p:nvPr/>
        </p:nvGrpSpPr>
        <p:grpSpPr>
          <a:xfrm>
            <a:off x="1621536" y="935736"/>
            <a:ext cx="7556500" cy="3420110"/>
            <a:chOff x="1621536" y="935736"/>
            <a:chExt cx="7556500" cy="34201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7991" y="935736"/>
              <a:ext cx="3096767" cy="7894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2951" y="960121"/>
              <a:ext cx="3006088" cy="6972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552951" y="960121"/>
              <a:ext cx="3006090" cy="697230"/>
            </a:xfrm>
            <a:custGeom>
              <a:avLst/>
              <a:gdLst/>
              <a:ahLst/>
              <a:cxnLst/>
              <a:rect l="l" t="t" r="r" b="b"/>
              <a:pathLst>
                <a:path w="3006090" h="697230">
                  <a:moveTo>
                    <a:pt x="0" y="116206"/>
                  </a:moveTo>
                  <a:lnTo>
                    <a:pt x="9132" y="70973"/>
                  </a:lnTo>
                  <a:lnTo>
                    <a:pt x="34036" y="34036"/>
                  </a:lnTo>
                  <a:lnTo>
                    <a:pt x="70973" y="9132"/>
                  </a:lnTo>
                  <a:lnTo>
                    <a:pt x="116206" y="0"/>
                  </a:lnTo>
                  <a:lnTo>
                    <a:pt x="2889883" y="0"/>
                  </a:lnTo>
                  <a:lnTo>
                    <a:pt x="2935115" y="9132"/>
                  </a:lnTo>
                  <a:lnTo>
                    <a:pt x="2972053" y="34036"/>
                  </a:lnTo>
                  <a:lnTo>
                    <a:pt x="2996957" y="70973"/>
                  </a:lnTo>
                  <a:lnTo>
                    <a:pt x="3006089" y="116206"/>
                  </a:lnTo>
                  <a:lnTo>
                    <a:pt x="3006089" y="581023"/>
                  </a:lnTo>
                  <a:lnTo>
                    <a:pt x="2996957" y="626256"/>
                  </a:lnTo>
                  <a:lnTo>
                    <a:pt x="2972053" y="663193"/>
                  </a:lnTo>
                  <a:lnTo>
                    <a:pt x="2935115" y="688097"/>
                  </a:lnTo>
                  <a:lnTo>
                    <a:pt x="2889883" y="697230"/>
                  </a:lnTo>
                  <a:lnTo>
                    <a:pt x="116206" y="697230"/>
                  </a:lnTo>
                  <a:lnTo>
                    <a:pt x="70973" y="688097"/>
                  </a:lnTo>
                  <a:lnTo>
                    <a:pt x="34036" y="663193"/>
                  </a:lnTo>
                  <a:lnTo>
                    <a:pt x="9132" y="626256"/>
                  </a:lnTo>
                  <a:lnTo>
                    <a:pt x="0" y="581023"/>
                  </a:lnTo>
                  <a:lnTo>
                    <a:pt x="0" y="116206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20568" y="1862327"/>
              <a:ext cx="2115311" cy="7894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67051" y="1885951"/>
              <a:ext cx="2023110" cy="69723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067051" y="1885951"/>
              <a:ext cx="2023110" cy="697230"/>
            </a:xfrm>
            <a:custGeom>
              <a:avLst/>
              <a:gdLst/>
              <a:ahLst/>
              <a:cxnLst/>
              <a:rect l="l" t="t" r="r" b="b"/>
              <a:pathLst>
                <a:path w="2023110" h="697230">
                  <a:moveTo>
                    <a:pt x="0" y="116207"/>
                  </a:moveTo>
                  <a:lnTo>
                    <a:pt x="9132" y="70974"/>
                  </a:lnTo>
                  <a:lnTo>
                    <a:pt x="34036" y="34036"/>
                  </a:lnTo>
                  <a:lnTo>
                    <a:pt x="70974" y="9132"/>
                  </a:lnTo>
                  <a:lnTo>
                    <a:pt x="116207" y="0"/>
                  </a:lnTo>
                  <a:lnTo>
                    <a:pt x="1906903" y="0"/>
                  </a:lnTo>
                  <a:lnTo>
                    <a:pt x="1952135" y="9132"/>
                  </a:lnTo>
                  <a:lnTo>
                    <a:pt x="1989073" y="34036"/>
                  </a:lnTo>
                  <a:lnTo>
                    <a:pt x="2013977" y="70974"/>
                  </a:lnTo>
                  <a:lnTo>
                    <a:pt x="2023110" y="116207"/>
                  </a:lnTo>
                  <a:lnTo>
                    <a:pt x="2023110" y="581022"/>
                  </a:lnTo>
                  <a:lnTo>
                    <a:pt x="2013977" y="626255"/>
                  </a:lnTo>
                  <a:lnTo>
                    <a:pt x="1989073" y="663193"/>
                  </a:lnTo>
                  <a:lnTo>
                    <a:pt x="1952135" y="688097"/>
                  </a:lnTo>
                  <a:lnTo>
                    <a:pt x="1906903" y="697230"/>
                  </a:lnTo>
                  <a:lnTo>
                    <a:pt x="116207" y="697230"/>
                  </a:lnTo>
                  <a:lnTo>
                    <a:pt x="70974" y="688097"/>
                  </a:lnTo>
                  <a:lnTo>
                    <a:pt x="34036" y="663193"/>
                  </a:lnTo>
                  <a:lnTo>
                    <a:pt x="9132" y="626255"/>
                  </a:lnTo>
                  <a:lnTo>
                    <a:pt x="0" y="581022"/>
                  </a:lnTo>
                  <a:lnTo>
                    <a:pt x="0" y="116207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62215" y="1862327"/>
              <a:ext cx="2115312" cy="7894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07554" y="1885951"/>
              <a:ext cx="2023110" cy="69723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107555" y="1885951"/>
              <a:ext cx="2023110" cy="697230"/>
            </a:xfrm>
            <a:custGeom>
              <a:avLst/>
              <a:gdLst/>
              <a:ahLst/>
              <a:cxnLst/>
              <a:rect l="l" t="t" r="r" b="b"/>
              <a:pathLst>
                <a:path w="2023109" h="697230">
                  <a:moveTo>
                    <a:pt x="0" y="116207"/>
                  </a:moveTo>
                  <a:lnTo>
                    <a:pt x="9132" y="70974"/>
                  </a:lnTo>
                  <a:lnTo>
                    <a:pt x="34036" y="34036"/>
                  </a:lnTo>
                  <a:lnTo>
                    <a:pt x="70974" y="9132"/>
                  </a:lnTo>
                  <a:lnTo>
                    <a:pt x="116207" y="0"/>
                  </a:lnTo>
                  <a:lnTo>
                    <a:pt x="1906903" y="0"/>
                  </a:lnTo>
                  <a:lnTo>
                    <a:pt x="1952135" y="9132"/>
                  </a:lnTo>
                  <a:lnTo>
                    <a:pt x="1989073" y="34036"/>
                  </a:lnTo>
                  <a:lnTo>
                    <a:pt x="2013977" y="70974"/>
                  </a:lnTo>
                  <a:lnTo>
                    <a:pt x="2023110" y="116207"/>
                  </a:lnTo>
                  <a:lnTo>
                    <a:pt x="2023110" y="581022"/>
                  </a:lnTo>
                  <a:lnTo>
                    <a:pt x="2013977" y="626255"/>
                  </a:lnTo>
                  <a:lnTo>
                    <a:pt x="1989073" y="663193"/>
                  </a:lnTo>
                  <a:lnTo>
                    <a:pt x="1952135" y="688097"/>
                  </a:lnTo>
                  <a:lnTo>
                    <a:pt x="1906903" y="697230"/>
                  </a:lnTo>
                  <a:lnTo>
                    <a:pt x="116207" y="697230"/>
                  </a:lnTo>
                  <a:lnTo>
                    <a:pt x="70974" y="688097"/>
                  </a:lnTo>
                  <a:lnTo>
                    <a:pt x="34036" y="663193"/>
                  </a:lnTo>
                  <a:lnTo>
                    <a:pt x="9132" y="626255"/>
                  </a:lnTo>
                  <a:lnTo>
                    <a:pt x="0" y="581022"/>
                  </a:lnTo>
                  <a:lnTo>
                    <a:pt x="0" y="116207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21536" y="2880359"/>
              <a:ext cx="2115312" cy="7894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66876" y="2903221"/>
              <a:ext cx="2023110" cy="69723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666876" y="2903221"/>
              <a:ext cx="2023110" cy="697230"/>
            </a:xfrm>
            <a:custGeom>
              <a:avLst/>
              <a:gdLst/>
              <a:ahLst/>
              <a:cxnLst/>
              <a:rect l="l" t="t" r="r" b="b"/>
              <a:pathLst>
                <a:path w="2023110" h="697229">
                  <a:moveTo>
                    <a:pt x="0" y="116207"/>
                  </a:moveTo>
                  <a:lnTo>
                    <a:pt x="9132" y="70974"/>
                  </a:lnTo>
                  <a:lnTo>
                    <a:pt x="34036" y="34036"/>
                  </a:lnTo>
                  <a:lnTo>
                    <a:pt x="70974" y="9132"/>
                  </a:lnTo>
                  <a:lnTo>
                    <a:pt x="116207" y="0"/>
                  </a:lnTo>
                  <a:lnTo>
                    <a:pt x="1906903" y="0"/>
                  </a:lnTo>
                  <a:lnTo>
                    <a:pt x="1952135" y="9132"/>
                  </a:lnTo>
                  <a:lnTo>
                    <a:pt x="1989073" y="34036"/>
                  </a:lnTo>
                  <a:lnTo>
                    <a:pt x="2013977" y="70974"/>
                  </a:lnTo>
                  <a:lnTo>
                    <a:pt x="2023110" y="116207"/>
                  </a:lnTo>
                  <a:lnTo>
                    <a:pt x="2023110" y="581022"/>
                  </a:lnTo>
                  <a:lnTo>
                    <a:pt x="2013977" y="626255"/>
                  </a:lnTo>
                  <a:lnTo>
                    <a:pt x="1989073" y="663193"/>
                  </a:lnTo>
                  <a:lnTo>
                    <a:pt x="1952135" y="688097"/>
                  </a:lnTo>
                  <a:lnTo>
                    <a:pt x="1906903" y="697230"/>
                  </a:lnTo>
                  <a:lnTo>
                    <a:pt x="116207" y="697230"/>
                  </a:lnTo>
                  <a:lnTo>
                    <a:pt x="70974" y="688097"/>
                  </a:lnTo>
                  <a:lnTo>
                    <a:pt x="34036" y="663193"/>
                  </a:lnTo>
                  <a:lnTo>
                    <a:pt x="9132" y="626255"/>
                  </a:lnTo>
                  <a:lnTo>
                    <a:pt x="0" y="581022"/>
                  </a:lnTo>
                  <a:lnTo>
                    <a:pt x="0" y="116207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91712" y="2892552"/>
              <a:ext cx="2474976" cy="138379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68496" y="2871215"/>
              <a:ext cx="2167128" cy="14843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838576" y="2914651"/>
              <a:ext cx="2383155" cy="129159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838576" y="2914651"/>
              <a:ext cx="2383155" cy="1291590"/>
            </a:xfrm>
            <a:custGeom>
              <a:avLst/>
              <a:gdLst/>
              <a:ahLst/>
              <a:cxnLst/>
              <a:rect l="l" t="t" r="r" b="b"/>
              <a:pathLst>
                <a:path w="2383154" h="1291589">
                  <a:moveTo>
                    <a:pt x="0" y="215268"/>
                  </a:moveTo>
                  <a:lnTo>
                    <a:pt x="5685" y="165909"/>
                  </a:lnTo>
                  <a:lnTo>
                    <a:pt x="21880" y="120599"/>
                  </a:lnTo>
                  <a:lnTo>
                    <a:pt x="47292" y="80629"/>
                  </a:lnTo>
                  <a:lnTo>
                    <a:pt x="80629" y="47292"/>
                  </a:lnTo>
                  <a:lnTo>
                    <a:pt x="120598" y="21880"/>
                  </a:lnTo>
                  <a:lnTo>
                    <a:pt x="165909" y="5685"/>
                  </a:lnTo>
                  <a:lnTo>
                    <a:pt x="215268" y="0"/>
                  </a:lnTo>
                  <a:lnTo>
                    <a:pt x="2167887" y="0"/>
                  </a:lnTo>
                  <a:lnTo>
                    <a:pt x="2217246" y="5685"/>
                  </a:lnTo>
                  <a:lnTo>
                    <a:pt x="2262556" y="21880"/>
                  </a:lnTo>
                  <a:lnTo>
                    <a:pt x="2302526" y="47292"/>
                  </a:lnTo>
                  <a:lnTo>
                    <a:pt x="2335863" y="80629"/>
                  </a:lnTo>
                  <a:lnTo>
                    <a:pt x="2361275" y="120599"/>
                  </a:lnTo>
                  <a:lnTo>
                    <a:pt x="2377470" y="165909"/>
                  </a:lnTo>
                  <a:lnTo>
                    <a:pt x="2383156" y="215268"/>
                  </a:lnTo>
                  <a:lnTo>
                    <a:pt x="2383156" y="1076321"/>
                  </a:lnTo>
                  <a:lnTo>
                    <a:pt x="2377470" y="1125680"/>
                  </a:lnTo>
                  <a:lnTo>
                    <a:pt x="2361275" y="1170990"/>
                  </a:lnTo>
                  <a:lnTo>
                    <a:pt x="2335863" y="1210960"/>
                  </a:lnTo>
                  <a:lnTo>
                    <a:pt x="2302526" y="1244297"/>
                  </a:lnTo>
                  <a:lnTo>
                    <a:pt x="2262556" y="1269709"/>
                  </a:lnTo>
                  <a:lnTo>
                    <a:pt x="2217246" y="1285904"/>
                  </a:lnTo>
                  <a:lnTo>
                    <a:pt x="2167887" y="1291590"/>
                  </a:lnTo>
                  <a:lnTo>
                    <a:pt x="215268" y="1291590"/>
                  </a:lnTo>
                  <a:lnTo>
                    <a:pt x="165909" y="1285904"/>
                  </a:lnTo>
                  <a:lnTo>
                    <a:pt x="120598" y="1269709"/>
                  </a:lnTo>
                  <a:lnTo>
                    <a:pt x="80629" y="1244297"/>
                  </a:lnTo>
                  <a:lnTo>
                    <a:pt x="47292" y="1210960"/>
                  </a:lnTo>
                  <a:lnTo>
                    <a:pt x="21880" y="1170990"/>
                  </a:lnTo>
                  <a:lnTo>
                    <a:pt x="5685" y="1125680"/>
                  </a:lnTo>
                  <a:lnTo>
                    <a:pt x="0" y="1076321"/>
                  </a:lnTo>
                  <a:lnTo>
                    <a:pt x="0" y="21526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118484" y="2926588"/>
            <a:ext cx="1823085" cy="10039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12700" algn="ctr">
              <a:lnSpc>
                <a:spcPct val="100400"/>
              </a:lnSpc>
              <a:spcBef>
                <a:spcPts val="90"/>
              </a:spcBef>
            </a:pPr>
            <a:r>
              <a:rPr sz="1600" spc="-135" dirty="0">
                <a:latin typeface="Calibri"/>
                <a:cs typeface="Calibri"/>
              </a:rPr>
              <a:t>Нарастание </a:t>
            </a:r>
            <a:r>
              <a:rPr sz="1600" spc="-150" dirty="0">
                <a:latin typeface="Calibri"/>
                <a:cs typeface="Calibri"/>
              </a:rPr>
              <a:t>дефицита,  колебания </a:t>
            </a:r>
            <a:r>
              <a:rPr sz="1600" spc="-160" dirty="0">
                <a:latin typeface="Calibri"/>
                <a:cs typeface="Calibri"/>
              </a:rPr>
              <a:t>АД,  </a:t>
            </a:r>
            <a:r>
              <a:rPr sz="1600" spc="-145" dirty="0">
                <a:latin typeface="Calibri"/>
                <a:cs typeface="Calibri"/>
              </a:rPr>
              <a:t>психомоторное  </a:t>
            </a:r>
            <a:r>
              <a:rPr sz="1600" spc="-155" dirty="0">
                <a:latin typeface="Calibri"/>
                <a:cs typeface="Calibri"/>
              </a:rPr>
              <a:t>возбуждение,</a:t>
            </a:r>
            <a:r>
              <a:rPr sz="1600" spc="-190" dirty="0">
                <a:latin typeface="Calibri"/>
                <a:cs typeface="Calibri"/>
              </a:rPr>
              <a:t> </a:t>
            </a:r>
            <a:r>
              <a:rPr sz="1600" spc="-160" dirty="0">
                <a:latin typeface="Calibri"/>
                <a:cs typeface="Calibri"/>
              </a:rPr>
              <a:t>изменение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898391" y="3934967"/>
            <a:ext cx="264160" cy="239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60"/>
              </a:lnSpc>
            </a:pPr>
            <a:r>
              <a:rPr sz="1600" spc="-125" dirty="0">
                <a:latin typeface="Calibri"/>
                <a:cs typeface="Calibri"/>
              </a:rPr>
              <a:t>ЭЭГ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684264" y="2892551"/>
            <a:ext cx="1481455" cy="1109980"/>
            <a:chOff x="6684264" y="2892551"/>
            <a:chExt cx="1481455" cy="1109980"/>
          </a:xfrm>
        </p:grpSpPr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84264" y="2892551"/>
              <a:ext cx="1481327" cy="110947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30365" y="2914651"/>
              <a:ext cx="1388746" cy="101727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730365" y="2914651"/>
              <a:ext cx="1388745" cy="1017269"/>
            </a:xfrm>
            <a:custGeom>
              <a:avLst/>
              <a:gdLst/>
              <a:ahLst/>
              <a:cxnLst/>
              <a:rect l="l" t="t" r="r" b="b"/>
              <a:pathLst>
                <a:path w="1388745" h="1017270">
                  <a:moveTo>
                    <a:pt x="0" y="169549"/>
                  </a:moveTo>
                  <a:lnTo>
                    <a:pt x="6056" y="124476"/>
                  </a:lnTo>
                  <a:lnTo>
                    <a:pt x="23148" y="83974"/>
                  </a:lnTo>
                  <a:lnTo>
                    <a:pt x="49659" y="49659"/>
                  </a:lnTo>
                  <a:lnTo>
                    <a:pt x="83974" y="23148"/>
                  </a:lnTo>
                  <a:lnTo>
                    <a:pt x="124476" y="6056"/>
                  </a:lnTo>
                  <a:lnTo>
                    <a:pt x="169548" y="0"/>
                  </a:lnTo>
                  <a:lnTo>
                    <a:pt x="1219197" y="0"/>
                  </a:lnTo>
                  <a:lnTo>
                    <a:pt x="1264269" y="6056"/>
                  </a:lnTo>
                  <a:lnTo>
                    <a:pt x="1304771" y="23148"/>
                  </a:lnTo>
                  <a:lnTo>
                    <a:pt x="1339086" y="49659"/>
                  </a:lnTo>
                  <a:lnTo>
                    <a:pt x="1365597" y="83974"/>
                  </a:lnTo>
                  <a:lnTo>
                    <a:pt x="1382689" y="124476"/>
                  </a:lnTo>
                  <a:lnTo>
                    <a:pt x="1388746" y="169549"/>
                  </a:lnTo>
                  <a:lnTo>
                    <a:pt x="1388746" y="847720"/>
                  </a:lnTo>
                  <a:lnTo>
                    <a:pt x="1382689" y="892793"/>
                  </a:lnTo>
                  <a:lnTo>
                    <a:pt x="1365597" y="933295"/>
                  </a:lnTo>
                  <a:lnTo>
                    <a:pt x="1339086" y="967610"/>
                  </a:lnTo>
                  <a:lnTo>
                    <a:pt x="1304771" y="994121"/>
                  </a:lnTo>
                  <a:lnTo>
                    <a:pt x="1264269" y="1011213"/>
                  </a:lnTo>
                  <a:lnTo>
                    <a:pt x="1219197" y="1017270"/>
                  </a:lnTo>
                  <a:lnTo>
                    <a:pt x="169548" y="1017270"/>
                  </a:lnTo>
                  <a:lnTo>
                    <a:pt x="124476" y="1011213"/>
                  </a:lnTo>
                  <a:lnTo>
                    <a:pt x="83974" y="994121"/>
                  </a:lnTo>
                  <a:lnTo>
                    <a:pt x="49659" y="967610"/>
                  </a:lnTo>
                  <a:lnTo>
                    <a:pt x="23148" y="933295"/>
                  </a:lnTo>
                  <a:lnTo>
                    <a:pt x="6056" y="892793"/>
                  </a:lnTo>
                  <a:lnTo>
                    <a:pt x="0" y="847720"/>
                  </a:lnTo>
                  <a:lnTo>
                    <a:pt x="0" y="16954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019925" y="3155188"/>
            <a:ext cx="80962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0005" marR="5080" indent="-27940">
              <a:lnSpc>
                <a:spcPts val="1900"/>
              </a:lnSpc>
              <a:spcBef>
                <a:spcPts val="180"/>
              </a:spcBef>
            </a:pPr>
            <a:r>
              <a:rPr sz="1600" spc="-150" dirty="0">
                <a:latin typeface="Calibri"/>
                <a:cs typeface="Calibri"/>
              </a:rPr>
              <a:t>От</a:t>
            </a:r>
            <a:r>
              <a:rPr sz="1600" spc="-105" dirty="0">
                <a:latin typeface="Calibri"/>
                <a:cs typeface="Calibri"/>
              </a:rPr>
              <a:t>с</a:t>
            </a:r>
            <a:r>
              <a:rPr sz="1600" spc="-130" dirty="0">
                <a:latin typeface="Calibri"/>
                <a:cs typeface="Calibri"/>
              </a:rPr>
              <a:t>у</a:t>
            </a:r>
            <a:r>
              <a:rPr sz="1600" spc="-114" dirty="0">
                <a:latin typeface="Calibri"/>
                <a:cs typeface="Calibri"/>
              </a:rPr>
              <a:t>т</a:t>
            </a:r>
            <a:r>
              <a:rPr sz="1600" spc="-105" dirty="0">
                <a:latin typeface="Calibri"/>
                <a:cs typeface="Calibri"/>
              </a:rPr>
              <a:t>с</a:t>
            </a:r>
            <a:r>
              <a:rPr sz="1600" spc="-114" dirty="0">
                <a:latin typeface="Calibri"/>
                <a:cs typeface="Calibri"/>
              </a:rPr>
              <a:t>т</a:t>
            </a:r>
            <a:r>
              <a:rPr sz="1600" spc="-125" dirty="0">
                <a:latin typeface="Calibri"/>
                <a:cs typeface="Calibri"/>
              </a:rPr>
              <a:t>в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90" dirty="0">
                <a:latin typeface="Calibri"/>
                <a:cs typeface="Calibri"/>
              </a:rPr>
              <a:t>е  </a:t>
            </a:r>
            <a:r>
              <a:rPr sz="1600" spc="-170" dirty="0">
                <a:latin typeface="Calibri"/>
                <a:cs typeface="Calibri"/>
              </a:rPr>
              <a:t>пенумбры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8494776" y="2892551"/>
            <a:ext cx="1755775" cy="1109980"/>
            <a:chOff x="8494776" y="2892551"/>
            <a:chExt cx="1755775" cy="1109980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494776" y="2892551"/>
              <a:ext cx="1755648" cy="11094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53272" y="2977895"/>
              <a:ext cx="1484376" cy="100279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542020" y="2914651"/>
              <a:ext cx="1663066" cy="101727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542020" y="2914651"/>
              <a:ext cx="1663064" cy="1017269"/>
            </a:xfrm>
            <a:custGeom>
              <a:avLst/>
              <a:gdLst/>
              <a:ahLst/>
              <a:cxnLst/>
              <a:rect l="l" t="t" r="r" b="b"/>
              <a:pathLst>
                <a:path w="1663065" h="1017270">
                  <a:moveTo>
                    <a:pt x="0" y="169547"/>
                  </a:moveTo>
                  <a:lnTo>
                    <a:pt x="6056" y="124475"/>
                  </a:lnTo>
                  <a:lnTo>
                    <a:pt x="23148" y="83973"/>
                  </a:lnTo>
                  <a:lnTo>
                    <a:pt x="49659" y="49659"/>
                  </a:lnTo>
                  <a:lnTo>
                    <a:pt x="83973" y="23148"/>
                  </a:lnTo>
                  <a:lnTo>
                    <a:pt x="124475" y="6056"/>
                  </a:lnTo>
                  <a:lnTo>
                    <a:pt x="169547" y="0"/>
                  </a:lnTo>
                  <a:lnTo>
                    <a:pt x="1493518" y="0"/>
                  </a:lnTo>
                  <a:lnTo>
                    <a:pt x="1538590" y="6056"/>
                  </a:lnTo>
                  <a:lnTo>
                    <a:pt x="1579092" y="23148"/>
                  </a:lnTo>
                  <a:lnTo>
                    <a:pt x="1613406" y="49659"/>
                  </a:lnTo>
                  <a:lnTo>
                    <a:pt x="1639917" y="83973"/>
                  </a:lnTo>
                  <a:lnTo>
                    <a:pt x="1657009" y="124475"/>
                  </a:lnTo>
                  <a:lnTo>
                    <a:pt x="1663066" y="169547"/>
                  </a:lnTo>
                  <a:lnTo>
                    <a:pt x="1663066" y="847722"/>
                  </a:lnTo>
                  <a:lnTo>
                    <a:pt x="1657009" y="892794"/>
                  </a:lnTo>
                  <a:lnTo>
                    <a:pt x="1639917" y="933296"/>
                  </a:lnTo>
                  <a:lnTo>
                    <a:pt x="1613406" y="967610"/>
                  </a:lnTo>
                  <a:lnTo>
                    <a:pt x="1579092" y="994121"/>
                  </a:lnTo>
                  <a:lnTo>
                    <a:pt x="1538590" y="1011213"/>
                  </a:lnTo>
                  <a:lnTo>
                    <a:pt x="1493518" y="1017270"/>
                  </a:lnTo>
                  <a:lnTo>
                    <a:pt x="169547" y="1017270"/>
                  </a:lnTo>
                  <a:lnTo>
                    <a:pt x="124475" y="1011213"/>
                  </a:lnTo>
                  <a:lnTo>
                    <a:pt x="83973" y="994121"/>
                  </a:lnTo>
                  <a:lnTo>
                    <a:pt x="49659" y="967610"/>
                  </a:lnTo>
                  <a:lnTo>
                    <a:pt x="23148" y="933296"/>
                  </a:lnTo>
                  <a:lnTo>
                    <a:pt x="6056" y="892794"/>
                  </a:lnTo>
                  <a:lnTo>
                    <a:pt x="0" y="847722"/>
                  </a:lnTo>
                  <a:lnTo>
                    <a:pt x="0" y="169547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8802846" y="3033267"/>
            <a:ext cx="1141095" cy="7632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indent="635" algn="ctr">
              <a:lnSpc>
                <a:spcPct val="101299"/>
              </a:lnSpc>
              <a:spcBef>
                <a:spcPts val="75"/>
              </a:spcBef>
            </a:pPr>
            <a:r>
              <a:rPr sz="1600" spc="-114" dirty="0">
                <a:latin typeface="Calibri"/>
                <a:cs typeface="Calibri"/>
              </a:rPr>
              <a:t>Есть  </a:t>
            </a:r>
            <a:r>
              <a:rPr sz="1600" spc="-150" dirty="0">
                <a:latin typeface="Calibri"/>
                <a:cs typeface="Calibri"/>
              </a:rPr>
              <a:t>п</a:t>
            </a:r>
            <a:r>
              <a:rPr sz="1600" spc="-145" dirty="0">
                <a:latin typeface="Calibri"/>
                <a:cs typeface="Calibri"/>
              </a:rPr>
              <a:t>ер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30" dirty="0">
                <a:latin typeface="Calibri"/>
                <a:cs typeface="Calibri"/>
              </a:rPr>
              <a:t>ф</a:t>
            </a:r>
            <a:r>
              <a:rPr sz="1600" spc="-160" dirty="0">
                <a:latin typeface="Calibri"/>
                <a:cs typeface="Calibri"/>
              </a:rPr>
              <a:t>о</a:t>
            </a:r>
            <a:r>
              <a:rPr sz="1600" spc="-120" dirty="0">
                <a:latin typeface="Calibri"/>
                <a:cs typeface="Calibri"/>
              </a:rPr>
              <a:t>к</a:t>
            </a:r>
            <a:r>
              <a:rPr sz="1600" spc="-135" dirty="0">
                <a:latin typeface="Calibri"/>
                <a:cs typeface="Calibri"/>
              </a:rPr>
              <a:t>а</a:t>
            </a:r>
            <a:r>
              <a:rPr sz="1600" spc="-165" dirty="0">
                <a:latin typeface="Calibri"/>
                <a:cs typeface="Calibri"/>
              </a:rPr>
              <a:t>ль</a:t>
            </a:r>
            <a:r>
              <a:rPr sz="1600" spc="-160" dirty="0">
                <a:latin typeface="Calibri"/>
                <a:cs typeface="Calibri"/>
              </a:rPr>
              <a:t>н</a:t>
            </a:r>
            <a:r>
              <a:rPr sz="1600" spc="-135" dirty="0">
                <a:latin typeface="Calibri"/>
                <a:cs typeface="Calibri"/>
              </a:rPr>
              <a:t>а</a:t>
            </a:r>
            <a:r>
              <a:rPr sz="1600" spc="-95" dirty="0">
                <a:latin typeface="Calibri"/>
                <a:cs typeface="Calibri"/>
              </a:rPr>
              <a:t>я  </a:t>
            </a:r>
            <a:r>
              <a:rPr sz="1600" spc="-140" dirty="0">
                <a:latin typeface="Calibri"/>
                <a:cs typeface="Calibri"/>
              </a:rPr>
              <a:t>гипоперфузии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255520" y="4657344"/>
            <a:ext cx="2670175" cy="875030"/>
            <a:chOff x="2255520" y="4657344"/>
            <a:chExt cx="2670175" cy="875030"/>
          </a:xfrm>
        </p:grpSpPr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255520" y="4657344"/>
              <a:ext cx="2670048" cy="8747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319528" y="4748784"/>
              <a:ext cx="2584704" cy="74675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301240" y="4680585"/>
              <a:ext cx="2577466" cy="782956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2301240" y="4680585"/>
              <a:ext cx="2577465" cy="782955"/>
            </a:xfrm>
            <a:custGeom>
              <a:avLst/>
              <a:gdLst/>
              <a:ahLst/>
              <a:cxnLst/>
              <a:rect l="l" t="t" r="r" b="b"/>
              <a:pathLst>
                <a:path w="2577465" h="782954">
                  <a:moveTo>
                    <a:pt x="0" y="130494"/>
                  </a:moveTo>
                  <a:lnTo>
                    <a:pt x="10254" y="79699"/>
                  </a:lnTo>
                  <a:lnTo>
                    <a:pt x="38220" y="38220"/>
                  </a:lnTo>
                  <a:lnTo>
                    <a:pt x="79699" y="10254"/>
                  </a:lnTo>
                  <a:lnTo>
                    <a:pt x="130494" y="0"/>
                  </a:lnTo>
                  <a:lnTo>
                    <a:pt x="2446972" y="0"/>
                  </a:lnTo>
                  <a:lnTo>
                    <a:pt x="2497766" y="10254"/>
                  </a:lnTo>
                  <a:lnTo>
                    <a:pt x="2539245" y="38220"/>
                  </a:lnTo>
                  <a:lnTo>
                    <a:pt x="2567211" y="79699"/>
                  </a:lnTo>
                  <a:lnTo>
                    <a:pt x="2577466" y="130494"/>
                  </a:lnTo>
                  <a:lnTo>
                    <a:pt x="2577466" y="652461"/>
                  </a:lnTo>
                  <a:lnTo>
                    <a:pt x="2567211" y="703256"/>
                  </a:lnTo>
                  <a:lnTo>
                    <a:pt x="2539245" y="744735"/>
                  </a:lnTo>
                  <a:lnTo>
                    <a:pt x="2497766" y="772701"/>
                  </a:lnTo>
                  <a:lnTo>
                    <a:pt x="2446972" y="782956"/>
                  </a:lnTo>
                  <a:lnTo>
                    <a:pt x="130494" y="782956"/>
                  </a:lnTo>
                  <a:lnTo>
                    <a:pt x="79699" y="772701"/>
                  </a:lnTo>
                  <a:lnTo>
                    <a:pt x="38220" y="744735"/>
                  </a:lnTo>
                  <a:lnTo>
                    <a:pt x="10254" y="703256"/>
                  </a:lnTo>
                  <a:lnTo>
                    <a:pt x="0" y="652461"/>
                  </a:lnTo>
                  <a:lnTo>
                    <a:pt x="0" y="13049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2469197" y="4804155"/>
            <a:ext cx="224218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73760" marR="5080" indent="-861694">
              <a:lnSpc>
                <a:spcPts val="1900"/>
              </a:lnSpc>
              <a:spcBef>
                <a:spcPts val="180"/>
              </a:spcBef>
            </a:pPr>
            <a:r>
              <a:rPr sz="1600" spc="-170" dirty="0">
                <a:latin typeface="Calibri"/>
                <a:cs typeface="Calibri"/>
              </a:rPr>
              <a:t>П</a:t>
            </a:r>
            <a:r>
              <a:rPr sz="1600" spc="-130" dirty="0">
                <a:latin typeface="Calibri"/>
                <a:cs typeface="Calibri"/>
              </a:rPr>
              <a:t>е</a:t>
            </a:r>
            <a:r>
              <a:rPr sz="1600" spc="-145" dirty="0">
                <a:latin typeface="Calibri"/>
                <a:cs typeface="Calibri"/>
              </a:rPr>
              <a:t>р</a:t>
            </a:r>
            <a:r>
              <a:rPr sz="1600" spc="-130" dirty="0">
                <a:latin typeface="Calibri"/>
                <a:cs typeface="Calibri"/>
              </a:rPr>
              <a:t>фу</a:t>
            </a:r>
            <a:r>
              <a:rPr sz="1600" spc="-114" dirty="0">
                <a:latin typeface="Calibri"/>
                <a:cs typeface="Calibri"/>
              </a:rPr>
              <a:t>з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65" dirty="0">
                <a:latin typeface="Calibri"/>
                <a:cs typeface="Calibri"/>
              </a:rPr>
              <a:t>о</a:t>
            </a:r>
            <a:r>
              <a:rPr sz="1600" spc="-155" dirty="0">
                <a:latin typeface="Calibri"/>
                <a:cs typeface="Calibri"/>
              </a:rPr>
              <a:t>н</a:t>
            </a:r>
            <a:r>
              <a:rPr sz="1600" spc="-160" dirty="0">
                <a:latin typeface="Calibri"/>
                <a:cs typeface="Calibri"/>
              </a:rPr>
              <a:t>но</a:t>
            </a:r>
            <a:r>
              <a:rPr sz="1600" spc="-30" dirty="0">
                <a:latin typeface="Calibri"/>
                <a:cs typeface="Calibri"/>
              </a:rPr>
              <a:t>-</a:t>
            </a:r>
            <a:r>
              <a:rPr sz="1600" spc="-165" dirty="0">
                <a:latin typeface="Calibri"/>
                <a:cs typeface="Calibri"/>
              </a:rPr>
              <a:t>мет</a:t>
            </a:r>
            <a:r>
              <a:rPr sz="1600" spc="-135" dirty="0">
                <a:latin typeface="Calibri"/>
                <a:cs typeface="Calibri"/>
              </a:rPr>
              <a:t>а</a:t>
            </a:r>
            <a:r>
              <a:rPr sz="1600" spc="-170" dirty="0">
                <a:latin typeface="Calibri"/>
                <a:cs typeface="Calibri"/>
              </a:rPr>
              <a:t>б</a:t>
            </a:r>
            <a:r>
              <a:rPr sz="1600" spc="-160" dirty="0">
                <a:latin typeface="Calibri"/>
                <a:cs typeface="Calibri"/>
              </a:rPr>
              <a:t>о</a:t>
            </a:r>
            <a:r>
              <a:rPr sz="1600" spc="-175" dirty="0">
                <a:latin typeface="Calibri"/>
                <a:cs typeface="Calibri"/>
              </a:rPr>
              <a:t>л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20" dirty="0">
                <a:latin typeface="Calibri"/>
                <a:cs typeface="Calibri"/>
              </a:rPr>
              <a:t>ч</a:t>
            </a:r>
            <a:r>
              <a:rPr sz="1600" spc="-135" dirty="0">
                <a:latin typeface="Calibri"/>
                <a:cs typeface="Calibri"/>
              </a:rPr>
              <a:t>е</a:t>
            </a:r>
            <a:r>
              <a:rPr sz="1600" spc="-110" dirty="0">
                <a:latin typeface="Calibri"/>
                <a:cs typeface="Calibri"/>
              </a:rPr>
              <a:t>с</a:t>
            </a:r>
            <a:r>
              <a:rPr sz="1600" spc="-120" dirty="0">
                <a:latin typeface="Calibri"/>
                <a:cs typeface="Calibri"/>
              </a:rPr>
              <a:t>к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00" dirty="0">
                <a:latin typeface="Calibri"/>
                <a:cs typeface="Calibri"/>
              </a:rPr>
              <a:t>й  </a:t>
            </a:r>
            <a:r>
              <a:rPr sz="1600" spc="-145" dirty="0">
                <a:latin typeface="Calibri"/>
                <a:cs typeface="Calibri"/>
              </a:rPr>
              <a:t>баланс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7711440" y="4651247"/>
            <a:ext cx="2670175" cy="875030"/>
            <a:chOff x="7711440" y="4651247"/>
            <a:chExt cx="2670175" cy="875030"/>
          </a:xfrm>
        </p:grpSpPr>
        <p:pic>
          <p:nvPicPr>
            <p:cNvPr id="40" name="object 4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711440" y="4651247"/>
              <a:ext cx="2670048" cy="87477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778496" y="4742687"/>
              <a:ext cx="2581655" cy="74676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59064" y="4674868"/>
              <a:ext cx="2577466" cy="782956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759065" y="4674868"/>
              <a:ext cx="2577465" cy="782955"/>
            </a:xfrm>
            <a:custGeom>
              <a:avLst/>
              <a:gdLst/>
              <a:ahLst/>
              <a:cxnLst/>
              <a:rect l="l" t="t" r="r" b="b"/>
              <a:pathLst>
                <a:path w="2577465" h="782954">
                  <a:moveTo>
                    <a:pt x="0" y="130494"/>
                  </a:moveTo>
                  <a:lnTo>
                    <a:pt x="10254" y="79699"/>
                  </a:lnTo>
                  <a:lnTo>
                    <a:pt x="38220" y="38220"/>
                  </a:lnTo>
                  <a:lnTo>
                    <a:pt x="79699" y="10254"/>
                  </a:lnTo>
                  <a:lnTo>
                    <a:pt x="130494" y="0"/>
                  </a:lnTo>
                  <a:lnTo>
                    <a:pt x="2446972" y="0"/>
                  </a:lnTo>
                  <a:lnTo>
                    <a:pt x="2497766" y="10254"/>
                  </a:lnTo>
                  <a:lnTo>
                    <a:pt x="2539245" y="38220"/>
                  </a:lnTo>
                  <a:lnTo>
                    <a:pt x="2567211" y="79699"/>
                  </a:lnTo>
                  <a:lnTo>
                    <a:pt x="2577466" y="130494"/>
                  </a:lnTo>
                  <a:lnTo>
                    <a:pt x="2577466" y="652461"/>
                  </a:lnTo>
                  <a:lnTo>
                    <a:pt x="2567211" y="703256"/>
                  </a:lnTo>
                  <a:lnTo>
                    <a:pt x="2539245" y="744735"/>
                  </a:lnTo>
                  <a:lnTo>
                    <a:pt x="2497766" y="772701"/>
                  </a:lnTo>
                  <a:lnTo>
                    <a:pt x="2446972" y="782956"/>
                  </a:lnTo>
                  <a:lnTo>
                    <a:pt x="130494" y="782956"/>
                  </a:lnTo>
                  <a:lnTo>
                    <a:pt x="79699" y="772701"/>
                  </a:lnTo>
                  <a:lnTo>
                    <a:pt x="38220" y="744735"/>
                  </a:lnTo>
                  <a:lnTo>
                    <a:pt x="10254" y="703256"/>
                  </a:lnTo>
                  <a:lnTo>
                    <a:pt x="0" y="652461"/>
                  </a:lnTo>
                  <a:lnTo>
                    <a:pt x="0" y="13049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7927022" y="4798060"/>
            <a:ext cx="224218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803275" marR="5080" indent="-790575">
              <a:lnSpc>
                <a:spcPts val="1900"/>
              </a:lnSpc>
              <a:spcBef>
                <a:spcPts val="180"/>
              </a:spcBef>
            </a:pPr>
            <a:r>
              <a:rPr sz="1600" spc="-170" dirty="0">
                <a:latin typeface="Calibri"/>
                <a:cs typeface="Calibri"/>
              </a:rPr>
              <a:t>П</a:t>
            </a:r>
            <a:r>
              <a:rPr sz="1600" spc="-130" dirty="0">
                <a:latin typeface="Calibri"/>
                <a:cs typeface="Calibri"/>
              </a:rPr>
              <a:t>е</a:t>
            </a:r>
            <a:r>
              <a:rPr sz="1600" spc="-145" dirty="0">
                <a:latin typeface="Calibri"/>
                <a:cs typeface="Calibri"/>
              </a:rPr>
              <a:t>р</a:t>
            </a:r>
            <a:r>
              <a:rPr sz="1600" spc="-130" dirty="0">
                <a:latin typeface="Calibri"/>
                <a:cs typeface="Calibri"/>
              </a:rPr>
              <a:t>фу</a:t>
            </a:r>
            <a:r>
              <a:rPr sz="1600" spc="-114" dirty="0">
                <a:latin typeface="Calibri"/>
                <a:cs typeface="Calibri"/>
              </a:rPr>
              <a:t>з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65" dirty="0">
                <a:latin typeface="Calibri"/>
                <a:cs typeface="Calibri"/>
              </a:rPr>
              <a:t>о</a:t>
            </a:r>
            <a:r>
              <a:rPr sz="1600" spc="-155" dirty="0">
                <a:latin typeface="Calibri"/>
                <a:cs typeface="Calibri"/>
              </a:rPr>
              <a:t>н</a:t>
            </a:r>
            <a:r>
              <a:rPr sz="1600" spc="-160" dirty="0">
                <a:latin typeface="Calibri"/>
                <a:cs typeface="Calibri"/>
              </a:rPr>
              <a:t>но</a:t>
            </a:r>
            <a:r>
              <a:rPr sz="1600" spc="-30" dirty="0">
                <a:latin typeface="Calibri"/>
                <a:cs typeface="Calibri"/>
              </a:rPr>
              <a:t>-</a:t>
            </a:r>
            <a:r>
              <a:rPr sz="1600" spc="-165" dirty="0">
                <a:latin typeface="Calibri"/>
                <a:cs typeface="Calibri"/>
              </a:rPr>
              <a:t>мет</a:t>
            </a:r>
            <a:r>
              <a:rPr sz="1600" spc="-135" dirty="0">
                <a:latin typeface="Calibri"/>
                <a:cs typeface="Calibri"/>
              </a:rPr>
              <a:t>а</a:t>
            </a:r>
            <a:r>
              <a:rPr sz="1600" spc="-170" dirty="0">
                <a:latin typeface="Calibri"/>
                <a:cs typeface="Calibri"/>
              </a:rPr>
              <a:t>б</a:t>
            </a:r>
            <a:r>
              <a:rPr sz="1600" spc="-160" dirty="0">
                <a:latin typeface="Calibri"/>
                <a:cs typeface="Calibri"/>
              </a:rPr>
              <a:t>о</a:t>
            </a:r>
            <a:r>
              <a:rPr sz="1600" spc="-175" dirty="0">
                <a:latin typeface="Calibri"/>
                <a:cs typeface="Calibri"/>
              </a:rPr>
              <a:t>л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20" dirty="0">
                <a:latin typeface="Calibri"/>
                <a:cs typeface="Calibri"/>
              </a:rPr>
              <a:t>ч</a:t>
            </a:r>
            <a:r>
              <a:rPr sz="1600" spc="-135" dirty="0">
                <a:latin typeface="Calibri"/>
                <a:cs typeface="Calibri"/>
              </a:rPr>
              <a:t>е</a:t>
            </a:r>
            <a:r>
              <a:rPr sz="1600" spc="-110" dirty="0">
                <a:latin typeface="Calibri"/>
                <a:cs typeface="Calibri"/>
              </a:rPr>
              <a:t>с</a:t>
            </a:r>
            <a:r>
              <a:rPr sz="1600" spc="-120" dirty="0">
                <a:latin typeface="Calibri"/>
                <a:cs typeface="Calibri"/>
              </a:rPr>
              <a:t>к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00" dirty="0">
                <a:latin typeface="Calibri"/>
                <a:cs typeface="Calibri"/>
              </a:rPr>
              <a:t>й  </a:t>
            </a:r>
            <a:r>
              <a:rPr sz="1600" spc="-135" dirty="0">
                <a:latin typeface="Calibri"/>
                <a:cs typeface="Calibri"/>
              </a:rPr>
              <a:t>дистресс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2706623" y="3578352"/>
            <a:ext cx="7675245" cy="2719070"/>
            <a:chOff x="2706623" y="3578352"/>
            <a:chExt cx="7675245" cy="2719070"/>
          </a:xfrm>
        </p:grpSpPr>
        <p:pic>
          <p:nvPicPr>
            <p:cNvPr id="46" name="object 4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706623" y="3578352"/>
              <a:ext cx="505968" cy="1173480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758441" y="3600450"/>
              <a:ext cx="400050" cy="1080133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2758441" y="3600450"/>
              <a:ext cx="400050" cy="1080135"/>
            </a:xfrm>
            <a:custGeom>
              <a:avLst/>
              <a:gdLst/>
              <a:ahLst/>
              <a:cxnLst/>
              <a:rect l="l" t="t" r="r" b="b"/>
              <a:pathLst>
                <a:path w="400050" h="1080135">
                  <a:moveTo>
                    <a:pt x="0" y="880109"/>
                  </a:moveTo>
                  <a:lnTo>
                    <a:pt x="100013" y="880109"/>
                  </a:lnTo>
                  <a:lnTo>
                    <a:pt x="100013" y="0"/>
                  </a:lnTo>
                  <a:lnTo>
                    <a:pt x="300038" y="0"/>
                  </a:lnTo>
                  <a:lnTo>
                    <a:pt x="300038" y="880109"/>
                  </a:lnTo>
                  <a:lnTo>
                    <a:pt x="400050" y="880109"/>
                  </a:lnTo>
                  <a:lnTo>
                    <a:pt x="200025" y="1080134"/>
                  </a:lnTo>
                  <a:lnTo>
                    <a:pt x="0" y="88010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831079" y="3962400"/>
              <a:ext cx="2322576" cy="1472184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878705" y="3984782"/>
              <a:ext cx="2228848" cy="1380172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4878704" y="3984783"/>
              <a:ext cx="2228850" cy="1380490"/>
            </a:xfrm>
            <a:custGeom>
              <a:avLst/>
              <a:gdLst/>
              <a:ahLst/>
              <a:cxnLst/>
              <a:rect l="l" t="t" r="r" b="b"/>
              <a:pathLst>
                <a:path w="2228850" h="1380489">
                  <a:moveTo>
                    <a:pt x="2228850" y="0"/>
                  </a:moveTo>
                  <a:lnTo>
                    <a:pt x="2228850" y="417329"/>
                  </a:lnTo>
                  <a:lnTo>
                    <a:pt x="2227273" y="466049"/>
                  </a:lnTo>
                  <a:lnTo>
                    <a:pt x="2222610" y="513928"/>
                  </a:lnTo>
                  <a:lnTo>
                    <a:pt x="2214957" y="560867"/>
                  </a:lnTo>
                  <a:lnTo>
                    <a:pt x="2204413" y="606770"/>
                  </a:lnTo>
                  <a:lnTo>
                    <a:pt x="2191074" y="651538"/>
                  </a:lnTo>
                  <a:lnTo>
                    <a:pt x="2175038" y="695074"/>
                  </a:lnTo>
                  <a:lnTo>
                    <a:pt x="2156403" y="737281"/>
                  </a:lnTo>
                  <a:lnTo>
                    <a:pt x="2135268" y="778060"/>
                  </a:lnTo>
                  <a:lnTo>
                    <a:pt x="2111728" y="817314"/>
                  </a:lnTo>
                  <a:lnTo>
                    <a:pt x="2085882" y="854946"/>
                  </a:lnTo>
                  <a:lnTo>
                    <a:pt x="2057828" y="890857"/>
                  </a:lnTo>
                  <a:lnTo>
                    <a:pt x="2027663" y="924951"/>
                  </a:lnTo>
                  <a:lnTo>
                    <a:pt x="1995485" y="957129"/>
                  </a:lnTo>
                  <a:lnTo>
                    <a:pt x="1961392" y="987294"/>
                  </a:lnTo>
                  <a:lnTo>
                    <a:pt x="1925480" y="1015348"/>
                  </a:lnTo>
                  <a:lnTo>
                    <a:pt x="1887849" y="1041193"/>
                  </a:lnTo>
                  <a:lnTo>
                    <a:pt x="1848595" y="1064733"/>
                  </a:lnTo>
                  <a:lnTo>
                    <a:pt x="1807815" y="1085869"/>
                  </a:lnTo>
                  <a:lnTo>
                    <a:pt x="1765609" y="1104503"/>
                  </a:lnTo>
                  <a:lnTo>
                    <a:pt x="1722073" y="1120539"/>
                  </a:lnTo>
                  <a:lnTo>
                    <a:pt x="1677305" y="1133878"/>
                  </a:lnTo>
                  <a:lnTo>
                    <a:pt x="1631402" y="1144423"/>
                  </a:lnTo>
                  <a:lnTo>
                    <a:pt x="1584463" y="1152076"/>
                  </a:lnTo>
                  <a:lnTo>
                    <a:pt x="1536584" y="1156739"/>
                  </a:lnTo>
                  <a:lnTo>
                    <a:pt x="1487864" y="1158315"/>
                  </a:lnTo>
                  <a:lnTo>
                    <a:pt x="265034" y="1158315"/>
                  </a:lnTo>
                  <a:lnTo>
                    <a:pt x="265034" y="1380172"/>
                  </a:lnTo>
                  <a:lnTo>
                    <a:pt x="0" y="1035129"/>
                  </a:lnTo>
                  <a:lnTo>
                    <a:pt x="265034" y="690086"/>
                  </a:lnTo>
                  <a:lnTo>
                    <a:pt x="265034" y="911942"/>
                  </a:lnTo>
                  <a:lnTo>
                    <a:pt x="1487864" y="911942"/>
                  </a:lnTo>
                  <a:lnTo>
                    <a:pt x="1535499" y="909678"/>
                  </a:lnTo>
                  <a:lnTo>
                    <a:pt x="1581852" y="903023"/>
                  </a:lnTo>
                  <a:lnTo>
                    <a:pt x="1626717" y="892186"/>
                  </a:lnTo>
                  <a:lnTo>
                    <a:pt x="1669887" y="877373"/>
                  </a:lnTo>
                  <a:lnTo>
                    <a:pt x="1711153" y="858792"/>
                  </a:lnTo>
                  <a:lnTo>
                    <a:pt x="1750309" y="836649"/>
                  </a:lnTo>
                  <a:lnTo>
                    <a:pt x="1787148" y="811153"/>
                  </a:lnTo>
                  <a:lnTo>
                    <a:pt x="1821463" y="782510"/>
                  </a:lnTo>
                  <a:lnTo>
                    <a:pt x="1853045" y="750928"/>
                  </a:lnTo>
                  <a:lnTo>
                    <a:pt x="1881688" y="716614"/>
                  </a:lnTo>
                  <a:lnTo>
                    <a:pt x="1907184" y="679775"/>
                  </a:lnTo>
                  <a:lnTo>
                    <a:pt x="1929326" y="640618"/>
                  </a:lnTo>
                  <a:lnTo>
                    <a:pt x="1947908" y="599352"/>
                  </a:lnTo>
                  <a:lnTo>
                    <a:pt x="1962721" y="556182"/>
                  </a:lnTo>
                  <a:lnTo>
                    <a:pt x="1973558" y="511317"/>
                  </a:lnTo>
                  <a:lnTo>
                    <a:pt x="1980213" y="464964"/>
                  </a:lnTo>
                  <a:lnTo>
                    <a:pt x="1982477" y="417329"/>
                  </a:lnTo>
                  <a:lnTo>
                    <a:pt x="1982474" y="0"/>
                  </a:lnTo>
                  <a:lnTo>
                    <a:pt x="2228850" y="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757672" y="4178808"/>
              <a:ext cx="2048255" cy="130454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805010" y="4202667"/>
              <a:ext cx="1954053" cy="1211574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5805011" y="4202667"/>
              <a:ext cx="1954530" cy="1211580"/>
            </a:xfrm>
            <a:custGeom>
              <a:avLst/>
              <a:gdLst/>
              <a:ahLst/>
              <a:cxnLst/>
              <a:rect l="l" t="t" r="r" b="b"/>
              <a:pathLst>
                <a:path w="1954529" h="1211579">
                  <a:moveTo>
                    <a:pt x="0" y="0"/>
                  </a:moveTo>
                  <a:lnTo>
                    <a:pt x="0" y="377775"/>
                  </a:lnTo>
                  <a:lnTo>
                    <a:pt x="1784" y="426321"/>
                  </a:lnTo>
                  <a:lnTo>
                    <a:pt x="7052" y="473897"/>
                  </a:lnTo>
                  <a:lnTo>
                    <a:pt x="15680" y="520378"/>
                  </a:lnTo>
                  <a:lnTo>
                    <a:pt x="27540" y="565639"/>
                  </a:lnTo>
                  <a:lnTo>
                    <a:pt x="42507" y="609554"/>
                  </a:lnTo>
                  <a:lnTo>
                    <a:pt x="60456" y="651997"/>
                  </a:lnTo>
                  <a:lnTo>
                    <a:pt x="81260" y="692842"/>
                  </a:lnTo>
                  <a:lnTo>
                    <a:pt x="104794" y="731963"/>
                  </a:lnTo>
                  <a:lnTo>
                    <a:pt x="130932" y="769235"/>
                  </a:lnTo>
                  <a:lnTo>
                    <a:pt x="159549" y="804531"/>
                  </a:lnTo>
                  <a:lnTo>
                    <a:pt x="190517" y="837727"/>
                  </a:lnTo>
                  <a:lnTo>
                    <a:pt x="223713" y="868696"/>
                  </a:lnTo>
                  <a:lnTo>
                    <a:pt x="259010" y="897312"/>
                  </a:lnTo>
                  <a:lnTo>
                    <a:pt x="296281" y="923450"/>
                  </a:lnTo>
                  <a:lnTo>
                    <a:pt x="335402" y="946984"/>
                  </a:lnTo>
                  <a:lnTo>
                    <a:pt x="376247" y="967789"/>
                  </a:lnTo>
                  <a:lnTo>
                    <a:pt x="418690" y="985737"/>
                  </a:lnTo>
                  <a:lnTo>
                    <a:pt x="462604" y="1000705"/>
                  </a:lnTo>
                  <a:lnTo>
                    <a:pt x="507865" y="1012565"/>
                  </a:lnTo>
                  <a:lnTo>
                    <a:pt x="554347" y="1021192"/>
                  </a:lnTo>
                  <a:lnTo>
                    <a:pt x="601923" y="1026461"/>
                  </a:lnTo>
                  <a:lnTo>
                    <a:pt x="650468" y="1028245"/>
                  </a:lnTo>
                  <a:lnTo>
                    <a:pt x="1721395" y="1028245"/>
                  </a:lnTo>
                  <a:lnTo>
                    <a:pt x="1721395" y="1211575"/>
                  </a:lnTo>
                  <a:lnTo>
                    <a:pt x="1954054" y="920105"/>
                  </a:lnTo>
                  <a:lnTo>
                    <a:pt x="1721395" y="628638"/>
                  </a:lnTo>
                  <a:lnTo>
                    <a:pt x="1721395" y="811967"/>
                  </a:lnTo>
                  <a:lnTo>
                    <a:pt x="650468" y="811967"/>
                  </a:lnTo>
                  <a:lnTo>
                    <a:pt x="603158" y="809420"/>
                  </a:lnTo>
                  <a:lnTo>
                    <a:pt x="557324" y="801953"/>
                  </a:lnTo>
                  <a:lnTo>
                    <a:pt x="513230" y="789832"/>
                  </a:lnTo>
                  <a:lnTo>
                    <a:pt x="471142" y="773322"/>
                  </a:lnTo>
                  <a:lnTo>
                    <a:pt x="431323" y="752687"/>
                  </a:lnTo>
                  <a:lnTo>
                    <a:pt x="394040" y="728193"/>
                  </a:lnTo>
                  <a:lnTo>
                    <a:pt x="359557" y="700105"/>
                  </a:lnTo>
                  <a:lnTo>
                    <a:pt x="328139" y="668687"/>
                  </a:lnTo>
                  <a:lnTo>
                    <a:pt x="300051" y="634203"/>
                  </a:lnTo>
                  <a:lnTo>
                    <a:pt x="275557" y="596920"/>
                  </a:lnTo>
                  <a:lnTo>
                    <a:pt x="254922" y="557102"/>
                  </a:lnTo>
                  <a:lnTo>
                    <a:pt x="238412" y="515014"/>
                  </a:lnTo>
                  <a:lnTo>
                    <a:pt x="226291" y="470920"/>
                  </a:lnTo>
                  <a:lnTo>
                    <a:pt x="218825" y="425085"/>
                  </a:lnTo>
                  <a:lnTo>
                    <a:pt x="216277" y="377775"/>
                  </a:lnTo>
                  <a:lnTo>
                    <a:pt x="216277" y="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711439" y="5721095"/>
              <a:ext cx="2670048" cy="576072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257032" y="5785104"/>
              <a:ext cx="1581912" cy="50596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759064" y="5744998"/>
              <a:ext cx="2577466" cy="48291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7759064" y="5744998"/>
              <a:ext cx="2577465" cy="483234"/>
            </a:xfrm>
            <a:custGeom>
              <a:avLst/>
              <a:gdLst/>
              <a:ahLst/>
              <a:cxnLst/>
              <a:rect l="l" t="t" r="r" b="b"/>
              <a:pathLst>
                <a:path w="2577465" h="483235">
                  <a:moveTo>
                    <a:pt x="0" y="80489"/>
                  </a:moveTo>
                  <a:lnTo>
                    <a:pt x="6325" y="49159"/>
                  </a:lnTo>
                  <a:lnTo>
                    <a:pt x="23574" y="23574"/>
                  </a:lnTo>
                  <a:lnTo>
                    <a:pt x="49159" y="6325"/>
                  </a:lnTo>
                  <a:lnTo>
                    <a:pt x="80489" y="0"/>
                  </a:lnTo>
                  <a:lnTo>
                    <a:pt x="2496977" y="0"/>
                  </a:lnTo>
                  <a:lnTo>
                    <a:pt x="2528307" y="6325"/>
                  </a:lnTo>
                  <a:lnTo>
                    <a:pt x="2553891" y="23574"/>
                  </a:lnTo>
                  <a:lnTo>
                    <a:pt x="2571140" y="49159"/>
                  </a:lnTo>
                  <a:lnTo>
                    <a:pt x="2577466" y="80489"/>
                  </a:lnTo>
                  <a:lnTo>
                    <a:pt x="2577466" y="402430"/>
                  </a:lnTo>
                  <a:lnTo>
                    <a:pt x="2571140" y="433760"/>
                  </a:lnTo>
                  <a:lnTo>
                    <a:pt x="2553891" y="459345"/>
                  </a:lnTo>
                  <a:lnTo>
                    <a:pt x="2528307" y="476594"/>
                  </a:lnTo>
                  <a:lnTo>
                    <a:pt x="2496977" y="482920"/>
                  </a:lnTo>
                  <a:lnTo>
                    <a:pt x="80489" y="482920"/>
                  </a:lnTo>
                  <a:lnTo>
                    <a:pt x="49159" y="476594"/>
                  </a:lnTo>
                  <a:lnTo>
                    <a:pt x="23574" y="459345"/>
                  </a:lnTo>
                  <a:lnTo>
                    <a:pt x="6325" y="433760"/>
                  </a:lnTo>
                  <a:lnTo>
                    <a:pt x="0" y="402430"/>
                  </a:lnTo>
                  <a:lnTo>
                    <a:pt x="0" y="8048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405653" y="5840476"/>
            <a:ext cx="12839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14" dirty="0">
                <a:latin typeface="Calibri"/>
                <a:cs typeface="Calibri"/>
              </a:rPr>
              <a:t>ИТ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155" dirty="0">
                <a:latin typeface="Calibri"/>
                <a:cs typeface="Calibri"/>
              </a:rPr>
              <a:t>продолжается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2255520" y="5721095"/>
            <a:ext cx="2670175" cy="576580"/>
            <a:chOff x="2255520" y="5721095"/>
            <a:chExt cx="2670175" cy="576580"/>
          </a:xfrm>
        </p:grpSpPr>
        <p:pic>
          <p:nvPicPr>
            <p:cNvPr id="61" name="object 6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2255520" y="5721095"/>
              <a:ext cx="2670048" cy="576072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3118104" y="5785103"/>
              <a:ext cx="941832" cy="50596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2301240" y="5744998"/>
              <a:ext cx="2577466" cy="482919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301240" y="5744998"/>
              <a:ext cx="2577465" cy="483234"/>
            </a:xfrm>
            <a:custGeom>
              <a:avLst/>
              <a:gdLst/>
              <a:ahLst/>
              <a:cxnLst/>
              <a:rect l="l" t="t" r="r" b="b"/>
              <a:pathLst>
                <a:path w="2577465" h="483235">
                  <a:moveTo>
                    <a:pt x="0" y="80489"/>
                  </a:moveTo>
                  <a:lnTo>
                    <a:pt x="6325" y="49159"/>
                  </a:lnTo>
                  <a:lnTo>
                    <a:pt x="23574" y="23574"/>
                  </a:lnTo>
                  <a:lnTo>
                    <a:pt x="49159" y="6325"/>
                  </a:lnTo>
                  <a:lnTo>
                    <a:pt x="80489" y="0"/>
                  </a:lnTo>
                  <a:lnTo>
                    <a:pt x="2496977" y="0"/>
                  </a:lnTo>
                  <a:lnTo>
                    <a:pt x="2528307" y="6325"/>
                  </a:lnTo>
                  <a:lnTo>
                    <a:pt x="2553891" y="23574"/>
                  </a:lnTo>
                  <a:lnTo>
                    <a:pt x="2571140" y="49159"/>
                  </a:lnTo>
                  <a:lnTo>
                    <a:pt x="2577466" y="80489"/>
                  </a:lnTo>
                  <a:lnTo>
                    <a:pt x="2577466" y="402430"/>
                  </a:lnTo>
                  <a:lnTo>
                    <a:pt x="2571140" y="433760"/>
                  </a:lnTo>
                  <a:lnTo>
                    <a:pt x="2553891" y="459345"/>
                  </a:lnTo>
                  <a:lnTo>
                    <a:pt x="2528307" y="476594"/>
                  </a:lnTo>
                  <a:lnTo>
                    <a:pt x="2496977" y="482920"/>
                  </a:lnTo>
                  <a:lnTo>
                    <a:pt x="80489" y="482920"/>
                  </a:lnTo>
                  <a:lnTo>
                    <a:pt x="49159" y="476594"/>
                  </a:lnTo>
                  <a:lnTo>
                    <a:pt x="23574" y="459345"/>
                  </a:lnTo>
                  <a:lnTo>
                    <a:pt x="6325" y="433760"/>
                  </a:lnTo>
                  <a:lnTo>
                    <a:pt x="0" y="402430"/>
                  </a:lnTo>
                  <a:lnTo>
                    <a:pt x="0" y="80489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3268281" y="5840476"/>
            <a:ext cx="6445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20" dirty="0">
                <a:latin typeface="Calibri"/>
                <a:cs typeface="Calibri"/>
              </a:rPr>
              <a:t>STOP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14" dirty="0">
                <a:latin typeface="Calibri"/>
                <a:cs typeface="Calibri"/>
              </a:rPr>
              <a:t>ИТ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210311" y="144651"/>
            <a:ext cx="11328400" cy="6570345"/>
            <a:chOff x="210311" y="144651"/>
            <a:chExt cx="11328400" cy="6570345"/>
          </a:xfrm>
        </p:grpSpPr>
        <p:pic>
          <p:nvPicPr>
            <p:cNvPr id="67" name="object 6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367016" y="2560320"/>
              <a:ext cx="569976" cy="414527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424737" y="2583179"/>
              <a:ext cx="454343" cy="320040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7424737" y="2583179"/>
              <a:ext cx="454659" cy="320040"/>
            </a:xfrm>
            <a:custGeom>
              <a:avLst/>
              <a:gdLst/>
              <a:ahLst/>
              <a:cxnLst/>
              <a:rect l="l" t="t" r="r" b="b"/>
              <a:pathLst>
                <a:path w="454659" h="320039">
                  <a:moveTo>
                    <a:pt x="0" y="160020"/>
                  </a:moveTo>
                  <a:lnTo>
                    <a:pt x="113585" y="160020"/>
                  </a:lnTo>
                  <a:lnTo>
                    <a:pt x="113585" y="0"/>
                  </a:lnTo>
                  <a:lnTo>
                    <a:pt x="340757" y="0"/>
                  </a:lnTo>
                  <a:lnTo>
                    <a:pt x="340757" y="160020"/>
                  </a:lnTo>
                  <a:lnTo>
                    <a:pt x="454343" y="160020"/>
                  </a:lnTo>
                  <a:lnTo>
                    <a:pt x="227171" y="320040"/>
                  </a:lnTo>
                  <a:lnTo>
                    <a:pt x="0" y="16002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683752" y="2587751"/>
              <a:ext cx="566927" cy="414527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739187" y="2611042"/>
              <a:ext cx="454343" cy="320040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8739187" y="2611042"/>
              <a:ext cx="454659" cy="320040"/>
            </a:xfrm>
            <a:custGeom>
              <a:avLst/>
              <a:gdLst/>
              <a:ahLst/>
              <a:cxnLst/>
              <a:rect l="l" t="t" r="r" b="b"/>
              <a:pathLst>
                <a:path w="454659" h="320039">
                  <a:moveTo>
                    <a:pt x="0" y="160020"/>
                  </a:moveTo>
                  <a:lnTo>
                    <a:pt x="113585" y="160020"/>
                  </a:lnTo>
                  <a:lnTo>
                    <a:pt x="113585" y="0"/>
                  </a:lnTo>
                  <a:lnTo>
                    <a:pt x="340757" y="0"/>
                  </a:lnTo>
                  <a:lnTo>
                    <a:pt x="340757" y="160020"/>
                  </a:lnTo>
                  <a:lnTo>
                    <a:pt x="454343" y="160020"/>
                  </a:lnTo>
                  <a:lnTo>
                    <a:pt x="227171" y="320040"/>
                  </a:lnTo>
                  <a:lnTo>
                    <a:pt x="0" y="16002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4404359" y="2587751"/>
              <a:ext cx="566927" cy="414527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4461508" y="2611042"/>
              <a:ext cx="454342" cy="32004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4461508" y="2611042"/>
              <a:ext cx="454659" cy="320040"/>
            </a:xfrm>
            <a:custGeom>
              <a:avLst/>
              <a:gdLst/>
              <a:ahLst/>
              <a:cxnLst/>
              <a:rect l="l" t="t" r="r" b="b"/>
              <a:pathLst>
                <a:path w="454660" h="320039">
                  <a:moveTo>
                    <a:pt x="0" y="160020"/>
                  </a:moveTo>
                  <a:lnTo>
                    <a:pt x="113585" y="160020"/>
                  </a:lnTo>
                  <a:lnTo>
                    <a:pt x="113585" y="0"/>
                  </a:lnTo>
                  <a:lnTo>
                    <a:pt x="340757" y="0"/>
                  </a:lnTo>
                  <a:lnTo>
                    <a:pt x="340757" y="160020"/>
                  </a:lnTo>
                  <a:lnTo>
                    <a:pt x="454343" y="160020"/>
                  </a:lnTo>
                  <a:lnTo>
                    <a:pt x="227171" y="320040"/>
                  </a:lnTo>
                  <a:lnTo>
                    <a:pt x="0" y="16002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3002279" y="2560320"/>
              <a:ext cx="566928" cy="41452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3058477" y="2583179"/>
              <a:ext cx="454343" cy="320040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058477" y="2583179"/>
              <a:ext cx="454659" cy="320040"/>
            </a:xfrm>
            <a:custGeom>
              <a:avLst/>
              <a:gdLst/>
              <a:ahLst/>
              <a:cxnLst/>
              <a:rect l="l" t="t" r="r" b="b"/>
              <a:pathLst>
                <a:path w="454660" h="320039">
                  <a:moveTo>
                    <a:pt x="0" y="160020"/>
                  </a:moveTo>
                  <a:lnTo>
                    <a:pt x="113585" y="160020"/>
                  </a:lnTo>
                  <a:lnTo>
                    <a:pt x="113585" y="0"/>
                  </a:lnTo>
                  <a:lnTo>
                    <a:pt x="340757" y="0"/>
                  </a:lnTo>
                  <a:lnTo>
                    <a:pt x="340757" y="160020"/>
                  </a:lnTo>
                  <a:lnTo>
                    <a:pt x="454343" y="160020"/>
                  </a:lnTo>
                  <a:lnTo>
                    <a:pt x="227171" y="320040"/>
                  </a:lnTo>
                  <a:lnTo>
                    <a:pt x="0" y="16002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3337560" y="5440679"/>
              <a:ext cx="566927" cy="414528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3394232" y="5463537"/>
              <a:ext cx="454343" cy="320040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3394232" y="5463537"/>
              <a:ext cx="454659" cy="320040"/>
            </a:xfrm>
            <a:custGeom>
              <a:avLst/>
              <a:gdLst/>
              <a:ahLst/>
              <a:cxnLst/>
              <a:rect l="l" t="t" r="r" b="b"/>
              <a:pathLst>
                <a:path w="454660" h="320039">
                  <a:moveTo>
                    <a:pt x="0" y="160020"/>
                  </a:moveTo>
                  <a:lnTo>
                    <a:pt x="113585" y="160020"/>
                  </a:lnTo>
                  <a:lnTo>
                    <a:pt x="113585" y="0"/>
                  </a:lnTo>
                  <a:lnTo>
                    <a:pt x="340757" y="0"/>
                  </a:lnTo>
                  <a:lnTo>
                    <a:pt x="340757" y="160020"/>
                  </a:lnTo>
                  <a:lnTo>
                    <a:pt x="454343" y="160020"/>
                  </a:lnTo>
                  <a:lnTo>
                    <a:pt x="227171" y="320040"/>
                  </a:lnTo>
                  <a:lnTo>
                    <a:pt x="0" y="16002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848343" y="5434583"/>
              <a:ext cx="566927" cy="414528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8903493" y="5457822"/>
              <a:ext cx="454342" cy="320040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8903493" y="5457822"/>
              <a:ext cx="454659" cy="320040"/>
            </a:xfrm>
            <a:custGeom>
              <a:avLst/>
              <a:gdLst/>
              <a:ahLst/>
              <a:cxnLst/>
              <a:rect l="l" t="t" r="r" b="b"/>
              <a:pathLst>
                <a:path w="454659" h="320039">
                  <a:moveTo>
                    <a:pt x="0" y="160020"/>
                  </a:moveTo>
                  <a:lnTo>
                    <a:pt x="113585" y="160020"/>
                  </a:lnTo>
                  <a:lnTo>
                    <a:pt x="113585" y="0"/>
                  </a:lnTo>
                  <a:lnTo>
                    <a:pt x="340757" y="0"/>
                  </a:lnTo>
                  <a:lnTo>
                    <a:pt x="340757" y="160020"/>
                  </a:lnTo>
                  <a:lnTo>
                    <a:pt x="454343" y="160020"/>
                  </a:lnTo>
                  <a:lnTo>
                    <a:pt x="227171" y="320040"/>
                  </a:lnTo>
                  <a:lnTo>
                    <a:pt x="0" y="16002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4492752" y="1633727"/>
              <a:ext cx="566927" cy="414527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4550092" y="1657349"/>
              <a:ext cx="454343" cy="320040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4550092" y="1657349"/>
              <a:ext cx="454659" cy="320040"/>
            </a:xfrm>
            <a:custGeom>
              <a:avLst/>
              <a:gdLst/>
              <a:ahLst/>
              <a:cxnLst/>
              <a:rect l="l" t="t" r="r" b="b"/>
              <a:pathLst>
                <a:path w="454660" h="320039">
                  <a:moveTo>
                    <a:pt x="0" y="160020"/>
                  </a:moveTo>
                  <a:lnTo>
                    <a:pt x="113585" y="160020"/>
                  </a:lnTo>
                  <a:lnTo>
                    <a:pt x="113585" y="0"/>
                  </a:lnTo>
                  <a:lnTo>
                    <a:pt x="340757" y="0"/>
                  </a:lnTo>
                  <a:lnTo>
                    <a:pt x="340757" y="160020"/>
                  </a:lnTo>
                  <a:lnTo>
                    <a:pt x="454343" y="160020"/>
                  </a:lnTo>
                  <a:lnTo>
                    <a:pt x="227171" y="320040"/>
                  </a:lnTo>
                  <a:lnTo>
                    <a:pt x="0" y="16002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8" name="object 8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141464" y="1633727"/>
              <a:ext cx="566927" cy="414527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7197566" y="1657349"/>
              <a:ext cx="454342" cy="320040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7197566" y="1657349"/>
              <a:ext cx="454659" cy="320040"/>
            </a:xfrm>
            <a:custGeom>
              <a:avLst/>
              <a:gdLst/>
              <a:ahLst/>
              <a:cxnLst/>
              <a:rect l="l" t="t" r="r" b="b"/>
              <a:pathLst>
                <a:path w="454659" h="320039">
                  <a:moveTo>
                    <a:pt x="0" y="160020"/>
                  </a:moveTo>
                  <a:lnTo>
                    <a:pt x="113585" y="160020"/>
                  </a:lnTo>
                  <a:lnTo>
                    <a:pt x="113585" y="0"/>
                  </a:lnTo>
                  <a:lnTo>
                    <a:pt x="340757" y="0"/>
                  </a:lnTo>
                  <a:lnTo>
                    <a:pt x="340757" y="160020"/>
                  </a:lnTo>
                  <a:lnTo>
                    <a:pt x="454343" y="160020"/>
                  </a:lnTo>
                  <a:lnTo>
                    <a:pt x="227171" y="320040"/>
                  </a:lnTo>
                  <a:lnTo>
                    <a:pt x="0" y="16002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1" name="object 91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4459223" y="5498592"/>
              <a:ext cx="3547872" cy="1216152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174480" y="3892295"/>
              <a:ext cx="505968" cy="853439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9228884" y="3915122"/>
              <a:ext cx="400050" cy="759745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9228883" y="3915122"/>
              <a:ext cx="400050" cy="760095"/>
            </a:xfrm>
            <a:custGeom>
              <a:avLst/>
              <a:gdLst/>
              <a:ahLst/>
              <a:cxnLst/>
              <a:rect l="l" t="t" r="r" b="b"/>
              <a:pathLst>
                <a:path w="400050" h="760095">
                  <a:moveTo>
                    <a:pt x="0" y="559721"/>
                  </a:moveTo>
                  <a:lnTo>
                    <a:pt x="100012" y="559721"/>
                  </a:lnTo>
                  <a:lnTo>
                    <a:pt x="100012" y="0"/>
                  </a:lnTo>
                  <a:lnTo>
                    <a:pt x="300037" y="0"/>
                  </a:lnTo>
                  <a:lnTo>
                    <a:pt x="300037" y="559721"/>
                  </a:lnTo>
                  <a:lnTo>
                    <a:pt x="400050" y="559721"/>
                  </a:lnTo>
                  <a:lnTo>
                    <a:pt x="200025" y="759746"/>
                  </a:lnTo>
                  <a:lnTo>
                    <a:pt x="0" y="55972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191861" y="144651"/>
              <a:ext cx="3346571" cy="1477765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210311" y="838199"/>
              <a:ext cx="1411224" cy="1411224"/>
            </a:xfrm>
            <a:prstGeom prst="rect">
              <a:avLst/>
            </a:prstGeom>
          </p:spPr>
        </p:pic>
      </p:grpSp>
      <p:sp>
        <p:nvSpPr>
          <p:cNvPr id="97" name="object 97"/>
          <p:cNvSpPr txBox="1"/>
          <p:nvPr/>
        </p:nvSpPr>
        <p:spPr>
          <a:xfrm>
            <a:off x="490651" y="1385315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94905" y="319532"/>
            <a:ext cx="6140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65" dirty="0"/>
              <a:t>Общие </a:t>
            </a:r>
            <a:r>
              <a:rPr sz="2400" spc="-245" dirty="0"/>
              <a:t>рекомендации </a:t>
            </a:r>
            <a:r>
              <a:rPr sz="2400" spc="-225" dirty="0"/>
              <a:t>по </a:t>
            </a:r>
            <a:r>
              <a:rPr sz="2400" spc="-250" dirty="0"/>
              <a:t>мобилизации </a:t>
            </a:r>
            <a:r>
              <a:rPr sz="2400" spc="-215" dirty="0"/>
              <a:t>пациентов</a:t>
            </a:r>
            <a:r>
              <a:rPr sz="2400" spc="-340" dirty="0"/>
              <a:t> </a:t>
            </a:r>
            <a:r>
              <a:rPr sz="2400" spc="-245" dirty="0"/>
              <a:t>ОРИТ.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824922" y="1439734"/>
          <a:ext cx="9976485" cy="38398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2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99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58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43607">
                <a:tc>
                  <a:txBody>
                    <a:bodyPr/>
                    <a:lstStyle/>
                    <a:p>
                      <a:pPr marR="228600" algn="r">
                        <a:lnSpc>
                          <a:spcPts val="2170"/>
                        </a:lnSpc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0"/>
                        </a:lnSpc>
                      </a:pPr>
                      <a:r>
                        <a:rPr sz="1900" spc="-1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Положение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0"/>
                        </a:lnSpc>
                      </a:pPr>
                      <a:r>
                        <a:rPr sz="1900" spc="-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115570" marR="107950" algn="ctr">
                        <a:lnSpc>
                          <a:spcPts val="2300"/>
                        </a:lnSpc>
                        <a:spcBef>
                          <a:spcPts val="80"/>
                        </a:spcBef>
                      </a:pPr>
                      <a:r>
                        <a:rPr sz="1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дока</a:t>
                      </a:r>
                      <a:r>
                        <a:rPr sz="19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</a:t>
                      </a:r>
                      <a:r>
                        <a:rPr sz="1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</a:t>
                      </a:r>
                      <a:r>
                        <a:rPr sz="1900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</a:t>
                      </a:r>
                      <a:r>
                        <a:rPr sz="1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ел</a:t>
                      </a:r>
                      <a:r>
                        <a:rPr sz="19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ь</a:t>
                      </a:r>
                      <a:r>
                        <a:rPr sz="19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  </a:t>
                      </a:r>
                      <a:r>
                        <a:rPr sz="1900" spc="-16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ости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5738">
                <a:tc>
                  <a:txBody>
                    <a:bodyPr/>
                    <a:lstStyle/>
                    <a:p>
                      <a:pPr marR="200660" algn="r">
                        <a:lnSpc>
                          <a:spcPts val="2185"/>
                        </a:lnSpc>
                      </a:pPr>
                      <a:r>
                        <a:rPr sz="1900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2.1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2185"/>
                        </a:lnSpc>
                      </a:pPr>
                      <a:r>
                        <a:rPr sz="1900" spc="-210" dirty="0">
                          <a:latin typeface="Calibri"/>
                          <a:cs typeface="Calibri"/>
                        </a:rPr>
                        <a:t>Минимальная, </a:t>
                      </a:r>
                      <a:r>
                        <a:rPr sz="1900" spc="-190" dirty="0">
                          <a:latin typeface="Calibri"/>
                          <a:cs typeface="Calibri"/>
                        </a:rPr>
                        <a:t>но </a:t>
                      </a:r>
                      <a:r>
                        <a:rPr sz="1900" spc="-170" dirty="0">
                          <a:latin typeface="Calibri"/>
                          <a:cs typeface="Calibri"/>
                        </a:rPr>
                        <a:t>самостоятельная </a:t>
                      </a:r>
                      <a:r>
                        <a:rPr sz="1900" spc="-204" dirty="0">
                          <a:latin typeface="Calibri"/>
                          <a:cs typeface="Calibri"/>
                        </a:rPr>
                        <a:t>мышечная </a:t>
                      </a:r>
                      <a:r>
                        <a:rPr sz="1900" spc="-160" dirty="0">
                          <a:latin typeface="Calibri"/>
                          <a:cs typeface="Calibri"/>
                        </a:rPr>
                        <a:t>активность </a:t>
                      </a:r>
                      <a:r>
                        <a:rPr sz="1900" spc="-185" dirty="0">
                          <a:latin typeface="Calibri"/>
                          <a:cs typeface="Calibri"/>
                        </a:rPr>
                        <a:t>предупреждает</a:t>
                      </a:r>
                      <a:r>
                        <a:rPr sz="1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65" dirty="0">
                          <a:latin typeface="Calibri"/>
                          <a:cs typeface="Calibri"/>
                        </a:rPr>
                        <a:t>развитие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900" spc="-170" dirty="0">
                          <a:latin typeface="Calibri"/>
                          <a:cs typeface="Calibri"/>
                        </a:rPr>
                        <a:t>атрофии </a:t>
                      </a:r>
                      <a:r>
                        <a:rPr sz="1900" spc="-250" dirty="0">
                          <a:latin typeface="Calibri"/>
                          <a:cs typeface="Calibri"/>
                        </a:rPr>
                        <a:t>мышц </a:t>
                      </a:r>
                      <a:r>
                        <a:rPr sz="1900" spc="-19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900" spc="-180" dirty="0">
                          <a:latin typeface="Calibri"/>
                          <a:cs typeface="Calibri"/>
                        </a:rPr>
                        <a:t>снижает </a:t>
                      </a:r>
                      <a:r>
                        <a:rPr sz="1900" spc="-165" dirty="0">
                          <a:latin typeface="Calibri"/>
                          <a:cs typeface="Calibri"/>
                        </a:rPr>
                        <a:t>риск венозного </a:t>
                      </a:r>
                      <a:r>
                        <a:rPr sz="1900" spc="-180" dirty="0">
                          <a:latin typeface="Calibri"/>
                          <a:cs typeface="Calibri"/>
                        </a:rPr>
                        <a:t>тромбообразования </a:t>
                      </a:r>
                      <a:r>
                        <a:rPr sz="1900" spc="-14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900" spc="-185" dirty="0">
                          <a:latin typeface="Calibri"/>
                          <a:cs typeface="Calibri"/>
                        </a:rPr>
                        <a:t>нижних</a:t>
                      </a:r>
                      <a:r>
                        <a:rPr sz="1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55" dirty="0">
                          <a:latin typeface="Calibri"/>
                          <a:cs typeface="Calibri"/>
                        </a:rPr>
                        <a:t>конечностях.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85"/>
                        </a:lnSpc>
                      </a:pPr>
                      <a:r>
                        <a:rPr sz="1900" spc="-90" dirty="0">
                          <a:latin typeface="Calibri"/>
                          <a:cs typeface="Calibri"/>
                        </a:rPr>
                        <a:t>IIb-B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5738">
                <a:tc>
                  <a:txBody>
                    <a:bodyPr/>
                    <a:lstStyle/>
                    <a:p>
                      <a:pPr marR="200660" algn="r">
                        <a:lnSpc>
                          <a:spcPts val="2180"/>
                        </a:lnSpc>
                      </a:pPr>
                      <a:r>
                        <a:rPr sz="1900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2.2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2180"/>
                        </a:lnSpc>
                      </a:pPr>
                      <a:r>
                        <a:rPr sz="1900" spc="-204" dirty="0">
                          <a:latin typeface="Calibri"/>
                          <a:cs typeface="Calibri"/>
                        </a:rPr>
                        <a:t>Мобилизация </a:t>
                      </a:r>
                      <a:r>
                        <a:rPr sz="1900" spc="-180" dirty="0">
                          <a:latin typeface="Calibri"/>
                          <a:cs typeface="Calibri"/>
                        </a:rPr>
                        <a:t>оптимизирует </a:t>
                      </a:r>
                      <a:r>
                        <a:rPr sz="1900" spc="-175" dirty="0">
                          <a:latin typeface="Calibri"/>
                          <a:cs typeface="Calibri"/>
                        </a:rPr>
                        <a:t>дыхание, </a:t>
                      </a:r>
                      <a:r>
                        <a:rPr sz="1900" spc="-185" dirty="0">
                          <a:latin typeface="Calibri"/>
                          <a:cs typeface="Calibri"/>
                        </a:rPr>
                        <a:t>центральную </a:t>
                      </a:r>
                      <a:r>
                        <a:rPr sz="1900" spc="-19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900" spc="-175" dirty="0">
                          <a:latin typeface="Calibri"/>
                          <a:cs typeface="Calibri"/>
                        </a:rPr>
                        <a:t>периферическую</a:t>
                      </a:r>
                      <a:r>
                        <a:rPr sz="19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80" dirty="0">
                          <a:latin typeface="Calibri"/>
                          <a:cs typeface="Calibri"/>
                        </a:rPr>
                        <a:t>перфузию,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900" spc="-220" dirty="0">
                          <a:latin typeface="Calibri"/>
                          <a:cs typeface="Calibri"/>
                        </a:rPr>
                        <a:t>мышечный </a:t>
                      </a:r>
                      <a:r>
                        <a:rPr sz="1900" spc="-190" dirty="0">
                          <a:latin typeface="Calibri"/>
                          <a:cs typeface="Calibri"/>
                        </a:rPr>
                        <a:t>метаболизм, </a:t>
                      </a:r>
                      <a:r>
                        <a:rPr sz="1900" spc="-150" dirty="0">
                          <a:latin typeface="Calibri"/>
                          <a:cs typeface="Calibri"/>
                        </a:rPr>
                        <a:t>что </a:t>
                      </a:r>
                      <a:r>
                        <a:rPr sz="1900" spc="-165" dirty="0">
                          <a:latin typeface="Calibri"/>
                          <a:cs typeface="Calibri"/>
                        </a:rPr>
                        <a:t>сокращает </a:t>
                      </a:r>
                      <a:r>
                        <a:rPr sz="1900" spc="-195" dirty="0">
                          <a:latin typeface="Calibri"/>
                          <a:cs typeface="Calibri"/>
                        </a:rPr>
                        <a:t>время </a:t>
                      </a:r>
                      <a:r>
                        <a:rPr sz="1900" spc="-170" dirty="0">
                          <a:latin typeface="Calibri"/>
                          <a:cs typeface="Calibri"/>
                        </a:rPr>
                        <a:t>отлучения </a:t>
                      </a:r>
                      <a:r>
                        <a:rPr sz="1900" spc="-155" dirty="0">
                          <a:latin typeface="Calibri"/>
                          <a:cs typeface="Calibri"/>
                        </a:rPr>
                        <a:t>от</a:t>
                      </a:r>
                      <a:r>
                        <a:rPr sz="1900" spc="-1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65" dirty="0">
                          <a:latin typeface="Calibri"/>
                          <a:cs typeface="Calibri"/>
                        </a:rPr>
                        <a:t>респиратора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80"/>
                        </a:lnSpc>
                      </a:pPr>
                      <a:r>
                        <a:rPr sz="1900" dirty="0">
                          <a:latin typeface="Calibri"/>
                          <a:cs typeface="Calibri"/>
                        </a:rPr>
                        <a:t>B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91476">
                <a:tc>
                  <a:txBody>
                    <a:bodyPr/>
                    <a:lstStyle/>
                    <a:p>
                      <a:pPr marR="200660" algn="r">
                        <a:lnSpc>
                          <a:spcPts val="2170"/>
                        </a:lnSpc>
                      </a:pPr>
                      <a:r>
                        <a:rPr sz="1900" spc="-1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2.8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2170"/>
                        </a:lnSpc>
                      </a:pPr>
                      <a:r>
                        <a:rPr sz="1900" spc="-165" dirty="0">
                          <a:latin typeface="Calibri"/>
                          <a:cs typeface="Calibri"/>
                        </a:rPr>
                        <a:t>Активная </a:t>
                      </a:r>
                      <a:r>
                        <a:rPr sz="1900" spc="-195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900" spc="-160" dirty="0">
                          <a:latin typeface="Calibri"/>
                          <a:cs typeface="Calibri"/>
                        </a:rPr>
                        <a:t>пассивная </a:t>
                      </a:r>
                      <a:r>
                        <a:rPr sz="1900" spc="-190" dirty="0">
                          <a:latin typeface="Calibri"/>
                          <a:cs typeface="Calibri"/>
                        </a:rPr>
                        <a:t>мобилизация, </a:t>
                      </a:r>
                      <a:r>
                        <a:rPr sz="1900" spc="-155" dirty="0">
                          <a:latin typeface="Calibri"/>
                          <a:cs typeface="Calibri"/>
                        </a:rPr>
                        <a:t>а </a:t>
                      </a:r>
                      <a:r>
                        <a:rPr sz="1900" spc="-175" dirty="0">
                          <a:latin typeface="Calibri"/>
                          <a:cs typeface="Calibri"/>
                        </a:rPr>
                        <a:t>также </a:t>
                      </a:r>
                      <a:r>
                        <a:rPr sz="1900" spc="-204" dirty="0">
                          <a:latin typeface="Calibri"/>
                          <a:cs typeface="Calibri"/>
                        </a:rPr>
                        <a:t>мышечная </a:t>
                      </a:r>
                      <a:r>
                        <a:rPr sz="1900" spc="-165" dirty="0">
                          <a:latin typeface="Calibri"/>
                          <a:cs typeface="Calibri"/>
                        </a:rPr>
                        <a:t>тренировка </a:t>
                      </a:r>
                      <a:r>
                        <a:rPr sz="1900" spc="-204" dirty="0">
                          <a:latin typeface="Calibri"/>
                          <a:cs typeface="Calibri"/>
                        </a:rPr>
                        <a:t>должна </a:t>
                      </a:r>
                      <a:r>
                        <a:rPr sz="1900" spc="-185" dirty="0">
                          <a:latin typeface="Calibri"/>
                          <a:cs typeface="Calibri"/>
                        </a:rPr>
                        <a:t>быть</a:t>
                      </a:r>
                      <a:r>
                        <a:rPr sz="19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55" dirty="0">
                          <a:latin typeface="Calibri"/>
                          <a:cs typeface="Calibri"/>
                        </a:rPr>
                        <a:t>начата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8191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900" spc="-145" dirty="0">
                          <a:latin typeface="Calibri"/>
                          <a:cs typeface="Calibri"/>
                        </a:rPr>
                        <a:t>так </a:t>
                      </a:r>
                      <a:r>
                        <a:rPr sz="1900" spc="-175" dirty="0">
                          <a:latin typeface="Calibri"/>
                          <a:cs typeface="Calibri"/>
                        </a:rPr>
                        <a:t>рано, </a:t>
                      </a:r>
                      <a:r>
                        <a:rPr sz="1900" spc="-150" dirty="0">
                          <a:latin typeface="Calibri"/>
                          <a:cs typeface="Calibri"/>
                        </a:rPr>
                        <a:t>как </a:t>
                      </a:r>
                      <a:r>
                        <a:rPr sz="1900" spc="-170" dirty="0">
                          <a:latin typeface="Calibri"/>
                          <a:cs typeface="Calibri"/>
                        </a:rPr>
                        <a:t>только </a:t>
                      </a:r>
                      <a:r>
                        <a:rPr sz="1900" spc="-150" dirty="0">
                          <a:latin typeface="Calibri"/>
                          <a:cs typeface="Calibri"/>
                        </a:rPr>
                        <a:t>это </a:t>
                      </a:r>
                      <a:r>
                        <a:rPr sz="1900" spc="-170" dirty="0">
                          <a:latin typeface="Calibri"/>
                          <a:cs typeface="Calibri"/>
                        </a:rPr>
                        <a:t>позволит клиническое </a:t>
                      </a:r>
                      <a:r>
                        <a:rPr sz="1900" spc="-165" dirty="0">
                          <a:latin typeface="Calibri"/>
                          <a:cs typeface="Calibri"/>
                        </a:rPr>
                        <a:t>состояние, </a:t>
                      </a:r>
                      <a:r>
                        <a:rPr sz="1900" spc="-19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900" spc="-170" dirty="0">
                          <a:latin typeface="Calibri"/>
                          <a:cs typeface="Calibri"/>
                        </a:rPr>
                        <a:t>расширяться постепенно</a:t>
                      </a:r>
                      <a:r>
                        <a:rPr sz="1900" spc="-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55" dirty="0">
                          <a:latin typeface="Calibri"/>
                          <a:cs typeface="Calibri"/>
                        </a:rPr>
                        <a:t>от</a:t>
                      </a:r>
                      <a:endParaRPr sz="1900">
                        <a:latin typeface="Calibri"/>
                        <a:cs typeface="Calibri"/>
                      </a:endParaRPr>
                    </a:p>
                    <a:p>
                      <a:pPr marL="81915" marR="358775">
                        <a:lnSpc>
                          <a:spcPts val="2210"/>
                        </a:lnSpc>
                        <a:spcBef>
                          <a:spcPts val="160"/>
                        </a:spcBef>
                      </a:pPr>
                      <a:r>
                        <a:rPr sz="1900" spc="-185" dirty="0">
                          <a:latin typeface="Calibri"/>
                          <a:cs typeface="Calibri"/>
                        </a:rPr>
                        <a:t>«велосипеда» </a:t>
                      </a:r>
                      <a:r>
                        <a:rPr sz="1900" spc="-19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900" spc="-185" dirty="0">
                          <a:latin typeface="Calibri"/>
                          <a:cs typeface="Calibri"/>
                        </a:rPr>
                        <a:t>присаживания </a:t>
                      </a:r>
                      <a:r>
                        <a:rPr sz="1900" spc="-175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1900" spc="-170" dirty="0">
                          <a:latin typeface="Calibri"/>
                          <a:cs typeface="Calibri"/>
                        </a:rPr>
                        <a:t>край </a:t>
                      </a:r>
                      <a:r>
                        <a:rPr sz="1900" spc="-165" dirty="0">
                          <a:latin typeface="Calibri"/>
                          <a:cs typeface="Calibri"/>
                        </a:rPr>
                        <a:t>кровати </a:t>
                      </a:r>
                      <a:r>
                        <a:rPr sz="1900" spc="-204" dirty="0">
                          <a:latin typeface="Calibri"/>
                          <a:cs typeface="Calibri"/>
                        </a:rPr>
                        <a:t>до </a:t>
                      </a:r>
                      <a:r>
                        <a:rPr sz="1900" spc="-195" dirty="0">
                          <a:latin typeface="Calibri"/>
                          <a:cs typeface="Calibri"/>
                        </a:rPr>
                        <a:t>перемещения </a:t>
                      </a:r>
                      <a:r>
                        <a:rPr sz="1900" spc="-185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900" spc="-165" dirty="0">
                          <a:latin typeface="Calibri"/>
                          <a:cs typeface="Calibri"/>
                        </a:rPr>
                        <a:t>палате </a:t>
                      </a:r>
                      <a:r>
                        <a:rPr sz="1900" spc="-18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900" spc="-220" dirty="0">
                          <a:latin typeface="Calibri"/>
                          <a:cs typeface="Calibri"/>
                        </a:rPr>
                        <a:t>помощи  </a:t>
                      </a:r>
                      <a:r>
                        <a:rPr sz="1900" spc="-160" dirty="0">
                          <a:latin typeface="Calibri"/>
                          <a:cs typeface="Calibri"/>
                        </a:rPr>
                        <a:t>ходунков </a:t>
                      </a:r>
                      <a:r>
                        <a:rPr sz="1900" spc="-13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900" spc="-180" dirty="0">
                          <a:latin typeface="Calibri"/>
                          <a:cs typeface="Calibri"/>
                        </a:rPr>
                        <a:t>учетом</a:t>
                      </a:r>
                      <a:r>
                        <a:rPr sz="19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900" spc="-170" dirty="0">
                          <a:latin typeface="Calibri"/>
                          <a:cs typeface="Calibri"/>
                        </a:rPr>
                        <a:t>противопоказаний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70"/>
                        </a:lnSpc>
                      </a:pPr>
                      <a:r>
                        <a:rPr sz="1900" spc="-75" dirty="0">
                          <a:latin typeface="Calibri"/>
                          <a:cs typeface="Calibri"/>
                        </a:rPr>
                        <a:t>I-C</a:t>
                      </a:r>
                      <a:endParaRPr sz="19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15" y="0"/>
            <a:ext cx="1411224" cy="13868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2860" y="522732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44979" y="1176109"/>
            <a:ext cx="9514840" cy="5246370"/>
            <a:chOff x="1344979" y="1176109"/>
            <a:chExt cx="9514840" cy="52463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44979" y="1176109"/>
              <a:ext cx="9514389" cy="52462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7375" y="3340607"/>
              <a:ext cx="624839" cy="93268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668414" y="3359712"/>
              <a:ext cx="543560" cy="848994"/>
            </a:xfrm>
            <a:custGeom>
              <a:avLst/>
              <a:gdLst/>
              <a:ahLst/>
              <a:cxnLst/>
              <a:rect l="l" t="t" r="r" b="b"/>
              <a:pathLst>
                <a:path w="543560" h="848995">
                  <a:moveTo>
                    <a:pt x="407236" y="0"/>
                  </a:moveTo>
                  <a:lnTo>
                    <a:pt x="135746" y="0"/>
                  </a:lnTo>
                  <a:lnTo>
                    <a:pt x="135746" y="576921"/>
                  </a:lnTo>
                  <a:lnTo>
                    <a:pt x="0" y="576921"/>
                  </a:lnTo>
                  <a:lnTo>
                    <a:pt x="271491" y="848412"/>
                  </a:lnTo>
                  <a:lnTo>
                    <a:pt x="542983" y="576921"/>
                  </a:lnTo>
                  <a:lnTo>
                    <a:pt x="407236" y="576921"/>
                  </a:lnTo>
                  <a:lnTo>
                    <a:pt x="40723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78480" y="6095"/>
            <a:ext cx="902970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240" dirty="0">
                <a:solidFill>
                  <a:srgbClr val="FF0000"/>
                </a:solidFill>
              </a:rPr>
              <a:t>РеабИТ </a:t>
            </a:r>
            <a:r>
              <a:rPr sz="2900" spc="-330" dirty="0">
                <a:solidFill>
                  <a:srgbClr val="FF0000"/>
                </a:solidFill>
              </a:rPr>
              <a:t>может </a:t>
            </a:r>
            <a:r>
              <a:rPr sz="2900" spc="-295" dirty="0">
                <a:solidFill>
                  <a:srgbClr val="FF0000"/>
                </a:solidFill>
              </a:rPr>
              <a:t>изменить </a:t>
            </a:r>
            <a:r>
              <a:rPr sz="2900" spc="-280" dirty="0">
                <a:solidFill>
                  <a:srgbClr val="FF0000"/>
                </a:solidFill>
              </a:rPr>
              <a:t>профиль </a:t>
            </a:r>
            <a:r>
              <a:rPr sz="2900" spc="-245" dirty="0">
                <a:solidFill>
                  <a:srgbClr val="FF0000"/>
                </a:solidFill>
              </a:rPr>
              <a:t>саногенеза </a:t>
            </a:r>
            <a:r>
              <a:rPr sz="2900" spc="-285" dirty="0">
                <a:solidFill>
                  <a:srgbClr val="FF0000"/>
                </a:solidFill>
              </a:rPr>
              <a:t>неотложного</a:t>
            </a:r>
            <a:r>
              <a:rPr sz="2900" spc="70" dirty="0">
                <a:solidFill>
                  <a:srgbClr val="FF0000"/>
                </a:solidFill>
              </a:rPr>
              <a:t> </a:t>
            </a:r>
            <a:r>
              <a:rPr sz="2900" spc="-260" dirty="0">
                <a:solidFill>
                  <a:srgbClr val="FF0000"/>
                </a:solidFill>
              </a:rPr>
              <a:t>состояния</a:t>
            </a:r>
            <a:endParaRPr sz="2900"/>
          </a:p>
        </p:txBody>
      </p:sp>
      <p:sp>
        <p:nvSpPr>
          <p:cNvPr id="7" name="object 7"/>
          <p:cNvSpPr txBox="1"/>
          <p:nvPr/>
        </p:nvSpPr>
        <p:spPr>
          <a:xfrm>
            <a:off x="1147518" y="6443472"/>
            <a:ext cx="92252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Белкин </a:t>
            </a:r>
            <a:r>
              <a:rPr sz="1100" spc="-20" dirty="0">
                <a:latin typeface="Calibri"/>
                <a:cs typeface="Calibri"/>
              </a:rPr>
              <a:t>АА. </a:t>
            </a:r>
            <a:r>
              <a:rPr sz="1100" spc="20" dirty="0">
                <a:latin typeface="Calibri"/>
                <a:cs typeface="Calibri"/>
              </a:rPr>
              <a:t>СИНДРОМ </a:t>
            </a:r>
            <a:r>
              <a:rPr sz="1100" spc="35" dirty="0">
                <a:latin typeface="Calibri"/>
                <a:cs typeface="Calibri"/>
              </a:rPr>
              <a:t>ПОСЛЕДСТВИЙ </a:t>
            </a:r>
            <a:r>
              <a:rPr sz="1100" spc="40" dirty="0">
                <a:latin typeface="Calibri"/>
                <a:cs typeface="Calibri"/>
              </a:rPr>
              <a:t>ИНТЕНСИВНОЙ ТЕРАПИИ </a:t>
            </a:r>
            <a:r>
              <a:rPr sz="1100" spc="15" dirty="0">
                <a:latin typeface="Calibri"/>
                <a:cs typeface="Calibri"/>
              </a:rPr>
              <a:t>(ПИТ-СИНДРОМ). </a:t>
            </a:r>
            <a:r>
              <a:rPr sz="1100" i="1" spc="-10" dirty="0">
                <a:latin typeface="Calibri"/>
                <a:cs typeface="Calibri"/>
              </a:rPr>
              <a:t>Вопросы </a:t>
            </a:r>
            <a:r>
              <a:rPr sz="1100" i="1" spc="-15" dirty="0">
                <a:latin typeface="Calibri"/>
                <a:cs typeface="Calibri"/>
              </a:rPr>
              <a:t>интенсивной терапии </a:t>
            </a:r>
            <a:r>
              <a:rPr sz="1100" i="1" spc="-20" dirty="0">
                <a:latin typeface="Calibri"/>
                <a:cs typeface="Calibri"/>
              </a:rPr>
              <a:t>имени</a:t>
            </a:r>
            <a:r>
              <a:rPr sz="1100" i="1" spc="204" dirty="0">
                <a:latin typeface="Calibri"/>
                <a:cs typeface="Calibri"/>
              </a:rPr>
              <a:t> </a:t>
            </a:r>
            <a:r>
              <a:rPr sz="1100" i="1" spc="-25" dirty="0">
                <a:latin typeface="Calibri"/>
                <a:cs typeface="Calibri"/>
              </a:rPr>
              <a:t>АИСалтанова</a:t>
            </a:r>
            <a:r>
              <a:rPr sz="1100" spc="-25" dirty="0">
                <a:latin typeface="Calibri"/>
                <a:cs typeface="Calibri"/>
              </a:rPr>
              <a:t>. </a:t>
            </a:r>
            <a:r>
              <a:rPr sz="1100" spc="20" dirty="0">
                <a:latin typeface="Calibri"/>
                <a:cs typeface="Calibri"/>
              </a:rPr>
              <a:t>2018;2:12-23.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87244" y="575055"/>
            <a:ext cx="10085705" cy="63246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>
              <a:lnSpc>
                <a:spcPct val="103099"/>
              </a:lnSpc>
              <a:spcBef>
                <a:spcPts val="50"/>
              </a:spcBef>
            </a:pPr>
            <a:r>
              <a:rPr sz="1300" b="1" spc="-145" dirty="0">
                <a:solidFill>
                  <a:srgbClr val="C00000"/>
                </a:solidFill>
                <a:latin typeface="Arial Narrow"/>
                <a:cs typeface="Arial Narrow"/>
              </a:rPr>
              <a:t>C</a:t>
            </a:r>
            <a:r>
              <a:rPr sz="1300" b="1" spc="-145" dirty="0">
                <a:solidFill>
                  <a:srgbClr val="C00000"/>
                </a:solidFill>
                <a:latin typeface="Calibri"/>
                <a:cs typeface="Calibri"/>
              </a:rPr>
              <a:t>индром </a:t>
            </a:r>
            <a:r>
              <a:rPr sz="1300" b="1" spc="-100" dirty="0">
                <a:solidFill>
                  <a:srgbClr val="C00000"/>
                </a:solidFill>
                <a:latin typeface="Arial Narrow"/>
                <a:cs typeface="Arial Narrow"/>
              </a:rPr>
              <a:t>«</a:t>
            </a:r>
            <a:r>
              <a:rPr sz="1300" b="1" spc="-100" dirty="0">
                <a:solidFill>
                  <a:srgbClr val="C00000"/>
                </a:solidFill>
                <a:latin typeface="Calibri"/>
                <a:cs typeface="Calibri"/>
              </a:rPr>
              <a:t>После </a:t>
            </a:r>
            <a:r>
              <a:rPr sz="1300" b="1" spc="-114" dirty="0">
                <a:solidFill>
                  <a:srgbClr val="C00000"/>
                </a:solidFill>
                <a:latin typeface="Calibri"/>
                <a:cs typeface="Calibri"/>
              </a:rPr>
              <a:t>Интенсивной </a:t>
            </a:r>
            <a:r>
              <a:rPr sz="1300" b="1" spc="-100" dirty="0">
                <a:solidFill>
                  <a:srgbClr val="C00000"/>
                </a:solidFill>
                <a:latin typeface="Calibri"/>
                <a:cs typeface="Calibri"/>
              </a:rPr>
              <a:t>Терапии</a:t>
            </a:r>
            <a:r>
              <a:rPr sz="1300" b="1" spc="-100" dirty="0">
                <a:solidFill>
                  <a:srgbClr val="C00000"/>
                </a:solidFill>
                <a:latin typeface="Arial Narrow"/>
                <a:cs typeface="Arial Narrow"/>
              </a:rPr>
              <a:t>*» </a:t>
            </a:r>
            <a:r>
              <a:rPr sz="1300" b="1" spc="-55" dirty="0">
                <a:solidFill>
                  <a:srgbClr val="C00000"/>
                </a:solidFill>
                <a:latin typeface="Arial Narrow"/>
                <a:cs typeface="Arial Narrow"/>
              </a:rPr>
              <a:t>(</a:t>
            </a:r>
            <a:r>
              <a:rPr sz="1300" b="1" spc="-55" dirty="0">
                <a:solidFill>
                  <a:srgbClr val="C00000"/>
                </a:solidFill>
                <a:latin typeface="Calibri"/>
                <a:cs typeface="Calibri"/>
              </a:rPr>
              <a:t>рус</a:t>
            </a:r>
            <a:r>
              <a:rPr sz="1300" b="1" spc="-55" dirty="0">
                <a:solidFill>
                  <a:srgbClr val="C00000"/>
                </a:solidFill>
                <a:latin typeface="Arial Narrow"/>
                <a:cs typeface="Arial Narrow"/>
              </a:rPr>
              <a:t>.) </a:t>
            </a:r>
            <a:r>
              <a:rPr sz="1300" b="1" spc="-130" dirty="0">
                <a:solidFill>
                  <a:srgbClr val="C00000"/>
                </a:solidFill>
                <a:latin typeface="Calibri"/>
                <a:cs typeface="Calibri"/>
              </a:rPr>
              <a:t>или </a:t>
            </a:r>
            <a:r>
              <a:rPr sz="1300" b="1" spc="-65" dirty="0">
                <a:solidFill>
                  <a:srgbClr val="C00000"/>
                </a:solidFill>
                <a:latin typeface="Arial Narrow"/>
                <a:cs typeface="Arial Narrow"/>
              </a:rPr>
              <a:t>PICS** </a:t>
            </a:r>
            <a:r>
              <a:rPr sz="1300" b="1" spc="110" dirty="0">
                <a:solidFill>
                  <a:srgbClr val="C00000"/>
                </a:solidFill>
                <a:latin typeface="Arial Narrow"/>
                <a:cs typeface="Arial Narrow"/>
              </a:rPr>
              <a:t>– </a:t>
            </a:r>
            <a:r>
              <a:rPr sz="1300" b="1" spc="-70" dirty="0">
                <a:solidFill>
                  <a:srgbClr val="C00000"/>
                </a:solidFill>
                <a:latin typeface="Arial Narrow"/>
                <a:cs typeface="Arial Narrow"/>
              </a:rPr>
              <a:t>Post </a:t>
            </a:r>
            <a:r>
              <a:rPr sz="1300" b="1" spc="-45" dirty="0">
                <a:solidFill>
                  <a:srgbClr val="C00000"/>
                </a:solidFill>
                <a:latin typeface="Arial Narrow"/>
                <a:cs typeface="Arial Narrow"/>
              </a:rPr>
              <a:t>Intensive </a:t>
            </a:r>
            <a:r>
              <a:rPr sz="1300" b="1" spc="-75" dirty="0">
                <a:solidFill>
                  <a:srgbClr val="C00000"/>
                </a:solidFill>
                <a:latin typeface="Arial Narrow"/>
                <a:cs typeface="Arial Narrow"/>
              </a:rPr>
              <a:t>Care </a:t>
            </a:r>
            <a:r>
              <a:rPr sz="1300" b="1" spc="-70" dirty="0">
                <a:solidFill>
                  <a:srgbClr val="C00000"/>
                </a:solidFill>
                <a:latin typeface="Arial Narrow"/>
                <a:cs typeface="Arial Narrow"/>
              </a:rPr>
              <a:t>Syndrome </a:t>
            </a:r>
            <a:r>
              <a:rPr sz="1300" b="1" spc="-60" dirty="0">
                <a:solidFill>
                  <a:srgbClr val="C00000"/>
                </a:solidFill>
                <a:latin typeface="Arial Narrow"/>
                <a:cs typeface="Arial Narrow"/>
              </a:rPr>
              <a:t>(</a:t>
            </a:r>
            <a:r>
              <a:rPr sz="1300" b="1" spc="-60" dirty="0">
                <a:solidFill>
                  <a:srgbClr val="C00000"/>
                </a:solidFill>
                <a:latin typeface="Calibri"/>
                <a:cs typeface="Calibri"/>
              </a:rPr>
              <a:t>англ</a:t>
            </a:r>
            <a:r>
              <a:rPr sz="1300" b="1" spc="-60" dirty="0">
                <a:solidFill>
                  <a:srgbClr val="C00000"/>
                </a:solidFill>
                <a:latin typeface="Arial Narrow"/>
                <a:cs typeface="Arial Narrow"/>
              </a:rPr>
              <a:t>.) </a:t>
            </a:r>
            <a:r>
              <a:rPr sz="1300" b="1" spc="30" dirty="0">
                <a:solidFill>
                  <a:srgbClr val="C00000"/>
                </a:solidFill>
                <a:latin typeface="Arial Narrow"/>
                <a:cs typeface="Arial Narrow"/>
              </a:rPr>
              <a:t>- </a:t>
            </a:r>
            <a:r>
              <a:rPr sz="1300" b="1" spc="-120" dirty="0">
                <a:latin typeface="Calibri"/>
                <a:cs typeface="Calibri"/>
              </a:rPr>
              <a:t>новые </a:t>
            </a:r>
            <a:r>
              <a:rPr sz="1300" b="1" spc="-125" dirty="0">
                <a:latin typeface="Calibri"/>
                <a:cs typeface="Calibri"/>
              </a:rPr>
              <a:t>или </a:t>
            </a:r>
            <a:r>
              <a:rPr sz="1300" b="1" spc="-110" dirty="0">
                <a:latin typeface="Calibri"/>
                <a:cs typeface="Calibri"/>
              </a:rPr>
              <a:t>прогредиентно развившиеся </a:t>
            </a:r>
            <a:r>
              <a:rPr sz="1300" b="1" spc="-125" dirty="0">
                <a:latin typeface="Calibri"/>
                <a:cs typeface="Calibri"/>
              </a:rPr>
              <a:t>преморбидные  </a:t>
            </a:r>
            <a:r>
              <a:rPr sz="1300" b="1" spc="-100" dirty="0">
                <a:latin typeface="Calibri"/>
                <a:cs typeface="Calibri"/>
              </a:rPr>
              <a:t>патологические </a:t>
            </a:r>
            <a:r>
              <a:rPr sz="1300" b="1" spc="-95" dirty="0">
                <a:latin typeface="Calibri"/>
                <a:cs typeface="Calibri"/>
              </a:rPr>
              <a:t>состояния</a:t>
            </a:r>
            <a:r>
              <a:rPr sz="1300" b="1" spc="-95" dirty="0">
                <a:latin typeface="Arial Narrow"/>
                <a:cs typeface="Arial Narrow"/>
              </a:rPr>
              <a:t>, </a:t>
            </a:r>
            <a:r>
              <a:rPr sz="1300" b="1" spc="-114" dirty="0">
                <a:latin typeface="Calibri"/>
                <a:cs typeface="Calibri"/>
              </a:rPr>
              <a:t>являющиеся </a:t>
            </a:r>
            <a:r>
              <a:rPr sz="1300" b="1" spc="-110" dirty="0">
                <a:latin typeface="Calibri"/>
                <a:cs typeface="Calibri"/>
              </a:rPr>
              <a:t>следствием использования </a:t>
            </a:r>
            <a:r>
              <a:rPr sz="1300" b="1" spc="-120" dirty="0">
                <a:latin typeface="Calibri"/>
                <a:cs typeface="Calibri"/>
              </a:rPr>
              <a:t>методов </a:t>
            </a:r>
            <a:r>
              <a:rPr sz="1300" b="1" spc="-110" dirty="0">
                <a:latin typeface="Calibri"/>
                <a:cs typeface="Calibri"/>
              </a:rPr>
              <a:t>интенсивной терапии </a:t>
            </a:r>
            <a:r>
              <a:rPr sz="1300" b="1" spc="-140" dirty="0">
                <a:latin typeface="Calibri"/>
                <a:cs typeface="Calibri"/>
              </a:rPr>
              <a:t>и </a:t>
            </a:r>
            <a:r>
              <a:rPr sz="1300" b="1" spc="-114" dirty="0">
                <a:latin typeface="Calibri"/>
                <a:cs typeface="Calibri"/>
              </a:rPr>
              <a:t>пребывания </a:t>
            </a:r>
            <a:r>
              <a:rPr sz="1300" b="1" spc="-100" dirty="0">
                <a:latin typeface="Calibri"/>
                <a:cs typeface="Calibri"/>
              </a:rPr>
              <a:t>в </a:t>
            </a:r>
            <a:r>
              <a:rPr sz="1300" b="1" spc="-95" dirty="0">
                <a:latin typeface="Calibri"/>
                <a:cs typeface="Calibri"/>
              </a:rPr>
              <a:t>условиях </a:t>
            </a:r>
            <a:r>
              <a:rPr sz="1300" b="1" spc="-110" dirty="0">
                <a:latin typeface="Calibri"/>
                <a:cs typeface="Calibri"/>
              </a:rPr>
              <a:t>ОРИТ</a:t>
            </a:r>
            <a:r>
              <a:rPr sz="1300" b="1" spc="-110" dirty="0">
                <a:latin typeface="Arial Narrow"/>
                <a:cs typeface="Arial Narrow"/>
              </a:rPr>
              <a:t>, </a:t>
            </a:r>
            <a:r>
              <a:rPr sz="1300" b="1" spc="-114" dirty="0">
                <a:latin typeface="Calibri"/>
                <a:cs typeface="Calibri"/>
              </a:rPr>
              <a:t>ограничивающие повседневную  </a:t>
            </a:r>
            <a:r>
              <a:rPr sz="1300" b="1" spc="-135" dirty="0">
                <a:latin typeface="Calibri"/>
                <a:cs typeface="Calibri"/>
              </a:rPr>
              <a:t>жизнь</a:t>
            </a:r>
            <a:r>
              <a:rPr sz="1300" b="1" spc="-25" dirty="0">
                <a:latin typeface="Calibri"/>
                <a:cs typeface="Calibri"/>
              </a:rPr>
              <a:t> </a:t>
            </a:r>
            <a:r>
              <a:rPr sz="1300" b="1" spc="-100" dirty="0">
                <a:latin typeface="Calibri"/>
                <a:cs typeface="Calibri"/>
              </a:rPr>
              <a:t>пациента</a:t>
            </a:r>
            <a:r>
              <a:rPr sz="1300" b="1" spc="-100" dirty="0">
                <a:latin typeface="Arial Narrow"/>
                <a:cs typeface="Arial Narrow"/>
              </a:rPr>
              <a:t>.</a:t>
            </a:r>
            <a:endParaRPr sz="13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77554" y="88391"/>
            <a:ext cx="763778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254" dirty="0">
                <a:latin typeface="Calibri"/>
                <a:cs typeface="Calibri"/>
              </a:rPr>
              <a:t>Технологии </a:t>
            </a:r>
            <a:r>
              <a:rPr b="1" spc="-300" dirty="0">
                <a:latin typeface="Calibri"/>
                <a:cs typeface="Calibri"/>
              </a:rPr>
              <a:t>мобилизации </a:t>
            </a:r>
            <a:r>
              <a:rPr b="1" spc="-225" dirty="0">
                <a:latin typeface="Calibri"/>
                <a:cs typeface="Calibri"/>
              </a:rPr>
              <a:t>в </a:t>
            </a:r>
            <a:r>
              <a:rPr b="1" spc="-210" dirty="0">
                <a:latin typeface="Calibri"/>
                <a:cs typeface="Calibri"/>
              </a:rPr>
              <a:t>структуре РеабИТ </a:t>
            </a:r>
            <a:r>
              <a:rPr b="1" spc="-265" dirty="0">
                <a:latin typeface="Calibri"/>
                <a:cs typeface="Calibri"/>
              </a:rPr>
              <a:t>на </a:t>
            </a:r>
            <a:r>
              <a:rPr b="1" spc="-85" dirty="0">
                <a:latin typeface="Calibri"/>
                <a:cs typeface="Calibri"/>
              </a:rPr>
              <a:t>1</a:t>
            </a:r>
            <a:r>
              <a:rPr b="1" spc="-100" dirty="0">
                <a:latin typeface="Calibri"/>
                <a:cs typeface="Calibri"/>
              </a:rPr>
              <a:t> </a:t>
            </a:r>
            <a:r>
              <a:rPr b="1" spc="-210" dirty="0">
                <a:latin typeface="Calibri"/>
                <a:cs typeface="Calibri"/>
              </a:rPr>
              <a:t>этапе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645262" y="1215028"/>
          <a:ext cx="8333740" cy="47224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138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02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312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>
                        <a:lnSpc>
                          <a:spcPts val="2535"/>
                        </a:lnSpc>
                      </a:pPr>
                      <a:r>
                        <a:rPr sz="2200" spc="-1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Активность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00965">
                        <a:lnSpc>
                          <a:spcPts val="2535"/>
                        </a:lnSpc>
                      </a:pPr>
                      <a:r>
                        <a:rPr sz="2200" spc="-2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Код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085850">
                        <a:lnSpc>
                          <a:spcPts val="2535"/>
                        </a:lnSpc>
                      </a:pPr>
                      <a:r>
                        <a:rPr sz="2200" spc="-2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Хронометраж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pPr marL="15240">
                        <a:lnSpc>
                          <a:spcPts val="2525"/>
                        </a:lnSpc>
                      </a:pPr>
                      <a:r>
                        <a:rPr sz="2200" spc="-220" dirty="0">
                          <a:latin typeface="Calibri"/>
                          <a:cs typeface="Calibri"/>
                        </a:rPr>
                        <a:t>Предмобилизационное</a:t>
                      </a:r>
                      <a:endParaRPr sz="2200">
                        <a:latin typeface="Calibri"/>
                        <a:cs typeface="Calibri"/>
                      </a:endParaRPr>
                    </a:p>
                    <a:p>
                      <a:pPr marL="15240" marR="270510">
                        <a:lnSpc>
                          <a:spcPts val="2690"/>
                        </a:lnSpc>
                        <a:spcBef>
                          <a:spcPts val="35"/>
                        </a:spcBef>
                      </a:pPr>
                      <a:r>
                        <a:rPr sz="2200" spc="-210" dirty="0">
                          <a:latin typeface="Calibri"/>
                          <a:cs typeface="Calibri"/>
                        </a:rPr>
                        <a:t>позиционирование </a:t>
                      </a:r>
                      <a:r>
                        <a:rPr sz="2200" spc="-17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2200" spc="-195" dirty="0">
                          <a:latin typeface="Calibri"/>
                          <a:cs typeface="Calibri"/>
                        </a:rPr>
                        <a:t>постели </a:t>
                      </a:r>
                      <a:r>
                        <a:rPr sz="2200" spc="-15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2200" spc="-195" dirty="0">
                          <a:latin typeface="Calibri"/>
                          <a:cs typeface="Calibri"/>
                        </a:rPr>
                        <a:t>задачей  </a:t>
                      </a:r>
                      <a:r>
                        <a:rPr sz="2200" spc="-240" dirty="0">
                          <a:latin typeface="Calibri"/>
                          <a:cs typeface="Calibri"/>
                        </a:rPr>
                        <a:t>подъема </a:t>
                      </a:r>
                      <a:r>
                        <a:rPr sz="2200" spc="-190" dirty="0">
                          <a:latin typeface="Calibri"/>
                          <a:cs typeface="Calibri"/>
                        </a:rPr>
                        <a:t>головного </a:t>
                      </a:r>
                      <a:r>
                        <a:rPr sz="2200" spc="-204" dirty="0">
                          <a:latin typeface="Calibri"/>
                          <a:cs typeface="Calibri"/>
                        </a:rPr>
                        <a:t>конца </a:t>
                      </a:r>
                      <a:r>
                        <a:rPr sz="2200" spc="-235" dirty="0">
                          <a:latin typeface="Calibri"/>
                          <a:cs typeface="Calibri"/>
                        </a:rPr>
                        <a:t>выше</a:t>
                      </a:r>
                      <a:r>
                        <a:rPr sz="220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20" dirty="0">
                          <a:latin typeface="Calibri"/>
                          <a:cs typeface="Calibri"/>
                        </a:rPr>
                        <a:t>45</a:t>
                      </a:r>
                      <a:r>
                        <a:rPr sz="2250" spc="-179" baseline="25925" dirty="0">
                          <a:latin typeface="Calibri"/>
                          <a:cs typeface="Calibri"/>
                        </a:rPr>
                        <a:t>0</a:t>
                      </a:r>
                      <a:endParaRPr sz="2250" baseline="25925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5"/>
                        </a:lnSpc>
                      </a:pPr>
                      <a:r>
                        <a:rPr sz="2200" dirty="0">
                          <a:latin typeface="Calibri"/>
                          <a:cs typeface="Calibri"/>
                        </a:rPr>
                        <a:t>П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5"/>
                        </a:lnSpc>
                      </a:pPr>
                      <a:r>
                        <a:rPr sz="2200" spc="-200" dirty="0">
                          <a:latin typeface="Calibri"/>
                          <a:cs typeface="Calibri"/>
                        </a:rPr>
                        <a:t>постоянно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0914">
                <a:tc>
                  <a:txBody>
                    <a:bodyPr/>
                    <a:lstStyle/>
                    <a:p>
                      <a:pPr marL="15240">
                        <a:lnSpc>
                          <a:spcPts val="2535"/>
                        </a:lnSpc>
                      </a:pPr>
                      <a:r>
                        <a:rPr sz="2200" spc="-195" dirty="0">
                          <a:latin typeface="Calibri"/>
                          <a:cs typeface="Calibri"/>
                        </a:rPr>
                        <a:t>Вертикализация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5"/>
                        </a:lnSpc>
                      </a:pPr>
                      <a:r>
                        <a:rPr sz="2200" dirty="0">
                          <a:latin typeface="Calibri"/>
                          <a:cs typeface="Calibri"/>
                        </a:rPr>
                        <a:t>В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5"/>
                        </a:lnSpc>
                      </a:pPr>
                      <a:r>
                        <a:rPr sz="2200" spc="-130" dirty="0">
                          <a:latin typeface="Calibri"/>
                          <a:cs typeface="Calibri"/>
                        </a:rPr>
                        <a:t>45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25" dirty="0">
                          <a:latin typeface="Calibri"/>
                          <a:cs typeface="Calibri"/>
                        </a:rPr>
                        <a:t>минут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190" dirty="0">
                          <a:latin typeface="Calibri"/>
                          <a:cs typeface="Calibri"/>
                        </a:rPr>
                        <a:t>Пассивная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95" dirty="0">
                          <a:latin typeface="Calibri"/>
                          <a:cs typeface="Calibri"/>
                        </a:rPr>
                        <a:t>кинезотерапия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20" dirty="0">
                          <a:latin typeface="Calibri"/>
                          <a:cs typeface="Calibri"/>
                        </a:rPr>
                        <a:t>М-0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100" dirty="0">
                          <a:latin typeface="Calibri"/>
                          <a:cs typeface="Calibri"/>
                        </a:rPr>
                        <a:t>5-7 </a:t>
                      </a:r>
                      <a:r>
                        <a:rPr sz="2200" spc="-195" dirty="0">
                          <a:latin typeface="Calibri"/>
                          <a:cs typeface="Calibri"/>
                        </a:rPr>
                        <a:t>повторов </a:t>
                      </a:r>
                      <a:r>
                        <a:rPr sz="2200" spc="-50" dirty="0">
                          <a:latin typeface="Calibri"/>
                          <a:cs typeface="Calibri"/>
                        </a:rPr>
                        <a:t>х </a:t>
                      </a:r>
                      <a:r>
                        <a:rPr sz="2200" spc="-125" dirty="0">
                          <a:latin typeface="Calibri"/>
                          <a:cs typeface="Calibri"/>
                        </a:rPr>
                        <a:t>6 </a:t>
                      </a:r>
                      <a:r>
                        <a:rPr sz="2200" spc="-180" dirty="0">
                          <a:latin typeface="Calibri"/>
                          <a:cs typeface="Calibri"/>
                        </a:rPr>
                        <a:t>раз </a:t>
                      </a:r>
                      <a:r>
                        <a:rPr sz="2200" spc="-150" dirty="0">
                          <a:latin typeface="Calibri"/>
                          <a:cs typeface="Calibri"/>
                        </a:rPr>
                        <a:t>=20</a:t>
                      </a:r>
                      <a:r>
                        <a:rPr sz="2200" spc="-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25" dirty="0">
                          <a:latin typeface="Calibri"/>
                          <a:cs typeface="Calibri"/>
                        </a:rPr>
                        <a:t>минут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00" dirty="0">
                          <a:latin typeface="Calibri"/>
                          <a:cs typeface="Calibri"/>
                        </a:rPr>
                        <a:t>Активная</a:t>
                      </a:r>
                      <a:r>
                        <a:rPr sz="2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95" dirty="0">
                          <a:latin typeface="Calibri"/>
                          <a:cs typeface="Calibri"/>
                        </a:rPr>
                        <a:t>кинезотерапия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20" dirty="0">
                          <a:latin typeface="Calibri"/>
                          <a:cs typeface="Calibri"/>
                        </a:rPr>
                        <a:t>М-1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110" dirty="0">
                          <a:latin typeface="Calibri"/>
                          <a:cs typeface="Calibri"/>
                        </a:rPr>
                        <a:t>8-12 </a:t>
                      </a:r>
                      <a:r>
                        <a:rPr sz="2200" spc="-195" dirty="0">
                          <a:latin typeface="Calibri"/>
                          <a:cs typeface="Calibri"/>
                        </a:rPr>
                        <a:t>повторов </a:t>
                      </a:r>
                      <a:r>
                        <a:rPr sz="2200" spc="-85" dirty="0">
                          <a:latin typeface="Calibri"/>
                          <a:cs typeface="Calibri"/>
                        </a:rPr>
                        <a:t>х3 </a:t>
                      </a:r>
                      <a:r>
                        <a:rPr sz="2200" spc="-200" dirty="0">
                          <a:latin typeface="Calibri"/>
                          <a:cs typeface="Calibri"/>
                        </a:rPr>
                        <a:t>серии </a:t>
                      </a:r>
                      <a:r>
                        <a:rPr sz="2200" spc="-150" dirty="0">
                          <a:latin typeface="Calibri"/>
                          <a:cs typeface="Calibri"/>
                        </a:rPr>
                        <a:t>=20</a:t>
                      </a:r>
                      <a:r>
                        <a:rPr sz="2200" spc="-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25" dirty="0">
                          <a:latin typeface="Calibri"/>
                          <a:cs typeface="Calibri"/>
                        </a:rPr>
                        <a:t>минут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15" dirty="0">
                          <a:latin typeface="Calibri"/>
                          <a:cs typeface="Calibri"/>
                        </a:rPr>
                        <a:t>Сидение </a:t>
                      </a:r>
                      <a:r>
                        <a:rPr sz="2200" spc="-204" dirty="0">
                          <a:latin typeface="Calibri"/>
                          <a:cs typeface="Calibri"/>
                        </a:rPr>
                        <a:t>на </a:t>
                      </a:r>
                      <a:r>
                        <a:rPr sz="2200" spc="-220" dirty="0">
                          <a:latin typeface="Calibri"/>
                          <a:cs typeface="Calibri"/>
                        </a:rPr>
                        <a:t>краю</a:t>
                      </a:r>
                      <a:r>
                        <a:rPr sz="22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95" dirty="0">
                          <a:latin typeface="Calibri"/>
                          <a:cs typeface="Calibri"/>
                        </a:rPr>
                        <a:t>постели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20" dirty="0">
                          <a:latin typeface="Calibri"/>
                          <a:cs typeface="Calibri"/>
                        </a:rPr>
                        <a:t>М-2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130" dirty="0">
                          <a:latin typeface="Calibri"/>
                          <a:cs typeface="Calibri"/>
                        </a:rPr>
                        <a:t>10 </a:t>
                      </a:r>
                      <a:r>
                        <a:rPr sz="2200" spc="-100" dirty="0">
                          <a:latin typeface="Calibri"/>
                          <a:cs typeface="Calibri"/>
                        </a:rPr>
                        <a:t>-30</a:t>
                      </a:r>
                      <a:r>
                        <a:rPr sz="220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25" dirty="0">
                          <a:latin typeface="Calibri"/>
                          <a:cs typeface="Calibri"/>
                        </a:rPr>
                        <a:t>минут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04" dirty="0">
                          <a:latin typeface="Calibri"/>
                          <a:cs typeface="Calibri"/>
                        </a:rPr>
                        <a:t>Пересаживание </a:t>
                      </a:r>
                      <a:r>
                        <a:rPr sz="2200" spc="-17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2200" spc="-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90" dirty="0">
                          <a:latin typeface="Calibri"/>
                          <a:cs typeface="Calibri"/>
                        </a:rPr>
                        <a:t>кресло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20" dirty="0">
                          <a:latin typeface="Calibri"/>
                          <a:cs typeface="Calibri"/>
                        </a:rPr>
                        <a:t>М-3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100" dirty="0">
                          <a:latin typeface="Calibri"/>
                          <a:cs typeface="Calibri"/>
                        </a:rPr>
                        <a:t>1-4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65" dirty="0">
                          <a:latin typeface="Calibri"/>
                          <a:cs typeface="Calibri"/>
                        </a:rPr>
                        <a:t>часа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15" dirty="0">
                          <a:latin typeface="Calibri"/>
                          <a:cs typeface="Calibri"/>
                        </a:rPr>
                        <a:t>Стояние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20" dirty="0">
                          <a:latin typeface="Calibri"/>
                          <a:cs typeface="Calibri"/>
                        </a:rPr>
                        <a:t>М-4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100" dirty="0">
                          <a:latin typeface="Calibri"/>
                          <a:cs typeface="Calibri"/>
                        </a:rPr>
                        <a:t>1-5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25" dirty="0">
                          <a:latin typeface="Calibri"/>
                          <a:cs typeface="Calibri"/>
                        </a:rPr>
                        <a:t>минут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00" dirty="0">
                          <a:latin typeface="Calibri"/>
                          <a:cs typeface="Calibri"/>
                        </a:rPr>
                        <a:t>Велокинез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20" dirty="0">
                          <a:latin typeface="Calibri"/>
                          <a:cs typeface="Calibri"/>
                        </a:rPr>
                        <a:t>М-5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130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25" dirty="0">
                          <a:latin typeface="Calibri"/>
                          <a:cs typeface="Calibri"/>
                        </a:rPr>
                        <a:t>минут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15" dirty="0">
                          <a:latin typeface="Calibri"/>
                          <a:cs typeface="Calibri"/>
                        </a:rPr>
                        <a:t>Электронейромиостимуляция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175" dirty="0">
                          <a:latin typeface="Calibri"/>
                          <a:cs typeface="Calibri"/>
                        </a:rPr>
                        <a:t>ЭС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13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25" dirty="0">
                          <a:latin typeface="Calibri"/>
                          <a:cs typeface="Calibri"/>
                        </a:rPr>
                        <a:t>минут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5280">
                <a:tc rowSpan="2"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200" dirty="0">
                          <a:latin typeface="Calibri"/>
                          <a:cs typeface="Calibri"/>
                        </a:rPr>
                        <a:t>Дыхательные </a:t>
                      </a:r>
                      <a:r>
                        <a:rPr sz="2200" spc="-215" dirty="0">
                          <a:latin typeface="Calibri"/>
                          <a:cs typeface="Calibri"/>
                        </a:rPr>
                        <a:t>упражнения </a:t>
                      </a:r>
                      <a:r>
                        <a:rPr sz="2200" spc="-150" dirty="0">
                          <a:latin typeface="Calibri"/>
                          <a:cs typeface="Calibri"/>
                        </a:rPr>
                        <a:t>с</a:t>
                      </a:r>
                      <a:r>
                        <a:rPr sz="2200" spc="-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140" dirty="0">
                          <a:latin typeface="Calibri"/>
                          <a:cs typeface="Calibri"/>
                        </a:rPr>
                        <a:t>РЕЕР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105" dirty="0">
                          <a:latin typeface="Calibri"/>
                          <a:cs typeface="Calibri"/>
                        </a:rPr>
                        <a:t>Р-0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2530"/>
                        </a:lnSpc>
                      </a:pPr>
                      <a:r>
                        <a:rPr sz="2200" spc="-13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25" dirty="0">
                          <a:latin typeface="Calibri"/>
                          <a:cs typeface="Calibri"/>
                        </a:rPr>
                        <a:t>минут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52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530"/>
                        </a:lnSpc>
                      </a:pPr>
                      <a:r>
                        <a:rPr sz="2200" spc="-105" dirty="0">
                          <a:latin typeface="Calibri"/>
                          <a:cs typeface="Calibri"/>
                        </a:rPr>
                        <a:t>Р-1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530"/>
                        </a:lnSpc>
                      </a:pPr>
                      <a:r>
                        <a:rPr sz="2200" spc="-130" dirty="0">
                          <a:latin typeface="Calibri"/>
                          <a:cs typeface="Calibri"/>
                        </a:rPr>
                        <a:t>10</a:t>
                      </a:r>
                      <a:r>
                        <a:rPr sz="2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200" spc="-225" dirty="0">
                          <a:latin typeface="Calibri"/>
                          <a:cs typeface="Calibri"/>
                        </a:rPr>
                        <a:t>минут</a:t>
                      </a:r>
                      <a:endParaRPr sz="2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1499" y="1545301"/>
            <a:ext cx="1150251" cy="95276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4984" y="2731625"/>
            <a:ext cx="1136382" cy="103841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2969" y="4374004"/>
            <a:ext cx="1136382" cy="104821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7847" y="0"/>
            <a:ext cx="1411224" cy="138683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88355" y="522732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7542" y="0"/>
            <a:ext cx="6608445" cy="10102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424940" marR="5080" indent="-1412875">
              <a:lnSpc>
                <a:spcPct val="101899"/>
              </a:lnSpc>
              <a:spcBef>
                <a:spcPts val="25"/>
              </a:spcBef>
            </a:pPr>
            <a:r>
              <a:rPr sz="3200" spc="-295" dirty="0"/>
              <a:t>Технологии </a:t>
            </a:r>
            <a:r>
              <a:rPr sz="3200" spc="-330" dirty="0"/>
              <a:t>мобилизации </a:t>
            </a:r>
            <a:r>
              <a:rPr sz="3200" spc="-245" dirty="0"/>
              <a:t>в </a:t>
            </a:r>
            <a:r>
              <a:rPr sz="3200" spc="-254" dirty="0"/>
              <a:t>структуре </a:t>
            </a:r>
            <a:r>
              <a:rPr sz="3200" spc="-305" dirty="0"/>
              <a:t>РеабИТ.  </a:t>
            </a:r>
            <a:r>
              <a:rPr sz="3200" spc="-275" dirty="0">
                <a:solidFill>
                  <a:srgbClr val="FF0000"/>
                </a:solidFill>
              </a:rPr>
              <a:t>Пассивная</a:t>
            </a:r>
            <a:r>
              <a:rPr sz="3200" spc="-55" dirty="0">
                <a:solidFill>
                  <a:srgbClr val="FF0000"/>
                </a:solidFill>
              </a:rPr>
              <a:t> </a:t>
            </a:r>
            <a:r>
              <a:rPr sz="3200" spc="-285" dirty="0">
                <a:solidFill>
                  <a:srgbClr val="FF0000"/>
                </a:solidFill>
              </a:rPr>
              <a:t>кинезотерапия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085" y="2913273"/>
            <a:ext cx="6038978" cy="3471533"/>
          </a:xfrm>
          <a:prstGeom prst="rect">
            <a:avLst/>
          </a:prstGeom>
        </p:spPr>
      </p:pic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59476" y="980379"/>
          <a:ext cx="9484360" cy="1567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34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028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5349"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№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50" b="1" spc="75" dirty="0">
                          <a:latin typeface="Calibri"/>
                          <a:cs typeface="Calibri"/>
                        </a:rPr>
                        <a:t>Положение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1587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150" b="1" spc="80" dirty="0">
                          <a:latin typeface="Calibri"/>
                          <a:cs typeface="Calibri"/>
                        </a:rPr>
                        <a:t>Уровень</a:t>
                      </a:r>
                      <a:r>
                        <a:rPr sz="115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b="1" spc="85" dirty="0">
                          <a:latin typeface="Calibri"/>
                          <a:cs typeface="Calibri"/>
                        </a:rPr>
                        <a:t>до-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490220" marR="181610" indent="-321945">
                        <a:lnSpc>
                          <a:spcPct val="111800"/>
                        </a:lnSpc>
                      </a:pPr>
                      <a:r>
                        <a:rPr sz="1150" b="1" dirty="0">
                          <a:latin typeface="Calibri"/>
                          <a:cs typeface="Calibri"/>
                        </a:rPr>
                        <a:t>казательно-  </a:t>
                      </a:r>
                      <a:r>
                        <a:rPr sz="1150" b="1" spc="70" dirty="0">
                          <a:latin typeface="Calibri"/>
                          <a:cs typeface="Calibri"/>
                        </a:rPr>
                        <a:t>сти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1875">
                <a:tc>
                  <a:txBody>
                    <a:bodyPr/>
                    <a:lstStyle/>
                    <a:p>
                      <a:pPr marL="9525" algn="ctr">
                        <a:lnSpc>
                          <a:spcPts val="1355"/>
                        </a:lnSpc>
                      </a:pPr>
                      <a:r>
                        <a:rPr sz="1150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2.11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ts val="1355"/>
                        </a:lnSpc>
                      </a:pPr>
                      <a:r>
                        <a:rPr sz="1150" spc="70" dirty="0">
                          <a:latin typeface="Calibri"/>
                          <a:cs typeface="Calibri"/>
                        </a:rPr>
                        <a:t>Нейромышечная 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кинезотерапевтическая </a:t>
                      </a:r>
                      <a:r>
                        <a:rPr sz="1150" spc="55" dirty="0">
                          <a:latin typeface="Calibri"/>
                          <a:cs typeface="Calibri"/>
                        </a:rPr>
                        <a:t>стимуляция 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менее </a:t>
                      </a:r>
                      <a:r>
                        <a:rPr sz="1150" spc="114" dirty="0">
                          <a:latin typeface="Calibri"/>
                          <a:cs typeface="Calibri"/>
                        </a:rPr>
                        <a:t>1 </a:t>
                      </a:r>
                      <a:r>
                        <a:rPr sz="1150" spc="70" dirty="0">
                          <a:latin typeface="Calibri"/>
                          <a:cs typeface="Calibri"/>
                        </a:rPr>
                        <a:t>часа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полезна пациентам 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риском</a:t>
                      </a:r>
                      <a:r>
                        <a:rPr sz="115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дли-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984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150" spc="55" dirty="0">
                          <a:latin typeface="Calibri"/>
                          <a:cs typeface="Calibri"/>
                        </a:rPr>
                        <a:t>тельной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обездвиженности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tc>
                  <a:txBody>
                    <a:bodyPr/>
                    <a:lstStyle/>
                    <a:p>
                      <a:pPr marR="518795" algn="r">
                        <a:lnSpc>
                          <a:spcPts val="1355"/>
                        </a:lnSpc>
                      </a:pPr>
                      <a:r>
                        <a:rPr sz="1150" spc="90" dirty="0">
                          <a:latin typeface="Calibri"/>
                          <a:cs typeface="Calibri"/>
                        </a:rPr>
                        <a:t>I-C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5D5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0278">
                <a:tc>
                  <a:txBody>
                    <a:bodyPr/>
                    <a:lstStyle/>
                    <a:p>
                      <a:pPr marL="9525" algn="ctr">
                        <a:lnSpc>
                          <a:spcPts val="1355"/>
                        </a:lnSpc>
                      </a:pPr>
                      <a:r>
                        <a:rPr sz="1150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2.14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31849B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ts val="1355"/>
                        </a:lnSpc>
                      </a:pPr>
                      <a:r>
                        <a:rPr sz="1150" spc="40" dirty="0">
                          <a:latin typeface="Calibri"/>
                          <a:cs typeface="Calibri"/>
                        </a:rPr>
                        <a:t>Массаж, </a:t>
                      </a:r>
                      <a:r>
                        <a:rPr sz="1150" spc="7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отличие от </a:t>
                      </a:r>
                      <a:r>
                        <a:rPr sz="1150" spc="50" dirty="0">
                          <a:latin typeface="Calibri"/>
                          <a:cs typeface="Calibri"/>
                        </a:rPr>
                        <a:t>мобилизации, 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не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обладает ни </a:t>
                      </a:r>
                      <a:r>
                        <a:rPr sz="1150" spc="50" dirty="0">
                          <a:latin typeface="Calibri"/>
                          <a:cs typeface="Calibri"/>
                        </a:rPr>
                        <a:t>одним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из </a:t>
                      </a:r>
                      <a:r>
                        <a:rPr sz="1150" spc="75" dirty="0">
                          <a:latin typeface="Calibri"/>
                          <a:cs typeface="Calibri"/>
                        </a:rPr>
                        <a:t>указанных 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свойств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и лишь имитирует</a:t>
                      </a:r>
                      <a:r>
                        <a:rPr sz="1150" spc="2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80" dirty="0">
                          <a:latin typeface="Calibri"/>
                          <a:cs typeface="Calibri"/>
                        </a:rPr>
                        <a:t>реа-</a:t>
                      </a:r>
                      <a:endParaRPr sz="1150">
                        <a:latin typeface="Calibri"/>
                        <a:cs typeface="Calibri"/>
                      </a:endParaRPr>
                    </a:p>
                    <a:p>
                      <a:pPr marL="98425" marR="151130">
                        <a:lnSpc>
                          <a:spcPct val="111800"/>
                        </a:lnSpc>
                      </a:pPr>
                      <a:r>
                        <a:rPr sz="1150" spc="60" dirty="0">
                          <a:latin typeface="Calibri"/>
                          <a:cs typeface="Calibri"/>
                        </a:rPr>
                        <a:t>билитационный </a:t>
                      </a:r>
                      <a:r>
                        <a:rPr sz="1150" spc="55" dirty="0">
                          <a:latin typeface="Calibri"/>
                          <a:cs typeface="Calibri"/>
                        </a:rPr>
                        <a:t>процесс,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иллюстрируя аксиому </a:t>
                      </a:r>
                      <a:r>
                        <a:rPr sz="1150" spc="10" dirty="0">
                          <a:latin typeface="Calibri"/>
                          <a:cs typeface="Calibri"/>
                        </a:rPr>
                        <a:t>“то, </a:t>
                      </a:r>
                      <a:r>
                        <a:rPr sz="1150" spc="75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чем 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не участвует пациент </a:t>
                      </a:r>
                      <a:r>
                        <a:rPr sz="1150" spc="125" dirty="0">
                          <a:latin typeface="Calibri"/>
                          <a:cs typeface="Calibri"/>
                        </a:rPr>
                        <a:t>–не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является 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реабилита-  </a:t>
                      </a:r>
                      <a:r>
                        <a:rPr sz="1150" spc="30" dirty="0">
                          <a:latin typeface="Calibri"/>
                          <a:cs typeface="Calibri"/>
                        </a:rPr>
                        <a:t>цией”. </a:t>
                      </a:r>
                      <a:r>
                        <a:rPr sz="1150" spc="70" dirty="0">
                          <a:latin typeface="Calibri"/>
                          <a:cs typeface="Calibri"/>
                        </a:rPr>
                        <a:t>Для неконтактных 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пациентов </a:t>
                      </a:r>
                      <a:r>
                        <a:rPr sz="1150" spc="60" dirty="0">
                          <a:latin typeface="Calibri"/>
                          <a:cs typeface="Calibri"/>
                        </a:rPr>
                        <a:t>массаж выполняет </a:t>
                      </a:r>
                      <a:r>
                        <a:rPr sz="1150" spc="75" dirty="0">
                          <a:latin typeface="Calibri"/>
                          <a:cs typeface="Calibri"/>
                        </a:rPr>
                        <a:t>функцию </a:t>
                      </a:r>
                      <a:r>
                        <a:rPr sz="1150" spc="65" dirty="0">
                          <a:latin typeface="Calibri"/>
                          <a:cs typeface="Calibri"/>
                        </a:rPr>
                        <a:t>проприоцептивной</a:t>
                      </a:r>
                      <a:r>
                        <a:rPr sz="115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50" spc="45" dirty="0">
                          <a:latin typeface="Calibri"/>
                          <a:cs typeface="Calibri"/>
                        </a:rPr>
                        <a:t>стимуляции.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marR="473075" algn="r">
                        <a:lnSpc>
                          <a:spcPts val="1355"/>
                        </a:lnSpc>
                      </a:pPr>
                      <a:r>
                        <a:rPr sz="1150" spc="80" dirty="0">
                          <a:latin typeface="Calibri"/>
                          <a:cs typeface="Calibri"/>
                        </a:rPr>
                        <a:t>III-C</a:t>
                      </a:r>
                      <a:endParaRPr sz="11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DAEE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9080" y="2929377"/>
            <a:ext cx="5952684" cy="328141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47" y="109728"/>
            <a:ext cx="1411224" cy="141122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9755" y="659891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465" marR="5080" indent="-24130">
              <a:lnSpc>
                <a:spcPct val="100699"/>
              </a:lnSpc>
              <a:spcBef>
                <a:spcPts val="75"/>
              </a:spcBef>
            </a:pPr>
            <a:r>
              <a:rPr spc="-265" dirty="0"/>
              <a:t>Технологии </a:t>
            </a:r>
            <a:r>
              <a:rPr spc="-295" dirty="0"/>
              <a:t>мобилизации </a:t>
            </a:r>
            <a:r>
              <a:rPr spc="-225" dirty="0"/>
              <a:t>в </a:t>
            </a:r>
            <a:r>
              <a:rPr spc="-229" dirty="0"/>
              <a:t>структуре РеабИТ  </a:t>
            </a:r>
            <a:r>
              <a:rPr spc="-245" dirty="0">
                <a:solidFill>
                  <a:srgbClr val="FF0000"/>
                </a:solidFill>
              </a:rPr>
              <a:t>Пассивная </a:t>
            </a:r>
            <a:r>
              <a:rPr spc="-265" dirty="0">
                <a:solidFill>
                  <a:srgbClr val="FF0000"/>
                </a:solidFill>
              </a:rPr>
              <a:t>роботизированная</a:t>
            </a:r>
            <a:r>
              <a:rPr spc="-290" dirty="0">
                <a:solidFill>
                  <a:srgbClr val="FF0000"/>
                </a:solidFill>
              </a:rPr>
              <a:t> </a:t>
            </a:r>
            <a:r>
              <a:rPr spc="-254" dirty="0">
                <a:solidFill>
                  <a:srgbClr val="FF0000"/>
                </a:solidFill>
              </a:rPr>
              <a:t>кинезотерапия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84053" y="1167253"/>
          <a:ext cx="10005695" cy="2026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833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716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575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64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1240"/>
                        </a:lnSpc>
                        <a:spcBef>
                          <a:spcPts val="5"/>
                        </a:spcBef>
                      </a:pPr>
                      <a:r>
                        <a:rPr sz="1100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Активность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5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225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Код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5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240"/>
                        </a:lnSpc>
                        <a:spcBef>
                          <a:spcPts val="70"/>
                        </a:spcBef>
                      </a:pPr>
                      <a:r>
                        <a:rPr sz="1100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доказательности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456">
                <a:tc rowSpan="2">
                  <a:txBody>
                    <a:bodyPr/>
                    <a:lstStyle/>
                    <a:p>
                      <a:pPr marL="15240">
                        <a:lnSpc>
                          <a:spcPts val="1345"/>
                        </a:lnSpc>
                      </a:pPr>
                      <a:r>
                        <a:rPr sz="12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Позиционирование </a:t>
                      </a:r>
                      <a:r>
                        <a:rPr sz="12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200" spc="-8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постели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1425"/>
                        </a:lnSpc>
                        <a:spcBef>
                          <a:spcPts val="45"/>
                        </a:spcBef>
                      </a:pPr>
                      <a:r>
                        <a:rPr sz="12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(полный </a:t>
                      </a:r>
                      <a:r>
                        <a:rPr sz="12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протокол </a:t>
                      </a: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r>
                        <a:rPr sz="1200" spc="-15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сайте: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944"/>
                        </a:lnSpc>
                      </a:pPr>
                      <a:r>
                        <a:rPr sz="800" u="sng" spc="-6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http://rehabrus.ru/index.php?id=55</a:t>
                      </a:r>
                      <a:r>
                        <a:rPr sz="800" spc="-5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8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15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Медицинский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персонал 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меняет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положение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конечностей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туловища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отношению</a:t>
                      </a:r>
                      <a:r>
                        <a:rPr sz="1400" spc="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горизонтальной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плоскости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зависимости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от </a:t>
                      </a:r>
                      <a:r>
                        <a:rPr sz="1400" spc="-10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статуса</a:t>
                      </a:r>
                      <a:r>
                        <a:rPr sz="1400" spc="-5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вертикализированности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8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П-1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75"/>
                        </a:lnSpc>
                      </a:pPr>
                      <a:r>
                        <a:rPr sz="1400" spc="-7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1-B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71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5"/>
                        </a:lnSpc>
                      </a:pPr>
                      <a:r>
                        <a:rPr sz="1400" spc="-8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П-2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912">
                <a:tc rowSpan="3">
                  <a:txBody>
                    <a:bodyPr/>
                    <a:lstStyle/>
                    <a:p>
                      <a:pPr marL="15240">
                        <a:lnSpc>
                          <a:spcPts val="1350"/>
                        </a:lnSpc>
                      </a:pPr>
                      <a:r>
                        <a:rPr sz="1200" spc="-105" dirty="0">
                          <a:latin typeface="Calibri"/>
                          <a:cs typeface="Calibri"/>
                        </a:rPr>
                        <a:t>Пассивная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latin typeface="Calibri"/>
                          <a:cs typeface="Calibri"/>
                        </a:rPr>
                        <a:t>кинезотерапия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Персонал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выполняет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пассивные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движения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0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суставе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5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объеме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физиологических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движений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растягиванием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8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мышц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(stretching)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без 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участия</a:t>
                      </a:r>
                      <a:r>
                        <a:rPr sz="1400" spc="-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40" dirty="0">
                          <a:latin typeface="Calibri"/>
                          <a:cs typeface="Calibri"/>
                        </a:rPr>
                        <a:t>М-0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</a:pPr>
                      <a:r>
                        <a:rPr sz="1400" spc="-60" dirty="0">
                          <a:latin typeface="Calibri"/>
                          <a:cs typeface="Calibri"/>
                        </a:rPr>
                        <a:t>IIa-B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70" dirty="0">
                          <a:latin typeface="Calibri"/>
                          <a:cs typeface="Calibri"/>
                        </a:rPr>
                        <a:t>То же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использованием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механотренажеров 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(в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том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числе роботизированных),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обеспечивающих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циклические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 marR="336550">
                        <a:lnSpc>
                          <a:spcPct val="101400"/>
                        </a:lnSpc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тренировки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отдельных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суставов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70" dirty="0">
                          <a:latin typeface="Calibri"/>
                          <a:cs typeface="Calibri"/>
                        </a:rPr>
                        <a:t>имеющие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сенсоры на </a:t>
                      </a:r>
                      <a:r>
                        <a:rPr sz="1400" spc="-140" dirty="0">
                          <a:latin typeface="Calibri"/>
                          <a:cs typeface="Calibri"/>
                        </a:rPr>
                        <a:t>определение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вклада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активно- 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пассивном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режиме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</a:pPr>
                      <a:r>
                        <a:rPr sz="1400" spc="-65" dirty="0">
                          <a:latin typeface="Calibri"/>
                          <a:cs typeface="Calibri"/>
                        </a:rPr>
                        <a:t>IIb-C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89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</a:pPr>
                      <a:r>
                        <a:rPr sz="1400" spc="-65" dirty="0">
                          <a:latin typeface="Calibri"/>
                          <a:cs typeface="Calibri"/>
                        </a:rPr>
                        <a:t>IIb-C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7423" y="3390881"/>
            <a:ext cx="5145067" cy="2965469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5957616" y="3381357"/>
            <a:ext cx="5481955" cy="2985135"/>
            <a:chOff x="5957616" y="3381357"/>
            <a:chExt cx="5481955" cy="298513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67141" y="3390881"/>
              <a:ext cx="5462346" cy="296546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962379" y="3386119"/>
              <a:ext cx="5472430" cy="2975610"/>
            </a:xfrm>
            <a:custGeom>
              <a:avLst/>
              <a:gdLst/>
              <a:ahLst/>
              <a:cxnLst/>
              <a:rect l="l" t="t" r="r" b="b"/>
              <a:pathLst>
                <a:path w="5472430" h="2975610">
                  <a:moveTo>
                    <a:pt x="0" y="0"/>
                  </a:moveTo>
                  <a:lnTo>
                    <a:pt x="5471871" y="0"/>
                  </a:lnTo>
                  <a:lnTo>
                    <a:pt x="5471871" y="2974994"/>
                  </a:lnTo>
                  <a:lnTo>
                    <a:pt x="0" y="297499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91071" y="3971543"/>
              <a:ext cx="743712" cy="6492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36600" y="3994274"/>
              <a:ext cx="651325" cy="55655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336600" y="3994274"/>
              <a:ext cx="651510" cy="556895"/>
            </a:xfrm>
            <a:custGeom>
              <a:avLst/>
              <a:gdLst/>
              <a:ahLst/>
              <a:cxnLst/>
              <a:rect l="l" t="t" r="r" b="b"/>
              <a:pathLst>
                <a:path w="651509" h="556895">
                  <a:moveTo>
                    <a:pt x="0" y="432075"/>
                  </a:moveTo>
                  <a:lnTo>
                    <a:pt x="554297" y="0"/>
                  </a:lnTo>
                  <a:lnTo>
                    <a:pt x="651325" y="124474"/>
                  </a:lnTo>
                  <a:lnTo>
                    <a:pt x="97028" y="556550"/>
                  </a:lnTo>
                  <a:lnTo>
                    <a:pt x="0" y="432075"/>
                  </a:lnTo>
                  <a:close/>
                </a:path>
              </a:pathLst>
            </a:custGeom>
            <a:ln w="9524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247" y="85343"/>
            <a:ext cx="1411224" cy="1408176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59755" y="632459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7465" marR="5080" indent="-24130">
              <a:lnSpc>
                <a:spcPct val="100699"/>
              </a:lnSpc>
              <a:spcBef>
                <a:spcPts val="75"/>
              </a:spcBef>
            </a:pPr>
            <a:r>
              <a:rPr spc="-265" dirty="0"/>
              <a:t>Технологии </a:t>
            </a:r>
            <a:r>
              <a:rPr spc="-295" dirty="0"/>
              <a:t>мобилизации </a:t>
            </a:r>
            <a:r>
              <a:rPr spc="-225" dirty="0"/>
              <a:t>в </a:t>
            </a:r>
            <a:r>
              <a:rPr spc="-229" dirty="0"/>
              <a:t>структуре РеабИТ  </a:t>
            </a:r>
            <a:r>
              <a:rPr spc="-245" dirty="0">
                <a:solidFill>
                  <a:srgbClr val="FF0000"/>
                </a:solidFill>
              </a:rPr>
              <a:t>Пассивная </a:t>
            </a:r>
            <a:r>
              <a:rPr spc="-265" dirty="0">
                <a:solidFill>
                  <a:srgbClr val="FF0000"/>
                </a:solidFill>
              </a:rPr>
              <a:t>роботизированная</a:t>
            </a:r>
            <a:r>
              <a:rPr spc="-290" dirty="0">
                <a:solidFill>
                  <a:srgbClr val="FF0000"/>
                </a:solidFill>
              </a:rPr>
              <a:t> </a:t>
            </a:r>
            <a:r>
              <a:rPr spc="-254" dirty="0">
                <a:solidFill>
                  <a:srgbClr val="FF0000"/>
                </a:solidFill>
              </a:rPr>
              <a:t>кинезотерапия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802164" y="1297881"/>
          <a:ext cx="8342630" cy="1612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027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0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1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045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26720">
                        <a:lnSpc>
                          <a:spcPct val="100000"/>
                        </a:lnSpc>
                      </a:pPr>
                      <a:r>
                        <a:rPr sz="1100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Активность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ts val="123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Код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20955" marR="13335" algn="ctr">
                        <a:lnSpc>
                          <a:spcPts val="13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ате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ьн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  </a:t>
                      </a:r>
                      <a:r>
                        <a:rPr sz="1100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8912">
                <a:tc rowSpan="3">
                  <a:txBody>
                    <a:bodyPr/>
                    <a:lstStyle/>
                    <a:p>
                      <a:pPr marL="15240">
                        <a:lnSpc>
                          <a:spcPts val="1345"/>
                        </a:lnSpc>
                      </a:pPr>
                      <a:r>
                        <a:rPr sz="1200" spc="-105" dirty="0">
                          <a:latin typeface="Calibri"/>
                          <a:cs typeface="Calibri"/>
                        </a:rPr>
                        <a:t>Пассивная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110" dirty="0">
                          <a:latin typeface="Calibri"/>
                          <a:cs typeface="Calibri"/>
                        </a:rPr>
                        <a:t>кинезотерапия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Персонал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выполняет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пассивные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движения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0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суставе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5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объеме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физиологических</a:t>
                      </a:r>
                      <a:r>
                        <a:rPr sz="1400" spc="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движений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растягиванием </a:t>
                      </a:r>
                      <a:r>
                        <a:rPr sz="1400" spc="-18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мышц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(stretching)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без 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участия</a:t>
                      </a:r>
                      <a:r>
                        <a:rPr sz="1400" spc="-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40" dirty="0">
                          <a:latin typeface="Calibri"/>
                          <a:cs typeface="Calibri"/>
                        </a:rPr>
                        <a:t>М-0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spc="-60" dirty="0">
                          <a:latin typeface="Calibri"/>
                          <a:cs typeface="Calibri"/>
                        </a:rPr>
                        <a:t>IIa-B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70" dirty="0">
                          <a:latin typeface="Calibri"/>
                          <a:cs typeface="Calibri"/>
                        </a:rPr>
                        <a:t>То же </a:t>
                      </a:r>
                      <a:r>
                        <a:rPr sz="1400" spc="-95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использованием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механотренажеров 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(в </a:t>
                      </a:r>
                      <a:r>
                        <a:rPr sz="1400" spc="-150" dirty="0">
                          <a:latin typeface="Calibri"/>
                          <a:cs typeface="Calibri"/>
                        </a:rPr>
                        <a:t>том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числе</a:t>
                      </a:r>
                      <a:r>
                        <a:rPr sz="14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роботизированных),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 marR="27305">
                        <a:lnSpc>
                          <a:spcPct val="101400"/>
                        </a:lnSpc>
                      </a:pPr>
                      <a:r>
                        <a:rPr sz="1400" spc="-130" dirty="0">
                          <a:latin typeface="Calibri"/>
                          <a:cs typeface="Calibri"/>
                        </a:rPr>
                        <a:t>обеспечивающих циклические тренировки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отдельных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суставов </a:t>
                      </a:r>
                      <a:r>
                        <a:rPr sz="1400" spc="-145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70" dirty="0">
                          <a:latin typeface="Calibri"/>
                          <a:cs typeface="Calibri"/>
                        </a:rPr>
                        <a:t>имеющие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сенсоры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на 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определение </a:t>
                      </a:r>
                      <a:r>
                        <a:rPr sz="1400" spc="-130" dirty="0">
                          <a:latin typeface="Calibri"/>
                          <a:cs typeface="Calibri"/>
                        </a:rPr>
                        <a:t>вклада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spc="-135" dirty="0"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активно-пассивном </a:t>
                      </a:r>
                      <a:r>
                        <a:rPr sz="1400" spc="-160" dirty="0">
                          <a:latin typeface="Calibri"/>
                          <a:cs typeface="Calibri"/>
                        </a:rPr>
                        <a:t>режиме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spc="-65" dirty="0">
                          <a:latin typeface="Calibri"/>
                          <a:cs typeface="Calibri"/>
                        </a:rPr>
                        <a:t>IIb-C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89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spc="-65" dirty="0">
                          <a:latin typeface="Calibri"/>
                          <a:cs typeface="Calibri"/>
                        </a:rPr>
                        <a:t>IIb-C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47" y="85343"/>
            <a:ext cx="1411224" cy="14081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59755" y="632459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387929"/>
            <a:ext cx="2652372" cy="494755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86101" y="3004455"/>
            <a:ext cx="6037943" cy="339634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17542" y="0"/>
            <a:ext cx="6608445" cy="10102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517650" marR="5080" indent="-1505585">
              <a:lnSpc>
                <a:spcPct val="101899"/>
              </a:lnSpc>
              <a:spcBef>
                <a:spcPts val="25"/>
              </a:spcBef>
            </a:pPr>
            <a:r>
              <a:rPr sz="3200" spc="-295" dirty="0"/>
              <a:t>Технологии </a:t>
            </a:r>
            <a:r>
              <a:rPr sz="3200" spc="-330" dirty="0"/>
              <a:t>мобилизации </a:t>
            </a:r>
            <a:r>
              <a:rPr sz="3200" spc="-245" dirty="0"/>
              <a:t>в </a:t>
            </a:r>
            <a:r>
              <a:rPr sz="3200" spc="-254" dirty="0"/>
              <a:t>структуре </a:t>
            </a:r>
            <a:r>
              <a:rPr sz="3200" spc="-305" dirty="0"/>
              <a:t>РеабИТ.  </a:t>
            </a:r>
            <a:r>
              <a:rPr sz="3200" spc="-285" dirty="0">
                <a:solidFill>
                  <a:srgbClr val="FF0000"/>
                </a:solidFill>
              </a:rPr>
              <a:t>Активная</a:t>
            </a:r>
            <a:r>
              <a:rPr sz="3200" spc="-60" dirty="0">
                <a:solidFill>
                  <a:srgbClr val="FF0000"/>
                </a:solidFill>
              </a:rPr>
              <a:t> </a:t>
            </a:r>
            <a:r>
              <a:rPr sz="3200" spc="-285" dirty="0">
                <a:solidFill>
                  <a:srgbClr val="FF0000"/>
                </a:solidFill>
              </a:rPr>
              <a:t>кинезотерапия</a:t>
            </a:r>
            <a:endParaRPr sz="3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47" y="109728"/>
            <a:ext cx="1411224" cy="14112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359755" y="659891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8753" y="1547906"/>
            <a:ext cx="5266429" cy="19658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22669" y="1543900"/>
            <a:ext cx="5686068" cy="198909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43304" y="3966357"/>
            <a:ext cx="5520320" cy="244736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9277" y="4040933"/>
            <a:ext cx="5199527" cy="226582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276725" y="516636"/>
            <a:ext cx="363791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00" b="1" spc="-310" dirty="0">
                <a:latin typeface="Calibri"/>
                <a:cs typeface="Calibri"/>
              </a:rPr>
              <a:t>Вертикализация</a:t>
            </a:r>
            <a:r>
              <a:rPr sz="3800" b="1" spc="-125" dirty="0">
                <a:latin typeface="Calibri"/>
                <a:cs typeface="Calibri"/>
              </a:rPr>
              <a:t> </a:t>
            </a:r>
            <a:r>
              <a:rPr sz="3800" b="1" spc="-195" dirty="0">
                <a:latin typeface="Calibri"/>
                <a:cs typeface="Calibri"/>
              </a:rPr>
              <a:t>(В.)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5640" y="1621028"/>
            <a:ext cx="10571480" cy="367537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8300" marR="17780" indent="-342900">
              <a:lnSpc>
                <a:spcPct val="98700"/>
              </a:lnSpc>
              <a:spcBef>
                <a:spcPts val="135"/>
              </a:spcBef>
              <a:buFont typeface="Arial"/>
              <a:buChar char="•"/>
              <a:tabLst>
                <a:tab pos="367665" algn="l"/>
                <a:tab pos="368300" algn="l"/>
              </a:tabLst>
            </a:pPr>
            <a:r>
              <a:rPr sz="2400" spc="-240" dirty="0">
                <a:latin typeface="Calibri"/>
                <a:cs typeface="Calibri"/>
              </a:rPr>
              <a:t>методика </a:t>
            </a:r>
            <a:r>
              <a:rPr sz="2400" spc="-245" dirty="0">
                <a:latin typeface="Calibri"/>
                <a:cs typeface="Calibri"/>
              </a:rPr>
              <a:t>мобилизации, </a:t>
            </a:r>
            <a:r>
              <a:rPr sz="2400" spc="-220" dirty="0">
                <a:latin typeface="Calibri"/>
                <a:cs typeface="Calibri"/>
              </a:rPr>
              <a:t>направленная </a:t>
            </a:r>
            <a:r>
              <a:rPr sz="2400" spc="-225" dirty="0">
                <a:latin typeface="Calibri"/>
                <a:cs typeface="Calibri"/>
              </a:rPr>
              <a:t>на </a:t>
            </a:r>
            <a:r>
              <a:rPr sz="2400" spc="-210" dirty="0">
                <a:latin typeface="Calibri"/>
                <a:cs typeface="Calibri"/>
              </a:rPr>
              <a:t>профилактику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25" dirty="0">
                <a:latin typeface="Calibri"/>
                <a:cs typeface="Calibri"/>
              </a:rPr>
              <a:t>лечение </a:t>
            </a:r>
            <a:r>
              <a:rPr sz="2400" spc="-240" dirty="0">
                <a:latin typeface="Calibri"/>
                <a:cs typeface="Calibri"/>
              </a:rPr>
              <a:t>нарушений </a:t>
            </a:r>
            <a:r>
              <a:rPr sz="2400" spc="-175" dirty="0">
                <a:latin typeface="Calibri"/>
                <a:cs typeface="Calibri"/>
              </a:rPr>
              <a:t>ГГ </a:t>
            </a:r>
            <a:r>
              <a:rPr sz="2400" spc="-185" dirty="0">
                <a:latin typeface="Calibri"/>
                <a:cs typeface="Calibri"/>
              </a:rPr>
              <a:t>у </a:t>
            </a:r>
            <a:r>
              <a:rPr sz="2400" spc="-220" dirty="0">
                <a:latin typeface="Calibri"/>
                <a:cs typeface="Calibri"/>
              </a:rPr>
              <a:t>пациентов,  </a:t>
            </a:r>
            <a:r>
              <a:rPr sz="2400" spc="-204" dirty="0">
                <a:latin typeface="Calibri"/>
                <a:cs typeface="Calibri"/>
              </a:rPr>
              <a:t>находящихся </a:t>
            </a:r>
            <a:r>
              <a:rPr sz="2400" spc="-185" dirty="0">
                <a:latin typeface="Calibri"/>
                <a:cs typeface="Calibri"/>
              </a:rPr>
              <a:t>(-ившихся) в </a:t>
            </a:r>
            <a:r>
              <a:rPr sz="2400" spc="-195" dirty="0">
                <a:latin typeface="Calibri"/>
                <a:cs typeface="Calibri"/>
              </a:rPr>
              <a:t>условиях </a:t>
            </a:r>
            <a:r>
              <a:rPr sz="2400" spc="-210" dirty="0">
                <a:latin typeface="Calibri"/>
                <a:cs typeface="Calibri"/>
              </a:rPr>
              <a:t>постельного </a:t>
            </a:r>
            <a:r>
              <a:rPr sz="2400" spc="-270" dirty="0">
                <a:latin typeface="Calibri"/>
                <a:cs typeface="Calibri"/>
              </a:rPr>
              <a:t>режима </a:t>
            </a:r>
            <a:r>
              <a:rPr sz="2400" spc="-229" dirty="0">
                <a:latin typeface="Calibri"/>
                <a:cs typeface="Calibri"/>
              </a:rPr>
              <a:t>более </a:t>
            </a:r>
            <a:r>
              <a:rPr sz="2400" spc="-145" dirty="0">
                <a:latin typeface="Calibri"/>
                <a:cs typeface="Calibri"/>
              </a:rPr>
              <a:t>24 </a:t>
            </a:r>
            <a:r>
              <a:rPr sz="2400" spc="-190" dirty="0">
                <a:latin typeface="Calibri"/>
                <a:cs typeface="Calibri"/>
              </a:rPr>
              <a:t>часов </a:t>
            </a:r>
            <a:r>
              <a:rPr sz="2400" spc="-215" dirty="0">
                <a:latin typeface="Calibri"/>
                <a:cs typeface="Calibri"/>
              </a:rPr>
              <a:t>вне </a:t>
            </a:r>
            <a:r>
              <a:rPr sz="2400" spc="-220" dirty="0">
                <a:latin typeface="Calibri"/>
                <a:cs typeface="Calibri"/>
              </a:rPr>
              <a:t>зависимости </a:t>
            </a:r>
            <a:r>
              <a:rPr sz="2400" spc="-200" dirty="0">
                <a:latin typeface="Calibri"/>
                <a:cs typeface="Calibri"/>
              </a:rPr>
              <a:t>от  </a:t>
            </a:r>
            <a:r>
              <a:rPr sz="2400" spc="-229" dirty="0">
                <a:latin typeface="Calibri"/>
                <a:cs typeface="Calibri"/>
              </a:rPr>
              <a:t>ментального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15" dirty="0">
                <a:latin typeface="Calibri"/>
                <a:cs typeface="Calibri"/>
              </a:rPr>
              <a:t>двигательного </a:t>
            </a:r>
            <a:r>
              <a:rPr sz="2400" spc="-180" dirty="0">
                <a:latin typeface="Calibri"/>
                <a:cs typeface="Calibri"/>
              </a:rPr>
              <a:t>статуса</a:t>
            </a:r>
            <a:r>
              <a:rPr sz="2400" spc="-375" dirty="0">
                <a:latin typeface="Calibri"/>
                <a:cs typeface="Calibri"/>
              </a:rPr>
              <a:t> </a:t>
            </a:r>
            <a:r>
              <a:rPr sz="2400" spc="-220" dirty="0">
                <a:latin typeface="Calibri"/>
                <a:cs typeface="Calibri"/>
              </a:rPr>
              <a:t>пациента.</a:t>
            </a:r>
            <a:endParaRPr sz="2400">
              <a:latin typeface="Calibri"/>
              <a:cs typeface="Calibri"/>
            </a:endParaRPr>
          </a:p>
          <a:p>
            <a:pPr marL="3186430">
              <a:lnSpc>
                <a:spcPct val="100000"/>
              </a:lnSpc>
              <a:spcBef>
                <a:spcPts val="735"/>
              </a:spcBef>
            </a:pPr>
            <a:r>
              <a:rPr sz="3800" b="1" spc="-360" dirty="0">
                <a:latin typeface="Calibri"/>
                <a:cs typeface="Calibri"/>
              </a:rPr>
              <a:t>Гравитационный </a:t>
            </a:r>
            <a:r>
              <a:rPr sz="3800" b="1" spc="-300" dirty="0">
                <a:latin typeface="Calibri"/>
                <a:cs typeface="Calibri"/>
              </a:rPr>
              <a:t>градиент</a:t>
            </a:r>
            <a:r>
              <a:rPr sz="3800" b="1" spc="-245" dirty="0">
                <a:latin typeface="Calibri"/>
                <a:cs typeface="Calibri"/>
              </a:rPr>
              <a:t> </a:t>
            </a:r>
            <a:r>
              <a:rPr sz="3800" spc="-265" dirty="0">
                <a:latin typeface="Calibri"/>
                <a:cs typeface="Calibri"/>
              </a:rPr>
              <a:t>(ГГ)</a:t>
            </a:r>
            <a:endParaRPr sz="3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300">
              <a:latin typeface="Calibri"/>
              <a:cs typeface="Calibri"/>
            </a:endParaRPr>
          </a:p>
          <a:p>
            <a:pPr marL="877569" marR="5612765" lvl="1" indent="-285750">
              <a:lnSpc>
                <a:spcPts val="2590"/>
              </a:lnSpc>
              <a:buFont typeface="Arial"/>
              <a:buChar char="•"/>
              <a:tabLst>
                <a:tab pos="877569" algn="l"/>
                <a:tab pos="878205" algn="l"/>
              </a:tabLst>
            </a:pPr>
            <a:r>
              <a:rPr sz="2200" spc="-250" dirty="0">
                <a:latin typeface="Calibri"/>
                <a:cs typeface="Calibri"/>
              </a:rPr>
              <a:t>максимальный </a:t>
            </a:r>
            <a:r>
              <a:rPr sz="2200" spc="-190" dirty="0">
                <a:latin typeface="Calibri"/>
                <a:cs typeface="Calibri"/>
              </a:rPr>
              <a:t>угол </a:t>
            </a:r>
            <a:r>
              <a:rPr sz="2200" spc="-260" dirty="0">
                <a:latin typeface="Calibri"/>
                <a:cs typeface="Calibri"/>
              </a:rPr>
              <a:t>подъема </a:t>
            </a:r>
            <a:r>
              <a:rPr sz="2200" spc="-215" dirty="0">
                <a:latin typeface="Calibri"/>
                <a:cs typeface="Calibri"/>
              </a:rPr>
              <a:t>пациента, не  </a:t>
            </a:r>
            <a:r>
              <a:rPr sz="2200" spc="-240" dirty="0">
                <a:latin typeface="Calibri"/>
                <a:cs typeface="Calibri"/>
              </a:rPr>
              <a:t>приводящий </a:t>
            </a:r>
            <a:r>
              <a:rPr sz="2200" spc="-170" dirty="0">
                <a:latin typeface="Calibri"/>
                <a:cs typeface="Calibri"/>
              </a:rPr>
              <a:t>к </a:t>
            </a:r>
            <a:r>
              <a:rPr sz="2200" spc="-220" dirty="0">
                <a:latin typeface="Calibri"/>
                <a:cs typeface="Calibri"/>
              </a:rPr>
              <a:t>развитию </a:t>
            </a:r>
            <a:r>
              <a:rPr sz="2200" spc="-210" dirty="0">
                <a:latin typeface="Calibri"/>
                <a:cs typeface="Calibri"/>
              </a:rPr>
              <a:t>признаков  </a:t>
            </a:r>
            <a:r>
              <a:rPr sz="2200" spc="-200" dirty="0">
                <a:latin typeface="Calibri"/>
                <a:cs typeface="Calibri"/>
              </a:rPr>
              <a:t>ортостатической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210" dirty="0">
                <a:latin typeface="Calibri"/>
                <a:cs typeface="Calibri"/>
              </a:rPr>
              <a:t>недостаточности.</a:t>
            </a:r>
            <a:endParaRPr sz="2200">
              <a:latin typeface="Calibri"/>
              <a:cs typeface="Calibri"/>
            </a:endParaRPr>
          </a:p>
          <a:p>
            <a:pPr marL="877569" lvl="1" indent="-28638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877569" algn="l"/>
                <a:tab pos="878205" algn="l"/>
              </a:tabLst>
            </a:pPr>
            <a:r>
              <a:rPr sz="2200" spc="-240" dirty="0">
                <a:latin typeface="Calibri"/>
                <a:cs typeface="Calibri"/>
              </a:rPr>
              <a:t>нормальное </a:t>
            </a:r>
            <a:r>
              <a:rPr sz="2200" spc="-210" dirty="0">
                <a:latin typeface="Calibri"/>
                <a:cs typeface="Calibri"/>
              </a:rPr>
              <a:t>значение </a:t>
            </a:r>
            <a:r>
              <a:rPr sz="2200" spc="-185" dirty="0">
                <a:latin typeface="Calibri"/>
                <a:cs typeface="Calibri"/>
              </a:rPr>
              <a:t>соответствует</a:t>
            </a:r>
            <a:r>
              <a:rPr sz="2200" spc="-275" dirty="0">
                <a:latin typeface="Calibri"/>
                <a:cs typeface="Calibri"/>
              </a:rPr>
              <a:t> </a:t>
            </a:r>
            <a:r>
              <a:rPr sz="2200" spc="-140" dirty="0">
                <a:latin typeface="Calibri"/>
                <a:cs typeface="Calibri"/>
              </a:rPr>
              <a:t>90</a:t>
            </a:r>
            <a:r>
              <a:rPr sz="2100" spc="-209" baseline="23809" dirty="0">
                <a:latin typeface="Calibri"/>
                <a:cs typeface="Calibri"/>
              </a:rPr>
              <a:t>0</a:t>
            </a:r>
            <a:r>
              <a:rPr sz="2200" spc="-140" dirty="0">
                <a:latin typeface="Calibri"/>
                <a:cs typeface="Calibri"/>
              </a:rPr>
              <a:t>.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379464" y="3511295"/>
            <a:ext cx="4333240" cy="2993390"/>
            <a:chOff x="6379464" y="3511295"/>
            <a:chExt cx="4333240" cy="29933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73395" y="3550152"/>
              <a:ext cx="3939228" cy="295442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45096" y="3511295"/>
              <a:ext cx="819911" cy="25908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70302" y="3900881"/>
              <a:ext cx="370840" cy="2139315"/>
            </a:xfrm>
            <a:custGeom>
              <a:avLst/>
              <a:gdLst/>
              <a:ahLst/>
              <a:cxnLst/>
              <a:rect l="l" t="t" r="r" b="b"/>
              <a:pathLst>
                <a:path w="370840" h="2139315">
                  <a:moveTo>
                    <a:pt x="185408" y="163831"/>
                  </a:moveTo>
                  <a:lnTo>
                    <a:pt x="144133" y="234587"/>
                  </a:lnTo>
                  <a:lnTo>
                    <a:pt x="144132" y="2139137"/>
                  </a:lnTo>
                  <a:lnTo>
                    <a:pt x="226682" y="2139137"/>
                  </a:lnTo>
                  <a:lnTo>
                    <a:pt x="226682" y="234587"/>
                  </a:lnTo>
                  <a:lnTo>
                    <a:pt x="185408" y="163831"/>
                  </a:lnTo>
                  <a:close/>
                </a:path>
                <a:path w="370840" h="2139315">
                  <a:moveTo>
                    <a:pt x="185408" y="0"/>
                  </a:moveTo>
                  <a:lnTo>
                    <a:pt x="5293" y="308768"/>
                  </a:lnTo>
                  <a:lnTo>
                    <a:pt x="0" y="324280"/>
                  </a:lnTo>
                  <a:lnTo>
                    <a:pt x="1029" y="340070"/>
                  </a:lnTo>
                  <a:lnTo>
                    <a:pt x="7905" y="354321"/>
                  </a:lnTo>
                  <a:lnTo>
                    <a:pt x="20148" y="365218"/>
                  </a:lnTo>
                  <a:lnTo>
                    <a:pt x="35660" y="370512"/>
                  </a:lnTo>
                  <a:lnTo>
                    <a:pt x="51449" y="369482"/>
                  </a:lnTo>
                  <a:lnTo>
                    <a:pt x="65700" y="362606"/>
                  </a:lnTo>
                  <a:lnTo>
                    <a:pt x="76597" y="350363"/>
                  </a:lnTo>
                  <a:lnTo>
                    <a:pt x="144132" y="234589"/>
                  </a:lnTo>
                  <a:lnTo>
                    <a:pt x="144133" y="81916"/>
                  </a:lnTo>
                  <a:lnTo>
                    <a:pt x="233192" y="81916"/>
                  </a:lnTo>
                  <a:lnTo>
                    <a:pt x="185408" y="0"/>
                  </a:lnTo>
                  <a:close/>
                </a:path>
                <a:path w="370840" h="2139315">
                  <a:moveTo>
                    <a:pt x="233192" y="81916"/>
                  </a:moveTo>
                  <a:lnTo>
                    <a:pt x="226683" y="81916"/>
                  </a:lnTo>
                  <a:lnTo>
                    <a:pt x="226683" y="234589"/>
                  </a:lnTo>
                  <a:lnTo>
                    <a:pt x="294218" y="350363"/>
                  </a:lnTo>
                  <a:lnTo>
                    <a:pt x="305115" y="362606"/>
                  </a:lnTo>
                  <a:lnTo>
                    <a:pt x="319366" y="369482"/>
                  </a:lnTo>
                  <a:lnTo>
                    <a:pt x="335155" y="370512"/>
                  </a:lnTo>
                  <a:lnTo>
                    <a:pt x="350667" y="365218"/>
                  </a:lnTo>
                  <a:lnTo>
                    <a:pt x="362910" y="354321"/>
                  </a:lnTo>
                  <a:lnTo>
                    <a:pt x="369786" y="340070"/>
                  </a:lnTo>
                  <a:lnTo>
                    <a:pt x="370816" y="324280"/>
                  </a:lnTo>
                  <a:lnTo>
                    <a:pt x="365522" y="308768"/>
                  </a:lnTo>
                  <a:lnTo>
                    <a:pt x="233192" y="81916"/>
                  </a:lnTo>
                  <a:close/>
                </a:path>
                <a:path w="370840" h="2139315">
                  <a:moveTo>
                    <a:pt x="226683" y="102713"/>
                  </a:moveTo>
                  <a:lnTo>
                    <a:pt x="221060" y="102713"/>
                  </a:lnTo>
                  <a:lnTo>
                    <a:pt x="185408" y="163831"/>
                  </a:lnTo>
                  <a:lnTo>
                    <a:pt x="226683" y="234589"/>
                  </a:lnTo>
                  <a:lnTo>
                    <a:pt x="226683" y="102713"/>
                  </a:lnTo>
                  <a:close/>
                </a:path>
                <a:path w="370840" h="2139315">
                  <a:moveTo>
                    <a:pt x="226683" y="81916"/>
                  </a:moveTo>
                  <a:lnTo>
                    <a:pt x="144133" y="81916"/>
                  </a:lnTo>
                  <a:lnTo>
                    <a:pt x="144133" y="234587"/>
                  </a:lnTo>
                  <a:lnTo>
                    <a:pt x="185408" y="163831"/>
                  </a:lnTo>
                  <a:lnTo>
                    <a:pt x="149756" y="102713"/>
                  </a:lnTo>
                  <a:lnTo>
                    <a:pt x="226683" y="102713"/>
                  </a:lnTo>
                  <a:lnTo>
                    <a:pt x="226683" y="81916"/>
                  </a:lnTo>
                  <a:close/>
                </a:path>
                <a:path w="370840" h="2139315">
                  <a:moveTo>
                    <a:pt x="221060" y="102713"/>
                  </a:moveTo>
                  <a:lnTo>
                    <a:pt x="149756" y="102713"/>
                  </a:lnTo>
                  <a:lnTo>
                    <a:pt x="185408" y="163831"/>
                  </a:lnTo>
                  <a:lnTo>
                    <a:pt x="221060" y="102713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79464" y="5666231"/>
              <a:ext cx="1316736" cy="78943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773209" y="5861744"/>
              <a:ext cx="882650" cy="356870"/>
            </a:xfrm>
            <a:custGeom>
              <a:avLst/>
              <a:gdLst/>
              <a:ahLst/>
              <a:cxnLst/>
              <a:rect l="l" t="t" r="r" b="b"/>
              <a:pathLst>
                <a:path w="882650" h="356870">
                  <a:moveTo>
                    <a:pt x="311808" y="0"/>
                  </a:moveTo>
                  <a:lnTo>
                    <a:pt x="296892" y="5089"/>
                  </a:lnTo>
                  <a:lnTo>
                    <a:pt x="0" y="178276"/>
                  </a:lnTo>
                  <a:lnTo>
                    <a:pt x="296892" y="351464"/>
                  </a:lnTo>
                  <a:lnTo>
                    <a:pt x="311808" y="356554"/>
                  </a:lnTo>
                  <a:lnTo>
                    <a:pt x="326990" y="355564"/>
                  </a:lnTo>
                  <a:lnTo>
                    <a:pt x="340693" y="348953"/>
                  </a:lnTo>
                  <a:lnTo>
                    <a:pt x="351171" y="337181"/>
                  </a:lnTo>
                  <a:lnTo>
                    <a:pt x="356261" y="322265"/>
                  </a:lnTo>
                  <a:lnTo>
                    <a:pt x="355271" y="307083"/>
                  </a:lnTo>
                  <a:lnTo>
                    <a:pt x="348660" y="293380"/>
                  </a:lnTo>
                  <a:lnTo>
                    <a:pt x="336887" y="282902"/>
                  </a:lnTo>
                  <a:lnTo>
                    <a:pt x="225566" y="217964"/>
                  </a:lnTo>
                  <a:lnTo>
                    <a:pt x="78765" y="217964"/>
                  </a:lnTo>
                  <a:lnTo>
                    <a:pt x="78765" y="138589"/>
                  </a:lnTo>
                  <a:lnTo>
                    <a:pt x="225566" y="138589"/>
                  </a:lnTo>
                  <a:lnTo>
                    <a:pt x="336887" y="73652"/>
                  </a:lnTo>
                  <a:lnTo>
                    <a:pt x="348660" y="63174"/>
                  </a:lnTo>
                  <a:lnTo>
                    <a:pt x="355271" y="49471"/>
                  </a:lnTo>
                  <a:lnTo>
                    <a:pt x="356261" y="34289"/>
                  </a:lnTo>
                  <a:lnTo>
                    <a:pt x="351171" y="19373"/>
                  </a:lnTo>
                  <a:lnTo>
                    <a:pt x="340693" y="7601"/>
                  </a:lnTo>
                  <a:lnTo>
                    <a:pt x="326990" y="990"/>
                  </a:lnTo>
                  <a:lnTo>
                    <a:pt x="311808" y="0"/>
                  </a:lnTo>
                  <a:close/>
                </a:path>
                <a:path w="882650" h="356870">
                  <a:moveTo>
                    <a:pt x="225566" y="138589"/>
                  </a:moveTo>
                  <a:lnTo>
                    <a:pt x="157530" y="178277"/>
                  </a:lnTo>
                  <a:lnTo>
                    <a:pt x="225566" y="217964"/>
                  </a:lnTo>
                  <a:lnTo>
                    <a:pt x="882500" y="217965"/>
                  </a:lnTo>
                  <a:lnTo>
                    <a:pt x="882500" y="138590"/>
                  </a:lnTo>
                  <a:lnTo>
                    <a:pt x="225566" y="138589"/>
                  </a:lnTo>
                  <a:close/>
                </a:path>
                <a:path w="882650" h="356870">
                  <a:moveTo>
                    <a:pt x="78765" y="138589"/>
                  </a:moveTo>
                  <a:lnTo>
                    <a:pt x="78765" y="217964"/>
                  </a:lnTo>
                  <a:lnTo>
                    <a:pt x="225566" y="217964"/>
                  </a:lnTo>
                  <a:lnTo>
                    <a:pt x="216298" y="212558"/>
                  </a:lnTo>
                  <a:lnTo>
                    <a:pt x="98762" y="212558"/>
                  </a:lnTo>
                  <a:lnTo>
                    <a:pt x="98762" y="143995"/>
                  </a:lnTo>
                  <a:lnTo>
                    <a:pt x="216298" y="143995"/>
                  </a:lnTo>
                  <a:lnTo>
                    <a:pt x="225566" y="138589"/>
                  </a:lnTo>
                  <a:lnTo>
                    <a:pt x="78765" y="138589"/>
                  </a:lnTo>
                  <a:close/>
                </a:path>
                <a:path w="882650" h="356870">
                  <a:moveTo>
                    <a:pt x="98762" y="143995"/>
                  </a:moveTo>
                  <a:lnTo>
                    <a:pt x="98762" y="212558"/>
                  </a:lnTo>
                  <a:lnTo>
                    <a:pt x="157530" y="178277"/>
                  </a:lnTo>
                  <a:lnTo>
                    <a:pt x="98762" y="143995"/>
                  </a:lnTo>
                  <a:close/>
                </a:path>
                <a:path w="882650" h="356870">
                  <a:moveTo>
                    <a:pt x="157530" y="178277"/>
                  </a:moveTo>
                  <a:lnTo>
                    <a:pt x="98762" y="212558"/>
                  </a:lnTo>
                  <a:lnTo>
                    <a:pt x="216298" y="212558"/>
                  </a:lnTo>
                  <a:lnTo>
                    <a:pt x="157530" y="178277"/>
                  </a:lnTo>
                  <a:close/>
                </a:path>
                <a:path w="882650" h="356870">
                  <a:moveTo>
                    <a:pt x="216298" y="143995"/>
                  </a:moveTo>
                  <a:lnTo>
                    <a:pt x="98762" y="143995"/>
                  </a:lnTo>
                  <a:lnTo>
                    <a:pt x="157530" y="178276"/>
                  </a:lnTo>
                  <a:lnTo>
                    <a:pt x="216298" y="14399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93992" y="4931663"/>
              <a:ext cx="996696" cy="120395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80787" y="4996385"/>
              <a:ext cx="832485" cy="1045844"/>
            </a:xfrm>
            <a:custGeom>
              <a:avLst/>
              <a:gdLst/>
              <a:ahLst/>
              <a:cxnLst/>
              <a:rect l="l" t="t" r="r" b="b"/>
              <a:pathLst>
                <a:path w="832484" h="1045845">
                  <a:moveTo>
                    <a:pt x="210984" y="1045571"/>
                  </a:moveTo>
                  <a:lnTo>
                    <a:pt x="178460" y="1011717"/>
                  </a:lnTo>
                  <a:lnTo>
                    <a:pt x="148515" y="975363"/>
                  </a:lnTo>
                  <a:lnTo>
                    <a:pt x="121191" y="936758"/>
                  </a:lnTo>
                  <a:lnTo>
                    <a:pt x="96530" y="896153"/>
                  </a:lnTo>
                  <a:lnTo>
                    <a:pt x="74571" y="853794"/>
                  </a:lnTo>
                  <a:lnTo>
                    <a:pt x="55356" y="809932"/>
                  </a:lnTo>
                  <a:lnTo>
                    <a:pt x="38927" y="764815"/>
                  </a:lnTo>
                  <a:lnTo>
                    <a:pt x="25324" y="718692"/>
                  </a:lnTo>
                  <a:lnTo>
                    <a:pt x="14589" y="671813"/>
                  </a:lnTo>
                  <a:lnTo>
                    <a:pt x="6762" y="624425"/>
                  </a:lnTo>
                  <a:lnTo>
                    <a:pt x="1885" y="576779"/>
                  </a:lnTo>
                  <a:lnTo>
                    <a:pt x="0" y="529123"/>
                  </a:lnTo>
                  <a:lnTo>
                    <a:pt x="1146" y="481706"/>
                  </a:lnTo>
                  <a:lnTo>
                    <a:pt x="5365" y="434777"/>
                  </a:lnTo>
                  <a:lnTo>
                    <a:pt x="12698" y="388586"/>
                  </a:lnTo>
                  <a:lnTo>
                    <a:pt x="23187" y="343380"/>
                  </a:lnTo>
                  <a:lnTo>
                    <a:pt x="36873" y="299409"/>
                  </a:lnTo>
                  <a:lnTo>
                    <a:pt x="53796" y="256922"/>
                  </a:lnTo>
                  <a:lnTo>
                    <a:pt x="73998" y="216168"/>
                  </a:lnTo>
                  <a:lnTo>
                    <a:pt x="99908" y="173914"/>
                  </a:lnTo>
                  <a:lnTo>
                    <a:pt x="128610" y="136154"/>
                  </a:lnTo>
                  <a:lnTo>
                    <a:pt x="159836" y="102921"/>
                  </a:lnTo>
                  <a:lnTo>
                    <a:pt x="193319" y="74250"/>
                  </a:lnTo>
                  <a:lnTo>
                    <a:pt x="228790" y="50177"/>
                  </a:lnTo>
                  <a:lnTo>
                    <a:pt x="265983" y="30737"/>
                  </a:lnTo>
                  <a:lnTo>
                    <a:pt x="304629" y="15964"/>
                  </a:lnTo>
                  <a:lnTo>
                    <a:pt x="344463" y="5893"/>
                  </a:lnTo>
                  <a:lnTo>
                    <a:pt x="385215" y="560"/>
                  </a:lnTo>
                  <a:lnTo>
                    <a:pt x="426619" y="0"/>
                  </a:lnTo>
                  <a:lnTo>
                    <a:pt x="468407" y="4247"/>
                  </a:lnTo>
                  <a:lnTo>
                    <a:pt x="510312" y="13336"/>
                  </a:lnTo>
                  <a:lnTo>
                    <a:pt x="552066" y="27303"/>
                  </a:lnTo>
                  <a:lnTo>
                    <a:pt x="593402" y="46183"/>
                  </a:lnTo>
                  <a:lnTo>
                    <a:pt x="634052" y="70010"/>
                  </a:lnTo>
                  <a:lnTo>
                    <a:pt x="673749" y="98820"/>
                  </a:lnTo>
                  <a:lnTo>
                    <a:pt x="712226" y="132647"/>
                  </a:lnTo>
                  <a:lnTo>
                    <a:pt x="745862" y="167802"/>
                  </a:lnTo>
                  <a:lnTo>
                    <a:pt x="777164" y="206249"/>
                  </a:lnTo>
                  <a:lnTo>
                    <a:pt x="805951" y="247748"/>
                  </a:lnTo>
                  <a:lnTo>
                    <a:pt x="832042" y="292058"/>
                  </a:lnTo>
                </a:path>
              </a:pathLst>
            </a:custGeom>
            <a:ln w="85724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079396" y="5325363"/>
            <a:ext cx="38735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00" dirty="0">
                <a:solidFill>
                  <a:srgbClr val="FF6600"/>
                </a:solidFill>
                <a:latin typeface="Calibri"/>
                <a:cs typeface="Calibri"/>
              </a:rPr>
              <a:t>ГГ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610600" y="4331208"/>
            <a:ext cx="683260" cy="347980"/>
            <a:chOff x="8610600" y="4331208"/>
            <a:chExt cx="683260" cy="347980"/>
          </a:xfrm>
        </p:grpSpPr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10600" y="4331208"/>
              <a:ext cx="682751" cy="34747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56982" y="4355509"/>
              <a:ext cx="590932" cy="25418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656981" y="4355508"/>
              <a:ext cx="591185" cy="254635"/>
            </a:xfrm>
            <a:custGeom>
              <a:avLst/>
              <a:gdLst/>
              <a:ahLst/>
              <a:cxnLst/>
              <a:rect l="l" t="t" r="r" b="b"/>
              <a:pathLst>
                <a:path w="591184" h="254635">
                  <a:moveTo>
                    <a:pt x="0" y="164327"/>
                  </a:moveTo>
                  <a:lnTo>
                    <a:pt x="564789" y="0"/>
                  </a:lnTo>
                  <a:lnTo>
                    <a:pt x="590933" y="89854"/>
                  </a:lnTo>
                  <a:lnTo>
                    <a:pt x="26143" y="254181"/>
                  </a:lnTo>
                  <a:lnTo>
                    <a:pt x="0" y="164327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41959" y="219456"/>
            <a:ext cx="1411224" cy="141122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722825" y="766571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6582" y="507491"/>
            <a:ext cx="41128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85" dirty="0">
                <a:solidFill>
                  <a:srgbClr val="898989"/>
                </a:solidFill>
              </a:rPr>
              <a:t>Клинический </a:t>
            </a:r>
            <a:r>
              <a:rPr sz="3200" spc="-265" dirty="0">
                <a:solidFill>
                  <a:srgbClr val="898989"/>
                </a:solidFill>
              </a:rPr>
              <a:t>институт</a:t>
            </a:r>
            <a:r>
              <a:rPr sz="3200" spc="-335" dirty="0">
                <a:solidFill>
                  <a:srgbClr val="898989"/>
                </a:solidFill>
              </a:rPr>
              <a:t> </a:t>
            </a:r>
            <a:r>
              <a:rPr sz="3200" spc="-290" dirty="0">
                <a:solidFill>
                  <a:srgbClr val="898989"/>
                </a:solidFill>
              </a:rPr>
              <a:t>мозга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2629695" y="1789683"/>
            <a:ext cx="669099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000" spc="-360" dirty="0">
                <a:latin typeface="Calibri"/>
                <a:cs typeface="Calibri"/>
              </a:rPr>
              <a:t>Исследование:</a:t>
            </a:r>
            <a:endParaRPr sz="40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4000" spc="-365" dirty="0">
                <a:latin typeface="Calibri"/>
                <a:cs typeface="Calibri"/>
              </a:rPr>
              <a:t>оценка </a:t>
            </a:r>
            <a:r>
              <a:rPr sz="4000" spc="-345" dirty="0">
                <a:latin typeface="Calibri"/>
                <a:cs typeface="Calibri"/>
              </a:rPr>
              <a:t>гравитационного </a:t>
            </a:r>
            <a:r>
              <a:rPr sz="4000" spc="-350" dirty="0">
                <a:latin typeface="Calibri"/>
                <a:cs typeface="Calibri"/>
              </a:rPr>
              <a:t>градиента </a:t>
            </a:r>
            <a:r>
              <a:rPr sz="4000" spc="-310" dirty="0">
                <a:latin typeface="Calibri"/>
                <a:cs typeface="Calibri"/>
              </a:rPr>
              <a:t>у  </a:t>
            </a:r>
            <a:r>
              <a:rPr sz="4000" spc="-385" dirty="0">
                <a:latin typeface="Calibri"/>
                <a:cs typeface="Calibri"/>
              </a:rPr>
              <a:t>нейрореанимационных</a:t>
            </a:r>
            <a:r>
              <a:rPr sz="4000" spc="-70" dirty="0">
                <a:latin typeface="Calibri"/>
                <a:cs typeface="Calibri"/>
              </a:rPr>
              <a:t> </a:t>
            </a:r>
            <a:r>
              <a:rPr sz="4000" spc="-370" dirty="0">
                <a:latin typeface="Calibri"/>
                <a:cs typeface="Calibri"/>
              </a:rPr>
              <a:t>больных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751" y="0"/>
            <a:ext cx="500063" cy="685799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739314" y="0"/>
            <a:ext cx="643255" cy="6858000"/>
            <a:chOff x="9739314" y="0"/>
            <a:chExt cx="643255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10750" y="0"/>
              <a:ext cx="500063" cy="685799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39314" y="1857377"/>
              <a:ext cx="643255" cy="2500630"/>
            </a:xfrm>
            <a:custGeom>
              <a:avLst/>
              <a:gdLst/>
              <a:ahLst/>
              <a:cxnLst/>
              <a:rect l="l" t="t" r="r" b="b"/>
              <a:pathLst>
                <a:path w="643254" h="2500629">
                  <a:moveTo>
                    <a:pt x="0" y="0"/>
                  </a:moveTo>
                  <a:lnTo>
                    <a:pt x="0" y="2339577"/>
                  </a:lnTo>
                  <a:lnTo>
                    <a:pt x="642936" y="2500312"/>
                  </a:lnTo>
                  <a:lnTo>
                    <a:pt x="642936" y="1607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145882" y="5006847"/>
            <a:ext cx="4325620" cy="2040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66695" marR="5080" indent="-301625">
              <a:lnSpc>
                <a:spcPct val="100000"/>
              </a:lnSpc>
              <a:spcBef>
                <a:spcPts val="100"/>
              </a:spcBef>
            </a:pPr>
            <a:r>
              <a:rPr sz="3100" spc="-190" dirty="0">
                <a:latin typeface="Calibri"/>
                <a:cs typeface="Calibri"/>
              </a:rPr>
              <a:t>Е</a:t>
            </a:r>
            <a:r>
              <a:rPr sz="3100" spc="-310" dirty="0">
                <a:latin typeface="Calibri"/>
                <a:cs typeface="Calibri"/>
              </a:rPr>
              <a:t>.</a:t>
            </a:r>
            <a:r>
              <a:rPr sz="3100" spc="-350" dirty="0">
                <a:latin typeface="Calibri"/>
                <a:cs typeface="Calibri"/>
              </a:rPr>
              <a:t>А</a:t>
            </a:r>
            <a:r>
              <a:rPr sz="3100" spc="-310" dirty="0">
                <a:latin typeface="Calibri"/>
                <a:cs typeface="Calibri"/>
              </a:rPr>
              <a:t>.</a:t>
            </a:r>
            <a:r>
              <a:rPr sz="3100" spc="-275" dirty="0">
                <a:latin typeface="Calibri"/>
                <a:cs typeface="Calibri"/>
              </a:rPr>
              <a:t>Лес</a:t>
            </a:r>
            <a:r>
              <a:rPr sz="3100" spc="-260" dirty="0">
                <a:latin typeface="Calibri"/>
                <a:cs typeface="Calibri"/>
              </a:rPr>
              <a:t>к</a:t>
            </a:r>
            <a:r>
              <a:rPr sz="3100" spc="-315" dirty="0">
                <a:latin typeface="Calibri"/>
                <a:cs typeface="Calibri"/>
              </a:rPr>
              <a:t>о</a:t>
            </a:r>
            <a:r>
              <a:rPr sz="3100" spc="-254" dirty="0">
                <a:latin typeface="Calibri"/>
                <a:cs typeface="Calibri"/>
              </a:rPr>
              <a:t>в</a:t>
            </a:r>
            <a:r>
              <a:rPr sz="3100" spc="-280" dirty="0">
                <a:latin typeface="Calibri"/>
                <a:cs typeface="Calibri"/>
              </a:rPr>
              <a:t>е</a:t>
            </a:r>
            <a:r>
              <a:rPr sz="3100" spc="-310" dirty="0">
                <a:latin typeface="Calibri"/>
                <a:cs typeface="Calibri"/>
              </a:rPr>
              <a:t>ц</a:t>
            </a:r>
            <a:r>
              <a:rPr sz="3100" spc="-254" dirty="0">
                <a:latin typeface="Calibri"/>
                <a:cs typeface="Calibri"/>
              </a:rPr>
              <a:t>,  </a:t>
            </a:r>
            <a:r>
              <a:rPr sz="3100" spc="-280" dirty="0">
                <a:latin typeface="Calibri"/>
                <a:cs typeface="Calibri"/>
              </a:rPr>
              <a:t>И.Е.Чернов</a:t>
            </a:r>
            <a:endParaRPr sz="3100">
              <a:latin typeface="Calibri"/>
              <a:cs typeface="Calibri"/>
            </a:endParaRPr>
          </a:p>
          <a:p>
            <a:pPr marL="12700">
              <a:lnSpc>
                <a:spcPts val="3710"/>
              </a:lnSpc>
              <a:spcBef>
                <a:spcPts val="1005"/>
              </a:spcBef>
            </a:pPr>
            <a:r>
              <a:rPr sz="3100" spc="-265" dirty="0">
                <a:latin typeface="Calibri"/>
                <a:cs typeface="Calibri"/>
              </a:rPr>
              <a:t>Екатеринбург</a:t>
            </a:r>
            <a:endParaRPr sz="3100">
              <a:latin typeface="Calibri"/>
              <a:cs typeface="Calibri"/>
            </a:endParaRPr>
          </a:p>
          <a:p>
            <a:pPr marL="187960">
              <a:lnSpc>
                <a:spcPts val="3710"/>
              </a:lnSpc>
            </a:pPr>
            <a:r>
              <a:rPr sz="3100" spc="-175" dirty="0">
                <a:latin typeface="Calibri"/>
                <a:cs typeface="Calibri"/>
              </a:rPr>
              <a:t>2010-2013</a:t>
            </a:r>
            <a:endParaRPr sz="31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511425" y="201613"/>
            <a:ext cx="1097280" cy="1025525"/>
            <a:chOff x="2511425" y="201613"/>
            <a:chExt cx="1097280" cy="1025525"/>
          </a:xfrm>
        </p:grpSpPr>
        <p:sp>
          <p:nvSpPr>
            <p:cNvPr id="10" name="object 10"/>
            <p:cNvSpPr/>
            <p:nvPr/>
          </p:nvSpPr>
          <p:spPr>
            <a:xfrm>
              <a:off x="2524125" y="214313"/>
              <a:ext cx="1071880" cy="1000125"/>
            </a:xfrm>
            <a:custGeom>
              <a:avLst/>
              <a:gdLst/>
              <a:ahLst/>
              <a:cxnLst/>
              <a:rect l="l" t="t" r="r" b="b"/>
              <a:pathLst>
                <a:path w="1071879" h="1000125">
                  <a:moveTo>
                    <a:pt x="535781" y="0"/>
                  </a:moveTo>
                  <a:lnTo>
                    <a:pt x="487014" y="2043"/>
                  </a:lnTo>
                  <a:lnTo>
                    <a:pt x="439473" y="8056"/>
                  </a:lnTo>
                  <a:lnTo>
                    <a:pt x="393349" y="17862"/>
                  </a:lnTo>
                  <a:lnTo>
                    <a:pt x="348829" y="31285"/>
                  </a:lnTo>
                  <a:lnTo>
                    <a:pt x="306104" y="48147"/>
                  </a:lnTo>
                  <a:lnTo>
                    <a:pt x="265362" y="68273"/>
                  </a:lnTo>
                  <a:lnTo>
                    <a:pt x="226792" y="91485"/>
                  </a:lnTo>
                  <a:lnTo>
                    <a:pt x="190584" y="117608"/>
                  </a:lnTo>
                  <a:lnTo>
                    <a:pt x="156926" y="146464"/>
                  </a:lnTo>
                  <a:lnTo>
                    <a:pt x="126009" y="177878"/>
                  </a:lnTo>
                  <a:lnTo>
                    <a:pt x="98020" y="211672"/>
                  </a:lnTo>
                  <a:lnTo>
                    <a:pt x="73149" y="247671"/>
                  </a:lnTo>
                  <a:lnTo>
                    <a:pt x="51586" y="285697"/>
                  </a:lnTo>
                  <a:lnTo>
                    <a:pt x="33519" y="325574"/>
                  </a:lnTo>
                  <a:lnTo>
                    <a:pt x="19138" y="367126"/>
                  </a:lnTo>
                  <a:lnTo>
                    <a:pt x="8632" y="410175"/>
                  </a:lnTo>
                  <a:lnTo>
                    <a:pt x="2189" y="454546"/>
                  </a:lnTo>
                  <a:lnTo>
                    <a:pt x="0" y="500062"/>
                  </a:lnTo>
                  <a:lnTo>
                    <a:pt x="2189" y="545578"/>
                  </a:lnTo>
                  <a:lnTo>
                    <a:pt x="8632" y="589949"/>
                  </a:lnTo>
                  <a:lnTo>
                    <a:pt x="19138" y="632998"/>
                  </a:lnTo>
                  <a:lnTo>
                    <a:pt x="33519" y="674550"/>
                  </a:lnTo>
                  <a:lnTo>
                    <a:pt x="51586" y="714427"/>
                  </a:lnTo>
                  <a:lnTo>
                    <a:pt x="73149" y="752453"/>
                  </a:lnTo>
                  <a:lnTo>
                    <a:pt x="98020" y="788452"/>
                  </a:lnTo>
                  <a:lnTo>
                    <a:pt x="126009" y="822246"/>
                  </a:lnTo>
                  <a:lnTo>
                    <a:pt x="156926" y="853660"/>
                  </a:lnTo>
                  <a:lnTo>
                    <a:pt x="190584" y="882516"/>
                  </a:lnTo>
                  <a:lnTo>
                    <a:pt x="226792" y="908639"/>
                  </a:lnTo>
                  <a:lnTo>
                    <a:pt x="265362" y="931851"/>
                  </a:lnTo>
                  <a:lnTo>
                    <a:pt x="306104" y="951977"/>
                  </a:lnTo>
                  <a:lnTo>
                    <a:pt x="348829" y="968839"/>
                  </a:lnTo>
                  <a:lnTo>
                    <a:pt x="393349" y="982262"/>
                  </a:lnTo>
                  <a:lnTo>
                    <a:pt x="439473" y="992068"/>
                  </a:lnTo>
                  <a:lnTo>
                    <a:pt x="487014" y="998081"/>
                  </a:lnTo>
                  <a:lnTo>
                    <a:pt x="535781" y="1000125"/>
                  </a:lnTo>
                  <a:lnTo>
                    <a:pt x="584548" y="998081"/>
                  </a:lnTo>
                  <a:lnTo>
                    <a:pt x="632088" y="992068"/>
                  </a:lnTo>
                  <a:lnTo>
                    <a:pt x="678213" y="982262"/>
                  </a:lnTo>
                  <a:lnTo>
                    <a:pt x="722732" y="968839"/>
                  </a:lnTo>
                  <a:lnTo>
                    <a:pt x="765458" y="951977"/>
                  </a:lnTo>
                  <a:lnTo>
                    <a:pt x="806200" y="931851"/>
                  </a:lnTo>
                  <a:lnTo>
                    <a:pt x="844770" y="908639"/>
                  </a:lnTo>
                  <a:lnTo>
                    <a:pt x="880978" y="882516"/>
                  </a:lnTo>
                  <a:lnTo>
                    <a:pt x="914635" y="853660"/>
                  </a:lnTo>
                  <a:lnTo>
                    <a:pt x="945553" y="822246"/>
                  </a:lnTo>
                  <a:lnTo>
                    <a:pt x="973542" y="788452"/>
                  </a:lnTo>
                  <a:lnTo>
                    <a:pt x="998412" y="752453"/>
                  </a:lnTo>
                  <a:lnTo>
                    <a:pt x="1019975" y="714427"/>
                  </a:lnTo>
                  <a:lnTo>
                    <a:pt x="1038042" y="674550"/>
                  </a:lnTo>
                  <a:lnTo>
                    <a:pt x="1052423" y="632998"/>
                  </a:lnTo>
                  <a:lnTo>
                    <a:pt x="1062930" y="589949"/>
                  </a:lnTo>
                  <a:lnTo>
                    <a:pt x="1069372" y="545578"/>
                  </a:lnTo>
                  <a:lnTo>
                    <a:pt x="1071562" y="500062"/>
                  </a:lnTo>
                  <a:lnTo>
                    <a:pt x="1069372" y="454546"/>
                  </a:lnTo>
                  <a:lnTo>
                    <a:pt x="1062930" y="410175"/>
                  </a:lnTo>
                  <a:lnTo>
                    <a:pt x="1052423" y="367126"/>
                  </a:lnTo>
                  <a:lnTo>
                    <a:pt x="1038042" y="325574"/>
                  </a:lnTo>
                  <a:lnTo>
                    <a:pt x="1019975" y="285697"/>
                  </a:lnTo>
                  <a:lnTo>
                    <a:pt x="998412" y="247671"/>
                  </a:lnTo>
                  <a:lnTo>
                    <a:pt x="973542" y="211672"/>
                  </a:lnTo>
                  <a:lnTo>
                    <a:pt x="945553" y="177878"/>
                  </a:lnTo>
                  <a:lnTo>
                    <a:pt x="914635" y="146464"/>
                  </a:lnTo>
                  <a:lnTo>
                    <a:pt x="880978" y="117608"/>
                  </a:lnTo>
                  <a:lnTo>
                    <a:pt x="844770" y="91485"/>
                  </a:lnTo>
                  <a:lnTo>
                    <a:pt x="806200" y="68273"/>
                  </a:lnTo>
                  <a:lnTo>
                    <a:pt x="765458" y="48147"/>
                  </a:lnTo>
                  <a:lnTo>
                    <a:pt x="722732" y="31285"/>
                  </a:lnTo>
                  <a:lnTo>
                    <a:pt x="678213" y="17862"/>
                  </a:lnTo>
                  <a:lnTo>
                    <a:pt x="632088" y="8056"/>
                  </a:lnTo>
                  <a:lnTo>
                    <a:pt x="584548" y="2043"/>
                  </a:lnTo>
                  <a:lnTo>
                    <a:pt x="5357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524125" y="214313"/>
              <a:ext cx="1071880" cy="1000125"/>
            </a:xfrm>
            <a:custGeom>
              <a:avLst/>
              <a:gdLst/>
              <a:ahLst/>
              <a:cxnLst/>
              <a:rect l="l" t="t" r="r" b="b"/>
              <a:pathLst>
                <a:path w="1071879" h="1000125">
                  <a:moveTo>
                    <a:pt x="0" y="500062"/>
                  </a:moveTo>
                  <a:lnTo>
                    <a:pt x="2189" y="454546"/>
                  </a:lnTo>
                  <a:lnTo>
                    <a:pt x="8632" y="410175"/>
                  </a:lnTo>
                  <a:lnTo>
                    <a:pt x="19138" y="367126"/>
                  </a:lnTo>
                  <a:lnTo>
                    <a:pt x="33519" y="325574"/>
                  </a:lnTo>
                  <a:lnTo>
                    <a:pt x="51586" y="285697"/>
                  </a:lnTo>
                  <a:lnTo>
                    <a:pt x="73149" y="247671"/>
                  </a:lnTo>
                  <a:lnTo>
                    <a:pt x="98020" y="211672"/>
                  </a:lnTo>
                  <a:lnTo>
                    <a:pt x="126009" y="177878"/>
                  </a:lnTo>
                  <a:lnTo>
                    <a:pt x="156926" y="146464"/>
                  </a:lnTo>
                  <a:lnTo>
                    <a:pt x="190584" y="117608"/>
                  </a:lnTo>
                  <a:lnTo>
                    <a:pt x="226792" y="91485"/>
                  </a:lnTo>
                  <a:lnTo>
                    <a:pt x="265362" y="68273"/>
                  </a:lnTo>
                  <a:lnTo>
                    <a:pt x="306104" y="48147"/>
                  </a:lnTo>
                  <a:lnTo>
                    <a:pt x="348830" y="31285"/>
                  </a:lnTo>
                  <a:lnTo>
                    <a:pt x="393349" y="17862"/>
                  </a:lnTo>
                  <a:lnTo>
                    <a:pt x="439474" y="8056"/>
                  </a:lnTo>
                  <a:lnTo>
                    <a:pt x="487014" y="2043"/>
                  </a:lnTo>
                  <a:lnTo>
                    <a:pt x="535781" y="0"/>
                  </a:lnTo>
                  <a:lnTo>
                    <a:pt x="584548" y="2043"/>
                  </a:lnTo>
                  <a:lnTo>
                    <a:pt x="632088" y="8056"/>
                  </a:lnTo>
                  <a:lnTo>
                    <a:pt x="678213" y="17862"/>
                  </a:lnTo>
                  <a:lnTo>
                    <a:pt x="722733" y="31285"/>
                  </a:lnTo>
                  <a:lnTo>
                    <a:pt x="765458" y="48147"/>
                  </a:lnTo>
                  <a:lnTo>
                    <a:pt x="806200" y="68273"/>
                  </a:lnTo>
                  <a:lnTo>
                    <a:pt x="844770" y="91485"/>
                  </a:lnTo>
                  <a:lnTo>
                    <a:pt x="880978" y="117608"/>
                  </a:lnTo>
                  <a:lnTo>
                    <a:pt x="914636" y="146464"/>
                  </a:lnTo>
                  <a:lnTo>
                    <a:pt x="945553" y="177878"/>
                  </a:lnTo>
                  <a:lnTo>
                    <a:pt x="973542" y="211672"/>
                  </a:lnTo>
                  <a:lnTo>
                    <a:pt x="998413" y="247671"/>
                  </a:lnTo>
                  <a:lnTo>
                    <a:pt x="1019976" y="285697"/>
                  </a:lnTo>
                  <a:lnTo>
                    <a:pt x="1038043" y="325574"/>
                  </a:lnTo>
                  <a:lnTo>
                    <a:pt x="1052424" y="367126"/>
                  </a:lnTo>
                  <a:lnTo>
                    <a:pt x="1062930" y="410175"/>
                  </a:lnTo>
                  <a:lnTo>
                    <a:pt x="1069373" y="454546"/>
                  </a:lnTo>
                  <a:lnTo>
                    <a:pt x="1071563" y="500062"/>
                  </a:lnTo>
                  <a:lnTo>
                    <a:pt x="1069373" y="545578"/>
                  </a:lnTo>
                  <a:lnTo>
                    <a:pt x="1062930" y="589949"/>
                  </a:lnTo>
                  <a:lnTo>
                    <a:pt x="1052424" y="632998"/>
                  </a:lnTo>
                  <a:lnTo>
                    <a:pt x="1038043" y="674550"/>
                  </a:lnTo>
                  <a:lnTo>
                    <a:pt x="1019976" y="714427"/>
                  </a:lnTo>
                  <a:lnTo>
                    <a:pt x="998413" y="752453"/>
                  </a:lnTo>
                  <a:lnTo>
                    <a:pt x="973542" y="788452"/>
                  </a:lnTo>
                  <a:lnTo>
                    <a:pt x="945553" y="822246"/>
                  </a:lnTo>
                  <a:lnTo>
                    <a:pt x="914636" y="853660"/>
                  </a:lnTo>
                  <a:lnTo>
                    <a:pt x="880978" y="882516"/>
                  </a:lnTo>
                  <a:lnTo>
                    <a:pt x="844770" y="908639"/>
                  </a:lnTo>
                  <a:lnTo>
                    <a:pt x="806200" y="931851"/>
                  </a:lnTo>
                  <a:lnTo>
                    <a:pt x="765458" y="951977"/>
                  </a:lnTo>
                  <a:lnTo>
                    <a:pt x="722733" y="968839"/>
                  </a:lnTo>
                  <a:lnTo>
                    <a:pt x="678213" y="982262"/>
                  </a:lnTo>
                  <a:lnTo>
                    <a:pt x="632088" y="992068"/>
                  </a:lnTo>
                  <a:lnTo>
                    <a:pt x="584548" y="998081"/>
                  </a:lnTo>
                  <a:lnTo>
                    <a:pt x="535781" y="1000125"/>
                  </a:lnTo>
                  <a:lnTo>
                    <a:pt x="487014" y="998081"/>
                  </a:lnTo>
                  <a:lnTo>
                    <a:pt x="439474" y="992068"/>
                  </a:lnTo>
                  <a:lnTo>
                    <a:pt x="393349" y="982262"/>
                  </a:lnTo>
                  <a:lnTo>
                    <a:pt x="348830" y="968839"/>
                  </a:lnTo>
                  <a:lnTo>
                    <a:pt x="306104" y="951977"/>
                  </a:lnTo>
                  <a:lnTo>
                    <a:pt x="265362" y="931851"/>
                  </a:lnTo>
                  <a:lnTo>
                    <a:pt x="226792" y="908639"/>
                  </a:lnTo>
                  <a:lnTo>
                    <a:pt x="190584" y="882516"/>
                  </a:lnTo>
                  <a:lnTo>
                    <a:pt x="156926" y="853660"/>
                  </a:lnTo>
                  <a:lnTo>
                    <a:pt x="126009" y="822246"/>
                  </a:lnTo>
                  <a:lnTo>
                    <a:pt x="98020" y="788452"/>
                  </a:lnTo>
                  <a:lnTo>
                    <a:pt x="73149" y="752453"/>
                  </a:lnTo>
                  <a:lnTo>
                    <a:pt x="51586" y="714427"/>
                  </a:lnTo>
                  <a:lnTo>
                    <a:pt x="33519" y="674550"/>
                  </a:lnTo>
                  <a:lnTo>
                    <a:pt x="19138" y="632998"/>
                  </a:lnTo>
                  <a:lnTo>
                    <a:pt x="8632" y="589949"/>
                  </a:lnTo>
                  <a:lnTo>
                    <a:pt x="2189" y="545578"/>
                  </a:lnTo>
                  <a:lnTo>
                    <a:pt x="0" y="500062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4328" y="313944"/>
              <a:ext cx="862584" cy="7528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45052" y="243839"/>
            <a:ext cx="6908800" cy="1092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41245" marR="5080" indent="-2329180">
              <a:lnSpc>
                <a:spcPct val="100000"/>
              </a:lnSpc>
              <a:spcBef>
                <a:spcPts val="100"/>
              </a:spcBef>
            </a:pPr>
            <a:r>
              <a:rPr sz="3500" spc="-330" dirty="0"/>
              <a:t>Влияние </a:t>
            </a:r>
            <a:r>
              <a:rPr sz="3500" spc="-310" dirty="0"/>
              <a:t>вертикализации </a:t>
            </a:r>
            <a:r>
              <a:rPr sz="3500" spc="-315" dirty="0"/>
              <a:t>на ауторегуляцию  </a:t>
            </a:r>
            <a:r>
              <a:rPr sz="3500" spc="-300" dirty="0"/>
              <a:t>сосудов</a:t>
            </a:r>
            <a:r>
              <a:rPr sz="3500" spc="-60" dirty="0"/>
              <a:t> </a:t>
            </a:r>
            <a:r>
              <a:rPr sz="3500" spc="-320" dirty="0"/>
              <a:t>мозга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1137448" y="1694179"/>
            <a:ext cx="4474845" cy="343916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5" dirty="0">
                <a:latin typeface="Calibri"/>
                <a:cs typeface="Calibri"/>
              </a:rPr>
              <a:t>2 </a:t>
            </a:r>
            <a:r>
              <a:rPr sz="1800" spc="-175" dirty="0">
                <a:latin typeface="Calibri"/>
                <a:cs typeface="Calibri"/>
              </a:rPr>
              <a:t>месяца </a:t>
            </a:r>
            <a:r>
              <a:rPr sz="1800" spc="-125" dirty="0">
                <a:latin typeface="Calibri"/>
                <a:cs typeface="Calibri"/>
              </a:rPr>
              <a:t>(16.06.08 </a:t>
            </a:r>
            <a:r>
              <a:rPr sz="1800" spc="55" dirty="0">
                <a:latin typeface="Calibri"/>
                <a:cs typeface="Calibri"/>
              </a:rPr>
              <a:t>–</a:t>
            </a:r>
            <a:r>
              <a:rPr sz="1800" spc="-310" dirty="0">
                <a:latin typeface="Calibri"/>
                <a:cs typeface="Calibri"/>
              </a:rPr>
              <a:t> </a:t>
            </a:r>
            <a:r>
              <a:rPr sz="1800" spc="-125" dirty="0">
                <a:latin typeface="Calibri"/>
                <a:cs typeface="Calibri"/>
              </a:rPr>
              <a:t>16.08.08)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05" dirty="0">
                <a:latin typeface="Calibri"/>
                <a:cs typeface="Calibri"/>
              </a:rPr>
              <a:t>88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70" dirty="0">
                <a:latin typeface="Calibri"/>
                <a:cs typeface="Calibri"/>
              </a:rPr>
              <a:t>больных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70" dirty="0">
                <a:latin typeface="Calibri"/>
                <a:cs typeface="Calibri"/>
              </a:rPr>
              <a:t>Ранний </a:t>
            </a:r>
            <a:r>
              <a:rPr sz="1800" spc="-175" dirty="0">
                <a:latin typeface="Calibri"/>
                <a:cs typeface="Calibri"/>
              </a:rPr>
              <a:t>послеоперационный </a:t>
            </a:r>
            <a:r>
              <a:rPr sz="1800" spc="-180" dirty="0">
                <a:latin typeface="Calibri"/>
                <a:cs typeface="Calibri"/>
              </a:rPr>
              <a:t>период</a:t>
            </a:r>
            <a:r>
              <a:rPr sz="1800" spc="-210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САК</a:t>
            </a:r>
            <a:endParaRPr sz="1800">
              <a:latin typeface="Calibri"/>
              <a:cs typeface="Calibri"/>
            </a:endParaRPr>
          </a:p>
          <a:p>
            <a:pPr marL="354965" marR="5080" indent="-342900">
              <a:lnSpc>
                <a:spcPts val="2020"/>
              </a:lnSpc>
              <a:spcBef>
                <a:spcPts val="4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70" dirty="0">
                <a:latin typeface="Calibri"/>
                <a:cs typeface="Calibri"/>
              </a:rPr>
              <a:t>Среднее </a:t>
            </a:r>
            <a:r>
              <a:rPr sz="1800" spc="-190" dirty="0">
                <a:latin typeface="Calibri"/>
                <a:cs typeface="Calibri"/>
              </a:rPr>
              <a:t>АД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60" dirty="0">
                <a:latin typeface="Calibri"/>
                <a:cs typeface="Calibri"/>
              </a:rPr>
              <a:t>коэффициент </a:t>
            </a:r>
            <a:r>
              <a:rPr sz="1800" spc="-165" dirty="0">
                <a:latin typeface="Calibri"/>
                <a:cs typeface="Calibri"/>
              </a:rPr>
              <a:t>овершута </a:t>
            </a:r>
            <a:r>
              <a:rPr sz="1800" spc="-140" dirty="0">
                <a:latin typeface="Calibri"/>
                <a:cs typeface="Calibri"/>
              </a:rPr>
              <a:t>(КО) </a:t>
            </a:r>
            <a:r>
              <a:rPr sz="1800" spc="-200" dirty="0">
                <a:latin typeface="Calibri"/>
                <a:cs typeface="Calibri"/>
              </a:rPr>
              <a:t>до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60" dirty="0">
                <a:latin typeface="Calibri"/>
                <a:cs typeface="Calibri"/>
              </a:rPr>
              <a:t>во  </a:t>
            </a:r>
            <a:r>
              <a:rPr sz="1800" spc="-185" dirty="0">
                <a:latin typeface="Calibri"/>
                <a:cs typeface="Calibri"/>
              </a:rPr>
              <a:t>время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вертикализации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u="sng" spc="-1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Критерии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75" dirty="0">
                <a:latin typeface="Calibri"/>
                <a:cs typeface="Calibri"/>
              </a:rPr>
              <a:t>Стабильная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гемодинамика</a:t>
            </a:r>
            <a:endParaRPr sz="18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225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600" spc="-155" dirty="0">
                <a:latin typeface="Calibri"/>
                <a:cs typeface="Calibri"/>
              </a:rPr>
              <a:t>Колебания давления </a:t>
            </a:r>
            <a:r>
              <a:rPr sz="1600" spc="-150" dirty="0">
                <a:latin typeface="Calibri"/>
                <a:cs typeface="Calibri"/>
              </a:rPr>
              <a:t>не </a:t>
            </a:r>
            <a:r>
              <a:rPr sz="1600" spc="-155" dirty="0">
                <a:latin typeface="Calibri"/>
                <a:cs typeface="Calibri"/>
              </a:rPr>
              <a:t>более </a:t>
            </a:r>
            <a:r>
              <a:rPr sz="1600" spc="-90" dirty="0">
                <a:latin typeface="Calibri"/>
                <a:cs typeface="Calibri"/>
              </a:rPr>
              <a:t>20 </a:t>
            </a:r>
            <a:r>
              <a:rPr sz="1600" spc="-250" dirty="0">
                <a:latin typeface="Calibri"/>
                <a:cs typeface="Calibri"/>
              </a:rPr>
              <a:t>мм</a:t>
            </a:r>
            <a:r>
              <a:rPr sz="1600" spc="-170" dirty="0">
                <a:latin typeface="Calibri"/>
                <a:cs typeface="Calibri"/>
              </a:rPr>
              <a:t> </a:t>
            </a:r>
            <a:r>
              <a:rPr sz="1600" spc="-100" dirty="0">
                <a:latin typeface="Calibri"/>
                <a:cs typeface="Calibri"/>
              </a:rPr>
              <a:t>Hg</a:t>
            </a:r>
            <a:endParaRPr sz="16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19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600" spc="-135" dirty="0">
                <a:latin typeface="Calibri"/>
                <a:cs typeface="Calibri"/>
              </a:rPr>
              <a:t>Нарастание </a:t>
            </a:r>
            <a:r>
              <a:rPr sz="1600" spc="-140" dirty="0">
                <a:latin typeface="Calibri"/>
                <a:cs typeface="Calibri"/>
              </a:rPr>
              <a:t>тахикардии </a:t>
            </a:r>
            <a:r>
              <a:rPr sz="1600" spc="-150" dirty="0">
                <a:latin typeface="Calibri"/>
                <a:cs typeface="Calibri"/>
              </a:rPr>
              <a:t>не </a:t>
            </a:r>
            <a:r>
              <a:rPr sz="1600" spc="-155" dirty="0">
                <a:latin typeface="Calibri"/>
                <a:cs typeface="Calibri"/>
              </a:rPr>
              <a:t>более </a:t>
            </a:r>
            <a:r>
              <a:rPr sz="1600" spc="-90" dirty="0">
                <a:latin typeface="Calibri"/>
                <a:cs typeface="Calibri"/>
              </a:rPr>
              <a:t>20</a:t>
            </a:r>
            <a:r>
              <a:rPr sz="1600" spc="-195" dirty="0">
                <a:latin typeface="Calibri"/>
                <a:cs typeface="Calibri"/>
              </a:rPr>
              <a:t> </a:t>
            </a:r>
            <a:r>
              <a:rPr sz="1600" spc="-175" dirty="0">
                <a:latin typeface="Calibri"/>
                <a:cs typeface="Calibri"/>
              </a:rPr>
              <a:t>уд/мин</a:t>
            </a:r>
            <a:endParaRPr sz="1600">
              <a:latin typeface="Calibri"/>
              <a:cs typeface="Calibri"/>
            </a:endParaRPr>
          </a:p>
          <a:p>
            <a:pPr marL="755650" lvl="1" indent="-286385">
              <a:lnSpc>
                <a:spcPct val="100000"/>
              </a:lnSpc>
              <a:spcBef>
                <a:spcPts val="170"/>
              </a:spcBef>
              <a:buFont typeface="Arial"/>
              <a:buChar char="–"/>
              <a:tabLst>
                <a:tab pos="755015" algn="l"/>
                <a:tab pos="755650" algn="l"/>
              </a:tabLst>
            </a:pPr>
            <a:r>
              <a:rPr sz="1600" spc="-145" dirty="0">
                <a:latin typeface="Calibri"/>
                <a:cs typeface="Calibri"/>
              </a:rPr>
              <a:t>Доза </a:t>
            </a:r>
            <a:r>
              <a:rPr sz="1600" spc="-135" dirty="0">
                <a:latin typeface="Calibri"/>
                <a:cs typeface="Calibri"/>
              </a:rPr>
              <a:t>вазопрессоров </a:t>
            </a:r>
            <a:r>
              <a:rPr sz="1600" spc="-140" dirty="0">
                <a:latin typeface="Calibri"/>
                <a:cs typeface="Calibri"/>
              </a:rPr>
              <a:t>без</a:t>
            </a:r>
            <a:r>
              <a:rPr sz="1600" spc="-245" dirty="0">
                <a:latin typeface="Calibri"/>
                <a:cs typeface="Calibri"/>
              </a:rPr>
              <a:t> </a:t>
            </a:r>
            <a:r>
              <a:rPr sz="1600" spc="-165" dirty="0">
                <a:latin typeface="Calibri"/>
                <a:cs typeface="Calibri"/>
              </a:rPr>
              <a:t>изменений</a:t>
            </a:r>
            <a:endParaRPr sz="1600">
              <a:latin typeface="Calibri"/>
              <a:cs typeface="Calibri"/>
            </a:endParaRPr>
          </a:p>
          <a:p>
            <a:pPr marL="355600" indent="-342900">
              <a:lnSpc>
                <a:spcPts val="2075"/>
              </a:lnSpc>
              <a:spcBef>
                <a:spcPts val="1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50" dirty="0">
                <a:latin typeface="Calibri"/>
                <a:cs typeface="Calibri"/>
              </a:rPr>
              <a:t>Отсутствие вегетативных </a:t>
            </a:r>
            <a:r>
              <a:rPr sz="1800" spc="-165" dirty="0">
                <a:latin typeface="Calibri"/>
                <a:cs typeface="Calibri"/>
              </a:rPr>
              <a:t>реакций</a:t>
            </a:r>
            <a:r>
              <a:rPr sz="1800" spc="-295" dirty="0">
                <a:latin typeface="Calibri"/>
                <a:cs typeface="Calibri"/>
              </a:rPr>
              <a:t> </a:t>
            </a:r>
            <a:r>
              <a:rPr sz="1800" spc="-155" dirty="0">
                <a:latin typeface="Calibri"/>
                <a:cs typeface="Calibri"/>
              </a:rPr>
              <a:t>(потливость,</a:t>
            </a:r>
            <a:endParaRPr sz="1800">
              <a:latin typeface="Calibri"/>
              <a:cs typeface="Calibri"/>
            </a:endParaRPr>
          </a:p>
          <a:p>
            <a:pPr marL="354965">
              <a:lnSpc>
                <a:spcPts val="2075"/>
              </a:lnSpc>
            </a:pPr>
            <a:r>
              <a:rPr sz="1800" spc="-175" dirty="0">
                <a:latin typeface="Calibri"/>
                <a:cs typeface="Calibri"/>
              </a:rPr>
              <a:t>бледность </a:t>
            </a:r>
            <a:r>
              <a:rPr sz="1800" spc="-180" dirty="0">
                <a:latin typeface="Calibri"/>
                <a:cs typeface="Calibri"/>
              </a:rPr>
              <a:t>кожных</a:t>
            </a:r>
            <a:r>
              <a:rPr sz="1800" spc="-110" dirty="0">
                <a:latin typeface="Calibri"/>
                <a:cs typeface="Calibri"/>
              </a:rPr>
              <a:t> </a:t>
            </a:r>
            <a:r>
              <a:rPr sz="1800" spc="-160" dirty="0">
                <a:latin typeface="Calibri"/>
                <a:cs typeface="Calibri"/>
              </a:rPr>
              <a:t>покровов)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623304" y="1289303"/>
            <a:ext cx="3834765" cy="5114925"/>
            <a:chOff x="6623304" y="1289303"/>
            <a:chExt cx="3834765" cy="51149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23304" y="1289303"/>
              <a:ext cx="3834384" cy="511454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18265" y="1484313"/>
              <a:ext cx="3248074" cy="45259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457233" y="2636840"/>
              <a:ext cx="231775" cy="73025"/>
            </a:xfrm>
            <a:custGeom>
              <a:avLst/>
              <a:gdLst/>
              <a:ahLst/>
              <a:cxnLst/>
              <a:rect l="l" t="t" r="r" b="b"/>
              <a:pathLst>
                <a:path w="231775" h="73025">
                  <a:moveTo>
                    <a:pt x="231156" y="0"/>
                  </a:moveTo>
                  <a:lnTo>
                    <a:pt x="0" y="0"/>
                  </a:lnTo>
                  <a:lnTo>
                    <a:pt x="0" y="73025"/>
                  </a:lnTo>
                  <a:lnTo>
                    <a:pt x="231156" y="73025"/>
                  </a:lnTo>
                  <a:lnTo>
                    <a:pt x="23115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457233" y="2636840"/>
              <a:ext cx="231775" cy="73025"/>
            </a:xfrm>
            <a:custGeom>
              <a:avLst/>
              <a:gdLst/>
              <a:ahLst/>
              <a:cxnLst/>
              <a:rect l="l" t="t" r="r" b="b"/>
              <a:pathLst>
                <a:path w="231775" h="73025">
                  <a:moveTo>
                    <a:pt x="0" y="0"/>
                  </a:moveTo>
                  <a:lnTo>
                    <a:pt x="231156" y="0"/>
                  </a:lnTo>
                  <a:lnTo>
                    <a:pt x="231156" y="73025"/>
                  </a:lnTo>
                  <a:lnTo>
                    <a:pt x="0" y="7302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7961" y="290067"/>
            <a:ext cx="41567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405" dirty="0">
                <a:latin typeface="Calibri"/>
                <a:cs typeface="Calibri"/>
              </a:rPr>
              <a:t>Материалы </a:t>
            </a:r>
            <a:r>
              <a:rPr sz="4000" b="1" spc="-430" dirty="0">
                <a:latin typeface="Calibri"/>
                <a:cs typeface="Calibri"/>
              </a:rPr>
              <a:t>и</a:t>
            </a:r>
            <a:r>
              <a:rPr sz="4000" b="1" spc="-335" dirty="0">
                <a:latin typeface="Calibri"/>
                <a:cs typeface="Calibri"/>
              </a:rPr>
              <a:t> </a:t>
            </a:r>
            <a:r>
              <a:rPr sz="4000" b="1" spc="-360" dirty="0">
                <a:latin typeface="Calibri"/>
                <a:cs typeface="Calibri"/>
              </a:rPr>
              <a:t>методы: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55139" y="1327403"/>
            <a:ext cx="3845560" cy="204660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355600" marR="5080" indent="-342900">
              <a:lnSpc>
                <a:spcPct val="80400"/>
              </a:lnSpc>
              <a:spcBef>
                <a:spcPts val="570"/>
              </a:spcBef>
            </a:pPr>
            <a:r>
              <a:rPr sz="2000" spc="-185" dirty="0">
                <a:latin typeface="Calibri"/>
                <a:cs typeface="Calibri"/>
              </a:rPr>
              <a:t>Дизайн: </a:t>
            </a:r>
            <a:r>
              <a:rPr sz="2000" spc="-180" dirty="0">
                <a:latin typeface="Calibri"/>
                <a:cs typeface="Calibri"/>
              </a:rPr>
              <a:t>Проспективное </a:t>
            </a:r>
            <a:r>
              <a:rPr sz="2000" spc="-175" dirty="0">
                <a:latin typeface="Calibri"/>
                <a:cs typeface="Calibri"/>
              </a:rPr>
              <a:t>когортное  </a:t>
            </a:r>
            <a:r>
              <a:rPr sz="2000" spc="-190" dirty="0">
                <a:latin typeface="Calibri"/>
                <a:cs typeface="Calibri"/>
              </a:rPr>
              <a:t>одноцентровое исследование.  </a:t>
            </a:r>
            <a:r>
              <a:rPr sz="2000" spc="-195" dirty="0">
                <a:latin typeface="Calibri"/>
                <a:cs typeface="Calibri"/>
              </a:rPr>
              <a:t>Включено </a:t>
            </a:r>
            <a:r>
              <a:rPr sz="2000" spc="-114" dirty="0">
                <a:latin typeface="Calibri"/>
                <a:cs typeface="Calibri"/>
              </a:rPr>
              <a:t>143 </a:t>
            </a:r>
            <a:r>
              <a:rPr sz="2000" spc="-180" dirty="0">
                <a:latin typeface="Calibri"/>
                <a:cs typeface="Calibri"/>
              </a:rPr>
              <a:t>пациента </a:t>
            </a:r>
            <a:r>
              <a:rPr sz="2000" spc="-150" dirty="0">
                <a:latin typeface="Calibri"/>
                <a:cs typeface="Calibri"/>
              </a:rPr>
              <a:t>(в </a:t>
            </a:r>
            <a:r>
              <a:rPr sz="2000" spc="-165" dirty="0">
                <a:latin typeface="Calibri"/>
                <a:cs typeface="Calibri"/>
              </a:rPr>
              <a:t>возрасте </a:t>
            </a:r>
            <a:r>
              <a:rPr sz="2000" spc="-170" dirty="0">
                <a:latin typeface="Calibri"/>
                <a:cs typeface="Calibri"/>
              </a:rPr>
              <a:t>от  </a:t>
            </a:r>
            <a:r>
              <a:rPr sz="2000" spc="-114" dirty="0">
                <a:latin typeface="Calibri"/>
                <a:cs typeface="Calibri"/>
              </a:rPr>
              <a:t>6 </a:t>
            </a:r>
            <a:r>
              <a:rPr sz="2000" spc="-220" dirty="0">
                <a:latin typeface="Calibri"/>
                <a:cs typeface="Calibri"/>
              </a:rPr>
              <a:t>до </a:t>
            </a:r>
            <a:r>
              <a:rPr sz="2000" spc="-114" dirty="0">
                <a:latin typeface="Calibri"/>
                <a:cs typeface="Calibri"/>
              </a:rPr>
              <a:t>70 </a:t>
            </a:r>
            <a:r>
              <a:rPr sz="2000" spc="-175" dirty="0">
                <a:latin typeface="Calibri"/>
                <a:cs typeface="Calibri"/>
              </a:rPr>
              <a:t>лет). Из </a:t>
            </a:r>
            <a:r>
              <a:rPr sz="2000" spc="-155" dirty="0">
                <a:latin typeface="Calibri"/>
                <a:cs typeface="Calibri"/>
              </a:rPr>
              <a:t>них </a:t>
            </a:r>
            <a:r>
              <a:rPr sz="2000" spc="-120" dirty="0">
                <a:latin typeface="Calibri"/>
                <a:cs typeface="Calibri"/>
              </a:rPr>
              <a:t>93 </a:t>
            </a:r>
            <a:r>
              <a:rPr sz="2000" spc="-180" dirty="0">
                <a:latin typeface="Calibri"/>
                <a:cs typeface="Calibri"/>
              </a:rPr>
              <a:t>пациента  </a:t>
            </a:r>
            <a:r>
              <a:rPr sz="2000" spc="-175" dirty="0">
                <a:latin typeface="Calibri"/>
                <a:cs typeface="Calibri"/>
              </a:rPr>
              <a:t>находившихся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90" dirty="0">
                <a:latin typeface="Calibri"/>
                <a:cs typeface="Calibri"/>
              </a:rPr>
              <a:t>горизонтальном  </a:t>
            </a:r>
            <a:r>
              <a:rPr sz="2000" spc="-210" dirty="0">
                <a:latin typeface="Calibri"/>
                <a:cs typeface="Calibri"/>
              </a:rPr>
              <a:t>положении </a:t>
            </a:r>
            <a:r>
              <a:rPr sz="2000" spc="-170" dirty="0">
                <a:latin typeface="Calibri"/>
                <a:cs typeface="Calibri"/>
              </a:rPr>
              <a:t>от </a:t>
            </a:r>
            <a:r>
              <a:rPr sz="2000" spc="-114" dirty="0">
                <a:latin typeface="Calibri"/>
                <a:cs typeface="Calibri"/>
              </a:rPr>
              <a:t>24 </a:t>
            </a:r>
            <a:r>
              <a:rPr sz="2000" spc="-160" dirty="0">
                <a:latin typeface="Calibri"/>
                <a:cs typeface="Calibri"/>
              </a:rPr>
              <a:t>часов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90" dirty="0">
                <a:latin typeface="Calibri"/>
                <a:cs typeface="Calibri"/>
              </a:rPr>
              <a:t>более, </a:t>
            </a:r>
            <a:r>
              <a:rPr sz="2000" spc="-135" dirty="0">
                <a:latin typeface="Calibri"/>
                <a:cs typeface="Calibri"/>
              </a:rPr>
              <a:t>с  </a:t>
            </a:r>
            <a:r>
              <a:rPr sz="2000" spc="-190" dirty="0">
                <a:latin typeface="Calibri"/>
                <a:cs typeface="Calibri"/>
              </a:rPr>
              <a:t>аневризматическим </a:t>
            </a:r>
            <a:r>
              <a:rPr sz="2000" spc="-170" dirty="0">
                <a:latin typeface="Calibri"/>
                <a:cs typeface="Calibri"/>
              </a:rPr>
              <a:t>САК. </a:t>
            </a:r>
            <a:r>
              <a:rPr sz="2000" spc="-114" dirty="0">
                <a:latin typeface="Calibri"/>
                <a:cs typeface="Calibri"/>
              </a:rPr>
              <a:t>50 </a:t>
            </a:r>
            <a:r>
              <a:rPr sz="2000" spc="-175" dirty="0">
                <a:latin typeface="Calibri"/>
                <a:cs typeface="Calibri"/>
              </a:rPr>
              <a:t>человек  </a:t>
            </a:r>
            <a:r>
              <a:rPr sz="2000" spc="-160" dirty="0">
                <a:latin typeface="Calibri"/>
                <a:cs typeface="Calibri"/>
              </a:rPr>
              <a:t>группа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85" dirty="0">
                <a:latin typeface="Calibri"/>
                <a:cs typeface="Calibri"/>
              </a:rPr>
              <a:t>контроля.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46140" y="1315211"/>
            <a:ext cx="558673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95" dirty="0">
                <a:latin typeface="Calibri"/>
                <a:cs typeface="Calibri"/>
              </a:rPr>
              <a:t>Пациенты разделены </a:t>
            </a:r>
            <a:r>
              <a:rPr sz="2000" spc="-185" dirty="0">
                <a:latin typeface="Calibri"/>
                <a:cs typeface="Calibri"/>
              </a:rPr>
              <a:t>на </a:t>
            </a:r>
            <a:r>
              <a:rPr sz="2000" spc="-114" dirty="0">
                <a:latin typeface="Calibri"/>
                <a:cs typeface="Calibri"/>
              </a:rPr>
              <a:t>3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spc="-175" dirty="0">
                <a:latin typeface="Calibri"/>
                <a:cs typeface="Calibri"/>
              </a:rPr>
              <a:t>группы:</a:t>
            </a:r>
            <a:endParaRPr sz="2000">
              <a:latin typeface="Calibri"/>
              <a:cs typeface="Calibri"/>
            </a:endParaRPr>
          </a:p>
          <a:p>
            <a:pPr marL="180975" indent="-168275">
              <a:lnSpc>
                <a:spcPct val="100000"/>
              </a:lnSpc>
              <a:buAutoNum type="arabicPlain"/>
              <a:tabLst>
                <a:tab pos="180975" algn="l"/>
              </a:tabLst>
            </a:pPr>
            <a:r>
              <a:rPr sz="2000" spc="-160" dirty="0">
                <a:latin typeface="Calibri"/>
                <a:cs typeface="Calibri"/>
              </a:rPr>
              <a:t>группа </a:t>
            </a:r>
            <a:r>
              <a:rPr sz="2000" spc="60" dirty="0">
                <a:latin typeface="Calibri"/>
                <a:cs typeface="Calibri"/>
              </a:rPr>
              <a:t>– </a:t>
            </a:r>
            <a:r>
              <a:rPr sz="2000" spc="-185" dirty="0">
                <a:latin typeface="Calibri"/>
                <a:cs typeface="Calibri"/>
              </a:rPr>
              <a:t>контроль</a:t>
            </a:r>
            <a:r>
              <a:rPr sz="2000" spc="-125" dirty="0">
                <a:latin typeface="Calibri"/>
                <a:cs typeface="Calibri"/>
              </a:rPr>
              <a:t> </a:t>
            </a:r>
            <a:r>
              <a:rPr sz="2000" spc="-145" dirty="0">
                <a:latin typeface="Calibri"/>
                <a:cs typeface="Calibri"/>
              </a:rPr>
              <a:t>(50).</a:t>
            </a:r>
            <a:endParaRPr sz="2000">
              <a:latin typeface="Calibri"/>
              <a:cs typeface="Calibri"/>
            </a:endParaRPr>
          </a:p>
          <a:p>
            <a:pPr marL="180975" indent="-168275">
              <a:lnSpc>
                <a:spcPct val="100000"/>
              </a:lnSpc>
              <a:buAutoNum type="arabicPlain"/>
              <a:tabLst>
                <a:tab pos="180975" algn="l"/>
              </a:tabLst>
            </a:pPr>
            <a:r>
              <a:rPr sz="2000" spc="-160" dirty="0">
                <a:latin typeface="Calibri"/>
                <a:cs typeface="Calibri"/>
              </a:rPr>
              <a:t>группа </a:t>
            </a:r>
            <a:r>
              <a:rPr sz="2000" spc="-165" dirty="0">
                <a:latin typeface="Calibri"/>
                <a:cs typeface="Calibri"/>
              </a:rPr>
              <a:t>–горизонтально </a:t>
            </a:r>
            <a:r>
              <a:rPr sz="2000" spc="-210" dirty="0">
                <a:latin typeface="Calibri"/>
                <a:cs typeface="Calibri"/>
              </a:rPr>
              <a:t>положение </a:t>
            </a:r>
            <a:r>
              <a:rPr sz="2000" spc="-170" dirty="0">
                <a:latin typeface="Calibri"/>
                <a:cs typeface="Calibri"/>
              </a:rPr>
              <a:t>от </a:t>
            </a:r>
            <a:r>
              <a:rPr sz="2000" spc="-114" dirty="0">
                <a:latin typeface="Calibri"/>
                <a:cs typeface="Calibri"/>
              </a:rPr>
              <a:t>24 </a:t>
            </a:r>
            <a:r>
              <a:rPr sz="2000" spc="-160" dirty="0">
                <a:latin typeface="Calibri"/>
                <a:cs typeface="Calibri"/>
              </a:rPr>
              <a:t>часов </a:t>
            </a:r>
            <a:r>
              <a:rPr sz="2000" spc="-220" dirty="0">
                <a:latin typeface="Calibri"/>
                <a:cs typeface="Calibri"/>
              </a:rPr>
              <a:t>до </a:t>
            </a:r>
            <a:r>
              <a:rPr sz="2000" spc="-65" dirty="0">
                <a:latin typeface="Calibri"/>
                <a:cs typeface="Calibri"/>
              </a:rPr>
              <a:t>3-х</a:t>
            </a:r>
            <a:r>
              <a:rPr sz="2000" spc="225" dirty="0">
                <a:latin typeface="Calibri"/>
                <a:cs typeface="Calibri"/>
              </a:rPr>
              <a:t> </a:t>
            </a:r>
            <a:r>
              <a:rPr sz="2000" spc="-160" dirty="0">
                <a:latin typeface="Calibri"/>
                <a:cs typeface="Calibri"/>
              </a:rPr>
              <a:t>суток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145" dirty="0">
                <a:latin typeface="Calibri"/>
                <a:cs typeface="Calibri"/>
              </a:rPr>
              <a:t>(57).</a:t>
            </a:r>
            <a:endParaRPr sz="2000">
              <a:latin typeface="Calibri"/>
              <a:cs typeface="Calibri"/>
            </a:endParaRPr>
          </a:p>
          <a:p>
            <a:pPr marL="12700" marR="777240">
              <a:lnSpc>
                <a:spcPct val="100000"/>
              </a:lnSpc>
              <a:buAutoNum type="arabicPlain" startAt="2"/>
              <a:tabLst>
                <a:tab pos="180975" algn="l"/>
              </a:tabLst>
            </a:pPr>
            <a:r>
              <a:rPr sz="2000" spc="-145" dirty="0">
                <a:latin typeface="Calibri"/>
                <a:cs typeface="Calibri"/>
              </a:rPr>
              <a:t>группа- </a:t>
            </a:r>
            <a:r>
              <a:rPr sz="2000" spc="-195" dirty="0">
                <a:latin typeface="Calibri"/>
                <a:cs typeface="Calibri"/>
              </a:rPr>
              <a:t>Пациенты </a:t>
            </a:r>
            <a:r>
              <a:rPr sz="2000" spc="-185" dirty="0">
                <a:latin typeface="Calibri"/>
                <a:cs typeface="Calibri"/>
              </a:rPr>
              <a:t>находившиеся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190" dirty="0">
                <a:latin typeface="Calibri"/>
                <a:cs typeface="Calibri"/>
              </a:rPr>
              <a:t>горизонтальном  </a:t>
            </a:r>
            <a:r>
              <a:rPr sz="2000" spc="-210" dirty="0">
                <a:latin typeface="Calibri"/>
                <a:cs typeface="Calibri"/>
              </a:rPr>
              <a:t>положении </a:t>
            </a:r>
            <a:r>
              <a:rPr sz="2000" spc="-170" dirty="0">
                <a:latin typeface="Calibri"/>
                <a:cs typeface="Calibri"/>
              </a:rPr>
              <a:t>от</a:t>
            </a:r>
            <a:r>
              <a:rPr sz="2000" spc="110" dirty="0">
                <a:latin typeface="Calibri"/>
                <a:cs typeface="Calibri"/>
              </a:rPr>
              <a:t> </a:t>
            </a:r>
            <a:r>
              <a:rPr sz="2000" spc="-65" dirty="0">
                <a:latin typeface="Calibri"/>
                <a:cs typeface="Calibri"/>
              </a:rPr>
              <a:t>4-х </a:t>
            </a:r>
            <a:r>
              <a:rPr sz="2000" spc="-160" dirty="0">
                <a:latin typeface="Calibri"/>
                <a:cs typeface="Calibri"/>
              </a:rPr>
              <a:t>суток </a:t>
            </a:r>
            <a:r>
              <a:rPr sz="2000" spc="-204" dirty="0">
                <a:latin typeface="Calibri"/>
                <a:cs typeface="Calibri"/>
              </a:rPr>
              <a:t>и </a:t>
            </a:r>
            <a:r>
              <a:rPr sz="2000" spc="-195" dirty="0">
                <a:latin typeface="Calibri"/>
                <a:cs typeface="Calibri"/>
              </a:rPr>
              <a:t>более. </a:t>
            </a:r>
            <a:r>
              <a:rPr sz="2000" spc="-125" dirty="0">
                <a:latin typeface="Calibri"/>
                <a:cs typeface="Calibri"/>
              </a:rPr>
              <a:t>(36</a:t>
            </a:r>
            <a:r>
              <a:rPr sz="2000" spc="-275" dirty="0">
                <a:latin typeface="Calibri"/>
                <a:cs typeface="Calibri"/>
              </a:rPr>
              <a:t> </a:t>
            </a:r>
            <a:r>
              <a:rPr sz="2000" spc="-175" dirty="0">
                <a:latin typeface="Calibri"/>
                <a:cs typeface="Calibri"/>
              </a:rPr>
              <a:t>чел.)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0111" y="3626611"/>
            <a:ext cx="10947400" cy="2573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30"/>
              </a:lnSpc>
              <a:spcBef>
                <a:spcPts val="100"/>
              </a:spcBef>
            </a:pPr>
            <a:r>
              <a:rPr sz="2400" spc="-225" dirty="0">
                <a:latin typeface="Calibri"/>
                <a:cs typeface="Calibri"/>
              </a:rPr>
              <a:t>Длительность исследования </a:t>
            </a:r>
            <a:r>
              <a:rPr sz="2400" spc="-204" dirty="0">
                <a:latin typeface="Calibri"/>
                <a:cs typeface="Calibri"/>
              </a:rPr>
              <a:t>составила </a:t>
            </a:r>
            <a:r>
              <a:rPr sz="2400" spc="-145" dirty="0">
                <a:latin typeface="Calibri"/>
                <a:cs typeface="Calibri"/>
              </a:rPr>
              <a:t>36 </a:t>
            </a:r>
            <a:r>
              <a:rPr sz="2400" spc="-235" dirty="0">
                <a:latin typeface="Calibri"/>
                <a:cs typeface="Calibri"/>
              </a:rPr>
              <a:t>месяцев. </a:t>
            </a:r>
            <a:r>
              <a:rPr sz="2400" spc="-195" dirty="0">
                <a:latin typeface="Calibri"/>
                <a:cs typeface="Calibri"/>
              </a:rPr>
              <a:t>У </a:t>
            </a:r>
            <a:r>
              <a:rPr sz="2400" spc="-225" dirty="0">
                <a:latin typeface="Calibri"/>
                <a:cs typeface="Calibri"/>
              </a:rPr>
              <a:t>больных </a:t>
            </a:r>
            <a:r>
              <a:rPr sz="2400" spc="-165" dirty="0">
                <a:latin typeface="Calibri"/>
                <a:cs typeface="Calibri"/>
              </a:rPr>
              <a:t>трех </a:t>
            </a:r>
            <a:r>
              <a:rPr sz="2400" spc="-190" dirty="0">
                <a:latin typeface="Calibri"/>
                <a:cs typeface="Calibri"/>
              </a:rPr>
              <a:t>групп </a:t>
            </a:r>
            <a:r>
              <a:rPr sz="2400" spc="-229" dirty="0">
                <a:latin typeface="Calibri"/>
                <a:cs typeface="Calibri"/>
              </a:rPr>
              <a:t>оценивали </a:t>
            </a:r>
            <a:r>
              <a:rPr sz="2400" spc="-195" dirty="0">
                <a:latin typeface="Calibri"/>
                <a:cs typeface="Calibri"/>
              </a:rPr>
              <a:t>Age, </a:t>
            </a:r>
            <a:r>
              <a:rPr sz="2400" spc="-220" dirty="0">
                <a:latin typeface="Calibri"/>
                <a:cs typeface="Calibri"/>
              </a:rPr>
              <a:t>cреднее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spc="-250" dirty="0">
                <a:latin typeface="Calibri"/>
                <a:cs typeface="Calibri"/>
              </a:rPr>
              <a:t>АД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830"/>
              </a:lnSpc>
            </a:pPr>
            <a:r>
              <a:rPr sz="2400" spc="-250" dirty="0">
                <a:latin typeface="Calibri"/>
                <a:cs typeface="Calibri"/>
              </a:rPr>
              <a:t>(MAP), </a:t>
            </a:r>
            <a:r>
              <a:rPr sz="2400" spc="-215" dirty="0">
                <a:latin typeface="Calibri"/>
                <a:cs typeface="Calibri"/>
              </a:rPr>
              <a:t>Пульс </a:t>
            </a:r>
            <a:r>
              <a:rPr sz="2400" spc="-165" dirty="0">
                <a:latin typeface="Calibri"/>
                <a:cs typeface="Calibri"/>
              </a:rPr>
              <a:t>(Ps), </a:t>
            </a:r>
            <a:r>
              <a:rPr sz="2400" spc="-210" dirty="0">
                <a:latin typeface="Calibri"/>
                <a:cs typeface="Calibri"/>
              </a:rPr>
              <a:t>коэффициент </a:t>
            </a:r>
            <a:r>
              <a:rPr sz="2400" spc="-215" dirty="0">
                <a:latin typeface="Calibri"/>
                <a:cs typeface="Calibri"/>
              </a:rPr>
              <a:t>овершута </a:t>
            </a:r>
            <a:r>
              <a:rPr sz="2400" spc="-185" dirty="0">
                <a:latin typeface="Calibri"/>
                <a:cs typeface="Calibri"/>
              </a:rPr>
              <a:t>(КО) </a:t>
            </a:r>
            <a:r>
              <a:rPr sz="2400" spc="-260" dirty="0">
                <a:latin typeface="Calibri"/>
                <a:cs typeface="Calibri"/>
              </a:rPr>
              <a:t>до </a:t>
            </a:r>
            <a:r>
              <a:rPr sz="2400" spc="-245" dirty="0">
                <a:latin typeface="Calibri"/>
                <a:cs typeface="Calibri"/>
              </a:rPr>
              <a:t>и </a:t>
            </a:r>
            <a:r>
              <a:rPr sz="2400" spc="-210" dirty="0">
                <a:latin typeface="Calibri"/>
                <a:cs typeface="Calibri"/>
              </a:rPr>
              <a:t>во </a:t>
            </a:r>
            <a:r>
              <a:rPr sz="2400" spc="-240" dirty="0">
                <a:latin typeface="Calibri"/>
                <a:cs typeface="Calibri"/>
              </a:rPr>
              <a:t>время </a:t>
            </a:r>
            <a:r>
              <a:rPr sz="2400" spc="-235" dirty="0">
                <a:latin typeface="Calibri"/>
                <a:cs typeface="Calibri"/>
              </a:rPr>
              <a:t>процедуры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20" dirty="0">
                <a:latin typeface="Calibri"/>
                <a:cs typeface="Calibri"/>
              </a:rPr>
              <a:t>вертикализации.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459230" algn="l"/>
              </a:tabLst>
            </a:pPr>
            <a:r>
              <a:rPr sz="2400" spc="-229" dirty="0">
                <a:latin typeface="Calibri"/>
                <a:cs typeface="Calibri"/>
              </a:rPr>
              <a:t>Критериями	</a:t>
            </a:r>
            <a:r>
              <a:rPr sz="2400" spc="-210" dirty="0">
                <a:latin typeface="Calibri"/>
                <a:cs typeface="Calibri"/>
              </a:rPr>
              <a:t>начала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вертикализации:</a:t>
            </a:r>
            <a:endParaRPr sz="2400">
              <a:latin typeface="Calibri"/>
              <a:cs typeface="Calibri"/>
            </a:endParaRPr>
          </a:p>
          <a:p>
            <a:pPr marL="196850" indent="-184785">
              <a:lnSpc>
                <a:spcPct val="100000"/>
              </a:lnSpc>
              <a:spcBef>
                <a:spcPts val="20"/>
              </a:spcBef>
              <a:buSzPct val="95833"/>
              <a:buAutoNum type="arabicPeriod"/>
              <a:tabLst>
                <a:tab pos="197485" algn="l"/>
              </a:tabLst>
            </a:pPr>
            <a:r>
              <a:rPr sz="2400" spc="-235" dirty="0">
                <a:latin typeface="Calibri"/>
                <a:cs typeface="Calibri"/>
              </a:rPr>
              <a:t>Горизонтальное </a:t>
            </a:r>
            <a:r>
              <a:rPr sz="2400" spc="-250" dirty="0">
                <a:latin typeface="Calibri"/>
                <a:cs typeface="Calibri"/>
              </a:rPr>
              <a:t>положение </a:t>
            </a:r>
            <a:r>
              <a:rPr sz="2400" spc="-204" dirty="0">
                <a:latin typeface="Calibri"/>
                <a:cs typeface="Calibri"/>
              </a:rPr>
              <a:t>тела </a:t>
            </a:r>
            <a:r>
              <a:rPr sz="2400" spc="-140" dirty="0">
                <a:latin typeface="Calibri"/>
                <a:cs typeface="Calibri"/>
              </a:rPr>
              <a:t>24 </a:t>
            </a:r>
            <a:r>
              <a:rPr sz="2400" spc="-185" dirty="0">
                <a:latin typeface="Calibri"/>
                <a:cs typeface="Calibri"/>
              </a:rPr>
              <a:t>часа </a:t>
            </a:r>
            <a:r>
              <a:rPr sz="2400" spc="-245" dirty="0">
                <a:latin typeface="Calibri"/>
                <a:cs typeface="Calibri"/>
              </a:rPr>
              <a:t>и</a:t>
            </a:r>
            <a:r>
              <a:rPr sz="2400" spc="-125" dirty="0">
                <a:latin typeface="Calibri"/>
                <a:cs typeface="Calibri"/>
              </a:rPr>
              <a:t> </a:t>
            </a:r>
            <a:r>
              <a:rPr sz="2400" spc="-235" dirty="0">
                <a:latin typeface="Calibri"/>
                <a:cs typeface="Calibri"/>
              </a:rPr>
              <a:t>более.</a:t>
            </a:r>
            <a:endParaRPr sz="2400">
              <a:latin typeface="Calibri"/>
              <a:cs typeface="Calibri"/>
            </a:endParaRPr>
          </a:p>
          <a:p>
            <a:pPr marL="12700" marR="2510790">
              <a:lnSpc>
                <a:spcPts val="2780"/>
              </a:lnSpc>
              <a:spcBef>
                <a:spcPts val="200"/>
              </a:spcBef>
              <a:buSzPct val="95833"/>
              <a:buAutoNum type="arabicPeriod"/>
              <a:tabLst>
                <a:tab pos="197485" algn="l"/>
              </a:tabLst>
            </a:pPr>
            <a:r>
              <a:rPr sz="2400" spc="-195" dirty="0">
                <a:latin typeface="Calibri"/>
                <a:cs typeface="Calibri"/>
              </a:rPr>
              <a:t>Отсутствие вегетативных </a:t>
            </a:r>
            <a:r>
              <a:rPr sz="2400" spc="-220" dirty="0">
                <a:latin typeface="Calibri"/>
                <a:cs typeface="Calibri"/>
              </a:rPr>
              <a:t>реакций </a:t>
            </a:r>
            <a:r>
              <a:rPr sz="2400" spc="-210" dirty="0">
                <a:latin typeface="Calibri"/>
                <a:cs typeface="Calibri"/>
              </a:rPr>
              <a:t>(потливость, </a:t>
            </a:r>
            <a:r>
              <a:rPr sz="2400" spc="-229" dirty="0">
                <a:latin typeface="Calibri"/>
                <a:cs typeface="Calibri"/>
              </a:rPr>
              <a:t>бледность </a:t>
            </a:r>
            <a:r>
              <a:rPr sz="2400" spc="-235" dirty="0">
                <a:latin typeface="Calibri"/>
                <a:cs typeface="Calibri"/>
              </a:rPr>
              <a:t>кожных </a:t>
            </a:r>
            <a:r>
              <a:rPr sz="2400" spc="-210" dirty="0">
                <a:latin typeface="Calibri"/>
                <a:cs typeface="Calibri"/>
              </a:rPr>
              <a:t>покровов)  </a:t>
            </a:r>
            <a:r>
              <a:rPr sz="2400" spc="-170" dirty="0">
                <a:latin typeface="Calibri"/>
                <a:cs typeface="Calibri"/>
              </a:rPr>
              <a:t>(</a:t>
            </a:r>
            <a:r>
              <a:rPr sz="1100" spc="-105" dirty="0">
                <a:latin typeface="Calibri"/>
                <a:cs typeface="Calibri"/>
              </a:rPr>
              <a:t>E</a:t>
            </a:r>
            <a:r>
              <a:rPr sz="1100" spc="-120" dirty="0">
                <a:latin typeface="Calibri"/>
                <a:cs typeface="Calibri"/>
              </a:rPr>
              <a:t>u</a:t>
            </a:r>
            <a:r>
              <a:rPr sz="1100" spc="-75" dirty="0">
                <a:latin typeface="Calibri"/>
                <a:cs typeface="Calibri"/>
              </a:rPr>
              <a:t>g</a:t>
            </a:r>
            <a:r>
              <a:rPr sz="1100" spc="-114" dirty="0">
                <a:latin typeface="Calibri"/>
                <a:cs typeface="Calibri"/>
              </a:rPr>
              <a:t>e</a:t>
            </a:r>
            <a:r>
              <a:rPr sz="1100" spc="-95" dirty="0">
                <a:latin typeface="Calibri"/>
                <a:cs typeface="Calibri"/>
              </a:rPr>
              <a:t>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300" dirty="0">
                <a:latin typeface="Calibri"/>
                <a:cs typeface="Calibri"/>
              </a:rPr>
              <a:t>M</a:t>
            </a:r>
            <a:r>
              <a:rPr sz="1100" spc="-90" dirty="0">
                <a:latin typeface="Calibri"/>
                <a:cs typeface="Calibri"/>
              </a:rPr>
              <a:t>.</a:t>
            </a:r>
            <a:r>
              <a:rPr sz="1100" spc="-130" dirty="0">
                <a:latin typeface="Calibri"/>
                <a:cs typeface="Calibri"/>
              </a:rPr>
              <a:t>H</a:t>
            </a:r>
            <a:r>
              <a:rPr sz="1100" spc="-105" dirty="0">
                <a:latin typeface="Calibri"/>
                <a:cs typeface="Calibri"/>
              </a:rPr>
              <a:t>a</a:t>
            </a:r>
            <a:r>
              <a:rPr sz="1100" spc="-10" dirty="0">
                <a:latin typeface="Calibri"/>
                <a:cs typeface="Calibri"/>
              </a:rPr>
              <a:t>l</a:t>
            </a:r>
            <a:r>
              <a:rPr sz="1100" spc="-105" dirty="0">
                <a:latin typeface="Calibri"/>
                <a:cs typeface="Calibri"/>
              </a:rPr>
              <a:t>a</a:t>
            </a:r>
            <a:r>
              <a:rPr sz="1100" spc="-100" dirty="0">
                <a:latin typeface="Calibri"/>
                <a:cs typeface="Calibri"/>
              </a:rPr>
              <a:t>r,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35" dirty="0">
                <a:latin typeface="Calibri"/>
                <a:cs typeface="Calibri"/>
              </a:rPr>
              <a:t>I</a:t>
            </a:r>
            <a:r>
              <a:rPr sz="1100" spc="-195" dirty="0">
                <a:latin typeface="Calibri"/>
                <a:cs typeface="Calibri"/>
              </a:rPr>
              <a:t>mm</a:t>
            </a:r>
            <a:r>
              <a:rPr sz="1100" spc="-135" dirty="0">
                <a:latin typeface="Calibri"/>
                <a:cs typeface="Calibri"/>
              </a:rPr>
              <a:t>ob</a:t>
            </a:r>
            <a:r>
              <a:rPr sz="1100" spc="-30" dirty="0">
                <a:latin typeface="Calibri"/>
                <a:cs typeface="Calibri"/>
              </a:rPr>
              <a:t>i</a:t>
            </a:r>
            <a:r>
              <a:rPr sz="1100" spc="-10" dirty="0">
                <a:latin typeface="Calibri"/>
                <a:cs typeface="Calibri"/>
              </a:rPr>
              <a:t>l</a:t>
            </a:r>
            <a:r>
              <a:rPr sz="1100" spc="-30" dirty="0">
                <a:latin typeface="Calibri"/>
                <a:cs typeface="Calibri"/>
              </a:rPr>
              <a:t>i</a:t>
            </a:r>
            <a:r>
              <a:rPr sz="1100" spc="-90" dirty="0">
                <a:latin typeface="Calibri"/>
                <a:cs typeface="Calibri"/>
              </a:rPr>
              <a:t>t</a:t>
            </a:r>
            <a:r>
              <a:rPr sz="1100" spc="-85" dirty="0">
                <a:latin typeface="Calibri"/>
                <a:cs typeface="Calibri"/>
              </a:rPr>
              <a:t>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a</a:t>
            </a:r>
            <a:r>
              <a:rPr sz="1100" spc="-120" dirty="0">
                <a:latin typeface="Calibri"/>
                <a:cs typeface="Calibri"/>
              </a:rPr>
              <a:t>n</a:t>
            </a:r>
            <a:r>
              <a:rPr sz="1100" spc="-105" dirty="0">
                <a:latin typeface="Calibri"/>
                <a:cs typeface="Calibri"/>
              </a:rPr>
              <a:t>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30" dirty="0">
                <a:latin typeface="Calibri"/>
                <a:cs typeface="Calibri"/>
              </a:rPr>
              <a:t>i</a:t>
            </a:r>
            <a:r>
              <a:rPr sz="1100" spc="-120" dirty="0">
                <a:latin typeface="Calibri"/>
                <a:cs typeface="Calibri"/>
              </a:rPr>
              <a:t>n</a:t>
            </a:r>
            <a:r>
              <a:rPr sz="1100" spc="-110" dirty="0">
                <a:latin typeface="Calibri"/>
                <a:cs typeface="Calibri"/>
              </a:rPr>
              <a:t>a</a:t>
            </a:r>
            <a:r>
              <a:rPr sz="1100" spc="-95" dirty="0">
                <a:latin typeface="Calibri"/>
                <a:cs typeface="Calibri"/>
              </a:rPr>
              <a:t>c</a:t>
            </a:r>
            <a:r>
              <a:rPr sz="1100" spc="-90" dirty="0">
                <a:latin typeface="Calibri"/>
                <a:cs typeface="Calibri"/>
              </a:rPr>
              <a:t>t</a:t>
            </a:r>
            <a:r>
              <a:rPr sz="1100" spc="-30" dirty="0">
                <a:latin typeface="Calibri"/>
                <a:cs typeface="Calibri"/>
              </a:rPr>
              <a:t>i</a:t>
            </a:r>
            <a:r>
              <a:rPr sz="1100" spc="-85" dirty="0">
                <a:latin typeface="Calibri"/>
                <a:cs typeface="Calibri"/>
              </a:rPr>
              <a:t>v</a:t>
            </a:r>
            <a:r>
              <a:rPr sz="1100" spc="-30" dirty="0">
                <a:latin typeface="Calibri"/>
                <a:cs typeface="Calibri"/>
              </a:rPr>
              <a:t>i</a:t>
            </a:r>
            <a:r>
              <a:rPr sz="1100" spc="-90" dirty="0">
                <a:latin typeface="Calibri"/>
                <a:cs typeface="Calibri"/>
              </a:rPr>
              <a:t>t</a:t>
            </a:r>
            <a:r>
              <a:rPr sz="1100" spc="-85" dirty="0">
                <a:latin typeface="Calibri"/>
                <a:cs typeface="Calibri"/>
              </a:rPr>
              <a:t>y</a:t>
            </a:r>
            <a:r>
              <a:rPr sz="1100" spc="-40" dirty="0">
                <a:latin typeface="Calibri"/>
                <a:cs typeface="Calibri"/>
              </a:rPr>
              <a:t> </a:t>
            </a:r>
            <a:r>
              <a:rPr sz="1100" spc="-120" dirty="0">
                <a:latin typeface="Calibri"/>
                <a:cs typeface="Calibri"/>
              </a:rPr>
              <a:t>ph</a:t>
            </a:r>
            <a:r>
              <a:rPr sz="1100" spc="-100" dirty="0">
                <a:latin typeface="Calibri"/>
                <a:cs typeface="Calibri"/>
              </a:rPr>
              <a:t>y</a:t>
            </a:r>
            <a:r>
              <a:rPr sz="1100" spc="-85" dirty="0">
                <a:latin typeface="Calibri"/>
                <a:cs typeface="Calibri"/>
              </a:rPr>
              <a:t>s</a:t>
            </a:r>
            <a:r>
              <a:rPr sz="1100" spc="-30" dirty="0">
                <a:latin typeface="Calibri"/>
                <a:cs typeface="Calibri"/>
              </a:rPr>
              <a:t>i</a:t>
            </a:r>
            <a:r>
              <a:rPr sz="1100" spc="-135" dirty="0">
                <a:latin typeface="Calibri"/>
                <a:cs typeface="Calibri"/>
              </a:rPr>
              <a:t>o</a:t>
            </a:r>
            <a:r>
              <a:rPr sz="1100" spc="-10" dirty="0">
                <a:latin typeface="Calibri"/>
                <a:cs typeface="Calibri"/>
              </a:rPr>
              <a:t>l</a:t>
            </a:r>
            <a:r>
              <a:rPr sz="1100" spc="-135" dirty="0">
                <a:latin typeface="Calibri"/>
                <a:cs typeface="Calibri"/>
              </a:rPr>
              <a:t>o</a:t>
            </a:r>
            <a:r>
              <a:rPr sz="1100" spc="-75" dirty="0">
                <a:latin typeface="Calibri"/>
                <a:cs typeface="Calibri"/>
              </a:rPr>
              <a:t>g</a:t>
            </a:r>
            <a:r>
              <a:rPr sz="1100" spc="-30" dirty="0">
                <a:latin typeface="Calibri"/>
                <a:cs typeface="Calibri"/>
              </a:rPr>
              <a:t>i</a:t>
            </a:r>
            <a:r>
              <a:rPr sz="1100" spc="-95" dirty="0">
                <a:latin typeface="Calibri"/>
                <a:cs typeface="Calibri"/>
              </a:rPr>
              <a:t>c</a:t>
            </a:r>
            <a:r>
              <a:rPr sz="1100" spc="-11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l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a</a:t>
            </a:r>
            <a:r>
              <a:rPr sz="1100" spc="-120" dirty="0">
                <a:latin typeface="Calibri"/>
                <a:cs typeface="Calibri"/>
              </a:rPr>
              <a:t>n</a:t>
            </a:r>
            <a:r>
              <a:rPr sz="1100" spc="-105" dirty="0">
                <a:latin typeface="Calibri"/>
                <a:cs typeface="Calibri"/>
              </a:rPr>
              <a:t>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65" dirty="0">
                <a:latin typeface="Calibri"/>
                <a:cs typeface="Calibri"/>
              </a:rPr>
              <a:t>f</a:t>
            </a:r>
            <a:r>
              <a:rPr sz="1100" spc="-135" dirty="0">
                <a:latin typeface="Calibri"/>
                <a:cs typeface="Calibri"/>
              </a:rPr>
              <a:t>u</a:t>
            </a:r>
            <a:r>
              <a:rPr sz="1100" spc="-120" dirty="0">
                <a:latin typeface="Calibri"/>
                <a:cs typeface="Calibri"/>
              </a:rPr>
              <a:t>n</a:t>
            </a:r>
            <a:r>
              <a:rPr sz="1100" spc="-95" dirty="0">
                <a:latin typeface="Calibri"/>
                <a:cs typeface="Calibri"/>
              </a:rPr>
              <a:t>c</a:t>
            </a:r>
            <a:r>
              <a:rPr sz="1100" spc="-90" dirty="0">
                <a:latin typeface="Calibri"/>
                <a:cs typeface="Calibri"/>
              </a:rPr>
              <a:t>t</a:t>
            </a:r>
            <a:r>
              <a:rPr sz="1100" spc="-30" dirty="0">
                <a:latin typeface="Calibri"/>
                <a:cs typeface="Calibri"/>
              </a:rPr>
              <a:t>i</a:t>
            </a:r>
            <a:r>
              <a:rPr sz="1100" spc="-135" dirty="0">
                <a:latin typeface="Calibri"/>
                <a:cs typeface="Calibri"/>
              </a:rPr>
              <a:t>o</a:t>
            </a:r>
            <a:r>
              <a:rPr sz="1100" spc="-120" dirty="0">
                <a:latin typeface="Calibri"/>
                <a:cs typeface="Calibri"/>
              </a:rPr>
              <a:t>n</a:t>
            </a:r>
            <a:r>
              <a:rPr sz="1100" spc="-110" dirty="0">
                <a:latin typeface="Calibri"/>
                <a:cs typeface="Calibri"/>
              </a:rPr>
              <a:t>a</a:t>
            </a:r>
            <a:r>
              <a:rPr sz="1100" dirty="0">
                <a:latin typeface="Calibri"/>
                <a:cs typeface="Calibri"/>
              </a:rPr>
              <a:t>l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95" dirty="0">
                <a:latin typeface="Calibri"/>
                <a:cs typeface="Calibri"/>
              </a:rPr>
              <a:t>c</a:t>
            </a:r>
            <a:r>
              <a:rPr sz="1100" spc="-120" dirty="0">
                <a:latin typeface="Calibri"/>
                <a:cs typeface="Calibri"/>
              </a:rPr>
              <a:t>h</a:t>
            </a:r>
            <a:r>
              <a:rPr sz="1100" spc="-110" dirty="0">
                <a:latin typeface="Calibri"/>
                <a:cs typeface="Calibri"/>
              </a:rPr>
              <a:t>a</a:t>
            </a:r>
            <a:r>
              <a:rPr sz="1100" spc="-120" dirty="0">
                <a:latin typeface="Calibri"/>
                <a:cs typeface="Calibri"/>
              </a:rPr>
              <a:t>n</a:t>
            </a:r>
            <a:r>
              <a:rPr sz="1100" spc="-75" dirty="0">
                <a:latin typeface="Calibri"/>
                <a:cs typeface="Calibri"/>
              </a:rPr>
              <a:t>g</a:t>
            </a:r>
            <a:r>
              <a:rPr sz="1100" spc="-114" dirty="0">
                <a:latin typeface="Calibri"/>
                <a:cs typeface="Calibri"/>
              </a:rPr>
              <a:t>e</a:t>
            </a:r>
            <a:r>
              <a:rPr sz="1100" spc="-85" dirty="0">
                <a:latin typeface="Calibri"/>
                <a:cs typeface="Calibri"/>
              </a:rPr>
              <a:t>s</a:t>
            </a:r>
            <a:r>
              <a:rPr sz="1100" spc="-100" dirty="0">
                <a:latin typeface="Calibri"/>
                <a:cs typeface="Calibri"/>
              </a:rPr>
              <a:t>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120" dirty="0">
                <a:latin typeface="Calibri"/>
                <a:cs typeface="Calibri"/>
              </a:rPr>
              <a:t>p</a:t>
            </a:r>
            <a:r>
              <a:rPr sz="1100" spc="-100" dirty="0">
                <a:latin typeface="Calibri"/>
                <a:cs typeface="Calibri"/>
              </a:rPr>
              <a:t>r</a:t>
            </a:r>
            <a:r>
              <a:rPr sz="1100" spc="-114" dirty="0">
                <a:latin typeface="Calibri"/>
                <a:cs typeface="Calibri"/>
              </a:rPr>
              <a:t>e</a:t>
            </a:r>
            <a:r>
              <a:rPr sz="1100" spc="-85" dirty="0">
                <a:latin typeface="Calibri"/>
                <a:cs typeface="Calibri"/>
              </a:rPr>
              <a:t>v</a:t>
            </a:r>
            <a:r>
              <a:rPr sz="1100" spc="-114" dirty="0">
                <a:latin typeface="Calibri"/>
                <a:cs typeface="Calibri"/>
              </a:rPr>
              <a:t>e</a:t>
            </a:r>
            <a:r>
              <a:rPr sz="1100" spc="-120" dirty="0">
                <a:latin typeface="Calibri"/>
                <a:cs typeface="Calibri"/>
              </a:rPr>
              <a:t>n</a:t>
            </a:r>
            <a:r>
              <a:rPr sz="1100" spc="-90" dirty="0">
                <a:latin typeface="Calibri"/>
                <a:cs typeface="Calibri"/>
              </a:rPr>
              <a:t>t</a:t>
            </a:r>
            <a:r>
              <a:rPr sz="1100" spc="-30" dirty="0">
                <a:latin typeface="Calibri"/>
                <a:cs typeface="Calibri"/>
              </a:rPr>
              <a:t>i</a:t>
            </a:r>
            <a:r>
              <a:rPr sz="1100" spc="-135" dirty="0">
                <a:latin typeface="Calibri"/>
                <a:cs typeface="Calibri"/>
              </a:rPr>
              <a:t>o</a:t>
            </a:r>
            <a:r>
              <a:rPr sz="1100" spc="-95" dirty="0">
                <a:latin typeface="Calibri"/>
                <a:cs typeface="Calibri"/>
              </a:rPr>
              <a:t>n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a</a:t>
            </a:r>
            <a:r>
              <a:rPr sz="1100" spc="-120" dirty="0">
                <a:latin typeface="Calibri"/>
                <a:cs typeface="Calibri"/>
              </a:rPr>
              <a:t>n</a:t>
            </a:r>
            <a:r>
              <a:rPr sz="1100" spc="-105" dirty="0">
                <a:latin typeface="Calibri"/>
                <a:cs typeface="Calibri"/>
              </a:rPr>
              <a:t>d</a:t>
            </a:r>
            <a:r>
              <a:rPr sz="1100" spc="-55" dirty="0">
                <a:latin typeface="Calibri"/>
                <a:cs typeface="Calibri"/>
              </a:rPr>
              <a:t> </a:t>
            </a:r>
            <a:r>
              <a:rPr sz="1100" spc="-90" dirty="0">
                <a:latin typeface="Calibri"/>
                <a:cs typeface="Calibri"/>
              </a:rPr>
              <a:t>t</a:t>
            </a:r>
            <a:r>
              <a:rPr sz="1100" spc="-100" dirty="0">
                <a:latin typeface="Calibri"/>
                <a:cs typeface="Calibri"/>
              </a:rPr>
              <a:t>r</a:t>
            </a:r>
            <a:r>
              <a:rPr sz="1100" spc="-114" dirty="0">
                <a:latin typeface="Calibri"/>
                <a:cs typeface="Calibri"/>
              </a:rPr>
              <a:t>e</a:t>
            </a:r>
            <a:r>
              <a:rPr sz="1100" spc="-110" dirty="0">
                <a:latin typeface="Calibri"/>
                <a:cs typeface="Calibri"/>
              </a:rPr>
              <a:t>a</a:t>
            </a:r>
            <a:r>
              <a:rPr sz="1100" spc="-90" dirty="0">
                <a:latin typeface="Calibri"/>
                <a:cs typeface="Calibri"/>
              </a:rPr>
              <a:t>t</a:t>
            </a:r>
            <a:r>
              <a:rPr sz="1100" spc="-195" dirty="0">
                <a:latin typeface="Calibri"/>
                <a:cs typeface="Calibri"/>
              </a:rPr>
              <a:t>m</a:t>
            </a:r>
            <a:r>
              <a:rPr sz="1100" spc="-114" dirty="0">
                <a:latin typeface="Calibri"/>
                <a:cs typeface="Calibri"/>
              </a:rPr>
              <a:t>e</a:t>
            </a:r>
            <a:r>
              <a:rPr sz="1100" spc="-120" dirty="0">
                <a:latin typeface="Calibri"/>
                <a:cs typeface="Calibri"/>
              </a:rPr>
              <a:t>n</a:t>
            </a:r>
            <a:r>
              <a:rPr sz="1100" spc="-90" dirty="0">
                <a:latin typeface="Calibri"/>
                <a:cs typeface="Calibri"/>
              </a:rPr>
              <a:t>t</a:t>
            </a:r>
            <a:r>
              <a:rPr sz="1100" spc="-100" dirty="0">
                <a:latin typeface="Calibri"/>
                <a:cs typeface="Calibri"/>
              </a:rPr>
              <a:t>,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85" dirty="0">
                <a:latin typeface="Calibri"/>
                <a:cs typeface="Calibri"/>
              </a:rPr>
              <a:t>2007</a:t>
            </a:r>
            <a:r>
              <a:rPr sz="1100" spc="-80" dirty="0">
                <a:latin typeface="Calibri"/>
                <a:cs typeface="Calibri"/>
              </a:rPr>
              <a:t>)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251" y="1432559"/>
            <a:ext cx="5916930" cy="4411980"/>
            <a:chOff x="2381251" y="1432559"/>
            <a:chExt cx="5916930" cy="4411980"/>
          </a:xfrm>
        </p:grpSpPr>
        <p:sp>
          <p:nvSpPr>
            <p:cNvPr id="3" name="object 3"/>
            <p:cNvSpPr/>
            <p:nvPr/>
          </p:nvSpPr>
          <p:spPr>
            <a:xfrm>
              <a:off x="2381251" y="1432559"/>
              <a:ext cx="5916930" cy="4411980"/>
            </a:xfrm>
            <a:custGeom>
              <a:avLst/>
              <a:gdLst/>
              <a:ahLst/>
              <a:cxnLst/>
              <a:rect l="l" t="t" r="r" b="b"/>
              <a:pathLst>
                <a:path w="5916930" h="4411980">
                  <a:moveTo>
                    <a:pt x="0" y="4411980"/>
                  </a:moveTo>
                  <a:lnTo>
                    <a:pt x="5916306" y="4411980"/>
                  </a:lnTo>
                  <a:lnTo>
                    <a:pt x="5916306" y="0"/>
                  </a:lnTo>
                  <a:lnTo>
                    <a:pt x="0" y="0"/>
                  </a:lnTo>
                  <a:lnTo>
                    <a:pt x="0" y="4411980"/>
                  </a:lnTo>
                  <a:close/>
                </a:path>
              </a:pathLst>
            </a:custGeom>
            <a:solidFill>
              <a:srgbClr val="FFFB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34623" y="1537770"/>
              <a:ext cx="5265420" cy="3869690"/>
            </a:xfrm>
            <a:custGeom>
              <a:avLst/>
              <a:gdLst/>
              <a:ahLst/>
              <a:cxnLst/>
              <a:rect l="l" t="t" r="r" b="b"/>
              <a:pathLst>
                <a:path w="5265420" h="3869690">
                  <a:moveTo>
                    <a:pt x="5265078" y="0"/>
                  </a:moveTo>
                  <a:lnTo>
                    <a:pt x="0" y="0"/>
                  </a:lnTo>
                  <a:lnTo>
                    <a:pt x="0" y="3869590"/>
                  </a:lnTo>
                  <a:lnTo>
                    <a:pt x="5265078" y="3869590"/>
                  </a:lnTo>
                  <a:lnTo>
                    <a:pt x="52650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89264" y="1542312"/>
              <a:ext cx="0" cy="3860165"/>
            </a:xfrm>
            <a:custGeom>
              <a:avLst/>
              <a:gdLst/>
              <a:ahLst/>
              <a:cxnLst/>
              <a:rect l="l" t="t" r="r" b="b"/>
              <a:pathLst>
                <a:path h="3860165">
                  <a:moveTo>
                    <a:pt x="0" y="3860163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89264" y="5393023"/>
              <a:ext cx="3175" cy="9525"/>
            </a:xfrm>
            <a:custGeom>
              <a:avLst/>
              <a:gdLst/>
              <a:ahLst/>
              <a:cxnLst/>
              <a:rect l="l" t="t" r="r" b="b"/>
              <a:pathLst>
                <a:path w="3175" h="9525">
                  <a:moveTo>
                    <a:pt x="0" y="9452"/>
                  </a:moveTo>
                  <a:lnTo>
                    <a:pt x="317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692440" y="1552463"/>
              <a:ext cx="0" cy="3830320"/>
            </a:xfrm>
            <a:custGeom>
              <a:avLst/>
              <a:gdLst/>
              <a:ahLst/>
              <a:cxnLst/>
              <a:rect l="l" t="t" r="r" b="b"/>
              <a:pathLst>
                <a:path h="3830320">
                  <a:moveTo>
                    <a:pt x="0" y="0"/>
                  </a:moveTo>
                  <a:lnTo>
                    <a:pt x="0" y="3830168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40439" y="1542312"/>
              <a:ext cx="0" cy="3860165"/>
            </a:xfrm>
            <a:custGeom>
              <a:avLst/>
              <a:gdLst/>
              <a:ahLst/>
              <a:cxnLst/>
              <a:rect l="l" t="t" r="r" b="b"/>
              <a:pathLst>
                <a:path h="3860165">
                  <a:moveTo>
                    <a:pt x="0" y="38595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36628" y="5393023"/>
              <a:ext cx="3810" cy="8890"/>
            </a:xfrm>
            <a:custGeom>
              <a:avLst/>
              <a:gdLst/>
              <a:ahLst/>
              <a:cxnLst/>
              <a:rect l="l" t="t" r="r" b="b"/>
              <a:pathLst>
                <a:path w="3810" h="8889">
                  <a:moveTo>
                    <a:pt x="3810" y="883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36628" y="1552463"/>
              <a:ext cx="0" cy="3830320"/>
            </a:xfrm>
            <a:custGeom>
              <a:avLst/>
              <a:gdLst/>
              <a:ahLst/>
              <a:cxnLst/>
              <a:rect l="l" t="t" r="r" b="b"/>
              <a:pathLst>
                <a:path h="3830320">
                  <a:moveTo>
                    <a:pt x="0" y="0"/>
                  </a:moveTo>
                  <a:lnTo>
                    <a:pt x="0" y="3830168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91486" y="1542312"/>
              <a:ext cx="0" cy="3860165"/>
            </a:xfrm>
            <a:custGeom>
              <a:avLst/>
              <a:gdLst/>
              <a:ahLst/>
              <a:cxnLst/>
              <a:rect l="l" t="t" r="r" b="b"/>
              <a:pathLst>
                <a:path h="3860165">
                  <a:moveTo>
                    <a:pt x="0" y="38595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90215" y="5393023"/>
              <a:ext cx="1270" cy="8890"/>
            </a:xfrm>
            <a:custGeom>
              <a:avLst/>
              <a:gdLst/>
              <a:ahLst/>
              <a:cxnLst/>
              <a:rect l="l" t="t" r="r" b="b"/>
              <a:pathLst>
                <a:path w="1270" h="8889">
                  <a:moveTo>
                    <a:pt x="1270" y="883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90215" y="1552463"/>
              <a:ext cx="0" cy="3830320"/>
            </a:xfrm>
            <a:custGeom>
              <a:avLst/>
              <a:gdLst/>
              <a:ahLst/>
              <a:cxnLst/>
              <a:rect l="l" t="t" r="r" b="b"/>
              <a:pathLst>
                <a:path h="3830320">
                  <a:moveTo>
                    <a:pt x="0" y="0"/>
                  </a:moveTo>
                  <a:lnTo>
                    <a:pt x="0" y="3830168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41644" y="1542312"/>
              <a:ext cx="0" cy="3860165"/>
            </a:xfrm>
            <a:custGeom>
              <a:avLst/>
              <a:gdLst/>
              <a:ahLst/>
              <a:cxnLst/>
              <a:rect l="l" t="t" r="r" b="b"/>
              <a:pathLst>
                <a:path h="3860165">
                  <a:moveTo>
                    <a:pt x="0" y="38595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41644" y="5393023"/>
              <a:ext cx="1905" cy="8890"/>
            </a:xfrm>
            <a:custGeom>
              <a:avLst/>
              <a:gdLst/>
              <a:ahLst/>
              <a:cxnLst/>
              <a:rect l="l" t="t" r="r" b="b"/>
              <a:pathLst>
                <a:path w="1904" h="8889">
                  <a:moveTo>
                    <a:pt x="0" y="8831"/>
                  </a:moveTo>
                  <a:lnTo>
                    <a:pt x="1778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43422" y="1552463"/>
              <a:ext cx="0" cy="3830320"/>
            </a:xfrm>
            <a:custGeom>
              <a:avLst/>
              <a:gdLst/>
              <a:ahLst/>
              <a:cxnLst/>
              <a:rect l="l" t="t" r="r" b="b"/>
              <a:pathLst>
                <a:path h="3830320">
                  <a:moveTo>
                    <a:pt x="0" y="0"/>
                  </a:moveTo>
                  <a:lnTo>
                    <a:pt x="0" y="3830168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692691" y="1542312"/>
              <a:ext cx="0" cy="3860165"/>
            </a:xfrm>
            <a:custGeom>
              <a:avLst/>
              <a:gdLst/>
              <a:ahLst/>
              <a:cxnLst/>
              <a:rect l="l" t="t" r="r" b="b"/>
              <a:pathLst>
                <a:path h="3860165">
                  <a:moveTo>
                    <a:pt x="0" y="38595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92691" y="5393023"/>
              <a:ext cx="4445" cy="8890"/>
            </a:xfrm>
            <a:custGeom>
              <a:avLst/>
              <a:gdLst/>
              <a:ahLst/>
              <a:cxnLst/>
              <a:rect l="l" t="t" r="r" b="b"/>
              <a:pathLst>
                <a:path w="4445" h="8889">
                  <a:moveTo>
                    <a:pt x="0" y="8831"/>
                  </a:moveTo>
                  <a:lnTo>
                    <a:pt x="4445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97136" y="1552463"/>
              <a:ext cx="0" cy="3830320"/>
            </a:xfrm>
            <a:custGeom>
              <a:avLst/>
              <a:gdLst/>
              <a:ahLst/>
              <a:cxnLst/>
              <a:rect l="l" t="t" r="r" b="b"/>
              <a:pathLst>
                <a:path h="3830320">
                  <a:moveTo>
                    <a:pt x="0" y="0"/>
                  </a:moveTo>
                  <a:lnTo>
                    <a:pt x="0" y="3830168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443738" y="1542312"/>
              <a:ext cx="0" cy="3860165"/>
            </a:xfrm>
            <a:custGeom>
              <a:avLst/>
              <a:gdLst/>
              <a:ahLst/>
              <a:cxnLst/>
              <a:rect l="l" t="t" r="r" b="b"/>
              <a:pathLst>
                <a:path h="3860165">
                  <a:moveTo>
                    <a:pt x="0" y="385954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441197" y="5393023"/>
              <a:ext cx="2540" cy="8890"/>
            </a:xfrm>
            <a:custGeom>
              <a:avLst/>
              <a:gdLst/>
              <a:ahLst/>
              <a:cxnLst/>
              <a:rect l="l" t="t" r="r" b="b"/>
              <a:pathLst>
                <a:path w="2540" h="8889">
                  <a:moveTo>
                    <a:pt x="2540" y="8831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41197" y="1552463"/>
              <a:ext cx="0" cy="3830320"/>
            </a:xfrm>
            <a:custGeom>
              <a:avLst/>
              <a:gdLst/>
              <a:ahLst/>
              <a:cxnLst/>
              <a:rect l="l" t="t" r="r" b="b"/>
              <a:pathLst>
                <a:path h="3830320">
                  <a:moveTo>
                    <a:pt x="0" y="0"/>
                  </a:moveTo>
                  <a:lnTo>
                    <a:pt x="0" y="3830168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38560" y="4973149"/>
              <a:ext cx="5256530" cy="0"/>
            </a:xfrm>
            <a:custGeom>
              <a:avLst/>
              <a:gdLst/>
              <a:ahLst/>
              <a:cxnLst/>
              <a:rect l="l" t="t" r="r" b="b"/>
              <a:pathLst>
                <a:path w="5256530">
                  <a:moveTo>
                    <a:pt x="0" y="0"/>
                  </a:moveTo>
                  <a:lnTo>
                    <a:pt x="525597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38560" y="4971893"/>
              <a:ext cx="9525" cy="1270"/>
            </a:xfrm>
            <a:custGeom>
              <a:avLst/>
              <a:gdLst/>
              <a:ahLst/>
              <a:cxnLst/>
              <a:rect l="l" t="t" r="r" b="b"/>
              <a:pathLst>
                <a:path w="9525" h="1270">
                  <a:moveTo>
                    <a:pt x="0" y="1256"/>
                  </a:moveTo>
                  <a:lnTo>
                    <a:pt x="9462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958108" y="4971893"/>
              <a:ext cx="5217160" cy="0"/>
            </a:xfrm>
            <a:custGeom>
              <a:avLst/>
              <a:gdLst/>
              <a:ahLst/>
              <a:cxnLst/>
              <a:rect l="l" t="t" r="r" b="b"/>
              <a:pathLst>
                <a:path w="5217159">
                  <a:moveTo>
                    <a:pt x="0" y="0"/>
                  </a:moveTo>
                  <a:lnTo>
                    <a:pt x="5216862" y="0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185005" y="4971893"/>
              <a:ext cx="8890" cy="1270"/>
            </a:xfrm>
            <a:custGeom>
              <a:avLst/>
              <a:gdLst/>
              <a:ahLst/>
              <a:cxnLst/>
              <a:rect l="l" t="t" r="r" b="b"/>
              <a:pathLst>
                <a:path w="8890" h="1270">
                  <a:moveTo>
                    <a:pt x="0" y="0"/>
                  </a:moveTo>
                  <a:lnTo>
                    <a:pt x="8891" y="1256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39195" y="4544522"/>
              <a:ext cx="5255895" cy="0"/>
            </a:xfrm>
            <a:custGeom>
              <a:avLst/>
              <a:gdLst/>
              <a:ahLst/>
              <a:cxnLst/>
              <a:rect l="l" t="t" r="r" b="b"/>
              <a:pathLst>
                <a:path w="5255895">
                  <a:moveTo>
                    <a:pt x="0" y="0"/>
                  </a:moveTo>
                  <a:lnTo>
                    <a:pt x="525533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939195" y="4541984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89" h="2539">
                  <a:moveTo>
                    <a:pt x="0" y="2537"/>
                  </a:moveTo>
                  <a:lnTo>
                    <a:pt x="882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958108" y="4541984"/>
              <a:ext cx="5217160" cy="0"/>
            </a:xfrm>
            <a:custGeom>
              <a:avLst/>
              <a:gdLst/>
              <a:ahLst/>
              <a:cxnLst/>
              <a:rect l="l" t="t" r="r" b="b"/>
              <a:pathLst>
                <a:path w="5217159">
                  <a:moveTo>
                    <a:pt x="0" y="0"/>
                  </a:moveTo>
                  <a:lnTo>
                    <a:pt x="5216862" y="0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5005" y="4541984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0"/>
                  </a:moveTo>
                  <a:lnTo>
                    <a:pt x="8891" y="2537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939195" y="4116033"/>
              <a:ext cx="5255895" cy="0"/>
            </a:xfrm>
            <a:custGeom>
              <a:avLst/>
              <a:gdLst/>
              <a:ahLst/>
              <a:cxnLst/>
              <a:rect l="l" t="t" r="r" b="b"/>
              <a:pathLst>
                <a:path w="5255895">
                  <a:moveTo>
                    <a:pt x="0" y="0"/>
                  </a:moveTo>
                  <a:lnTo>
                    <a:pt x="525533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939195" y="4111973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5">
                  <a:moveTo>
                    <a:pt x="0" y="4060"/>
                  </a:moveTo>
                  <a:lnTo>
                    <a:pt x="882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58108" y="4111973"/>
              <a:ext cx="5217160" cy="0"/>
            </a:xfrm>
            <a:custGeom>
              <a:avLst/>
              <a:gdLst/>
              <a:ahLst/>
              <a:cxnLst/>
              <a:rect l="l" t="t" r="r" b="b"/>
              <a:pathLst>
                <a:path w="5217159">
                  <a:moveTo>
                    <a:pt x="0" y="0"/>
                  </a:moveTo>
                  <a:lnTo>
                    <a:pt x="5216862" y="0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8185005" y="4111973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90" h="4445">
                  <a:moveTo>
                    <a:pt x="0" y="0"/>
                  </a:moveTo>
                  <a:lnTo>
                    <a:pt x="8891" y="406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939195" y="3686784"/>
              <a:ext cx="5255895" cy="0"/>
            </a:xfrm>
            <a:custGeom>
              <a:avLst/>
              <a:gdLst/>
              <a:ahLst/>
              <a:cxnLst/>
              <a:rect l="l" t="t" r="r" b="b"/>
              <a:pathLst>
                <a:path w="5255895">
                  <a:moveTo>
                    <a:pt x="0" y="0"/>
                  </a:moveTo>
                  <a:lnTo>
                    <a:pt x="525533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939195" y="3682343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89" h="4445">
                  <a:moveTo>
                    <a:pt x="0" y="4440"/>
                  </a:moveTo>
                  <a:lnTo>
                    <a:pt x="882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58108" y="3682343"/>
              <a:ext cx="5217160" cy="0"/>
            </a:xfrm>
            <a:custGeom>
              <a:avLst/>
              <a:gdLst/>
              <a:ahLst/>
              <a:cxnLst/>
              <a:rect l="l" t="t" r="r" b="b"/>
              <a:pathLst>
                <a:path w="5217159">
                  <a:moveTo>
                    <a:pt x="0" y="0"/>
                  </a:moveTo>
                  <a:lnTo>
                    <a:pt x="5216862" y="0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85005" y="3682343"/>
              <a:ext cx="8890" cy="4445"/>
            </a:xfrm>
            <a:custGeom>
              <a:avLst/>
              <a:gdLst/>
              <a:ahLst/>
              <a:cxnLst/>
              <a:rect l="l" t="t" r="r" b="b"/>
              <a:pathLst>
                <a:path w="8890" h="4445">
                  <a:moveTo>
                    <a:pt x="0" y="0"/>
                  </a:moveTo>
                  <a:lnTo>
                    <a:pt x="8891" y="444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939195" y="3258042"/>
              <a:ext cx="5255895" cy="0"/>
            </a:xfrm>
            <a:custGeom>
              <a:avLst/>
              <a:gdLst/>
              <a:ahLst/>
              <a:cxnLst/>
              <a:rect l="l" t="t" r="r" b="b"/>
              <a:pathLst>
                <a:path w="5255895">
                  <a:moveTo>
                    <a:pt x="0" y="0"/>
                  </a:moveTo>
                  <a:lnTo>
                    <a:pt x="525533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2939195" y="3258042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89" h="3810">
                  <a:moveTo>
                    <a:pt x="0" y="0"/>
                  </a:moveTo>
                  <a:lnTo>
                    <a:pt x="8827" y="3806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958108" y="3261848"/>
              <a:ext cx="5217160" cy="0"/>
            </a:xfrm>
            <a:custGeom>
              <a:avLst/>
              <a:gdLst/>
              <a:ahLst/>
              <a:cxnLst/>
              <a:rect l="l" t="t" r="r" b="b"/>
              <a:pathLst>
                <a:path w="5217159">
                  <a:moveTo>
                    <a:pt x="0" y="0"/>
                  </a:moveTo>
                  <a:lnTo>
                    <a:pt x="5216862" y="0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185005" y="3258042"/>
              <a:ext cx="8890" cy="3810"/>
            </a:xfrm>
            <a:custGeom>
              <a:avLst/>
              <a:gdLst/>
              <a:ahLst/>
              <a:cxnLst/>
              <a:rect l="l" t="t" r="r" b="b"/>
              <a:pathLst>
                <a:path w="8890" h="3810">
                  <a:moveTo>
                    <a:pt x="0" y="3806"/>
                  </a:moveTo>
                  <a:lnTo>
                    <a:pt x="8891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939195" y="2828792"/>
              <a:ext cx="5255895" cy="0"/>
            </a:xfrm>
            <a:custGeom>
              <a:avLst/>
              <a:gdLst/>
              <a:ahLst/>
              <a:cxnLst/>
              <a:rect l="l" t="t" r="r" b="b"/>
              <a:pathLst>
                <a:path w="5255895">
                  <a:moveTo>
                    <a:pt x="0" y="0"/>
                  </a:moveTo>
                  <a:lnTo>
                    <a:pt x="525533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939195" y="2828792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89" h="3175">
                  <a:moveTo>
                    <a:pt x="0" y="0"/>
                  </a:moveTo>
                  <a:lnTo>
                    <a:pt x="8827" y="3045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958108" y="2831837"/>
              <a:ext cx="5217160" cy="0"/>
            </a:xfrm>
            <a:custGeom>
              <a:avLst/>
              <a:gdLst/>
              <a:ahLst/>
              <a:cxnLst/>
              <a:rect l="l" t="t" r="r" b="b"/>
              <a:pathLst>
                <a:path w="5217159">
                  <a:moveTo>
                    <a:pt x="0" y="0"/>
                  </a:moveTo>
                  <a:lnTo>
                    <a:pt x="5216862" y="0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8185005" y="2828792"/>
              <a:ext cx="8890" cy="3175"/>
            </a:xfrm>
            <a:custGeom>
              <a:avLst/>
              <a:gdLst/>
              <a:ahLst/>
              <a:cxnLst/>
              <a:rect l="l" t="t" r="r" b="b"/>
              <a:pathLst>
                <a:path w="8890" h="3175">
                  <a:moveTo>
                    <a:pt x="0" y="3045"/>
                  </a:moveTo>
                  <a:lnTo>
                    <a:pt x="8891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939195" y="2400050"/>
              <a:ext cx="5255895" cy="0"/>
            </a:xfrm>
            <a:custGeom>
              <a:avLst/>
              <a:gdLst/>
              <a:ahLst/>
              <a:cxnLst/>
              <a:rect l="l" t="t" r="r" b="b"/>
              <a:pathLst>
                <a:path w="5255895">
                  <a:moveTo>
                    <a:pt x="0" y="0"/>
                  </a:moveTo>
                  <a:lnTo>
                    <a:pt x="525533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2939195" y="2400050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89" h="2539">
                  <a:moveTo>
                    <a:pt x="0" y="0"/>
                  </a:moveTo>
                  <a:lnTo>
                    <a:pt x="8827" y="2157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958108" y="2402207"/>
              <a:ext cx="5217160" cy="0"/>
            </a:xfrm>
            <a:custGeom>
              <a:avLst/>
              <a:gdLst/>
              <a:ahLst/>
              <a:cxnLst/>
              <a:rect l="l" t="t" r="r" b="b"/>
              <a:pathLst>
                <a:path w="5217159">
                  <a:moveTo>
                    <a:pt x="0" y="0"/>
                  </a:moveTo>
                  <a:lnTo>
                    <a:pt x="5216862" y="0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185005" y="2400050"/>
              <a:ext cx="8890" cy="2540"/>
            </a:xfrm>
            <a:custGeom>
              <a:avLst/>
              <a:gdLst/>
              <a:ahLst/>
              <a:cxnLst/>
              <a:rect l="l" t="t" r="r" b="b"/>
              <a:pathLst>
                <a:path w="8890" h="2539">
                  <a:moveTo>
                    <a:pt x="0" y="2157"/>
                  </a:moveTo>
                  <a:lnTo>
                    <a:pt x="8891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939195" y="1971688"/>
              <a:ext cx="5255895" cy="0"/>
            </a:xfrm>
            <a:custGeom>
              <a:avLst/>
              <a:gdLst/>
              <a:ahLst/>
              <a:cxnLst/>
              <a:rect l="l" t="t" r="r" b="b"/>
              <a:pathLst>
                <a:path w="5255895">
                  <a:moveTo>
                    <a:pt x="0" y="0"/>
                  </a:moveTo>
                  <a:lnTo>
                    <a:pt x="5255335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939195" y="1971688"/>
              <a:ext cx="8890" cy="635"/>
            </a:xfrm>
            <a:custGeom>
              <a:avLst/>
              <a:gdLst/>
              <a:ahLst/>
              <a:cxnLst/>
              <a:rect l="l" t="t" r="r" b="b"/>
              <a:pathLst>
                <a:path w="8889" h="635">
                  <a:moveTo>
                    <a:pt x="-888" y="317"/>
                  </a:moveTo>
                  <a:lnTo>
                    <a:pt x="9715" y="317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958108" y="1972323"/>
              <a:ext cx="8890" cy="0"/>
            </a:xfrm>
            <a:custGeom>
              <a:avLst/>
              <a:gdLst/>
              <a:ahLst/>
              <a:cxnLst/>
              <a:rect l="l" t="t" r="r" b="b"/>
              <a:pathLst>
                <a:path w="8889">
                  <a:moveTo>
                    <a:pt x="0" y="0"/>
                  </a:moveTo>
                  <a:lnTo>
                    <a:pt x="8827" y="0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977351" y="1972323"/>
              <a:ext cx="5198110" cy="0"/>
            </a:xfrm>
            <a:custGeom>
              <a:avLst/>
              <a:gdLst/>
              <a:ahLst/>
              <a:cxnLst/>
              <a:rect l="l" t="t" r="r" b="b"/>
              <a:pathLst>
                <a:path w="5198109">
                  <a:moveTo>
                    <a:pt x="0" y="0"/>
                  </a:moveTo>
                  <a:lnTo>
                    <a:pt x="5197619" y="0"/>
                  </a:lnTo>
                </a:path>
              </a:pathLst>
            </a:custGeom>
            <a:ln w="3175">
              <a:solidFill>
                <a:srgbClr val="C0C0C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185005" y="1971688"/>
              <a:ext cx="8890" cy="635"/>
            </a:xfrm>
            <a:custGeom>
              <a:avLst/>
              <a:gdLst/>
              <a:ahLst/>
              <a:cxnLst/>
              <a:rect l="l" t="t" r="r" b="b"/>
              <a:pathLst>
                <a:path w="8890" h="635">
                  <a:moveTo>
                    <a:pt x="-888" y="317"/>
                  </a:moveTo>
                  <a:lnTo>
                    <a:pt x="9779" y="317"/>
                  </a:lnTo>
                </a:path>
              </a:pathLst>
            </a:custGeom>
            <a:ln w="3175">
              <a:solidFill>
                <a:srgbClr val="C0C0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444628" y="2025107"/>
              <a:ext cx="58419" cy="57785"/>
            </a:xfrm>
            <a:custGeom>
              <a:avLst/>
              <a:gdLst/>
              <a:ahLst/>
              <a:cxnLst/>
              <a:rect l="l" t="t" r="r" b="b"/>
              <a:pathLst>
                <a:path w="58420" h="57785">
                  <a:moveTo>
                    <a:pt x="28451" y="0"/>
                  </a:moveTo>
                  <a:lnTo>
                    <a:pt x="17361" y="2214"/>
                  </a:lnTo>
                  <a:lnTo>
                    <a:pt x="8319" y="8295"/>
                  </a:lnTo>
                  <a:lnTo>
                    <a:pt x="2230" y="17397"/>
                  </a:lnTo>
                  <a:lnTo>
                    <a:pt x="0" y="28675"/>
                  </a:lnTo>
                  <a:lnTo>
                    <a:pt x="2230" y="39774"/>
                  </a:lnTo>
                  <a:lnTo>
                    <a:pt x="8319" y="48850"/>
                  </a:lnTo>
                  <a:lnTo>
                    <a:pt x="17361" y="54976"/>
                  </a:lnTo>
                  <a:lnTo>
                    <a:pt x="28451" y="57224"/>
                  </a:lnTo>
                  <a:lnTo>
                    <a:pt x="39787" y="54976"/>
                  </a:lnTo>
                  <a:lnTo>
                    <a:pt x="49123" y="48850"/>
                  </a:lnTo>
                  <a:lnTo>
                    <a:pt x="55458" y="39774"/>
                  </a:lnTo>
                  <a:lnTo>
                    <a:pt x="57792" y="28675"/>
                  </a:lnTo>
                  <a:lnTo>
                    <a:pt x="55458" y="17397"/>
                  </a:lnTo>
                  <a:lnTo>
                    <a:pt x="49123" y="8295"/>
                  </a:lnTo>
                  <a:lnTo>
                    <a:pt x="39787" y="2214"/>
                  </a:lnTo>
                  <a:lnTo>
                    <a:pt x="2845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444628" y="2025107"/>
              <a:ext cx="58419" cy="57785"/>
            </a:xfrm>
            <a:custGeom>
              <a:avLst/>
              <a:gdLst/>
              <a:ahLst/>
              <a:cxnLst/>
              <a:rect l="l" t="t" r="r" b="b"/>
              <a:pathLst>
                <a:path w="58420" h="57785">
                  <a:moveTo>
                    <a:pt x="0" y="28675"/>
                  </a:moveTo>
                  <a:lnTo>
                    <a:pt x="2230" y="17397"/>
                  </a:lnTo>
                  <a:lnTo>
                    <a:pt x="8319" y="8295"/>
                  </a:lnTo>
                  <a:lnTo>
                    <a:pt x="17361" y="2214"/>
                  </a:lnTo>
                  <a:lnTo>
                    <a:pt x="28451" y="0"/>
                  </a:lnTo>
                  <a:lnTo>
                    <a:pt x="39787" y="2214"/>
                  </a:lnTo>
                  <a:lnTo>
                    <a:pt x="49123" y="8295"/>
                  </a:lnTo>
                  <a:lnTo>
                    <a:pt x="55458" y="17397"/>
                  </a:lnTo>
                  <a:lnTo>
                    <a:pt x="57792" y="28675"/>
                  </a:lnTo>
                  <a:lnTo>
                    <a:pt x="55458" y="39774"/>
                  </a:lnTo>
                  <a:lnTo>
                    <a:pt x="49123" y="48850"/>
                  </a:lnTo>
                  <a:lnTo>
                    <a:pt x="39787" y="54976"/>
                  </a:lnTo>
                  <a:lnTo>
                    <a:pt x="28451" y="57224"/>
                  </a:lnTo>
                  <a:lnTo>
                    <a:pt x="17361" y="54976"/>
                  </a:lnTo>
                  <a:lnTo>
                    <a:pt x="8319" y="48850"/>
                  </a:lnTo>
                  <a:lnTo>
                    <a:pt x="2230" y="39774"/>
                  </a:lnTo>
                  <a:lnTo>
                    <a:pt x="0" y="28675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519188" y="3486560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8705" y="0"/>
                  </a:moveTo>
                  <a:lnTo>
                    <a:pt x="17575" y="2313"/>
                  </a:lnTo>
                  <a:lnTo>
                    <a:pt x="8446" y="8612"/>
                  </a:lnTo>
                  <a:lnTo>
                    <a:pt x="2270" y="17932"/>
                  </a:lnTo>
                  <a:lnTo>
                    <a:pt x="0" y="29310"/>
                  </a:lnTo>
                  <a:lnTo>
                    <a:pt x="2270" y="40589"/>
                  </a:lnTo>
                  <a:lnTo>
                    <a:pt x="8446" y="49691"/>
                  </a:lnTo>
                  <a:lnTo>
                    <a:pt x="17575" y="55771"/>
                  </a:lnTo>
                  <a:lnTo>
                    <a:pt x="28705" y="57986"/>
                  </a:lnTo>
                  <a:lnTo>
                    <a:pt x="40095" y="55771"/>
                  </a:lnTo>
                  <a:lnTo>
                    <a:pt x="49425" y="49691"/>
                  </a:lnTo>
                  <a:lnTo>
                    <a:pt x="55730" y="40589"/>
                  </a:lnTo>
                  <a:lnTo>
                    <a:pt x="58046" y="29310"/>
                  </a:lnTo>
                  <a:lnTo>
                    <a:pt x="55730" y="17932"/>
                  </a:lnTo>
                  <a:lnTo>
                    <a:pt x="49425" y="8612"/>
                  </a:lnTo>
                  <a:lnTo>
                    <a:pt x="40095" y="2313"/>
                  </a:lnTo>
                  <a:lnTo>
                    <a:pt x="2870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519188" y="3486560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0" y="29310"/>
                  </a:moveTo>
                  <a:lnTo>
                    <a:pt x="2270" y="17932"/>
                  </a:lnTo>
                  <a:lnTo>
                    <a:pt x="8446" y="8612"/>
                  </a:lnTo>
                  <a:lnTo>
                    <a:pt x="17575" y="2313"/>
                  </a:lnTo>
                  <a:lnTo>
                    <a:pt x="28705" y="0"/>
                  </a:lnTo>
                  <a:lnTo>
                    <a:pt x="40095" y="2313"/>
                  </a:lnTo>
                  <a:lnTo>
                    <a:pt x="49425" y="8612"/>
                  </a:lnTo>
                  <a:lnTo>
                    <a:pt x="55730" y="17932"/>
                  </a:lnTo>
                  <a:lnTo>
                    <a:pt x="58046" y="29310"/>
                  </a:lnTo>
                  <a:lnTo>
                    <a:pt x="55730" y="40589"/>
                  </a:lnTo>
                  <a:lnTo>
                    <a:pt x="49425" y="49691"/>
                  </a:lnTo>
                  <a:lnTo>
                    <a:pt x="40095" y="55771"/>
                  </a:lnTo>
                  <a:lnTo>
                    <a:pt x="28705" y="57986"/>
                  </a:lnTo>
                  <a:lnTo>
                    <a:pt x="17575" y="55771"/>
                  </a:lnTo>
                  <a:lnTo>
                    <a:pt x="8446" y="49691"/>
                  </a:lnTo>
                  <a:lnTo>
                    <a:pt x="2270" y="40589"/>
                  </a:lnTo>
                  <a:lnTo>
                    <a:pt x="0" y="2931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358638" y="2741369"/>
              <a:ext cx="58419" cy="57785"/>
            </a:xfrm>
            <a:custGeom>
              <a:avLst/>
              <a:gdLst/>
              <a:ahLst/>
              <a:cxnLst/>
              <a:rect l="l" t="t" r="r" b="b"/>
              <a:pathLst>
                <a:path w="58420" h="57785">
                  <a:moveTo>
                    <a:pt x="28705" y="0"/>
                  </a:moveTo>
                  <a:lnTo>
                    <a:pt x="17522" y="2268"/>
                  </a:lnTo>
                  <a:lnTo>
                    <a:pt x="8398" y="8437"/>
                  </a:lnTo>
                  <a:lnTo>
                    <a:pt x="2252" y="17557"/>
                  </a:lnTo>
                  <a:lnTo>
                    <a:pt x="0" y="28675"/>
                  </a:lnTo>
                  <a:lnTo>
                    <a:pt x="2252" y="39901"/>
                  </a:lnTo>
                  <a:lnTo>
                    <a:pt x="8398" y="49009"/>
                  </a:lnTo>
                  <a:lnTo>
                    <a:pt x="17522" y="55119"/>
                  </a:lnTo>
                  <a:lnTo>
                    <a:pt x="28705" y="57351"/>
                  </a:lnTo>
                  <a:lnTo>
                    <a:pt x="40022" y="55119"/>
                  </a:lnTo>
                  <a:lnTo>
                    <a:pt x="49314" y="49009"/>
                  </a:lnTo>
                  <a:lnTo>
                    <a:pt x="55605" y="39901"/>
                  </a:lnTo>
                  <a:lnTo>
                    <a:pt x="57919" y="28675"/>
                  </a:lnTo>
                  <a:lnTo>
                    <a:pt x="55605" y="17557"/>
                  </a:lnTo>
                  <a:lnTo>
                    <a:pt x="49314" y="8437"/>
                  </a:lnTo>
                  <a:lnTo>
                    <a:pt x="40022" y="2268"/>
                  </a:lnTo>
                  <a:lnTo>
                    <a:pt x="2870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358638" y="2741369"/>
              <a:ext cx="58419" cy="57785"/>
            </a:xfrm>
            <a:custGeom>
              <a:avLst/>
              <a:gdLst/>
              <a:ahLst/>
              <a:cxnLst/>
              <a:rect l="l" t="t" r="r" b="b"/>
              <a:pathLst>
                <a:path w="58420" h="57785">
                  <a:moveTo>
                    <a:pt x="0" y="28675"/>
                  </a:moveTo>
                  <a:lnTo>
                    <a:pt x="2252" y="17557"/>
                  </a:lnTo>
                  <a:lnTo>
                    <a:pt x="8398" y="8437"/>
                  </a:lnTo>
                  <a:lnTo>
                    <a:pt x="17522" y="2268"/>
                  </a:lnTo>
                  <a:lnTo>
                    <a:pt x="28705" y="0"/>
                  </a:lnTo>
                  <a:lnTo>
                    <a:pt x="40022" y="2268"/>
                  </a:lnTo>
                  <a:lnTo>
                    <a:pt x="49314" y="8437"/>
                  </a:lnTo>
                  <a:lnTo>
                    <a:pt x="55605" y="17557"/>
                  </a:lnTo>
                  <a:lnTo>
                    <a:pt x="57919" y="28675"/>
                  </a:lnTo>
                  <a:lnTo>
                    <a:pt x="55605" y="39901"/>
                  </a:lnTo>
                  <a:lnTo>
                    <a:pt x="49314" y="49009"/>
                  </a:lnTo>
                  <a:lnTo>
                    <a:pt x="40022" y="55119"/>
                  </a:lnTo>
                  <a:lnTo>
                    <a:pt x="28705" y="57351"/>
                  </a:lnTo>
                  <a:lnTo>
                    <a:pt x="17522" y="55119"/>
                  </a:lnTo>
                  <a:lnTo>
                    <a:pt x="8398" y="49009"/>
                  </a:lnTo>
                  <a:lnTo>
                    <a:pt x="2252" y="39901"/>
                  </a:lnTo>
                  <a:lnTo>
                    <a:pt x="0" y="28675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616227" y="2961259"/>
              <a:ext cx="58419" cy="57785"/>
            </a:xfrm>
            <a:custGeom>
              <a:avLst/>
              <a:gdLst/>
              <a:ahLst/>
              <a:cxnLst/>
              <a:rect l="l" t="t" r="r" b="b"/>
              <a:pathLst>
                <a:path w="58420" h="57785">
                  <a:moveTo>
                    <a:pt x="28705" y="0"/>
                  </a:moveTo>
                  <a:lnTo>
                    <a:pt x="17415" y="2212"/>
                  </a:lnTo>
                  <a:lnTo>
                    <a:pt x="8303" y="8279"/>
                  </a:lnTo>
                  <a:lnTo>
                    <a:pt x="2216" y="17343"/>
                  </a:lnTo>
                  <a:lnTo>
                    <a:pt x="0" y="28548"/>
                  </a:lnTo>
                  <a:lnTo>
                    <a:pt x="2216" y="39720"/>
                  </a:lnTo>
                  <a:lnTo>
                    <a:pt x="8303" y="48834"/>
                  </a:lnTo>
                  <a:lnTo>
                    <a:pt x="17415" y="54974"/>
                  </a:lnTo>
                  <a:lnTo>
                    <a:pt x="28705" y="57224"/>
                  </a:lnTo>
                  <a:lnTo>
                    <a:pt x="39934" y="54974"/>
                  </a:lnTo>
                  <a:lnTo>
                    <a:pt x="49282" y="48834"/>
                  </a:lnTo>
                  <a:lnTo>
                    <a:pt x="55676" y="39720"/>
                  </a:lnTo>
                  <a:lnTo>
                    <a:pt x="58046" y="28548"/>
                  </a:lnTo>
                  <a:lnTo>
                    <a:pt x="55676" y="17343"/>
                  </a:lnTo>
                  <a:lnTo>
                    <a:pt x="49282" y="8279"/>
                  </a:lnTo>
                  <a:lnTo>
                    <a:pt x="39934" y="2212"/>
                  </a:lnTo>
                  <a:lnTo>
                    <a:pt x="2870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616227" y="2961259"/>
              <a:ext cx="58419" cy="57785"/>
            </a:xfrm>
            <a:custGeom>
              <a:avLst/>
              <a:gdLst/>
              <a:ahLst/>
              <a:cxnLst/>
              <a:rect l="l" t="t" r="r" b="b"/>
              <a:pathLst>
                <a:path w="58420" h="57785">
                  <a:moveTo>
                    <a:pt x="0" y="28548"/>
                  </a:moveTo>
                  <a:lnTo>
                    <a:pt x="2216" y="17343"/>
                  </a:lnTo>
                  <a:lnTo>
                    <a:pt x="8303" y="8279"/>
                  </a:lnTo>
                  <a:lnTo>
                    <a:pt x="17415" y="2212"/>
                  </a:lnTo>
                  <a:lnTo>
                    <a:pt x="28705" y="0"/>
                  </a:lnTo>
                  <a:lnTo>
                    <a:pt x="39934" y="2212"/>
                  </a:lnTo>
                  <a:lnTo>
                    <a:pt x="49282" y="8279"/>
                  </a:lnTo>
                  <a:lnTo>
                    <a:pt x="55676" y="17343"/>
                  </a:lnTo>
                  <a:lnTo>
                    <a:pt x="58046" y="28548"/>
                  </a:lnTo>
                  <a:lnTo>
                    <a:pt x="55676" y="39720"/>
                  </a:lnTo>
                  <a:lnTo>
                    <a:pt x="49282" y="48834"/>
                  </a:lnTo>
                  <a:lnTo>
                    <a:pt x="39934" y="54974"/>
                  </a:lnTo>
                  <a:lnTo>
                    <a:pt x="28705" y="57224"/>
                  </a:lnTo>
                  <a:lnTo>
                    <a:pt x="17415" y="54974"/>
                  </a:lnTo>
                  <a:lnTo>
                    <a:pt x="8303" y="48834"/>
                  </a:lnTo>
                  <a:lnTo>
                    <a:pt x="2216" y="39720"/>
                  </a:lnTo>
                  <a:lnTo>
                    <a:pt x="0" y="28548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366641" y="2741369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28705" y="0"/>
                  </a:moveTo>
                  <a:lnTo>
                    <a:pt x="17575" y="2268"/>
                  </a:lnTo>
                  <a:lnTo>
                    <a:pt x="8446" y="8437"/>
                  </a:lnTo>
                  <a:lnTo>
                    <a:pt x="2270" y="17557"/>
                  </a:lnTo>
                  <a:lnTo>
                    <a:pt x="0" y="28675"/>
                  </a:lnTo>
                  <a:lnTo>
                    <a:pt x="2270" y="39901"/>
                  </a:lnTo>
                  <a:lnTo>
                    <a:pt x="8446" y="49009"/>
                  </a:lnTo>
                  <a:lnTo>
                    <a:pt x="17575" y="55119"/>
                  </a:lnTo>
                  <a:lnTo>
                    <a:pt x="28705" y="57351"/>
                  </a:lnTo>
                  <a:lnTo>
                    <a:pt x="39942" y="55119"/>
                  </a:lnTo>
                  <a:lnTo>
                    <a:pt x="49060" y="49009"/>
                  </a:lnTo>
                  <a:lnTo>
                    <a:pt x="55176" y="39901"/>
                  </a:lnTo>
                  <a:lnTo>
                    <a:pt x="57411" y="28675"/>
                  </a:lnTo>
                  <a:lnTo>
                    <a:pt x="55176" y="17557"/>
                  </a:lnTo>
                  <a:lnTo>
                    <a:pt x="49060" y="8437"/>
                  </a:lnTo>
                  <a:lnTo>
                    <a:pt x="39942" y="2268"/>
                  </a:lnTo>
                  <a:lnTo>
                    <a:pt x="2870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366641" y="2741369"/>
              <a:ext cx="57785" cy="57785"/>
            </a:xfrm>
            <a:custGeom>
              <a:avLst/>
              <a:gdLst/>
              <a:ahLst/>
              <a:cxnLst/>
              <a:rect l="l" t="t" r="r" b="b"/>
              <a:pathLst>
                <a:path w="57785" h="57785">
                  <a:moveTo>
                    <a:pt x="0" y="28675"/>
                  </a:moveTo>
                  <a:lnTo>
                    <a:pt x="2270" y="17557"/>
                  </a:lnTo>
                  <a:lnTo>
                    <a:pt x="8446" y="8437"/>
                  </a:lnTo>
                  <a:lnTo>
                    <a:pt x="17575" y="2268"/>
                  </a:lnTo>
                  <a:lnTo>
                    <a:pt x="28705" y="0"/>
                  </a:lnTo>
                  <a:lnTo>
                    <a:pt x="39942" y="2268"/>
                  </a:lnTo>
                  <a:lnTo>
                    <a:pt x="49060" y="8437"/>
                  </a:lnTo>
                  <a:lnTo>
                    <a:pt x="55176" y="17557"/>
                  </a:lnTo>
                  <a:lnTo>
                    <a:pt x="57411" y="28675"/>
                  </a:lnTo>
                  <a:lnTo>
                    <a:pt x="55176" y="39901"/>
                  </a:lnTo>
                  <a:lnTo>
                    <a:pt x="49060" y="49009"/>
                  </a:lnTo>
                  <a:lnTo>
                    <a:pt x="39942" y="55119"/>
                  </a:lnTo>
                  <a:lnTo>
                    <a:pt x="28705" y="57351"/>
                  </a:lnTo>
                  <a:lnTo>
                    <a:pt x="17575" y="55119"/>
                  </a:lnTo>
                  <a:lnTo>
                    <a:pt x="8446" y="49009"/>
                  </a:lnTo>
                  <a:lnTo>
                    <a:pt x="2270" y="39901"/>
                  </a:lnTo>
                  <a:lnTo>
                    <a:pt x="0" y="28675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387344" y="2779815"/>
              <a:ext cx="58419" cy="57785"/>
            </a:xfrm>
            <a:custGeom>
              <a:avLst/>
              <a:gdLst/>
              <a:ahLst/>
              <a:cxnLst/>
              <a:rect l="l" t="t" r="r" b="b"/>
              <a:pathLst>
                <a:path w="58420" h="57785">
                  <a:moveTo>
                    <a:pt x="28578" y="0"/>
                  </a:moveTo>
                  <a:lnTo>
                    <a:pt x="17361" y="2214"/>
                  </a:lnTo>
                  <a:lnTo>
                    <a:pt x="8287" y="8295"/>
                  </a:lnTo>
                  <a:lnTo>
                    <a:pt x="2214" y="17397"/>
                  </a:lnTo>
                  <a:lnTo>
                    <a:pt x="0" y="28675"/>
                  </a:lnTo>
                  <a:lnTo>
                    <a:pt x="2214" y="39774"/>
                  </a:lnTo>
                  <a:lnTo>
                    <a:pt x="8287" y="48850"/>
                  </a:lnTo>
                  <a:lnTo>
                    <a:pt x="17361" y="54976"/>
                  </a:lnTo>
                  <a:lnTo>
                    <a:pt x="28578" y="57224"/>
                  </a:lnTo>
                  <a:lnTo>
                    <a:pt x="39861" y="54976"/>
                  </a:lnTo>
                  <a:lnTo>
                    <a:pt x="49202" y="48850"/>
                  </a:lnTo>
                  <a:lnTo>
                    <a:pt x="55567" y="39774"/>
                  </a:lnTo>
                  <a:lnTo>
                    <a:pt x="57919" y="28675"/>
                  </a:lnTo>
                  <a:lnTo>
                    <a:pt x="55567" y="17397"/>
                  </a:lnTo>
                  <a:lnTo>
                    <a:pt x="49202" y="8295"/>
                  </a:lnTo>
                  <a:lnTo>
                    <a:pt x="39861" y="2214"/>
                  </a:lnTo>
                  <a:lnTo>
                    <a:pt x="28578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387344" y="2779815"/>
              <a:ext cx="58419" cy="57785"/>
            </a:xfrm>
            <a:custGeom>
              <a:avLst/>
              <a:gdLst/>
              <a:ahLst/>
              <a:cxnLst/>
              <a:rect l="l" t="t" r="r" b="b"/>
              <a:pathLst>
                <a:path w="58420" h="57785">
                  <a:moveTo>
                    <a:pt x="0" y="28675"/>
                  </a:moveTo>
                  <a:lnTo>
                    <a:pt x="2214" y="17397"/>
                  </a:lnTo>
                  <a:lnTo>
                    <a:pt x="8287" y="8295"/>
                  </a:lnTo>
                  <a:lnTo>
                    <a:pt x="17361" y="2214"/>
                  </a:lnTo>
                  <a:lnTo>
                    <a:pt x="28578" y="0"/>
                  </a:lnTo>
                  <a:lnTo>
                    <a:pt x="39861" y="2214"/>
                  </a:lnTo>
                  <a:lnTo>
                    <a:pt x="49202" y="8295"/>
                  </a:lnTo>
                  <a:lnTo>
                    <a:pt x="55567" y="17397"/>
                  </a:lnTo>
                  <a:lnTo>
                    <a:pt x="57919" y="28675"/>
                  </a:lnTo>
                  <a:lnTo>
                    <a:pt x="55567" y="39774"/>
                  </a:lnTo>
                  <a:lnTo>
                    <a:pt x="49202" y="48850"/>
                  </a:lnTo>
                  <a:lnTo>
                    <a:pt x="39861" y="54976"/>
                  </a:lnTo>
                  <a:lnTo>
                    <a:pt x="28578" y="57224"/>
                  </a:lnTo>
                  <a:lnTo>
                    <a:pt x="17361" y="54976"/>
                  </a:lnTo>
                  <a:lnTo>
                    <a:pt x="8287" y="48850"/>
                  </a:lnTo>
                  <a:lnTo>
                    <a:pt x="2214" y="39774"/>
                  </a:lnTo>
                  <a:lnTo>
                    <a:pt x="0" y="28675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520965" y="2579084"/>
              <a:ext cx="57785" cy="58419"/>
            </a:xfrm>
            <a:custGeom>
              <a:avLst/>
              <a:gdLst/>
              <a:ahLst/>
              <a:cxnLst/>
              <a:rect l="l" t="t" r="r" b="b"/>
              <a:pathLst>
                <a:path w="57784" h="58419">
                  <a:moveTo>
                    <a:pt x="28324" y="0"/>
                  </a:moveTo>
                  <a:lnTo>
                    <a:pt x="17254" y="2331"/>
                  </a:lnTo>
                  <a:lnTo>
                    <a:pt x="8256" y="8659"/>
                  </a:lnTo>
                  <a:lnTo>
                    <a:pt x="2210" y="17985"/>
                  </a:lnTo>
                  <a:lnTo>
                    <a:pt x="0" y="29310"/>
                  </a:lnTo>
                  <a:lnTo>
                    <a:pt x="2210" y="40428"/>
                  </a:lnTo>
                  <a:lnTo>
                    <a:pt x="8256" y="49548"/>
                  </a:lnTo>
                  <a:lnTo>
                    <a:pt x="17254" y="55718"/>
                  </a:lnTo>
                  <a:lnTo>
                    <a:pt x="28324" y="57986"/>
                  </a:lnTo>
                  <a:lnTo>
                    <a:pt x="39714" y="55718"/>
                  </a:lnTo>
                  <a:lnTo>
                    <a:pt x="49044" y="49548"/>
                  </a:lnTo>
                  <a:lnTo>
                    <a:pt x="55349" y="40428"/>
                  </a:lnTo>
                  <a:lnTo>
                    <a:pt x="57665" y="29310"/>
                  </a:lnTo>
                  <a:lnTo>
                    <a:pt x="55349" y="17985"/>
                  </a:lnTo>
                  <a:lnTo>
                    <a:pt x="49044" y="8659"/>
                  </a:lnTo>
                  <a:lnTo>
                    <a:pt x="39714" y="2331"/>
                  </a:lnTo>
                  <a:lnTo>
                    <a:pt x="2832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520965" y="2579084"/>
              <a:ext cx="57785" cy="58419"/>
            </a:xfrm>
            <a:custGeom>
              <a:avLst/>
              <a:gdLst/>
              <a:ahLst/>
              <a:cxnLst/>
              <a:rect l="l" t="t" r="r" b="b"/>
              <a:pathLst>
                <a:path w="57784" h="58419">
                  <a:moveTo>
                    <a:pt x="0" y="29310"/>
                  </a:moveTo>
                  <a:lnTo>
                    <a:pt x="2210" y="17985"/>
                  </a:lnTo>
                  <a:lnTo>
                    <a:pt x="8256" y="8659"/>
                  </a:lnTo>
                  <a:lnTo>
                    <a:pt x="17254" y="2331"/>
                  </a:lnTo>
                  <a:lnTo>
                    <a:pt x="28324" y="0"/>
                  </a:lnTo>
                  <a:lnTo>
                    <a:pt x="39714" y="2331"/>
                  </a:lnTo>
                  <a:lnTo>
                    <a:pt x="49044" y="8659"/>
                  </a:lnTo>
                  <a:lnTo>
                    <a:pt x="55349" y="17985"/>
                  </a:lnTo>
                  <a:lnTo>
                    <a:pt x="57665" y="29310"/>
                  </a:lnTo>
                  <a:lnTo>
                    <a:pt x="55349" y="40428"/>
                  </a:lnTo>
                  <a:lnTo>
                    <a:pt x="49044" y="49548"/>
                  </a:lnTo>
                  <a:lnTo>
                    <a:pt x="39714" y="55718"/>
                  </a:lnTo>
                  <a:lnTo>
                    <a:pt x="28324" y="57986"/>
                  </a:lnTo>
                  <a:lnTo>
                    <a:pt x="17254" y="55718"/>
                  </a:lnTo>
                  <a:lnTo>
                    <a:pt x="8256" y="49548"/>
                  </a:lnTo>
                  <a:lnTo>
                    <a:pt x="2210" y="40428"/>
                  </a:lnTo>
                  <a:lnTo>
                    <a:pt x="0" y="2931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910525" y="2655341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28324" y="0"/>
                  </a:moveTo>
                  <a:lnTo>
                    <a:pt x="17254" y="2268"/>
                  </a:lnTo>
                  <a:lnTo>
                    <a:pt x="8256" y="8437"/>
                  </a:lnTo>
                  <a:lnTo>
                    <a:pt x="2210" y="17557"/>
                  </a:lnTo>
                  <a:lnTo>
                    <a:pt x="0" y="28675"/>
                  </a:lnTo>
                  <a:lnTo>
                    <a:pt x="2210" y="39954"/>
                  </a:lnTo>
                  <a:lnTo>
                    <a:pt x="8256" y="49056"/>
                  </a:lnTo>
                  <a:lnTo>
                    <a:pt x="17254" y="55137"/>
                  </a:lnTo>
                  <a:lnTo>
                    <a:pt x="28324" y="57351"/>
                  </a:lnTo>
                  <a:lnTo>
                    <a:pt x="39615" y="55137"/>
                  </a:lnTo>
                  <a:lnTo>
                    <a:pt x="48726" y="49056"/>
                  </a:lnTo>
                  <a:lnTo>
                    <a:pt x="54813" y="39954"/>
                  </a:lnTo>
                  <a:lnTo>
                    <a:pt x="57030" y="28675"/>
                  </a:lnTo>
                  <a:lnTo>
                    <a:pt x="54813" y="17557"/>
                  </a:lnTo>
                  <a:lnTo>
                    <a:pt x="48726" y="8437"/>
                  </a:lnTo>
                  <a:lnTo>
                    <a:pt x="39615" y="2268"/>
                  </a:lnTo>
                  <a:lnTo>
                    <a:pt x="28324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910525" y="2655341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0" y="28675"/>
                  </a:moveTo>
                  <a:lnTo>
                    <a:pt x="2210" y="17557"/>
                  </a:lnTo>
                  <a:lnTo>
                    <a:pt x="8256" y="8437"/>
                  </a:lnTo>
                  <a:lnTo>
                    <a:pt x="17254" y="2268"/>
                  </a:lnTo>
                  <a:lnTo>
                    <a:pt x="28324" y="0"/>
                  </a:lnTo>
                  <a:lnTo>
                    <a:pt x="39615" y="2268"/>
                  </a:lnTo>
                  <a:lnTo>
                    <a:pt x="48726" y="8437"/>
                  </a:lnTo>
                  <a:lnTo>
                    <a:pt x="54813" y="17557"/>
                  </a:lnTo>
                  <a:lnTo>
                    <a:pt x="57030" y="28675"/>
                  </a:lnTo>
                  <a:lnTo>
                    <a:pt x="54813" y="39954"/>
                  </a:lnTo>
                  <a:lnTo>
                    <a:pt x="48726" y="49056"/>
                  </a:lnTo>
                  <a:lnTo>
                    <a:pt x="39615" y="55137"/>
                  </a:lnTo>
                  <a:lnTo>
                    <a:pt x="28324" y="57351"/>
                  </a:lnTo>
                  <a:lnTo>
                    <a:pt x="17254" y="55137"/>
                  </a:lnTo>
                  <a:lnTo>
                    <a:pt x="8256" y="49056"/>
                  </a:lnTo>
                  <a:lnTo>
                    <a:pt x="2210" y="39954"/>
                  </a:lnTo>
                  <a:lnTo>
                    <a:pt x="0" y="28675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888426" y="4145851"/>
              <a:ext cx="57785" cy="58419"/>
            </a:xfrm>
            <a:custGeom>
              <a:avLst/>
              <a:gdLst/>
              <a:ahLst/>
              <a:cxnLst/>
              <a:rect l="l" t="t" r="r" b="b"/>
              <a:pathLst>
                <a:path w="57785" h="58420">
                  <a:moveTo>
                    <a:pt x="28451" y="0"/>
                  </a:moveTo>
                  <a:lnTo>
                    <a:pt x="17307" y="2313"/>
                  </a:lnTo>
                  <a:lnTo>
                    <a:pt x="8271" y="8612"/>
                  </a:lnTo>
                  <a:lnTo>
                    <a:pt x="2212" y="17932"/>
                  </a:lnTo>
                  <a:lnTo>
                    <a:pt x="0" y="29310"/>
                  </a:lnTo>
                  <a:lnTo>
                    <a:pt x="2212" y="40428"/>
                  </a:lnTo>
                  <a:lnTo>
                    <a:pt x="8271" y="49548"/>
                  </a:lnTo>
                  <a:lnTo>
                    <a:pt x="17307" y="55718"/>
                  </a:lnTo>
                  <a:lnTo>
                    <a:pt x="28451" y="57986"/>
                  </a:lnTo>
                  <a:lnTo>
                    <a:pt x="39767" y="55718"/>
                  </a:lnTo>
                  <a:lnTo>
                    <a:pt x="49060" y="49548"/>
                  </a:lnTo>
                  <a:lnTo>
                    <a:pt x="55351" y="40428"/>
                  </a:lnTo>
                  <a:lnTo>
                    <a:pt x="57665" y="29310"/>
                  </a:lnTo>
                  <a:lnTo>
                    <a:pt x="55351" y="17932"/>
                  </a:lnTo>
                  <a:lnTo>
                    <a:pt x="49060" y="8612"/>
                  </a:lnTo>
                  <a:lnTo>
                    <a:pt x="39767" y="2313"/>
                  </a:lnTo>
                  <a:lnTo>
                    <a:pt x="2845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888426" y="4145851"/>
              <a:ext cx="57785" cy="58419"/>
            </a:xfrm>
            <a:custGeom>
              <a:avLst/>
              <a:gdLst/>
              <a:ahLst/>
              <a:cxnLst/>
              <a:rect l="l" t="t" r="r" b="b"/>
              <a:pathLst>
                <a:path w="57785" h="58420">
                  <a:moveTo>
                    <a:pt x="0" y="29310"/>
                  </a:moveTo>
                  <a:lnTo>
                    <a:pt x="2212" y="17932"/>
                  </a:lnTo>
                  <a:lnTo>
                    <a:pt x="8271" y="8612"/>
                  </a:lnTo>
                  <a:lnTo>
                    <a:pt x="17307" y="2313"/>
                  </a:lnTo>
                  <a:lnTo>
                    <a:pt x="28451" y="0"/>
                  </a:lnTo>
                  <a:lnTo>
                    <a:pt x="39767" y="2313"/>
                  </a:lnTo>
                  <a:lnTo>
                    <a:pt x="49060" y="8612"/>
                  </a:lnTo>
                  <a:lnTo>
                    <a:pt x="55351" y="17932"/>
                  </a:lnTo>
                  <a:lnTo>
                    <a:pt x="57665" y="29310"/>
                  </a:lnTo>
                  <a:lnTo>
                    <a:pt x="55351" y="40428"/>
                  </a:lnTo>
                  <a:lnTo>
                    <a:pt x="49060" y="49548"/>
                  </a:lnTo>
                  <a:lnTo>
                    <a:pt x="39767" y="55718"/>
                  </a:lnTo>
                  <a:lnTo>
                    <a:pt x="28451" y="57986"/>
                  </a:lnTo>
                  <a:lnTo>
                    <a:pt x="17307" y="55718"/>
                  </a:lnTo>
                  <a:lnTo>
                    <a:pt x="8271" y="49548"/>
                  </a:lnTo>
                  <a:lnTo>
                    <a:pt x="2212" y="40428"/>
                  </a:lnTo>
                  <a:lnTo>
                    <a:pt x="0" y="29310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611594" y="5110641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28692" y="0"/>
                  </a:moveTo>
                  <a:lnTo>
                    <a:pt x="17559" y="2318"/>
                  </a:lnTo>
                  <a:lnTo>
                    <a:pt x="8435" y="8624"/>
                  </a:lnTo>
                  <a:lnTo>
                    <a:pt x="2266" y="17943"/>
                  </a:lnTo>
                  <a:lnTo>
                    <a:pt x="0" y="29297"/>
                  </a:lnTo>
                  <a:lnTo>
                    <a:pt x="2266" y="40419"/>
                  </a:lnTo>
                  <a:lnTo>
                    <a:pt x="8435" y="49534"/>
                  </a:lnTo>
                  <a:lnTo>
                    <a:pt x="17559" y="55696"/>
                  </a:lnTo>
                  <a:lnTo>
                    <a:pt x="28692" y="57960"/>
                  </a:lnTo>
                  <a:lnTo>
                    <a:pt x="39946" y="55696"/>
                  </a:lnTo>
                  <a:lnTo>
                    <a:pt x="49272" y="49534"/>
                  </a:lnTo>
                  <a:lnTo>
                    <a:pt x="55631" y="40419"/>
                  </a:lnTo>
                  <a:lnTo>
                    <a:pt x="57982" y="29297"/>
                  </a:lnTo>
                  <a:lnTo>
                    <a:pt x="55631" y="17943"/>
                  </a:lnTo>
                  <a:lnTo>
                    <a:pt x="49272" y="8624"/>
                  </a:lnTo>
                  <a:lnTo>
                    <a:pt x="39946" y="2318"/>
                  </a:lnTo>
                  <a:lnTo>
                    <a:pt x="28692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611594" y="5110641"/>
              <a:ext cx="58419" cy="58419"/>
            </a:xfrm>
            <a:custGeom>
              <a:avLst/>
              <a:gdLst/>
              <a:ahLst/>
              <a:cxnLst/>
              <a:rect l="l" t="t" r="r" b="b"/>
              <a:pathLst>
                <a:path w="58420" h="58420">
                  <a:moveTo>
                    <a:pt x="0" y="29297"/>
                  </a:moveTo>
                  <a:lnTo>
                    <a:pt x="2266" y="17943"/>
                  </a:lnTo>
                  <a:lnTo>
                    <a:pt x="8435" y="8624"/>
                  </a:lnTo>
                  <a:lnTo>
                    <a:pt x="17559" y="2318"/>
                  </a:lnTo>
                  <a:lnTo>
                    <a:pt x="28692" y="0"/>
                  </a:lnTo>
                  <a:lnTo>
                    <a:pt x="39946" y="2318"/>
                  </a:lnTo>
                  <a:lnTo>
                    <a:pt x="49272" y="8624"/>
                  </a:lnTo>
                  <a:lnTo>
                    <a:pt x="55631" y="17943"/>
                  </a:lnTo>
                  <a:lnTo>
                    <a:pt x="57982" y="29297"/>
                  </a:lnTo>
                  <a:lnTo>
                    <a:pt x="55631" y="40419"/>
                  </a:lnTo>
                  <a:lnTo>
                    <a:pt x="49272" y="49534"/>
                  </a:lnTo>
                  <a:lnTo>
                    <a:pt x="39946" y="55696"/>
                  </a:lnTo>
                  <a:lnTo>
                    <a:pt x="28692" y="57960"/>
                  </a:lnTo>
                  <a:lnTo>
                    <a:pt x="17559" y="55696"/>
                  </a:lnTo>
                  <a:lnTo>
                    <a:pt x="8435" y="49534"/>
                  </a:lnTo>
                  <a:lnTo>
                    <a:pt x="2266" y="40419"/>
                  </a:lnTo>
                  <a:lnTo>
                    <a:pt x="0" y="29297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205964" y="2445221"/>
              <a:ext cx="58419" cy="57785"/>
            </a:xfrm>
            <a:custGeom>
              <a:avLst/>
              <a:gdLst/>
              <a:ahLst/>
              <a:cxnLst/>
              <a:rect l="l" t="t" r="r" b="b"/>
              <a:pathLst>
                <a:path w="58420" h="57785">
                  <a:moveTo>
                    <a:pt x="28705" y="0"/>
                  </a:moveTo>
                  <a:lnTo>
                    <a:pt x="17575" y="2268"/>
                  </a:lnTo>
                  <a:lnTo>
                    <a:pt x="8446" y="8437"/>
                  </a:lnTo>
                  <a:lnTo>
                    <a:pt x="2270" y="17557"/>
                  </a:lnTo>
                  <a:lnTo>
                    <a:pt x="0" y="28675"/>
                  </a:lnTo>
                  <a:lnTo>
                    <a:pt x="2270" y="39954"/>
                  </a:lnTo>
                  <a:lnTo>
                    <a:pt x="8446" y="49056"/>
                  </a:lnTo>
                  <a:lnTo>
                    <a:pt x="17575" y="55137"/>
                  </a:lnTo>
                  <a:lnTo>
                    <a:pt x="28705" y="57351"/>
                  </a:lnTo>
                  <a:lnTo>
                    <a:pt x="40095" y="55137"/>
                  </a:lnTo>
                  <a:lnTo>
                    <a:pt x="49425" y="49056"/>
                  </a:lnTo>
                  <a:lnTo>
                    <a:pt x="55730" y="39954"/>
                  </a:lnTo>
                  <a:lnTo>
                    <a:pt x="58046" y="28675"/>
                  </a:lnTo>
                  <a:lnTo>
                    <a:pt x="55730" y="17557"/>
                  </a:lnTo>
                  <a:lnTo>
                    <a:pt x="49425" y="8437"/>
                  </a:lnTo>
                  <a:lnTo>
                    <a:pt x="40095" y="2268"/>
                  </a:lnTo>
                  <a:lnTo>
                    <a:pt x="28705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205964" y="2445221"/>
              <a:ext cx="58419" cy="57785"/>
            </a:xfrm>
            <a:custGeom>
              <a:avLst/>
              <a:gdLst/>
              <a:ahLst/>
              <a:cxnLst/>
              <a:rect l="l" t="t" r="r" b="b"/>
              <a:pathLst>
                <a:path w="58420" h="57785">
                  <a:moveTo>
                    <a:pt x="0" y="28675"/>
                  </a:moveTo>
                  <a:lnTo>
                    <a:pt x="2270" y="17557"/>
                  </a:lnTo>
                  <a:lnTo>
                    <a:pt x="8446" y="8437"/>
                  </a:lnTo>
                  <a:lnTo>
                    <a:pt x="17575" y="2268"/>
                  </a:lnTo>
                  <a:lnTo>
                    <a:pt x="28705" y="0"/>
                  </a:lnTo>
                  <a:lnTo>
                    <a:pt x="40095" y="2268"/>
                  </a:lnTo>
                  <a:lnTo>
                    <a:pt x="49425" y="8437"/>
                  </a:lnTo>
                  <a:lnTo>
                    <a:pt x="55730" y="17557"/>
                  </a:lnTo>
                  <a:lnTo>
                    <a:pt x="58046" y="28675"/>
                  </a:lnTo>
                  <a:lnTo>
                    <a:pt x="55730" y="39954"/>
                  </a:lnTo>
                  <a:lnTo>
                    <a:pt x="49425" y="49056"/>
                  </a:lnTo>
                  <a:lnTo>
                    <a:pt x="40095" y="55137"/>
                  </a:lnTo>
                  <a:lnTo>
                    <a:pt x="28705" y="57351"/>
                  </a:lnTo>
                  <a:lnTo>
                    <a:pt x="17575" y="55137"/>
                  </a:lnTo>
                  <a:lnTo>
                    <a:pt x="8446" y="49056"/>
                  </a:lnTo>
                  <a:lnTo>
                    <a:pt x="2270" y="39954"/>
                  </a:lnTo>
                  <a:lnTo>
                    <a:pt x="0" y="28675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7741845" y="1957985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28451" y="0"/>
                  </a:moveTo>
                  <a:lnTo>
                    <a:pt x="17307" y="2268"/>
                  </a:lnTo>
                  <a:lnTo>
                    <a:pt x="8271" y="8437"/>
                  </a:lnTo>
                  <a:lnTo>
                    <a:pt x="2212" y="17557"/>
                  </a:lnTo>
                  <a:lnTo>
                    <a:pt x="0" y="28675"/>
                  </a:lnTo>
                  <a:lnTo>
                    <a:pt x="2212" y="39901"/>
                  </a:lnTo>
                  <a:lnTo>
                    <a:pt x="8271" y="49009"/>
                  </a:lnTo>
                  <a:lnTo>
                    <a:pt x="17307" y="55119"/>
                  </a:lnTo>
                  <a:lnTo>
                    <a:pt x="28451" y="57351"/>
                  </a:lnTo>
                  <a:lnTo>
                    <a:pt x="39668" y="55119"/>
                  </a:lnTo>
                  <a:lnTo>
                    <a:pt x="48742" y="49009"/>
                  </a:lnTo>
                  <a:lnTo>
                    <a:pt x="54815" y="39901"/>
                  </a:lnTo>
                  <a:lnTo>
                    <a:pt x="57030" y="28675"/>
                  </a:lnTo>
                  <a:lnTo>
                    <a:pt x="54815" y="17557"/>
                  </a:lnTo>
                  <a:lnTo>
                    <a:pt x="48742" y="8437"/>
                  </a:lnTo>
                  <a:lnTo>
                    <a:pt x="39668" y="2268"/>
                  </a:lnTo>
                  <a:lnTo>
                    <a:pt x="28451" y="0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741845" y="1957985"/>
              <a:ext cx="57150" cy="57785"/>
            </a:xfrm>
            <a:custGeom>
              <a:avLst/>
              <a:gdLst/>
              <a:ahLst/>
              <a:cxnLst/>
              <a:rect l="l" t="t" r="r" b="b"/>
              <a:pathLst>
                <a:path w="57150" h="57785">
                  <a:moveTo>
                    <a:pt x="0" y="28675"/>
                  </a:moveTo>
                  <a:lnTo>
                    <a:pt x="2212" y="17557"/>
                  </a:lnTo>
                  <a:lnTo>
                    <a:pt x="8271" y="8437"/>
                  </a:lnTo>
                  <a:lnTo>
                    <a:pt x="17307" y="2268"/>
                  </a:lnTo>
                  <a:lnTo>
                    <a:pt x="28451" y="0"/>
                  </a:lnTo>
                  <a:lnTo>
                    <a:pt x="39668" y="2268"/>
                  </a:lnTo>
                  <a:lnTo>
                    <a:pt x="48742" y="8437"/>
                  </a:lnTo>
                  <a:lnTo>
                    <a:pt x="54815" y="17557"/>
                  </a:lnTo>
                  <a:lnTo>
                    <a:pt x="57030" y="28675"/>
                  </a:lnTo>
                  <a:lnTo>
                    <a:pt x="54815" y="39901"/>
                  </a:lnTo>
                  <a:lnTo>
                    <a:pt x="48742" y="49009"/>
                  </a:lnTo>
                  <a:lnTo>
                    <a:pt x="39668" y="55119"/>
                  </a:lnTo>
                  <a:lnTo>
                    <a:pt x="28451" y="57351"/>
                  </a:lnTo>
                  <a:lnTo>
                    <a:pt x="17307" y="55119"/>
                  </a:lnTo>
                  <a:lnTo>
                    <a:pt x="8271" y="49009"/>
                  </a:lnTo>
                  <a:lnTo>
                    <a:pt x="2212" y="39901"/>
                  </a:lnTo>
                  <a:lnTo>
                    <a:pt x="0" y="28675"/>
                  </a:lnTo>
                  <a:close/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934623" y="1537770"/>
              <a:ext cx="5073650" cy="3530600"/>
            </a:xfrm>
            <a:custGeom>
              <a:avLst/>
              <a:gdLst/>
              <a:ahLst/>
              <a:cxnLst/>
              <a:rect l="l" t="t" r="r" b="b"/>
              <a:pathLst>
                <a:path w="5073650" h="3530600">
                  <a:moveTo>
                    <a:pt x="0" y="3530035"/>
                  </a:moveTo>
                  <a:lnTo>
                    <a:pt x="25860" y="3511763"/>
                  </a:lnTo>
                  <a:lnTo>
                    <a:pt x="52660" y="3493188"/>
                  </a:lnTo>
                  <a:lnTo>
                    <a:pt x="78826" y="3474916"/>
                  </a:lnTo>
                  <a:lnTo>
                    <a:pt x="105309" y="3456328"/>
                  </a:lnTo>
                  <a:lnTo>
                    <a:pt x="131487" y="3437752"/>
                  </a:lnTo>
                  <a:lnTo>
                    <a:pt x="158287" y="3419480"/>
                  </a:lnTo>
                  <a:lnTo>
                    <a:pt x="184135" y="3401526"/>
                  </a:lnTo>
                  <a:lnTo>
                    <a:pt x="210948" y="3382938"/>
                  </a:lnTo>
                  <a:lnTo>
                    <a:pt x="237113" y="3364666"/>
                  </a:lnTo>
                  <a:lnTo>
                    <a:pt x="263596" y="3346091"/>
                  </a:lnTo>
                  <a:lnTo>
                    <a:pt x="289774" y="3327502"/>
                  </a:lnTo>
                  <a:lnTo>
                    <a:pt x="316575" y="3309231"/>
                  </a:lnTo>
                  <a:lnTo>
                    <a:pt x="342740" y="3290655"/>
                  </a:lnTo>
                  <a:lnTo>
                    <a:pt x="369223" y="3273005"/>
                  </a:lnTo>
                  <a:lnTo>
                    <a:pt x="395401" y="3254429"/>
                  </a:lnTo>
                  <a:lnTo>
                    <a:pt x="422201" y="3235841"/>
                  </a:lnTo>
                  <a:lnTo>
                    <a:pt x="448684" y="3217569"/>
                  </a:lnTo>
                  <a:lnTo>
                    <a:pt x="474862" y="3198994"/>
                  </a:lnTo>
                  <a:lnTo>
                    <a:pt x="501663" y="3180405"/>
                  </a:lnTo>
                  <a:lnTo>
                    <a:pt x="527511" y="3162134"/>
                  </a:lnTo>
                  <a:lnTo>
                    <a:pt x="554311" y="3144180"/>
                  </a:lnTo>
                  <a:lnTo>
                    <a:pt x="580489" y="3125908"/>
                  </a:lnTo>
                  <a:lnTo>
                    <a:pt x="606972" y="3107332"/>
                  </a:lnTo>
                  <a:lnTo>
                    <a:pt x="633150" y="3088744"/>
                  </a:lnTo>
                  <a:lnTo>
                    <a:pt x="659950" y="3070447"/>
                  </a:lnTo>
                  <a:lnTo>
                    <a:pt x="686116" y="3051922"/>
                  </a:lnTo>
                  <a:lnTo>
                    <a:pt x="712599" y="3033904"/>
                  </a:lnTo>
                  <a:lnTo>
                    <a:pt x="738764" y="3015633"/>
                  </a:lnTo>
                  <a:lnTo>
                    <a:pt x="765564" y="2997108"/>
                  </a:lnTo>
                  <a:lnTo>
                    <a:pt x="791476" y="2978456"/>
                  </a:lnTo>
                  <a:lnTo>
                    <a:pt x="818276" y="2960185"/>
                  </a:lnTo>
                  <a:lnTo>
                    <a:pt x="845077" y="2941659"/>
                  </a:lnTo>
                  <a:lnTo>
                    <a:pt x="870861" y="2923388"/>
                  </a:lnTo>
                  <a:lnTo>
                    <a:pt x="897661" y="2905371"/>
                  </a:lnTo>
                  <a:lnTo>
                    <a:pt x="923827" y="2886845"/>
                  </a:lnTo>
                  <a:lnTo>
                    <a:pt x="950373" y="2868574"/>
                  </a:lnTo>
                  <a:lnTo>
                    <a:pt x="976538" y="2850049"/>
                  </a:lnTo>
                  <a:lnTo>
                    <a:pt x="1003339" y="2831397"/>
                  </a:lnTo>
                  <a:lnTo>
                    <a:pt x="1029504" y="2813126"/>
                  </a:lnTo>
                  <a:lnTo>
                    <a:pt x="1055924" y="2794601"/>
                  </a:lnTo>
                  <a:lnTo>
                    <a:pt x="1082089" y="2776964"/>
                  </a:lnTo>
                  <a:lnTo>
                    <a:pt x="1108889" y="2758312"/>
                  </a:lnTo>
                  <a:lnTo>
                    <a:pt x="1134801" y="2739787"/>
                  </a:lnTo>
                  <a:lnTo>
                    <a:pt x="1161601" y="2721515"/>
                  </a:lnTo>
                  <a:lnTo>
                    <a:pt x="1187766" y="2702863"/>
                  </a:lnTo>
                  <a:lnTo>
                    <a:pt x="1214313" y="2684338"/>
                  </a:lnTo>
                  <a:lnTo>
                    <a:pt x="1241113" y="2666067"/>
                  </a:lnTo>
                  <a:lnTo>
                    <a:pt x="1267279" y="2648049"/>
                  </a:lnTo>
                  <a:lnTo>
                    <a:pt x="1293698" y="2629524"/>
                  </a:lnTo>
                  <a:lnTo>
                    <a:pt x="1319863" y="2611253"/>
                  </a:lnTo>
                  <a:lnTo>
                    <a:pt x="1346664" y="2592601"/>
                  </a:lnTo>
                  <a:lnTo>
                    <a:pt x="1372829" y="2574329"/>
                  </a:lnTo>
                  <a:lnTo>
                    <a:pt x="1399376" y="2555804"/>
                  </a:lnTo>
                  <a:lnTo>
                    <a:pt x="1425541" y="2537152"/>
                  </a:lnTo>
                  <a:lnTo>
                    <a:pt x="1452341" y="2519515"/>
                  </a:lnTo>
                  <a:lnTo>
                    <a:pt x="1478126" y="2500990"/>
                  </a:lnTo>
                  <a:lnTo>
                    <a:pt x="1504926" y="2482338"/>
                  </a:lnTo>
                  <a:lnTo>
                    <a:pt x="1531091" y="2464194"/>
                  </a:lnTo>
                  <a:lnTo>
                    <a:pt x="1557638" y="2445542"/>
                  </a:lnTo>
                  <a:lnTo>
                    <a:pt x="1583803" y="2427017"/>
                  </a:lnTo>
                  <a:lnTo>
                    <a:pt x="1610604" y="2409380"/>
                  </a:lnTo>
                  <a:lnTo>
                    <a:pt x="1637404" y="2390728"/>
                  </a:lnTo>
                  <a:lnTo>
                    <a:pt x="1663315" y="2372456"/>
                  </a:lnTo>
                  <a:lnTo>
                    <a:pt x="1690116" y="2353931"/>
                  </a:lnTo>
                  <a:lnTo>
                    <a:pt x="1716281" y="2335279"/>
                  </a:lnTo>
                  <a:lnTo>
                    <a:pt x="1742701" y="2317008"/>
                  </a:lnTo>
                  <a:lnTo>
                    <a:pt x="1768866" y="2298483"/>
                  </a:lnTo>
                  <a:lnTo>
                    <a:pt x="1795666" y="2280465"/>
                  </a:lnTo>
                  <a:lnTo>
                    <a:pt x="1821578" y="2262194"/>
                  </a:lnTo>
                  <a:lnTo>
                    <a:pt x="1848378" y="2243669"/>
                  </a:lnTo>
                  <a:lnTo>
                    <a:pt x="1874543" y="2225397"/>
                  </a:lnTo>
                  <a:lnTo>
                    <a:pt x="1900963" y="2206745"/>
                  </a:lnTo>
                  <a:lnTo>
                    <a:pt x="1927128" y="2188220"/>
                  </a:lnTo>
                  <a:lnTo>
                    <a:pt x="1953929" y="2169949"/>
                  </a:lnTo>
                  <a:lnTo>
                    <a:pt x="1979840" y="2151931"/>
                  </a:lnTo>
                  <a:lnTo>
                    <a:pt x="2006640" y="2133406"/>
                  </a:lnTo>
                  <a:lnTo>
                    <a:pt x="2033441" y="2115135"/>
                  </a:lnTo>
                  <a:lnTo>
                    <a:pt x="2059606" y="2096483"/>
                  </a:lnTo>
                  <a:lnTo>
                    <a:pt x="2086152" y="2077958"/>
                  </a:lnTo>
                  <a:lnTo>
                    <a:pt x="2112318" y="2059687"/>
                  </a:lnTo>
                  <a:lnTo>
                    <a:pt x="2139118" y="2041161"/>
                  </a:lnTo>
                  <a:lnTo>
                    <a:pt x="2164903" y="2023525"/>
                  </a:lnTo>
                  <a:lnTo>
                    <a:pt x="2191703" y="2004873"/>
                  </a:lnTo>
                  <a:lnTo>
                    <a:pt x="2217868" y="1986347"/>
                  </a:lnTo>
                  <a:lnTo>
                    <a:pt x="2244415" y="1968076"/>
                  </a:lnTo>
                  <a:lnTo>
                    <a:pt x="2270580" y="1949424"/>
                  </a:lnTo>
                  <a:lnTo>
                    <a:pt x="2297381" y="1930899"/>
                  </a:lnTo>
                  <a:lnTo>
                    <a:pt x="2323546" y="1913262"/>
                  </a:lnTo>
                  <a:lnTo>
                    <a:pt x="2349965" y="1894610"/>
                  </a:lnTo>
                  <a:lnTo>
                    <a:pt x="2376131" y="1876339"/>
                  </a:lnTo>
                  <a:lnTo>
                    <a:pt x="2402931" y="1857814"/>
                  </a:lnTo>
                  <a:lnTo>
                    <a:pt x="2429477" y="1839162"/>
                  </a:lnTo>
                  <a:lnTo>
                    <a:pt x="2455643" y="1820890"/>
                  </a:lnTo>
                  <a:lnTo>
                    <a:pt x="2482443" y="1802365"/>
                  </a:lnTo>
                  <a:lnTo>
                    <a:pt x="2508355" y="1784348"/>
                  </a:lnTo>
                  <a:lnTo>
                    <a:pt x="2535155" y="1766076"/>
                  </a:lnTo>
                  <a:lnTo>
                    <a:pt x="2561320" y="1747551"/>
                  </a:lnTo>
                  <a:lnTo>
                    <a:pt x="2587740" y="1728899"/>
                  </a:lnTo>
                  <a:lnTo>
                    <a:pt x="2613905" y="1710628"/>
                  </a:lnTo>
                  <a:lnTo>
                    <a:pt x="2640705" y="1692103"/>
                  </a:lnTo>
                  <a:lnTo>
                    <a:pt x="2666871" y="1673831"/>
                  </a:lnTo>
                  <a:lnTo>
                    <a:pt x="2693417" y="1655941"/>
                  </a:lnTo>
                  <a:lnTo>
                    <a:pt x="2719583" y="1637289"/>
                  </a:lnTo>
                  <a:lnTo>
                    <a:pt x="2746383" y="1619017"/>
                  </a:lnTo>
                  <a:lnTo>
                    <a:pt x="2772167" y="1600492"/>
                  </a:lnTo>
                  <a:lnTo>
                    <a:pt x="2798968" y="1581840"/>
                  </a:lnTo>
                  <a:lnTo>
                    <a:pt x="2825133" y="1563569"/>
                  </a:lnTo>
                  <a:lnTo>
                    <a:pt x="2851679" y="1545044"/>
                  </a:lnTo>
                  <a:lnTo>
                    <a:pt x="2878480" y="1527026"/>
                  </a:lnTo>
                  <a:lnTo>
                    <a:pt x="2904645" y="1508755"/>
                  </a:lnTo>
                  <a:lnTo>
                    <a:pt x="2931192" y="1490230"/>
                  </a:lnTo>
                  <a:lnTo>
                    <a:pt x="2957357" y="1471958"/>
                  </a:lnTo>
                  <a:lnTo>
                    <a:pt x="2984157" y="1453306"/>
                  </a:lnTo>
                  <a:lnTo>
                    <a:pt x="3010323" y="1434781"/>
                  </a:lnTo>
                  <a:lnTo>
                    <a:pt x="3036742" y="1417144"/>
                  </a:lnTo>
                  <a:lnTo>
                    <a:pt x="3062908" y="1398492"/>
                  </a:lnTo>
                  <a:lnTo>
                    <a:pt x="3089708" y="1379967"/>
                  </a:lnTo>
                  <a:lnTo>
                    <a:pt x="3115619" y="1361696"/>
                  </a:lnTo>
                  <a:lnTo>
                    <a:pt x="3142420" y="1343044"/>
                  </a:lnTo>
                  <a:lnTo>
                    <a:pt x="3168585" y="1324773"/>
                  </a:lnTo>
                  <a:lnTo>
                    <a:pt x="3195004" y="1306247"/>
                  </a:lnTo>
                  <a:lnTo>
                    <a:pt x="3221170" y="1288357"/>
                  </a:lnTo>
                  <a:lnTo>
                    <a:pt x="3247970" y="1270085"/>
                  </a:lnTo>
                  <a:lnTo>
                    <a:pt x="3274517" y="1251433"/>
                  </a:lnTo>
                  <a:lnTo>
                    <a:pt x="3300682" y="1232908"/>
                  </a:lnTo>
                  <a:lnTo>
                    <a:pt x="3327482" y="1214637"/>
                  </a:lnTo>
                  <a:lnTo>
                    <a:pt x="3353648" y="1195985"/>
                  </a:lnTo>
                  <a:lnTo>
                    <a:pt x="3380194" y="1177460"/>
                  </a:lnTo>
                  <a:lnTo>
                    <a:pt x="3406359" y="1159823"/>
                  </a:lnTo>
                  <a:lnTo>
                    <a:pt x="3433160" y="1141171"/>
                  </a:lnTo>
                  <a:lnTo>
                    <a:pt x="3458944" y="1122900"/>
                  </a:lnTo>
                  <a:lnTo>
                    <a:pt x="3485745" y="1104375"/>
                  </a:lnTo>
                  <a:lnTo>
                    <a:pt x="3511910" y="1085723"/>
                  </a:lnTo>
                  <a:lnTo>
                    <a:pt x="3538456" y="1067451"/>
                  </a:lnTo>
                  <a:lnTo>
                    <a:pt x="3564622" y="1048926"/>
                  </a:lnTo>
                  <a:lnTo>
                    <a:pt x="3591422" y="1030909"/>
                  </a:lnTo>
                  <a:lnTo>
                    <a:pt x="3617206" y="1012637"/>
                  </a:lnTo>
                  <a:lnTo>
                    <a:pt x="3644007" y="994112"/>
                  </a:lnTo>
                  <a:lnTo>
                    <a:pt x="3670807" y="975460"/>
                  </a:lnTo>
                  <a:lnTo>
                    <a:pt x="3696973" y="957189"/>
                  </a:lnTo>
                  <a:lnTo>
                    <a:pt x="3723519" y="938664"/>
                  </a:lnTo>
                  <a:lnTo>
                    <a:pt x="3749684" y="920392"/>
                  </a:lnTo>
                  <a:lnTo>
                    <a:pt x="3776485" y="902502"/>
                  </a:lnTo>
                  <a:lnTo>
                    <a:pt x="3802396" y="883850"/>
                  </a:lnTo>
                  <a:lnTo>
                    <a:pt x="3829197" y="865578"/>
                  </a:lnTo>
                  <a:lnTo>
                    <a:pt x="3855362" y="847053"/>
                  </a:lnTo>
                  <a:lnTo>
                    <a:pt x="3881781" y="828401"/>
                  </a:lnTo>
                  <a:lnTo>
                    <a:pt x="3907947" y="810130"/>
                  </a:lnTo>
                  <a:lnTo>
                    <a:pt x="3934747" y="792239"/>
                  </a:lnTo>
                  <a:lnTo>
                    <a:pt x="3960658" y="773968"/>
                  </a:lnTo>
                  <a:lnTo>
                    <a:pt x="3987459" y="755316"/>
                  </a:lnTo>
                  <a:lnTo>
                    <a:pt x="4013624" y="736791"/>
                  </a:lnTo>
                  <a:lnTo>
                    <a:pt x="4040425" y="718519"/>
                  </a:lnTo>
                  <a:lnTo>
                    <a:pt x="4066844" y="699867"/>
                  </a:lnTo>
                  <a:lnTo>
                    <a:pt x="4093009" y="681342"/>
                  </a:lnTo>
                  <a:lnTo>
                    <a:pt x="4119810" y="663705"/>
                  </a:lnTo>
                  <a:lnTo>
                    <a:pt x="4145721" y="645053"/>
                  </a:lnTo>
                  <a:lnTo>
                    <a:pt x="4172522" y="626528"/>
                  </a:lnTo>
                  <a:lnTo>
                    <a:pt x="4198687" y="608257"/>
                  </a:lnTo>
                  <a:lnTo>
                    <a:pt x="4225233" y="589605"/>
                  </a:lnTo>
                  <a:lnTo>
                    <a:pt x="4251399" y="571334"/>
                  </a:lnTo>
                  <a:lnTo>
                    <a:pt x="4278199" y="552808"/>
                  </a:lnTo>
                  <a:lnTo>
                    <a:pt x="4304364" y="534918"/>
                  </a:lnTo>
                  <a:lnTo>
                    <a:pt x="4330784" y="516646"/>
                  </a:lnTo>
                  <a:lnTo>
                    <a:pt x="4356949" y="497994"/>
                  </a:lnTo>
                  <a:lnTo>
                    <a:pt x="4383750" y="479469"/>
                  </a:lnTo>
                  <a:lnTo>
                    <a:pt x="4409661" y="461198"/>
                  </a:lnTo>
                  <a:lnTo>
                    <a:pt x="4436461" y="442546"/>
                  </a:lnTo>
                  <a:lnTo>
                    <a:pt x="4463262" y="424275"/>
                  </a:lnTo>
                  <a:lnTo>
                    <a:pt x="4489046" y="406384"/>
                  </a:lnTo>
                  <a:lnTo>
                    <a:pt x="4515847" y="387732"/>
                  </a:lnTo>
                  <a:lnTo>
                    <a:pt x="4542012" y="369461"/>
                  </a:lnTo>
                  <a:lnTo>
                    <a:pt x="4568558" y="350935"/>
                  </a:lnTo>
                  <a:lnTo>
                    <a:pt x="4594724" y="332283"/>
                  </a:lnTo>
                  <a:lnTo>
                    <a:pt x="4621524" y="314012"/>
                  </a:lnTo>
                  <a:lnTo>
                    <a:pt x="4647689" y="296121"/>
                  </a:lnTo>
                  <a:lnTo>
                    <a:pt x="4674236" y="277469"/>
                  </a:lnTo>
                  <a:lnTo>
                    <a:pt x="4700401" y="259198"/>
                  </a:lnTo>
                  <a:lnTo>
                    <a:pt x="4727202" y="240673"/>
                  </a:lnTo>
                  <a:lnTo>
                    <a:pt x="4752986" y="222402"/>
                  </a:lnTo>
                  <a:lnTo>
                    <a:pt x="4779786" y="203750"/>
                  </a:lnTo>
                  <a:lnTo>
                    <a:pt x="4805952" y="185225"/>
                  </a:lnTo>
                  <a:lnTo>
                    <a:pt x="4832498" y="167588"/>
                  </a:lnTo>
                  <a:lnTo>
                    <a:pt x="4859298" y="149062"/>
                  </a:lnTo>
                  <a:lnTo>
                    <a:pt x="4885464" y="130410"/>
                  </a:lnTo>
                  <a:lnTo>
                    <a:pt x="4911883" y="112139"/>
                  </a:lnTo>
                  <a:lnTo>
                    <a:pt x="4938049" y="93614"/>
                  </a:lnTo>
                  <a:lnTo>
                    <a:pt x="4964849" y="74962"/>
                  </a:lnTo>
                  <a:lnTo>
                    <a:pt x="4991014" y="56691"/>
                  </a:lnTo>
                  <a:lnTo>
                    <a:pt x="5017561" y="38800"/>
                  </a:lnTo>
                  <a:lnTo>
                    <a:pt x="5043726" y="20529"/>
                  </a:lnTo>
                  <a:lnTo>
                    <a:pt x="5070527" y="1877"/>
                  </a:lnTo>
                  <a:lnTo>
                    <a:pt x="5073152" y="0"/>
                  </a:lnTo>
                </a:path>
              </a:pathLst>
            </a:custGeom>
            <a:ln w="1922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934623" y="3640598"/>
              <a:ext cx="1399540" cy="683895"/>
            </a:xfrm>
            <a:custGeom>
              <a:avLst/>
              <a:gdLst/>
              <a:ahLst/>
              <a:cxnLst/>
              <a:rect l="l" t="t" r="r" b="b"/>
              <a:pathLst>
                <a:path w="1399539" h="683895">
                  <a:moveTo>
                    <a:pt x="0" y="683525"/>
                  </a:moveTo>
                  <a:lnTo>
                    <a:pt x="25860" y="670583"/>
                  </a:lnTo>
                </a:path>
                <a:path w="1399539" h="683895">
                  <a:moveTo>
                    <a:pt x="25860" y="670583"/>
                  </a:moveTo>
                  <a:lnTo>
                    <a:pt x="38155" y="667411"/>
                  </a:lnTo>
                </a:path>
                <a:path w="1399539" h="683895">
                  <a:moveTo>
                    <a:pt x="76298" y="648632"/>
                  </a:moveTo>
                  <a:lnTo>
                    <a:pt x="105309" y="633152"/>
                  </a:lnTo>
                </a:path>
                <a:path w="1399539" h="683895">
                  <a:moveTo>
                    <a:pt x="105309" y="633152"/>
                  </a:moveTo>
                  <a:lnTo>
                    <a:pt x="114454" y="629346"/>
                  </a:lnTo>
                </a:path>
                <a:path w="1399539" h="683895">
                  <a:moveTo>
                    <a:pt x="152610" y="610186"/>
                  </a:moveTo>
                  <a:lnTo>
                    <a:pt x="158287" y="607649"/>
                  </a:lnTo>
                </a:path>
                <a:path w="1399539" h="683895">
                  <a:moveTo>
                    <a:pt x="158287" y="607649"/>
                  </a:moveTo>
                  <a:lnTo>
                    <a:pt x="184135" y="594960"/>
                  </a:lnTo>
                </a:path>
                <a:path w="1399539" h="683895">
                  <a:moveTo>
                    <a:pt x="184135" y="594960"/>
                  </a:moveTo>
                  <a:lnTo>
                    <a:pt x="190765" y="591280"/>
                  </a:lnTo>
                </a:path>
                <a:path w="1399539" h="683895">
                  <a:moveTo>
                    <a:pt x="228921" y="571994"/>
                  </a:moveTo>
                  <a:lnTo>
                    <a:pt x="237113" y="569456"/>
                  </a:lnTo>
                </a:path>
                <a:path w="1399539" h="683895">
                  <a:moveTo>
                    <a:pt x="237113" y="569456"/>
                  </a:moveTo>
                  <a:lnTo>
                    <a:pt x="263596" y="556641"/>
                  </a:lnTo>
                </a:path>
                <a:path w="1399539" h="683895">
                  <a:moveTo>
                    <a:pt x="263596" y="556641"/>
                  </a:moveTo>
                  <a:lnTo>
                    <a:pt x="267064" y="552834"/>
                  </a:lnTo>
                </a:path>
                <a:path w="1399539" h="683895">
                  <a:moveTo>
                    <a:pt x="305220" y="533929"/>
                  </a:moveTo>
                  <a:lnTo>
                    <a:pt x="316575" y="531391"/>
                  </a:lnTo>
                </a:path>
                <a:path w="1399539" h="683895">
                  <a:moveTo>
                    <a:pt x="316575" y="531391"/>
                  </a:moveTo>
                  <a:lnTo>
                    <a:pt x="342740" y="519083"/>
                  </a:lnTo>
                </a:path>
                <a:path w="1399539" h="683895">
                  <a:moveTo>
                    <a:pt x="342740" y="519083"/>
                  </a:moveTo>
                  <a:lnTo>
                    <a:pt x="343375" y="514642"/>
                  </a:lnTo>
                </a:path>
                <a:path w="1399539" h="683895">
                  <a:moveTo>
                    <a:pt x="381531" y="505253"/>
                  </a:moveTo>
                  <a:lnTo>
                    <a:pt x="395401" y="493579"/>
                  </a:lnTo>
                </a:path>
                <a:path w="1399539" h="683895">
                  <a:moveTo>
                    <a:pt x="395401" y="493579"/>
                  </a:moveTo>
                  <a:lnTo>
                    <a:pt x="422202" y="481018"/>
                  </a:lnTo>
                </a:path>
                <a:path w="1399539" h="683895">
                  <a:moveTo>
                    <a:pt x="422202" y="481018"/>
                  </a:moveTo>
                  <a:lnTo>
                    <a:pt x="419674" y="476577"/>
                  </a:lnTo>
                </a:path>
                <a:path w="1399539" h="683895">
                  <a:moveTo>
                    <a:pt x="457830" y="466807"/>
                  </a:moveTo>
                  <a:lnTo>
                    <a:pt x="474862" y="455514"/>
                  </a:lnTo>
                </a:path>
                <a:path w="1399539" h="683895">
                  <a:moveTo>
                    <a:pt x="474862" y="455514"/>
                  </a:moveTo>
                  <a:lnTo>
                    <a:pt x="495985" y="447901"/>
                  </a:lnTo>
                </a:path>
                <a:path w="1399539" h="683895">
                  <a:moveTo>
                    <a:pt x="534141" y="428742"/>
                  </a:moveTo>
                  <a:lnTo>
                    <a:pt x="554311" y="416688"/>
                  </a:lnTo>
                </a:path>
                <a:path w="1399539" h="683895">
                  <a:moveTo>
                    <a:pt x="554311" y="416688"/>
                  </a:moveTo>
                  <a:lnTo>
                    <a:pt x="572284" y="409455"/>
                  </a:lnTo>
                </a:path>
                <a:path w="1399539" h="683895">
                  <a:moveTo>
                    <a:pt x="610440" y="390549"/>
                  </a:moveTo>
                  <a:lnTo>
                    <a:pt x="633150" y="378369"/>
                  </a:lnTo>
                </a:path>
                <a:path w="1399539" h="683895">
                  <a:moveTo>
                    <a:pt x="633150" y="378369"/>
                  </a:moveTo>
                  <a:lnTo>
                    <a:pt x="648595" y="371390"/>
                  </a:lnTo>
                </a:path>
                <a:path w="1399539" h="683895">
                  <a:moveTo>
                    <a:pt x="686751" y="352230"/>
                  </a:moveTo>
                  <a:lnTo>
                    <a:pt x="712599" y="340176"/>
                  </a:lnTo>
                </a:path>
                <a:path w="1399539" h="683895">
                  <a:moveTo>
                    <a:pt x="712599" y="340176"/>
                  </a:moveTo>
                  <a:lnTo>
                    <a:pt x="724919" y="333325"/>
                  </a:lnTo>
                </a:path>
                <a:path w="1399539" h="683895">
                  <a:moveTo>
                    <a:pt x="763024" y="314038"/>
                  </a:moveTo>
                  <a:lnTo>
                    <a:pt x="791476" y="301477"/>
                  </a:lnTo>
                </a:path>
                <a:path w="1399539" h="683895">
                  <a:moveTo>
                    <a:pt x="791476" y="301477"/>
                  </a:moveTo>
                  <a:lnTo>
                    <a:pt x="801256" y="294879"/>
                  </a:lnTo>
                </a:path>
                <a:path w="1399539" h="683895">
                  <a:moveTo>
                    <a:pt x="839361" y="275973"/>
                  </a:moveTo>
                  <a:lnTo>
                    <a:pt x="845077" y="275338"/>
                  </a:lnTo>
                </a:path>
                <a:path w="1399539" h="683895">
                  <a:moveTo>
                    <a:pt x="845077" y="275338"/>
                  </a:moveTo>
                  <a:lnTo>
                    <a:pt x="870861" y="262396"/>
                  </a:lnTo>
                </a:path>
                <a:path w="1399539" h="683895">
                  <a:moveTo>
                    <a:pt x="870861" y="262396"/>
                  </a:moveTo>
                  <a:lnTo>
                    <a:pt x="877466" y="256686"/>
                  </a:lnTo>
                </a:path>
                <a:path w="1399539" h="683895">
                  <a:moveTo>
                    <a:pt x="915698" y="237781"/>
                  </a:moveTo>
                  <a:lnTo>
                    <a:pt x="923827" y="236258"/>
                  </a:lnTo>
                </a:path>
                <a:path w="1399539" h="683895">
                  <a:moveTo>
                    <a:pt x="923827" y="236258"/>
                  </a:moveTo>
                  <a:lnTo>
                    <a:pt x="950373" y="223697"/>
                  </a:lnTo>
                </a:path>
                <a:path w="1399539" h="683895">
                  <a:moveTo>
                    <a:pt x="950373" y="223697"/>
                  </a:moveTo>
                  <a:lnTo>
                    <a:pt x="953803" y="228011"/>
                  </a:lnTo>
                </a:path>
                <a:path w="1399539" h="683895">
                  <a:moveTo>
                    <a:pt x="991908" y="199462"/>
                  </a:moveTo>
                  <a:lnTo>
                    <a:pt x="1003339" y="197558"/>
                  </a:lnTo>
                </a:path>
                <a:path w="1399539" h="683895">
                  <a:moveTo>
                    <a:pt x="1003339" y="197558"/>
                  </a:moveTo>
                  <a:lnTo>
                    <a:pt x="1029504" y="184870"/>
                  </a:lnTo>
                </a:path>
                <a:path w="1399539" h="683895">
                  <a:moveTo>
                    <a:pt x="1029504" y="184870"/>
                  </a:moveTo>
                  <a:lnTo>
                    <a:pt x="1030139" y="180556"/>
                  </a:lnTo>
                </a:path>
                <a:path w="1399539" h="683895">
                  <a:moveTo>
                    <a:pt x="1068244" y="170786"/>
                  </a:moveTo>
                  <a:lnTo>
                    <a:pt x="1082089" y="158732"/>
                  </a:lnTo>
                </a:path>
                <a:path w="1399539" h="683895">
                  <a:moveTo>
                    <a:pt x="1082089" y="158732"/>
                  </a:moveTo>
                  <a:lnTo>
                    <a:pt x="1108890" y="145282"/>
                  </a:lnTo>
                </a:path>
                <a:path w="1399539" h="683895">
                  <a:moveTo>
                    <a:pt x="1108890" y="145282"/>
                  </a:moveTo>
                  <a:lnTo>
                    <a:pt x="1106476" y="142110"/>
                  </a:lnTo>
                </a:path>
                <a:path w="1399539" h="683895">
                  <a:moveTo>
                    <a:pt x="1144581" y="132594"/>
                  </a:moveTo>
                  <a:lnTo>
                    <a:pt x="1161601" y="119144"/>
                  </a:lnTo>
                </a:path>
                <a:path w="1399539" h="683895">
                  <a:moveTo>
                    <a:pt x="1161601" y="119144"/>
                  </a:moveTo>
                  <a:lnTo>
                    <a:pt x="1182686" y="113434"/>
                  </a:lnTo>
                </a:path>
                <a:path w="1399539" h="683895">
                  <a:moveTo>
                    <a:pt x="1220918" y="84758"/>
                  </a:moveTo>
                  <a:lnTo>
                    <a:pt x="1241113" y="79683"/>
                  </a:lnTo>
                </a:path>
                <a:path w="1399539" h="683895">
                  <a:moveTo>
                    <a:pt x="1241113" y="79683"/>
                  </a:moveTo>
                  <a:lnTo>
                    <a:pt x="1259023" y="65852"/>
                  </a:lnTo>
                </a:path>
                <a:path w="1399539" h="683895">
                  <a:moveTo>
                    <a:pt x="1297128" y="56082"/>
                  </a:moveTo>
                  <a:lnTo>
                    <a:pt x="1319864" y="40349"/>
                  </a:lnTo>
                </a:path>
                <a:path w="1399539" h="683895">
                  <a:moveTo>
                    <a:pt x="1319864" y="40349"/>
                  </a:moveTo>
                  <a:lnTo>
                    <a:pt x="1335360" y="27407"/>
                  </a:lnTo>
                </a:path>
                <a:path w="1399539" h="683895">
                  <a:moveTo>
                    <a:pt x="1373464" y="18017"/>
                  </a:moveTo>
                  <a:lnTo>
                    <a:pt x="1399376" y="0"/>
                  </a:lnTo>
                </a:path>
              </a:pathLst>
            </a:custGeom>
            <a:ln w="945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333999" y="3639329"/>
              <a:ext cx="12700" cy="1270"/>
            </a:xfrm>
            <a:custGeom>
              <a:avLst/>
              <a:gdLst/>
              <a:ahLst/>
              <a:cxnLst/>
              <a:rect l="l" t="t" r="r" b="b"/>
              <a:pathLst>
                <a:path w="12700" h="1270">
                  <a:moveTo>
                    <a:pt x="-4724" y="634"/>
                  </a:moveTo>
                  <a:lnTo>
                    <a:pt x="17045" y="634"/>
                  </a:lnTo>
                </a:path>
              </a:pathLst>
            </a:custGeom>
            <a:ln w="1071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384424" y="2315418"/>
              <a:ext cx="2089150" cy="1295400"/>
            </a:xfrm>
            <a:custGeom>
              <a:avLst/>
              <a:gdLst/>
              <a:ahLst/>
              <a:cxnLst/>
              <a:rect l="l" t="t" r="r" b="b"/>
              <a:pathLst>
                <a:path w="2089150" h="1295400">
                  <a:moveTo>
                    <a:pt x="0" y="1295235"/>
                  </a:moveTo>
                  <a:lnTo>
                    <a:pt x="28324" y="1285211"/>
                  </a:lnTo>
                </a:path>
                <a:path w="2089150" h="1295400">
                  <a:moveTo>
                    <a:pt x="28324" y="1285211"/>
                  </a:moveTo>
                  <a:lnTo>
                    <a:pt x="38104" y="1285845"/>
                  </a:lnTo>
                </a:path>
                <a:path w="2089150" h="1295400">
                  <a:moveTo>
                    <a:pt x="76336" y="1266559"/>
                  </a:moveTo>
                  <a:lnTo>
                    <a:pt x="81290" y="1258438"/>
                  </a:lnTo>
                </a:path>
                <a:path w="2089150" h="1295400">
                  <a:moveTo>
                    <a:pt x="81290" y="1258438"/>
                  </a:moveTo>
                  <a:lnTo>
                    <a:pt x="107836" y="1245242"/>
                  </a:lnTo>
                </a:path>
                <a:path w="2089150" h="1295400">
                  <a:moveTo>
                    <a:pt x="107836" y="1245242"/>
                  </a:moveTo>
                  <a:lnTo>
                    <a:pt x="114441" y="1238010"/>
                  </a:lnTo>
                </a:path>
                <a:path w="2089150" h="1295400">
                  <a:moveTo>
                    <a:pt x="152673" y="1219104"/>
                  </a:moveTo>
                  <a:lnTo>
                    <a:pt x="160802" y="1217835"/>
                  </a:lnTo>
                </a:path>
                <a:path w="2089150" h="1295400">
                  <a:moveTo>
                    <a:pt x="160802" y="1217835"/>
                  </a:moveTo>
                  <a:lnTo>
                    <a:pt x="187603" y="1204259"/>
                  </a:lnTo>
                </a:path>
                <a:path w="2089150" h="1295400">
                  <a:moveTo>
                    <a:pt x="187603" y="1204259"/>
                  </a:moveTo>
                  <a:lnTo>
                    <a:pt x="190778" y="1199818"/>
                  </a:lnTo>
                </a:path>
                <a:path w="2089150" h="1295400">
                  <a:moveTo>
                    <a:pt x="228883" y="1180658"/>
                  </a:moveTo>
                  <a:lnTo>
                    <a:pt x="240314" y="1176852"/>
                  </a:lnTo>
                </a:path>
                <a:path w="2089150" h="1295400">
                  <a:moveTo>
                    <a:pt x="240314" y="1176852"/>
                  </a:moveTo>
                  <a:lnTo>
                    <a:pt x="266480" y="1163021"/>
                  </a:lnTo>
                </a:path>
                <a:path w="2089150" h="1295400">
                  <a:moveTo>
                    <a:pt x="266480" y="1163021"/>
                  </a:moveTo>
                  <a:lnTo>
                    <a:pt x="267115" y="1161752"/>
                  </a:lnTo>
                </a:path>
                <a:path w="2089150" h="1295400">
                  <a:moveTo>
                    <a:pt x="305220" y="1142466"/>
                  </a:moveTo>
                  <a:lnTo>
                    <a:pt x="319064" y="1135614"/>
                  </a:lnTo>
                </a:path>
                <a:path w="2089150" h="1295400">
                  <a:moveTo>
                    <a:pt x="319064" y="1135614"/>
                  </a:moveTo>
                  <a:lnTo>
                    <a:pt x="345865" y="1121403"/>
                  </a:lnTo>
                </a:path>
                <a:path w="2089150" h="1295400">
                  <a:moveTo>
                    <a:pt x="345865" y="1121403"/>
                  </a:moveTo>
                  <a:lnTo>
                    <a:pt x="343324" y="1123306"/>
                  </a:lnTo>
                </a:path>
                <a:path w="2089150" h="1295400">
                  <a:moveTo>
                    <a:pt x="381556" y="1104401"/>
                  </a:moveTo>
                  <a:lnTo>
                    <a:pt x="398577" y="1093362"/>
                  </a:lnTo>
                </a:path>
                <a:path w="2089150" h="1295400">
                  <a:moveTo>
                    <a:pt x="398577" y="1093362"/>
                  </a:moveTo>
                  <a:lnTo>
                    <a:pt x="419661" y="1085241"/>
                  </a:lnTo>
                </a:path>
                <a:path w="2089150" h="1295400">
                  <a:moveTo>
                    <a:pt x="457893" y="1056565"/>
                  </a:moveTo>
                  <a:lnTo>
                    <a:pt x="477327" y="1051490"/>
                  </a:lnTo>
                </a:path>
                <a:path w="2089150" h="1295400">
                  <a:moveTo>
                    <a:pt x="477327" y="1051490"/>
                  </a:moveTo>
                  <a:lnTo>
                    <a:pt x="495998" y="1037279"/>
                  </a:lnTo>
                </a:path>
                <a:path w="2089150" h="1295400">
                  <a:moveTo>
                    <a:pt x="534103" y="1027889"/>
                  </a:moveTo>
                  <a:lnTo>
                    <a:pt x="556839" y="1008603"/>
                  </a:lnTo>
                </a:path>
                <a:path w="2089150" h="1295400">
                  <a:moveTo>
                    <a:pt x="556839" y="1008603"/>
                  </a:moveTo>
                  <a:lnTo>
                    <a:pt x="572335" y="999214"/>
                  </a:lnTo>
                </a:path>
                <a:path w="2089150" h="1295400">
                  <a:moveTo>
                    <a:pt x="610440" y="979927"/>
                  </a:moveTo>
                  <a:lnTo>
                    <a:pt x="636351" y="965462"/>
                  </a:lnTo>
                </a:path>
                <a:path w="2089150" h="1295400">
                  <a:moveTo>
                    <a:pt x="636351" y="965462"/>
                  </a:moveTo>
                  <a:lnTo>
                    <a:pt x="648545" y="961021"/>
                  </a:lnTo>
                </a:path>
                <a:path w="2089150" h="1295400">
                  <a:moveTo>
                    <a:pt x="686776" y="932472"/>
                  </a:moveTo>
                  <a:lnTo>
                    <a:pt x="715101" y="921433"/>
                  </a:lnTo>
                </a:path>
                <a:path w="2089150" h="1295400">
                  <a:moveTo>
                    <a:pt x="715101" y="921433"/>
                  </a:moveTo>
                  <a:lnTo>
                    <a:pt x="724881" y="913186"/>
                  </a:lnTo>
                </a:path>
                <a:path w="2089150" h="1295400">
                  <a:moveTo>
                    <a:pt x="763113" y="894026"/>
                  </a:moveTo>
                  <a:lnTo>
                    <a:pt x="768067" y="892123"/>
                  </a:lnTo>
                </a:path>
                <a:path w="2089150" h="1295400">
                  <a:moveTo>
                    <a:pt x="768067" y="892123"/>
                  </a:moveTo>
                  <a:lnTo>
                    <a:pt x="794613" y="877658"/>
                  </a:lnTo>
                </a:path>
                <a:path w="2089150" h="1295400">
                  <a:moveTo>
                    <a:pt x="794613" y="877658"/>
                  </a:moveTo>
                  <a:lnTo>
                    <a:pt x="801218" y="875121"/>
                  </a:lnTo>
                </a:path>
                <a:path w="2089150" h="1295400">
                  <a:moveTo>
                    <a:pt x="839323" y="855834"/>
                  </a:moveTo>
                  <a:lnTo>
                    <a:pt x="847579" y="847079"/>
                  </a:lnTo>
                </a:path>
                <a:path w="2089150" h="1295400">
                  <a:moveTo>
                    <a:pt x="847579" y="847079"/>
                  </a:moveTo>
                  <a:lnTo>
                    <a:pt x="873744" y="831599"/>
                  </a:lnTo>
                </a:path>
                <a:path w="2089150" h="1295400">
                  <a:moveTo>
                    <a:pt x="873744" y="831599"/>
                  </a:moveTo>
                  <a:lnTo>
                    <a:pt x="877555" y="827158"/>
                  </a:lnTo>
                </a:path>
                <a:path w="2089150" h="1295400">
                  <a:moveTo>
                    <a:pt x="915660" y="808253"/>
                  </a:moveTo>
                  <a:lnTo>
                    <a:pt x="926329" y="801020"/>
                  </a:lnTo>
                </a:path>
                <a:path w="2089150" h="1295400">
                  <a:moveTo>
                    <a:pt x="926329" y="801020"/>
                  </a:moveTo>
                  <a:lnTo>
                    <a:pt x="953130" y="785921"/>
                  </a:lnTo>
                </a:path>
                <a:path w="2089150" h="1295400">
                  <a:moveTo>
                    <a:pt x="953130" y="785921"/>
                  </a:moveTo>
                  <a:lnTo>
                    <a:pt x="953765" y="789093"/>
                  </a:lnTo>
                </a:path>
                <a:path w="2089150" h="1295400">
                  <a:moveTo>
                    <a:pt x="991996" y="760417"/>
                  </a:moveTo>
                  <a:lnTo>
                    <a:pt x="1005841" y="754707"/>
                  </a:lnTo>
                </a:path>
                <a:path w="2089150" h="1295400">
                  <a:moveTo>
                    <a:pt x="1005841" y="754707"/>
                  </a:moveTo>
                  <a:lnTo>
                    <a:pt x="1032642" y="738720"/>
                  </a:lnTo>
                </a:path>
                <a:path w="2089150" h="1295400">
                  <a:moveTo>
                    <a:pt x="1032642" y="738720"/>
                  </a:moveTo>
                  <a:lnTo>
                    <a:pt x="1030101" y="741258"/>
                  </a:lnTo>
                </a:path>
                <a:path w="2089150" h="1295400">
                  <a:moveTo>
                    <a:pt x="1068333" y="712582"/>
                  </a:moveTo>
                  <a:lnTo>
                    <a:pt x="1085353" y="706872"/>
                  </a:lnTo>
                </a:path>
                <a:path w="2089150" h="1295400">
                  <a:moveTo>
                    <a:pt x="1085353" y="706872"/>
                  </a:moveTo>
                  <a:lnTo>
                    <a:pt x="1106438" y="693676"/>
                  </a:lnTo>
                </a:path>
                <a:path w="2089150" h="1295400">
                  <a:moveTo>
                    <a:pt x="1144543" y="665000"/>
                  </a:moveTo>
                  <a:lnTo>
                    <a:pt x="1164104" y="658402"/>
                  </a:lnTo>
                </a:path>
                <a:path w="2089150" h="1295400">
                  <a:moveTo>
                    <a:pt x="1164104" y="658402"/>
                  </a:moveTo>
                  <a:lnTo>
                    <a:pt x="1182775" y="645841"/>
                  </a:lnTo>
                </a:path>
                <a:path w="2089150" h="1295400">
                  <a:moveTo>
                    <a:pt x="1220880" y="626554"/>
                  </a:moveTo>
                  <a:lnTo>
                    <a:pt x="1243616" y="608283"/>
                  </a:lnTo>
                </a:path>
                <a:path w="2089150" h="1295400">
                  <a:moveTo>
                    <a:pt x="1243616" y="608283"/>
                  </a:moveTo>
                  <a:lnTo>
                    <a:pt x="1258985" y="597878"/>
                  </a:lnTo>
                </a:path>
                <a:path w="2089150" h="1295400">
                  <a:moveTo>
                    <a:pt x="1297217" y="578973"/>
                  </a:moveTo>
                  <a:lnTo>
                    <a:pt x="1322366" y="557275"/>
                  </a:lnTo>
                </a:path>
                <a:path w="2089150" h="1295400">
                  <a:moveTo>
                    <a:pt x="1322366" y="557275"/>
                  </a:moveTo>
                  <a:lnTo>
                    <a:pt x="1335321" y="550297"/>
                  </a:lnTo>
                </a:path>
                <a:path w="2089150" h="1295400">
                  <a:moveTo>
                    <a:pt x="1373553" y="521621"/>
                  </a:moveTo>
                  <a:lnTo>
                    <a:pt x="1401878" y="504999"/>
                  </a:lnTo>
                </a:path>
                <a:path w="2089150" h="1295400">
                  <a:moveTo>
                    <a:pt x="1401878" y="504999"/>
                  </a:moveTo>
                  <a:lnTo>
                    <a:pt x="1411658" y="493072"/>
                  </a:lnTo>
                </a:path>
                <a:path w="2089150" h="1295400">
                  <a:moveTo>
                    <a:pt x="1449763" y="473786"/>
                  </a:moveTo>
                  <a:lnTo>
                    <a:pt x="1454844" y="469979"/>
                  </a:lnTo>
                </a:path>
                <a:path w="2089150" h="1295400">
                  <a:moveTo>
                    <a:pt x="1454844" y="469979"/>
                  </a:moveTo>
                  <a:lnTo>
                    <a:pt x="1481390" y="451454"/>
                  </a:lnTo>
                </a:path>
                <a:path w="2089150" h="1295400">
                  <a:moveTo>
                    <a:pt x="1481390" y="451454"/>
                  </a:moveTo>
                  <a:lnTo>
                    <a:pt x="1487995" y="445110"/>
                  </a:lnTo>
                </a:path>
                <a:path w="2089150" h="1295400">
                  <a:moveTo>
                    <a:pt x="1526100" y="425950"/>
                  </a:moveTo>
                  <a:lnTo>
                    <a:pt x="1534356" y="415165"/>
                  </a:lnTo>
                </a:path>
                <a:path w="2089150" h="1295400">
                  <a:moveTo>
                    <a:pt x="1534356" y="415165"/>
                  </a:moveTo>
                  <a:lnTo>
                    <a:pt x="1560521" y="396640"/>
                  </a:lnTo>
                </a:path>
                <a:path w="2089150" h="1295400">
                  <a:moveTo>
                    <a:pt x="1560521" y="396640"/>
                  </a:moveTo>
                  <a:lnTo>
                    <a:pt x="1564205" y="397274"/>
                  </a:lnTo>
                </a:path>
                <a:path w="2089150" h="1295400">
                  <a:moveTo>
                    <a:pt x="1602437" y="368598"/>
                  </a:moveTo>
                  <a:lnTo>
                    <a:pt x="1613106" y="359717"/>
                  </a:lnTo>
                </a:path>
                <a:path w="2089150" h="1295400">
                  <a:moveTo>
                    <a:pt x="1613106" y="359717"/>
                  </a:moveTo>
                  <a:lnTo>
                    <a:pt x="1639906" y="340557"/>
                  </a:lnTo>
                </a:path>
                <a:path w="2089150" h="1295400">
                  <a:moveTo>
                    <a:pt x="1639906" y="340557"/>
                  </a:moveTo>
                  <a:lnTo>
                    <a:pt x="1640542" y="339923"/>
                  </a:lnTo>
                </a:path>
                <a:path w="2089150" h="1295400">
                  <a:moveTo>
                    <a:pt x="1678773" y="311247"/>
                  </a:moveTo>
                  <a:lnTo>
                    <a:pt x="1692618" y="302492"/>
                  </a:lnTo>
                </a:path>
                <a:path w="2089150" h="1295400">
                  <a:moveTo>
                    <a:pt x="1692618" y="302492"/>
                  </a:moveTo>
                  <a:lnTo>
                    <a:pt x="1718784" y="283205"/>
                  </a:lnTo>
                </a:path>
                <a:path w="2089150" h="1295400">
                  <a:moveTo>
                    <a:pt x="1718784" y="283205"/>
                  </a:moveTo>
                  <a:lnTo>
                    <a:pt x="1716878" y="282571"/>
                  </a:lnTo>
                </a:path>
                <a:path w="2089150" h="1295400">
                  <a:moveTo>
                    <a:pt x="1754983" y="253895"/>
                  </a:moveTo>
                  <a:lnTo>
                    <a:pt x="1771368" y="244506"/>
                  </a:lnTo>
                </a:path>
                <a:path w="2089150" h="1295400">
                  <a:moveTo>
                    <a:pt x="1771368" y="244506"/>
                  </a:moveTo>
                  <a:lnTo>
                    <a:pt x="1793215" y="234989"/>
                  </a:lnTo>
                </a:path>
                <a:path w="2089150" h="1295400">
                  <a:moveTo>
                    <a:pt x="1831320" y="196670"/>
                  </a:moveTo>
                  <a:lnTo>
                    <a:pt x="1850880" y="185251"/>
                  </a:lnTo>
                </a:path>
                <a:path w="2089150" h="1295400">
                  <a:moveTo>
                    <a:pt x="1850880" y="185251"/>
                  </a:moveTo>
                  <a:lnTo>
                    <a:pt x="1869425" y="177764"/>
                  </a:lnTo>
                </a:path>
                <a:path w="2089150" h="1295400">
                  <a:moveTo>
                    <a:pt x="1907657" y="149089"/>
                  </a:moveTo>
                  <a:lnTo>
                    <a:pt x="1930393" y="124219"/>
                  </a:lnTo>
                </a:path>
                <a:path w="2089150" h="1295400">
                  <a:moveTo>
                    <a:pt x="1930393" y="124219"/>
                  </a:moveTo>
                  <a:lnTo>
                    <a:pt x="1935981" y="110643"/>
                  </a:lnTo>
                </a:path>
                <a:path w="2089150" h="1295400">
                  <a:moveTo>
                    <a:pt x="1974213" y="91737"/>
                  </a:moveTo>
                  <a:lnTo>
                    <a:pt x="1983358" y="83489"/>
                  </a:lnTo>
                </a:path>
                <a:path w="2089150" h="1295400">
                  <a:moveTo>
                    <a:pt x="1983358" y="83489"/>
                  </a:moveTo>
                  <a:lnTo>
                    <a:pt x="2009143" y="62427"/>
                  </a:lnTo>
                </a:path>
                <a:path w="2089150" h="1295400">
                  <a:moveTo>
                    <a:pt x="2009143" y="62427"/>
                  </a:moveTo>
                  <a:lnTo>
                    <a:pt x="2012318" y="63061"/>
                  </a:lnTo>
                </a:path>
                <a:path w="2089150" h="1295400">
                  <a:moveTo>
                    <a:pt x="2050423" y="34385"/>
                  </a:moveTo>
                  <a:lnTo>
                    <a:pt x="2062108" y="20809"/>
                  </a:lnTo>
                </a:path>
                <a:path w="2089150" h="1295400">
                  <a:moveTo>
                    <a:pt x="2062108" y="20809"/>
                  </a:moveTo>
                  <a:lnTo>
                    <a:pt x="2088655" y="0"/>
                  </a:lnTo>
                </a:path>
              </a:pathLst>
            </a:custGeom>
            <a:ln w="945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6473080" y="2311738"/>
              <a:ext cx="0" cy="3810"/>
            </a:xfrm>
            <a:custGeom>
              <a:avLst/>
              <a:gdLst/>
              <a:ahLst/>
              <a:cxnLst/>
              <a:rect l="l" t="t" r="r" b="b"/>
              <a:pathLst>
                <a:path h="3810">
                  <a:moveTo>
                    <a:pt x="-4729" y="1839"/>
                  </a:moveTo>
                  <a:lnTo>
                    <a:pt x="4729" y="1839"/>
                  </a:lnTo>
                </a:path>
              </a:pathLst>
            </a:custGeom>
            <a:ln w="367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383308" y="1554746"/>
              <a:ext cx="3987800" cy="3847465"/>
            </a:xfrm>
            <a:custGeom>
              <a:avLst/>
              <a:gdLst/>
              <a:ahLst/>
              <a:cxnLst/>
              <a:rect l="l" t="t" r="r" b="b"/>
              <a:pathLst>
                <a:path w="3987800" h="3847465">
                  <a:moveTo>
                    <a:pt x="3127877" y="728315"/>
                  </a:moveTo>
                  <a:lnTo>
                    <a:pt x="3142737" y="717911"/>
                  </a:lnTo>
                </a:path>
                <a:path w="3987800" h="3847465">
                  <a:moveTo>
                    <a:pt x="3142737" y="717911"/>
                  </a:moveTo>
                  <a:lnTo>
                    <a:pt x="3168522" y="696848"/>
                  </a:lnTo>
                </a:path>
                <a:path w="3987800" h="3847465">
                  <a:moveTo>
                    <a:pt x="3168522" y="696848"/>
                  </a:moveTo>
                  <a:lnTo>
                    <a:pt x="3165981" y="699640"/>
                  </a:lnTo>
                </a:path>
                <a:path w="3987800" h="3847465">
                  <a:moveTo>
                    <a:pt x="3204213" y="661194"/>
                  </a:moveTo>
                  <a:lnTo>
                    <a:pt x="3222123" y="653581"/>
                  </a:lnTo>
                </a:path>
                <a:path w="3987800" h="3847465">
                  <a:moveTo>
                    <a:pt x="3222123" y="653581"/>
                  </a:moveTo>
                  <a:lnTo>
                    <a:pt x="3242318" y="642288"/>
                  </a:lnTo>
                </a:path>
                <a:path w="3987800" h="3847465">
                  <a:moveTo>
                    <a:pt x="3280550" y="603842"/>
                  </a:moveTo>
                  <a:lnTo>
                    <a:pt x="3301000" y="588743"/>
                  </a:lnTo>
                </a:path>
                <a:path w="3987800" h="3847465">
                  <a:moveTo>
                    <a:pt x="3301000" y="588743"/>
                  </a:moveTo>
                  <a:lnTo>
                    <a:pt x="3318655" y="575166"/>
                  </a:lnTo>
                </a:path>
                <a:path w="3987800" h="3847465">
                  <a:moveTo>
                    <a:pt x="3356760" y="546490"/>
                  </a:moveTo>
                  <a:lnTo>
                    <a:pt x="3380512" y="522890"/>
                  </a:lnTo>
                </a:path>
                <a:path w="3987800" h="3847465">
                  <a:moveTo>
                    <a:pt x="3380512" y="522890"/>
                  </a:moveTo>
                  <a:lnTo>
                    <a:pt x="3394992" y="508425"/>
                  </a:lnTo>
                </a:path>
                <a:path w="3987800" h="3847465">
                  <a:moveTo>
                    <a:pt x="3433097" y="479749"/>
                  </a:moveTo>
                  <a:lnTo>
                    <a:pt x="3459262" y="456149"/>
                  </a:lnTo>
                </a:path>
                <a:path w="3987800" h="3847465">
                  <a:moveTo>
                    <a:pt x="3459262" y="456149"/>
                  </a:moveTo>
                  <a:lnTo>
                    <a:pt x="3471201" y="451073"/>
                  </a:lnTo>
                </a:path>
                <a:path w="3987800" h="3847465">
                  <a:moveTo>
                    <a:pt x="3509433" y="413008"/>
                  </a:moveTo>
                  <a:lnTo>
                    <a:pt x="3538774" y="389407"/>
                  </a:lnTo>
                </a:path>
                <a:path w="3987800" h="3847465">
                  <a:moveTo>
                    <a:pt x="3538774" y="389407"/>
                  </a:moveTo>
                  <a:lnTo>
                    <a:pt x="3547538" y="384332"/>
                  </a:lnTo>
                </a:path>
                <a:path w="3987800" h="3847465">
                  <a:moveTo>
                    <a:pt x="3585770" y="355656"/>
                  </a:moveTo>
                  <a:lnTo>
                    <a:pt x="3591740" y="343983"/>
                  </a:lnTo>
                </a:path>
                <a:path w="3987800" h="3847465">
                  <a:moveTo>
                    <a:pt x="3591740" y="343983"/>
                  </a:moveTo>
                  <a:lnTo>
                    <a:pt x="3618159" y="321905"/>
                  </a:lnTo>
                </a:path>
                <a:path w="3987800" h="3847465">
                  <a:moveTo>
                    <a:pt x="3618159" y="321905"/>
                  </a:moveTo>
                  <a:lnTo>
                    <a:pt x="3614476" y="317210"/>
                  </a:lnTo>
                </a:path>
                <a:path w="3987800" h="3847465">
                  <a:moveTo>
                    <a:pt x="3652581" y="288534"/>
                  </a:moveTo>
                  <a:lnTo>
                    <a:pt x="3671125" y="275973"/>
                  </a:lnTo>
                </a:path>
                <a:path w="3987800" h="3847465">
                  <a:moveTo>
                    <a:pt x="3671125" y="275973"/>
                  </a:moveTo>
                  <a:lnTo>
                    <a:pt x="3690686" y="259859"/>
                  </a:lnTo>
                </a:path>
                <a:path w="3987800" h="3847465">
                  <a:moveTo>
                    <a:pt x="3728917" y="221793"/>
                  </a:moveTo>
                  <a:lnTo>
                    <a:pt x="3750002" y="207963"/>
                  </a:lnTo>
                </a:path>
                <a:path w="3987800" h="3847465">
                  <a:moveTo>
                    <a:pt x="3750002" y="207963"/>
                  </a:moveTo>
                  <a:lnTo>
                    <a:pt x="3767022" y="193117"/>
                  </a:lnTo>
                </a:path>
                <a:path w="3987800" h="3847465">
                  <a:moveTo>
                    <a:pt x="3805127" y="164442"/>
                  </a:moveTo>
                  <a:lnTo>
                    <a:pt x="3829514" y="138938"/>
                  </a:lnTo>
                </a:path>
                <a:path w="3987800" h="3847465">
                  <a:moveTo>
                    <a:pt x="3829514" y="138938"/>
                  </a:moveTo>
                  <a:lnTo>
                    <a:pt x="3843359" y="126376"/>
                  </a:lnTo>
                </a:path>
                <a:path w="3987800" h="3847465">
                  <a:moveTo>
                    <a:pt x="3881464" y="88184"/>
                  </a:moveTo>
                  <a:lnTo>
                    <a:pt x="3908264" y="69659"/>
                  </a:lnTo>
                </a:path>
                <a:path w="3987800" h="3847465">
                  <a:moveTo>
                    <a:pt x="3908264" y="69659"/>
                  </a:moveTo>
                  <a:lnTo>
                    <a:pt x="3919696" y="59635"/>
                  </a:lnTo>
                </a:path>
                <a:path w="3987800" h="3847465">
                  <a:moveTo>
                    <a:pt x="3948275" y="30959"/>
                  </a:moveTo>
                  <a:lnTo>
                    <a:pt x="3960976" y="23092"/>
                  </a:lnTo>
                </a:path>
                <a:path w="3987800" h="3847465">
                  <a:moveTo>
                    <a:pt x="3960976" y="23092"/>
                  </a:moveTo>
                  <a:lnTo>
                    <a:pt x="3987777" y="0"/>
                  </a:lnTo>
                </a:path>
                <a:path w="3987800" h="3847465">
                  <a:moveTo>
                    <a:pt x="3987777" y="0"/>
                  </a:moveTo>
                  <a:lnTo>
                    <a:pt x="3986506" y="2283"/>
                  </a:lnTo>
                </a:path>
                <a:path w="3987800" h="3847465">
                  <a:moveTo>
                    <a:pt x="0" y="3846942"/>
                  </a:moveTo>
                  <a:lnTo>
                    <a:pt x="26178" y="3823316"/>
                  </a:lnTo>
                </a:path>
                <a:path w="3987800" h="3847465">
                  <a:moveTo>
                    <a:pt x="26178" y="3823316"/>
                  </a:moveTo>
                  <a:lnTo>
                    <a:pt x="37520" y="3813876"/>
                  </a:lnTo>
                </a:path>
                <a:path w="3987800" h="3847465">
                  <a:moveTo>
                    <a:pt x="75676" y="3775760"/>
                  </a:moveTo>
                  <a:lnTo>
                    <a:pt x="105626" y="3751499"/>
                  </a:lnTo>
                </a:path>
                <a:path w="3987800" h="3847465">
                  <a:moveTo>
                    <a:pt x="105626" y="3751499"/>
                  </a:moveTo>
                  <a:lnTo>
                    <a:pt x="113831" y="3737326"/>
                  </a:lnTo>
                </a:path>
                <a:path w="3987800" h="3847465">
                  <a:moveTo>
                    <a:pt x="151987" y="3708663"/>
                  </a:moveTo>
                  <a:lnTo>
                    <a:pt x="158287" y="3703626"/>
                  </a:lnTo>
                </a:path>
                <a:path w="3987800" h="3847465">
                  <a:moveTo>
                    <a:pt x="158287" y="3703626"/>
                  </a:moveTo>
                  <a:lnTo>
                    <a:pt x="184465" y="3679378"/>
                  </a:lnTo>
                </a:path>
                <a:path w="3987800" h="3847465">
                  <a:moveTo>
                    <a:pt x="184465" y="3679378"/>
                  </a:moveTo>
                  <a:lnTo>
                    <a:pt x="190130" y="3670547"/>
                  </a:lnTo>
                </a:path>
                <a:path w="3987800" h="3847465">
                  <a:moveTo>
                    <a:pt x="228286" y="3641884"/>
                  </a:moveTo>
                  <a:lnTo>
                    <a:pt x="237431" y="3631809"/>
                  </a:lnTo>
                </a:path>
                <a:path w="3987800" h="3847465">
                  <a:moveTo>
                    <a:pt x="237431" y="3631809"/>
                  </a:moveTo>
                  <a:lnTo>
                    <a:pt x="263914" y="3607562"/>
                  </a:lnTo>
                </a:path>
                <a:path w="3987800" h="3847465">
                  <a:moveTo>
                    <a:pt x="263914" y="3607562"/>
                  </a:moveTo>
                  <a:lnTo>
                    <a:pt x="266442" y="3603781"/>
                  </a:lnTo>
                </a:path>
                <a:path w="3987800" h="3847465">
                  <a:moveTo>
                    <a:pt x="304559" y="3565347"/>
                  </a:moveTo>
                  <a:lnTo>
                    <a:pt x="316880" y="3559676"/>
                  </a:lnTo>
                </a:path>
                <a:path w="3987800" h="3847465">
                  <a:moveTo>
                    <a:pt x="316880" y="3559676"/>
                  </a:moveTo>
                  <a:lnTo>
                    <a:pt x="342791" y="3536050"/>
                  </a:lnTo>
                </a:path>
              </a:pathLst>
            </a:custGeom>
            <a:ln w="945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3726099" y="5090797"/>
              <a:ext cx="0" cy="635"/>
            </a:xfrm>
            <a:custGeom>
              <a:avLst/>
              <a:gdLst/>
              <a:ahLst/>
              <a:cxnLst/>
              <a:rect l="l" t="t" r="r" b="b"/>
              <a:pathLst>
                <a:path h="635">
                  <a:moveTo>
                    <a:pt x="-4729" y="317"/>
                  </a:moveTo>
                  <a:lnTo>
                    <a:pt x="4729" y="317"/>
                  </a:lnTo>
                </a:path>
              </a:pathLst>
            </a:custGeom>
            <a:ln w="94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3764204" y="4900547"/>
              <a:ext cx="173990" cy="153035"/>
            </a:xfrm>
            <a:custGeom>
              <a:avLst/>
              <a:gdLst/>
              <a:ahLst/>
              <a:cxnLst/>
              <a:rect l="l" t="t" r="r" b="b"/>
              <a:pathLst>
                <a:path w="173989" h="153035">
                  <a:moveTo>
                    <a:pt x="0" y="152768"/>
                  </a:moveTo>
                  <a:lnTo>
                    <a:pt x="15495" y="142694"/>
                  </a:lnTo>
                </a:path>
                <a:path w="173989" h="153035">
                  <a:moveTo>
                    <a:pt x="15495" y="142694"/>
                  </a:moveTo>
                  <a:lnTo>
                    <a:pt x="28705" y="124105"/>
                  </a:lnTo>
                </a:path>
                <a:path w="173989" h="153035">
                  <a:moveTo>
                    <a:pt x="66810" y="95442"/>
                  </a:moveTo>
                  <a:lnTo>
                    <a:pt x="94246" y="71194"/>
                  </a:lnTo>
                </a:path>
                <a:path w="173989" h="153035">
                  <a:moveTo>
                    <a:pt x="94246" y="71194"/>
                  </a:moveTo>
                  <a:lnTo>
                    <a:pt x="105042" y="57326"/>
                  </a:lnTo>
                </a:path>
                <a:path w="173989" h="153035">
                  <a:moveTo>
                    <a:pt x="133748" y="28663"/>
                  </a:moveTo>
                  <a:lnTo>
                    <a:pt x="146957" y="23625"/>
                  </a:lnTo>
                </a:path>
                <a:path w="173989" h="153035">
                  <a:moveTo>
                    <a:pt x="146957" y="23625"/>
                  </a:moveTo>
                  <a:lnTo>
                    <a:pt x="173758" y="0"/>
                  </a:lnTo>
                </a:path>
              </a:pathLst>
            </a:custGeom>
            <a:ln w="945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3936057" y="4900547"/>
              <a:ext cx="1905" cy="0"/>
            </a:xfrm>
            <a:custGeom>
              <a:avLst/>
              <a:gdLst/>
              <a:ahLst/>
              <a:cxnLst/>
              <a:rect l="l" t="t" r="r" b="b"/>
              <a:pathLst>
                <a:path w="1904">
                  <a:moveTo>
                    <a:pt x="952" y="-4724"/>
                  </a:moveTo>
                  <a:lnTo>
                    <a:pt x="952" y="4724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3974162" y="2005820"/>
              <a:ext cx="4197350" cy="2866390"/>
            </a:xfrm>
            <a:custGeom>
              <a:avLst/>
              <a:gdLst/>
              <a:ahLst/>
              <a:cxnLst/>
              <a:rect l="l" t="t" r="r" b="b"/>
              <a:pathLst>
                <a:path w="4197350" h="2866390">
                  <a:moveTo>
                    <a:pt x="0" y="2866062"/>
                  </a:moveTo>
                  <a:lnTo>
                    <a:pt x="16385" y="2846852"/>
                  </a:lnTo>
                </a:path>
                <a:path w="4197350" h="2866390">
                  <a:moveTo>
                    <a:pt x="16385" y="2846852"/>
                  </a:moveTo>
                  <a:lnTo>
                    <a:pt x="42550" y="2823226"/>
                  </a:lnTo>
                </a:path>
                <a:path w="4197350" h="2866390">
                  <a:moveTo>
                    <a:pt x="42550" y="2823226"/>
                  </a:moveTo>
                  <a:lnTo>
                    <a:pt x="38231" y="2827642"/>
                  </a:lnTo>
                </a:path>
                <a:path w="4197350" h="2866390">
                  <a:moveTo>
                    <a:pt x="76336" y="2789526"/>
                  </a:moveTo>
                  <a:lnTo>
                    <a:pt x="95262" y="2776292"/>
                  </a:lnTo>
                </a:path>
                <a:path w="4197350" h="2866390">
                  <a:moveTo>
                    <a:pt x="95262" y="2776292"/>
                  </a:moveTo>
                  <a:lnTo>
                    <a:pt x="114441" y="2760863"/>
                  </a:lnTo>
                </a:path>
                <a:path w="4197350" h="2866390">
                  <a:moveTo>
                    <a:pt x="152673" y="2732200"/>
                  </a:moveTo>
                  <a:lnTo>
                    <a:pt x="174774" y="2705427"/>
                  </a:lnTo>
                </a:path>
                <a:path w="4197350" h="2866390">
                  <a:moveTo>
                    <a:pt x="174774" y="2705427"/>
                  </a:moveTo>
                  <a:lnTo>
                    <a:pt x="181379" y="2694083"/>
                  </a:lnTo>
                </a:path>
                <a:path w="4197350" h="2866390">
                  <a:moveTo>
                    <a:pt x="219484" y="2665420"/>
                  </a:moveTo>
                  <a:lnTo>
                    <a:pt x="227740" y="2658492"/>
                  </a:lnTo>
                </a:path>
                <a:path w="4197350" h="2866390">
                  <a:moveTo>
                    <a:pt x="227740" y="2658492"/>
                  </a:moveTo>
                  <a:lnTo>
                    <a:pt x="254159" y="2634867"/>
                  </a:lnTo>
                </a:path>
                <a:path w="4197350" h="2866390">
                  <a:moveTo>
                    <a:pt x="254159" y="2634867"/>
                  </a:moveTo>
                  <a:lnTo>
                    <a:pt x="257588" y="2636757"/>
                  </a:lnTo>
                </a:path>
                <a:path w="4197350" h="2866390">
                  <a:moveTo>
                    <a:pt x="286040" y="2598590"/>
                  </a:moveTo>
                  <a:lnTo>
                    <a:pt x="307125" y="2587678"/>
                  </a:lnTo>
                </a:path>
                <a:path w="4197350" h="2866390">
                  <a:moveTo>
                    <a:pt x="307125" y="2587678"/>
                  </a:moveTo>
                  <a:lnTo>
                    <a:pt x="324145" y="2570041"/>
                  </a:lnTo>
                </a:path>
                <a:path w="4197350" h="2866390">
                  <a:moveTo>
                    <a:pt x="362377" y="2541366"/>
                  </a:moveTo>
                  <a:lnTo>
                    <a:pt x="386002" y="2517638"/>
                  </a:lnTo>
                </a:path>
                <a:path w="4197350" h="2866390">
                  <a:moveTo>
                    <a:pt x="386002" y="2517638"/>
                  </a:moveTo>
                  <a:lnTo>
                    <a:pt x="400482" y="2502920"/>
                  </a:lnTo>
                </a:path>
                <a:path w="4197350" h="2866390">
                  <a:moveTo>
                    <a:pt x="438587" y="2474244"/>
                  </a:moveTo>
                  <a:lnTo>
                    <a:pt x="465387" y="2447471"/>
                  </a:lnTo>
                </a:path>
                <a:path w="4197350" h="2866390">
                  <a:moveTo>
                    <a:pt x="465387" y="2447471"/>
                  </a:moveTo>
                  <a:lnTo>
                    <a:pt x="476819" y="2436052"/>
                  </a:lnTo>
                </a:path>
                <a:path w="4197350" h="2866390">
                  <a:moveTo>
                    <a:pt x="505524" y="2407503"/>
                  </a:moveTo>
                  <a:lnTo>
                    <a:pt x="518099" y="2401158"/>
                  </a:lnTo>
                </a:path>
                <a:path w="4197350" h="2866390">
                  <a:moveTo>
                    <a:pt x="518099" y="2401158"/>
                  </a:moveTo>
                  <a:lnTo>
                    <a:pt x="544264" y="2377558"/>
                  </a:lnTo>
                </a:path>
                <a:path w="4197350" h="2866390">
                  <a:moveTo>
                    <a:pt x="544264" y="2377558"/>
                  </a:moveTo>
                  <a:lnTo>
                    <a:pt x="543629" y="2378827"/>
                  </a:lnTo>
                </a:path>
                <a:path w="4197350" h="2866390">
                  <a:moveTo>
                    <a:pt x="581734" y="2340635"/>
                  </a:moveTo>
                  <a:lnTo>
                    <a:pt x="597865" y="2331499"/>
                  </a:lnTo>
                </a:path>
                <a:path w="4197350" h="2866390">
                  <a:moveTo>
                    <a:pt x="597865" y="2331499"/>
                  </a:moveTo>
                  <a:lnTo>
                    <a:pt x="623776" y="2308279"/>
                  </a:lnTo>
                </a:path>
                <a:path w="4197350" h="2866390">
                  <a:moveTo>
                    <a:pt x="623776" y="2308279"/>
                  </a:moveTo>
                  <a:lnTo>
                    <a:pt x="619966" y="2311959"/>
                  </a:lnTo>
                </a:path>
                <a:path w="4197350" h="2866390">
                  <a:moveTo>
                    <a:pt x="658071" y="2273640"/>
                  </a:moveTo>
                  <a:lnTo>
                    <a:pt x="676742" y="2262220"/>
                  </a:lnTo>
                </a:path>
                <a:path w="4197350" h="2866390">
                  <a:moveTo>
                    <a:pt x="676742" y="2262220"/>
                  </a:moveTo>
                  <a:lnTo>
                    <a:pt x="696303" y="2244964"/>
                  </a:lnTo>
                </a:path>
                <a:path w="4197350" h="2866390">
                  <a:moveTo>
                    <a:pt x="734408" y="2206772"/>
                  </a:moveTo>
                  <a:lnTo>
                    <a:pt x="756127" y="2193576"/>
                  </a:lnTo>
                </a:path>
                <a:path w="4197350" h="2866390">
                  <a:moveTo>
                    <a:pt x="756127" y="2193576"/>
                  </a:moveTo>
                  <a:lnTo>
                    <a:pt x="772512" y="2178096"/>
                  </a:lnTo>
                </a:path>
                <a:path w="4197350" h="2866390">
                  <a:moveTo>
                    <a:pt x="810744" y="2149420"/>
                  </a:moveTo>
                  <a:lnTo>
                    <a:pt x="835004" y="2125185"/>
                  </a:lnTo>
                </a:path>
                <a:path w="4197350" h="2866390">
                  <a:moveTo>
                    <a:pt x="835004" y="2125185"/>
                  </a:moveTo>
                  <a:lnTo>
                    <a:pt x="848849" y="2111355"/>
                  </a:lnTo>
                </a:path>
                <a:path w="4197350" h="2866390">
                  <a:moveTo>
                    <a:pt x="886954" y="2082679"/>
                  </a:moveTo>
                  <a:lnTo>
                    <a:pt x="914390" y="2057175"/>
                  </a:lnTo>
                </a:path>
                <a:path w="4197350" h="2866390">
                  <a:moveTo>
                    <a:pt x="914390" y="2057175"/>
                  </a:moveTo>
                  <a:lnTo>
                    <a:pt x="925186" y="2044233"/>
                  </a:lnTo>
                </a:path>
                <a:path w="4197350" h="2866390">
                  <a:moveTo>
                    <a:pt x="963291" y="2015557"/>
                  </a:moveTo>
                  <a:lnTo>
                    <a:pt x="993902" y="1989799"/>
                  </a:lnTo>
                </a:path>
                <a:path w="4197350" h="2866390">
                  <a:moveTo>
                    <a:pt x="993902" y="1989799"/>
                  </a:moveTo>
                  <a:lnTo>
                    <a:pt x="1001523" y="1977492"/>
                  </a:lnTo>
                </a:path>
                <a:path w="4197350" h="2866390">
                  <a:moveTo>
                    <a:pt x="1039628" y="1958332"/>
                  </a:moveTo>
                  <a:lnTo>
                    <a:pt x="1046613" y="1945009"/>
                  </a:lnTo>
                </a:path>
                <a:path w="4197350" h="2866390">
                  <a:moveTo>
                    <a:pt x="1046613" y="1945009"/>
                  </a:moveTo>
                  <a:lnTo>
                    <a:pt x="1072779" y="1922678"/>
                  </a:lnTo>
                </a:path>
                <a:path w="4197350" h="2866390">
                  <a:moveTo>
                    <a:pt x="1072779" y="1922678"/>
                  </a:moveTo>
                  <a:lnTo>
                    <a:pt x="1068333" y="1920140"/>
                  </a:lnTo>
                </a:path>
                <a:path w="4197350" h="2866390">
                  <a:moveTo>
                    <a:pt x="1106438" y="1891464"/>
                  </a:moveTo>
                  <a:lnTo>
                    <a:pt x="1125364" y="1878902"/>
                  </a:lnTo>
                </a:path>
                <a:path w="4197350" h="2866390">
                  <a:moveTo>
                    <a:pt x="1125364" y="1878902"/>
                  </a:moveTo>
                  <a:lnTo>
                    <a:pt x="1144670" y="1862788"/>
                  </a:lnTo>
                </a:path>
                <a:path w="4197350" h="2866390">
                  <a:moveTo>
                    <a:pt x="1182775" y="1834239"/>
                  </a:moveTo>
                  <a:lnTo>
                    <a:pt x="1204876" y="1813050"/>
                  </a:lnTo>
                </a:path>
                <a:path w="4197350" h="2866390">
                  <a:moveTo>
                    <a:pt x="1204876" y="1813050"/>
                  </a:moveTo>
                  <a:lnTo>
                    <a:pt x="1220880" y="1796047"/>
                  </a:lnTo>
                </a:path>
                <a:path w="4197350" h="2866390">
                  <a:moveTo>
                    <a:pt x="1259112" y="1767371"/>
                  </a:moveTo>
                  <a:lnTo>
                    <a:pt x="1284007" y="1748212"/>
                  </a:lnTo>
                </a:path>
                <a:path w="4197350" h="2866390">
                  <a:moveTo>
                    <a:pt x="1284007" y="1748212"/>
                  </a:moveTo>
                  <a:lnTo>
                    <a:pt x="1297217" y="1738695"/>
                  </a:lnTo>
                </a:path>
                <a:path w="4197350" h="2866390">
                  <a:moveTo>
                    <a:pt x="1335448" y="1700630"/>
                  </a:moveTo>
                  <a:lnTo>
                    <a:pt x="1363392" y="1683881"/>
                  </a:lnTo>
                </a:path>
                <a:path w="4197350" h="2866390">
                  <a:moveTo>
                    <a:pt x="1363392" y="1683881"/>
                  </a:moveTo>
                  <a:lnTo>
                    <a:pt x="1373553" y="1671954"/>
                  </a:lnTo>
                </a:path>
                <a:path w="4197350" h="2866390">
                  <a:moveTo>
                    <a:pt x="1411658" y="1643278"/>
                  </a:moveTo>
                  <a:lnTo>
                    <a:pt x="1442904" y="1620947"/>
                  </a:lnTo>
                </a:path>
                <a:path w="4197350" h="2866390">
                  <a:moveTo>
                    <a:pt x="1442904" y="1620947"/>
                  </a:moveTo>
                  <a:lnTo>
                    <a:pt x="1449890" y="1614602"/>
                  </a:lnTo>
                </a:path>
                <a:path w="4197350" h="2866390">
                  <a:moveTo>
                    <a:pt x="1487995" y="1585927"/>
                  </a:moveTo>
                  <a:lnTo>
                    <a:pt x="1495616" y="1578694"/>
                  </a:lnTo>
                </a:path>
                <a:path w="4197350" h="2866390">
                  <a:moveTo>
                    <a:pt x="1495616" y="1578694"/>
                  </a:moveTo>
                  <a:lnTo>
                    <a:pt x="1521781" y="1558520"/>
                  </a:lnTo>
                </a:path>
                <a:path w="4197350" h="2866390">
                  <a:moveTo>
                    <a:pt x="1521781" y="1558520"/>
                  </a:moveTo>
                  <a:lnTo>
                    <a:pt x="1526100" y="1557251"/>
                  </a:lnTo>
                </a:path>
                <a:path w="4197350" h="2866390">
                  <a:moveTo>
                    <a:pt x="1564332" y="1528702"/>
                  </a:moveTo>
                  <a:lnTo>
                    <a:pt x="1574366" y="1517663"/>
                  </a:lnTo>
                </a:path>
                <a:path w="4197350" h="2866390">
                  <a:moveTo>
                    <a:pt x="1574366" y="1517663"/>
                  </a:moveTo>
                  <a:lnTo>
                    <a:pt x="1601166" y="1497488"/>
                  </a:lnTo>
                </a:path>
                <a:path w="4197350" h="2866390">
                  <a:moveTo>
                    <a:pt x="1601166" y="1497488"/>
                  </a:moveTo>
                  <a:lnTo>
                    <a:pt x="1602437" y="1500026"/>
                  </a:lnTo>
                </a:path>
                <a:path w="4197350" h="2866390">
                  <a:moveTo>
                    <a:pt x="1640669" y="1471350"/>
                  </a:moveTo>
                  <a:lnTo>
                    <a:pt x="1653878" y="1457139"/>
                  </a:lnTo>
                </a:path>
                <a:path w="4197350" h="2866390">
                  <a:moveTo>
                    <a:pt x="1653878" y="1457139"/>
                  </a:moveTo>
                  <a:lnTo>
                    <a:pt x="1680044" y="1436711"/>
                  </a:lnTo>
                </a:path>
                <a:path w="4197350" h="2866390">
                  <a:moveTo>
                    <a:pt x="1680044" y="1436711"/>
                  </a:moveTo>
                  <a:lnTo>
                    <a:pt x="1678773" y="1432904"/>
                  </a:lnTo>
                </a:path>
                <a:path w="4197350" h="2866390">
                  <a:moveTo>
                    <a:pt x="1716878" y="1404228"/>
                  </a:moveTo>
                  <a:lnTo>
                    <a:pt x="1732628" y="1397884"/>
                  </a:lnTo>
                </a:path>
                <a:path w="4197350" h="2866390">
                  <a:moveTo>
                    <a:pt x="1732628" y="1397884"/>
                  </a:moveTo>
                  <a:lnTo>
                    <a:pt x="1759429" y="1378090"/>
                  </a:lnTo>
                </a:path>
                <a:path w="4197350" h="2866390">
                  <a:moveTo>
                    <a:pt x="1759429" y="1378090"/>
                  </a:moveTo>
                  <a:lnTo>
                    <a:pt x="1755110" y="1375552"/>
                  </a:lnTo>
                </a:path>
                <a:path w="4197350" h="2866390">
                  <a:moveTo>
                    <a:pt x="1793215" y="1346877"/>
                  </a:moveTo>
                  <a:lnTo>
                    <a:pt x="1812140" y="1340025"/>
                  </a:lnTo>
                </a:path>
                <a:path w="4197350" h="2866390">
                  <a:moveTo>
                    <a:pt x="1812140" y="1340025"/>
                  </a:moveTo>
                  <a:lnTo>
                    <a:pt x="1831320" y="1327971"/>
                  </a:lnTo>
                </a:path>
                <a:path w="4197350" h="2866390">
                  <a:moveTo>
                    <a:pt x="1869552" y="1299295"/>
                  </a:moveTo>
                  <a:lnTo>
                    <a:pt x="1891653" y="1282673"/>
                  </a:lnTo>
                </a:path>
                <a:path w="4197350" h="2866390">
                  <a:moveTo>
                    <a:pt x="1891653" y="1282673"/>
                  </a:moveTo>
                  <a:lnTo>
                    <a:pt x="1907657" y="1270619"/>
                  </a:lnTo>
                </a:path>
                <a:path w="4197350" h="2866390">
                  <a:moveTo>
                    <a:pt x="1945889" y="1242070"/>
                  </a:moveTo>
                  <a:lnTo>
                    <a:pt x="1970784" y="1227225"/>
                  </a:lnTo>
                </a:path>
                <a:path w="4197350" h="2866390">
                  <a:moveTo>
                    <a:pt x="1970784" y="1227225"/>
                  </a:moveTo>
                  <a:lnTo>
                    <a:pt x="1983993" y="1222784"/>
                  </a:lnTo>
                </a:path>
                <a:path w="4197350" h="2866390">
                  <a:moveTo>
                    <a:pt x="2022098" y="1194108"/>
                  </a:moveTo>
                  <a:lnTo>
                    <a:pt x="2050169" y="1173045"/>
                  </a:lnTo>
                </a:path>
                <a:path w="4197350" h="2866390">
                  <a:moveTo>
                    <a:pt x="2050169" y="1173045"/>
                  </a:moveTo>
                  <a:lnTo>
                    <a:pt x="2060330" y="1165432"/>
                  </a:lnTo>
                </a:path>
                <a:path w="4197350" h="2866390">
                  <a:moveTo>
                    <a:pt x="2098435" y="1136756"/>
                  </a:moveTo>
                  <a:lnTo>
                    <a:pt x="2129046" y="1120388"/>
                  </a:lnTo>
                </a:path>
                <a:path w="4197350" h="2866390">
                  <a:moveTo>
                    <a:pt x="2129046" y="1120388"/>
                  </a:moveTo>
                  <a:lnTo>
                    <a:pt x="2136540" y="1108080"/>
                  </a:lnTo>
                </a:path>
                <a:path w="4197350" h="2866390">
                  <a:moveTo>
                    <a:pt x="2174772" y="1089301"/>
                  </a:moveTo>
                  <a:lnTo>
                    <a:pt x="2181631" y="1085749"/>
                  </a:lnTo>
                </a:path>
                <a:path w="4197350" h="2866390">
                  <a:moveTo>
                    <a:pt x="2181631" y="1085749"/>
                  </a:moveTo>
                  <a:lnTo>
                    <a:pt x="2208431" y="1068746"/>
                  </a:lnTo>
                </a:path>
                <a:path w="4197350" h="2866390">
                  <a:moveTo>
                    <a:pt x="2208431" y="1068746"/>
                  </a:moveTo>
                  <a:lnTo>
                    <a:pt x="2212877" y="1070015"/>
                  </a:lnTo>
                </a:path>
                <a:path w="4197350" h="2866390">
                  <a:moveTo>
                    <a:pt x="2251109" y="1041339"/>
                  </a:moveTo>
                  <a:lnTo>
                    <a:pt x="2261143" y="1035122"/>
                  </a:lnTo>
                </a:path>
                <a:path w="4197350" h="2866390">
                  <a:moveTo>
                    <a:pt x="2261143" y="1035122"/>
                  </a:moveTo>
                  <a:lnTo>
                    <a:pt x="2287943" y="1018373"/>
                  </a:lnTo>
                </a:path>
                <a:path w="4197350" h="2866390">
                  <a:moveTo>
                    <a:pt x="2287943" y="1018373"/>
                  </a:moveTo>
                  <a:lnTo>
                    <a:pt x="2289214" y="1022180"/>
                  </a:lnTo>
                </a:path>
                <a:path w="4197350" h="2866390">
                  <a:moveTo>
                    <a:pt x="2327318" y="993504"/>
                  </a:moveTo>
                  <a:lnTo>
                    <a:pt x="2340655" y="985891"/>
                  </a:lnTo>
                </a:path>
                <a:path w="4197350" h="2866390">
                  <a:moveTo>
                    <a:pt x="2340655" y="985891"/>
                  </a:moveTo>
                  <a:lnTo>
                    <a:pt x="2366820" y="969269"/>
                  </a:lnTo>
                </a:path>
                <a:path w="4197350" h="2866390">
                  <a:moveTo>
                    <a:pt x="2366820" y="969269"/>
                  </a:moveTo>
                  <a:lnTo>
                    <a:pt x="2365550" y="964828"/>
                  </a:lnTo>
                </a:path>
                <a:path w="4197350" h="2866390">
                  <a:moveTo>
                    <a:pt x="2403655" y="945922"/>
                  </a:moveTo>
                  <a:lnTo>
                    <a:pt x="2419405" y="936786"/>
                  </a:lnTo>
                </a:path>
                <a:path w="4197350" h="2866390">
                  <a:moveTo>
                    <a:pt x="2419405" y="936786"/>
                  </a:moveTo>
                  <a:lnTo>
                    <a:pt x="2446206" y="921053"/>
                  </a:lnTo>
                </a:path>
                <a:path w="4197350" h="2866390">
                  <a:moveTo>
                    <a:pt x="2446206" y="921053"/>
                  </a:moveTo>
                  <a:lnTo>
                    <a:pt x="2441760" y="917246"/>
                  </a:lnTo>
                </a:path>
                <a:path w="4197350" h="2866390">
                  <a:moveTo>
                    <a:pt x="2479992" y="898087"/>
                  </a:moveTo>
                  <a:lnTo>
                    <a:pt x="2498917" y="889839"/>
                  </a:lnTo>
                </a:path>
                <a:path w="4197350" h="2866390">
                  <a:moveTo>
                    <a:pt x="2498917" y="889839"/>
                  </a:moveTo>
                  <a:lnTo>
                    <a:pt x="2518097" y="878800"/>
                  </a:lnTo>
                </a:path>
                <a:path w="4197350" h="2866390">
                  <a:moveTo>
                    <a:pt x="2556329" y="859895"/>
                  </a:moveTo>
                  <a:lnTo>
                    <a:pt x="2577667" y="843273"/>
                  </a:lnTo>
                </a:path>
                <a:path w="4197350" h="2866390">
                  <a:moveTo>
                    <a:pt x="2577667" y="843273"/>
                  </a:moveTo>
                  <a:lnTo>
                    <a:pt x="2594434" y="831219"/>
                  </a:lnTo>
                </a:path>
                <a:path w="4197350" h="2866390">
                  <a:moveTo>
                    <a:pt x="2632539" y="812059"/>
                  </a:moveTo>
                  <a:lnTo>
                    <a:pt x="2657434" y="797214"/>
                  </a:lnTo>
                </a:path>
                <a:path w="4197350" h="2866390">
                  <a:moveTo>
                    <a:pt x="2657434" y="797214"/>
                  </a:moveTo>
                  <a:lnTo>
                    <a:pt x="2670770" y="792900"/>
                  </a:lnTo>
                </a:path>
                <a:path w="4197350" h="2866390">
                  <a:moveTo>
                    <a:pt x="2708875" y="764224"/>
                  </a:moveTo>
                  <a:lnTo>
                    <a:pt x="2736946" y="752804"/>
                  </a:lnTo>
                </a:path>
                <a:path w="4197350" h="2866390">
                  <a:moveTo>
                    <a:pt x="2736946" y="752804"/>
                  </a:moveTo>
                  <a:lnTo>
                    <a:pt x="2746980" y="745318"/>
                  </a:lnTo>
                </a:path>
                <a:path w="4197350" h="2866390">
                  <a:moveTo>
                    <a:pt x="2785212" y="726032"/>
                  </a:moveTo>
                  <a:lnTo>
                    <a:pt x="2815823" y="708141"/>
                  </a:lnTo>
                </a:path>
                <a:path w="4197350" h="2866390">
                  <a:moveTo>
                    <a:pt x="2815823" y="708141"/>
                  </a:moveTo>
                  <a:lnTo>
                    <a:pt x="2823317" y="706872"/>
                  </a:lnTo>
                </a:path>
                <a:path w="4197350" h="2866390">
                  <a:moveTo>
                    <a:pt x="2861549" y="687966"/>
                  </a:moveTo>
                  <a:lnTo>
                    <a:pt x="2868408" y="679465"/>
                  </a:lnTo>
                </a:path>
                <a:path w="4197350" h="2866390">
                  <a:moveTo>
                    <a:pt x="2868408" y="679465"/>
                  </a:moveTo>
                  <a:lnTo>
                    <a:pt x="2895208" y="665000"/>
                  </a:lnTo>
                </a:path>
                <a:path w="4197350" h="2866390">
                  <a:moveTo>
                    <a:pt x="2895208" y="665000"/>
                  </a:moveTo>
                  <a:lnTo>
                    <a:pt x="2899654" y="668680"/>
                  </a:lnTo>
                </a:path>
                <a:path w="4197350" h="2866390">
                  <a:moveTo>
                    <a:pt x="2937759" y="640131"/>
                  </a:moveTo>
                  <a:lnTo>
                    <a:pt x="2947920" y="636324"/>
                  </a:lnTo>
                </a:path>
                <a:path w="4197350" h="2866390">
                  <a:moveTo>
                    <a:pt x="2947920" y="636324"/>
                  </a:moveTo>
                  <a:lnTo>
                    <a:pt x="2974085" y="621479"/>
                  </a:lnTo>
                </a:path>
                <a:path w="4197350" h="2866390">
                  <a:moveTo>
                    <a:pt x="2974085" y="621479"/>
                  </a:moveTo>
                  <a:lnTo>
                    <a:pt x="2975990" y="620844"/>
                  </a:lnTo>
                </a:path>
                <a:path w="4197350" h="2866390">
                  <a:moveTo>
                    <a:pt x="3014095" y="601939"/>
                  </a:moveTo>
                  <a:lnTo>
                    <a:pt x="3027305" y="593437"/>
                  </a:lnTo>
                </a:path>
                <a:path w="4197350" h="2866390">
                  <a:moveTo>
                    <a:pt x="3027305" y="593437"/>
                  </a:moveTo>
                  <a:lnTo>
                    <a:pt x="3053470" y="579607"/>
                  </a:lnTo>
                </a:path>
                <a:path w="4197350" h="2866390">
                  <a:moveTo>
                    <a:pt x="3053470" y="579607"/>
                  </a:moveTo>
                  <a:lnTo>
                    <a:pt x="3052200" y="582779"/>
                  </a:lnTo>
                </a:path>
                <a:path w="4197350" h="2866390">
                  <a:moveTo>
                    <a:pt x="3090432" y="563493"/>
                  </a:moveTo>
                  <a:lnTo>
                    <a:pt x="3106182" y="551566"/>
                  </a:lnTo>
                </a:path>
                <a:path w="4197350" h="2866390">
                  <a:moveTo>
                    <a:pt x="3106182" y="551566"/>
                  </a:moveTo>
                  <a:lnTo>
                    <a:pt x="3132983" y="537735"/>
                  </a:lnTo>
                </a:path>
                <a:path w="4197350" h="2866390">
                  <a:moveTo>
                    <a:pt x="3132983" y="537735"/>
                  </a:moveTo>
                  <a:lnTo>
                    <a:pt x="3128537" y="534817"/>
                  </a:lnTo>
                </a:path>
                <a:path w="4197350" h="2866390">
                  <a:moveTo>
                    <a:pt x="3166769" y="515911"/>
                  </a:moveTo>
                  <a:lnTo>
                    <a:pt x="3185694" y="509694"/>
                  </a:lnTo>
                </a:path>
                <a:path w="4197350" h="2866390">
                  <a:moveTo>
                    <a:pt x="3185694" y="509694"/>
                  </a:moveTo>
                  <a:lnTo>
                    <a:pt x="3204874" y="496752"/>
                  </a:lnTo>
                </a:path>
                <a:path w="4197350" h="2866390">
                  <a:moveTo>
                    <a:pt x="3242979" y="477592"/>
                  </a:moveTo>
                  <a:lnTo>
                    <a:pt x="3264825" y="468710"/>
                  </a:lnTo>
                </a:path>
                <a:path w="4197350" h="2866390">
                  <a:moveTo>
                    <a:pt x="3264825" y="468710"/>
                  </a:moveTo>
                  <a:lnTo>
                    <a:pt x="3281211" y="458686"/>
                  </a:lnTo>
                </a:path>
                <a:path w="4197350" h="2866390">
                  <a:moveTo>
                    <a:pt x="3319315" y="439400"/>
                  </a:moveTo>
                  <a:lnTo>
                    <a:pt x="3344211" y="427473"/>
                  </a:lnTo>
                </a:path>
                <a:path w="4197350" h="2866390">
                  <a:moveTo>
                    <a:pt x="3344211" y="427473"/>
                  </a:moveTo>
                  <a:lnTo>
                    <a:pt x="3357420" y="420240"/>
                  </a:lnTo>
                </a:path>
                <a:path w="4197350" h="2866390">
                  <a:moveTo>
                    <a:pt x="3395652" y="401335"/>
                  </a:moveTo>
                  <a:lnTo>
                    <a:pt x="3423723" y="387124"/>
                  </a:lnTo>
                </a:path>
                <a:path w="4197350" h="2866390">
                  <a:moveTo>
                    <a:pt x="3423723" y="387124"/>
                  </a:moveTo>
                  <a:lnTo>
                    <a:pt x="3433757" y="382048"/>
                  </a:lnTo>
                </a:path>
                <a:path w="4197350" h="2866390">
                  <a:moveTo>
                    <a:pt x="3471989" y="363142"/>
                  </a:moveTo>
                  <a:lnTo>
                    <a:pt x="3502473" y="346521"/>
                  </a:lnTo>
                </a:path>
                <a:path w="4197350" h="2866390">
                  <a:moveTo>
                    <a:pt x="3502473" y="346521"/>
                  </a:moveTo>
                  <a:lnTo>
                    <a:pt x="3510094" y="343983"/>
                  </a:lnTo>
                </a:path>
                <a:path w="4197350" h="2866390">
                  <a:moveTo>
                    <a:pt x="3548199" y="324823"/>
                  </a:moveTo>
                  <a:lnTo>
                    <a:pt x="3555185" y="320382"/>
                  </a:lnTo>
                </a:path>
                <a:path w="4197350" h="2866390">
                  <a:moveTo>
                    <a:pt x="3555185" y="320382"/>
                  </a:moveTo>
                  <a:lnTo>
                    <a:pt x="3581985" y="307186"/>
                  </a:lnTo>
                </a:path>
                <a:path w="4197350" h="2866390">
                  <a:moveTo>
                    <a:pt x="3581985" y="307186"/>
                  </a:moveTo>
                  <a:lnTo>
                    <a:pt x="3586431" y="305918"/>
                  </a:lnTo>
                </a:path>
                <a:path w="4197350" h="2866390">
                  <a:moveTo>
                    <a:pt x="3624535" y="286631"/>
                  </a:moveTo>
                  <a:lnTo>
                    <a:pt x="3634697" y="280414"/>
                  </a:lnTo>
                </a:path>
                <a:path w="4197350" h="2866390">
                  <a:moveTo>
                    <a:pt x="3634697" y="280414"/>
                  </a:moveTo>
                  <a:lnTo>
                    <a:pt x="3660862" y="266837"/>
                  </a:lnTo>
                </a:path>
                <a:path w="4197350" h="2866390">
                  <a:moveTo>
                    <a:pt x="3660862" y="266837"/>
                  </a:moveTo>
                  <a:lnTo>
                    <a:pt x="3662640" y="267472"/>
                  </a:lnTo>
                </a:path>
                <a:path w="4197350" h="2866390">
                  <a:moveTo>
                    <a:pt x="3700872" y="248566"/>
                  </a:moveTo>
                  <a:lnTo>
                    <a:pt x="3713447" y="240699"/>
                  </a:lnTo>
                </a:path>
                <a:path w="4197350" h="2866390">
                  <a:moveTo>
                    <a:pt x="3713447" y="240699"/>
                  </a:moveTo>
                  <a:lnTo>
                    <a:pt x="3740247" y="227503"/>
                  </a:lnTo>
                </a:path>
                <a:path w="4197350" h="2866390">
                  <a:moveTo>
                    <a:pt x="3740247" y="227503"/>
                  </a:moveTo>
                  <a:lnTo>
                    <a:pt x="3738977" y="229279"/>
                  </a:lnTo>
                </a:path>
                <a:path w="4197350" h="2866390">
                  <a:moveTo>
                    <a:pt x="3777209" y="210120"/>
                  </a:moveTo>
                  <a:lnTo>
                    <a:pt x="3792959" y="201365"/>
                  </a:lnTo>
                </a:path>
                <a:path w="4197350" h="2866390">
                  <a:moveTo>
                    <a:pt x="3792959" y="201365"/>
                  </a:moveTo>
                  <a:lnTo>
                    <a:pt x="3819759" y="187788"/>
                  </a:lnTo>
                </a:path>
                <a:path w="4197350" h="2866390">
                  <a:moveTo>
                    <a:pt x="3819759" y="187788"/>
                  </a:moveTo>
                  <a:lnTo>
                    <a:pt x="3815314" y="191214"/>
                  </a:lnTo>
                </a:path>
                <a:path w="4197350" h="2866390">
                  <a:moveTo>
                    <a:pt x="3853419" y="172055"/>
                  </a:moveTo>
                  <a:lnTo>
                    <a:pt x="3872344" y="161904"/>
                  </a:lnTo>
                </a:path>
                <a:path w="4197350" h="2866390">
                  <a:moveTo>
                    <a:pt x="3872344" y="161904"/>
                  </a:moveTo>
                  <a:lnTo>
                    <a:pt x="3891651" y="152768"/>
                  </a:lnTo>
                </a:path>
                <a:path w="4197350" h="2866390">
                  <a:moveTo>
                    <a:pt x="3929756" y="133862"/>
                  </a:moveTo>
                  <a:lnTo>
                    <a:pt x="3951475" y="122824"/>
                  </a:lnTo>
                </a:path>
                <a:path w="4197350" h="2866390">
                  <a:moveTo>
                    <a:pt x="3951475" y="122824"/>
                  </a:moveTo>
                  <a:lnTo>
                    <a:pt x="3967860" y="114703"/>
                  </a:lnTo>
                </a:path>
                <a:path w="4197350" h="2866390">
                  <a:moveTo>
                    <a:pt x="4006092" y="95417"/>
                  </a:moveTo>
                  <a:lnTo>
                    <a:pt x="4030988" y="84124"/>
                  </a:lnTo>
                </a:path>
                <a:path w="4197350" h="2866390">
                  <a:moveTo>
                    <a:pt x="4030988" y="84124"/>
                  </a:moveTo>
                  <a:lnTo>
                    <a:pt x="4044197" y="76511"/>
                  </a:lnTo>
                </a:path>
                <a:path w="4197350" h="2866390">
                  <a:moveTo>
                    <a:pt x="4082429" y="57351"/>
                  </a:moveTo>
                  <a:lnTo>
                    <a:pt x="4109865" y="45424"/>
                  </a:lnTo>
                </a:path>
                <a:path w="4197350" h="2866390">
                  <a:moveTo>
                    <a:pt x="4109865" y="45424"/>
                  </a:moveTo>
                  <a:lnTo>
                    <a:pt x="4120534" y="38192"/>
                  </a:lnTo>
                </a:path>
                <a:path w="4197350" h="2866390">
                  <a:moveTo>
                    <a:pt x="4158639" y="19286"/>
                  </a:moveTo>
                  <a:lnTo>
                    <a:pt x="4189250" y="6344"/>
                  </a:lnTo>
                </a:path>
                <a:path w="4197350" h="2866390">
                  <a:moveTo>
                    <a:pt x="4189250" y="6344"/>
                  </a:moveTo>
                  <a:lnTo>
                    <a:pt x="4196871" y="0"/>
                  </a:lnTo>
                </a:path>
              </a:pathLst>
            </a:custGeom>
            <a:ln w="945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934623" y="5369244"/>
              <a:ext cx="5255895" cy="29209"/>
            </a:xfrm>
            <a:custGeom>
              <a:avLst/>
              <a:gdLst/>
              <a:ahLst/>
              <a:cxnLst/>
              <a:rect l="l" t="t" r="r" b="b"/>
              <a:pathLst>
                <a:path w="5255895" h="29210">
                  <a:moveTo>
                    <a:pt x="0" y="28041"/>
                  </a:moveTo>
                  <a:lnTo>
                    <a:pt x="5255335" y="28041"/>
                  </a:lnTo>
                </a:path>
                <a:path w="5255895" h="29210">
                  <a:moveTo>
                    <a:pt x="0" y="0"/>
                  </a:moveTo>
                  <a:lnTo>
                    <a:pt x="0" y="28041"/>
                  </a:lnTo>
                </a:path>
                <a:path w="5255895" h="29210">
                  <a:moveTo>
                    <a:pt x="750069" y="0"/>
                  </a:moveTo>
                  <a:lnTo>
                    <a:pt x="750069" y="28663"/>
                  </a:lnTo>
                </a:path>
                <a:path w="5255895" h="29210">
                  <a:moveTo>
                    <a:pt x="1501243" y="0"/>
                  </a:moveTo>
                  <a:lnTo>
                    <a:pt x="1501243" y="28041"/>
                  </a:lnTo>
                </a:path>
                <a:path w="5255895" h="29210">
                  <a:moveTo>
                    <a:pt x="2252290" y="0"/>
                  </a:moveTo>
                  <a:lnTo>
                    <a:pt x="2252290" y="28041"/>
                  </a:lnTo>
                </a:path>
                <a:path w="5255895" h="29210">
                  <a:moveTo>
                    <a:pt x="3002448" y="0"/>
                  </a:moveTo>
                  <a:lnTo>
                    <a:pt x="3002448" y="28041"/>
                  </a:lnTo>
                </a:path>
                <a:path w="5255895" h="29210">
                  <a:moveTo>
                    <a:pt x="3753495" y="0"/>
                  </a:moveTo>
                  <a:lnTo>
                    <a:pt x="3753495" y="28041"/>
                  </a:lnTo>
                </a:path>
                <a:path w="5255895" h="29210">
                  <a:moveTo>
                    <a:pt x="4504542" y="0"/>
                  </a:moveTo>
                  <a:lnTo>
                    <a:pt x="4504542" y="28041"/>
                  </a:lnTo>
                </a:path>
                <a:path w="5255895" h="29210">
                  <a:moveTo>
                    <a:pt x="5255335" y="0"/>
                  </a:moveTo>
                  <a:lnTo>
                    <a:pt x="5255335" y="28041"/>
                  </a:lnTo>
                </a:path>
              </a:pathLst>
            </a:custGeom>
            <a:ln w="94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2835844" y="5451355"/>
            <a:ext cx="205104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5" dirty="0">
                <a:latin typeface="Arial"/>
                <a:cs typeface="Arial"/>
              </a:rPr>
              <a:t>-</a:t>
            </a:r>
            <a:r>
              <a:rPr sz="950" spc="10" dirty="0">
                <a:latin typeface="Arial"/>
                <a:cs typeface="Arial"/>
              </a:rPr>
              <a:t>4</a:t>
            </a:r>
            <a:r>
              <a:rPr sz="950" spc="15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586281" y="5451989"/>
            <a:ext cx="205104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5" dirty="0">
                <a:latin typeface="Arial"/>
                <a:cs typeface="Arial"/>
              </a:rPr>
              <a:t>-</a:t>
            </a:r>
            <a:r>
              <a:rPr sz="950" spc="10" dirty="0">
                <a:latin typeface="Arial"/>
                <a:cs typeface="Arial"/>
              </a:rPr>
              <a:t>3</a:t>
            </a:r>
            <a:r>
              <a:rPr sz="950" spc="15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4337303" y="5451355"/>
            <a:ext cx="205104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5" dirty="0">
                <a:latin typeface="Arial"/>
                <a:cs typeface="Arial"/>
              </a:rPr>
              <a:t>-</a:t>
            </a:r>
            <a:r>
              <a:rPr sz="950" spc="10" dirty="0">
                <a:latin typeface="Arial"/>
                <a:cs typeface="Arial"/>
              </a:rPr>
              <a:t>2</a:t>
            </a:r>
            <a:r>
              <a:rPr sz="950" spc="15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088096" y="5451355"/>
            <a:ext cx="205104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5" dirty="0">
                <a:latin typeface="Arial"/>
                <a:cs typeface="Arial"/>
              </a:rPr>
              <a:t>-</a:t>
            </a:r>
            <a:r>
              <a:rPr sz="950" spc="10" dirty="0">
                <a:latin typeface="Arial"/>
                <a:cs typeface="Arial"/>
              </a:rPr>
              <a:t>1</a:t>
            </a:r>
            <a:r>
              <a:rPr sz="950" spc="15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890585" y="5451355"/>
            <a:ext cx="9461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15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608481" y="5451355"/>
            <a:ext cx="16319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10" dirty="0">
                <a:latin typeface="Arial"/>
                <a:cs typeface="Arial"/>
              </a:rPr>
              <a:t>10</a:t>
            </a:r>
            <a:endParaRPr sz="95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8110701" y="5451355"/>
            <a:ext cx="16319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10" dirty="0">
                <a:latin typeface="Arial"/>
                <a:cs typeface="Arial"/>
              </a:rPr>
              <a:t>30</a:t>
            </a:r>
            <a:endParaRPr sz="9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377566" y="5680665"/>
            <a:ext cx="362585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10" dirty="0">
                <a:latin typeface="Arial"/>
                <a:cs typeface="Arial"/>
              </a:rPr>
              <a:t>dMAP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99" name="object 99"/>
          <p:cNvGrpSpPr/>
          <p:nvPr/>
        </p:nvGrpSpPr>
        <p:grpSpPr>
          <a:xfrm>
            <a:off x="2929893" y="1533019"/>
            <a:ext cx="5353685" cy="4326890"/>
            <a:chOff x="2929893" y="1533019"/>
            <a:chExt cx="5353685" cy="4326890"/>
          </a:xfrm>
        </p:grpSpPr>
        <p:sp>
          <p:nvSpPr>
            <p:cNvPr id="100" name="object 100"/>
            <p:cNvSpPr/>
            <p:nvPr/>
          </p:nvSpPr>
          <p:spPr>
            <a:xfrm>
              <a:off x="2933988" y="1537744"/>
              <a:ext cx="5256530" cy="3860165"/>
            </a:xfrm>
            <a:custGeom>
              <a:avLst/>
              <a:gdLst/>
              <a:ahLst/>
              <a:cxnLst/>
              <a:rect l="l" t="t" r="r" b="b"/>
              <a:pathLst>
                <a:path w="5256530" h="3860165">
                  <a:moveTo>
                    <a:pt x="635" y="0"/>
                  </a:moveTo>
                  <a:lnTo>
                    <a:pt x="5255970" y="0"/>
                  </a:lnTo>
                </a:path>
                <a:path w="5256530" h="3860165">
                  <a:moveTo>
                    <a:pt x="635" y="28675"/>
                  </a:moveTo>
                  <a:lnTo>
                    <a:pt x="635" y="0"/>
                  </a:lnTo>
                </a:path>
                <a:path w="5256530" h="3860165">
                  <a:moveTo>
                    <a:pt x="750704" y="28675"/>
                  </a:moveTo>
                  <a:lnTo>
                    <a:pt x="750704" y="0"/>
                  </a:lnTo>
                </a:path>
                <a:path w="5256530" h="3860165">
                  <a:moveTo>
                    <a:pt x="1501878" y="28675"/>
                  </a:moveTo>
                  <a:lnTo>
                    <a:pt x="1501878" y="0"/>
                  </a:lnTo>
                </a:path>
                <a:path w="5256530" h="3860165">
                  <a:moveTo>
                    <a:pt x="2252925" y="28675"/>
                  </a:moveTo>
                  <a:lnTo>
                    <a:pt x="2252925" y="0"/>
                  </a:lnTo>
                </a:path>
                <a:path w="5256530" h="3860165">
                  <a:moveTo>
                    <a:pt x="3003083" y="28675"/>
                  </a:moveTo>
                  <a:lnTo>
                    <a:pt x="3003083" y="0"/>
                  </a:lnTo>
                </a:path>
                <a:path w="5256530" h="3860165">
                  <a:moveTo>
                    <a:pt x="3754130" y="28675"/>
                  </a:moveTo>
                  <a:lnTo>
                    <a:pt x="3754130" y="0"/>
                  </a:lnTo>
                </a:path>
                <a:path w="5256530" h="3860165">
                  <a:moveTo>
                    <a:pt x="4505177" y="28675"/>
                  </a:moveTo>
                  <a:lnTo>
                    <a:pt x="4505177" y="0"/>
                  </a:lnTo>
                </a:path>
                <a:path w="5256530" h="3860165">
                  <a:moveTo>
                    <a:pt x="5255970" y="28675"/>
                  </a:moveTo>
                  <a:lnTo>
                    <a:pt x="5255970" y="0"/>
                  </a:lnTo>
                </a:path>
                <a:path w="5256530" h="3860165">
                  <a:moveTo>
                    <a:pt x="635" y="3859541"/>
                  </a:moveTo>
                  <a:lnTo>
                    <a:pt x="635" y="0"/>
                  </a:lnTo>
                </a:path>
                <a:path w="5256530" h="3860165">
                  <a:moveTo>
                    <a:pt x="29010" y="3859541"/>
                  </a:moveTo>
                  <a:lnTo>
                    <a:pt x="635" y="3859541"/>
                  </a:lnTo>
                </a:path>
                <a:path w="5256530" h="3860165">
                  <a:moveTo>
                    <a:pt x="28388" y="3430837"/>
                  </a:moveTo>
                  <a:lnTo>
                    <a:pt x="0" y="3430837"/>
                  </a:lnTo>
                </a:path>
                <a:path w="5256530" h="3860165">
                  <a:moveTo>
                    <a:pt x="29010" y="3002209"/>
                  </a:moveTo>
                  <a:lnTo>
                    <a:pt x="635" y="3002209"/>
                  </a:lnTo>
                </a:path>
                <a:path w="5256530" h="3860165">
                  <a:moveTo>
                    <a:pt x="29010" y="2573721"/>
                  </a:moveTo>
                  <a:lnTo>
                    <a:pt x="635" y="2573721"/>
                  </a:lnTo>
                </a:path>
                <a:path w="5256530" h="3860165">
                  <a:moveTo>
                    <a:pt x="29010" y="2144471"/>
                  </a:moveTo>
                  <a:lnTo>
                    <a:pt x="635" y="2144471"/>
                  </a:lnTo>
                </a:path>
                <a:path w="5256530" h="3860165">
                  <a:moveTo>
                    <a:pt x="29010" y="1715729"/>
                  </a:moveTo>
                  <a:lnTo>
                    <a:pt x="635" y="1715729"/>
                  </a:lnTo>
                </a:path>
                <a:path w="5256530" h="3860165">
                  <a:moveTo>
                    <a:pt x="29010" y="1286480"/>
                  </a:moveTo>
                  <a:lnTo>
                    <a:pt x="635" y="1286480"/>
                  </a:lnTo>
                </a:path>
                <a:path w="5256530" h="3860165">
                  <a:moveTo>
                    <a:pt x="29010" y="857737"/>
                  </a:moveTo>
                  <a:lnTo>
                    <a:pt x="635" y="857737"/>
                  </a:lnTo>
                </a:path>
                <a:path w="5256530" h="3860165">
                  <a:moveTo>
                    <a:pt x="29010" y="429376"/>
                  </a:moveTo>
                  <a:lnTo>
                    <a:pt x="635" y="429376"/>
                  </a:lnTo>
                </a:path>
                <a:path w="5256530" h="3860165">
                  <a:moveTo>
                    <a:pt x="29010" y="0"/>
                  </a:moveTo>
                  <a:lnTo>
                    <a:pt x="635" y="0"/>
                  </a:lnTo>
                </a:path>
                <a:path w="5256530" h="3860165">
                  <a:moveTo>
                    <a:pt x="5255970" y="3859541"/>
                  </a:moveTo>
                  <a:lnTo>
                    <a:pt x="5255970" y="0"/>
                  </a:lnTo>
                </a:path>
                <a:path w="5256530" h="3860165">
                  <a:moveTo>
                    <a:pt x="5227519" y="3859541"/>
                  </a:moveTo>
                  <a:lnTo>
                    <a:pt x="5255970" y="3859541"/>
                  </a:lnTo>
                </a:path>
                <a:path w="5256530" h="3860165">
                  <a:moveTo>
                    <a:pt x="5227519" y="3430837"/>
                  </a:moveTo>
                  <a:lnTo>
                    <a:pt x="5255970" y="3430837"/>
                  </a:lnTo>
                </a:path>
                <a:path w="5256530" h="3860165">
                  <a:moveTo>
                    <a:pt x="5227519" y="3002209"/>
                  </a:moveTo>
                  <a:lnTo>
                    <a:pt x="5255970" y="3002209"/>
                  </a:lnTo>
                </a:path>
                <a:path w="5256530" h="3860165">
                  <a:moveTo>
                    <a:pt x="5227519" y="2573721"/>
                  </a:moveTo>
                  <a:lnTo>
                    <a:pt x="5255970" y="2573721"/>
                  </a:lnTo>
                </a:path>
                <a:path w="5256530" h="3860165">
                  <a:moveTo>
                    <a:pt x="5227519" y="2144471"/>
                  </a:moveTo>
                  <a:lnTo>
                    <a:pt x="5255970" y="2144471"/>
                  </a:lnTo>
                </a:path>
                <a:path w="5256530" h="3860165">
                  <a:moveTo>
                    <a:pt x="5227519" y="1715729"/>
                  </a:moveTo>
                  <a:lnTo>
                    <a:pt x="5255970" y="1715729"/>
                  </a:lnTo>
                </a:path>
                <a:path w="5256530" h="3860165">
                  <a:moveTo>
                    <a:pt x="5227519" y="1286480"/>
                  </a:moveTo>
                  <a:lnTo>
                    <a:pt x="5255970" y="1286480"/>
                  </a:lnTo>
                </a:path>
                <a:path w="5256530" h="3860165">
                  <a:moveTo>
                    <a:pt x="5227519" y="857737"/>
                  </a:moveTo>
                  <a:lnTo>
                    <a:pt x="5255970" y="857737"/>
                  </a:lnTo>
                </a:path>
                <a:path w="5256530" h="3860165">
                  <a:moveTo>
                    <a:pt x="5227519" y="429376"/>
                  </a:moveTo>
                  <a:lnTo>
                    <a:pt x="5255970" y="429376"/>
                  </a:lnTo>
                </a:path>
                <a:path w="5256530" h="3860165">
                  <a:moveTo>
                    <a:pt x="5227519" y="0"/>
                  </a:moveTo>
                  <a:lnTo>
                    <a:pt x="5255970" y="0"/>
                  </a:lnTo>
                </a:path>
              </a:pathLst>
            </a:custGeom>
            <a:ln w="945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6839395" y="5639817"/>
              <a:ext cx="1435100" cy="210185"/>
            </a:xfrm>
            <a:custGeom>
              <a:avLst/>
              <a:gdLst/>
              <a:ahLst/>
              <a:cxnLst/>
              <a:rect l="l" t="t" r="r" b="b"/>
              <a:pathLst>
                <a:path w="1435100" h="210185">
                  <a:moveTo>
                    <a:pt x="0" y="210095"/>
                  </a:moveTo>
                  <a:lnTo>
                    <a:pt x="1434648" y="210095"/>
                  </a:lnTo>
                  <a:lnTo>
                    <a:pt x="1434648" y="0"/>
                  </a:lnTo>
                  <a:lnTo>
                    <a:pt x="0" y="0"/>
                  </a:lnTo>
                  <a:lnTo>
                    <a:pt x="0" y="210095"/>
                  </a:lnTo>
                  <a:close/>
                </a:path>
              </a:pathLst>
            </a:custGeom>
            <a:ln w="188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93547" y="5674308"/>
              <a:ext cx="222572" cy="141431"/>
            </a:xfrm>
            <a:prstGeom prst="rect">
              <a:avLst/>
            </a:prstGeom>
          </p:spPr>
        </p:pic>
      </p:grpSp>
      <p:sp>
        <p:nvSpPr>
          <p:cNvPr id="103" name="object 103"/>
          <p:cNvSpPr txBox="1"/>
          <p:nvPr/>
        </p:nvSpPr>
        <p:spPr>
          <a:xfrm>
            <a:off x="2683234" y="5308039"/>
            <a:ext cx="205104" cy="1746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950" spc="5" dirty="0">
                <a:latin typeface="Arial"/>
                <a:cs typeface="Arial"/>
              </a:rPr>
              <a:t>-</a:t>
            </a:r>
            <a:r>
              <a:rPr sz="950" spc="10" dirty="0">
                <a:latin typeface="Arial"/>
                <a:cs typeface="Arial"/>
              </a:rPr>
              <a:t>3</a:t>
            </a:r>
            <a:r>
              <a:rPr sz="950" spc="15" dirty="0">
                <a:latin typeface="Arial"/>
                <a:cs typeface="Arial"/>
              </a:rPr>
              <a:t>5</a:t>
            </a:r>
            <a:endParaRPr sz="95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2682599" y="1448903"/>
            <a:ext cx="205740" cy="360552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51435">
              <a:lnSpc>
                <a:spcPct val="100000"/>
              </a:lnSpc>
              <a:spcBef>
                <a:spcPts val="125"/>
              </a:spcBef>
            </a:pPr>
            <a:r>
              <a:rPr sz="950" spc="10" dirty="0">
                <a:latin typeface="Arial"/>
                <a:cs typeface="Arial"/>
              </a:rPr>
              <a:t>10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118110">
              <a:lnSpc>
                <a:spcPct val="100000"/>
              </a:lnSpc>
              <a:spcBef>
                <a:spcPts val="975"/>
              </a:spcBef>
            </a:pPr>
            <a:r>
              <a:rPr sz="950" spc="15" dirty="0">
                <a:latin typeface="Arial"/>
                <a:cs typeface="Arial"/>
              </a:rPr>
              <a:t>5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118110">
              <a:lnSpc>
                <a:spcPct val="100000"/>
              </a:lnSpc>
              <a:spcBef>
                <a:spcPts val="969"/>
              </a:spcBef>
            </a:pPr>
            <a:r>
              <a:rPr sz="950" spc="15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80010">
              <a:lnSpc>
                <a:spcPct val="100000"/>
              </a:lnSpc>
              <a:spcBef>
                <a:spcPts val="969"/>
              </a:spcBef>
            </a:pPr>
            <a:r>
              <a:rPr sz="950" spc="5" dirty="0">
                <a:latin typeface="Arial"/>
                <a:cs typeface="Arial"/>
              </a:rPr>
              <a:t>-5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975"/>
              </a:spcBef>
            </a:pPr>
            <a:r>
              <a:rPr sz="950" spc="5" dirty="0">
                <a:latin typeface="Arial"/>
                <a:cs typeface="Arial"/>
              </a:rPr>
              <a:t>-</a:t>
            </a:r>
            <a:r>
              <a:rPr sz="950" spc="10" dirty="0">
                <a:latin typeface="Arial"/>
                <a:cs typeface="Arial"/>
              </a:rPr>
              <a:t>1</a:t>
            </a:r>
            <a:r>
              <a:rPr sz="950" spc="15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969"/>
              </a:spcBef>
            </a:pPr>
            <a:r>
              <a:rPr sz="950" spc="5" dirty="0">
                <a:latin typeface="Arial"/>
                <a:cs typeface="Arial"/>
              </a:rPr>
              <a:t>-</a:t>
            </a:r>
            <a:r>
              <a:rPr sz="950" spc="10" dirty="0">
                <a:latin typeface="Arial"/>
                <a:cs typeface="Arial"/>
              </a:rPr>
              <a:t>1</a:t>
            </a:r>
            <a:r>
              <a:rPr sz="950" spc="15" dirty="0">
                <a:latin typeface="Arial"/>
                <a:cs typeface="Arial"/>
              </a:rPr>
              <a:t>5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975"/>
              </a:spcBef>
            </a:pPr>
            <a:r>
              <a:rPr sz="950" spc="5" dirty="0">
                <a:latin typeface="Arial"/>
                <a:cs typeface="Arial"/>
              </a:rPr>
              <a:t>-</a:t>
            </a:r>
            <a:r>
              <a:rPr sz="950" spc="10" dirty="0">
                <a:latin typeface="Arial"/>
                <a:cs typeface="Arial"/>
              </a:rPr>
              <a:t>2</a:t>
            </a:r>
            <a:r>
              <a:rPr sz="950" spc="15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13335">
              <a:lnSpc>
                <a:spcPct val="100000"/>
              </a:lnSpc>
              <a:spcBef>
                <a:spcPts val="969"/>
              </a:spcBef>
            </a:pPr>
            <a:r>
              <a:rPr sz="950" spc="5" dirty="0">
                <a:latin typeface="Arial"/>
                <a:cs typeface="Arial"/>
              </a:rPr>
              <a:t>-</a:t>
            </a:r>
            <a:r>
              <a:rPr sz="950" spc="10" dirty="0">
                <a:latin typeface="Arial"/>
                <a:cs typeface="Arial"/>
              </a:rPr>
              <a:t>2</a:t>
            </a:r>
            <a:r>
              <a:rPr sz="950" spc="15" dirty="0">
                <a:latin typeface="Arial"/>
                <a:cs typeface="Arial"/>
              </a:rPr>
              <a:t>5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950" spc="5" dirty="0">
                <a:latin typeface="Arial"/>
                <a:cs typeface="Arial"/>
              </a:rPr>
              <a:t>-</a:t>
            </a:r>
            <a:r>
              <a:rPr sz="950" spc="10" dirty="0">
                <a:latin typeface="Arial"/>
                <a:cs typeface="Arial"/>
              </a:rPr>
              <a:t>3</a:t>
            </a:r>
            <a:r>
              <a:rPr sz="950" spc="15" dirty="0">
                <a:latin typeface="Arial"/>
                <a:cs typeface="Arial"/>
              </a:rPr>
              <a:t>0</a:t>
            </a:r>
            <a:endParaRPr sz="95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2427927" y="3330777"/>
            <a:ext cx="164465" cy="273685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950" spc="-5" dirty="0">
                <a:latin typeface="Arial"/>
                <a:cs typeface="Arial"/>
              </a:rPr>
              <a:t>dKO</a:t>
            </a:r>
            <a:endParaRPr sz="95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119340" y="5395852"/>
            <a:ext cx="906144" cy="434340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565"/>
              </a:spcBef>
            </a:pPr>
            <a:r>
              <a:rPr sz="950" spc="10" dirty="0">
                <a:latin typeface="Arial"/>
                <a:cs typeface="Arial"/>
              </a:rPr>
              <a:t>20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</a:pPr>
            <a:r>
              <a:rPr sz="950" spc="15" dirty="0">
                <a:latin typeface="Arial"/>
                <a:cs typeface="Arial"/>
              </a:rPr>
              <a:t>95%</a:t>
            </a:r>
            <a:r>
              <a:rPr sz="950" spc="-65" dirty="0">
                <a:latin typeface="Arial"/>
                <a:cs typeface="Arial"/>
              </a:rPr>
              <a:t> </a:t>
            </a:r>
            <a:r>
              <a:rPr sz="950" spc="10" dirty="0">
                <a:latin typeface="Arial"/>
                <a:cs typeface="Arial"/>
              </a:rPr>
              <a:t>confidence</a:t>
            </a:r>
            <a:endParaRPr sz="950">
              <a:latin typeface="Arial"/>
              <a:cs typeface="Arial"/>
            </a:endParaRPr>
          </a:p>
        </p:txBody>
      </p:sp>
      <p:sp>
        <p:nvSpPr>
          <p:cNvPr id="107" name="object 107"/>
          <p:cNvSpPr txBox="1">
            <a:spLocks noGrp="1"/>
          </p:cNvSpPr>
          <p:nvPr>
            <p:ph type="title"/>
          </p:nvPr>
        </p:nvSpPr>
        <p:spPr>
          <a:xfrm>
            <a:off x="103402" y="431291"/>
            <a:ext cx="113620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15" dirty="0"/>
              <a:t>Корреляция </a:t>
            </a:r>
            <a:r>
              <a:rPr spc="-540" dirty="0"/>
              <a:t>dMAP </a:t>
            </a:r>
            <a:r>
              <a:rPr spc="-450" dirty="0"/>
              <a:t>и </a:t>
            </a:r>
            <a:r>
              <a:rPr spc="-405" dirty="0"/>
              <a:t>dKO </a:t>
            </a:r>
            <a:r>
              <a:rPr spc="-370" dirty="0"/>
              <a:t>= </a:t>
            </a:r>
            <a:r>
              <a:rPr spc="-380" dirty="0"/>
              <a:t>коэффициент</a:t>
            </a:r>
            <a:r>
              <a:rPr spc="-375" dirty="0"/>
              <a:t> </a:t>
            </a:r>
            <a:r>
              <a:rPr spc="-390" dirty="0"/>
              <a:t>вертикализации</a:t>
            </a:r>
          </a:p>
        </p:txBody>
      </p:sp>
      <p:grpSp>
        <p:nvGrpSpPr>
          <p:cNvPr id="108" name="object 108"/>
          <p:cNvGrpSpPr/>
          <p:nvPr/>
        </p:nvGrpSpPr>
        <p:grpSpPr>
          <a:xfrm>
            <a:off x="2297112" y="1344612"/>
            <a:ext cx="6097905" cy="4597400"/>
            <a:chOff x="2297112" y="1344612"/>
            <a:chExt cx="6097905" cy="4597400"/>
          </a:xfrm>
        </p:grpSpPr>
        <p:sp>
          <p:nvSpPr>
            <p:cNvPr id="109" name="object 109"/>
            <p:cNvSpPr/>
            <p:nvPr/>
          </p:nvSpPr>
          <p:spPr>
            <a:xfrm>
              <a:off x="2309812" y="1441449"/>
              <a:ext cx="6072505" cy="4488180"/>
            </a:xfrm>
            <a:custGeom>
              <a:avLst/>
              <a:gdLst/>
              <a:ahLst/>
              <a:cxnLst/>
              <a:rect l="l" t="t" r="r" b="b"/>
              <a:pathLst>
                <a:path w="6072505" h="4488180">
                  <a:moveTo>
                    <a:pt x="6072187" y="4403090"/>
                  </a:moveTo>
                  <a:lnTo>
                    <a:pt x="84442" y="4403090"/>
                  </a:lnTo>
                  <a:lnTo>
                    <a:pt x="84442" y="0"/>
                  </a:lnTo>
                  <a:lnTo>
                    <a:pt x="0" y="0"/>
                  </a:lnTo>
                  <a:lnTo>
                    <a:pt x="0" y="4403090"/>
                  </a:lnTo>
                  <a:lnTo>
                    <a:pt x="0" y="4488180"/>
                  </a:lnTo>
                  <a:lnTo>
                    <a:pt x="6072187" y="4488180"/>
                  </a:lnTo>
                  <a:lnTo>
                    <a:pt x="6072187" y="440309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3496" y="4553711"/>
              <a:ext cx="2185416" cy="390144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2309812" y="1357629"/>
              <a:ext cx="6072505" cy="4487545"/>
            </a:xfrm>
            <a:custGeom>
              <a:avLst/>
              <a:gdLst/>
              <a:ahLst/>
              <a:cxnLst/>
              <a:rect l="l" t="t" r="r" b="b"/>
              <a:pathLst>
                <a:path w="6072505" h="4487545">
                  <a:moveTo>
                    <a:pt x="6072187" y="84124"/>
                  </a:moveTo>
                  <a:lnTo>
                    <a:pt x="5987745" y="84124"/>
                  </a:lnTo>
                  <a:lnTo>
                    <a:pt x="5987745" y="4487253"/>
                  </a:lnTo>
                  <a:lnTo>
                    <a:pt x="6072187" y="4487253"/>
                  </a:lnTo>
                  <a:lnTo>
                    <a:pt x="6072187" y="84124"/>
                  </a:lnTo>
                  <a:close/>
                </a:path>
                <a:path w="6072505" h="4487545">
                  <a:moveTo>
                    <a:pt x="6072187" y="0"/>
                  </a:moveTo>
                  <a:lnTo>
                    <a:pt x="0" y="0"/>
                  </a:lnTo>
                  <a:lnTo>
                    <a:pt x="0" y="83820"/>
                  </a:lnTo>
                  <a:lnTo>
                    <a:pt x="6072187" y="83820"/>
                  </a:lnTo>
                  <a:lnTo>
                    <a:pt x="6072187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2309812" y="1357312"/>
              <a:ext cx="6072505" cy="4572000"/>
            </a:xfrm>
            <a:custGeom>
              <a:avLst/>
              <a:gdLst/>
              <a:ahLst/>
              <a:cxnLst/>
              <a:rect l="l" t="t" r="r" b="b"/>
              <a:pathLst>
                <a:path w="6072505" h="4572000">
                  <a:moveTo>
                    <a:pt x="0" y="0"/>
                  </a:moveTo>
                  <a:lnTo>
                    <a:pt x="6072187" y="0"/>
                  </a:lnTo>
                  <a:lnTo>
                    <a:pt x="6072187" y="4572000"/>
                  </a:lnTo>
                  <a:lnTo>
                    <a:pt x="0" y="4572000"/>
                  </a:lnTo>
                  <a:lnTo>
                    <a:pt x="0" y="0"/>
                  </a:lnTo>
                  <a:close/>
                </a:path>
                <a:path w="6072505" h="4572000">
                  <a:moveTo>
                    <a:pt x="84442" y="84442"/>
                  </a:moveTo>
                  <a:lnTo>
                    <a:pt x="84442" y="4487558"/>
                  </a:lnTo>
                  <a:lnTo>
                    <a:pt x="5987745" y="4487558"/>
                  </a:lnTo>
                  <a:lnTo>
                    <a:pt x="5987745" y="84442"/>
                  </a:lnTo>
                  <a:lnTo>
                    <a:pt x="84442" y="84442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7569" y="0"/>
            <a:ext cx="10274300" cy="8820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23235" marR="5080" indent="-3011170">
              <a:lnSpc>
                <a:spcPct val="100699"/>
              </a:lnSpc>
              <a:spcBef>
                <a:spcPts val="75"/>
              </a:spcBef>
            </a:pPr>
            <a:r>
              <a:rPr sz="2800" spc="-270" dirty="0"/>
              <a:t>Принципиальная </a:t>
            </a:r>
            <a:r>
              <a:rPr sz="2800" spc="-229" dirty="0"/>
              <a:t>схема </a:t>
            </a:r>
            <a:r>
              <a:rPr sz="2800" spc="-254" dirty="0"/>
              <a:t>сенсомоторного </a:t>
            </a:r>
            <a:r>
              <a:rPr sz="2800" spc="-270" dirty="0"/>
              <a:t>разобщения </a:t>
            </a:r>
            <a:r>
              <a:rPr sz="2800" spc="-220" dirty="0"/>
              <a:t>как </a:t>
            </a:r>
            <a:r>
              <a:rPr sz="2800" spc="-245" dirty="0"/>
              <a:t>основа </a:t>
            </a:r>
            <a:r>
              <a:rPr sz="2800" spc="-220" dirty="0"/>
              <a:t>ПИТ </a:t>
            </a:r>
            <a:r>
              <a:rPr sz="2800" spc="-290" dirty="0"/>
              <a:t>синдрома </a:t>
            </a:r>
            <a:r>
              <a:rPr sz="2800" spc="-215" dirty="0"/>
              <a:t>у  </a:t>
            </a:r>
            <a:r>
              <a:rPr sz="2800" spc="-254" dirty="0"/>
              <a:t>нецеребрального </a:t>
            </a:r>
            <a:r>
              <a:rPr sz="2800" spc="-250" dirty="0"/>
              <a:t>пациента</a:t>
            </a:r>
            <a:r>
              <a:rPr sz="2800" spc="-220" dirty="0"/>
              <a:t> </a:t>
            </a:r>
            <a:r>
              <a:rPr sz="2800" spc="-225" dirty="0"/>
              <a:t>ОРИТ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70392" y="4611623"/>
            <a:ext cx="1719072" cy="16184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63887" y="5208016"/>
            <a:ext cx="99885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80" dirty="0">
                <a:latin typeface="Calibri"/>
                <a:cs typeface="Calibri"/>
              </a:rPr>
              <a:t>Эффекторы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082729" y="1264117"/>
            <a:ext cx="3806825" cy="2607310"/>
            <a:chOff x="4082729" y="1264117"/>
            <a:chExt cx="3806825" cy="2607310"/>
          </a:xfrm>
        </p:grpSpPr>
        <p:sp>
          <p:nvSpPr>
            <p:cNvPr id="6" name="object 6"/>
            <p:cNvSpPr/>
            <p:nvPr/>
          </p:nvSpPr>
          <p:spPr>
            <a:xfrm>
              <a:off x="6652055" y="2172347"/>
              <a:ext cx="1232535" cy="1694180"/>
            </a:xfrm>
            <a:custGeom>
              <a:avLst/>
              <a:gdLst/>
              <a:ahLst/>
              <a:cxnLst/>
              <a:rect l="l" t="t" r="r" b="b"/>
              <a:pathLst>
                <a:path w="1232534" h="1694179">
                  <a:moveTo>
                    <a:pt x="0" y="0"/>
                  </a:moveTo>
                  <a:lnTo>
                    <a:pt x="47160" y="4839"/>
                  </a:lnTo>
                  <a:lnTo>
                    <a:pt x="93770" y="11318"/>
                  </a:lnTo>
                  <a:lnTo>
                    <a:pt x="139805" y="19405"/>
                  </a:lnTo>
                  <a:lnTo>
                    <a:pt x="185241" y="29072"/>
                  </a:lnTo>
                  <a:lnTo>
                    <a:pt x="230054" y="40288"/>
                  </a:lnTo>
                  <a:lnTo>
                    <a:pt x="274219" y="53023"/>
                  </a:lnTo>
                  <a:lnTo>
                    <a:pt x="317713" y="67248"/>
                  </a:lnTo>
                  <a:lnTo>
                    <a:pt x="360510" y="82931"/>
                  </a:lnTo>
                  <a:lnTo>
                    <a:pt x="402586" y="100044"/>
                  </a:lnTo>
                  <a:lnTo>
                    <a:pt x="443918" y="118556"/>
                  </a:lnTo>
                  <a:lnTo>
                    <a:pt x="484480" y="138437"/>
                  </a:lnTo>
                  <a:lnTo>
                    <a:pt x="524248" y="159657"/>
                  </a:lnTo>
                  <a:lnTo>
                    <a:pt x="563199" y="182186"/>
                  </a:lnTo>
                  <a:lnTo>
                    <a:pt x="601307" y="205994"/>
                  </a:lnTo>
                  <a:lnTo>
                    <a:pt x="638548" y="231051"/>
                  </a:lnTo>
                  <a:lnTo>
                    <a:pt x="674899" y="257328"/>
                  </a:lnTo>
                  <a:lnTo>
                    <a:pt x="710334" y="284794"/>
                  </a:lnTo>
                  <a:lnTo>
                    <a:pt x="744829" y="313418"/>
                  </a:lnTo>
                  <a:lnTo>
                    <a:pt x="778361" y="343172"/>
                  </a:lnTo>
                  <a:lnTo>
                    <a:pt x="810904" y="374025"/>
                  </a:lnTo>
                  <a:lnTo>
                    <a:pt x="842435" y="405948"/>
                  </a:lnTo>
                  <a:lnTo>
                    <a:pt x="872928" y="438909"/>
                  </a:lnTo>
                  <a:lnTo>
                    <a:pt x="902361" y="472879"/>
                  </a:lnTo>
                  <a:lnTo>
                    <a:pt x="930707" y="507829"/>
                  </a:lnTo>
                  <a:lnTo>
                    <a:pt x="957944" y="543727"/>
                  </a:lnTo>
                  <a:lnTo>
                    <a:pt x="984046" y="580545"/>
                  </a:lnTo>
                  <a:lnTo>
                    <a:pt x="1008990" y="618252"/>
                  </a:lnTo>
                  <a:lnTo>
                    <a:pt x="1032751" y="656818"/>
                  </a:lnTo>
                  <a:lnTo>
                    <a:pt x="1055304" y="696213"/>
                  </a:lnTo>
                  <a:lnTo>
                    <a:pt x="1076626" y="736407"/>
                  </a:lnTo>
                  <a:lnTo>
                    <a:pt x="1096692" y="777371"/>
                  </a:lnTo>
                  <a:lnTo>
                    <a:pt x="1115477" y="819073"/>
                  </a:lnTo>
                  <a:lnTo>
                    <a:pt x="1132958" y="861484"/>
                  </a:lnTo>
                  <a:lnTo>
                    <a:pt x="1149110" y="904575"/>
                  </a:lnTo>
                  <a:lnTo>
                    <a:pt x="1163908" y="948315"/>
                  </a:lnTo>
                  <a:lnTo>
                    <a:pt x="1177329" y="992673"/>
                  </a:lnTo>
                  <a:lnTo>
                    <a:pt x="1189348" y="1037621"/>
                  </a:lnTo>
                  <a:lnTo>
                    <a:pt x="1199940" y="1083128"/>
                  </a:lnTo>
                  <a:lnTo>
                    <a:pt x="1209082" y="1129164"/>
                  </a:lnTo>
                  <a:lnTo>
                    <a:pt x="1216749" y="1175699"/>
                  </a:lnTo>
                  <a:lnTo>
                    <a:pt x="1222917" y="1222704"/>
                  </a:lnTo>
                  <a:lnTo>
                    <a:pt x="1227561" y="1270147"/>
                  </a:lnTo>
                  <a:lnTo>
                    <a:pt x="1230656" y="1317999"/>
                  </a:lnTo>
                  <a:lnTo>
                    <a:pt x="1232180" y="1366231"/>
                  </a:lnTo>
                  <a:lnTo>
                    <a:pt x="1232107" y="1414811"/>
                  </a:lnTo>
                  <a:lnTo>
                    <a:pt x="1230413" y="1463711"/>
                  </a:lnTo>
                  <a:lnTo>
                    <a:pt x="1227073" y="1512900"/>
                  </a:lnTo>
                  <a:lnTo>
                    <a:pt x="1222505" y="1558422"/>
                  </a:lnTo>
                  <a:lnTo>
                    <a:pt x="1216516" y="1603762"/>
                  </a:lnTo>
                  <a:lnTo>
                    <a:pt x="1209110" y="1648886"/>
                  </a:lnTo>
                  <a:lnTo>
                    <a:pt x="1200293" y="169375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47141" y="2145131"/>
              <a:ext cx="1030605" cy="0"/>
            </a:xfrm>
            <a:custGeom>
              <a:avLst/>
              <a:gdLst/>
              <a:ahLst/>
              <a:cxnLst/>
              <a:rect l="l" t="t" r="r" b="b"/>
              <a:pathLst>
                <a:path w="1030604">
                  <a:moveTo>
                    <a:pt x="0" y="0"/>
                  </a:moveTo>
                  <a:lnTo>
                    <a:pt x="1030287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72664" y="1967332"/>
              <a:ext cx="257175" cy="3984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34427" y="1967332"/>
              <a:ext cx="238125" cy="3984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87491" y="2169544"/>
              <a:ext cx="1154430" cy="1608455"/>
            </a:xfrm>
            <a:custGeom>
              <a:avLst/>
              <a:gdLst/>
              <a:ahLst/>
              <a:cxnLst/>
              <a:rect l="l" t="t" r="r" b="b"/>
              <a:pathLst>
                <a:path w="1154429" h="1608454">
                  <a:moveTo>
                    <a:pt x="0" y="1608068"/>
                  </a:moveTo>
                  <a:lnTo>
                    <a:pt x="12134" y="1546587"/>
                  </a:lnTo>
                  <a:lnTo>
                    <a:pt x="25221" y="1485806"/>
                  </a:lnTo>
                  <a:lnTo>
                    <a:pt x="39235" y="1425759"/>
                  </a:lnTo>
                  <a:lnTo>
                    <a:pt x="54154" y="1366477"/>
                  </a:lnTo>
                  <a:lnTo>
                    <a:pt x="69954" y="1307995"/>
                  </a:lnTo>
                  <a:lnTo>
                    <a:pt x="86611" y="1250345"/>
                  </a:lnTo>
                  <a:lnTo>
                    <a:pt x="104102" y="1193559"/>
                  </a:lnTo>
                  <a:lnTo>
                    <a:pt x="122403" y="1137670"/>
                  </a:lnTo>
                  <a:lnTo>
                    <a:pt x="141491" y="1082712"/>
                  </a:lnTo>
                  <a:lnTo>
                    <a:pt x="161342" y="1028716"/>
                  </a:lnTo>
                  <a:lnTo>
                    <a:pt x="181933" y="975716"/>
                  </a:lnTo>
                  <a:lnTo>
                    <a:pt x="203240" y="923745"/>
                  </a:lnTo>
                  <a:lnTo>
                    <a:pt x="225240" y="872835"/>
                  </a:lnTo>
                  <a:lnTo>
                    <a:pt x="247909" y="823020"/>
                  </a:lnTo>
                  <a:lnTo>
                    <a:pt x="271223" y="774331"/>
                  </a:lnTo>
                  <a:lnTo>
                    <a:pt x="295159" y="726802"/>
                  </a:lnTo>
                  <a:lnTo>
                    <a:pt x="319694" y="680466"/>
                  </a:lnTo>
                  <a:lnTo>
                    <a:pt x="344804" y="635355"/>
                  </a:lnTo>
                  <a:lnTo>
                    <a:pt x="370464" y="591502"/>
                  </a:lnTo>
                  <a:lnTo>
                    <a:pt x="396653" y="548939"/>
                  </a:lnTo>
                  <a:lnTo>
                    <a:pt x="423346" y="507701"/>
                  </a:lnTo>
                  <a:lnTo>
                    <a:pt x="450520" y="467819"/>
                  </a:lnTo>
                  <a:lnTo>
                    <a:pt x="478151" y="429327"/>
                  </a:lnTo>
                  <a:lnTo>
                    <a:pt x="506215" y="392256"/>
                  </a:lnTo>
                  <a:lnTo>
                    <a:pt x="534689" y="356641"/>
                  </a:lnTo>
                  <a:lnTo>
                    <a:pt x="563551" y="322513"/>
                  </a:lnTo>
                  <a:lnTo>
                    <a:pt x="592775" y="289906"/>
                  </a:lnTo>
                  <a:lnTo>
                    <a:pt x="622338" y="258852"/>
                  </a:lnTo>
                  <a:lnTo>
                    <a:pt x="652218" y="229384"/>
                  </a:lnTo>
                  <a:lnTo>
                    <a:pt x="682389" y="201535"/>
                  </a:lnTo>
                  <a:lnTo>
                    <a:pt x="712830" y="175338"/>
                  </a:lnTo>
                  <a:lnTo>
                    <a:pt x="743516" y="150825"/>
                  </a:lnTo>
                  <a:lnTo>
                    <a:pt x="774424" y="128030"/>
                  </a:lnTo>
                  <a:lnTo>
                    <a:pt x="836810" y="87722"/>
                  </a:lnTo>
                  <a:lnTo>
                    <a:pt x="899801" y="54676"/>
                  </a:lnTo>
                  <a:lnTo>
                    <a:pt x="963208" y="29156"/>
                  </a:lnTo>
                  <a:lnTo>
                    <a:pt x="1026843" y="11423"/>
                  </a:lnTo>
                  <a:lnTo>
                    <a:pt x="1090518" y="1740"/>
                  </a:lnTo>
                  <a:lnTo>
                    <a:pt x="1122311" y="0"/>
                  </a:lnTo>
                  <a:lnTo>
                    <a:pt x="1154043" y="370"/>
                  </a:lnTo>
                </a:path>
              </a:pathLst>
            </a:custGeom>
            <a:ln w="9524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37440" y="2267222"/>
              <a:ext cx="173684" cy="21183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74415" y="1276817"/>
              <a:ext cx="2018030" cy="1440180"/>
            </a:xfrm>
            <a:custGeom>
              <a:avLst/>
              <a:gdLst/>
              <a:ahLst/>
              <a:cxnLst/>
              <a:rect l="l" t="t" r="r" b="b"/>
              <a:pathLst>
                <a:path w="2018029" h="1440180">
                  <a:moveTo>
                    <a:pt x="1777729" y="0"/>
                  </a:moveTo>
                  <a:lnTo>
                    <a:pt x="239983" y="0"/>
                  </a:lnTo>
                  <a:lnTo>
                    <a:pt x="191618" y="4875"/>
                  </a:lnTo>
                  <a:lnTo>
                    <a:pt x="146570" y="18858"/>
                  </a:lnTo>
                  <a:lnTo>
                    <a:pt x="105806" y="40985"/>
                  </a:lnTo>
                  <a:lnTo>
                    <a:pt x="70289" y="70289"/>
                  </a:lnTo>
                  <a:lnTo>
                    <a:pt x="40985" y="105805"/>
                  </a:lnTo>
                  <a:lnTo>
                    <a:pt x="18859" y="146570"/>
                  </a:lnTo>
                  <a:lnTo>
                    <a:pt x="4875" y="191617"/>
                  </a:lnTo>
                  <a:lnTo>
                    <a:pt x="0" y="239983"/>
                  </a:lnTo>
                  <a:lnTo>
                    <a:pt x="0" y="1199879"/>
                  </a:lnTo>
                  <a:lnTo>
                    <a:pt x="4875" y="1248244"/>
                  </a:lnTo>
                  <a:lnTo>
                    <a:pt x="18859" y="1293291"/>
                  </a:lnTo>
                  <a:lnTo>
                    <a:pt x="40985" y="1334056"/>
                  </a:lnTo>
                  <a:lnTo>
                    <a:pt x="70289" y="1369572"/>
                  </a:lnTo>
                  <a:lnTo>
                    <a:pt x="105806" y="1398877"/>
                  </a:lnTo>
                  <a:lnTo>
                    <a:pt x="146570" y="1421003"/>
                  </a:lnTo>
                  <a:lnTo>
                    <a:pt x="191618" y="1434986"/>
                  </a:lnTo>
                  <a:lnTo>
                    <a:pt x="239983" y="1439862"/>
                  </a:lnTo>
                  <a:lnTo>
                    <a:pt x="1777729" y="1439862"/>
                  </a:lnTo>
                  <a:lnTo>
                    <a:pt x="1826094" y="1434986"/>
                  </a:lnTo>
                  <a:lnTo>
                    <a:pt x="1871142" y="1421003"/>
                  </a:lnTo>
                  <a:lnTo>
                    <a:pt x="1911906" y="1398877"/>
                  </a:lnTo>
                  <a:lnTo>
                    <a:pt x="1947423" y="1369572"/>
                  </a:lnTo>
                  <a:lnTo>
                    <a:pt x="1976727" y="1334056"/>
                  </a:lnTo>
                  <a:lnTo>
                    <a:pt x="1998853" y="1293291"/>
                  </a:lnTo>
                  <a:lnTo>
                    <a:pt x="2012836" y="1248244"/>
                  </a:lnTo>
                  <a:lnTo>
                    <a:pt x="2017712" y="1199879"/>
                  </a:lnTo>
                  <a:lnTo>
                    <a:pt x="2017712" y="239983"/>
                  </a:lnTo>
                  <a:lnTo>
                    <a:pt x="2012836" y="191617"/>
                  </a:lnTo>
                  <a:lnTo>
                    <a:pt x="1998853" y="146570"/>
                  </a:lnTo>
                  <a:lnTo>
                    <a:pt x="1976727" y="105805"/>
                  </a:lnTo>
                  <a:lnTo>
                    <a:pt x="1947423" y="70289"/>
                  </a:lnTo>
                  <a:lnTo>
                    <a:pt x="1911906" y="40985"/>
                  </a:lnTo>
                  <a:lnTo>
                    <a:pt x="1871142" y="18858"/>
                  </a:lnTo>
                  <a:lnTo>
                    <a:pt x="1826094" y="4875"/>
                  </a:lnTo>
                  <a:lnTo>
                    <a:pt x="1777729" y="0"/>
                  </a:lnTo>
                  <a:close/>
                </a:path>
              </a:pathLst>
            </a:custGeom>
            <a:solidFill>
              <a:srgbClr val="4F81BD">
                <a:alpha val="5685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74415" y="1276817"/>
              <a:ext cx="2018030" cy="1440180"/>
            </a:xfrm>
            <a:custGeom>
              <a:avLst/>
              <a:gdLst/>
              <a:ahLst/>
              <a:cxnLst/>
              <a:rect l="l" t="t" r="r" b="b"/>
              <a:pathLst>
                <a:path w="2018029" h="1440180">
                  <a:moveTo>
                    <a:pt x="0" y="239983"/>
                  </a:moveTo>
                  <a:lnTo>
                    <a:pt x="4875" y="191618"/>
                  </a:lnTo>
                  <a:lnTo>
                    <a:pt x="18859" y="146570"/>
                  </a:lnTo>
                  <a:lnTo>
                    <a:pt x="40985" y="105806"/>
                  </a:lnTo>
                  <a:lnTo>
                    <a:pt x="70289" y="70289"/>
                  </a:lnTo>
                  <a:lnTo>
                    <a:pt x="105806" y="40985"/>
                  </a:lnTo>
                  <a:lnTo>
                    <a:pt x="146570" y="18859"/>
                  </a:lnTo>
                  <a:lnTo>
                    <a:pt x="191618" y="4875"/>
                  </a:lnTo>
                  <a:lnTo>
                    <a:pt x="239983" y="0"/>
                  </a:lnTo>
                  <a:lnTo>
                    <a:pt x="1777730" y="0"/>
                  </a:lnTo>
                  <a:lnTo>
                    <a:pt x="1826094" y="4875"/>
                  </a:lnTo>
                  <a:lnTo>
                    <a:pt x="1871142" y="18859"/>
                  </a:lnTo>
                  <a:lnTo>
                    <a:pt x="1911906" y="40985"/>
                  </a:lnTo>
                  <a:lnTo>
                    <a:pt x="1947423" y="70289"/>
                  </a:lnTo>
                  <a:lnTo>
                    <a:pt x="1976727" y="105806"/>
                  </a:lnTo>
                  <a:lnTo>
                    <a:pt x="1998853" y="146570"/>
                  </a:lnTo>
                  <a:lnTo>
                    <a:pt x="2012837" y="191618"/>
                  </a:lnTo>
                  <a:lnTo>
                    <a:pt x="2017713" y="239983"/>
                  </a:lnTo>
                  <a:lnTo>
                    <a:pt x="2017713" y="1199880"/>
                  </a:lnTo>
                  <a:lnTo>
                    <a:pt x="2012837" y="1248244"/>
                  </a:lnTo>
                  <a:lnTo>
                    <a:pt x="1998853" y="1293292"/>
                  </a:lnTo>
                  <a:lnTo>
                    <a:pt x="1976727" y="1334056"/>
                  </a:lnTo>
                  <a:lnTo>
                    <a:pt x="1947423" y="1369573"/>
                  </a:lnTo>
                  <a:lnTo>
                    <a:pt x="1911906" y="1398877"/>
                  </a:lnTo>
                  <a:lnTo>
                    <a:pt x="1871142" y="1421003"/>
                  </a:lnTo>
                  <a:lnTo>
                    <a:pt x="1826094" y="1434987"/>
                  </a:lnTo>
                  <a:lnTo>
                    <a:pt x="1777730" y="1439863"/>
                  </a:lnTo>
                  <a:lnTo>
                    <a:pt x="239983" y="1439863"/>
                  </a:lnTo>
                  <a:lnTo>
                    <a:pt x="191618" y="1434987"/>
                  </a:lnTo>
                  <a:lnTo>
                    <a:pt x="146570" y="1421003"/>
                  </a:lnTo>
                  <a:lnTo>
                    <a:pt x="105806" y="1398877"/>
                  </a:lnTo>
                  <a:lnTo>
                    <a:pt x="70289" y="1369573"/>
                  </a:lnTo>
                  <a:lnTo>
                    <a:pt x="40985" y="1334056"/>
                  </a:lnTo>
                  <a:lnTo>
                    <a:pt x="18859" y="1293292"/>
                  </a:lnTo>
                  <a:lnTo>
                    <a:pt x="4875" y="1248244"/>
                  </a:lnTo>
                  <a:lnTo>
                    <a:pt x="0" y="1199880"/>
                  </a:lnTo>
                  <a:lnTo>
                    <a:pt x="0" y="239983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406316" y="3889021"/>
          <a:ext cx="4442459" cy="3693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963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50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84667">
                <a:tc row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65" dirty="0">
                          <a:latin typeface="Calibri"/>
                          <a:cs typeface="Calibri"/>
                        </a:rPr>
                        <a:t>Афферентация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385D8A"/>
                      </a:solidFill>
                      <a:prstDash val="solid"/>
                    </a:lnR>
                    <a:lnT w="12700">
                      <a:solidFill>
                        <a:srgbClr val="385D8A"/>
                      </a:solidFill>
                      <a:prstDash val="solid"/>
                    </a:lnT>
                    <a:lnB w="12700">
                      <a:solidFill>
                        <a:srgbClr val="385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B w="12700">
                      <a:solidFill>
                        <a:srgbClr val="4A7EBB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Эфферентация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46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385D8A"/>
                      </a:solidFill>
                      <a:prstDash val="solid"/>
                    </a:lnR>
                    <a:lnT w="12700">
                      <a:solidFill>
                        <a:srgbClr val="385D8A"/>
                      </a:solidFill>
                      <a:prstDash val="solid"/>
                    </a:lnT>
                    <a:lnB w="12700">
                      <a:solidFill>
                        <a:srgbClr val="385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385D8A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4A7EBB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1750" marB="0">
                    <a:lnL w="127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C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" name="object 15"/>
          <p:cNvSpPr/>
          <p:nvPr/>
        </p:nvSpPr>
        <p:spPr>
          <a:xfrm>
            <a:off x="5091630" y="4145803"/>
            <a:ext cx="215265" cy="246379"/>
          </a:xfrm>
          <a:custGeom>
            <a:avLst/>
            <a:gdLst/>
            <a:ahLst/>
            <a:cxnLst/>
            <a:rect l="l" t="t" r="r" b="b"/>
            <a:pathLst>
              <a:path w="215264" h="246379">
                <a:moveTo>
                  <a:pt x="0" y="0"/>
                </a:moveTo>
                <a:lnTo>
                  <a:pt x="214660" y="246088"/>
                </a:lnTo>
              </a:path>
            </a:pathLst>
          </a:custGeom>
          <a:ln w="9525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99616" y="4553711"/>
            <a:ext cx="1712976" cy="1712976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5120495" y="3884987"/>
            <a:ext cx="297180" cy="321945"/>
            <a:chOff x="5120495" y="3884987"/>
            <a:chExt cx="297180" cy="32194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20495" y="4001846"/>
              <a:ext cx="244475" cy="20478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187825" y="3889750"/>
              <a:ext cx="224790" cy="162560"/>
            </a:xfrm>
            <a:custGeom>
              <a:avLst/>
              <a:gdLst/>
              <a:ahLst/>
              <a:cxnLst/>
              <a:rect l="l" t="t" r="r" b="b"/>
              <a:pathLst>
                <a:path w="224789" h="162560">
                  <a:moveTo>
                    <a:pt x="0" y="162525"/>
                  </a:moveTo>
                  <a:lnTo>
                    <a:pt x="224748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916074" y="813816"/>
            <a:ext cx="4124960" cy="2488565"/>
            <a:chOff x="3916074" y="813816"/>
            <a:chExt cx="4124960" cy="2488565"/>
          </a:xfrm>
        </p:grpSpPr>
        <p:sp>
          <p:nvSpPr>
            <p:cNvPr id="21" name="object 21"/>
            <p:cNvSpPr/>
            <p:nvPr/>
          </p:nvSpPr>
          <p:spPr>
            <a:xfrm>
              <a:off x="4354923" y="2990510"/>
              <a:ext cx="259079" cy="307340"/>
            </a:xfrm>
            <a:custGeom>
              <a:avLst/>
              <a:gdLst/>
              <a:ahLst/>
              <a:cxnLst/>
              <a:rect l="l" t="t" r="r" b="b"/>
              <a:pathLst>
                <a:path w="259079" h="307339">
                  <a:moveTo>
                    <a:pt x="0" y="0"/>
                  </a:moveTo>
                  <a:lnTo>
                    <a:pt x="258640" y="30687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51850" y="2326337"/>
              <a:ext cx="43180" cy="238760"/>
            </a:xfrm>
            <a:custGeom>
              <a:avLst/>
              <a:gdLst/>
              <a:ahLst/>
              <a:cxnLst/>
              <a:rect l="l" t="t" r="r" b="b"/>
              <a:pathLst>
                <a:path w="43179" h="238760">
                  <a:moveTo>
                    <a:pt x="0" y="238567"/>
                  </a:moveTo>
                  <a:lnTo>
                    <a:pt x="43096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920836" y="2990512"/>
              <a:ext cx="374650" cy="140970"/>
            </a:xfrm>
            <a:custGeom>
              <a:avLst/>
              <a:gdLst/>
              <a:ahLst/>
              <a:cxnLst/>
              <a:rect l="l" t="t" r="r" b="b"/>
              <a:pathLst>
                <a:path w="374650" h="140969">
                  <a:moveTo>
                    <a:pt x="0" y="140617"/>
                  </a:moveTo>
                  <a:lnTo>
                    <a:pt x="374072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4231" y="813816"/>
              <a:ext cx="3136391" cy="4937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98135" y="838200"/>
              <a:ext cx="3017519" cy="5029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46903" y="835152"/>
              <a:ext cx="3048000" cy="40538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949864" y="837561"/>
              <a:ext cx="3044825" cy="400050"/>
            </a:xfrm>
            <a:custGeom>
              <a:avLst/>
              <a:gdLst/>
              <a:ahLst/>
              <a:cxnLst/>
              <a:rect l="l" t="t" r="r" b="b"/>
              <a:pathLst>
                <a:path w="3044825" h="400050">
                  <a:moveTo>
                    <a:pt x="0" y="66664"/>
                  </a:moveTo>
                  <a:lnTo>
                    <a:pt x="5238" y="40715"/>
                  </a:lnTo>
                  <a:lnTo>
                    <a:pt x="19525" y="19525"/>
                  </a:lnTo>
                  <a:lnTo>
                    <a:pt x="40715" y="5238"/>
                  </a:lnTo>
                  <a:lnTo>
                    <a:pt x="66663" y="0"/>
                  </a:lnTo>
                  <a:lnTo>
                    <a:pt x="2977545" y="0"/>
                  </a:lnTo>
                  <a:lnTo>
                    <a:pt x="3003493" y="5238"/>
                  </a:lnTo>
                  <a:lnTo>
                    <a:pt x="3024683" y="19525"/>
                  </a:lnTo>
                  <a:lnTo>
                    <a:pt x="3038970" y="40715"/>
                  </a:lnTo>
                  <a:lnTo>
                    <a:pt x="3044209" y="66664"/>
                  </a:lnTo>
                  <a:lnTo>
                    <a:pt x="3044209" y="333303"/>
                  </a:lnTo>
                  <a:lnTo>
                    <a:pt x="3038970" y="359252"/>
                  </a:lnTo>
                  <a:lnTo>
                    <a:pt x="3024683" y="380442"/>
                  </a:lnTo>
                  <a:lnTo>
                    <a:pt x="3003493" y="394729"/>
                  </a:lnTo>
                  <a:lnTo>
                    <a:pt x="2977545" y="399968"/>
                  </a:lnTo>
                  <a:lnTo>
                    <a:pt x="66663" y="399968"/>
                  </a:lnTo>
                  <a:lnTo>
                    <a:pt x="40715" y="394729"/>
                  </a:lnTo>
                  <a:lnTo>
                    <a:pt x="19525" y="380442"/>
                  </a:lnTo>
                  <a:lnTo>
                    <a:pt x="5238" y="359252"/>
                  </a:lnTo>
                  <a:lnTo>
                    <a:pt x="0" y="333303"/>
                  </a:lnTo>
                  <a:lnTo>
                    <a:pt x="0" y="6666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7808976" y="4111136"/>
            <a:ext cx="2310765" cy="2661920"/>
            <a:chOff x="7808976" y="4111136"/>
            <a:chExt cx="2310765" cy="2661920"/>
          </a:xfrm>
        </p:grpSpPr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58979" y="4421270"/>
              <a:ext cx="208018" cy="225470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898663" y="4115898"/>
              <a:ext cx="1062355" cy="376555"/>
            </a:xfrm>
            <a:custGeom>
              <a:avLst/>
              <a:gdLst/>
              <a:ahLst/>
              <a:cxnLst/>
              <a:rect l="l" t="t" r="r" b="b"/>
              <a:pathLst>
                <a:path w="1062354" h="376554">
                  <a:moveTo>
                    <a:pt x="0" y="0"/>
                  </a:moveTo>
                  <a:lnTo>
                    <a:pt x="55787" y="5316"/>
                  </a:lnTo>
                  <a:lnTo>
                    <a:pt x="111121" y="11785"/>
                  </a:lnTo>
                  <a:lnTo>
                    <a:pt x="165942" y="19383"/>
                  </a:lnTo>
                  <a:lnTo>
                    <a:pt x="220189" y="28091"/>
                  </a:lnTo>
                  <a:lnTo>
                    <a:pt x="273803" y="37886"/>
                  </a:lnTo>
                  <a:lnTo>
                    <a:pt x="326723" y="48748"/>
                  </a:lnTo>
                  <a:lnTo>
                    <a:pt x="378889" y="60654"/>
                  </a:lnTo>
                  <a:lnTo>
                    <a:pt x="430242" y="73585"/>
                  </a:lnTo>
                  <a:lnTo>
                    <a:pt x="480721" y="87519"/>
                  </a:lnTo>
                  <a:lnTo>
                    <a:pt x="530267" y="102434"/>
                  </a:lnTo>
                  <a:lnTo>
                    <a:pt x="578820" y="118309"/>
                  </a:lnTo>
                  <a:lnTo>
                    <a:pt x="626319" y="135123"/>
                  </a:lnTo>
                  <a:lnTo>
                    <a:pt x="672704" y="152855"/>
                  </a:lnTo>
                  <a:lnTo>
                    <a:pt x="717916" y="171484"/>
                  </a:lnTo>
                  <a:lnTo>
                    <a:pt x="761894" y="190988"/>
                  </a:lnTo>
                  <a:lnTo>
                    <a:pt x="804579" y="211346"/>
                  </a:lnTo>
                  <a:lnTo>
                    <a:pt x="845910" y="232537"/>
                  </a:lnTo>
                  <a:lnTo>
                    <a:pt x="885828" y="254539"/>
                  </a:lnTo>
                  <a:lnTo>
                    <a:pt x="924273" y="277332"/>
                  </a:lnTo>
                  <a:lnTo>
                    <a:pt x="961184" y="300894"/>
                  </a:lnTo>
                  <a:lnTo>
                    <a:pt x="996501" y="325204"/>
                  </a:lnTo>
                  <a:lnTo>
                    <a:pt x="1030165" y="350240"/>
                  </a:lnTo>
                  <a:lnTo>
                    <a:pt x="1062116" y="375982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742218" y="4350328"/>
              <a:ext cx="443865" cy="0"/>
            </a:xfrm>
            <a:custGeom>
              <a:avLst/>
              <a:gdLst/>
              <a:ahLst/>
              <a:cxnLst/>
              <a:rect l="l" t="t" r="r" b="b"/>
              <a:pathLst>
                <a:path w="443865">
                  <a:moveTo>
                    <a:pt x="443345" y="1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714510" y="4378035"/>
              <a:ext cx="97155" cy="332740"/>
            </a:xfrm>
            <a:custGeom>
              <a:avLst/>
              <a:gdLst/>
              <a:ahLst/>
              <a:cxnLst/>
              <a:rect l="l" t="t" r="r" b="b"/>
              <a:pathLst>
                <a:path w="97154" h="332739">
                  <a:moveTo>
                    <a:pt x="0" y="332509"/>
                  </a:moveTo>
                  <a:lnTo>
                    <a:pt x="96981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08976" y="6099047"/>
              <a:ext cx="2310383" cy="60960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36992" y="6095999"/>
              <a:ext cx="2090927" cy="67665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854696" y="6120383"/>
              <a:ext cx="2221992" cy="52120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855527" y="6122384"/>
              <a:ext cx="2218690" cy="517525"/>
            </a:xfrm>
            <a:custGeom>
              <a:avLst/>
              <a:gdLst/>
              <a:ahLst/>
              <a:cxnLst/>
              <a:rect l="l" t="t" r="r" b="b"/>
              <a:pathLst>
                <a:path w="2218690" h="517525">
                  <a:moveTo>
                    <a:pt x="0" y="86208"/>
                  </a:moveTo>
                  <a:lnTo>
                    <a:pt x="6774" y="52652"/>
                  </a:lnTo>
                  <a:lnTo>
                    <a:pt x="25249" y="25249"/>
                  </a:lnTo>
                  <a:lnTo>
                    <a:pt x="52652" y="6774"/>
                  </a:lnTo>
                  <a:lnTo>
                    <a:pt x="86208" y="0"/>
                  </a:lnTo>
                  <a:lnTo>
                    <a:pt x="2132266" y="0"/>
                  </a:lnTo>
                  <a:lnTo>
                    <a:pt x="2165822" y="6774"/>
                  </a:lnTo>
                  <a:lnTo>
                    <a:pt x="2193225" y="25249"/>
                  </a:lnTo>
                  <a:lnTo>
                    <a:pt x="2211700" y="52652"/>
                  </a:lnTo>
                  <a:lnTo>
                    <a:pt x="2218475" y="86208"/>
                  </a:lnTo>
                  <a:lnTo>
                    <a:pt x="2218475" y="431034"/>
                  </a:lnTo>
                  <a:lnTo>
                    <a:pt x="2211700" y="464590"/>
                  </a:lnTo>
                  <a:lnTo>
                    <a:pt x="2193225" y="491993"/>
                  </a:lnTo>
                  <a:lnTo>
                    <a:pt x="2165822" y="510468"/>
                  </a:lnTo>
                  <a:lnTo>
                    <a:pt x="2132266" y="517243"/>
                  </a:lnTo>
                  <a:lnTo>
                    <a:pt x="86208" y="517243"/>
                  </a:lnTo>
                  <a:lnTo>
                    <a:pt x="52652" y="510468"/>
                  </a:lnTo>
                  <a:lnTo>
                    <a:pt x="25249" y="491993"/>
                  </a:lnTo>
                  <a:lnTo>
                    <a:pt x="6774" y="464590"/>
                  </a:lnTo>
                  <a:lnTo>
                    <a:pt x="0" y="431034"/>
                  </a:lnTo>
                  <a:lnTo>
                    <a:pt x="0" y="8620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814767" y="5195823"/>
            <a:ext cx="947419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170" dirty="0">
                <a:latin typeface="Calibri"/>
                <a:cs typeface="Calibri"/>
              </a:rPr>
              <a:t>Р</a:t>
            </a:r>
            <a:r>
              <a:rPr sz="1900" spc="-150" dirty="0">
                <a:latin typeface="Calibri"/>
                <a:cs typeface="Calibri"/>
              </a:rPr>
              <a:t>е</a:t>
            </a:r>
            <a:r>
              <a:rPr sz="1900" spc="-210" dirty="0">
                <a:latin typeface="Calibri"/>
                <a:cs typeface="Calibri"/>
              </a:rPr>
              <a:t>ц</a:t>
            </a:r>
            <a:r>
              <a:rPr sz="1900" spc="-175" dirty="0">
                <a:latin typeface="Calibri"/>
                <a:cs typeface="Calibri"/>
              </a:rPr>
              <a:t>е</a:t>
            </a:r>
            <a:r>
              <a:rPr sz="1900" spc="-195" dirty="0">
                <a:latin typeface="Calibri"/>
                <a:cs typeface="Calibri"/>
              </a:rPr>
              <a:t>п</a:t>
            </a:r>
            <a:r>
              <a:rPr sz="1900" spc="-140" dirty="0">
                <a:latin typeface="Calibri"/>
                <a:cs typeface="Calibri"/>
              </a:rPr>
              <a:t>т</a:t>
            </a:r>
            <a:r>
              <a:rPr sz="1900" spc="-195" dirty="0">
                <a:latin typeface="Calibri"/>
                <a:cs typeface="Calibri"/>
              </a:rPr>
              <a:t>о</a:t>
            </a:r>
            <a:r>
              <a:rPr sz="1900" spc="-190" dirty="0">
                <a:latin typeface="Calibri"/>
                <a:cs typeface="Calibri"/>
              </a:rPr>
              <a:t>р</a:t>
            </a:r>
            <a:r>
              <a:rPr sz="1900" spc="-245" dirty="0">
                <a:latin typeface="Calibri"/>
                <a:cs typeface="Calibri"/>
              </a:rPr>
              <a:t>ы</a:t>
            </a:r>
            <a:endParaRPr sz="19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331975" y="3951022"/>
            <a:ext cx="2697480" cy="2889250"/>
            <a:chOff x="1331975" y="3951022"/>
            <a:chExt cx="2697480" cy="2889250"/>
          </a:xfrm>
        </p:grpSpPr>
        <p:sp>
          <p:nvSpPr>
            <p:cNvPr id="39" name="object 39"/>
            <p:cNvSpPr/>
            <p:nvPr/>
          </p:nvSpPr>
          <p:spPr>
            <a:xfrm>
              <a:off x="2717661" y="4003859"/>
              <a:ext cx="661035" cy="645795"/>
            </a:xfrm>
            <a:custGeom>
              <a:avLst/>
              <a:gdLst/>
              <a:ahLst/>
              <a:cxnLst/>
              <a:rect l="l" t="t" r="r" b="b"/>
              <a:pathLst>
                <a:path w="661035" h="645795">
                  <a:moveTo>
                    <a:pt x="0" y="645459"/>
                  </a:moveTo>
                  <a:lnTo>
                    <a:pt x="25264" y="595772"/>
                  </a:lnTo>
                  <a:lnTo>
                    <a:pt x="51865" y="547558"/>
                  </a:lnTo>
                  <a:lnTo>
                    <a:pt x="79751" y="500866"/>
                  </a:lnTo>
                  <a:lnTo>
                    <a:pt x="108875" y="455743"/>
                  </a:lnTo>
                  <a:lnTo>
                    <a:pt x="139186" y="412238"/>
                  </a:lnTo>
                  <a:lnTo>
                    <a:pt x="170635" y="370398"/>
                  </a:lnTo>
                  <a:lnTo>
                    <a:pt x="203174" y="330273"/>
                  </a:lnTo>
                  <a:lnTo>
                    <a:pt x="236752" y="291910"/>
                  </a:lnTo>
                  <a:lnTo>
                    <a:pt x="271320" y="255357"/>
                  </a:lnTo>
                  <a:lnTo>
                    <a:pt x="306830" y="220663"/>
                  </a:lnTo>
                  <a:lnTo>
                    <a:pt x="343231" y="187875"/>
                  </a:lnTo>
                  <a:lnTo>
                    <a:pt x="380475" y="157043"/>
                  </a:lnTo>
                  <a:lnTo>
                    <a:pt x="418512" y="128213"/>
                  </a:lnTo>
                  <a:lnTo>
                    <a:pt x="457292" y="101435"/>
                  </a:lnTo>
                  <a:lnTo>
                    <a:pt x="496767" y="76756"/>
                  </a:lnTo>
                  <a:lnTo>
                    <a:pt x="536888" y="54225"/>
                  </a:lnTo>
                  <a:lnTo>
                    <a:pt x="577604" y="33890"/>
                  </a:lnTo>
                  <a:lnTo>
                    <a:pt x="618867" y="15799"/>
                  </a:lnTo>
                  <a:lnTo>
                    <a:pt x="660627" y="0"/>
                  </a:lnTo>
                </a:path>
              </a:pathLst>
            </a:custGeom>
            <a:ln w="9524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68152" y="3980045"/>
              <a:ext cx="238219" cy="20620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978726" y="3955784"/>
              <a:ext cx="401955" cy="0"/>
            </a:xfrm>
            <a:custGeom>
              <a:avLst/>
              <a:gdLst/>
              <a:ahLst/>
              <a:cxnLst/>
              <a:rect l="l" t="t" r="r" b="b"/>
              <a:pathLst>
                <a:path w="401954">
                  <a:moveTo>
                    <a:pt x="0" y="0"/>
                  </a:moveTo>
                  <a:lnTo>
                    <a:pt x="401948" y="1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241963" y="4204677"/>
              <a:ext cx="141605" cy="160020"/>
            </a:xfrm>
            <a:custGeom>
              <a:avLst/>
              <a:gdLst/>
              <a:ahLst/>
              <a:cxnLst/>
              <a:rect l="l" t="t" r="r" b="b"/>
              <a:pathLst>
                <a:path w="141604" h="160020">
                  <a:moveTo>
                    <a:pt x="0" y="159505"/>
                  </a:moveTo>
                  <a:lnTo>
                    <a:pt x="141407" y="0"/>
                  </a:lnTo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31975" y="6166103"/>
              <a:ext cx="2697479" cy="60960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99031" y="6163055"/>
              <a:ext cx="2602992" cy="676656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77695" y="6187439"/>
              <a:ext cx="2609088" cy="52120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379227" y="6189497"/>
              <a:ext cx="2604770" cy="517525"/>
            </a:xfrm>
            <a:custGeom>
              <a:avLst/>
              <a:gdLst/>
              <a:ahLst/>
              <a:cxnLst/>
              <a:rect l="l" t="t" r="r" b="b"/>
              <a:pathLst>
                <a:path w="2604770" h="517525">
                  <a:moveTo>
                    <a:pt x="0" y="86208"/>
                  </a:moveTo>
                  <a:lnTo>
                    <a:pt x="6774" y="52652"/>
                  </a:lnTo>
                  <a:lnTo>
                    <a:pt x="25249" y="25249"/>
                  </a:lnTo>
                  <a:lnTo>
                    <a:pt x="52652" y="6774"/>
                  </a:lnTo>
                  <a:lnTo>
                    <a:pt x="86208" y="0"/>
                  </a:lnTo>
                  <a:lnTo>
                    <a:pt x="2518329" y="0"/>
                  </a:lnTo>
                  <a:lnTo>
                    <a:pt x="2551884" y="6774"/>
                  </a:lnTo>
                  <a:lnTo>
                    <a:pt x="2579287" y="25249"/>
                  </a:lnTo>
                  <a:lnTo>
                    <a:pt x="2597762" y="52652"/>
                  </a:lnTo>
                  <a:lnTo>
                    <a:pt x="2604537" y="86208"/>
                  </a:lnTo>
                  <a:lnTo>
                    <a:pt x="2604537" y="431034"/>
                  </a:lnTo>
                  <a:lnTo>
                    <a:pt x="2597762" y="464590"/>
                  </a:lnTo>
                  <a:lnTo>
                    <a:pt x="2579287" y="491993"/>
                  </a:lnTo>
                  <a:lnTo>
                    <a:pt x="2551884" y="510468"/>
                  </a:lnTo>
                  <a:lnTo>
                    <a:pt x="2518329" y="517243"/>
                  </a:lnTo>
                  <a:lnTo>
                    <a:pt x="86208" y="517243"/>
                  </a:lnTo>
                  <a:lnTo>
                    <a:pt x="52652" y="510468"/>
                  </a:lnTo>
                  <a:lnTo>
                    <a:pt x="25249" y="491993"/>
                  </a:lnTo>
                  <a:lnTo>
                    <a:pt x="6774" y="464590"/>
                  </a:lnTo>
                  <a:lnTo>
                    <a:pt x="0" y="431034"/>
                  </a:lnTo>
                  <a:lnTo>
                    <a:pt x="0" y="86208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4847861" y="4581127"/>
            <a:ext cx="2091055" cy="369570"/>
          </a:xfrm>
          <a:prstGeom prst="rect">
            <a:avLst/>
          </a:prstGeom>
          <a:ln w="9525">
            <a:solidFill>
              <a:srgbClr val="385D8A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</a:pPr>
            <a:r>
              <a:rPr sz="1800" spc="-160" dirty="0">
                <a:latin typeface="Calibri"/>
                <a:cs typeface="Calibri"/>
              </a:rPr>
              <a:t>Синаптический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50" dirty="0">
                <a:latin typeface="Calibri"/>
                <a:cs typeface="Calibri"/>
              </a:rPr>
              <a:t>транзит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1505711" y="2859023"/>
            <a:ext cx="2176780" cy="746760"/>
            <a:chOff x="1505711" y="2859023"/>
            <a:chExt cx="2176780" cy="746760"/>
          </a:xfrm>
        </p:grpSpPr>
        <p:pic>
          <p:nvPicPr>
            <p:cNvPr id="49" name="object 4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05711" y="2859023"/>
              <a:ext cx="2176272" cy="74676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78863" y="3023615"/>
              <a:ext cx="2026919" cy="48158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51431" y="2880359"/>
              <a:ext cx="2084832" cy="65836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551710" y="2881745"/>
              <a:ext cx="2083435" cy="656590"/>
            </a:xfrm>
            <a:custGeom>
              <a:avLst/>
              <a:gdLst/>
              <a:ahLst/>
              <a:cxnLst/>
              <a:rect l="l" t="t" r="r" b="b"/>
              <a:pathLst>
                <a:path w="2083435" h="656589">
                  <a:moveTo>
                    <a:pt x="0" y="109360"/>
                  </a:moveTo>
                  <a:lnTo>
                    <a:pt x="8594" y="66792"/>
                  </a:lnTo>
                  <a:lnTo>
                    <a:pt x="32030" y="32030"/>
                  </a:lnTo>
                  <a:lnTo>
                    <a:pt x="66792" y="8594"/>
                  </a:lnTo>
                  <a:lnTo>
                    <a:pt x="109359" y="0"/>
                  </a:lnTo>
                  <a:lnTo>
                    <a:pt x="1973641" y="0"/>
                  </a:lnTo>
                  <a:lnTo>
                    <a:pt x="2016208" y="8594"/>
                  </a:lnTo>
                  <a:lnTo>
                    <a:pt x="2050970" y="32030"/>
                  </a:lnTo>
                  <a:lnTo>
                    <a:pt x="2074406" y="66792"/>
                  </a:lnTo>
                  <a:lnTo>
                    <a:pt x="2083001" y="109360"/>
                  </a:lnTo>
                  <a:lnTo>
                    <a:pt x="2083001" y="546788"/>
                  </a:lnTo>
                  <a:lnTo>
                    <a:pt x="2074406" y="589356"/>
                  </a:lnTo>
                  <a:lnTo>
                    <a:pt x="2050970" y="624118"/>
                  </a:lnTo>
                  <a:lnTo>
                    <a:pt x="2016208" y="647554"/>
                  </a:lnTo>
                  <a:lnTo>
                    <a:pt x="1973641" y="656149"/>
                  </a:lnTo>
                  <a:lnTo>
                    <a:pt x="109359" y="656149"/>
                  </a:lnTo>
                  <a:lnTo>
                    <a:pt x="66792" y="647554"/>
                  </a:lnTo>
                  <a:lnTo>
                    <a:pt x="32030" y="624118"/>
                  </a:lnTo>
                  <a:lnTo>
                    <a:pt x="8594" y="589356"/>
                  </a:lnTo>
                  <a:lnTo>
                    <a:pt x="0" y="546788"/>
                  </a:lnTo>
                  <a:lnTo>
                    <a:pt x="0" y="10936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1723260" y="3073400"/>
            <a:ext cx="174053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155" dirty="0">
                <a:solidFill>
                  <a:srgbClr val="800000"/>
                </a:solidFill>
                <a:latin typeface="Calibri"/>
                <a:cs typeface="Calibri"/>
              </a:rPr>
              <a:t>Спиноталамический</a:t>
            </a:r>
            <a:r>
              <a:rPr sz="1500" spc="-50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500" spc="-130" dirty="0">
                <a:solidFill>
                  <a:srgbClr val="800000"/>
                </a:solidFill>
                <a:latin typeface="Calibri"/>
                <a:cs typeface="Calibri"/>
              </a:rPr>
              <a:t>тракт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8394192" y="2804160"/>
            <a:ext cx="1746885" cy="704215"/>
            <a:chOff x="8394192" y="2804160"/>
            <a:chExt cx="1746885" cy="704215"/>
          </a:xfrm>
        </p:grpSpPr>
        <p:pic>
          <p:nvPicPr>
            <p:cNvPr id="55" name="object 5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394192" y="2804160"/>
              <a:ext cx="1746503" cy="67360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708136" y="2831592"/>
              <a:ext cx="1115568" cy="676655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436864" y="2825496"/>
              <a:ext cx="1658112" cy="58521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8439150" y="2827845"/>
              <a:ext cx="1654175" cy="580390"/>
            </a:xfrm>
            <a:custGeom>
              <a:avLst/>
              <a:gdLst/>
              <a:ahLst/>
              <a:cxnLst/>
              <a:rect l="l" t="t" r="r" b="b"/>
              <a:pathLst>
                <a:path w="1654175" h="580389">
                  <a:moveTo>
                    <a:pt x="0" y="96731"/>
                  </a:moveTo>
                  <a:lnTo>
                    <a:pt x="7601" y="59079"/>
                  </a:lnTo>
                  <a:lnTo>
                    <a:pt x="28331" y="28331"/>
                  </a:lnTo>
                  <a:lnTo>
                    <a:pt x="59079" y="7601"/>
                  </a:lnTo>
                  <a:lnTo>
                    <a:pt x="96731" y="0"/>
                  </a:lnTo>
                  <a:lnTo>
                    <a:pt x="1557084" y="0"/>
                  </a:lnTo>
                  <a:lnTo>
                    <a:pt x="1594736" y="7601"/>
                  </a:lnTo>
                  <a:lnTo>
                    <a:pt x="1625483" y="28331"/>
                  </a:lnTo>
                  <a:lnTo>
                    <a:pt x="1646213" y="59079"/>
                  </a:lnTo>
                  <a:lnTo>
                    <a:pt x="1653815" y="96731"/>
                  </a:lnTo>
                  <a:lnTo>
                    <a:pt x="1653815" y="483641"/>
                  </a:lnTo>
                  <a:lnTo>
                    <a:pt x="1646213" y="521293"/>
                  </a:lnTo>
                  <a:lnTo>
                    <a:pt x="1625483" y="552041"/>
                  </a:lnTo>
                  <a:lnTo>
                    <a:pt x="1594736" y="572771"/>
                  </a:lnTo>
                  <a:lnTo>
                    <a:pt x="1557084" y="580373"/>
                  </a:lnTo>
                  <a:lnTo>
                    <a:pt x="96731" y="580373"/>
                  </a:lnTo>
                  <a:lnTo>
                    <a:pt x="59079" y="572771"/>
                  </a:lnTo>
                  <a:lnTo>
                    <a:pt x="28331" y="552041"/>
                  </a:lnTo>
                  <a:lnTo>
                    <a:pt x="7601" y="521293"/>
                  </a:lnTo>
                  <a:lnTo>
                    <a:pt x="0" y="483641"/>
                  </a:lnTo>
                  <a:lnTo>
                    <a:pt x="0" y="96731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8843781" y="2878835"/>
            <a:ext cx="84518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55904" marR="5080" indent="-243840">
              <a:lnSpc>
                <a:spcPct val="101400"/>
              </a:lnSpc>
              <a:spcBef>
                <a:spcPts val="75"/>
              </a:spcBef>
            </a:pP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П</a:t>
            </a:r>
            <a:r>
              <a:rPr sz="1400" spc="-135" dirty="0">
                <a:solidFill>
                  <a:srgbClr val="800000"/>
                </a:solidFill>
                <a:latin typeface="Calibri"/>
                <a:cs typeface="Calibri"/>
              </a:rPr>
              <a:t>и</a:t>
            </a:r>
            <a:r>
              <a:rPr sz="1400" spc="-130" dirty="0">
                <a:solidFill>
                  <a:srgbClr val="800000"/>
                </a:solidFill>
                <a:latin typeface="Calibri"/>
                <a:cs typeface="Calibri"/>
              </a:rPr>
              <a:t>р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229" dirty="0">
                <a:solidFill>
                  <a:srgbClr val="800000"/>
                </a:solidFill>
                <a:latin typeface="Calibri"/>
                <a:cs typeface="Calibri"/>
              </a:rPr>
              <a:t>м</a:t>
            </a: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и</a:t>
            </a:r>
            <a:r>
              <a:rPr sz="1400" spc="-175" dirty="0">
                <a:solidFill>
                  <a:srgbClr val="800000"/>
                </a:solidFill>
                <a:latin typeface="Calibri"/>
                <a:cs typeface="Calibri"/>
              </a:rPr>
              <a:t>д</a:t>
            </a:r>
            <a:r>
              <a:rPr sz="1400" spc="-140" dirty="0">
                <a:solidFill>
                  <a:srgbClr val="800000"/>
                </a:solidFill>
                <a:latin typeface="Calibri"/>
                <a:cs typeface="Calibri"/>
              </a:rPr>
              <a:t>н</a:t>
            </a:r>
            <a:r>
              <a:rPr sz="1400" spc="-185" dirty="0">
                <a:solidFill>
                  <a:srgbClr val="800000"/>
                </a:solidFill>
                <a:latin typeface="Calibri"/>
                <a:cs typeface="Calibri"/>
              </a:rPr>
              <a:t>ы</a:t>
            </a:r>
            <a:r>
              <a:rPr sz="1400" spc="-90" dirty="0">
                <a:solidFill>
                  <a:srgbClr val="800000"/>
                </a:solidFill>
                <a:latin typeface="Calibri"/>
                <a:cs typeface="Calibri"/>
              </a:rPr>
              <a:t>й  </a:t>
            </a:r>
            <a:r>
              <a:rPr sz="1400" spc="-110" dirty="0">
                <a:solidFill>
                  <a:srgbClr val="800000"/>
                </a:solidFill>
                <a:latin typeface="Calibri"/>
                <a:cs typeface="Calibri"/>
              </a:rPr>
              <a:t>тракт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048129" y="890523"/>
            <a:ext cx="2720340" cy="1603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50" dirty="0">
                <a:solidFill>
                  <a:srgbClr val="C00000"/>
                </a:solidFill>
                <a:latin typeface="Calibri"/>
                <a:cs typeface="Calibri"/>
              </a:rPr>
              <a:t>Центральные </a:t>
            </a:r>
            <a:r>
              <a:rPr sz="1600" spc="-160" dirty="0">
                <a:solidFill>
                  <a:srgbClr val="C00000"/>
                </a:solidFill>
                <a:latin typeface="Calibri"/>
                <a:cs typeface="Calibri"/>
              </a:rPr>
              <a:t>механизмы</a:t>
            </a:r>
            <a:r>
              <a:rPr sz="1600" spc="-14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00" spc="-145" dirty="0">
                <a:solidFill>
                  <a:srgbClr val="C00000"/>
                </a:solidFill>
                <a:latin typeface="Calibri"/>
                <a:cs typeface="Calibri"/>
              </a:rPr>
              <a:t>интеграции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00">
              <a:latin typeface="Calibri"/>
              <a:cs typeface="Calibri"/>
            </a:endParaRPr>
          </a:p>
          <a:p>
            <a:pPr marR="641350" algn="ctr">
              <a:lnSpc>
                <a:spcPct val="100000"/>
              </a:lnSpc>
            </a:pPr>
            <a:r>
              <a:rPr sz="1800" spc="-155" dirty="0">
                <a:latin typeface="Calibri"/>
                <a:cs typeface="Calibri"/>
              </a:rPr>
              <a:t>ЦНС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 marR="641985" algn="ctr">
              <a:lnSpc>
                <a:spcPct val="100000"/>
              </a:lnSpc>
              <a:spcBef>
                <a:spcPts val="1785"/>
              </a:spcBef>
            </a:pPr>
            <a:r>
              <a:rPr sz="1800" spc="-160" dirty="0">
                <a:latin typeface="Calibri"/>
                <a:cs typeface="Calibri"/>
              </a:rPr>
              <a:t>процессинг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074971" y="6143244"/>
            <a:ext cx="1780539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130" dirty="0">
                <a:solidFill>
                  <a:srgbClr val="800000"/>
                </a:solidFill>
                <a:latin typeface="Calibri"/>
                <a:cs typeface="Calibri"/>
              </a:rPr>
              <a:t>Исполнительная</a:t>
            </a:r>
            <a:r>
              <a:rPr sz="1400" spc="-4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800000"/>
                </a:solidFill>
                <a:latin typeface="Calibri"/>
                <a:cs typeface="Calibri"/>
              </a:rPr>
              <a:t>активность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400" spc="-145" dirty="0">
                <a:solidFill>
                  <a:srgbClr val="800000"/>
                </a:solidFill>
                <a:latin typeface="Calibri"/>
                <a:cs typeface="Calibri"/>
              </a:rPr>
              <a:t>(мышечная</a:t>
            </a:r>
            <a:r>
              <a:rPr sz="1400" spc="-3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800000"/>
                </a:solidFill>
                <a:latin typeface="Calibri"/>
                <a:cs typeface="Calibri"/>
              </a:rPr>
              <a:t>работа)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172455" y="2718816"/>
            <a:ext cx="1774189" cy="512445"/>
            <a:chOff x="5172455" y="2718816"/>
            <a:chExt cx="1774189" cy="512445"/>
          </a:xfrm>
        </p:grpSpPr>
        <p:pic>
          <p:nvPicPr>
            <p:cNvPr id="63" name="object 6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172455" y="2718816"/>
              <a:ext cx="1773936" cy="505967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657087" y="2770632"/>
              <a:ext cx="801624" cy="460248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230367" y="2755392"/>
              <a:ext cx="1658112" cy="387096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5231904" y="2756924"/>
              <a:ext cx="1654175" cy="384175"/>
            </a:xfrm>
            <a:custGeom>
              <a:avLst/>
              <a:gdLst/>
              <a:ahLst/>
              <a:cxnLst/>
              <a:rect l="l" t="t" r="r" b="b"/>
              <a:pathLst>
                <a:path w="1654175" h="384175">
                  <a:moveTo>
                    <a:pt x="0" y="64007"/>
                  </a:moveTo>
                  <a:lnTo>
                    <a:pt x="5030" y="39093"/>
                  </a:lnTo>
                  <a:lnTo>
                    <a:pt x="18747" y="18747"/>
                  </a:lnTo>
                  <a:lnTo>
                    <a:pt x="39092" y="5030"/>
                  </a:lnTo>
                  <a:lnTo>
                    <a:pt x="64007" y="0"/>
                  </a:lnTo>
                  <a:lnTo>
                    <a:pt x="1589807" y="0"/>
                  </a:lnTo>
                  <a:lnTo>
                    <a:pt x="1614721" y="5030"/>
                  </a:lnTo>
                  <a:lnTo>
                    <a:pt x="1635067" y="18747"/>
                  </a:lnTo>
                  <a:lnTo>
                    <a:pt x="1648785" y="39093"/>
                  </a:lnTo>
                  <a:lnTo>
                    <a:pt x="1653815" y="64007"/>
                  </a:lnTo>
                  <a:lnTo>
                    <a:pt x="1653815" y="320035"/>
                  </a:lnTo>
                  <a:lnTo>
                    <a:pt x="1648785" y="344949"/>
                  </a:lnTo>
                  <a:lnTo>
                    <a:pt x="1635067" y="365295"/>
                  </a:lnTo>
                  <a:lnTo>
                    <a:pt x="1614721" y="379012"/>
                  </a:lnTo>
                  <a:lnTo>
                    <a:pt x="1589807" y="384043"/>
                  </a:lnTo>
                  <a:lnTo>
                    <a:pt x="64007" y="384043"/>
                  </a:lnTo>
                  <a:lnTo>
                    <a:pt x="39092" y="379012"/>
                  </a:lnTo>
                  <a:lnTo>
                    <a:pt x="18747" y="365295"/>
                  </a:lnTo>
                  <a:lnTo>
                    <a:pt x="5030" y="344949"/>
                  </a:lnTo>
                  <a:lnTo>
                    <a:pt x="0" y="320035"/>
                  </a:lnTo>
                  <a:lnTo>
                    <a:pt x="0" y="64007"/>
                  </a:lnTo>
                  <a:close/>
                </a:path>
              </a:pathLst>
            </a:custGeom>
            <a:ln w="381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5795350" y="2817876"/>
            <a:ext cx="5270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15" dirty="0">
                <a:solidFill>
                  <a:srgbClr val="800000"/>
                </a:solidFill>
                <a:latin typeface="Calibri"/>
                <a:cs typeface="Calibri"/>
              </a:rPr>
              <a:t>Т</a:t>
            </a:r>
            <a:r>
              <a:rPr sz="1400" spc="-85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145" dirty="0">
                <a:solidFill>
                  <a:srgbClr val="800000"/>
                </a:solidFill>
                <a:latin typeface="Calibri"/>
                <a:cs typeface="Calibri"/>
              </a:rPr>
              <a:t>л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а</a:t>
            </a:r>
            <a:r>
              <a:rPr sz="1400" spc="-225" dirty="0">
                <a:solidFill>
                  <a:srgbClr val="800000"/>
                </a:solidFill>
                <a:latin typeface="Calibri"/>
                <a:cs typeface="Calibri"/>
              </a:rPr>
              <a:t>м</a:t>
            </a:r>
            <a:r>
              <a:rPr sz="1400" spc="-114" dirty="0">
                <a:solidFill>
                  <a:srgbClr val="800000"/>
                </a:solidFill>
                <a:latin typeface="Calibri"/>
                <a:cs typeface="Calibri"/>
              </a:rPr>
              <a:t>у</a:t>
            </a:r>
            <a:r>
              <a:rPr sz="1400" spc="-95" dirty="0">
                <a:solidFill>
                  <a:srgbClr val="800000"/>
                </a:solidFill>
                <a:latin typeface="Calibri"/>
                <a:cs typeface="Calibri"/>
              </a:rPr>
              <a:t>с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4999070" y="6588759"/>
            <a:ext cx="2003425" cy="223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300" spc="-105" dirty="0">
                <a:latin typeface="Calibri"/>
                <a:cs typeface="Calibri"/>
              </a:rPr>
              <a:t>Клинический </a:t>
            </a:r>
            <a:r>
              <a:rPr sz="1300" spc="-100" dirty="0">
                <a:latin typeface="Calibri"/>
                <a:cs typeface="Calibri"/>
              </a:rPr>
              <a:t>Института</a:t>
            </a:r>
            <a:r>
              <a:rPr sz="1300" spc="5" dirty="0">
                <a:latin typeface="Calibri"/>
                <a:cs typeface="Calibri"/>
              </a:rPr>
              <a:t> </a:t>
            </a:r>
            <a:r>
              <a:rPr sz="1300" spc="-125" dirty="0">
                <a:latin typeface="Calibri"/>
                <a:cs typeface="Calibri"/>
              </a:rPr>
              <a:t>Мозга</a:t>
            </a:r>
            <a:r>
              <a:rPr sz="1350" spc="-187" baseline="24691" dirty="0">
                <a:latin typeface="Calibri"/>
                <a:cs typeface="Calibri"/>
              </a:rPr>
              <a:t>©</a:t>
            </a:r>
            <a:endParaRPr sz="1350" baseline="24691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535322" y="6210300"/>
            <a:ext cx="229171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31165" marR="5080" indent="-419100">
              <a:lnSpc>
                <a:spcPct val="101400"/>
              </a:lnSpc>
              <a:spcBef>
                <a:spcPts val="75"/>
              </a:spcBef>
            </a:pPr>
            <a:r>
              <a:rPr sz="1400" spc="-125" dirty="0">
                <a:solidFill>
                  <a:srgbClr val="800000"/>
                </a:solidFill>
                <a:latin typeface="Calibri"/>
                <a:cs typeface="Calibri"/>
              </a:rPr>
              <a:t>Восприятие </a:t>
            </a:r>
            <a:r>
              <a:rPr sz="1400" spc="-130" dirty="0">
                <a:solidFill>
                  <a:srgbClr val="800000"/>
                </a:solidFill>
                <a:latin typeface="Calibri"/>
                <a:cs typeface="Calibri"/>
              </a:rPr>
              <a:t>внешних воздействий </a:t>
            </a:r>
            <a:r>
              <a:rPr sz="1400" spc="-145" dirty="0">
                <a:solidFill>
                  <a:srgbClr val="800000"/>
                </a:solidFill>
                <a:latin typeface="Calibri"/>
                <a:cs typeface="Calibri"/>
              </a:rPr>
              <a:t>и  </a:t>
            </a:r>
            <a:r>
              <a:rPr sz="1400" spc="-120" dirty="0">
                <a:solidFill>
                  <a:srgbClr val="800000"/>
                </a:solidFill>
                <a:latin typeface="Calibri"/>
                <a:cs typeface="Calibri"/>
              </a:rPr>
              <a:t>внутренних</a:t>
            </a:r>
            <a:r>
              <a:rPr sz="1400" spc="-25" dirty="0">
                <a:solidFill>
                  <a:srgbClr val="800000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800000"/>
                </a:solidFill>
                <a:latin typeface="Calibri"/>
                <a:cs typeface="Calibri"/>
              </a:rPr>
              <a:t>ощущение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0" name="object 70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212400" y="3027822"/>
            <a:ext cx="173684" cy="211837"/>
          </a:xfrm>
          <a:prstGeom prst="rect">
            <a:avLst/>
          </a:prstGeom>
        </p:spPr>
      </p:pic>
      <p:grpSp>
        <p:nvGrpSpPr>
          <p:cNvPr id="71" name="object 71"/>
          <p:cNvGrpSpPr/>
          <p:nvPr/>
        </p:nvGrpSpPr>
        <p:grpSpPr>
          <a:xfrm>
            <a:off x="7098792" y="4175759"/>
            <a:ext cx="3596640" cy="2694940"/>
            <a:chOff x="7098792" y="4175759"/>
            <a:chExt cx="3596640" cy="2694940"/>
          </a:xfrm>
        </p:grpSpPr>
        <p:pic>
          <p:nvPicPr>
            <p:cNvPr id="72" name="object 7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098792" y="4194047"/>
              <a:ext cx="3596640" cy="2279904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7152640" y="4226559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8138160" y="4175759"/>
              <a:ext cx="2319528" cy="2682240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8188960" y="4206239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59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445008" y="4023359"/>
            <a:ext cx="3596640" cy="2755900"/>
            <a:chOff x="445008" y="4023359"/>
            <a:chExt cx="3596640" cy="2755900"/>
          </a:xfrm>
        </p:grpSpPr>
        <p:pic>
          <p:nvPicPr>
            <p:cNvPr id="77" name="object 7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45008" y="4041647"/>
              <a:ext cx="3596640" cy="2279904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497839" y="4074159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84375" y="4023359"/>
              <a:ext cx="2319528" cy="275539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534160" y="4053839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59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1" name="object 81"/>
          <p:cNvGrpSpPr/>
          <p:nvPr/>
        </p:nvGrpSpPr>
        <p:grpSpPr>
          <a:xfrm>
            <a:off x="4212335" y="807719"/>
            <a:ext cx="3599815" cy="2755900"/>
            <a:chOff x="4212335" y="807719"/>
            <a:chExt cx="3599815" cy="2755900"/>
          </a:xfrm>
        </p:grpSpPr>
        <p:pic>
          <p:nvPicPr>
            <p:cNvPr id="82" name="object 8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212335" y="826007"/>
              <a:ext cx="3599688" cy="2279904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4267591" y="857031"/>
              <a:ext cx="3495040" cy="2174240"/>
            </a:xfrm>
            <a:custGeom>
              <a:avLst/>
              <a:gdLst/>
              <a:ahLst/>
              <a:cxnLst/>
              <a:rect l="l" t="t" r="r" b="b"/>
              <a:pathLst>
                <a:path w="3495040" h="2174240">
                  <a:moveTo>
                    <a:pt x="3495040" y="0"/>
                  </a:moveTo>
                  <a:lnTo>
                    <a:pt x="0" y="217424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251703" y="807719"/>
              <a:ext cx="2322576" cy="2755391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5303912" y="836711"/>
              <a:ext cx="2214880" cy="2651760"/>
            </a:xfrm>
            <a:custGeom>
              <a:avLst/>
              <a:gdLst/>
              <a:ahLst/>
              <a:cxnLst/>
              <a:rect l="l" t="t" r="r" b="b"/>
              <a:pathLst>
                <a:path w="2214879" h="2651760">
                  <a:moveTo>
                    <a:pt x="0" y="0"/>
                  </a:moveTo>
                  <a:lnTo>
                    <a:pt x="2214880" y="2651760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439193" y="451103"/>
            <a:ext cx="7312659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240" dirty="0">
                <a:latin typeface="Calibri"/>
                <a:cs typeface="Calibri"/>
              </a:rPr>
              <a:t>Прогностическая </a:t>
            </a:r>
            <a:r>
              <a:rPr sz="2900" spc="-260" dirty="0">
                <a:latin typeface="Calibri"/>
                <a:cs typeface="Calibri"/>
              </a:rPr>
              <a:t>ценность Кw </a:t>
            </a:r>
            <a:r>
              <a:rPr sz="2900" spc="-225" dirty="0">
                <a:latin typeface="Calibri"/>
                <a:cs typeface="Calibri"/>
              </a:rPr>
              <a:t>у </a:t>
            </a:r>
            <a:r>
              <a:rPr sz="2900" spc="-275" dirty="0">
                <a:latin typeface="Calibri"/>
                <a:cs typeface="Calibri"/>
              </a:rPr>
              <a:t>больных </a:t>
            </a:r>
            <a:r>
              <a:rPr sz="2900" spc="-195" dirty="0">
                <a:latin typeface="Calibri"/>
                <a:cs typeface="Calibri"/>
              </a:rPr>
              <a:t>с </a:t>
            </a:r>
            <a:r>
              <a:rPr sz="2900" spc="-285" dirty="0">
                <a:latin typeface="Calibri"/>
                <a:cs typeface="Calibri"/>
              </a:rPr>
              <a:t>ОЦН </a:t>
            </a:r>
            <a:r>
              <a:rPr sz="2900" spc="-225" dirty="0">
                <a:latin typeface="Calibri"/>
                <a:cs typeface="Calibri"/>
              </a:rPr>
              <a:t>в</a:t>
            </a:r>
            <a:r>
              <a:rPr sz="2900" spc="-160" dirty="0">
                <a:latin typeface="Calibri"/>
                <a:cs typeface="Calibri"/>
              </a:rPr>
              <a:t> </a:t>
            </a:r>
            <a:r>
              <a:rPr sz="2900" spc="-235" dirty="0">
                <a:latin typeface="Calibri"/>
                <a:cs typeface="Calibri"/>
              </a:rPr>
              <a:t>ОРИТ</a:t>
            </a:r>
            <a:endParaRPr sz="29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10021" y="2064089"/>
            <a:ext cx="2028825" cy="3444240"/>
            <a:chOff x="2710021" y="2064089"/>
            <a:chExt cx="2028825" cy="3444240"/>
          </a:xfrm>
        </p:grpSpPr>
        <p:sp>
          <p:nvSpPr>
            <p:cNvPr id="4" name="object 4"/>
            <p:cNvSpPr/>
            <p:nvPr/>
          </p:nvSpPr>
          <p:spPr>
            <a:xfrm>
              <a:off x="2787661" y="5501132"/>
              <a:ext cx="1951355" cy="5080"/>
            </a:xfrm>
            <a:custGeom>
              <a:avLst/>
              <a:gdLst/>
              <a:ahLst/>
              <a:cxnLst/>
              <a:rect l="l" t="t" r="r" b="b"/>
              <a:pathLst>
                <a:path w="1951354" h="5079">
                  <a:moveTo>
                    <a:pt x="0" y="0"/>
                  </a:moveTo>
                  <a:lnTo>
                    <a:pt x="971538" y="0"/>
                  </a:lnTo>
                </a:path>
                <a:path w="1951354" h="5079">
                  <a:moveTo>
                    <a:pt x="1530338" y="0"/>
                  </a:moveTo>
                  <a:lnTo>
                    <a:pt x="1950779" y="0"/>
                  </a:lnTo>
                </a:path>
                <a:path w="1951354" h="5079">
                  <a:moveTo>
                    <a:pt x="0" y="4762"/>
                  </a:moveTo>
                  <a:lnTo>
                    <a:pt x="1950779" y="4762"/>
                  </a:lnTo>
                </a:path>
              </a:pathLst>
            </a:custGeom>
            <a:ln w="4762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87661" y="5016499"/>
              <a:ext cx="412750" cy="0"/>
            </a:xfrm>
            <a:custGeom>
              <a:avLst/>
              <a:gdLst/>
              <a:ahLst/>
              <a:cxnLst/>
              <a:rect l="l" t="t" r="r" b="b"/>
              <a:pathLst>
                <a:path w="412750">
                  <a:moveTo>
                    <a:pt x="0" y="0"/>
                  </a:moveTo>
                  <a:lnTo>
                    <a:pt x="412738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87661" y="4518818"/>
              <a:ext cx="971550" cy="5080"/>
            </a:xfrm>
            <a:custGeom>
              <a:avLst/>
              <a:gdLst/>
              <a:ahLst/>
              <a:cxnLst/>
              <a:rect l="l" t="t" r="r" b="b"/>
              <a:pathLst>
                <a:path w="971550" h="5079">
                  <a:moveTo>
                    <a:pt x="0" y="4762"/>
                  </a:moveTo>
                  <a:lnTo>
                    <a:pt x="971538" y="4762"/>
                  </a:lnTo>
                </a:path>
                <a:path w="971550" h="5079">
                  <a:moveTo>
                    <a:pt x="0" y="0"/>
                  </a:moveTo>
                  <a:lnTo>
                    <a:pt x="971538" y="0"/>
                  </a:lnTo>
                </a:path>
              </a:pathLst>
            </a:custGeom>
            <a:ln w="4762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00399" y="4521199"/>
              <a:ext cx="558800" cy="982344"/>
            </a:xfrm>
            <a:custGeom>
              <a:avLst/>
              <a:gdLst/>
              <a:ahLst/>
              <a:cxnLst/>
              <a:rect l="l" t="t" r="r" b="b"/>
              <a:pathLst>
                <a:path w="558800" h="982345">
                  <a:moveTo>
                    <a:pt x="558800" y="0"/>
                  </a:moveTo>
                  <a:lnTo>
                    <a:pt x="0" y="0"/>
                  </a:lnTo>
                  <a:lnTo>
                    <a:pt x="0" y="982314"/>
                  </a:lnTo>
                  <a:lnTo>
                    <a:pt x="558800" y="982314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87661" y="3047999"/>
              <a:ext cx="1951355" cy="1968500"/>
            </a:xfrm>
            <a:custGeom>
              <a:avLst/>
              <a:gdLst/>
              <a:ahLst/>
              <a:cxnLst/>
              <a:rect l="l" t="t" r="r" b="b"/>
              <a:pathLst>
                <a:path w="1951354" h="1968500">
                  <a:moveTo>
                    <a:pt x="1530338" y="1968500"/>
                  </a:moveTo>
                  <a:lnTo>
                    <a:pt x="1950779" y="1968500"/>
                  </a:lnTo>
                </a:path>
                <a:path w="1951354" h="1968500">
                  <a:moveTo>
                    <a:pt x="0" y="977900"/>
                  </a:moveTo>
                  <a:lnTo>
                    <a:pt x="971538" y="977900"/>
                  </a:lnTo>
                </a:path>
                <a:path w="1951354" h="1968500">
                  <a:moveTo>
                    <a:pt x="0" y="495300"/>
                  </a:moveTo>
                  <a:lnTo>
                    <a:pt x="971538" y="495300"/>
                  </a:lnTo>
                </a:path>
                <a:path w="1951354" h="1968500">
                  <a:moveTo>
                    <a:pt x="1530338" y="495300"/>
                  </a:moveTo>
                  <a:lnTo>
                    <a:pt x="1950779" y="495300"/>
                  </a:lnTo>
                </a:path>
                <a:path w="1951354" h="1968500">
                  <a:moveTo>
                    <a:pt x="0" y="0"/>
                  </a:moveTo>
                  <a:lnTo>
                    <a:pt x="971538" y="0"/>
                  </a:lnTo>
                </a:path>
                <a:path w="1951354" h="1968500">
                  <a:moveTo>
                    <a:pt x="1530338" y="0"/>
                  </a:moveTo>
                  <a:lnTo>
                    <a:pt x="1950779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87661" y="2563017"/>
              <a:ext cx="1951355" cy="5080"/>
            </a:xfrm>
            <a:custGeom>
              <a:avLst/>
              <a:gdLst/>
              <a:ahLst/>
              <a:cxnLst/>
              <a:rect l="l" t="t" r="r" b="b"/>
              <a:pathLst>
                <a:path w="1951354" h="5080">
                  <a:moveTo>
                    <a:pt x="0" y="4762"/>
                  </a:moveTo>
                  <a:lnTo>
                    <a:pt x="1950779" y="4762"/>
                  </a:lnTo>
                </a:path>
                <a:path w="1951354" h="5080">
                  <a:moveTo>
                    <a:pt x="0" y="0"/>
                  </a:moveTo>
                  <a:lnTo>
                    <a:pt x="1950779" y="0"/>
                  </a:lnTo>
                </a:path>
              </a:pathLst>
            </a:custGeom>
            <a:ln w="4763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59200" y="2565398"/>
              <a:ext cx="558800" cy="2938145"/>
            </a:xfrm>
            <a:custGeom>
              <a:avLst/>
              <a:gdLst/>
              <a:ahLst/>
              <a:cxnLst/>
              <a:rect l="l" t="t" r="r" b="b"/>
              <a:pathLst>
                <a:path w="558800" h="2938145">
                  <a:moveTo>
                    <a:pt x="558800" y="0"/>
                  </a:moveTo>
                  <a:lnTo>
                    <a:pt x="0" y="0"/>
                  </a:lnTo>
                  <a:lnTo>
                    <a:pt x="0" y="2938114"/>
                  </a:lnTo>
                  <a:lnTo>
                    <a:pt x="558800" y="2938114"/>
                  </a:lnTo>
                  <a:lnTo>
                    <a:pt x="5588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787661" y="2068851"/>
              <a:ext cx="1951355" cy="0"/>
            </a:xfrm>
            <a:custGeom>
              <a:avLst/>
              <a:gdLst/>
              <a:ahLst/>
              <a:cxnLst/>
              <a:rect l="l" t="t" r="r" b="b"/>
              <a:pathLst>
                <a:path w="1951354">
                  <a:moveTo>
                    <a:pt x="0" y="0"/>
                  </a:moveTo>
                  <a:lnTo>
                    <a:pt x="1950779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87661" y="2068852"/>
              <a:ext cx="0" cy="3434715"/>
            </a:xfrm>
            <a:custGeom>
              <a:avLst/>
              <a:gdLst/>
              <a:ahLst/>
              <a:cxnLst/>
              <a:rect l="l" t="t" r="r" b="b"/>
              <a:pathLst>
                <a:path h="3434715">
                  <a:moveTo>
                    <a:pt x="0" y="3434662"/>
                  </a:moveTo>
                  <a:lnTo>
                    <a:pt x="1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10021" y="2068851"/>
              <a:ext cx="78105" cy="3434715"/>
            </a:xfrm>
            <a:custGeom>
              <a:avLst/>
              <a:gdLst/>
              <a:ahLst/>
              <a:cxnLst/>
              <a:rect l="l" t="t" r="r" b="b"/>
              <a:pathLst>
                <a:path w="78105" h="3434715">
                  <a:moveTo>
                    <a:pt x="0" y="3434662"/>
                  </a:moveTo>
                  <a:lnTo>
                    <a:pt x="77639" y="3434662"/>
                  </a:lnTo>
                </a:path>
                <a:path w="78105" h="3434715">
                  <a:moveTo>
                    <a:pt x="0" y="2947648"/>
                  </a:moveTo>
                  <a:lnTo>
                    <a:pt x="77639" y="2947648"/>
                  </a:lnTo>
                </a:path>
                <a:path w="78105" h="3434715">
                  <a:moveTo>
                    <a:pt x="0" y="2452348"/>
                  </a:moveTo>
                  <a:lnTo>
                    <a:pt x="77639" y="2452348"/>
                  </a:lnTo>
                </a:path>
                <a:path w="78105" h="3434715">
                  <a:moveTo>
                    <a:pt x="0" y="1957048"/>
                  </a:moveTo>
                  <a:lnTo>
                    <a:pt x="77639" y="1957048"/>
                  </a:lnTo>
                </a:path>
                <a:path w="78105" h="3434715">
                  <a:moveTo>
                    <a:pt x="0" y="1474448"/>
                  </a:moveTo>
                  <a:lnTo>
                    <a:pt x="77639" y="1474448"/>
                  </a:lnTo>
                </a:path>
                <a:path w="78105" h="3434715">
                  <a:moveTo>
                    <a:pt x="0" y="979148"/>
                  </a:moveTo>
                  <a:lnTo>
                    <a:pt x="77639" y="979148"/>
                  </a:lnTo>
                </a:path>
                <a:path w="78105" h="3434715">
                  <a:moveTo>
                    <a:pt x="0" y="496548"/>
                  </a:moveTo>
                  <a:lnTo>
                    <a:pt x="77639" y="496548"/>
                  </a:lnTo>
                </a:path>
                <a:path w="78105" h="3434715">
                  <a:moveTo>
                    <a:pt x="0" y="0"/>
                  </a:moveTo>
                  <a:lnTo>
                    <a:pt x="77639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420231" y="4156964"/>
            <a:ext cx="128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07652" y="2194052"/>
            <a:ext cx="268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1</a:t>
            </a:r>
            <a:r>
              <a:rPr sz="1800" spc="-95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2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03450" y="1889252"/>
            <a:ext cx="371475" cy="3735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00"/>
              </a:spcBef>
            </a:pPr>
            <a:r>
              <a:rPr sz="1800" spc="-130" dirty="0">
                <a:latin typeface="Calibri"/>
                <a:cs typeface="Calibri"/>
              </a:rPr>
              <a:t>1,25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700"/>
              </a:spcBef>
            </a:pPr>
            <a:r>
              <a:rPr sz="1800" spc="-125" dirty="0">
                <a:latin typeface="Calibri"/>
                <a:cs typeface="Calibri"/>
              </a:rPr>
              <a:t>1,2</a:t>
            </a:r>
            <a:endParaRPr sz="1800">
              <a:latin typeface="Calibri"/>
              <a:cs typeface="Calibri"/>
            </a:endParaRPr>
          </a:p>
          <a:p>
            <a:pPr marR="7620" algn="r">
              <a:lnSpc>
                <a:spcPct val="100000"/>
              </a:lnSpc>
              <a:spcBef>
                <a:spcPts val="1705"/>
              </a:spcBef>
            </a:pPr>
            <a:r>
              <a:rPr sz="1800" spc="-130" dirty="0">
                <a:latin typeface="Calibri"/>
                <a:cs typeface="Calibri"/>
              </a:rPr>
              <a:t>1,15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705"/>
              </a:spcBef>
            </a:pPr>
            <a:r>
              <a:rPr sz="1800" spc="-125" dirty="0">
                <a:latin typeface="Calibri"/>
                <a:cs typeface="Calibri"/>
              </a:rPr>
              <a:t>1,1</a:t>
            </a:r>
            <a:endParaRPr sz="1800">
              <a:latin typeface="Calibri"/>
              <a:cs typeface="Calibri"/>
            </a:endParaRPr>
          </a:p>
          <a:p>
            <a:pPr marR="7620" algn="r">
              <a:lnSpc>
                <a:spcPct val="100000"/>
              </a:lnSpc>
              <a:spcBef>
                <a:spcPts val="1705"/>
              </a:spcBef>
            </a:pPr>
            <a:r>
              <a:rPr sz="1800" spc="-130" dirty="0">
                <a:latin typeface="Calibri"/>
                <a:cs typeface="Calibri"/>
              </a:rPr>
              <a:t>1,05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705"/>
              </a:spcBef>
            </a:pPr>
            <a:r>
              <a:rPr sz="1800" spc="-105" dirty="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  <a:p>
            <a:pPr marR="6350" algn="r">
              <a:lnSpc>
                <a:spcPct val="100000"/>
              </a:lnSpc>
              <a:spcBef>
                <a:spcPts val="1700"/>
              </a:spcBef>
            </a:pPr>
            <a:r>
              <a:rPr sz="1800" spc="-190" dirty="0">
                <a:latin typeface="Calibri"/>
                <a:cs typeface="Calibri"/>
              </a:rPr>
              <a:t>0</a:t>
            </a:r>
            <a:r>
              <a:rPr sz="1800" spc="-85" dirty="0">
                <a:latin typeface="Calibri"/>
                <a:cs typeface="Calibri"/>
              </a:rPr>
              <a:t>,</a:t>
            </a:r>
            <a:r>
              <a:rPr sz="1800" spc="-120" dirty="0">
                <a:latin typeface="Calibri"/>
                <a:cs typeface="Calibri"/>
              </a:rPr>
              <a:t>9</a:t>
            </a:r>
            <a:r>
              <a:rPr sz="1800" spc="-105" dirty="0"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705"/>
              </a:spcBef>
            </a:pPr>
            <a:r>
              <a:rPr sz="1800" spc="-125" dirty="0">
                <a:latin typeface="Calibri"/>
                <a:cs typeface="Calibri"/>
              </a:rPr>
              <a:t>0,9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973308" y="3534982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73308" y="3904195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187" y="0"/>
                </a:moveTo>
                <a:lnTo>
                  <a:pt x="0" y="0"/>
                </a:lnTo>
                <a:lnTo>
                  <a:pt x="0" y="133187"/>
                </a:lnTo>
                <a:lnTo>
                  <a:pt x="133187" y="133187"/>
                </a:lnTo>
                <a:lnTo>
                  <a:pt x="13318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305300" y="3327907"/>
            <a:ext cx="1555115" cy="1129030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845"/>
              </a:spcBef>
            </a:pPr>
            <a:r>
              <a:rPr sz="1800" spc="-170" dirty="0">
                <a:latin typeface="Calibri"/>
                <a:cs typeface="Calibri"/>
              </a:rPr>
              <a:t>Погибли</a:t>
            </a:r>
            <a:endParaRPr sz="1800">
              <a:latin typeface="Calibri"/>
              <a:cs typeface="Calibri"/>
            </a:endParaRPr>
          </a:p>
          <a:p>
            <a:pPr marR="36830" algn="r">
              <a:lnSpc>
                <a:spcPct val="100000"/>
              </a:lnSpc>
              <a:spcBef>
                <a:spcPts val="740"/>
              </a:spcBef>
              <a:tabLst>
                <a:tab pos="420370" algn="l"/>
                <a:tab pos="850265" algn="l"/>
              </a:tabLst>
            </a:pPr>
            <a:r>
              <a:rPr sz="1800" u="sng" dirty="0">
                <a:uFill>
                  <a:solidFill>
                    <a:srgbClr val="868686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00" dirty="0">
                <a:latin typeface="Calibri"/>
                <a:cs typeface="Calibri"/>
              </a:rPr>
              <a:t>Выжили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  <a:tabLst>
                <a:tab pos="433070" algn="l"/>
              </a:tabLst>
            </a:pPr>
            <a:r>
              <a:rPr sz="1800" u="sng" spc="-30" dirty="0">
                <a:uFill>
                  <a:solidFill>
                    <a:srgbClr val="868686"/>
                  </a:solidFill>
                </a:uFill>
                <a:latin typeface="Calibri"/>
                <a:cs typeface="Calibri"/>
              </a:rPr>
              <a:t> 	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237691" y="6528307"/>
            <a:ext cx="15760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10" dirty="0">
                <a:latin typeface="Calibri"/>
                <a:cs typeface="Calibri"/>
              </a:rPr>
              <a:t>Клинический </a:t>
            </a:r>
            <a:r>
              <a:rPr sz="1200" spc="-100" dirty="0">
                <a:latin typeface="Calibri"/>
                <a:cs typeface="Calibri"/>
              </a:rPr>
              <a:t>институт</a:t>
            </a:r>
            <a:r>
              <a:rPr sz="1200" spc="-150" dirty="0">
                <a:latin typeface="Calibri"/>
                <a:cs typeface="Calibri"/>
              </a:rPr>
              <a:t> </a:t>
            </a:r>
            <a:r>
              <a:rPr sz="1200" spc="-130" dirty="0"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031338" y="1162811"/>
            <a:ext cx="319024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spc="-185" dirty="0">
                <a:latin typeface="Calibri"/>
                <a:cs typeface="Calibri"/>
              </a:rPr>
              <a:t>Сравнение </a:t>
            </a:r>
            <a:r>
              <a:rPr sz="2000" spc="-165" dirty="0">
                <a:latin typeface="Calibri"/>
                <a:cs typeface="Calibri"/>
              </a:rPr>
              <a:t>КО </a:t>
            </a:r>
            <a:r>
              <a:rPr sz="2000" spc="-240" dirty="0">
                <a:latin typeface="Calibri"/>
                <a:cs typeface="Calibri"/>
              </a:rPr>
              <a:t>между </a:t>
            </a:r>
            <a:r>
              <a:rPr sz="2000" spc="-210" dirty="0">
                <a:latin typeface="Calibri"/>
                <a:cs typeface="Calibri"/>
              </a:rPr>
              <a:t>погибшими </a:t>
            </a:r>
            <a:r>
              <a:rPr sz="2000" spc="-204" dirty="0">
                <a:latin typeface="Calibri"/>
                <a:cs typeface="Calibri"/>
              </a:rPr>
              <a:t>и  </a:t>
            </a:r>
            <a:r>
              <a:rPr sz="2000" spc="-235" dirty="0">
                <a:latin typeface="Calibri"/>
                <a:cs typeface="Calibri"/>
              </a:rPr>
              <a:t>выжившими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410700" y="4991100"/>
            <a:ext cx="732155" cy="0"/>
          </a:xfrm>
          <a:custGeom>
            <a:avLst/>
            <a:gdLst/>
            <a:ahLst/>
            <a:cxnLst/>
            <a:rect l="l" t="t" r="r" b="b"/>
            <a:pathLst>
              <a:path w="732154">
                <a:moveTo>
                  <a:pt x="0" y="0"/>
                </a:moveTo>
                <a:lnTo>
                  <a:pt x="731838" y="0"/>
                </a:lnTo>
              </a:path>
            </a:pathLst>
          </a:custGeom>
          <a:ln w="9525">
            <a:solidFill>
              <a:srgbClr val="86868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6665500" y="2064087"/>
            <a:ext cx="3482340" cy="3515995"/>
            <a:chOff x="6665500" y="2064087"/>
            <a:chExt cx="3482340" cy="3515995"/>
          </a:xfrm>
        </p:grpSpPr>
        <p:sp>
          <p:nvSpPr>
            <p:cNvPr id="24" name="object 24"/>
            <p:cNvSpPr/>
            <p:nvPr/>
          </p:nvSpPr>
          <p:spPr>
            <a:xfrm>
              <a:off x="6747902" y="5574968"/>
              <a:ext cx="3394710" cy="0"/>
            </a:xfrm>
            <a:custGeom>
              <a:avLst/>
              <a:gdLst/>
              <a:ahLst/>
              <a:cxnLst/>
              <a:rect l="l" t="t" r="r" b="b"/>
              <a:pathLst>
                <a:path w="3394709">
                  <a:moveTo>
                    <a:pt x="0" y="0"/>
                  </a:moveTo>
                  <a:lnTo>
                    <a:pt x="3394636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47902" y="2654300"/>
              <a:ext cx="3394710" cy="2336800"/>
            </a:xfrm>
            <a:custGeom>
              <a:avLst/>
              <a:gdLst/>
              <a:ahLst/>
              <a:cxnLst/>
              <a:rect l="l" t="t" r="r" b="b"/>
              <a:pathLst>
                <a:path w="3394709" h="2336800">
                  <a:moveTo>
                    <a:pt x="0" y="2336800"/>
                  </a:moveTo>
                  <a:lnTo>
                    <a:pt x="1697597" y="2336800"/>
                  </a:lnTo>
                </a:path>
                <a:path w="3394709" h="2336800">
                  <a:moveTo>
                    <a:pt x="0" y="1168400"/>
                  </a:moveTo>
                  <a:lnTo>
                    <a:pt x="732397" y="1168400"/>
                  </a:lnTo>
                </a:path>
                <a:path w="3394709" h="2336800">
                  <a:moveTo>
                    <a:pt x="1697597" y="1168400"/>
                  </a:moveTo>
                  <a:lnTo>
                    <a:pt x="3394636" y="1168400"/>
                  </a:lnTo>
                </a:path>
                <a:path w="3394709" h="2336800">
                  <a:moveTo>
                    <a:pt x="0" y="584200"/>
                  </a:moveTo>
                  <a:lnTo>
                    <a:pt x="732397" y="584200"/>
                  </a:lnTo>
                </a:path>
                <a:path w="3394709" h="2336800">
                  <a:moveTo>
                    <a:pt x="1697597" y="584200"/>
                  </a:moveTo>
                  <a:lnTo>
                    <a:pt x="3394636" y="584200"/>
                  </a:lnTo>
                </a:path>
                <a:path w="3394709" h="2336800">
                  <a:moveTo>
                    <a:pt x="0" y="0"/>
                  </a:moveTo>
                  <a:lnTo>
                    <a:pt x="732397" y="0"/>
                  </a:lnTo>
                </a:path>
                <a:path w="3394709" h="2336800">
                  <a:moveTo>
                    <a:pt x="1697597" y="0"/>
                  </a:moveTo>
                  <a:lnTo>
                    <a:pt x="3394636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80299" y="2273300"/>
              <a:ext cx="965200" cy="2133600"/>
            </a:xfrm>
            <a:custGeom>
              <a:avLst/>
              <a:gdLst/>
              <a:ahLst/>
              <a:cxnLst/>
              <a:rect l="l" t="t" r="r" b="b"/>
              <a:pathLst>
                <a:path w="965200" h="2133600">
                  <a:moveTo>
                    <a:pt x="965200" y="0"/>
                  </a:moveTo>
                  <a:lnTo>
                    <a:pt x="0" y="0"/>
                  </a:lnTo>
                  <a:lnTo>
                    <a:pt x="0" y="2133600"/>
                  </a:lnTo>
                  <a:lnTo>
                    <a:pt x="965200" y="2133600"/>
                  </a:lnTo>
                  <a:lnTo>
                    <a:pt x="96520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747902" y="2068850"/>
              <a:ext cx="0" cy="3506470"/>
            </a:xfrm>
            <a:custGeom>
              <a:avLst/>
              <a:gdLst/>
              <a:ahLst/>
              <a:cxnLst/>
              <a:rect l="l" t="t" r="r" b="b"/>
              <a:pathLst>
                <a:path h="3506470">
                  <a:moveTo>
                    <a:pt x="0" y="3506117"/>
                  </a:moveTo>
                  <a:lnTo>
                    <a:pt x="1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670263" y="2654300"/>
              <a:ext cx="78105" cy="2921000"/>
            </a:xfrm>
            <a:custGeom>
              <a:avLst/>
              <a:gdLst/>
              <a:ahLst/>
              <a:cxnLst/>
              <a:rect l="l" t="t" r="r" b="b"/>
              <a:pathLst>
                <a:path w="78104" h="2921000">
                  <a:moveTo>
                    <a:pt x="0" y="2920668"/>
                  </a:moveTo>
                  <a:lnTo>
                    <a:pt x="77639" y="2920668"/>
                  </a:lnTo>
                </a:path>
                <a:path w="78104" h="2921000">
                  <a:moveTo>
                    <a:pt x="0" y="2336800"/>
                  </a:moveTo>
                  <a:lnTo>
                    <a:pt x="77639" y="2336800"/>
                  </a:lnTo>
                </a:path>
                <a:path w="78104" h="2921000">
                  <a:moveTo>
                    <a:pt x="0" y="1752600"/>
                  </a:moveTo>
                  <a:lnTo>
                    <a:pt x="77639" y="1752600"/>
                  </a:lnTo>
                </a:path>
                <a:path w="78104" h="2921000">
                  <a:moveTo>
                    <a:pt x="0" y="1168400"/>
                  </a:moveTo>
                  <a:lnTo>
                    <a:pt x="77639" y="1168400"/>
                  </a:lnTo>
                </a:path>
                <a:path w="78104" h="2921000">
                  <a:moveTo>
                    <a:pt x="0" y="584200"/>
                  </a:moveTo>
                  <a:lnTo>
                    <a:pt x="77639" y="584200"/>
                  </a:lnTo>
                </a:path>
                <a:path w="78104" h="2921000">
                  <a:moveTo>
                    <a:pt x="0" y="0"/>
                  </a:moveTo>
                  <a:lnTo>
                    <a:pt x="77639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747902" y="4406262"/>
              <a:ext cx="3394710" cy="78105"/>
            </a:xfrm>
            <a:custGeom>
              <a:avLst/>
              <a:gdLst/>
              <a:ahLst/>
              <a:cxnLst/>
              <a:rect l="l" t="t" r="r" b="b"/>
              <a:pathLst>
                <a:path w="3394709" h="78104">
                  <a:moveTo>
                    <a:pt x="0" y="0"/>
                  </a:moveTo>
                  <a:lnTo>
                    <a:pt x="3394636" y="1"/>
                  </a:lnTo>
                </a:path>
                <a:path w="3394709" h="78104">
                  <a:moveTo>
                    <a:pt x="0" y="0"/>
                  </a:moveTo>
                  <a:lnTo>
                    <a:pt x="0" y="77639"/>
                  </a:lnTo>
                </a:path>
                <a:path w="3394709" h="78104">
                  <a:moveTo>
                    <a:pt x="3394636" y="0"/>
                  </a:moveTo>
                  <a:lnTo>
                    <a:pt x="3394636" y="77639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8711379" y="5156708"/>
            <a:ext cx="438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latin typeface="Calibri"/>
                <a:cs typeface="Calibri"/>
              </a:rPr>
              <a:t>-</a:t>
            </a:r>
            <a:r>
              <a:rPr sz="1800" spc="-150" dirty="0">
                <a:latin typeface="Calibri"/>
                <a:cs typeface="Calibri"/>
              </a:rPr>
              <a:t>12</a:t>
            </a:r>
            <a:r>
              <a:rPr sz="1800" spc="-80" dirty="0">
                <a:latin typeface="Calibri"/>
                <a:cs typeface="Calibri"/>
              </a:rPr>
              <a:t>,</a:t>
            </a:r>
            <a:r>
              <a:rPr sz="1800" spc="-105" dirty="0">
                <a:latin typeface="Calibri"/>
                <a:cs typeface="Calibri"/>
              </a:rPr>
              <a:t>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237288" y="5397500"/>
            <a:ext cx="294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latin typeface="Calibri"/>
                <a:cs typeface="Calibri"/>
              </a:rPr>
              <a:t>-</a:t>
            </a:r>
            <a:r>
              <a:rPr sz="1800" spc="-95" dirty="0">
                <a:latin typeface="Calibri"/>
                <a:cs typeface="Calibri"/>
              </a:rPr>
              <a:t>2</a:t>
            </a:r>
            <a:r>
              <a:rPr sz="1800" spc="-105" dirty="0"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237288" y="4812283"/>
            <a:ext cx="294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75" dirty="0">
                <a:latin typeface="Calibri"/>
                <a:cs typeface="Calibri"/>
              </a:rPr>
              <a:t>-</a:t>
            </a:r>
            <a:r>
              <a:rPr sz="1800" spc="-95" dirty="0">
                <a:latin typeface="Calibri"/>
                <a:cs typeface="Calibri"/>
              </a:rPr>
              <a:t>1</a:t>
            </a:r>
            <a:r>
              <a:rPr sz="1800" spc="-105" dirty="0"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406706" y="4227067"/>
            <a:ext cx="1282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5" dirty="0">
                <a:latin typeface="Calibri"/>
                <a:cs typeface="Calibri"/>
              </a:rPr>
              <a:t>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303836" y="3641852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303836" y="3059684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20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303836" y="2474467"/>
            <a:ext cx="228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20" dirty="0">
                <a:latin typeface="Calibri"/>
                <a:cs typeface="Calibri"/>
              </a:rPr>
              <a:t>30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303836" y="1901444"/>
            <a:ext cx="38519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5760" algn="l"/>
                <a:tab pos="1483360" algn="l"/>
                <a:tab pos="3838575" algn="l"/>
              </a:tabLst>
            </a:pPr>
            <a:r>
              <a:rPr sz="2700" spc="-165" baseline="3086" dirty="0">
                <a:latin typeface="Calibri"/>
                <a:cs typeface="Calibri"/>
              </a:rPr>
              <a:t>40	</a:t>
            </a:r>
            <a:r>
              <a:rPr sz="1800" strike="sngStrike" spc="-110" dirty="0">
                <a:latin typeface="Calibri"/>
                <a:cs typeface="Calibri"/>
              </a:rPr>
              <a:t>	</a:t>
            </a:r>
            <a:r>
              <a:rPr sz="1800" strike="sngStrike" spc="-120" dirty="0">
                <a:latin typeface="Calibri"/>
                <a:cs typeface="Calibri"/>
              </a:rPr>
              <a:t>36,6	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312062" y="4550155"/>
            <a:ext cx="1257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Calibri"/>
                <a:cs typeface="Calibri"/>
              </a:rPr>
              <a:t>К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445500" y="4411026"/>
            <a:ext cx="965200" cy="707390"/>
          </a:xfrm>
          <a:prstGeom prst="rect">
            <a:avLst/>
          </a:prstGeom>
          <a:solidFill>
            <a:srgbClr val="C0504D"/>
          </a:solidFill>
        </p:spPr>
        <p:txBody>
          <a:bodyPr vert="horz" wrap="square" lIns="0" tIns="1517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95"/>
              </a:spcBef>
            </a:pPr>
            <a:r>
              <a:rPr sz="1800" spc="-395" dirty="0">
                <a:latin typeface="Calibri"/>
                <a:cs typeface="Calibri"/>
              </a:rPr>
              <a:t>W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6389054" y="1077975"/>
            <a:ext cx="295465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285" dirty="0"/>
              <a:t>Сравнение </a:t>
            </a:r>
            <a:r>
              <a:rPr sz="3100" spc="-254" dirty="0"/>
              <a:t>КV</a:t>
            </a:r>
            <a:r>
              <a:rPr sz="3100" spc="-315" dirty="0"/>
              <a:t> </a:t>
            </a:r>
            <a:r>
              <a:rPr sz="3100" spc="-380" dirty="0"/>
              <a:t>между</a:t>
            </a:r>
            <a:endParaRPr sz="3100"/>
          </a:p>
        </p:txBody>
      </p:sp>
      <p:sp>
        <p:nvSpPr>
          <p:cNvPr id="41" name="object 41"/>
          <p:cNvSpPr txBox="1"/>
          <p:nvPr/>
        </p:nvSpPr>
        <p:spPr>
          <a:xfrm>
            <a:off x="6389054" y="1550415"/>
            <a:ext cx="361632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335" dirty="0">
                <a:latin typeface="Calibri"/>
                <a:cs typeface="Calibri"/>
              </a:rPr>
              <a:t>погибшими </a:t>
            </a:r>
            <a:r>
              <a:rPr sz="3100" spc="-315" dirty="0">
                <a:latin typeface="Calibri"/>
                <a:cs typeface="Calibri"/>
              </a:rPr>
              <a:t>и</a:t>
            </a:r>
            <a:r>
              <a:rPr sz="3100" spc="-220" dirty="0">
                <a:latin typeface="Calibri"/>
                <a:cs typeface="Calibri"/>
              </a:rPr>
              <a:t> </a:t>
            </a:r>
            <a:r>
              <a:rPr sz="3100" spc="-370" dirty="0">
                <a:latin typeface="Calibri"/>
                <a:cs typeface="Calibri"/>
              </a:rPr>
              <a:t>выжившими</a:t>
            </a:r>
            <a:endParaRPr sz="3100">
              <a:latin typeface="Calibri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2246376" y="5803391"/>
            <a:ext cx="1701164" cy="868680"/>
            <a:chOff x="2246376" y="5803391"/>
            <a:chExt cx="1701164" cy="868680"/>
          </a:xfrm>
        </p:grpSpPr>
        <p:pic>
          <p:nvPicPr>
            <p:cNvPr id="43" name="object 4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46376" y="5803391"/>
              <a:ext cx="1139952" cy="86868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8168" y="5803391"/>
              <a:ext cx="704087" cy="86868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54096" y="5803391"/>
              <a:ext cx="707135" cy="86868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3072" y="5803391"/>
              <a:ext cx="704088" cy="868680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2476756" y="5868654"/>
            <a:ext cx="1209040" cy="524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50" b="1" i="1" spc="-105" dirty="0">
                <a:latin typeface="Arial Narrow"/>
                <a:cs typeface="Arial Narrow"/>
              </a:rPr>
              <a:t>P&lt;0.001</a:t>
            </a:r>
            <a:endParaRPr sz="3250">
              <a:latin typeface="Arial Narrow"/>
              <a:cs typeface="Arial Narrow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9268968" y="5562600"/>
            <a:ext cx="1701164" cy="871855"/>
            <a:chOff x="9268968" y="5562600"/>
            <a:chExt cx="1701164" cy="871855"/>
          </a:xfrm>
        </p:grpSpPr>
        <p:pic>
          <p:nvPicPr>
            <p:cNvPr id="49" name="object 4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68968" y="5562600"/>
              <a:ext cx="1136903" cy="871728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87712" y="5562600"/>
              <a:ext cx="707135" cy="87172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76688" y="5562600"/>
              <a:ext cx="893063" cy="871728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9498495" y="5627861"/>
            <a:ext cx="1208405" cy="524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50" b="1" i="1" spc="-105" dirty="0">
                <a:latin typeface="Arial Narrow"/>
                <a:cs typeface="Arial Narrow"/>
              </a:rPr>
              <a:t>P&lt;0.026</a:t>
            </a:r>
            <a:endParaRPr sz="3250">
              <a:latin typeface="Arial Narrow"/>
              <a:cs typeface="Arial Narrow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306723" y="5628639"/>
            <a:ext cx="343916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229" dirty="0">
                <a:latin typeface="Calibri"/>
                <a:cs typeface="Calibri"/>
              </a:rPr>
              <a:t>КВ=(КОв-КОг)/КОг </a:t>
            </a:r>
            <a:r>
              <a:rPr sz="3100" spc="-70" dirty="0">
                <a:latin typeface="Calibri"/>
                <a:cs typeface="Calibri"/>
              </a:rPr>
              <a:t>х</a:t>
            </a:r>
            <a:r>
              <a:rPr sz="3100" spc="35" dirty="0">
                <a:latin typeface="Calibri"/>
                <a:cs typeface="Calibri"/>
              </a:rPr>
              <a:t> </a:t>
            </a:r>
            <a:r>
              <a:rPr sz="3100" spc="-185" dirty="0">
                <a:latin typeface="Calibri"/>
                <a:cs typeface="Calibri"/>
              </a:rPr>
              <a:t>100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306723" y="6101079"/>
            <a:ext cx="4078604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330" dirty="0">
                <a:latin typeface="Calibri"/>
                <a:cs typeface="Calibri"/>
              </a:rPr>
              <a:t>Нижняя </a:t>
            </a:r>
            <a:r>
              <a:rPr sz="3100" spc="-280" dirty="0">
                <a:latin typeface="Calibri"/>
                <a:cs typeface="Calibri"/>
              </a:rPr>
              <a:t>граница </a:t>
            </a:r>
            <a:r>
              <a:rPr sz="3100" spc="-365" dirty="0">
                <a:latin typeface="Calibri"/>
                <a:cs typeface="Calibri"/>
              </a:rPr>
              <a:t>нормы </a:t>
            </a:r>
            <a:r>
              <a:rPr sz="3100" spc="-260" dirty="0">
                <a:latin typeface="Calibri"/>
                <a:cs typeface="Calibri"/>
              </a:rPr>
              <a:t>=</a:t>
            </a:r>
            <a:r>
              <a:rPr sz="3100" spc="-475" dirty="0">
                <a:latin typeface="Calibri"/>
                <a:cs typeface="Calibri"/>
              </a:rPr>
              <a:t> </a:t>
            </a:r>
            <a:r>
              <a:rPr sz="3100" spc="-145" dirty="0">
                <a:latin typeface="Calibri"/>
                <a:cs typeface="Calibri"/>
              </a:rPr>
              <a:t>-10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978400" y="297180"/>
            <a:ext cx="223583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75" dirty="0"/>
              <a:t>Результаты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12339" y="1239011"/>
            <a:ext cx="8025765" cy="3619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900430" indent="-4572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165" dirty="0">
                <a:latin typeface="Calibri"/>
                <a:cs typeface="Calibri"/>
              </a:rPr>
              <a:t>Через </a:t>
            </a:r>
            <a:r>
              <a:rPr sz="2000" spc="-114" dirty="0">
                <a:latin typeface="Calibri"/>
                <a:cs typeface="Calibri"/>
              </a:rPr>
              <a:t>24 </a:t>
            </a:r>
            <a:r>
              <a:rPr sz="2000" spc="-155" dirty="0">
                <a:latin typeface="Calibri"/>
                <a:cs typeface="Calibri"/>
              </a:rPr>
              <a:t>часа у </a:t>
            </a:r>
            <a:r>
              <a:rPr sz="2000" spc="-180" dirty="0">
                <a:latin typeface="Calibri"/>
                <a:cs typeface="Calibri"/>
              </a:rPr>
              <a:t>пациентов </a:t>
            </a:r>
            <a:r>
              <a:rPr sz="2000" spc="-135" dirty="0">
                <a:latin typeface="Calibri"/>
                <a:cs typeface="Calibri"/>
              </a:rPr>
              <a:t>с </a:t>
            </a:r>
            <a:r>
              <a:rPr sz="2000" spc="-195" dirty="0">
                <a:latin typeface="Calibri"/>
                <a:cs typeface="Calibri"/>
              </a:rPr>
              <a:t>ОЦН </a:t>
            </a:r>
            <a:r>
              <a:rPr sz="2000" spc="-190" dirty="0">
                <a:latin typeface="Calibri"/>
                <a:cs typeface="Calibri"/>
              </a:rPr>
              <a:t>нарушаются </a:t>
            </a:r>
            <a:r>
              <a:rPr sz="2000" spc="-204" dirty="0">
                <a:latin typeface="Calibri"/>
                <a:cs typeface="Calibri"/>
              </a:rPr>
              <a:t>механизмы </a:t>
            </a:r>
            <a:r>
              <a:rPr sz="2000" spc="-175" dirty="0">
                <a:latin typeface="Calibri"/>
                <a:cs typeface="Calibri"/>
              </a:rPr>
              <a:t>ауторегуляции,  </a:t>
            </a:r>
            <a:r>
              <a:rPr sz="2000" spc="-195" dirty="0">
                <a:latin typeface="Calibri"/>
                <a:cs typeface="Calibri"/>
              </a:rPr>
              <a:t>направленные </a:t>
            </a:r>
            <a:r>
              <a:rPr sz="2000" spc="-185" dirty="0">
                <a:latin typeface="Calibri"/>
                <a:cs typeface="Calibri"/>
              </a:rPr>
              <a:t>на </a:t>
            </a:r>
            <a:r>
              <a:rPr sz="2000" spc="-200" dirty="0">
                <a:latin typeface="Calibri"/>
                <a:cs typeface="Calibri"/>
              </a:rPr>
              <a:t>компенсацию </a:t>
            </a:r>
            <a:r>
              <a:rPr sz="2000" spc="-175" dirty="0">
                <a:latin typeface="Calibri"/>
                <a:cs typeface="Calibri"/>
              </a:rPr>
              <a:t>вертикального</a:t>
            </a:r>
            <a:r>
              <a:rPr sz="2000" spc="-325" dirty="0">
                <a:latin typeface="Calibri"/>
                <a:cs typeface="Calibri"/>
              </a:rPr>
              <a:t> </a:t>
            </a:r>
            <a:r>
              <a:rPr sz="2000" spc="-204" dirty="0">
                <a:latin typeface="Calibri"/>
                <a:cs typeface="Calibri"/>
              </a:rPr>
              <a:t>положения.</a:t>
            </a:r>
            <a:endParaRPr sz="2000">
              <a:latin typeface="Calibri"/>
              <a:cs typeface="Calibri"/>
            </a:endParaRPr>
          </a:p>
          <a:p>
            <a:pPr marL="469900" marR="147320" indent="-457200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170" dirty="0">
                <a:latin typeface="Calibri"/>
                <a:cs typeface="Calibri"/>
              </a:rPr>
              <a:t>Ответ </a:t>
            </a:r>
            <a:r>
              <a:rPr sz="2000" spc="-185" dirty="0">
                <a:latin typeface="Calibri"/>
                <a:cs typeface="Calibri"/>
              </a:rPr>
              <a:t>на вертикализацию </a:t>
            </a:r>
            <a:r>
              <a:rPr sz="2000" spc="-195" dirty="0">
                <a:latin typeface="Calibri"/>
                <a:cs typeface="Calibri"/>
              </a:rPr>
              <a:t>не </a:t>
            </a:r>
            <a:r>
              <a:rPr sz="2000" spc="-165" dirty="0">
                <a:latin typeface="Calibri"/>
                <a:cs typeface="Calibri"/>
              </a:rPr>
              <a:t>зависит </a:t>
            </a:r>
            <a:r>
              <a:rPr sz="2000" spc="-170" dirty="0">
                <a:latin typeface="Calibri"/>
                <a:cs typeface="Calibri"/>
              </a:rPr>
              <a:t>от сроков </a:t>
            </a:r>
            <a:r>
              <a:rPr sz="2000" spc="-180" dirty="0">
                <a:latin typeface="Calibri"/>
                <a:cs typeface="Calibri"/>
              </a:rPr>
              <a:t>постельного </a:t>
            </a:r>
            <a:r>
              <a:rPr sz="2000" spc="-215" dirty="0">
                <a:latin typeface="Calibri"/>
                <a:cs typeface="Calibri"/>
              </a:rPr>
              <a:t>режима, </a:t>
            </a:r>
            <a:r>
              <a:rPr sz="2000" spc="-160" dirty="0">
                <a:latin typeface="Calibri"/>
                <a:cs typeface="Calibri"/>
              </a:rPr>
              <a:t>а  </a:t>
            </a:r>
            <a:r>
              <a:rPr sz="2000" spc="-180" dirty="0">
                <a:latin typeface="Calibri"/>
                <a:cs typeface="Calibri"/>
              </a:rPr>
              <a:t>определяется </a:t>
            </a:r>
            <a:r>
              <a:rPr sz="2000" spc="-215" dirty="0">
                <a:latin typeface="Calibri"/>
                <a:cs typeface="Calibri"/>
              </a:rPr>
              <a:t>индивидуальным </a:t>
            </a:r>
            <a:r>
              <a:rPr sz="2000" spc="-190" dirty="0">
                <a:latin typeface="Calibri"/>
                <a:cs typeface="Calibri"/>
              </a:rPr>
              <a:t>состоянием компенсированности </a:t>
            </a:r>
            <a:r>
              <a:rPr sz="2000" spc="-210" dirty="0">
                <a:latin typeface="Calibri"/>
                <a:cs typeface="Calibri"/>
              </a:rPr>
              <a:t>гемодинамики </a:t>
            </a:r>
            <a:r>
              <a:rPr sz="2000" spc="-204" dirty="0">
                <a:latin typeface="Calibri"/>
                <a:cs typeface="Calibri"/>
              </a:rPr>
              <a:t>и  </a:t>
            </a:r>
            <a:r>
              <a:rPr sz="2000" spc="-170" dirty="0">
                <a:latin typeface="Calibri"/>
                <a:cs typeface="Calibri"/>
              </a:rPr>
              <a:t>вегетативной </a:t>
            </a:r>
            <a:r>
              <a:rPr sz="2000" spc="-195" dirty="0">
                <a:latin typeface="Calibri"/>
                <a:cs typeface="Calibri"/>
              </a:rPr>
              <a:t>нервной</a:t>
            </a:r>
            <a:r>
              <a:rPr sz="2000" spc="-185" dirty="0">
                <a:latin typeface="Calibri"/>
                <a:cs typeface="Calibri"/>
              </a:rPr>
              <a:t> </a:t>
            </a:r>
            <a:r>
              <a:rPr sz="2000" spc="-195" dirty="0">
                <a:latin typeface="Calibri"/>
                <a:cs typeface="Calibri"/>
              </a:rPr>
              <a:t>системы.</a:t>
            </a:r>
            <a:endParaRPr sz="2000">
              <a:latin typeface="Calibri"/>
              <a:cs typeface="Calibri"/>
            </a:endParaRPr>
          </a:p>
          <a:p>
            <a:pPr marL="469900" marR="5080" indent="-457200">
              <a:lnSpc>
                <a:spcPct val="100000"/>
              </a:lnSpc>
              <a:spcBef>
                <a:spcPts val="4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165" dirty="0">
                <a:latin typeface="Calibri"/>
                <a:cs typeface="Calibri"/>
              </a:rPr>
              <a:t>КО </a:t>
            </a:r>
            <a:r>
              <a:rPr sz="2000" spc="60" dirty="0">
                <a:latin typeface="Calibri"/>
                <a:cs typeface="Calibri"/>
              </a:rPr>
              <a:t>– </a:t>
            </a:r>
            <a:r>
              <a:rPr sz="2000" spc="-165" dirty="0">
                <a:latin typeface="Calibri"/>
                <a:cs typeface="Calibri"/>
              </a:rPr>
              <a:t>статический </a:t>
            </a:r>
            <a:r>
              <a:rPr sz="2000" spc="-190" dirty="0">
                <a:latin typeface="Calibri"/>
                <a:cs typeface="Calibri"/>
              </a:rPr>
              <a:t>полуколичественный </a:t>
            </a:r>
            <a:r>
              <a:rPr sz="2000" spc="-175" dirty="0">
                <a:latin typeface="Calibri"/>
                <a:cs typeface="Calibri"/>
              </a:rPr>
              <a:t>показатель ауторегуляции </a:t>
            </a:r>
            <a:r>
              <a:rPr sz="2000" spc="-165" dirty="0">
                <a:latin typeface="Calibri"/>
                <a:cs typeface="Calibri"/>
              </a:rPr>
              <a:t>(резерв  </a:t>
            </a:r>
            <a:r>
              <a:rPr sz="2000" spc="-185" dirty="0">
                <a:latin typeface="Calibri"/>
                <a:cs typeface="Calibri"/>
              </a:rPr>
              <a:t>вазодилатации), </a:t>
            </a:r>
            <a:r>
              <a:rPr sz="2000" spc="-204" dirty="0">
                <a:latin typeface="Calibri"/>
                <a:cs typeface="Calibri"/>
              </a:rPr>
              <a:t>снижение </a:t>
            </a:r>
            <a:r>
              <a:rPr sz="2000" spc="-170" dirty="0">
                <a:latin typeface="Calibri"/>
                <a:cs typeface="Calibri"/>
              </a:rPr>
              <a:t>которого </a:t>
            </a:r>
            <a:r>
              <a:rPr sz="2000" spc="-225" dirty="0">
                <a:latin typeface="Calibri"/>
                <a:cs typeface="Calibri"/>
              </a:rPr>
              <a:t>ниже </a:t>
            </a:r>
            <a:r>
              <a:rPr sz="2000" spc="-135" dirty="0">
                <a:latin typeface="Calibri"/>
                <a:cs typeface="Calibri"/>
              </a:rPr>
              <a:t>1,1 </a:t>
            </a:r>
            <a:r>
              <a:rPr sz="2000" spc="-170" dirty="0">
                <a:latin typeface="Calibri"/>
                <a:cs typeface="Calibri"/>
              </a:rPr>
              <a:t>указывает </a:t>
            </a:r>
            <a:r>
              <a:rPr sz="2000" spc="-185" dirty="0">
                <a:latin typeface="Calibri"/>
                <a:cs typeface="Calibri"/>
              </a:rPr>
              <a:t>на </a:t>
            </a:r>
            <a:r>
              <a:rPr sz="2000" spc="-190" dirty="0">
                <a:latin typeface="Calibri"/>
                <a:cs typeface="Calibri"/>
              </a:rPr>
              <a:t>неблагоприятный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70" dirty="0">
                <a:latin typeface="Calibri"/>
                <a:cs typeface="Calibri"/>
              </a:rPr>
              <a:t>исход.</a:t>
            </a:r>
            <a:endParaRPr sz="2000">
              <a:latin typeface="Calibri"/>
              <a:cs typeface="Calibri"/>
            </a:endParaRPr>
          </a:p>
          <a:p>
            <a:pPr marL="469900" marR="21590" indent="-457200">
              <a:lnSpc>
                <a:spcPct val="100000"/>
              </a:lnSpc>
              <a:spcBef>
                <a:spcPts val="50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130" dirty="0">
                <a:latin typeface="Calibri"/>
                <a:cs typeface="Calibri"/>
              </a:rPr>
              <a:t>KV- </a:t>
            </a:r>
            <a:r>
              <a:rPr sz="2000" spc="-200" dirty="0">
                <a:latin typeface="Calibri"/>
                <a:cs typeface="Calibri"/>
              </a:rPr>
              <a:t>динамический </a:t>
            </a:r>
            <a:r>
              <a:rPr sz="2000" spc="-175" dirty="0">
                <a:latin typeface="Calibri"/>
                <a:cs typeface="Calibri"/>
              </a:rPr>
              <a:t>показатель </a:t>
            </a:r>
            <a:r>
              <a:rPr sz="2000" spc="-204" dirty="0">
                <a:latin typeface="Calibri"/>
                <a:cs typeface="Calibri"/>
              </a:rPr>
              <a:t>изменения </a:t>
            </a:r>
            <a:r>
              <a:rPr sz="2000" spc="-175" dirty="0">
                <a:latin typeface="Calibri"/>
                <a:cs typeface="Calibri"/>
              </a:rPr>
              <a:t>ауторегуляции, </a:t>
            </a:r>
            <a:r>
              <a:rPr sz="2000" spc="-195" dirty="0">
                <a:latin typeface="Calibri"/>
                <a:cs typeface="Calibri"/>
              </a:rPr>
              <a:t>не </a:t>
            </a:r>
            <a:r>
              <a:rPr sz="2000" spc="-190" dirty="0">
                <a:latin typeface="Calibri"/>
                <a:cs typeface="Calibri"/>
              </a:rPr>
              <a:t>зависящий </a:t>
            </a:r>
            <a:r>
              <a:rPr sz="2000" spc="-170" dirty="0">
                <a:latin typeface="Calibri"/>
                <a:cs typeface="Calibri"/>
              </a:rPr>
              <a:t>от </a:t>
            </a:r>
            <a:r>
              <a:rPr sz="2000" spc="-185" dirty="0">
                <a:latin typeface="Calibri"/>
                <a:cs typeface="Calibri"/>
              </a:rPr>
              <a:t>значений  </a:t>
            </a:r>
            <a:r>
              <a:rPr sz="2000" spc="-210" dirty="0">
                <a:latin typeface="Calibri"/>
                <a:cs typeface="Calibri"/>
              </a:rPr>
              <a:t>гемодинамики</a:t>
            </a:r>
            <a:endParaRPr sz="2000">
              <a:latin typeface="Calibri"/>
              <a:cs typeface="Calibri"/>
            </a:endParaRPr>
          </a:p>
          <a:p>
            <a:pPr marL="469900" marR="72390" indent="-457200">
              <a:lnSpc>
                <a:spcPct val="100000"/>
              </a:lnSpc>
              <a:spcBef>
                <a:spcPts val="48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195" dirty="0">
                <a:latin typeface="Calibri"/>
                <a:cs typeface="Calibri"/>
              </a:rPr>
              <a:t>При </a:t>
            </a:r>
            <a:r>
              <a:rPr sz="2000" spc="-190" dirty="0">
                <a:latin typeface="Calibri"/>
                <a:cs typeface="Calibri"/>
              </a:rPr>
              <a:t>благоприятном </a:t>
            </a:r>
            <a:r>
              <a:rPr sz="2000" spc="-170" dirty="0">
                <a:latin typeface="Calibri"/>
                <a:cs typeface="Calibri"/>
              </a:rPr>
              <a:t>исходе </a:t>
            </a:r>
            <a:r>
              <a:rPr sz="2000" spc="-135" dirty="0">
                <a:latin typeface="Calibri"/>
                <a:cs typeface="Calibri"/>
              </a:rPr>
              <a:t>KV </a:t>
            </a:r>
            <a:r>
              <a:rPr sz="2000" spc="-165" dirty="0">
                <a:latin typeface="Calibri"/>
                <a:cs typeface="Calibri"/>
              </a:rPr>
              <a:t>всегда </a:t>
            </a:r>
            <a:r>
              <a:rPr sz="2000" spc="-200" dirty="0">
                <a:latin typeface="Calibri"/>
                <a:cs typeface="Calibri"/>
              </a:rPr>
              <a:t>имеет </a:t>
            </a:r>
            <a:r>
              <a:rPr sz="2000" spc="-185" dirty="0">
                <a:latin typeface="Calibri"/>
                <a:cs typeface="Calibri"/>
              </a:rPr>
              <a:t>отрицательное </a:t>
            </a:r>
            <a:r>
              <a:rPr sz="2000" spc="-180" dirty="0">
                <a:latin typeface="Calibri"/>
                <a:cs typeface="Calibri"/>
              </a:rPr>
              <a:t>значение, </a:t>
            </a:r>
            <a:r>
              <a:rPr sz="2000" spc="-165" dirty="0">
                <a:latin typeface="Calibri"/>
                <a:cs typeface="Calibri"/>
              </a:rPr>
              <a:t>что </a:t>
            </a:r>
            <a:r>
              <a:rPr sz="2000" spc="-170" dirty="0">
                <a:latin typeface="Calibri"/>
                <a:cs typeface="Calibri"/>
              </a:rPr>
              <a:t>означает  сохранение </a:t>
            </a:r>
            <a:r>
              <a:rPr sz="2000" spc="-200" dirty="0">
                <a:latin typeface="Calibri"/>
                <a:cs typeface="Calibri"/>
              </a:rPr>
              <a:t>нормального </a:t>
            </a:r>
            <a:r>
              <a:rPr sz="2000" spc="-165" dirty="0">
                <a:latin typeface="Calibri"/>
                <a:cs typeface="Calibri"/>
              </a:rPr>
              <a:t>ответа </a:t>
            </a:r>
            <a:r>
              <a:rPr sz="2000" spc="-185" dirty="0">
                <a:latin typeface="Calibri"/>
                <a:cs typeface="Calibri"/>
              </a:rPr>
              <a:t>на вертикализацию </a:t>
            </a:r>
            <a:r>
              <a:rPr sz="2000" spc="-155" dirty="0">
                <a:latin typeface="Calibri"/>
                <a:cs typeface="Calibri"/>
              </a:rPr>
              <a:t>в </a:t>
            </a:r>
            <a:r>
              <a:rPr sz="2000" spc="-200" dirty="0">
                <a:latin typeface="Calibri"/>
                <a:cs typeface="Calibri"/>
              </a:rPr>
              <a:t>виде </a:t>
            </a:r>
            <a:r>
              <a:rPr sz="2000" spc="-204" dirty="0">
                <a:latin typeface="Calibri"/>
                <a:cs typeface="Calibri"/>
              </a:rPr>
              <a:t>снижения</a:t>
            </a:r>
            <a:r>
              <a:rPr sz="2000" spc="-295" dirty="0">
                <a:latin typeface="Calibri"/>
                <a:cs typeface="Calibri"/>
              </a:rPr>
              <a:t> </a:t>
            </a:r>
            <a:r>
              <a:rPr sz="2000" spc="-165" dirty="0">
                <a:latin typeface="Calibri"/>
                <a:cs typeface="Calibri"/>
              </a:rPr>
              <a:t>КО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58316" y="6068059"/>
            <a:ext cx="7768590" cy="399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40"/>
              </a:lnSpc>
              <a:spcBef>
                <a:spcPts val="100"/>
              </a:spcBef>
            </a:pPr>
            <a:r>
              <a:rPr sz="1200" spc="-125" dirty="0">
                <a:latin typeface="Calibri"/>
                <a:cs typeface="Calibri"/>
              </a:rPr>
              <a:t>Гравитационный </a:t>
            </a:r>
            <a:r>
              <a:rPr sz="1200" spc="-110" dirty="0">
                <a:latin typeface="Calibri"/>
                <a:cs typeface="Calibri"/>
              </a:rPr>
              <a:t>градиент </a:t>
            </a:r>
            <a:r>
              <a:rPr sz="1200" spc="-114" dirty="0">
                <a:latin typeface="Calibri"/>
                <a:cs typeface="Calibri"/>
              </a:rPr>
              <a:t>при </a:t>
            </a:r>
            <a:r>
              <a:rPr sz="1200" spc="-85" dirty="0">
                <a:latin typeface="Calibri"/>
                <a:cs typeface="Calibri"/>
              </a:rPr>
              <a:t>bed-rest </a:t>
            </a:r>
            <a:r>
              <a:rPr sz="1200" spc="-135" dirty="0">
                <a:latin typeface="Calibri"/>
                <a:cs typeface="Calibri"/>
              </a:rPr>
              <a:t>режиме </a:t>
            </a:r>
            <a:r>
              <a:rPr sz="1200" spc="-95" dirty="0">
                <a:latin typeface="Calibri"/>
                <a:cs typeface="Calibri"/>
              </a:rPr>
              <a:t>у </a:t>
            </a:r>
            <a:r>
              <a:rPr sz="1200" spc="-110" dirty="0">
                <a:latin typeface="Calibri"/>
                <a:cs typeface="Calibri"/>
              </a:rPr>
              <a:t>пациентов </a:t>
            </a:r>
            <a:r>
              <a:rPr sz="1200" spc="-85" dirty="0">
                <a:latin typeface="Calibri"/>
                <a:cs typeface="Calibri"/>
              </a:rPr>
              <a:t>с </a:t>
            </a:r>
            <a:r>
              <a:rPr sz="1200" spc="-110" dirty="0">
                <a:latin typeface="Calibri"/>
                <a:cs typeface="Calibri"/>
              </a:rPr>
              <a:t>острой </a:t>
            </a:r>
            <a:r>
              <a:rPr sz="1200" spc="-120" dirty="0">
                <a:latin typeface="Calibri"/>
                <a:cs typeface="Calibri"/>
              </a:rPr>
              <a:t>церебральной </a:t>
            </a:r>
            <a:r>
              <a:rPr sz="1200" spc="-110" dirty="0">
                <a:latin typeface="Calibri"/>
                <a:cs typeface="Calibri"/>
              </a:rPr>
              <a:t>недостаточностью. </a:t>
            </a:r>
            <a:r>
              <a:rPr sz="1200" spc="-114" dirty="0">
                <a:latin typeface="Calibri"/>
                <a:cs typeface="Calibri"/>
              </a:rPr>
              <a:t>Белкин </a:t>
            </a:r>
            <a:r>
              <a:rPr sz="1200" spc="-125" dirty="0">
                <a:latin typeface="Calibri"/>
                <a:cs typeface="Calibri"/>
              </a:rPr>
              <a:t>АА, </a:t>
            </a:r>
            <a:r>
              <a:rPr sz="1200" spc="-120" dirty="0">
                <a:latin typeface="Calibri"/>
                <a:cs typeface="Calibri"/>
              </a:rPr>
              <a:t>Алашеев</a:t>
            </a:r>
            <a:r>
              <a:rPr sz="1200" spc="-190" dirty="0">
                <a:latin typeface="Calibri"/>
                <a:cs typeface="Calibri"/>
              </a:rPr>
              <a:t> </a:t>
            </a:r>
            <a:r>
              <a:rPr sz="1200" spc="-170" dirty="0">
                <a:latin typeface="Calibri"/>
                <a:cs typeface="Calibri"/>
              </a:rPr>
              <a:t>АМ, </a:t>
            </a:r>
            <a:r>
              <a:rPr sz="1200" spc="-130" dirty="0">
                <a:latin typeface="Calibri"/>
                <a:cs typeface="Calibri"/>
              </a:rPr>
              <a:t>Лейдерман </a:t>
            </a:r>
            <a:r>
              <a:rPr sz="1200" spc="-120" dirty="0">
                <a:latin typeface="Calibri"/>
                <a:cs typeface="Calibri"/>
              </a:rPr>
              <a:t>ИН.</a:t>
            </a:r>
            <a:endParaRPr sz="12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</a:pPr>
            <a:r>
              <a:rPr sz="1250" i="1" spc="-190" dirty="0">
                <a:latin typeface="Calibri"/>
                <a:cs typeface="Calibri"/>
              </a:rPr>
              <a:t>Вестник </a:t>
            </a:r>
            <a:r>
              <a:rPr sz="1250" i="1" spc="-130" dirty="0">
                <a:latin typeface="Calibri"/>
                <a:cs typeface="Calibri"/>
              </a:rPr>
              <a:t>уральской </a:t>
            </a:r>
            <a:r>
              <a:rPr sz="1250" i="1" spc="-135" dirty="0">
                <a:latin typeface="Calibri"/>
                <a:cs typeface="Calibri"/>
              </a:rPr>
              <a:t>академической науки</a:t>
            </a:r>
            <a:r>
              <a:rPr sz="1200" spc="-135" dirty="0">
                <a:latin typeface="Calibri"/>
                <a:cs typeface="Calibri"/>
              </a:rPr>
              <a:t>.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spc="-70" dirty="0">
                <a:latin typeface="Calibri"/>
                <a:cs typeface="Calibri"/>
              </a:rPr>
              <a:t>2015:22–28.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679" y="280415"/>
            <a:ext cx="10561320" cy="6577965"/>
            <a:chOff x="106679" y="280415"/>
            <a:chExt cx="10561320" cy="6577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9" y="280415"/>
              <a:ext cx="9049512" cy="46939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819" y="476671"/>
              <a:ext cx="8464376" cy="41044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02039" y="3377183"/>
              <a:ext cx="1965959" cy="34808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44495" y="39623"/>
            <a:ext cx="8134984" cy="6818630"/>
            <a:chOff x="2444495" y="39623"/>
            <a:chExt cx="8134984" cy="68186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44495" y="39623"/>
              <a:ext cx="7367016" cy="68183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9616" y="235047"/>
              <a:ext cx="6780018" cy="66229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26199" y="1441602"/>
              <a:ext cx="1252727" cy="31211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80232" y="137159"/>
            <a:ext cx="6379845" cy="6720840"/>
            <a:chOff x="3380232" y="137159"/>
            <a:chExt cx="6379845" cy="6720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80232" y="137159"/>
              <a:ext cx="6379464" cy="67208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5720" y="332656"/>
              <a:ext cx="5792811" cy="6187215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1" y="1844823"/>
            <a:ext cx="1683592" cy="5013176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14703" y="2894424"/>
            <a:ext cx="4667249" cy="350043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920474" y="4312797"/>
            <a:ext cx="259079" cy="201295"/>
          </a:xfrm>
          <a:custGeom>
            <a:avLst/>
            <a:gdLst/>
            <a:ahLst/>
            <a:cxnLst/>
            <a:rect l="l" t="t" r="r" b="b"/>
            <a:pathLst>
              <a:path w="259079" h="201295">
                <a:moveTo>
                  <a:pt x="218097" y="0"/>
                </a:moveTo>
                <a:lnTo>
                  <a:pt x="0" y="136282"/>
                </a:lnTo>
                <a:lnTo>
                  <a:pt x="40379" y="200903"/>
                </a:lnTo>
                <a:lnTo>
                  <a:pt x="258476" y="64621"/>
                </a:lnTo>
                <a:lnTo>
                  <a:pt x="218097" y="0"/>
                </a:lnTo>
                <a:close/>
              </a:path>
            </a:pathLst>
          </a:custGeom>
          <a:solidFill>
            <a:srgbClr val="000000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18798" y="3944413"/>
            <a:ext cx="238125" cy="128270"/>
          </a:xfrm>
          <a:custGeom>
            <a:avLst/>
            <a:gdLst/>
            <a:ahLst/>
            <a:cxnLst/>
            <a:rect l="l" t="t" r="r" b="b"/>
            <a:pathLst>
              <a:path w="238125" h="128270">
                <a:moveTo>
                  <a:pt x="219647" y="0"/>
                </a:moveTo>
                <a:lnTo>
                  <a:pt x="0" y="50709"/>
                </a:lnTo>
                <a:lnTo>
                  <a:pt x="17854" y="128050"/>
                </a:lnTo>
                <a:lnTo>
                  <a:pt x="237502" y="77340"/>
                </a:lnTo>
                <a:lnTo>
                  <a:pt x="219647" y="0"/>
                </a:lnTo>
                <a:close/>
              </a:path>
            </a:pathLst>
          </a:custGeom>
          <a:solidFill>
            <a:srgbClr val="000000">
              <a:alpha val="7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5474335" cy="6858000"/>
            <a:chOff x="0" y="0"/>
            <a:chExt cx="5474335" cy="6858000"/>
          </a:xfrm>
        </p:grpSpPr>
        <p:sp>
          <p:nvSpPr>
            <p:cNvPr id="6" name="object 6"/>
            <p:cNvSpPr/>
            <p:nvPr/>
          </p:nvSpPr>
          <p:spPr>
            <a:xfrm>
              <a:off x="3667125" y="931864"/>
              <a:ext cx="428625" cy="71755"/>
            </a:xfrm>
            <a:custGeom>
              <a:avLst/>
              <a:gdLst/>
              <a:ahLst/>
              <a:cxnLst/>
              <a:rect l="l" t="t" r="r" b="b"/>
              <a:pathLst>
                <a:path w="428625" h="71755">
                  <a:moveTo>
                    <a:pt x="428626" y="0"/>
                  </a:moveTo>
                  <a:lnTo>
                    <a:pt x="0" y="0"/>
                  </a:lnTo>
                  <a:lnTo>
                    <a:pt x="0" y="71436"/>
                  </a:lnTo>
                  <a:lnTo>
                    <a:pt x="428626" y="71436"/>
                  </a:lnTo>
                  <a:lnTo>
                    <a:pt x="428626" y="0"/>
                  </a:lnTo>
                  <a:close/>
                </a:path>
              </a:pathLst>
            </a:custGeom>
            <a:solidFill>
              <a:srgbClr val="000000">
                <a:alpha val="7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474208" cy="68579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55" y="0"/>
              <a:ext cx="4977244" cy="685799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208639" y="6346444"/>
            <a:ext cx="516509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u="heavy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5"/>
              </a:rPr>
              <a:t>http://rehabrus.ru/index.php?id=55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10511" y="0"/>
            <a:ext cx="5017135" cy="3054350"/>
            <a:chOff x="1810511" y="0"/>
            <a:chExt cx="5017135" cy="305435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0511" y="2532888"/>
              <a:ext cx="1417320" cy="52120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855420" y="2557098"/>
              <a:ext cx="1325880" cy="427990"/>
            </a:xfrm>
            <a:custGeom>
              <a:avLst/>
              <a:gdLst/>
              <a:ahLst/>
              <a:cxnLst/>
              <a:rect l="l" t="t" r="r" b="b"/>
              <a:pathLst>
                <a:path w="1325880" h="427989">
                  <a:moveTo>
                    <a:pt x="1325683" y="0"/>
                  </a:moveTo>
                  <a:lnTo>
                    <a:pt x="0" y="0"/>
                  </a:lnTo>
                  <a:lnTo>
                    <a:pt x="0" y="427511"/>
                  </a:lnTo>
                  <a:lnTo>
                    <a:pt x="1325683" y="427511"/>
                  </a:lnTo>
                  <a:lnTo>
                    <a:pt x="1325683" y="0"/>
                  </a:lnTo>
                  <a:close/>
                </a:path>
              </a:pathLst>
            </a:custGeom>
            <a:solidFill>
              <a:srgbClr val="FF0000">
                <a:alpha val="1685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55420" y="2557099"/>
              <a:ext cx="1325880" cy="427990"/>
            </a:xfrm>
            <a:custGeom>
              <a:avLst/>
              <a:gdLst/>
              <a:ahLst/>
              <a:cxnLst/>
              <a:rect l="l" t="t" r="r" b="b"/>
              <a:pathLst>
                <a:path w="1325880" h="427989">
                  <a:moveTo>
                    <a:pt x="0" y="0"/>
                  </a:moveTo>
                  <a:lnTo>
                    <a:pt x="1325683" y="0"/>
                  </a:lnTo>
                  <a:lnTo>
                    <a:pt x="1325683" y="427512"/>
                  </a:lnTo>
                  <a:lnTo>
                    <a:pt x="0" y="42751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9344" y="0"/>
              <a:ext cx="1408176" cy="138683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698586" y="522732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2499" y="1704450"/>
            <a:ext cx="2366422" cy="235453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56648" y="0"/>
            <a:ext cx="157289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225" dirty="0"/>
              <a:t>PLR-тест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700652" y="6598919"/>
            <a:ext cx="66808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70" dirty="0">
                <a:latin typeface="Calibri"/>
                <a:cs typeface="Calibri"/>
              </a:rPr>
              <a:t>Baseline </a:t>
            </a:r>
            <a:r>
              <a:rPr sz="1100" spc="-65" dirty="0">
                <a:latin typeface="Calibri"/>
                <a:cs typeface="Calibri"/>
              </a:rPr>
              <a:t>FS, </a:t>
            </a:r>
            <a:r>
              <a:rPr sz="1100" spc="-70" dirty="0">
                <a:latin typeface="Calibri"/>
                <a:cs typeface="Calibri"/>
              </a:rPr>
              <a:t>Challenge </a:t>
            </a:r>
            <a:r>
              <a:rPr sz="1100" spc="-60" dirty="0">
                <a:latin typeface="Calibri"/>
                <a:cs typeface="Calibri"/>
              </a:rPr>
              <a:t>SS. </a:t>
            </a:r>
            <a:r>
              <a:rPr sz="1100" spc="-65" dirty="0">
                <a:latin typeface="Calibri"/>
                <a:cs typeface="Calibri"/>
              </a:rPr>
              <a:t>PASSIVE </a:t>
            </a:r>
            <a:r>
              <a:rPr sz="1100" spc="-75" dirty="0">
                <a:latin typeface="Calibri"/>
                <a:cs typeface="Calibri"/>
              </a:rPr>
              <a:t>LEG </a:t>
            </a:r>
            <a:r>
              <a:rPr sz="1100" spc="-65" dirty="0">
                <a:latin typeface="Calibri"/>
                <a:cs typeface="Calibri"/>
              </a:rPr>
              <a:t>RAISE </a:t>
            </a:r>
            <a:r>
              <a:rPr sz="1100" spc="-80" dirty="0">
                <a:latin typeface="Calibri"/>
                <a:cs typeface="Calibri"/>
              </a:rPr>
              <a:t>( </a:t>
            </a:r>
            <a:r>
              <a:rPr sz="1100" spc="-50" dirty="0">
                <a:latin typeface="Calibri"/>
                <a:cs typeface="Calibri"/>
              </a:rPr>
              <a:t>PLR </a:t>
            </a:r>
            <a:r>
              <a:rPr sz="1100" spc="-80" dirty="0">
                <a:latin typeface="Calibri"/>
                <a:cs typeface="Calibri"/>
              </a:rPr>
              <a:t>) </a:t>
            </a:r>
            <a:r>
              <a:rPr sz="1100" spc="-50" dirty="0">
                <a:latin typeface="Calibri"/>
                <a:cs typeface="Calibri"/>
              </a:rPr>
              <a:t>TEST </a:t>
            </a:r>
            <a:r>
              <a:rPr sz="1100" spc="-80" dirty="0">
                <a:latin typeface="Calibri"/>
                <a:cs typeface="Calibri"/>
              </a:rPr>
              <a:t>Estimation </a:t>
            </a:r>
            <a:r>
              <a:rPr sz="1100" spc="-85" dirty="0">
                <a:latin typeface="Calibri"/>
                <a:cs typeface="Calibri"/>
              </a:rPr>
              <a:t>of </a:t>
            </a:r>
            <a:r>
              <a:rPr sz="1100" spc="-55" dirty="0">
                <a:latin typeface="Calibri"/>
                <a:cs typeface="Calibri"/>
              </a:rPr>
              <a:t>Fluid </a:t>
            </a:r>
            <a:r>
              <a:rPr sz="1100" spc="-80" dirty="0">
                <a:latin typeface="Calibri"/>
                <a:cs typeface="Calibri"/>
              </a:rPr>
              <a:t>Responsiveness Stroke </a:t>
            </a:r>
            <a:r>
              <a:rPr sz="1100" spc="-100" dirty="0">
                <a:latin typeface="Calibri"/>
                <a:cs typeface="Calibri"/>
              </a:rPr>
              <a:t>Volume </a:t>
            </a:r>
            <a:r>
              <a:rPr sz="1100" spc="-70" dirty="0">
                <a:latin typeface="Calibri"/>
                <a:cs typeface="Calibri"/>
              </a:rPr>
              <a:t>Index </a:t>
            </a:r>
            <a:r>
              <a:rPr sz="1100" spc="-80" dirty="0">
                <a:latin typeface="Calibri"/>
                <a:cs typeface="Calibri"/>
              </a:rPr>
              <a:t>( </a:t>
            </a:r>
            <a:r>
              <a:rPr sz="1100" spc="-60" dirty="0">
                <a:latin typeface="Calibri"/>
                <a:cs typeface="Calibri"/>
              </a:rPr>
              <a:t>SVI </a:t>
            </a:r>
            <a:r>
              <a:rPr sz="1100" spc="-80" dirty="0">
                <a:latin typeface="Calibri"/>
                <a:cs typeface="Calibri"/>
              </a:rPr>
              <a:t>).;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60" dirty="0">
                <a:latin typeface="Calibri"/>
                <a:cs typeface="Calibri"/>
              </a:rPr>
              <a:t>2011:10–11.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75838" y="415035"/>
            <a:ext cx="10264775" cy="11442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38100" marR="30480">
              <a:lnSpc>
                <a:spcPct val="89700"/>
              </a:lnSpc>
              <a:spcBef>
                <a:spcPts val="295"/>
              </a:spcBef>
            </a:pPr>
            <a:r>
              <a:rPr sz="1600" b="1" spc="-130" dirty="0">
                <a:latin typeface="Arial Narrow"/>
                <a:cs typeface="Arial Narrow"/>
              </a:rPr>
              <a:t>PLR </a:t>
            </a:r>
            <a:r>
              <a:rPr sz="1600" b="1" spc="-80" dirty="0">
                <a:latin typeface="Arial Narrow"/>
                <a:cs typeface="Arial Narrow"/>
              </a:rPr>
              <a:t>(passive </a:t>
            </a:r>
            <a:r>
              <a:rPr sz="1600" b="1" spc="-40" dirty="0">
                <a:latin typeface="Arial Narrow"/>
                <a:cs typeface="Arial Narrow"/>
              </a:rPr>
              <a:t>leg </a:t>
            </a:r>
            <a:r>
              <a:rPr sz="1600" b="1" spc="-60" dirty="0">
                <a:latin typeface="Arial Narrow"/>
                <a:cs typeface="Arial Narrow"/>
              </a:rPr>
              <a:t>raising) </a:t>
            </a:r>
            <a:r>
              <a:rPr sz="1600" b="1" spc="-45" dirty="0">
                <a:latin typeface="Arial Narrow"/>
                <a:cs typeface="Arial Narrow"/>
              </a:rPr>
              <a:t>test </a:t>
            </a:r>
            <a:r>
              <a:rPr sz="1600" spc="50" dirty="0">
                <a:latin typeface="Calibri"/>
                <a:cs typeface="Calibri"/>
              </a:rPr>
              <a:t>– </a:t>
            </a:r>
            <a:r>
              <a:rPr sz="1600" spc="-114" dirty="0">
                <a:latin typeface="Calibri"/>
                <a:cs typeface="Calibri"/>
              </a:rPr>
              <a:t>тест </a:t>
            </a:r>
            <a:r>
              <a:rPr sz="1600" spc="-135" dirty="0">
                <a:latin typeface="Calibri"/>
                <a:cs typeface="Calibri"/>
              </a:rPr>
              <a:t>пассивного </a:t>
            </a:r>
            <a:r>
              <a:rPr sz="1600" spc="-155" dirty="0">
                <a:latin typeface="Calibri"/>
                <a:cs typeface="Calibri"/>
              </a:rPr>
              <a:t>поднятия нижних </a:t>
            </a:r>
            <a:r>
              <a:rPr sz="1600" spc="-140" dirty="0">
                <a:latin typeface="Calibri"/>
                <a:cs typeface="Calibri"/>
              </a:rPr>
              <a:t>конечностей </a:t>
            </a:r>
            <a:r>
              <a:rPr sz="1600" spc="-170" dirty="0">
                <a:latin typeface="Calibri"/>
                <a:cs typeface="Calibri"/>
              </a:rPr>
              <a:t>для </a:t>
            </a:r>
            <a:r>
              <a:rPr sz="1600" spc="-150" dirty="0">
                <a:latin typeface="Calibri"/>
                <a:cs typeface="Calibri"/>
              </a:rPr>
              <a:t>оценки </a:t>
            </a:r>
            <a:r>
              <a:rPr sz="1600" spc="-145" dirty="0">
                <a:latin typeface="Calibri"/>
                <a:cs typeface="Calibri"/>
              </a:rPr>
              <a:t>волемического </a:t>
            </a:r>
            <a:r>
              <a:rPr sz="1600" spc="-120" dirty="0">
                <a:latin typeface="Calibri"/>
                <a:cs typeface="Calibri"/>
              </a:rPr>
              <a:t>статуса: </a:t>
            </a:r>
            <a:r>
              <a:rPr sz="1600" spc="-125" dirty="0">
                <a:latin typeface="Calibri"/>
                <a:cs typeface="Calibri"/>
              </a:rPr>
              <a:t>у </a:t>
            </a:r>
            <a:r>
              <a:rPr sz="1600" spc="-160" dirty="0">
                <a:latin typeface="Calibri"/>
                <a:cs typeface="Calibri"/>
              </a:rPr>
              <a:t>лежащего </a:t>
            </a:r>
            <a:r>
              <a:rPr sz="1600" spc="-145" dirty="0">
                <a:latin typeface="Calibri"/>
                <a:cs typeface="Calibri"/>
              </a:rPr>
              <a:t>на спине </a:t>
            </a:r>
            <a:r>
              <a:rPr sz="1600" spc="-125" dirty="0">
                <a:latin typeface="Calibri"/>
                <a:cs typeface="Calibri"/>
              </a:rPr>
              <a:t>в  </a:t>
            </a:r>
            <a:r>
              <a:rPr sz="1600" spc="-155" dirty="0">
                <a:latin typeface="Calibri"/>
                <a:cs typeface="Calibri"/>
              </a:rPr>
              <a:t>горизонтальном </a:t>
            </a:r>
            <a:r>
              <a:rPr sz="1600" spc="-170" dirty="0">
                <a:latin typeface="Calibri"/>
                <a:cs typeface="Calibri"/>
              </a:rPr>
              <a:t>положении </a:t>
            </a:r>
            <a:r>
              <a:rPr sz="1600" spc="-145" dirty="0">
                <a:latin typeface="Calibri"/>
                <a:cs typeface="Calibri"/>
              </a:rPr>
              <a:t>пациента исследователь </a:t>
            </a:r>
            <a:r>
              <a:rPr sz="1600" spc="-165" dirty="0">
                <a:latin typeface="Calibri"/>
                <a:cs typeface="Calibri"/>
              </a:rPr>
              <a:t>поднимает </a:t>
            </a:r>
            <a:r>
              <a:rPr sz="1600" spc="-150" dirty="0">
                <a:latin typeface="Calibri"/>
                <a:cs typeface="Calibri"/>
              </a:rPr>
              <a:t>вытянутые </a:t>
            </a:r>
            <a:r>
              <a:rPr sz="1600" spc="-140" dirty="0">
                <a:latin typeface="Calibri"/>
                <a:cs typeface="Calibri"/>
              </a:rPr>
              <a:t>ноги </a:t>
            </a:r>
            <a:r>
              <a:rPr sz="1600" spc="-175" dirty="0">
                <a:latin typeface="Calibri"/>
                <a:cs typeface="Calibri"/>
              </a:rPr>
              <a:t>до </a:t>
            </a:r>
            <a:r>
              <a:rPr sz="1600" spc="-130" dirty="0">
                <a:latin typeface="Calibri"/>
                <a:cs typeface="Calibri"/>
              </a:rPr>
              <a:t>угла </a:t>
            </a:r>
            <a:r>
              <a:rPr sz="1600" spc="-150" dirty="0">
                <a:latin typeface="Calibri"/>
                <a:cs typeface="Calibri"/>
              </a:rPr>
              <a:t>не </a:t>
            </a:r>
            <a:r>
              <a:rPr sz="1600" spc="-165" dirty="0">
                <a:latin typeface="Calibri"/>
                <a:cs typeface="Calibri"/>
              </a:rPr>
              <a:t>менее </a:t>
            </a:r>
            <a:r>
              <a:rPr sz="1600" spc="-105" dirty="0">
                <a:latin typeface="Calibri"/>
                <a:cs typeface="Calibri"/>
              </a:rPr>
              <a:t>60</a:t>
            </a:r>
            <a:r>
              <a:rPr sz="1650" spc="-157" baseline="25252" dirty="0">
                <a:latin typeface="Calibri"/>
                <a:cs typeface="Calibri"/>
              </a:rPr>
              <a:t>0</a:t>
            </a:r>
            <a:r>
              <a:rPr sz="1600" spc="-105" dirty="0">
                <a:latin typeface="Calibri"/>
                <a:cs typeface="Calibri"/>
              </a:rPr>
              <a:t>. </a:t>
            </a:r>
            <a:r>
              <a:rPr sz="1600" spc="-135" dirty="0">
                <a:latin typeface="Calibri"/>
                <a:cs typeface="Calibri"/>
              </a:rPr>
              <a:t>Регистрируются </a:t>
            </a:r>
            <a:r>
              <a:rPr sz="1600" spc="-140" dirty="0">
                <a:latin typeface="Calibri"/>
                <a:cs typeface="Calibri"/>
              </a:rPr>
              <a:t>показатели  </a:t>
            </a:r>
            <a:r>
              <a:rPr sz="1600" spc="-165" dirty="0">
                <a:latin typeface="Calibri"/>
                <a:cs typeface="Calibri"/>
              </a:rPr>
              <a:t>гемодинамики </a:t>
            </a:r>
            <a:r>
              <a:rPr sz="1600" spc="-150" dirty="0">
                <a:latin typeface="Calibri"/>
                <a:cs typeface="Calibri"/>
              </a:rPr>
              <a:t>(АД, </a:t>
            </a:r>
            <a:r>
              <a:rPr sz="1600" spc="-125" dirty="0">
                <a:latin typeface="Calibri"/>
                <a:cs typeface="Calibri"/>
              </a:rPr>
              <a:t>ЧСС, </a:t>
            </a:r>
            <a:r>
              <a:rPr sz="1600" spc="-150" dirty="0">
                <a:latin typeface="Calibri"/>
                <a:cs typeface="Calibri"/>
              </a:rPr>
              <a:t>центральное </a:t>
            </a:r>
            <a:r>
              <a:rPr sz="1600" spc="-145" dirty="0">
                <a:latin typeface="Calibri"/>
                <a:cs typeface="Calibri"/>
              </a:rPr>
              <a:t>венозное </a:t>
            </a:r>
            <a:r>
              <a:rPr sz="1600" spc="-155" dirty="0">
                <a:latin typeface="Calibri"/>
                <a:cs typeface="Calibri"/>
              </a:rPr>
              <a:t>давление </a:t>
            </a:r>
            <a:r>
              <a:rPr sz="1600" spc="50" dirty="0">
                <a:latin typeface="Calibri"/>
                <a:cs typeface="Calibri"/>
              </a:rPr>
              <a:t>– </a:t>
            </a:r>
            <a:r>
              <a:rPr sz="1600" spc="-155" dirty="0">
                <a:latin typeface="Calibri"/>
                <a:cs typeface="Calibri"/>
              </a:rPr>
              <a:t>при наличии </a:t>
            </a:r>
            <a:r>
              <a:rPr sz="1600" spc="-130" dirty="0">
                <a:latin typeface="Calibri"/>
                <a:cs typeface="Calibri"/>
              </a:rPr>
              <a:t>катетера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50" dirty="0">
                <a:latin typeface="Calibri"/>
                <a:cs typeface="Calibri"/>
              </a:rPr>
              <a:t>центральной </a:t>
            </a:r>
            <a:r>
              <a:rPr sz="1600" spc="-135" dirty="0">
                <a:latin typeface="Calibri"/>
                <a:cs typeface="Calibri"/>
              </a:rPr>
              <a:t>вене) </a:t>
            </a:r>
            <a:r>
              <a:rPr sz="1600" spc="-175" dirty="0">
                <a:latin typeface="Calibri"/>
                <a:cs typeface="Calibri"/>
              </a:rPr>
              <a:t>до </a:t>
            </a:r>
            <a:r>
              <a:rPr sz="1600" spc="-140" dirty="0">
                <a:latin typeface="Calibri"/>
                <a:cs typeface="Calibri"/>
              </a:rPr>
              <a:t>начала </a:t>
            </a:r>
            <a:r>
              <a:rPr sz="1600" spc="-175" dirty="0">
                <a:latin typeface="Calibri"/>
                <a:cs typeface="Calibri"/>
              </a:rPr>
              <a:t>подъема </a:t>
            </a:r>
            <a:r>
              <a:rPr sz="1600" spc="-165" dirty="0">
                <a:latin typeface="Calibri"/>
                <a:cs typeface="Calibri"/>
              </a:rPr>
              <a:t>и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30" dirty="0">
                <a:latin typeface="Calibri"/>
                <a:cs typeface="Calibri"/>
              </a:rPr>
              <a:t>верхней </a:t>
            </a:r>
            <a:r>
              <a:rPr sz="1600" spc="-135" dirty="0">
                <a:latin typeface="Calibri"/>
                <a:cs typeface="Calibri"/>
              </a:rPr>
              <a:t>точке.  </a:t>
            </a:r>
            <a:r>
              <a:rPr sz="1600" spc="-145" dirty="0">
                <a:latin typeface="Calibri"/>
                <a:cs typeface="Calibri"/>
              </a:rPr>
              <a:t>Тест </a:t>
            </a:r>
            <a:r>
              <a:rPr sz="1600" spc="-165" dirty="0">
                <a:latin typeface="Calibri"/>
                <a:cs typeface="Calibri"/>
              </a:rPr>
              <a:t>положительный, </a:t>
            </a:r>
            <a:r>
              <a:rPr sz="1600" spc="-145" dirty="0">
                <a:latin typeface="Calibri"/>
                <a:cs typeface="Calibri"/>
              </a:rPr>
              <a:t>если </a:t>
            </a:r>
            <a:r>
              <a:rPr sz="1600" spc="-140" dirty="0">
                <a:latin typeface="Calibri"/>
                <a:cs typeface="Calibri"/>
              </a:rPr>
              <a:t>отмечается </a:t>
            </a:r>
            <a:r>
              <a:rPr sz="1600" spc="-160" dirty="0">
                <a:latin typeface="Calibri"/>
                <a:cs typeface="Calibri"/>
              </a:rPr>
              <a:t>повышение </a:t>
            </a:r>
            <a:r>
              <a:rPr sz="1600" spc="-165" dirty="0">
                <a:latin typeface="Calibri"/>
                <a:cs typeface="Calibri"/>
              </a:rPr>
              <a:t>АД и </a:t>
            </a:r>
            <a:r>
              <a:rPr sz="1600" spc="-150" dirty="0">
                <a:latin typeface="Calibri"/>
                <a:cs typeface="Calibri"/>
              </a:rPr>
              <a:t>(или) </a:t>
            </a:r>
            <a:r>
              <a:rPr sz="1600" spc="-120" dirty="0">
                <a:latin typeface="Calibri"/>
                <a:cs typeface="Calibri"/>
              </a:rPr>
              <a:t>ЧСС </a:t>
            </a:r>
            <a:r>
              <a:rPr sz="1600" spc="-145" dirty="0">
                <a:latin typeface="Calibri"/>
                <a:cs typeface="Calibri"/>
              </a:rPr>
              <a:t>на </a:t>
            </a:r>
            <a:r>
              <a:rPr sz="1600" spc="-110" dirty="0">
                <a:latin typeface="Calibri"/>
                <a:cs typeface="Calibri"/>
              </a:rPr>
              <a:t>10%, </a:t>
            </a:r>
            <a:r>
              <a:rPr sz="1600" spc="-145" dirty="0">
                <a:latin typeface="Calibri"/>
                <a:cs typeface="Calibri"/>
              </a:rPr>
              <a:t>ЦВД на </a:t>
            </a:r>
            <a:r>
              <a:rPr sz="1600" spc="-95" dirty="0">
                <a:latin typeface="Calibri"/>
                <a:cs typeface="Calibri"/>
              </a:rPr>
              <a:t>2 </a:t>
            </a:r>
            <a:r>
              <a:rPr sz="1600" spc="-250" dirty="0">
                <a:latin typeface="Calibri"/>
                <a:cs typeface="Calibri"/>
              </a:rPr>
              <a:t>мм </a:t>
            </a:r>
            <a:r>
              <a:rPr sz="1600" spc="-170" dirty="0">
                <a:latin typeface="Calibri"/>
                <a:cs typeface="Calibri"/>
              </a:rPr>
              <a:t>рт. </a:t>
            </a:r>
            <a:r>
              <a:rPr sz="1600" spc="-160" dirty="0">
                <a:latin typeface="Calibri"/>
                <a:cs typeface="Calibri"/>
              </a:rPr>
              <a:t>ст. </a:t>
            </a:r>
            <a:r>
              <a:rPr sz="1600" spc="-135" dirty="0">
                <a:latin typeface="Calibri"/>
                <a:cs typeface="Calibri"/>
              </a:rPr>
              <a:t>от исходного </a:t>
            </a:r>
            <a:r>
              <a:rPr sz="1600" spc="-145" dirty="0">
                <a:latin typeface="Calibri"/>
                <a:cs typeface="Calibri"/>
              </a:rPr>
              <a:t>уровня. </a:t>
            </a:r>
            <a:r>
              <a:rPr sz="1600" spc="-165" dirty="0">
                <a:latin typeface="Calibri"/>
                <a:cs typeface="Calibri"/>
              </a:rPr>
              <a:t>Положительный </a:t>
            </a:r>
            <a:r>
              <a:rPr sz="1600" spc="-120" dirty="0">
                <a:latin typeface="Calibri"/>
                <a:cs typeface="Calibri"/>
              </a:rPr>
              <a:t>тест  </a:t>
            </a:r>
            <a:r>
              <a:rPr sz="1600" spc="-130" dirty="0">
                <a:latin typeface="Calibri"/>
                <a:cs typeface="Calibri"/>
              </a:rPr>
              <a:t>является </a:t>
            </a:r>
            <a:r>
              <a:rPr sz="1600" spc="-150" dirty="0">
                <a:latin typeface="Calibri"/>
                <a:cs typeface="Calibri"/>
              </a:rPr>
              <a:t>противопоказанием </a:t>
            </a:r>
            <a:r>
              <a:rPr sz="1600" spc="-170" dirty="0">
                <a:latin typeface="Calibri"/>
                <a:cs typeface="Calibri"/>
              </a:rPr>
              <a:t>для </a:t>
            </a:r>
            <a:r>
              <a:rPr sz="1600" spc="-140" dirty="0">
                <a:latin typeface="Calibri"/>
                <a:cs typeface="Calibri"/>
              </a:rPr>
              <a:t>начала </a:t>
            </a:r>
            <a:r>
              <a:rPr sz="1600" spc="-150" dirty="0">
                <a:latin typeface="Calibri"/>
                <a:cs typeface="Calibri"/>
              </a:rPr>
              <a:t>РеабИТ. (подробности </a:t>
            </a:r>
            <a:r>
              <a:rPr sz="1600" spc="-145" dirty="0">
                <a:latin typeface="Calibri"/>
                <a:cs typeface="Calibri"/>
              </a:rPr>
              <a:t>на </a:t>
            </a:r>
            <a:r>
              <a:rPr sz="1600" spc="-130" dirty="0">
                <a:latin typeface="Calibri"/>
                <a:cs typeface="Calibri"/>
              </a:rPr>
              <a:t>сайте:</a:t>
            </a:r>
            <a:r>
              <a:rPr sz="1600" spc="-125" dirty="0">
                <a:latin typeface="Calibri"/>
                <a:cs typeface="Calibri"/>
              </a:rPr>
              <a:t> </a:t>
            </a:r>
            <a:r>
              <a:rPr sz="1600" u="sng" spc="-1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http://rehabrus.ru/index.php?id=55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02249" y="1595132"/>
            <a:ext cx="5201391" cy="4927701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1362455"/>
            <a:ext cx="5436870" cy="5019040"/>
            <a:chOff x="0" y="1362455"/>
            <a:chExt cx="5436870" cy="501904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41045" y="3828610"/>
              <a:ext cx="4495750" cy="25523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362455"/>
              <a:ext cx="1362456" cy="14112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233059" y="1909571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1586" y="88391"/>
            <a:ext cx="762889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265" dirty="0"/>
              <a:t>Технологии </a:t>
            </a:r>
            <a:r>
              <a:rPr sz="2900" spc="-295" dirty="0"/>
              <a:t>мобилизации </a:t>
            </a:r>
            <a:r>
              <a:rPr sz="2900" spc="-225" dirty="0"/>
              <a:t>в </a:t>
            </a:r>
            <a:r>
              <a:rPr sz="2900" spc="-229" dirty="0"/>
              <a:t>структуре </a:t>
            </a:r>
            <a:r>
              <a:rPr sz="2900" spc="-270" dirty="0"/>
              <a:t>РеабИТ. </a:t>
            </a:r>
            <a:r>
              <a:rPr sz="2900" spc="-254" dirty="0">
                <a:solidFill>
                  <a:srgbClr val="FF0000"/>
                </a:solidFill>
              </a:rPr>
              <a:t>Баланс</a:t>
            </a:r>
            <a:r>
              <a:rPr sz="2900" spc="-355" dirty="0">
                <a:solidFill>
                  <a:srgbClr val="FF0000"/>
                </a:solidFill>
              </a:rPr>
              <a:t> </a:t>
            </a:r>
            <a:r>
              <a:rPr sz="2900" spc="-275" dirty="0">
                <a:solidFill>
                  <a:srgbClr val="FF0000"/>
                </a:solidFill>
              </a:rPr>
              <a:t>сидя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5263927" y="6441620"/>
            <a:ext cx="166433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29057" y="2450358"/>
            <a:ext cx="323215" cy="1097280"/>
          </a:xfrm>
          <a:custGeom>
            <a:avLst/>
            <a:gdLst/>
            <a:ahLst/>
            <a:cxnLst/>
            <a:rect l="l" t="t" r="r" b="b"/>
            <a:pathLst>
              <a:path w="323215" h="1097279">
                <a:moveTo>
                  <a:pt x="322690" y="0"/>
                </a:moveTo>
                <a:lnTo>
                  <a:pt x="0" y="0"/>
                </a:lnTo>
                <a:lnTo>
                  <a:pt x="0" y="1097280"/>
                </a:lnTo>
                <a:lnTo>
                  <a:pt x="322690" y="1097280"/>
                </a:lnTo>
                <a:lnTo>
                  <a:pt x="322690" y="0"/>
                </a:lnTo>
                <a:close/>
              </a:path>
            </a:pathLst>
          </a:custGeom>
          <a:solidFill>
            <a:srgbClr val="E9F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ts val="1440"/>
              </a:lnSpc>
              <a:spcBef>
                <a:spcPts val="65"/>
              </a:spcBef>
              <a:tabLst>
                <a:tab pos="1659889" algn="l"/>
              </a:tabLst>
            </a:pPr>
            <a:r>
              <a:rPr sz="1800" spc="-187" baseline="18518" dirty="0"/>
              <a:t>(полный  </a:t>
            </a:r>
            <a:r>
              <a:rPr sz="1800" spc="-172" baseline="18518" dirty="0"/>
              <a:t>протокол</a:t>
            </a:r>
            <a:r>
              <a:rPr sz="1800" spc="-82" baseline="18518" dirty="0"/>
              <a:t> </a:t>
            </a:r>
            <a:r>
              <a:rPr sz="1800" spc="-165" baseline="18518" dirty="0"/>
              <a:t>на</a:t>
            </a:r>
            <a:r>
              <a:rPr sz="1800" spc="-22" baseline="18518" dirty="0"/>
              <a:t> </a:t>
            </a:r>
            <a:r>
              <a:rPr sz="1800" spc="-150" baseline="18518" dirty="0"/>
              <a:t>сайте:	</a:t>
            </a:r>
            <a:r>
              <a:rPr sz="1400" spc="-130" dirty="0"/>
              <a:t>горизонтальной </a:t>
            </a:r>
            <a:r>
              <a:rPr sz="1400" spc="-125" dirty="0"/>
              <a:t>плоскости </a:t>
            </a:r>
            <a:r>
              <a:rPr sz="1400" spc="-110" dirty="0"/>
              <a:t>в </a:t>
            </a:r>
            <a:r>
              <a:rPr sz="1400" spc="-130" dirty="0"/>
              <a:t>зависимости </a:t>
            </a:r>
            <a:r>
              <a:rPr sz="1400" spc="-120" dirty="0"/>
              <a:t>от</a:t>
            </a:r>
            <a:r>
              <a:rPr sz="1400" spc="-114" dirty="0"/>
              <a:t> </a:t>
            </a:r>
            <a:r>
              <a:rPr sz="1400" spc="-105" dirty="0"/>
              <a:t>статуса</a:t>
            </a:r>
            <a:endParaRPr sz="1400"/>
          </a:p>
          <a:p>
            <a:pPr>
              <a:lnSpc>
                <a:spcPts val="720"/>
              </a:lnSpc>
            </a:pPr>
            <a:r>
              <a:rPr sz="800" spc="-65" dirty="0">
                <a:solidFill>
                  <a:srgbClr val="0000FF"/>
                </a:solidFill>
                <a:hlinkClick r:id="rId2"/>
              </a:rPr>
              <a:t>http://rehabrus.ru/index.php?id=55</a:t>
            </a:r>
            <a:r>
              <a:rPr sz="800" spc="-5" dirty="0">
                <a:solidFill>
                  <a:srgbClr val="0000FF"/>
                </a:solidFill>
                <a:hlinkClick r:id="rId2"/>
              </a:rPr>
              <a:t> </a:t>
            </a:r>
            <a:r>
              <a:rPr sz="800" spc="-60" dirty="0"/>
              <a:t>)</a:t>
            </a:r>
            <a:endParaRPr sz="800"/>
          </a:p>
          <a:p>
            <a:pPr>
              <a:lnSpc>
                <a:spcPct val="100000"/>
              </a:lnSpc>
            </a:pPr>
            <a:endParaRPr sz="900"/>
          </a:p>
          <a:p>
            <a:pPr>
              <a:lnSpc>
                <a:spcPct val="100000"/>
              </a:lnSpc>
            </a:pPr>
            <a:endParaRPr sz="900"/>
          </a:p>
          <a:p>
            <a:pPr>
              <a:lnSpc>
                <a:spcPts val="1500"/>
              </a:lnSpc>
              <a:spcBef>
                <a:spcPts val="705"/>
              </a:spcBef>
              <a:tabLst>
                <a:tab pos="1659889" algn="l"/>
              </a:tabLst>
            </a:pPr>
            <a:r>
              <a:rPr sz="1800" spc="-165" baseline="9259" dirty="0"/>
              <a:t>Вертикализация</a:t>
            </a:r>
            <a:r>
              <a:rPr sz="1800" spc="-30" baseline="9259" dirty="0"/>
              <a:t> </a:t>
            </a:r>
            <a:r>
              <a:rPr sz="1800" spc="-187" baseline="9259" dirty="0"/>
              <a:t>(полный	</a:t>
            </a:r>
            <a:r>
              <a:rPr sz="1400" spc="-130" dirty="0"/>
              <a:t>Пассивный </a:t>
            </a:r>
            <a:r>
              <a:rPr sz="1400" spc="-125" dirty="0"/>
              <a:t>процесс </a:t>
            </a:r>
            <a:r>
              <a:rPr sz="1400" spc="-130" dirty="0"/>
              <a:t>увеличения </a:t>
            </a:r>
            <a:r>
              <a:rPr sz="1400" spc="-125" dirty="0"/>
              <a:t>гравитационного</a:t>
            </a:r>
            <a:r>
              <a:rPr sz="1400" spc="-50" dirty="0"/>
              <a:t> </a:t>
            </a:r>
            <a:r>
              <a:rPr sz="1400" spc="-70" dirty="0"/>
              <a:t>г</a:t>
            </a:r>
            <a:endParaRPr sz="1400"/>
          </a:p>
          <a:p>
            <a:pPr>
              <a:lnSpc>
                <a:spcPts val="1450"/>
              </a:lnSpc>
              <a:tabLst>
                <a:tab pos="1659889" algn="l"/>
              </a:tabLst>
            </a:pPr>
            <a:r>
              <a:rPr sz="1200" spc="-114" dirty="0"/>
              <a:t>протокол</a:t>
            </a:r>
            <a:r>
              <a:rPr sz="1200" spc="-20" dirty="0"/>
              <a:t> </a:t>
            </a:r>
            <a:r>
              <a:rPr sz="1200" spc="-110" dirty="0"/>
              <a:t>на</a:t>
            </a:r>
            <a:r>
              <a:rPr sz="1200" spc="-25" dirty="0"/>
              <a:t> </a:t>
            </a:r>
            <a:r>
              <a:rPr sz="1200" spc="-100" dirty="0"/>
              <a:t>сайте:	</a:t>
            </a:r>
            <a:r>
              <a:rPr sz="2100" spc="-179" baseline="-15873" dirty="0"/>
              <a:t>тетраплегией</a:t>
            </a:r>
            <a:endParaRPr sz="2100" baseline="-15873"/>
          </a:p>
          <a:p>
            <a:pPr>
              <a:lnSpc>
                <a:spcPts val="910"/>
              </a:lnSpc>
            </a:pPr>
            <a:r>
              <a:rPr sz="800" spc="-65" dirty="0">
                <a:solidFill>
                  <a:srgbClr val="0000FF"/>
                </a:solidFill>
                <a:hlinkClick r:id="rId2"/>
              </a:rPr>
              <a:t>http://rehabrus.ru/index.php?id=55</a:t>
            </a:r>
            <a:r>
              <a:rPr sz="800" spc="-5" dirty="0">
                <a:solidFill>
                  <a:srgbClr val="0000FF"/>
                </a:solidFill>
                <a:hlinkClick r:id="rId2"/>
              </a:rPr>
              <a:t> </a:t>
            </a:r>
            <a:r>
              <a:rPr sz="800" spc="-60" dirty="0"/>
              <a:t>)</a:t>
            </a:r>
            <a:endParaRPr sz="800"/>
          </a:p>
          <a:p>
            <a:pPr algn="just">
              <a:lnSpc>
                <a:spcPct val="100000"/>
              </a:lnSpc>
              <a:spcBef>
                <a:spcPts val="145"/>
              </a:spcBef>
            </a:pPr>
            <a:r>
              <a:rPr sz="1800" spc="-157" baseline="9259" dirty="0"/>
              <a:t>Пассивная </a:t>
            </a:r>
            <a:r>
              <a:rPr sz="1800" spc="-165" baseline="9259" dirty="0"/>
              <a:t>кинезотерапия </a:t>
            </a:r>
            <a:r>
              <a:rPr sz="1400" spc="-130" dirty="0"/>
              <a:t>Персонал </a:t>
            </a:r>
            <a:r>
              <a:rPr sz="1400" spc="-135" dirty="0"/>
              <a:t>выполняет </a:t>
            </a:r>
            <a:r>
              <a:rPr sz="1400" spc="-130" dirty="0"/>
              <a:t>пассивные </a:t>
            </a:r>
            <a:r>
              <a:rPr sz="1400" spc="-150" dirty="0"/>
              <a:t>движения </a:t>
            </a:r>
            <a:r>
              <a:rPr sz="1400" spc="-110" dirty="0"/>
              <a:t>в</a:t>
            </a:r>
            <a:r>
              <a:rPr sz="1400" spc="-160" dirty="0"/>
              <a:t> </a:t>
            </a:r>
            <a:r>
              <a:rPr sz="1400" spc="-105" dirty="0"/>
              <a:t>сустав</a:t>
            </a:r>
            <a:endParaRPr sz="1400"/>
          </a:p>
          <a:p>
            <a:pPr marL="1659889" algn="just">
              <a:lnSpc>
                <a:spcPct val="100000"/>
              </a:lnSpc>
              <a:spcBef>
                <a:spcPts val="20"/>
              </a:spcBef>
            </a:pPr>
            <a:r>
              <a:rPr spc="-125" dirty="0"/>
              <a:t>растягиванием </a:t>
            </a:r>
            <a:r>
              <a:rPr spc="-185" dirty="0"/>
              <a:t>мышц </a:t>
            </a:r>
            <a:r>
              <a:rPr spc="-95" dirty="0"/>
              <a:t>(stretching) </a:t>
            </a:r>
            <a:r>
              <a:rPr spc="-125" dirty="0"/>
              <a:t>без </a:t>
            </a:r>
            <a:r>
              <a:rPr spc="-114" dirty="0"/>
              <a:t>участия</a:t>
            </a:r>
            <a:r>
              <a:rPr spc="-100" dirty="0"/>
              <a:t> </a:t>
            </a:r>
            <a:r>
              <a:rPr spc="-130" dirty="0"/>
              <a:t>пацие</a:t>
            </a:r>
          </a:p>
          <a:p>
            <a:pPr marL="1659889" marR="26670" algn="just">
              <a:lnSpc>
                <a:spcPct val="101400"/>
              </a:lnSpc>
              <a:spcBef>
                <a:spcPts val="50"/>
              </a:spcBef>
            </a:pPr>
            <a:r>
              <a:rPr spc="-170" dirty="0"/>
              <a:t>То же </a:t>
            </a:r>
            <a:r>
              <a:rPr spc="-95" dirty="0"/>
              <a:t>с </a:t>
            </a:r>
            <a:r>
              <a:rPr spc="-135" dirty="0"/>
              <a:t>использованием </a:t>
            </a:r>
            <a:r>
              <a:rPr spc="-130" dirty="0"/>
              <a:t>механотренажеров </a:t>
            </a:r>
            <a:r>
              <a:rPr spc="-105" dirty="0"/>
              <a:t>(в </a:t>
            </a:r>
            <a:r>
              <a:rPr spc="-150" dirty="0"/>
              <a:t>том  </a:t>
            </a:r>
            <a:r>
              <a:rPr spc="-130" dirty="0"/>
              <a:t>циклические тренировки </a:t>
            </a:r>
            <a:r>
              <a:rPr spc="-150" dirty="0"/>
              <a:t>для </a:t>
            </a:r>
            <a:r>
              <a:rPr spc="-130" dirty="0"/>
              <a:t>отдельных </a:t>
            </a:r>
            <a:r>
              <a:rPr spc="-110" dirty="0"/>
              <a:t>суставов </a:t>
            </a:r>
            <a:r>
              <a:rPr spc="-145" dirty="0"/>
              <a:t>и  </a:t>
            </a:r>
            <a:r>
              <a:rPr spc="-125" dirty="0"/>
              <a:t>пациента </a:t>
            </a:r>
            <a:r>
              <a:rPr spc="-135" dirty="0"/>
              <a:t>при </a:t>
            </a:r>
            <a:r>
              <a:rPr spc="-125" dirty="0"/>
              <a:t>активно-пассивном</a:t>
            </a:r>
            <a:r>
              <a:rPr spc="-175" dirty="0"/>
              <a:t> </a:t>
            </a:r>
            <a:r>
              <a:rPr spc="-160" dirty="0"/>
              <a:t>режиме</a:t>
            </a:r>
          </a:p>
          <a:p>
            <a:pPr algn="just">
              <a:lnSpc>
                <a:spcPct val="100000"/>
              </a:lnSpc>
              <a:spcBef>
                <a:spcPts val="95"/>
              </a:spcBef>
            </a:pPr>
            <a:r>
              <a:rPr sz="1800" spc="-165" baseline="9259" dirty="0"/>
              <a:t>Активная кинезотерапия </a:t>
            </a:r>
            <a:r>
              <a:rPr sz="1400" spc="-130" dirty="0"/>
              <a:t>Серия </a:t>
            </a:r>
            <a:r>
              <a:rPr sz="1400" spc="-140" dirty="0"/>
              <a:t>упражнений </a:t>
            </a:r>
            <a:r>
              <a:rPr sz="1400" spc="-95" dirty="0"/>
              <a:t>с </a:t>
            </a:r>
            <a:r>
              <a:rPr sz="1400" spc="-140" dirty="0"/>
              <a:t>активным </a:t>
            </a:r>
            <a:r>
              <a:rPr sz="1400" spc="-130" dirty="0"/>
              <a:t>участием</a:t>
            </a:r>
            <a:r>
              <a:rPr sz="1400" spc="-195" dirty="0"/>
              <a:t> </a:t>
            </a:r>
            <a:r>
              <a:rPr sz="1400" spc="-125" dirty="0"/>
              <a:t>пациента</a:t>
            </a:r>
            <a:endParaRPr sz="1400"/>
          </a:p>
          <a:p>
            <a:pPr marL="1659889" algn="just">
              <a:lnSpc>
                <a:spcPct val="100000"/>
              </a:lnSpc>
              <a:spcBef>
                <a:spcPts val="25"/>
              </a:spcBef>
            </a:pPr>
            <a:r>
              <a:rPr spc="-120" dirty="0"/>
              <a:t>активности, </a:t>
            </a:r>
            <a:r>
              <a:rPr spc="-145" dirty="0"/>
              <a:t>необходимой для</a:t>
            </a:r>
            <a:r>
              <a:rPr spc="-60" dirty="0"/>
              <a:t> </a:t>
            </a:r>
            <a:r>
              <a:rPr spc="-130" dirty="0"/>
              <a:t>вертикализации</a:t>
            </a:r>
          </a:p>
          <a:p>
            <a:pPr marL="1659889" marR="50800" algn="just">
              <a:lnSpc>
                <a:spcPct val="102899"/>
              </a:lnSpc>
              <a:spcBef>
                <a:spcPts val="25"/>
              </a:spcBef>
            </a:pPr>
            <a:r>
              <a:rPr spc="-160" dirty="0"/>
              <a:t>Те </a:t>
            </a:r>
            <a:r>
              <a:rPr spc="-170" dirty="0"/>
              <a:t>же </a:t>
            </a:r>
            <a:r>
              <a:rPr spc="-145" dirty="0"/>
              <a:t>движения, </a:t>
            </a:r>
            <a:r>
              <a:rPr spc="-135" dirty="0"/>
              <a:t>но </a:t>
            </a:r>
            <a:r>
              <a:rPr spc="-95" dirty="0"/>
              <a:t>с </a:t>
            </a:r>
            <a:r>
              <a:rPr spc="-135" dirty="0"/>
              <a:t>сопротивлением, </a:t>
            </a:r>
            <a:r>
              <a:rPr spc="-140" dirty="0"/>
              <a:t>создаваемы  </a:t>
            </a:r>
            <a:r>
              <a:rPr spc="-170" dirty="0"/>
              <a:t>То же </a:t>
            </a:r>
            <a:r>
              <a:rPr spc="-95" dirty="0"/>
              <a:t>с </a:t>
            </a:r>
            <a:r>
              <a:rPr spc="-135" dirty="0"/>
              <a:t>использованием роботизированной</a:t>
            </a:r>
            <a:r>
              <a:rPr spc="-215" dirty="0"/>
              <a:t> </a:t>
            </a:r>
            <a:r>
              <a:rPr spc="-110" dirty="0"/>
              <a:t>техник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6182996" y="1946148"/>
            <a:ext cx="4043045" cy="2473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>
              <a:lnSpc>
                <a:spcPts val="1540"/>
              </a:lnSpc>
              <a:tabLst>
                <a:tab pos="3161030" algn="l"/>
                <a:tab pos="3749675" algn="l"/>
              </a:tabLst>
            </a:pP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75" dirty="0">
                <a:solidFill>
                  <a:srgbClr val="BFBFBF"/>
                </a:solidFill>
                <a:latin typeface="Calibri"/>
                <a:cs typeface="Calibri"/>
              </a:rPr>
              <a:t>д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т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у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п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ц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т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в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б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з</a:t>
            </a:r>
            <a:r>
              <a:rPr sz="14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з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я</a:t>
            </a:r>
            <a:r>
              <a:rPr sz="14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л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dirty="0">
                <a:solidFill>
                  <a:srgbClr val="BFBFBF"/>
                </a:solidFill>
                <a:latin typeface="Calibri"/>
                <a:cs typeface="Calibri"/>
              </a:rPr>
              <a:t>	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В</a:t>
            </a:r>
            <a:r>
              <a:rPr sz="1400" dirty="0">
                <a:solidFill>
                  <a:srgbClr val="BFBFBF"/>
                </a:solidFill>
                <a:latin typeface="Calibri"/>
                <a:cs typeface="Calibri"/>
              </a:rPr>
              <a:t>	</a:t>
            </a:r>
            <a:r>
              <a:rPr sz="1400" spc="-50" dirty="0">
                <a:solidFill>
                  <a:srgbClr val="BFBFBF"/>
                </a:solidFill>
                <a:latin typeface="Calibri"/>
                <a:cs typeface="Calibri"/>
              </a:rPr>
              <a:t>II</a:t>
            </a:r>
            <a:r>
              <a:rPr sz="1400" spc="-80" dirty="0">
                <a:solidFill>
                  <a:srgbClr val="BFBFBF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-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B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Calibri"/>
              <a:cs typeface="Calibri"/>
            </a:endParaRPr>
          </a:p>
          <a:p>
            <a:pPr marL="74930">
              <a:lnSpc>
                <a:spcPct val="100000"/>
              </a:lnSpc>
              <a:tabLst>
                <a:tab pos="3161030" algn="l"/>
                <a:tab pos="3749675" algn="l"/>
              </a:tabLst>
            </a:pP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в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б</a:t>
            </a:r>
            <a:r>
              <a:rPr sz="1400" spc="-180" dirty="0">
                <a:solidFill>
                  <a:srgbClr val="BFBFBF"/>
                </a:solidFill>
                <a:latin typeface="Calibri"/>
                <a:cs typeface="Calibri"/>
              </a:rPr>
              <a:t>ъ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229" dirty="0">
                <a:solidFill>
                  <a:srgbClr val="BFBFBF"/>
                </a:solidFill>
                <a:latin typeface="Calibri"/>
                <a:cs typeface="Calibri"/>
              </a:rPr>
              <a:t>м</a:t>
            </a:r>
            <a:r>
              <a:rPr sz="1400" spc="-120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00" dirty="0">
                <a:solidFill>
                  <a:srgbClr val="BFBFBF"/>
                </a:solidFill>
                <a:latin typeface="Calibri"/>
                <a:cs typeface="Calibri"/>
              </a:rPr>
              <a:t>ф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з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оло</a:t>
            </a:r>
            <a:r>
              <a:rPr sz="1400" spc="-75" dirty="0">
                <a:solidFill>
                  <a:srgbClr val="BFBFBF"/>
                </a:solidFill>
                <a:latin typeface="Calibri"/>
                <a:cs typeface="Calibri"/>
              </a:rPr>
              <a:t>г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ч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00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к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30" dirty="0">
                <a:solidFill>
                  <a:srgbClr val="BFBFBF"/>
                </a:solidFill>
                <a:latin typeface="Calibri"/>
                <a:cs typeface="Calibri"/>
              </a:rPr>
              <a:t>х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75" dirty="0">
                <a:solidFill>
                  <a:srgbClr val="BFBFBF"/>
                </a:solidFill>
                <a:latin typeface="Calibri"/>
                <a:cs typeface="Calibri"/>
              </a:rPr>
              <a:t>д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в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220" dirty="0">
                <a:solidFill>
                  <a:srgbClr val="BFBFBF"/>
                </a:solidFill>
                <a:latin typeface="Calibri"/>
                <a:cs typeface="Calibri"/>
              </a:rPr>
              <a:t>ж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й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dirty="0">
                <a:solidFill>
                  <a:srgbClr val="BFBFBF"/>
                </a:solidFill>
                <a:latin typeface="Calibri"/>
                <a:cs typeface="Calibri"/>
              </a:rPr>
              <a:t>	</a:t>
            </a:r>
            <a:r>
              <a:rPr sz="1400" spc="-315" dirty="0">
                <a:solidFill>
                  <a:srgbClr val="BFBFBF"/>
                </a:solidFill>
                <a:latin typeface="Calibri"/>
                <a:cs typeface="Calibri"/>
              </a:rPr>
              <a:t>М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-</a:t>
            </a:r>
            <a:r>
              <a:rPr sz="1400" spc="-80" dirty="0">
                <a:solidFill>
                  <a:srgbClr val="BFBFBF"/>
                </a:solidFill>
                <a:latin typeface="Calibri"/>
                <a:cs typeface="Calibri"/>
              </a:rPr>
              <a:t>0</a:t>
            </a:r>
            <a:r>
              <a:rPr sz="1400" dirty="0">
                <a:solidFill>
                  <a:srgbClr val="BFBFBF"/>
                </a:solidFill>
                <a:latin typeface="Calibri"/>
                <a:cs typeface="Calibri"/>
              </a:rPr>
              <a:t>	</a:t>
            </a:r>
            <a:r>
              <a:rPr sz="1400" spc="-50" dirty="0">
                <a:solidFill>
                  <a:srgbClr val="BFBFBF"/>
                </a:solidFill>
                <a:latin typeface="Calibri"/>
                <a:cs typeface="Calibri"/>
              </a:rPr>
              <a:t>II</a:t>
            </a:r>
            <a:r>
              <a:rPr sz="1400" spc="-80" dirty="0">
                <a:solidFill>
                  <a:srgbClr val="BFBFBF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-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B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r>
              <a:rPr sz="1400" spc="-120" dirty="0">
                <a:solidFill>
                  <a:srgbClr val="BFBFBF"/>
                </a:solidFill>
                <a:latin typeface="Calibri"/>
                <a:cs typeface="Calibri"/>
              </a:rPr>
              <a:t>нта</a:t>
            </a:r>
            <a:endParaRPr sz="1400">
              <a:latin typeface="Calibri"/>
              <a:cs typeface="Calibri"/>
            </a:endParaRPr>
          </a:p>
          <a:p>
            <a:pPr marL="37465">
              <a:lnSpc>
                <a:spcPct val="100000"/>
              </a:lnSpc>
              <a:spcBef>
                <a:spcPts val="75"/>
              </a:spcBef>
              <a:tabLst>
                <a:tab pos="3747770" algn="l"/>
              </a:tabLst>
            </a:pP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л</a:t>
            </a:r>
            <a:r>
              <a:rPr sz="1400" spc="-120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р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б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т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з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р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ва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нн</a:t>
            </a:r>
            <a:r>
              <a:rPr sz="1400" spc="-185" dirty="0">
                <a:solidFill>
                  <a:srgbClr val="BFBFBF"/>
                </a:solidFill>
                <a:latin typeface="Calibri"/>
                <a:cs typeface="Calibri"/>
              </a:rPr>
              <a:t>ы</a:t>
            </a:r>
            <a:r>
              <a:rPr sz="1400" spc="-35" dirty="0">
                <a:solidFill>
                  <a:srgbClr val="BFBFBF"/>
                </a:solidFill>
                <a:latin typeface="Calibri"/>
                <a:cs typeface="Calibri"/>
              </a:rPr>
              <a:t>х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)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,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б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п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ч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ва</a:t>
            </a:r>
            <a:r>
              <a:rPr sz="1400" spc="-204" dirty="0">
                <a:solidFill>
                  <a:srgbClr val="BFBFBF"/>
                </a:solidFill>
                <a:latin typeface="Calibri"/>
                <a:cs typeface="Calibri"/>
              </a:rPr>
              <a:t>ющ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30" dirty="0">
                <a:solidFill>
                  <a:srgbClr val="BFBFBF"/>
                </a:solidFill>
                <a:latin typeface="Calibri"/>
                <a:cs typeface="Calibri"/>
              </a:rPr>
              <a:t>х</a:t>
            </a:r>
            <a:r>
              <a:rPr sz="1400" dirty="0">
                <a:solidFill>
                  <a:srgbClr val="BFBFBF"/>
                </a:solidFill>
                <a:latin typeface="Calibri"/>
                <a:cs typeface="Calibri"/>
              </a:rPr>
              <a:t>	</a:t>
            </a:r>
            <a:r>
              <a:rPr sz="1400" spc="-50" dirty="0">
                <a:solidFill>
                  <a:srgbClr val="BFBFBF"/>
                </a:solidFill>
                <a:latin typeface="Calibri"/>
                <a:cs typeface="Calibri"/>
              </a:rPr>
              <a:t>II</a:t>
            </a:r>
            <a:r>
              <a:rPr sz="1400" spc="-90" dirty="0">
                <a:solidFill>
                  <a:srgbClr val="BFBFBF"/>
                </a:solidFill>
                <a:latin typeface="Calibri"/>
                <a:cs typeface="Calibri"/>
              </a:rPr>
              <a:t>b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-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  <a:p>
            <a:pPr marL="16510">
              <a:lnSpc>
                <a:spcPct val="100000"/>
              </a:lnSpc>
              <a:spcBef>
                <a:spcPts val="45"/>
              </a:spcBef>
              <a:tabLst>
                <a:tab pos="3747770" algn="l"/>
              </a:tabLst>
            </a:pP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229" dirty="0">
                <a:solidFill>
                  <a:srgbClr val="BFBFBF"/>
                </a:solidFill>
                <a:latin typeface="Calibri"/>
                <a:cs typeface="Calibri"/>
              </a:rPr>
              <a:t>м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204" dirty="0">
                <a:solidFill>
                  <a:srgbClr val="BFBFBF"/>
                </a:solidFill>
                <a:latin typeface="Calibri"/>
                <a:cs typeface="Calibri"/>
              </a:rPr>
              <a:t>ющ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20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р</a:t>
            </a:r>
            <a:r>
              <a:rPr sz="1400" spc="-180" dirty="0">
                <a:solidFill>
                  <a:srgbClr val="BFBFBF"/>
                </a:solidFill>
                <a:latin typeface="Calibri"/>
                <a:cs typeface="Calibri"/>
              </a:rPr>
              <a:t>ы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п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р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75" dirty="0">
                <a:solidFill>
                  <a:srgbClr val="BFBFBF"/>
                </a:solidFill>
                <a:latin typeface="Calibri"/>
                <a:cs typeface="Calibri"/>
              </a:rPr>
              <a:t>д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л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20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вк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л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75" dirty="0">
                <a:solidFill>
                  <a:srgbClr val="BFBFBF"/>
                </a:solidFill>
                <a:latin typeface="Calibri"/>
                <a:cs typeface="Calibri"/>
              </a:rPr>
              <a:t>д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dirty="0">
                <a:solidFill>
                  <a:srgbClr val="BFBFBF"/>
                </a:solidFill>
                <a:latin typeface="Calibri"/>
                <a:cs typeface="Calibri"/>
              </a:rPr>
              <a:t>	</a:t>
            </a:r>
            <a:r>
              <a:rPr sz="1400" spc="-50" dirty="0">
                <a:solidFill>
                  <a:srgbClr val="BFBFBF"/>
                </a:solidFill>
                <a:latin typeface="Calibri"/>
                <a:cs typeface="Calibri"/>
              </a:rPr>
              <a:t>II</a:t>
            </a:r>
            <a:r>
              <a:rPr sz="1400" spc="-90" dirty="0">
                <a:solidFill>
                  <a:srgbClr val="BFBFBF"/>
                </a:solidFill>
                <a:latin typeface="Calibri"/>
                <a:cs typeface="Calibri"/>
              </a:rPr>
              <a:t>b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-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Calibri"/>
              <a:cs typeface="Calibri"/>
            </a:endParaRPr>
          </a:p>
          <a:p>
            <a:pPr marL="29209">
              <a:lnSpc>
                <a:spcPct val="100000"/>
              </a:lnSpc>
              <a:tabLst>
                <a:tab pos="3161030" algn="l"/>
                <a:tab pos="3806190" algn="l"/>
              </a:tabLst>
            </a:pP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ля  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поддержания 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9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повышения</a:t>
            </a:r>
            <a:r>
              <a:rPr sz="14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двигательной	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М-1	</a:t>
            </a:r>
            <a:r>
              <a:rPr sz="1400" spc="-50" dirty="0">
                <a:latin typeface="Calibri"/>
                <a:cs typeface="Calibri"/>
              </a:rPr>
              <a:t>I-B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Calibri"/>
              <a:cs typeface="Calibri"/>
            </a:endParaRPr>
          </a:p>
          <a:p>
            <a:pPr marL="69850" marR="1518920" indent="3175">
              <a:lnSpc>
                <a:spcPct val="102899"/>
              </a:lnSpc>
            </a:pP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инструктором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или 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эластичным </a:t>
            </a:r>
            <a:r>
              <a:rPr sz="1400" spc="-160" dirty="0">
                <a:solidFill>
                  <a:srgbClr val="BFBFBF"/>
                </a:solidFill>
                <a:latin typeface="Calibri"/>
                <a:cs typeface="Calibri"/>
              </a:rPr>
              <a:t>ремнем  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в 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активном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60" dirty="0">
                <a:solidFill>
                  <a:srgbClr val="BFBFBF"/>
                </a:solidFill>
                <a:latin typeface="Calibri"/>
                <a:cs typeface="Calibri"/>
              </a:rPr>
              <a:t>режиме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245674" y="573487"/>
          <a:ext cx="9272270" cy="6232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71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27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173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232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292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Активность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122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Код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45085" marR="37465" algn="ctr">
                        <a:lnSpc>
                          <a:spcPts val="13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ате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ьн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  </a:t>
                      </a:r>
                      <a:r>
                        <a:rPr sz="1100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456">
                <a:tc rowSpan="2" gridSpan="2">
                  <a:txBody>
                    <a:bodyPr/>
                    <a:lstStyle/>
                    <a:p>
                      <a:pPr marL="15240">
                        <a:lnSpc>
                          <a:spcPts val="1340"/>
                        </a:lnSpc>
                      </a:pPr>
                      <a:r>
                        <a:rPr sz="12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Позиционирование </a:t>
                      </a:r>
                      <a:r>
                        <a:rPr sz="12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200" spc="-8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постели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4BACC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15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Медицинский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персонал 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меняет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положение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конечностей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туловища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отношению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3322954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вертикализированности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8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П-1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570"/>
                        </a:lnSpc>
                      </a:pPr>
                      <a:r>
                        <a:rPr sz="1400" spc="-7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1-B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793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4BACC6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8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П-2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3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806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8585" algn="ctr">
                        <a:lnSpc>
                          <a:spcPts val="1570"/>
                        </a:lnSpc>
                      </a:pPr>
                      <a:r>
                        <a:rPr sz="14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8912">
                <a:tc rowSpan="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5730" algn="ctr">
                        <a:lnSpc>
                          <a:spcPts val="1580"/>
                        </a:lnSpc>
                      </a:pPr>
                      <a:r>
                        <a:rPr sz="14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9456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31445" algn="ctr">
                        <a:lnSpc>
                          <a:spcPts val="1580"/>
                        </a:lnSpc>
                      </a:pPr>
                      <a:r>
                        <a:rPr sz="14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ч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8912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8912">
                <a:tc rowSpan="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680" algn="ctr">
                        <a:lnSpc>
                          <a:spcPts val="1580"/>
                        </a:lnSpc>
                      </a:pPr>
                      <a:r>
                        <a:rPr sz="14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9456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3505" algn="ctr">
                        <a:lnSpc>
                          <a:spcPts val="1580"/>
                        </a:lnSpc>
                      </a:pPr>
                      <a:r>
                        <a:rPr sz="14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9456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0489" algn="ctr">
                        <a:lnSpc>
                          <a:spcPts val="1580"/>
                        </a:lnSpc>
                      </a:pPr>
                      <a:r>
                        <a:rPr sz="14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3690">
                <a:tc gridSpan="2">
                  <a:txBody>
                    <a:bodyPr/>
                    <a:lstStyle/>
                    <a:p>
                      <a:pPr marL="15240">
                        <a:lnSpc>
                          <a:spcPts val="1345"/>
                        </a:lnSpc>
                      </a:pPr>
                      <a:r>
                        <a:rPr sz="1200" spc="-12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Сидение </a:t>
                      </a:r>
                      <a:r>
                        <a:rPr sz="1200" spc="-11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на </a:t>
                      </a:r>
                      <a:r>
                        <a:rPr sz="1200" spc="-12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краю</a:t>
                      </a:r>
                      <a:r>
                        <a:rPr sz="1200" spc="-17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постели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3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400" spc="-13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сидит </a:t>
                      </a:r>
                      <a:r>
                        <a:rPr sz="1400" spc="-12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на </a:t>
                      </a:r>
                      <a:r>
                        <a:rPr sz="1400" spc="-14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краю </a:t>
                      </a:r>
                      <a:r>
                        <a:rPr sz="1400" spc="-12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постели, </a:t>
                      </a:r>
                      <a:r>
                        <a:rPr sz="1400" spc="-114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стараясь </a:t>
                      </a:r>
                      <a:r>
                        <a:rPr sz="1400" spc="-14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удержать </a:t>
                      </a:r>
                      <a:r>
                        <a:rPr sz="1400" spc="-12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баланс </a:t>
                      </a:r>
                      <a:r>
                        <a:rPr sz="1400" spc="-14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2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укрепить </a:t>
                      </a:r>
                      <a:r>
                        <a:rPr sz="1400" spc="-18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мышцы</a:t>
                      </a:r>
                      <a:r>
                        <a:rPr sz="1400" spc="-14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 спины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4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М-2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12164">
                <a:tc gridSpan="2"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135" dirty="0">
                          <a:latin typeface="Calibri"/>
                          <a:cs typeface="Calibri"/>
                        </a:rPr>
                        <a:t>Пересаживание </a:t>
                      </a:r>
                      <a:r>
                        <a:rPr sz="1400" spc="-110" dirty="0">
                          <a:latin typeface="Calibri"/>
                          <a:cs typeface="Calibri"/>
                        </a:rPr>
                        <a:t>в</a:t>
                      </a:r>
                      <a:r>
                        <a:rPr sz="14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latin typeface="Calibri"/>
                          <a:cs typeface="Calibri"/>
                        </a:rPr>
                        <a:t>кресло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810"/>
                        </a:lnSpc>
                      </a:pPr>
                      <a:r>
                        <a:rPr sz="1600" spc="-150" dirty="0">
                          <a:latin typeface="Calibri"/>
                          <a:cs typeface="Calibri"/>
                        </a:rPr>
                        <a:t>Пересаживание </a:t>
                      </a:r>
                      <a:r>
                        <a:rPr sz="1600" spc="-135" dirty="0">
                          <a:latin typeface="Calibri"/>
                          <a:cs typeface="Calibri"/>
                        </a:rPr>
                        <a:t>пассивно </a:t>
                      </a:r>
                      <a:r>
                        <a:rPr sz="1600" spc="-11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600" spc="-155" dirty="0">
                          <a:latin typeface="Calibri"/>
                          <a:cs typeface="Calibri"/>
                        </a:rPr>
                        <a:t>использованием </a:t>
                      </a:r>
                      <a:r>
                        <a:rPr sz="1600" spc="-170" dirty="0">
                          <a:latin typeface="Calibri"/>
                          <a:cs typeface="Calibri"/>
                        </a:rPr>
                        <a:t>подъемника или </a:t>
                      </a:r>
                      <a:r>
                        <a:rPr sz="1600" spc="-130" dirty="0">
                          <a:latin typeface="Calibri"/>
                          <a:cs typeface="Calibri"/>
                        </a:rPr>
                        <a:t>пассивно-активно</a:t>
                      </a:r>
                      <a:r>
                        <a:rPr sz="1600" spc="-2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10" dirty="0">
                          <a:latin typeface="Calibri"/>
                          <a:cs typeface="Calibri"/>
                        </a:rPr>
                        <a:t>с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1910"/>
                        </a:lnSpc>
                      </a:pPr>
                      <a:r>
                        <a:rPr sz="1600" spc="-155" dirty="0">
                          <a:latin typeface="Calibri"/>
                          <a:cs typeface="Calibri"/>
                        </a:rPr>
                        <a:t>использованием </a:t>
                      </a:r>
                      <a:r>
                        <a:rPr sz="1600" spc="-140" dirty="0">
                          <a:latin typeface="Calibri"/>
                          <a:cs typeface="Calibri"/>
                        </a:rPr>
                        <a:t>стендера </a:t>
                      </a:r>
                      <a:r>
                        <a:rPr sz="1600" spc="-170" dirty="0"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600" spc="-125" dirty="0">
                          <a:latin typeface="Calibri"/>
                          <a:cs typeface="Calibri"/>
                        </a:rPr>
                        <a:t>ассистента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825"/>
                        </a:lnSpc>
                      </a:pPr>
                      <a:r>
                        <a:rPr sz="1600" spc="-155" dirty="0">
                          <a:latin typeface="Calibri"/>
                          <a:cs typeface="Calibri"/>
                        </a:rPr>
                        <a:t>М-3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40538">
                <a:tc gridSpan="2">
                  <a:txBody>
                    <a:bodyPr/>
                    <a:lstStyle/>
                    <a:p>
                      <a:pPr marL="15240">
                        <a:lnSpc>
                          <a:spcPts val="1340"/>
                        </a:lnSpc>
                      </a:pPr>
                      <a:r>
                        <a:rPr sz="1200" spc="-12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Стояние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13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400" spc="-12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переходит </a:t>
                      </a:r>
                      <a:r>
                        <a:rPr sz="1400" spc="-11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14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стоячее </a:t>
                      </a:r>
                      <a:r>
                        <a:rPr sz="1400" spc="-14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положение и </a:t>
                      </a:r>
                      <a:r>
                        <a:rPr sz="1400" spc="-16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может </a:t>
                      </a:r>
                      <a:r>
                        <a:rPr sz="1400" spc="-11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6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нем </a:t>
                      </a:r>
                      <a:r>
                        <a:rPr sz="1400" spc="-13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удержаться </a:t>
                      </a:r>
                      <a:r>
                        <a:rPr sz="1400" spc="-9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7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помощью </a:t>
                      </a:r>
                      <a:r>
                        <a:rPr sz="1400" spc="-11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ассистента</a:t>
                      </a:r>
                      <a:r>
                        <a:rPr sz="1400" spc="1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3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используя </a:t>
                      </a:r>
                      <a:r>
                        <a:rPr sz="1400" spc="-13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вспомогательные </a:t>
                      </a:r>
                      <a:r>
                        <a:rPr sz="1400" spc="-12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средства </a:t>
                      </a:r>
                      <a:r>
                        <a:rPr sz="1400" spc="-9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(КР </a:t>
                      </a:r>
                      <a:r>
                        <a:rPr sz="1400" spc="-13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400" spc="-13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вертикализации, </a:t>
                      </a:r>
                      <a:r>
                        <a:rPr sz="1400" spc="-15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полный </a:t>
                      </a:r>
                      <a:r>
                        <a:rPr sz="1400" spc="-13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протокол на</a:t>
                      </a:r>
                      <a:r>
                        <a:rPr sz="1400" spc="-10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4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сайте: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14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М-4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9456">
                <a:tc rowSpan="2" gridSpan="2">
                  <a:txBody>
                    <a:bodyPr/>
                    <a:lstStyle/>
                    <a:p>
                      <a:pPr marL="15240">
                        <a:lnSpc>
                          <a:spcPts val="1350"/>
                        </a:lnSpc>
                      </a:pPr>
                      <a:r>
                        <a:rPr sz="12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Электронейромиостимуляция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Нейромышечное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стимулирование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мышечных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сокращений 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как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сенсорное 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раздражение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подготовка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мобилизации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применением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портативного</a:t>
                      </a:r>
                      <a:r>
                        <a:rPr sz="1400" spc="-16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электростимулятора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ЭС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280670">
                        <a:lnSpc>
                          <a:spcPts val="1585"/>
                        </a:lnSpc>
                      </a:pPr>
                      <a:r>
                        <a:rPr sz="14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IIa-B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9456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ts val="1585"/>
                        </a:lnSpc>
                      </a:pPr>
                      <a:r>
                        <a:rPr sz="14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IIa-C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38912">
                <a:tc rowSpan="2" gridSpan="2">
                  <a:txBody>
                    <a:bodyPr/>
                    <a:lstStyle/>
                    <a:p>
                      <a:pPr marL="15240">
                        <a:lnSpc>
                          <a:spcPts val="1350"/>
                        </a:lnSpc>
                      </a:pP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Дыхательная</a:t>
                      </a:r>
                      <a:r>
                        <a:rPr sz="1200" spc="-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гимнастика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Пассивные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активные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маневры,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направленные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на профилактику</a:t>
                      </a:r>
                      <a:r>
                        <a:rPr sz="1400" spc="-7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респираторной нейропатии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спонтанно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дышащих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пациентов на</a:t>
                      </a:r>
                      <a:r>
                        <a:rPr sz="1400" spc="-7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ИВЛ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6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Р-0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ts val="1585"/>
                        </a:lnSpc>
                      </a:pPr>
                      <a:r>
                        <a:rPr sz="14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IIa-C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9456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585"/>
                        </a:lnSpc>
                      </a:pP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Роботизированный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циклический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эрготренинг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10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верхних</a:t>
                      </a:r>
                      <a:r>
                        <a:rPr sz="1400" spc="-1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конечностей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350"/>
                        </a:lnSpc>
                      </a:pPr>
                      <a:r>
                        <a:rPr sz="12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Р-1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279400">
                        <a:lnSpc>
                          <a:spcPts val="1585"/>
                        </a:lnSpc>
                      </a:pPr>
                      <a:r>
                        <a:rPr sz="1400" spc="-6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IIb-C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6212" y="1486275"/>
            <a:ext cx="5401417" cy="2974134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67056" y="97535"/>
            <a:ext cx="6114415" cy="4363085"/>
            <a:chOff x="67056" y="97535"/>
            <a:chExt cx="6114415" cy="436308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4369" y="1260270"/>
              <a:ext cx="5616613" cy="320013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56" y="97535"/>
              <a:ext cx="1408176" cy="1411223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46307" y="644651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5399" y="88391"/>
            <a:ext cx="758063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265" dirty="0"/>
              <a:t>Технологии </a:t>
            </a:r>
            <a:r>
              <a:rPr sz="2900" spc="-295" dirty="0"/>
              <a:t>мобилизации </a:t>
            </a:r>
            <a:r>
              <a:rPr sz="2900" spc="-225" dirty="0"/>
              <a:t>в </a:t>
            </a:r>
            <a:r>
              <a:rPr sz="2900" spc="-229" dirty="0"/>
              <a:t>структуре </a:t>
            </a:r>
            <a:r>
              <a:rPr sz="2900" spc="-270" dirty="0"/>
              <a:t>РеабИТ. </a:t>
            </a:r>
            <a:r>
              <a:rPr sz="2900" spc="-254" dirty="0">
                <a:solidFill>
                  <a:srgbClr val="FF0000"/>
                </a:solidFill>
              </a:rPr>
              <a:t>Баланс</a:t>
            </a:r>
            <a:r>
              <a:rPr sz="2900" spc="-360" dirty="0">
                <a:solidFill>
                  <a:srgbClr val="FF0000"/>
                </a:solidFill>
              </a:rPr>
              <a:t> </a:t>
            </a:r>
            <a:r>
              <a:rPr sz="2900" spc="-235" dirty="0">
                <a:solidFill>
                  <a:srgbClr val="FF0000"/>
                </a:solidFill>
              </a:rPr>
              <a:t>стоя</a:t>
            </a:r>
            <a:endParaRPr sz="2900"/>
          </a:p>
        </p:txBody>
      </p:sp>
      <p:sp>
        <p:nvSpPr>
          <p:cNvPr id="3" name="object 3"/>
          <p:cNvSpPr txBox="1"/>
          <p:nvPr/>
        </p:nvSpPr>
        <p:spPr>
          <a:xfrm>
            <a:off x="5263927" y="6441620"/>
            <a:ext cx="166433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85"/>
              </a:lnSpc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329057" y="1302213"/>
            <a:ext cx="323215" cy="640080"/>
          </a:xfrm>
          <a:custGeom>
            <a:avLst/>
            <a:gdLst/>
            <a:ahLst/>
            <a:cxnLst/>
            <a:rect l="l" t="t" r="r" b="b"/>
            <a:pathLst>
              <a:path w="323215" h="640080">
                <a:moveTo>
                  <a:pt x="322690" y="0"/>
                </a:moveTo>
                <a:lnTo>
                  <a:pt x="0" y="0"/>
                </a:lnTo>
                <a:lnTo>
                  <a:pt x="0" y="640079"/>
                </a:lnTo>
                <a:lnTo>
                  <a:pt x="322690" y="640079"/>
                </a:lnTo>
                <a:lnTo>
                  <a:pt x="322690" y="0"/>
                </a:lnTo>
                <a:close/>
              </a:path>
            </a:pathLst>
          </a:custGeom>
          <a:solidFill>
            <a:srgbClr val="E9F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329057" y="2450358"/>
            <a:ext cx="323215" cy="1097280"/>
          </a:xfrm>
          <a:custGeom>
            <a:avLst/>
            <a:gdLst/>
            <a:ahLst/>
            <a:cxnLst/>
            <a:rect l="l" t="t" r="r" b="b"/>
            <a:pathLst>
              <a:path w="323215" h="1097279">
                <a:moveTo>
                  <a:pt x="322690" y="0"/>
                </a:moveTo>
                <a:lnTo>
                  <a:pt x="0" y="0"/>
                </a:lnTo>
                <a:lnTo>
                  <a:pt x="0" y="1097280"/>
                </a:lnTo>
                <a:lnTo>
                  <a:pt x="322690" y="1097280"/>
                </a:lnTo>
                <a:lnTo>
                  <a:pt x="322690" y="0"/>
                </a:lnTo>
                <a:close/>
              </a:path>
            </a:pathLst>
          </a:custGeom>
          <a:solidFill>
            <a:srgbClr val="E9F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29057" y="4425462"/>
            <a:ext cx="323215" cy="224154"/>
          </a:xfrm>
          <a:custGeom>
            <a:avLst/>
            <a:gdLst/>
            <a:ahLst/>
            <a:cxnLst/>
            <a:rect l="l" t="t" r="r" b="b"/>
            <a:pathLst>
              <a:path w="323215" h="224154">
                <a:moveTo>
                  <a:pt x="322690" y="0"/>
                </a:moveTo>
                <a:lnTo>
                  <a:pt x="0" y="0"/>
                </a:lnTo>
                <a:lnTo>
                  <a:pt x="0" y="223690"/>
                </a:lnTo>
                <a:lnTo>
                  <a:pt x="322690" y="223690"/>
                </a:lnTo>
                <a:lnTo>
                  <a:pt x="322690" y="0"/>
                </a:lnTo>
                <a:close/>
              </a:path>
            </a:pathLst>
          </a:custGeom>
          <a:solidFill>
            <a:srgbClr val="E9F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245674" y="573487"/>
          <a:ext cx="9272270" cy="6232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70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01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5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28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4635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100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Активность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6040">
                        <a:lnSpc>
                          <a:spcPts val="122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Код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marL="45085" marR="37465" algn="ctr">
                        <a:lnSpc>
                          <a:spcPts val="1300"/>
                        </a:lnSpc>
                        <a:spcBef>
                          <a:spcPts val="130"/>
                        </a:spcBef>
                      </a:pP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ка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з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ате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л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ьн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  </a:t>
                      </a:r>
                      <a:r>
                        <a:rPr sz="1100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456">
                <a:tc rowSpan="2">
                  <a:txBody>
                    <a:bodyPr/>
                    <a:lstStyle/>
                    <a:p>
                      <a:pPr marL="15240">
                        <a:lnSpc>
                          <a:spcPts val="1340"/>
                        </a:lnSpc>
                      </a:pPr>
                      <a:r>
                        <a:rPr sz="12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Позиционирование</a:t>
                      </a:r>
                      <a:r>
                        <a:rPr sz="1200" spc="-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1415"/>
                        </a:lnSpc>
                        <a:spcBef>
                          <a:spcPts val="70"/>
                        </a:spcBef>
                      </a:pP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постели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1415"/>
                        </a:lnSpc>
                      </a:pPr>
                      <a:r>
                        <a:rPr sz="12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(полный </a:t>
                      </a:r>
                      <a:r>
                        <a:rPr sz="12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протокол</a:t>
                      </a:r>
                      <a:r>
                        <a:rPr sz="1200" spc="-8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1425"/>
                        </a:lnSpc>
                        <a:spcBef>
                          <a:spcPts val="50"/>
                        </a:spcBef>
                      </a:pPr>
                      <a:r>
                        <a:rPr sz="1200" spc="-1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сайте: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944"/>
                        </a:lnSpc>
                      </a:pPr>
                      <a:r>
                        <a:rPr sz="800" u="sng" spc="-6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http://rehabrus.ru/index.php?id=55</a:t>
                      </a:r>
                      <a:r>
                        <a:rPr sz="800" spc="-5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8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15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Медицинский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персонал 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меняет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положение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конечностей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туловища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отношению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горизонтальной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плоскости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зависимости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от </a:t>
                      </a:r>
                      <a:r>
                        <a:rPr sz="1400" spc="-10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статуса</a:t>
                      </a:r>
                      <a:r>
                        <a:rPr sz="1400" spc="-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вертикализированности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8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П-1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570"/>
                        </a:lnSpc>
                      </a:pPr>
                      <a:r>
                        <a:rPr sz="1400" spc="-7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1-B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8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П-2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8066">
                <a:tc>
                  <a:txBody>
                    <a:bodyPr/>
                    <a:lstStyle/>
                    <a:p>
                      <a:pPr marL="15240">
                        <a:lnSpc>
                          <a:spcPts val="1340"/>
                        </a:lnSpc>
                      </a:pP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Вертикализация</a:t>
                      </a:r>
                      <a:r>
                        <a:rPr sz="1200" spc="-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(полный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1410"/>
                        </a:lnSpc>
                        <a:spcBef>
                          <a:spcPts val="70"/>
                        </a:spcBef>
                      </a:pPr>
                      <a:r>
                        <a:rPr sz="12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протокол </a:t>
                      </a: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r>
                        <a:rPr sz="1200" spc="-10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сайте: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930"/>
                        </a:lnSpc>
                      </a:pPr>
                      <a:r>
                        <a:rPr sz="800" u="sng" spc="-65" dirty="0"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latin typeface="Calibri"/>
                          <a:cs typeface="Calibri"/>
                          <a:hlinkClick r:id="rId2"/>
                        </a:rPr>
                        <a:t>http://rehabrus.ru/index.php?id=55</a:t>
                      </a:r>
                      <a:r>
                        <a:rPr sz="800" spc="-5" dirty="0">
                          <a:solidFill>
                            <a:srgbClr val="0000FF"/>
                          </a:solidFill>
                          <a:latin typeface="Calibri"/>
                          <a:cs typeface="Calibri"/>
                          <a:hlinkClick r:id="rId2"/>
                        </a:rPr>
                        <a:t> </a:t>
                      </a:r>
                      <a:r>
                        <a:rPr sz="8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sz="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Пассивный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процесс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увеличения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гравитационного градиента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пациентов без сознания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-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тетраплегией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0670">
                        <a:lnSpc>
                          <a:spcPts val="1570"/>
                        </a:lnSpc>
                      </a:pPr>
                      <a:r>
                        <a:rPr sz="14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IIa-B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8912">
                <a:tc rowSpan="3">
                  <a:txBody>
                    <a:bodyPr/>
                    <a:lstStyle/>
                    <a:p>
                      <a:pPr marL="15240">
                        <a:lnSpc>
                          <a:spcPts val="1345"/>
                        </a:lnSpc>
                      </a:pPr>
                      <a:r>
                        <a:rPr sz="1200" spc="-10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Пассивная</a:t>
                      </a:r>
                      <a:r>
                        <a:rPr sz="1200" spc="-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кинезотерапия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Персонал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выполняет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пассивные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движения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0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суставе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5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объеме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физиологических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движений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растягиванием </a:t>
                      </a:r>
                      <a:r>
                        <a:rPr sz="1400" spc="-18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мышц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(stretching)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без 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участия</a:t>
                      </a:r>
                      <a:r>
                        <a:rPr sz="1400" spc="-9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М-0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80670">
                        <a:lnSpc>
                          <a:spcPts val="1580"/>
                        </a:lnSpc>
                      </a:pPr>
                      <a:r>
                        <a:rPr sz="14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IIa-B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9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7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То же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использованием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механотренажеров </a:t>
                      </a:r>
                      <a:r>
                        <a:rPr sz="1400" spc="-10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(в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том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числе роботизированных),</a:t>
                      </a:r>
                      <a:r>
                        <a:rPr sz="1400" spc="-2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обеспечивающих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 marR="610235">
                        <a:lnSpc>
                          <a:spcPct val="101400"/>
                        </a:lnSpc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циклические тренировки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отдельных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суставов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7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имеющие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сенсоры на 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определение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вклада 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при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активно-пассивном</a:t>
                      </a:r>
                      <a:r>
                        <a:rPr sz="1400" spc="-17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режиме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0">
                        <a:lnSpc>
                          <a:spcPts val="1580"/>
                        </a:lnSpc>
                      </a:pPr>
                      <a:r>
                        <a:rPr sz="1400" spc="-6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IIb-C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891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9400">
                        <a:lnSpc>
                          <a:spcPts val="1580"/>
                        </a:lnSpc>
                      </a:pPr>
                      <a:r>
                        <a:rPr sz="1400" spc="-6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IIb-C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8912">
                <a:tc rowSpan="3">
                  <a:txBody>
                    <a:bodyPr/>
                    <a:lstStyle/>
                    <a:p>
                      <a:pPr marL="15240">
                        <a:lnSpc>
                          <a:spcPts val="1345"/>
                        </a:lnSpc>
                      </a:pP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Активная</a:t>
                      </a:r>
                      <a:r>
                        <a:rPr sz="1200" spc="-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кинезотерапия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Серия 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упражнений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активным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участием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для поддержания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повышения</a:t>
                      </a:r>
                      <a:r>
                        <a:rPr sz="1400" spc="-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двигательной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активности,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необходимой для</a:t>
                      </a:r>
                      <a:r>
                        <a:rPr sz="1400" spc="-7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вертикализации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М-1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sz="1400" spc="-50" dirty="0">
                          <a:latin typeface="Calibri"/>
                          <a:cs typeface="Calibri"/>
                        </a:rPr>
                        <a:t>I-B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9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Те </a:t>
                      </a:r>
                      <a:r>
                        <a:rPr sz="1400" spc="-17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же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движения,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но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сопротивлением,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создаваемым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инструктором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эластичным</a:t>
                      </a:r>
                      <a:r>
                        <a:rPr sz="1400" spc="-1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ремнем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9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7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То же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использованием роботизированной 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техники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активном</a:t>
                      </a:r>
                      <a:r>
                        <a:rPr sz="1400" spc="-7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режиме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3690">
                <a:tc>
                  <a:txBody>
                    <a:bodyPr/>
                    <a:lstStyle/>
                    <a:p>
                      <a:pPr marL="15240">
                        <a:lnSpc>
                          <a:spcPts val="1345"/>
                        </a:lnSpc>
                      </a:pPr>
                      <a:r>
                        <a:rPr sz="1200" spc="-12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Сидение </a:t>
                      </a:r>
                      <a:r>
                        <a:rPr sz="1200" spc="-11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на </a:t>
                      </a:r>
                      <a:r>
                        <a:rPr sz="1200" spc="-12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краю</a:t>
                      </a:r>
                      <a:r>
                        <a:rPr sz="1200" spc="-18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постели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3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400" spc="-13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сидит </a:t>
                      </a:r>
                      <a:r>
                        <a:rPr sz="1400" spc="-12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на </a:t>
                      </a:r>
                      <a:r>
                        <a:rPr sz="1400" spc="-14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краю </a:t>
                      </a:r>
                      <a:r>
                        <a:rPr sz="1400" spc="-12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постели, </a:t>
                      </a:r>
                      <a:r>
                        <a:rPr sz="1400" spc="-114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стараясь </a:t>
                      </a:r>
                      <a:r>
                        <a:rPr sz="1400" spc="-14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удержать </a:t>
                      </a:r>
                      <a:r>
                        <a:rPr sz="1400" spc="-12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баланс </a:t>
                      </a:r>
                      <a:r>
                        <a:rPr sz="1400" spc="-14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2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укрепить </a:t>
                      </a:r>
                      <a:r>
                        <a:rPr sz="1400" spc="-18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мышцы</a:t>
                      </a:r>
                      <a:r>
                        <a:rPr sz="1400" spc="-14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спины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4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М-2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612164"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13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Пересаживание</a:t>
                      </a:r>
                      <a:r>
                        <a:rPr sz="1400" spc="-3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в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2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кресло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810"/>
                        </a:lnSpc>
                      </a:pPr>
                      <a:r>
                        <a:rPr sz="1600" spc="-15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Пересаживание </a:t>
                      </a:r>
                      <a:r>
                        <a:rPr sz="1600" spc="-13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пассивно </a:t>
                      </a:r>
                      <a:r>
                        <a:rPr sz="1600" spc="-11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600" spc="-15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использованием </a:t>
                      </a:r>
                      <a:r>
                        <a:rPr sz="1600" spc="-17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подъемника или </a:t>
                      </a:r>
                      <a:r>
                        <a:rPr sz="1600" spc="-13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пассивно-активно</a:t>
                      </a:r>
                      <a:r>
                        <a:rPr sz="1600" spc="-21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1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</a:t>
                      </a:r>
                      <a:endParaRPr sz="16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ts val="1910"/>
                        </a:lnSpc>
                      </a:pPr>
                      <a:r>
                        <a:rPr sz="1600" spc="-15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использованием </a:t>
                      </a:r>
                      <a:r>
                        <a:rPr sz="1600" spc="-14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стендера </a:t>
                      </a:r>
                      <a:r>
                        <a:rPr sz="1600" spc="-17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600" spc="-125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ассистента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825"/>
                        </a:lnSpc>
                      </a:pPr>
                      <a:r>
                        <a:rPr sz="1600" spc="-155" dirty="0">
                          <a:latin typeface="Calibri"/>
                          <a:cs typeface="Calibri"/>
                        </a:rPr>
                        <a:t>М-3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40538">
                <a:tc>
                  <a:txBody>
                    <a:bodyPr/>
                    <a:lstStyle/>
                    <a:p>
                      <a:pPr marL="15240">
                        <a:lnSpc>
                          <a:spcPts val="1340"/>
                        </a:lnSpc>
                      </a:pPr>
                      <a:r>
                        <a:rPr sz="1200" spc="-1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Стояние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1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400" spc="-12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переходит </a:t>
                      </a:r>
                      <a:r>
                        <a:rPr sz="1400" spc="-1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14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стоячее </a:t>
                      </a:r>
                      <a:r>
                        <a:rPr sz="1400" spc="-14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положение и </a:t>
                      </a:r>
                      <a:r>
                        <a:rPr sz="1400" spc="-16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может </a:t>
                      </a:r>
                      <a:r>
                        <a:rPr sz="1400" spc="-1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6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нем </a:t>
                      </a:r>
                      <a:r>
                        <a:rPr sz="1400" spc="-13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удержаться </a:t>
                      </a:r>
                      <a:r>
                        <a:rPr sz="1400" spc="-9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7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помощью </a:t>
                      </a:r>
                      <a:r>
                        <a:rPr sz="1400" spc="-1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ассистента</a:t>
                      </a:r>
                      <a:r>
                        <a:rPr sz="1400" spc="1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используя </a:t>
                      </a:r>
                      <a:r>
                        <a:rPr sz="1400" spc="-13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вспомогательные </a:t>
                      </a:r>
                      <a:r>
                        <a:rPr sz="1400" spc="-12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средства </a:t>
                      </a:r>
                      <a:r>
                        <a:rPr sz="1400" spc="-9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(КР </a:t>
                      </a:r>
                      <a:r>
                        <a:rPr sz="1400" spc="-13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400" spc="-1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вертикализации, </a:t>
                      </a:r>
                      <a:r>
                        <a:rPr sz="1400" spc="-15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полный </a:t>
                      </a:r>
                      <a:r>
                        <a:rPr sz="1400" spc="-130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протокол на</a:t>
                      </a:r>
                      <a:r>
                        <a:rPr sz="1400" spc="-105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4" dirty="0">
                          <a:solidFill>
                            <a:srgbClr val="0D0D0D"/>
                          </a:solidFill>
                          <a:latin typeface="Calibri"/>
                          <a:cs typeface="Calibri"/>
                        </a:rPr>
                        <a:t>сайте: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140" dirty="0">
                          <a:solidFill>
                            <a:srgbClr val="A6A6A6"/>
                          </a:solidFill>
                          <a:latin typeface="Calibri"/>
                          <a:cs typeface="Calibri"/>
                        </a:rPr>
                        <a:t>М-4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9456">
                <a:tc rowSpan="2">
                  <a:txBody>
                    <a:bodyPr/>
                    <a:lstStyle/>
                    <a:p>
                      <a:pPr marL="15240">
                        <a:lnSpc>
                          <a:spcPts val="1350"/>
                        </a:lnSpc>
                      </a:pPr>
                      <a:r>
                        <a:rPr sz="12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Электронейромиостимуля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2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ция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Нейромышечное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стимулирование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мышечных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сокращений 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как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сенсорное 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раздражение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подготовка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мобилизации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применением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портативного</a:t>
                      </a:r>
                      <a:r>
                        <a:rPr sz="1400" spc="-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электростимулятора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ЭС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280670">
                        <a:lnSpc>
                          <a:spcPts val="1585"/>
                        </a:lnSpc>
                      </a:pPr>
                      <a:r>
                        <a:rPr sz="14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IIa-B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9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ts val="1585"/>
                        </a:lnSpc>
                      </a:pPr>
                      <a:r>
                        <a:rPr sz="14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IIa-C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38912">
                <a:tc rowSpan="2">
                  <a:txBody>
                    <a:bodyPr/>
                    <a:lstStyle/>
                    <a:p>
                      <a:pPr marL="15240">
                        <a:lnSpc>
                          <a:spcPts val="1350"/>
                        </a:lnSpc>
                      </a:pP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Дыхательная</a:t>
                      </a:r>
                      <a:r>
                        <a:rPr sz="1200" spc="-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гимнастика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Пассивные</a:t>
                      </a:r>
                      <a:r>
                        <a:rPr sz="1400" spc="-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</a:t>
                      </a:r>
                      <a:r>
                        <a:rPr sz="1400" spc="-1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активные</a:t>
                      </a:r>
                      <a:r>
                        <a:rPr sz="1400" spc="-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маневры,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направленные</a:t>
                      </a:r>
                      <a:r>
                        <a:rPr sz="1400" spc="-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профилактику</a:t>
                      </a:r>
                      <a:r>
                        <a:rPr sz="1400" spc="-1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респираторной</a:t>
                      </a:r>
                      <a:r>
                        <a:rPr sz="1400" spc="-1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нейропатии</a:t>
                      </a:r>
                      <a:r>
                        <a:rPr sz="1400" spc="-1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спонтанно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дышащих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пациентов на</a:t>
                      </a:r>
                      <a:r>
                        <a:rPr sz="1400" spc="-7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ИВЛ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6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Р-0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282575">
                        <a:lnSpc>
                          <a:spcPts val="1585"/>
                        </a:lnSpc>
                      </a:pPr>
                      <a:r>
                        <a:rPr sz="14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IIa-C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9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585"/>
                        </a:lnSpc>
                      </a:pP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Роботизированный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циклический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эрготренинг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10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верхних</a:t>
                      </a:r>
                      <a:r>
                        <a:rPr sz="1400" spc="-1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конечностей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1350"/>
                        </a:lnSpc>
                      </a:pPr>
                      <a:r>
                        <a:rPr sz="12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Р-1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marL="279400">
                        <a:lnSpc>
                          <a:spcPts val="1585"/>
                        </a:lnSpc>
                      </a:pPr>
                      <a:r>
                        <a:rPr sz="1400" spc="-6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IIb-C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56" y="97535"/>
            <a:ext cx="1408176" cy="1411223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346307" y="644651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64391" y="605532"/>
            <a:ext cx="2759960" cy="4906595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42166" y="6421628"/>
            <a:ext cx="1908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Клинический институт</a:t>
            </a:r>
            <a:r>
              <a:rPr sz="1200" spc="-1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6322" y="4352035"/>
            <a:ext cx="10906760" cy="1391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800" spc="-165" dirty="0">
                <a:latin typeface="Calibri"/>
                <a:cs typeface="Calibri"/>
              </a:rPr>
              <a:t>Пассивные </a:t>
            </a:r>
            <a:r>
              <a:rPr sz="1800" spc="-195" dirty="0">
                <a:latin typeface="Calibri"/>
                <a:cs typeface="Calibri"/>
              </a:rPr>
              <a:t>движения </a:t>
            </a:r>
            <a:r>
              <a:rPr sz="1800" spc="-180" dirty="0">
                <a:latin typeface="Calibri"/>
                <a:cs typeface="Calibri"/>
              </a:rPr>
              <a:t>нижних </a:t>
            </a:r>
            <a:r>
              <a:rPr sz="1800" spc="-165" dirty="0">
                <a:latin typeface="Calibri"/>
                <a:cs typeface="Calibri"/>
              </a:rPr>
              <a:t>конечностей </a:t>
            </a:r>
            <a:r>
              <a:rPr sz="1800" spc="-170" dirty="0">
                <a:latin typeface="Calibri"/>
                <a:cs typeface="Calibri"/>
              </a:rPr>
              <a:t>при </a:t>
            </a:r>
            <a:r>
              <a:rPr sz="1800" spc="-160" dirty="0">
                <a:latin typeface="Calibri"/>
                <a:cs typeface="Calibri"/>
              </a:rPr>
              <a:t>вертикализации </a:t>
            </a:r>
            <a:r>
              <a:rPr sz="1800" spc="-165" dirty="0">
                <a:latin typeface="Calibri"/>
                <a:cs typeface="Calibri"/>
              </a:rPr>
              <a:t>могут </a:t>
            </a:r>
            <a:r>
              <a:rPr sz="1800" spc="-170" dirty="0">
                <a:latin typeface="Calibri"/>
                <a:cs typeface="Calibri"/>
              </a:rPr>
              <a:t>сопровождаться развитием </a:t>
            </a:r>
            <a:r>
              <a:rPr sz="1800" spc="-165" dirty="0">
                <a:latin typeface="Calibri"/>
                <a:cs typeface="Calibri"/>
              </a:rPr>
              <a:t>пресинкопального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состояния.</a:t>
            </a:r>
            <a:endParaRPr sz="1800">
              <a:latin typeface="Calibri"/>
              <a:cs typeface="Calibri"/>
            </a:endParaRPr>
          </a:p>
          <a:p>
            <a:pPr marL="336550" indent="-285750">
              <a:lnSpc>
                <a:spcPts val="2125"/>
              </a:lnSpc>
              <a:spcBef>
                <a:spcPts val="45"/>
              </a:spcBef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800" spc="-190" dirty="0">
                <a:latin typeface="Calibri"/>
                <a:cs typeface="Calibri"/>
              </a:rPr>
              <a:t>Движения </a:t>
            </a:r>
            <a:r>
              <a:rPr sz="1800" spc="-165" dirty="0">
                <a:latin typeface="Calibri"/>
                <a:cs typeface="Calibri"/>
              </a:rPr>
              <a:t>конечностей </a:t>
            </a:r>
            <a:r>
              <a:rPr sz="1800" spc="-175" dirty="0">
                <a:latin typeface="Calibri"/>
                <a:cs typeface="Calibri"/>
              </a:rPr>
              <a:t>не </a:t>
            </a:r>
            <a:r>
              <a:rPr sz="1800" spc="-155" dirty="0">
                <a:latin typeface="Calibri"/>
                <a:cs typeface="Calibri"/>
              </a:rPr>
              <a:t>оказывает </a:t>
            </a:r>
            <a:r>
              <a:rPr sz="1800" spc="-175" dirty="0">
                <a:latin typeface="Calibri"/>
                <a:cs typeface="Calibri"/>
              </a:rPr>
              <a:t>влияние </a:t>
            </a:r>
            <a:r>
              <a:rPr sz="1800" spc="-170" dirty="0">
                <a:latin typeface="Calibri"/>
                <a:cs typeface="Calibri"/>
              </a:rPr>
              <a:t>на </a:t>
            </a:r>
            <a:r>
              <a:rPr sz="1800" spc="-165" dirty="0">
                <a:latin typeface="Calibri"/>
                <a:cs typeface="Calibri"/>
              </a:rPr>
              <a:t>уровень сознания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210" dirty="0">
                <a:latin typeface="Calibri"/>
                <a:cs typeface="Calibri"/>
              </a:rPr>
              <a:t>мышечный </a:t>
            </a:r>
            <a:r>
              <a:rPr sz="1800" spc="-155" dirty="0">
                <a:latin typeface="Calibri"/>
                <a:cs typeface="Calibri"/>
              </a:rPr>
              <a:t>тонус, </a:t>
            </a:r>
            <a:r>
              <a:rPr sz="1800" spc="-185" dirty="0">
                <a:latin typeface="Calibri"/>
                <a:cs typeface="Calibri"/>
              </a:rPr>
              <a:t>но </a:t>
            </a:r>
            <a:r>
              <a:rPr sz="1800" spc="-145" dirty="0">
                <a:latin typeface="Calibri"/>
                <a:cs typeface="Calibri"/>
              </a:rPr>
              <a:t>это </a:t>
            </a:r>
            <a:r>
              <a:rPr sz="1800" spc="-155" dirty="0">
                <a:latin typeface="Calibri"/>
                <a:cs typeface="Calibri"/>
              </a:rPr>
              <a:t>требует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75" dirty="0">
                <a:latin typeface="Calibri"/>
                <a:cs typeface="Calibri"/>
              </a:rPr>
              <a:t>дальнейшего </a:t>
            </a:r>
            <a:r>
              <a:rPr sz="1800" spc="-165" dirty="0">
                <a:latin typeface="Calibri"/>
                <a:cs typeface="Calibri"/>
              </a:rPr>
              <a:t>изучения.</a:t>
            </a:r>
            <a:endParaRPr sz="1800">
              <a:latin typeface="Calibri"/>
              <a:cs typeface="Calibri"/>
            </a:endParaRPr>
          </a:p>
          <a:p>
            <a:pPr marL="336550" indent="-285750">
              <a:lnSpc>
                <a:spcPts val="2125"/>
              </a:lnSpc>
              <a:buFont typeface="Arial"/>
              <a:buChar char="•"/>
              <a:tabLst>
                <a:tab pos="335915" algn="l"/>
                <a:tab pos="336550" algn="l"/>
              </a:tabLst>
            </a:pPr>
            <a:r>
              <a:rPr sz="1800" spc="-140" dirty="0">
                <a:latin typeface="Calibri"/>
                <a:cs typeface="Calibri"/>
              </a:rPr>
              <a:t>Частота </a:t>
            </a:r>
            <a:r>
              <a:rPr sz="1800" spc="-165" dirty="0">
                <a:latin typeface="Calibri"/>
                <a:cs typeface="Calibri"/>
              </a:rPr>
              <a:t>синкопальных состояний </a:t>
            </a:r>
            <a:r>
              <a:rPr sz="1800" spc="-170" dirty="0">
                <a:latin typeface="Calibri"/>
                <a:cs typeface="Calibri"/>
              </a:rPr>
              <a:t>при </a:t>
            </a:r>
            <a:r>
              <a:rPr sz="1800" spc="-160" dirty="0">
                <a:latin typeface="Calibri"/>
                <a:cs typeface="Calibri"/>
              </a:rPr>
              <a:t>вертикализации </a:t>
            </a:r>
            <a:r>
              <a:rPr sz="1800" spc="-200" dirty="0">
                <a:latin typeface="Calibri"/>
                <a:cs typeface="Calibri"/>
              </a:rPr>
              <a:t>до </a:t>
            </a:r>
            <a:r>
              <a:rPr sz="1800" spc="-165" dirty="0">
                <a:latin typeface="Calibri"/>
                <a:cs typeface="Calibri"/>
              </a:rPr>
              <a:t>уровня </a:t>
            </a:r>
            <a:r>
              <a:rPr sz="1800" spc="-85" dirty="0">
                <a:latin typeface="Calibri"/>
                <a:cs typeface="Calibri"/>
              </a:rPr>
              <a:t>50-70</a:t>
            </a:r>
            <a:r>
              <a:rPr sz="1800" spc="-127" baseline="23148" dirty="0">
                <a:latin typeface="Calibri"/>
                <a:cs typeface="Calibri"/>
              </a:rPr>
              <a:t>0 </a:t>
            </a:r>
            <a:r>
              <a:rPr sz="1800" spc="-200" dirty="0">
                <a:latin typeface="Calibri"/>
                <a:cs typeface="Calibri"/>
              </a:rPr>
              <a:t>меньше </a:t>
            </a:r>
            <a:r>
              <a:rPr sz="1800" spc="-140" dirty="0">
                <a:latin typeface="Calibri"/>
                <a:cs typeface="Calibri"/>
              </a:rPr>
              <a:t>в </a:t>
            </a:r>
            <a:r>
              <a:rPr sz="1800" spc="-150" dirty="0">
                <a:latin typeface="Calibri"/>
                <a:cs typeface="Calibri"/>
              </a:rPr>
              <a:t>случае </a:t>
            </a:r>
            <a:r>
              <a:rPr sz="1800" spc="-180" dirty="0">
                <a:latin typeface="Calibri"/>
                <a:cs typeface="Calibri"/>
              </a:rPr>
              <a:t>одновременного </a:t>
            </a:r>
            <a:r>
              <a:rPr sz="1800" spc="-155" dirty="0">
                <a:latin typeface="Calibri"/>
                <a:cs typeface="Calibri"/>
              </a:rPr>
              <a:t>пассивного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195" dirty="0">
                <a:latin typeface="Calibri"/>
                <a:cs typeface="Calibri"/>
              </a:rPr>
              <a:t>движений</a:t>
            </a:r>
            <a:endParaRPr sz="1800">
              <a:latin typeface="Calibri"/>
              <a:cs typeface="Calibri"/>
            </a:endParaRPr>
          </a:p>
          <a:p>
            <a:pPr marL="336550">
              <a:lnSpc>
                <a:spcPts val="2125"/>
              </a:lnSpc>
              <a:spcBef>
                <a:spcPts val="50"/>
              </a:spcBef>
            </a:pPr>
            <a:r>
              <a:rPr sz="1800" spc="-180" dirty="0">
                <a:latin typeface="Calibri"/>
                <a:cs typeface="Calibri"/>
              </a:rPr>
              <a:t>нижних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конечностей.</a:t>
            </a:r>
            <a:endParaRPr sz="1800">
              <a:latin typeface="Calibri"/>
              <a:cs typeface="Calibri"/>
            </a:endParaRPr>
          </a:p>
          <a:p>
            <a:pPr marL="50800">
              <a:lnSpc>
                <a:spcPts val="2125"/>
              </a:lnSpc>
            </a:pPr>
            <a:r>
              <a:rPr sz="1800" spc="-125" dirty="0">
                <a:solidFill>
                  <a:srgbClr val="FF0000"/>
                </a:solidFill>
                <a:latin typeface="Calibri"/>
                <a:cs typeface="Calibri"/>
              </a:rPr>
              <a:t>Conclusion: </a:t>
            </a:r>
            <a:r>
              <a:rPr sz="1800" spc="-175" dirty="0">
                <a:solidFill>
                  <a:srgbClr val="FF0000"/>
                </a:solidFill>
                <a:latin typeface="Calibri"/>
                <a:cs typeface="Calibri"/>
              </a:rPr>
              <a:t>Переносимость </a:t>
            </a:r>
            <a:r>
              <a:rPr sz="1800" spc="-160" dirty="0">
                <a:solidFill>
                  <a:srgbClr val="FF0000"/>
                </a:solidFill>
                <a:latin typeface="Calibri"/>
                <a:cs typeface="Calibri"/>
              </a:rPr>
              <a:t>вертикализация </a:t>
            </a:r>
            <a:r>
              <a:rPr sz="1800" spc="-170" dirty="0">
                <a:solidFill>
                  <a:srgbClr val="FF0000"/>
                </a:solidFill>
                <a:latin typeface="Calibri"/>
                <a:cs typeface="Calibri"/>
              </a:rPr>
              <a:t>лучше при </a:t>
            </a:r>
            <a:r>
              <a:rPr sz="1800" spc="-195" dirty="0">
                <a:solidFill>
                  <a:srgbClr val="FF0000"/>
                </a:solidFill>
                <a:latin typeface="Calibri"/>
                <a:cs typeface="Calibri"/>
              </a:rPr>
              <a:t>одновременном движении </a:t>
            </a:r>
            <a:r>
              <a:rPr sz="1800" spc="-140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1800" spc="-180" dirty="0">
                <a:solidFill>
                  <a:srgbClr val="FF0000"/>
                </a:solidFill>
                <a:latin typeface="Calibri"/>
                <a:cs typeface="Calibri"/>
              </a:rPr>
              <a:t>нижних</a:t>
            </a:r>
            <a:r>
              <a:rPr sz="1800" spc="-2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55" dirty="0">
                <a:solidFill>
                  <a:srgbClr val="FF0000"/>
                </a:solidFill>
                <a:latin typeface="Calibri"/>
                <a:cs typeface="Calibri"/>
              </a:rPr>
              <a:t>конечностях..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27465"/>
            <a:ext cx="11887835" cy="3634740"/>
            <a:chOff x="0" y="27465"/>
            <a:chExt cx="11887835" cy="363474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88021" y="260648"/>
              <a:ext cx="5599416" cy="34010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7465"/>
              <a:ext cx="6858000" cy="215301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68075" y="356659"/>
              <a:ext cx="480059" cy="1248410"/>
            </a:xfrm>
            <a:custGeom>
              <a:avLst/>
              <a:gdLst/>
              <a:ahLst/>
              <a:cxnLst/>
              <a:rect l="l" t="t" r="r" b="b"/>
              <a:pathLst>
                <a:path w="480059" h="1248410">
                  <a:moveTo>
                    <a:pt x="400042" y="0"/>
                  </a:moveTo>
                  <a:lnTo>
                    <a:pt x="80009" y="0"/>
                  </a:lnTo>
                  <a:lnTo>
                    <a:pt x="48866" y="6287"/>
                  </a:lnTo>
                  <a:lnTo>
                    <a:pt x="23434" y="23434"/>
                  </a:lnTo>
                  <a:lnTo>
                    <a:pt x="6287" y="48866"/>
                  </a:lnTo>
                  <a:lnTo>
                    <a:pt x="0" y="80010"/>
                  </a:lnTo>
                  <a:lnTo>
                    <a:pt x="0" y="1168129"/>
                  </a:lnTo>
                  <a:lnTo>
                    <a:pt x="6287" y="1199272"/>
                  </a:lnTo>
                  <a:lnTo>
                    <a:pt x="23434" y="1224704"/>
                  </a:lnTo>
                  <a:lnTo>
                    <a:pt x="48866" y="1241850"/>
                  </a:lnTo>
                  <a:lnTo>
                    <a:pt x="80009" y="1248138"/>
                  </a:lnTo>
                  <a:lnTo>
                    <a:pt x="400042" y="1248138"/>
                  </a:lnTo>
                  <a:lnTo>
                    <a:pt x="431185" y="1241850"/>
                  </a:lnTo>
                  <a:lnTo>
                    <a:pt x="456618" y="1224704"/>
                  </a:lnTo>
                  <a:lnTo>
                    <a:pt x="473764" y="1199272"/>
                  </a:lnTo>
                  <a:lnTo>
                    <a:pt x="480052" y="1168129"/>
                  </a:lnTo>
                  <a:lnTo>
                    <a:pt x="480052" y="80010"/>
                  </a:lnTo>
                  <a:lnTo>
                    <a:pt x="473764" y="48866"/>
                  </a:lnTo>
                  <a:lnTo>
                    <a:pt x="456618" y="23434"/>
                  </a:lnTo>
                  <a:lnTo>
                    <a:pt x="431185" y="6287"/>
                  </a:lnTo>
                  <a:lnTo>
                    <a:pt x="4000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768075" y="356659"/>
              <a:ext cx="480059" cy="1248410"/>
            </a:xfrm>
            <a:custGeom>
              <a:avLst/>
              <a:gdLst/>
              <a:ahLst/>
              <a:cxnLst/>
              <a:rect l="l" t="t" r="r" b="b"/>
              <a:pathLst>
                <a:path w="480059" h="1248410">
                  <a:moveTo>
                    <a:pt x="0" y="80009"/>
                  </a:moveTo>
                  <a:lnTo>
                    <a:pt x="6287" y="48866"/>
                  </a:lnTo>
                  <a:lnTo>
                    <a:pt x="23434" y="23434"/>
                  </a:lnTo>
                  <a:lnTo>
                    <a:pt x="48866" y="6287"/>
                  </a:lnTo>
                  <a:lnTo>
                    <a:pt x="80009" y="0"/>
                  </a:lnTo>
                  <a:lnTo>
                    <a:pt x="400043" y="0"/>
                  </a:lnTo>
                  <a:lnTo>
                    <a:pt x="431186" y="6287"/>
                  </a:lnTo>
                  <a:lnTo>
                    <a:pt x="456618" y="23434"/>
                  </a:lnTo>
                  <a:lnTo>
                    <a:pt x="473765" y="48866"/>
                  </a:lnTo>
                  <a:lnTo>
                    <a:pt x="480053" y="80009"/>
                  </a:lnTo>
                  <a:lnTo>
                    <a:pt x="480053" y="1168129"/>
                  </a:lnTo>
                  <a:lnTo>
                    <a:pt x="473765" y="1199272"/>
                  </a:lnTo>
                  <a:lnTo>
                    <a:pt x="456618" y="1224704"/>
                  </a:lnTo>
                  <a:lnTo>
                    <a:pt x="431186" y="1241851"/>
                  </a:lnTo>
                  <a:lnTo>
                    <a:pt x="400043" y="1248139"/>
                  </a:lnTo>
                  <a:lnTo>
                    <a:pt x="80009" y="1248139"/>
                  </a:lnTo>
                  <a:lnTo>
                    <a:pt x="48866" y="1241851"/>
                  </a:lnTo>
                  <a:lnTo>
                    <a:pt x="23434" y="1224704"/>
                  </a:lnTo>
                  <a:lnTo>
                    <a:pt x="6287" y="1199272"/>
                  </a:lnTo>
                  <a:lnTo>
                    <a:pt x="0" y="1168129"/>
                  </a:lnTo>
                  <a:lnTo>
                    <a:pt x="0" y="8000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759" y="2197607"/>
              <a:ext cx="1411224" cy="1411224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47397" y="2744723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73641" y="174243"/>
            <a:ext cx="46615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4" dirty="0"/>
              <a:t>Этапы </a:t>
            </a:r>
            <a:r>
              <a:rPr sz="2800" spc="-270" dirty="0"/>
              <a:t>формирования</a:t>
            </a:r>
            <a:r>
              <a:rPr sz="2800" spc="-280" dirty="0"/>
              <a:t> </a:t>
            </a:r>
            <a:r>
              <a:rPr sz="2800" spc="-275" dirty="0"/>
              <a:t>ПИТ-синдрома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52016" y="1819655"/>
            <a:ext cx="1325880" cy="905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151856" y="2035555"/>
            <a:ext cx="326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80" dirty="0">
                <a:latin typeface="Calibri"/>
                <a:cs typeface="Calibri"/>
              </a:rPr>
              <a:t>ИТ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90672" y="3313176"/>
            <a:ext cx="1548384" cy="95097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43065" y="3575304"/>
            <a:ext cx="1045844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31470" marR="5080" indent="-319405">
              <a:lnSpc>
                <a:spcPts val="1300"/>
              </a:lnSpc>
              <a:spcBef>
                <a:spcPts val="160"/>
              </a:spcBef>
            </a:pPr>
            <a:r>
              <a:rPr sz="1100" spc="-145" dirty="0">
                <a:solidFill>
                  <a:srgbClr val="FFFFFF"/>
                </a:solidFill>
                <a:latin typeface="Calibri"/>
                <a:cs typeface="Calibri"/>
              </a:rPr>
              <a:t>Иммобилизационный  </a:t>
            </a:r>
            <a:r>
              <a:rPr sz="1100" spc="-135" dirty="0">
                <a:solidFill>
                  <a:srgbClr val="FFFFFF"/>
                </a:solidFill>
                <a:latin typeface="Calibri"/>
                <a:cs typeface="Calibri"/>
              </a:rPr>
              <a:t>синдром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64040" y="1914144"/>
            <a:ext cx="1039368" cy="104241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694340" y="2245867"/>
            <a:ext cx="578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смерть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04744" y="3736847"/>
            <a:ext cx="7763509" cy="1359535"/>
            <a:chOff x="2904744" y="3736847"/>
            <a:chExt cx="7763509" cy="135953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04744" y="3736847"/>
              <a:ext cx="463295" cy="8260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24600" y="3788663"/>
              <a:ext cx="646176" cy="89611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65920" y="4078223"/>
              <a:ext cx="1402079" cy="101803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462461" y="4427220"/>
            <a:ext cx="1009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40" dirty="0">
                <a:latin typeface="Calibri"/>
                <a:cs typeface="Calibri"/>
              </a:rPr>
              <a:t>выздоровление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334255" y="2852927"/>
            <a:ext cx="6334125" cy="1780539"/>
            <a:chOff x="4334255" y="2852927"/>
            <a:chExt cx="6334125" cy="1780539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4255" y="3736847"/>
              <a:ext cx="469391" cy="89611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68967" y="2852927"/>
              <a:ext cx="1399031" cy="132892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9489450" y="3187700"/>
            <a:ext cx="95821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065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0" dirty="0">
                <a:latin typeface="Calibri"/>
                <a:cs typeface="Calibri"/>
              </a:rPr>
              <a:t>стойкий  невр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70" dirty="0">
                <a:latin typeface="Calibri"/>
                <a:cs typeface="Calibri"/>
              </a:rPr>
              <a:t>г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ч</a:t>
            </a:r>
            <a:r>
              <a:rPr sz="1200" spc="-100" dirty="0">
                <a:latin typeface="Calibri"/>
                <a:cs typeface="Calibri"/>
              </a:rPr>
              <a:t>е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00" dirty="0">
                <a:latin typeface="Calibri"/>
                <a:cs typeface="Calibri"/>
              </a:rPr>
              <a:t>к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75" dirty="0">
                <a:latin typeface="Calibri"/>
                <a:cs typeface="Calibri"/>
              </a:rPr>
              <a:t>й  </a:t>
            </a:r>
            <a:r>
              <a:rPr sz="1200" spc="-120" dirty="0">
                <a:latin typeface="Calibri"/>
                <a:cs typeface="Calibri"/>
              </a:rPr>
              <a:t>дефицит</a:t>
            </a:r>
            <a:endParaRPr sz="12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52016" y="5937503"/>
            <a:ext cx="4748783" cy="591312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2781747" y="6007100"/>
            <a:ext cx="2488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75" dirty="0">
                <a:latin typeface="Calibri"/>
                <a:cs typeface="Calibri"/>
              </a:rPr>
              <a:t>Формирование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80" dirty="0">
                <a:latin typeface="Calibri"/>
                <a:cs typeface="Calibri"/>
              </a:rPr>
              <a:t>ПИТ-синдрома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693920" y="2602992"/>
            <a:ext cx="1701164" cy="649605"/>
            <a:chOff x="4693920" y="2602992"/>
            <a:chExt cx="1701164" cy="649605"/>
          </a:xfrm>
        </p:grpSpPr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93920" y="2602992"/>
              <a:ext cx="1700783" cy="6492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55464" y="2679192"/>
              <a:ext cx="1377696" cy="53644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40638" y="2625285"/>
              <a:ext cx="1608921" cy="5566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740638" y="26252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4968043" y="2712720"/>
            <a:ext cx="1155700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indent="62230">
              <a:lnSpc>
                <a:spcPts val="1300"/>
              </a:lnSpc>
              <a:spcBef>
                <a:spcPts val="160"/>
              </a:spcBef>
            </a:pPr>
            <a:r>
              <a:rPr sz="1100" spc="-120" dirty="0">
                <a:latin typeface="Calibri"/>
                <a:cs typeface="Calibri"/>
              </a:rPr>
              <a:t>Полимионейропатия  </a:t>
            </a:r>
            <a:r>
              <a:rPr sz="1100" spc="-95" dirty="0">
                <a:latin typeface="Calibri"/>
                <a:cs typeface="Calibri"/>
              </a:rPr>
              <a:t>критических</a:t>
            </a:r>
            <a:r>
              <a:rPr sz="1100" spc="-80" dirty="0">
                <a:latin typeface="Calibri"/>
                <a:cs typeface="Calibri"/>
              </a:rPr>
              <a:t> </a:t>
            </a:r>
            <a:r>
              <a:rPr sz="1100" spc="-110" dirty="0">
                <a:latin typeface="Calibri"/>
                <a:cs typeface="Calibri"/>
              </a:rPr>
              <a:t>состояний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154679" y="4160520"/>
            <a:ext cx="1399032" cy="1042415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3414376" y="4544567"/>
            <a:ext cx="8801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0" dirty="0">
                <a:solidFill>
                  <a:srgbClr val="FFFFFF"/>
                </a:solidFill>
                <a:latin typeface="Calibri"/>
                <a:cs typeface="Calibri"/>
              </a:rPr>
              <a:t>Деафферентация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693920" y="3172967"/>
            <a:ext cx="1701164" cy="762000"/>
            <a:chOff x="4693920" y="3172967"/>
            <a:chExt cx="1701164" cy="762000"/>
          </a:xfrm>
        </p:grpSpPr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93920" y="3209543"/>
              <a:ext cx="1700783" cy="6492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56048" y="3172967"/>
              <a:ext cx="1210055" cy="76199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40638" y="3232666"/>
              <a:ext cx="1608921" cy="55669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740638" y="3232666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5074404" y="3212084"/>
            <a:ext cx="941705" cy="5772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-635" algn="ctr">
              <a:lnSpc>
                <a:spcPct val="100800"/>
              </a:lnSpc>
              <a:spcBef>
                <a:spcPts val="85"/>
              </a:spcBef>
            </a:pPr>
            <a:r>
              <a:rPr sz="1200" spc="-114" dirty="0">
                <a:latin typeface="Calibri"/>
                <a:cs typeface="Calibri"/>
              </a:rPr>
              <a:t>Нарушение  </a:t>
            </a:r>
            <a:r>
              <a:rPr sz="1200" spc="-80" dirty="0">
                <a:latin typeface="Calibri"/>
                <a:cs typeface="Calibri"/>
              </a:rPr>
              <a:t>г</a:t>
            </a:r>
            <a:r>
              <a:rPr sz="1200" spc="-105" dirty="0">
                <a:latin typeface="Calibri"/>
                <a:cs typeface="Calibri"/>
              </a:rPr>
              <a:t>ра</a:t>
            </a:r>
            <a:r>
              <a:rPr sz="1200" spc="-95" dirty="0">
                <a:latin typeface="Calibri"/>
                <a:cs typeface="Calibri"/>
              </a:rPr>
              <a:t>в</a:t>
            </a:r>
            <a:r>
              <a:rPr sz="1200" spc="-130" dirty="0">
                <a:latin typeface="Calibri"/>
                <a:cs typeface="Calibri"/>
              </a:rPr>
              <a:t>и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20" dirty="0">
                <a:latin typeface="Calibri"/>
                <a:cs typeface="Calibri"/>
              </a:rPr>
              <a:t>ац</a:t>
            </a:r>
            <a:r>
              <a:rPr sz="1200" spc="-125" dirty="0">
                <a:latin typeface="Calibri"/>
                <a:cs typeface="Calibri"/>
              </a:rPr>
              <a:t>ионно</a:t>
            </a:r>
            <a:r>
              <a:rPr sz="1200" spc="-80" dirty="0">
                <a:latin typeface="Calibri"/>
                <a:cs typeface="Calibri"/>
              </a:rPr>
              <a:t>го  </a:t>
            </a:r>
            <a:r>
              <a:rPr sz="1200" spc="-110" dirty="0">
                <a:latin typeface="Calibri"/>
                <a:cs typeface="Calibri"/>
              </a:rPr>
              <a:t>градиента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4693920" y="3883152"/>
            <a:ext cx="1701164" cy="649605"/>
            <a:chOff x="4693920" y="3883152"/>
            <a:chExt cx="1701164" cy="649605"/>
          </a:xfrm>
        </p:grpSpPr>
        <p:pic>
          <p:nvPicPr>
            <p:cNvPr id="35" name="object 3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93920" y="3883152"/>
              <a:ext cx="1700783" cy="649224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91456" y="3938016"/>
              <a:ext cx="1539239" cy="585216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40638" y="3906028"/>
              <a:ext cx="1608921" cy="556696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740638" y="3906028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909304" y="3977132"/>
            <a:ext cx="127127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41325" marR="5080" indent="-428625">
              <a:lnSpc>
                <a:spcPct val="103299"/>
              </a:lnSpc>
              <a:spcBef>
                <a:spcPts val="50"/>
              </a:spcBef>
            </a:pPr>
            <a:r>
              <a:rPr sz="1200" spc="-114" dirty="0">
                <a:latin typeface="Calibri"/>
                <a:cs typeface="Calibri"/>
              </a:rPr>
              <a:t>Нарушение циркадных  </a:t>
            </a:r>
            <a:r>
              <a:rPr sz="1200" spc="-125" dirty="0">
                <a:latin typeface="Calibri"/>
                <a:cs typeface="Calibri"/>
              </a:rPr>
              <a:t>ритмов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842759" y="4465320"/>
            <a:ext cx="1701164" cy="649605"/>
            <a:chOff x="6842759" y="4465320"/>
            <a:chExt cx="1701164" cy="649605"/>
          </a:xfrm>
        </p:grpSpPr>
        <p:pic>
          <p:nvPicPr>
            <p:cNvPr id="41" name="object 4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42759" y="4465320"/>
              <a:ext cx="1700783" cy="64922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903719" y="4520184"/>
              <a:ext cx="1581912" cy="58521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889577" y="4488185"/>
              <a:ext cx="1608921" cy="55669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6889577" y="4488185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7020938" y="4559300"/>
            <a:ext cx="1346200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241935">
              <a:lnSpc>
                <a:spcPct val="103299"/>
              </a:lnSpc>
              <a:spcBef>
                <a:spcPts val="50"/>
              </a:spcBef>
            </a:pPr>
            <a:r>
              <a:rPr sz="1200" spc="-120" dirty="0">
                <a:latin typeface="Calibri"/>
                <a:cs typeface="Calibri"/>
              </a:rPr>
              <a:t>Эмоционально-  </a:t>
            </a:r>
            <a:r>
              <a:rPr sz="1200" spc="-114" dirty="0">
                <a:latin typeface="Calibri"/>
                <a:cs typeface="Calibri"/>
              </a:rPr>
              <a:t>когнитивные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120" dirty="0">
                <a:latin typeface="Calibri"/>
                <a:cs typeface="Calibri"/>
              </a:rPr>
              <a:t>нарушения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845807" y="3483864"/>
            <a:ext cx="1701164" cy="649605"/>
            <a:chOff x="6845807" y="3483864"/>
            <a:chExt cx="1701164" cy="649605"/>
          </a:xfrm>
        </p:grpSpPr>
        <p:pic>
          <p:nvPicPr>
            <p:cNvPr id="47" name="object 4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845807" y="3483864"/>
              <a:ext cx="1700783" cy="649224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885431" y="3538728"/>
              <a:ext cx="1655064" cy="585216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6891517" y="3505917"/>
              <a:ext cx="1608922" cy="556696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6891517" y="3505917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90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7002240" y="3565651"/>
            <a:ext cx="1387475" cy="4095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4650" marR="5080" indent="-361950">
              <a:lnSpc>
                <a:spcPct val="105000"/>
              </a:lnSpc>
              <a:spcBef>
                <a:spcPts val="100"/>
              </a:spcBef>
            </a:pPr>
            <a:r>
              <a:rPr sz="1200" spc="-125" dirty="0">
                <a:latin typeface="Calibri"/>
                <a:cs typeface="Calibri"/>
              </a:rPr>
              <a:t>Снижение </a:t>
            </a:r>
            <a:r>
              <a:rPr sz="1200" spc="-110" dirty="0">
                <a:latin typeface="Calibri"/>
                <a:cs typeface="Calibri"/>
              </a:rPr>
              <a:t>толерантности  </a:t>
            </a:r>
            <a:r>
              <a:rPr sz="1200" spc="-95" dirty="0">
                <a:latin typeface="Calibri"/>
                <a:cs typeface="Calibri"/>
              </a:rPr>
              <a:t>к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10" dirty="0">
                <a:latin typeface="Calibri"/>
                <a:cs typeface="Calibri"/>
              </a:rPr>
              <a:t>нагрузкам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4693920" y="4541520"/>
            <a:ext cx="1701164" cy="649605"/>
            <a:chOff x="4693920" y="4541520"/>
            <a:chExt cx="1701164" cy="649605"/>
          </a:xfrm>
        </p:grpSpPr>
        <p:pic>
          <p:nvPicPr>
            <p:cNvPr id="53" name="object 5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93920" y="4541520"/>
              <a:ext cx="1700783" cy="6492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998720" y="4596384"/>
              <a:ext cx="1094231" cy="58521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740638" y="4564852"/>
              <a:ext cx="1608921" cy="556696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740638" y="4564852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5116474" y="4635500"/>
            <a:ext cx="857885" cy="3975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indent="58419">
              <a:lnSpc>
                <a:spcPct val="103299"/>
              </a:lnSpc>
              <a:spcBef>
                <a:spcPts val="50"/>
              </a:spcBef>
            </a:pPr>
            <a:r>
              <a:rPr sz="1200" spc="-114" dirty="0">
                <a:latin typeface="Calibri"/>
                <a:cs typeface="Calibri"/>
              </a:rPr>
              <a:t>Нутритивный  </a:t>
            </a:r>
            <a:r>
              <a:rPr sz="1200" spc="-135" dirty="0">
                <a:latin typeface="Calibri"/>
                <a:cs typeface="Calibri"/>
              </a:rPr>
              <a:t>дисм</a:t>
            </a:r>
            <a:r>
              <a:rPr sz="1200" spc="-120" dirty="0">
                <a:latin typeface="Calibri"/>
                <a:cs typeface="Calibri"/>
              </a:rPr>
              <a:t>е</a:t>
            </a:r>
            <a:r>
              <a:rPr sz="1200" spc="-85" dirty="0">
                <a:latin typeface="Calibri"/>
                <a:cs typeface="Calibri"/>
              </a:rPr>
              <a:t>т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5" dirty="0">
                <a:latin typeface="Calibri"/>
                <a:cs typeface="Calibri"/>
              </a:rPr>
              <a:t>б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л</a:t>
            </a:r>
            <a:r>
              <a:rPr sz="1200" spc="-125" dirty="0">
                <a:latin typeface="Calibri"/>
                <a:cs typeface="Calibri"/>
              </a:rPr>
              <a:t>и</a:t>
            </a:r>
            <a:r>
              <a:rPr sz="1200" spc="-95" dirty="0">
                <a:latin typeface="Calibri"/>
                <a:cs typeface="Calibri"/>
              </a:rPr>
              <a:t>з</a:t>
            </a:r>
            <a:r>
              <a:rPr sz="1200" spc="-190" dirty="0">
                <a:latin typeface="Calibri"/>
                <a:cs typeface="Calibri"/>
              </a:rPr>
              <a:t>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648967" y="1455419"/>
            <a:ext cx="6894830" cy="5080000"/>
            <a:chOff x="1648967" y="1455419"/>
            <a:chExt cx="6894830" cy="5080000"/>
          </a:xfrm>
        </p:grpSpPr>
        <p:pic>
          <p:nvPicPr>
            <p:cNvPr id="59" name="object 5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845808" y="2569463"/>
              <a:ext cx="1697736" cy="6492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092696" y="2627375"/>
              <a:ext cx="1237488" cy="585215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6891517" y="2593955"/>
              <a:ext cx="1606980" cy="556695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6891517" y="2593955"/>
              <a:ext cx="1607185" cy="556895"/>
            </a:xfrm>
            <a:custGeom>
              <a:avLst/>
              <a:gdLst/>
              <a:ahLst/>
              <a:cxnLst/>
              <a:rect l="l" t="t" r="r" b="b"/>
              <a:pathLst>
                <a:path w="1607184" h="556894">
                  <a:moveTo>
                    <a:pt x="0" y="92784"/>
                  </a:moveTo>
                  <a:lnTo>
                    <a:pt x="7291" y="56668"/>
                  </a:lnTo>
                  <a:lnTo>
                    <a:pt x="27175" y="27176"/>
                  </a:lnTo>
                  <a:lnTo>
                    <a:pt x="56668" y="7291"/>
                  </a:lnTo>
                  <a:lnTo>
                    <a:pt x="92784" y="0"/>
                  </a:lnTo>
                  <a:lnTo>
                    <a:pt x="1514196" y="0"/>
                  </a:lnTo>
                  <a:lnTo>
                    <a:pt x="1550311" y="7291"/>
                  </a:lnTo>
                  <a:lnTo>
                    <a:pt x="1579804" y="27176"/>
                  </a:lnTo>
                  <a:lnTo>
                    <a:pt x="1599688" y="56668"/>
                  </a:lnTo>
                  <a:lnTo>
                    <a:pt x="1606980" y="92784"/>
                  </a:lnTo>
                  <a:lnTo>
                    <a:pt x="1606980" y="463911"/>
                  </a:lnTo>
                  <a:lnTo>
                    <a:pt x="1599688" y="500027"/>
                  </a:lnTo>
                  <a:lnTo>
                    <a:pt x="1579804" y="529520"/>
                  </a:lnTo>
                  <a:lnTo>
                    <a:pt x="1550311" y="549404"/>
                  </a:lnTo>
                  <a:lnTo>
                    <a:pt x="1514196" y="556696"/>
                  </a:lnTo>
                  <a:lnTo>
                    <a:pt x="92784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6294120" y="1463039"/>
              <a:ext cx="109727" cy="507187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6348588" y="1473199"/>
              <a:ext cx="0" cy="4902835"/>
            </a:xfrm>
            <a:custGeom>
              <a:avLst/>
              <a:gdLst/>
              <a:ahLst/>
              <a:cxnLst/>
              <a:rect l="l" t="t" r="r" b="b"/>
              <a:pathLst>
                <a:path h="4902835">
                  <a:moveTo>
                    <a:pt x="0" y="0"/>
                  </a:moveTo>
                  <a:lnTo>
                    <a:pt x="0" y="4902404"/>
                  </a:lnTo>
                </a:path>
              </a:pathLst>
            </a:custGeom>
            <a:ln w="2734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48967" y="1463039"/>
              <a:ext cx="118871" cy="507187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1708376" y="1473199"/>
              <a:ext cx="0" cy="4902835"/>
            </a:xfrm>
            <a:custGeom>
              <a:avLst/>
              <a:gdLst/>
              <a:ahLst/>
              <a:cxnLst/>
              <a:rect l="l" t="t" r="r" b="b"/>
              <a:pathLst>
                <a:path h="4902835">
                  <a:moveTo>
                    <a:pt x="0" y="0"/>
                  </a:moveTo>
                  <a:lnTo>
                    <a:pt x="0" y="4902404"/>
                  </a:lnTo>
                </a:path>
              </a:pathLst>
            </a:custGeom>
            <a:ln w="3537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3366033" y="1136396"/>
            <a:ext cx="767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0" dirty="0">
                <a:latin typeface="Calibri"/>
                <a:cs typeface="Calibri"/>
              </a:rPr>
              <a:t>3-7</a:t>
            </a:r>
            <a:r>
              <a:rPr sz="1800" spc="-155" dirty="0">
                <a:latin typeface="Calibri"/>
                <a:cs typeface="Calibri"/>
              </a:rPr>
              <a:t>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1667255" y="2694432"/>
            <a:ext cx="4727575" cy="3383279"/>
            <a:chOff x="1667255" y="2694432"/>
            <a:chExt cx="4727575" cy="3383279"/>
          </a:xfrm>
        </p:grpSpPr>
        <p:pic>
          <p:nvPicPr>
            <p:cNvPr id="69" name="object 6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67255" y="2694432"/>
              <a:ext cx="1341120" cy="524256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904999" y="2779776"/>
              <a:ext cx="865632" cy="39319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2716302"/>
              <a:ext cx="1248976" cy="434351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1713367" y="2716302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67255" y="3130296"/>
              <a:ext cx="1341120" cy="527303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981199" y="3218688"/>
              <a:ext cx="713232" cy="393192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713367" y="3154874"/>
              <a:ext cx="1248976" cy="434351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1713367" y="3154874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67255" y="3605784"/>
              <a:ext cx="1341120" cy="52730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2090927" y="3691128"/>
              <a:ext cx="493775" cy="39319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713367" y="3628263"/>
              <a:ext cx="1248976" cy="434351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1713367" y="3628263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67255" y="4078224"/>
              <a:ext cx="1341120" cy="52730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920239" y="4163568"/>
              <a:ext cx="835151" cy="393192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101146"/>
              <a:ext cx="1248976" cy="434351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1713367" y="4101146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667255" y="4608576"/>
              <a:ext cx="1341120" cy="527304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749551" y="4696967"/>
              <a:ext cx="1176527" cy="393192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4633204"/>
              <a:ext cx="1248976" cy="43435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1713367" y="463320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667255" y="5068823"/>
              <a:ext cx="1341120" cy="527304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56231" y="5154167"/>
              <a:ext cx="963168" cy="396240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713367" y="5092195"/>
              <a:ext cx="1248976" cy="434351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1713367" y="5092195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667255" y="5553455"/>
              <a:ext cx="1341120" cy="524256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914143" y="5638800"/>
              <a:ext cx="847344" cy="393192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713367" y="5575508"/>
              <a:ext cx="1248976" cy="43435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713367" y="5575508"/>
              <a:ext cx="1249045" cy="434975"/>
            </a:xfrm>
            <a:custGeom>
              <a:avLst/>
              <a:gdLst/>
              <a:ahLst/>
              <a:cxnLst/>
              <a:rect l="l" t="t" r="r" b="b"/>
              <a:pathLst>
                <a:path w="1249045" h="434975">
                  <a:moveTo>
                    <a:pt x="0" y="72392"/>
                  </a:moveTo>
                  <a:lnTo>
                    <a:pt x="5688" y="44214"/>
                  </a:lnTo>
                  <a:lnTo>
                    <a:pt x="21203" y="21203"/>
                  </a:lnTo>
                  <a:lnTo>
                    <a:pt x="44214" y="5688"/>
                  </a:lnTo>
                  <a:lnTo>
                    <a:pt x="72392" y="0"/>
                  </a:lnTo>
                  <a:lnTo>
                    <a:pt x="1176584" y="0"/>
                  </a:lnTo>
                  <a:lnTo>
                    <a:pt x="1204762" y="5688"/>
                  </a:lnTo>
                  <a:lnTo>
                    <a:pt x="1227773" y="21203"/>
                  </a:lnTo>
                  <a:lnTo>
                    <a:pt x="1243288" y="44214"/>
                  </a:lnTo>
                  <a:lnTo>
                    <a:pt x="1248977" y="72392"/>
                  </a:lnTo>
                  <a:lnTo>
                    <a:pt x="1248977" y="361958"/>
                  </a:lnTo>
                  <a:lnTo>
                    <a:pt x="1243288" y="390136"/>
                  </a:lnTo>
                  <a:lnTo>
                    <a:pt x="1227773" y="413147"/>
                  </a:lnTo>
                  <a:lnTo>
                    <a:pt x="1204762" y="428662"/>
                  </a:lnTo>
                  <a:lnTo>
                    <a:pt x="1176584" y="434351"/>
                  </a:lnTo>
                  <a:lnTo>
                    <a:pt x="72392" y="434351"/>
                  </a:lnTo>
                  <a:lnTo>
                    <a:pt x="44214" y="428662"/>
                  </a:lnTo>
                  <a:lnTo>
                    <a:pt x="21203" y="413147"/>
                  </a:lnTo>
                  <a:lnTo>
                    <a:pt x="5688" y="390136"/>
                  </a:lnTo>
                  <a:lnTo>
                    <a:pt x="0" y="361958"/>
                  </a:lnTo>
                  <a:lnTo>
                    <a:pt x="0" y="7239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4693920" y="5181600"/>
              <a:ext cx="1700783" cy="649224"/>
            </a:xfrm>
            <a:prstGeom prst="rect">
              <a:avLst/>
            </a:prstGeom>
          </p:spPr>
        </p:pic>
        <p:pic>
          <p:nvPicPr>
            <p:cNvPr id="98" name="object 98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4767072" y="5236463"/>
              <a:ext cx="1588008" cy="585216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4740638" y="5203768"/>
              <a:ext cx="1608921" cy="556695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4740638" y="5203769"/>
              <a:ext cx="1609090" cy="556895"/>
            </a:xfrm>
            <a:custGeom>
              <a:avLst/>
              <a:gdLst/>
              <a:ahLst/>
              <a:cxnLst/>
              <a:rect l="l" t="t" r="r" b="b"/>
              <a:pathLst>
                <a:path w="1609089" h="556895">
                  <a:moveTo>
                    <a:pt x="0" y="92784"/>
                  </a:moveTo>
                  <a:lnTo>
                    <a:pt x="7291" y="56668"/>
                  </a:lnTo>
                  <a:lnTo>
                    <a:pt x="27175" y="27175"/>
                  </a:lnTo>
                  <a:lnTo>
                    <a:pt x="56668" y="7291"/>
                  </a:lnTo>
                  <a:lnTo>
                    <a:pt x="92783" y="0"/>
                  </a:lnTo>
                  <a:lnTo>
                    <a:pt x="1516138" y="0"/>
                  </a:lnTo>
                  <a:lnTo>
                    <a:pt x="1552253" y="7291"/>
                  </a:lnTo>
                  <a:lnTo>
                    <a:pt x="1581746" y="27175"/>
                  </a:lnTo>
                  <a:lnTo>
                    <a:pt x="1601630" y="56668"/>
                  </a:lnTo>
                  <a:lnTo>
                    <a:pt x="1608922" y="92784"/>
                  </a:lnTo>
                  <a:lnTo>
                    <a:pt x="1608922" y="463911"/>
                  </a:lnTo>
                  <a:lnTo>
                    <a:pt x="1601630" y="500027"/>
                  </a:lnTo>
                  <a:lnTo>
                    <a:pt x="1581746" y="529520"/>
                  </a:lnTo>
                  <a:lnTo>
                    <a:pt x="1552253" y="549404"/>
                  </a:lnTo>
                  <a:lnTo>
                    <a:pt x="1516138" y="556696"/>
                  </a:lnTo>
                  <a:lnTo>
                    <a:pt x="92783" y="556696"/>
                  </a:lnTo>
                  <a:lnTo>
                    <a:pt x="56668" y="549404"/>
                  </a:lnTo>
                  <a:lnTo>
                    <a:pt x="27175" y="529520"/>
                  </a:lnTo>
                  <a:lnTo>
                    <a:pt x="7291" y="500027"/>
                  </a:lnTo>
                  <a:lnTo>
                    <a:pt x="0" y="463911"/>
                  </a:lnTo>
                  <a:lnTo>
                    <a:pt x="0" y="92784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1" name="object 101"/>
          <p:cNvSpPr txBox="1"/>
          <p:nvPr/>
        </p:nvSpPr>
        <p:spPr>
          <a:xfrm>
            <a:off x="4885207" y="5272532"/>
            <a:ext cx="1320165" cy="40068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400685" marR="5080" indent="-388620">
              <a:lnSpc>
                <a:spcPct val="105000"/>
              </a:lnSpc>
              <a:spcBef>
                <a:spcPts val="25"/>
              </a:spcBef>
            </a:pPr>
            <a:r>
              <a:rPr sz="1200" spc="-210" dirty="0">
                <a:latin typeface="Calibri"/>
                <a:cs typeface="Calibri"/>
              </a:rPr>
              <a:t>Г</a:t>
            </a:r>
            <a:r>
              <a:rPr sz="1200" spc="-120" dirty="0">
                <a:latin typeface="Calibri"/>
                <a:cs typeface="Calibri"/>
              </a:rPr>
              <a:t>н</a:t>
            </a:r>
            <a:r>
              <a:rPr sz="1200" spc="-125" dirty="0">
                <a:latin typeface="Calibri"/>
                <a:cs typeface="Calibri"/>
              </a:rPr>
              <a:t>о</a:t>
            </a:r>
            <a:r>
              <a:rPr sz="1200" spc="-130" dirty="0">
                <a:latin typeface="Calibri"/>
                <a:cs typeface="Calibri"/>
              </a:rPr>
              <a:t>й</a:t>
            </a:r>
            <a:r>
              <a:rPr sz="1200" spc="-125" dirty="0">
                <a:latin typeface="Calibri"/>
                <a:cs typeface="Calibri"/>
              </a:rPr>
              <a:t>н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20" dirty="0">
                <a:latin typeface="Calibri"/>
                <a:cs typeface="Calibri"/>
              </a:rPr>
              <a:t>-</a:t>
            </a:r>
            <a:r>
              <a:rPr sz="1200" spc="-100" dirty="0">
                <a:latin typeface="Calibri"/>
                <a:cs typeface="Calibri"/>
              </a:rPr>
              <a:t>в</a:t>
            </a:r>
            <a:r>
              <a:rPr sz="1200" spc="-120" dirty="0">
                <a:latin typeface="Calibri"/>
                <a:cs typeface="Calibri"/>
              </a:rPr>
              <a:t>о</a:t>
            </a:r>
            <a:r>
              <a:rPr sz="1200" spc="-90" dirty="0">
                <a:latin typeface="Calibri"/>
                <a:cs typeface="Calibri"/>
              </a:rPr>
              <a:t>с</a:t>
            </a:r>
            <a:r>
              <a:rPr sz="1200" spc="-114" dirty="0">
                <a:latin typeface="Calibri"/>
                <a:cs typeface="Calibri"/>
              </a:rPr>
              <a:t>п</a:t>
            </a:r>
            <a:r>
              <a:rPr sz="1200" spc="-105" dirty="0">
                <a:latin typeface="Calibri"/>
                <a:cs typeface="Calibri"/>
              </a:rPr>
              <a:t>а</a:t>
            </a:r>
            <a:r>
              <a:rPr sz="1200" spc="-130" dirty="0">
                <a:latin typeface="Calibri"/>
                <a:cs typeface="Calibri"/>
              </a:rPr>
              <a:t>ли</a:t>
            </a:r>
            <a:r>
              <a:rPr sz="1200" spc="-100" dirty="0">
                <a:latin typeface="Calibri"/>
                <a:cs typeface="Calibri"/>
              </a:rPr>
              <a:t>те</a:t>
            </a:r>
            <a:r>
              <a:rPr sz="1200" spc="-120" dirty="0">
                <a:latin typeface="Calibri"/>
                <a:cs typeface="Calibri"/>
              </a:rPr>
              <a:t>ль</a:t>
            </a:r>
            <a:r>
              <a:rPr sz="1200" spc="-100" dirty="0">
                <a:latin typeface="Calibri"/>
                <a:cs typeface="Calibri"/>
              </a:rPr>
              <a:t>ные  </a:t>
            </a:r>
            <a:r>
              <a:rPr sz="1200" spc="-114" dirty="0">
                <a:latin typeface="Calibri"/>
                <a:cs typeface="Calibri"/>
              </a:rPr>
              <a:t>процессы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02" name="object 102"/>
          <p:cNvGrpSpPr/>
          <p:nvPr/>
        </p:nvGrpSpPr>
        <p:grpSpPr>
          <a:xfrm>
            <a:off x="6833616" y="1447799"/>
            <a:ext cx="3834765" cy="5087620"/>
            <a:chOff x="6833616" y="1447799"/>
            <a:chExt cx="3834765" cy="5087620"/>
          </a:xfrm>
        </p:grpSpPr>
        <p:pic>
          <p:nvPicPr>
            <p:cNvPr id="103" name="object 103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442960" y="1481327"/>
              <a:ext cx="109727" cy="4602480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8498498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5" name="object 105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6833616" y="1447799"/>
              <a:ext cx="109727" cy="5087111"/>
            </a:xfrm>
            <a:prstGeom prst="rect">
              <a:avLst/>
            </a:prstGeom>
          </p:spPr>
        </p:pic>
        <p:sp>
          <p:nvSpPr>
            <p:cNvPr id="106" name="object 106"/>
            <p:cNvSpPr/>
            <p:nvPr/>
          </p:nvSpPr>
          <p:spPr>
            <a:xfrm>
              <a:off x="6887636" y="1468460"/>
              <a:ext cx="0" cy="4907280"/>
            </a:xfrm>
            <a:custGeom>
              <a:avLst/>
              <a:gdLst/>
              <a:ahLst/>
              <a:cxnLst/>
              <a:rect l="l" t="t" r="r" b="b"/>
              <a:pathLst>
                <a:path h="4907280">
                  <a:moveTo>
                    <a:pt x="0" y="0"/>
                  </a:moveTo>
                  <a:lnTo>
                    <a:pt x="0" y="4907143"/>
                  </a:lnTo>
                </a:path>
              </a:pathLst>
            </a:custGeom>
            <a:ln w="2540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7" name="object 107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9268968" y="4928615"/>
              <a:ext cx="1399031" cy="1018032"/>
            </a:xfrm>
            <a:prstGeom prst="rect">
              <a:avLst/>
            </a:prstGeom>
          </p:spPr>
        </p:pic>
      </p:grpSp>
      <p:sp>
        <p:nvSpPr>
          <p:cNvPr id="108" name="object 108"/>
          <p:cNvSpPr txBox="1"/>
          <p:nvPr/>
        </p:nvSpPr>
        <p:spPr>
          <a:xfrm>
            <a:off x="9441031" y="5277611"/>
            <a:ext cx="10547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35" dirty="0">
                <a:latin typeface="Calibri"/>
                <a:cs typeface="Calibri"/>
              </a:rPr>
              <a:t>десоциализация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8476488" y="1481327"/>
            <a:ext cx="890269" cy="4602480"/>
            <a:chOff x="8476488" y="1481327"/>
            <a:chExt cx="890269" cy="4602480"/>
          </a:xfrm>
        </p:grpSpPr>
        <p:pic>
          <p:nvPicPr>
            <p:cNvPr id="110" name="object 11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9232392" y="1481327"/>
              <a:ext cx="109727" cy="4602480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9286623" y="1502783"/>
              <a:ext cx="0" cy="4507230"/>
            </a:xfrm>
            <a:custGeom>
              <a:avLst/>
              <a:gdLst/>
              <a:ahLst/>
              <a:cxnLst/>
              <a:rect l="l" t="t" r="r" b="b"/>
              <a:pathLst>
                <a:path h="4507230">
                  <a:moveTo>
                    <a:pt x="0" y="0"/>
                  </a:moveTo>
                  <a:lnTo>
                    <a:pt x="1" y="4507075"/>
                  </a:lnTo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476488" y="3666744"/>
              <a:ext cx="890016" cy="896112"/>
            </a:xfrm>
            <a:prstGeom prst="rect">
              <a:avLst/>
            </a:prstGeom>
          </p:spPr>
        </p:pic>
      </p:grpSp>
      <p:sp>
        <p:nvSpPr>
          <p:cNvPr id="113" name="object 113"/>
          <p:cNvSpPr txBox="1"/>
          <p:nvPr/>
        </p:nvSpPr>
        <p:spPr>
          <a:xfrm>
            <a:off x="7175706" y="1206500"/>
            <a:ext cx="88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8-30 </a:t>
            </a:r>
            <a:r>
              <a:rPr sz="1800" spc="-145" dirty="0">
                <a:latin typeface="Calibri"/>
                <a:cs typeface="Calibri"/>
              </a:rPr>
              <a:t>сутки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4" name="object 114"/>
          <p:cNvGrpSpPr/>
          <p:nvPr/>
        </p:nvGrpSpPr>
        <p:grpSpPr>
          <a:xfrm>
            <a:off x="1557527" y="1368552"/>
            <a:ext cx="9265920" cy="360045"/>
            <a:chOff x="1557527" y="1368552"/>
            <a:chExt cx="9265920" cy="360045"/>
          </a:xfrm>
        </p:grpSpPr>
        <p:pic>
          <p:nvPicPr>
            <p:cNvPr id="115" name="object 115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1557527" y="1368552"/>
              <a:ext cx="4943856" cy="307848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1713308" y="1443830"/>
              <a:ext cx="4634865" cy="118110"/>
            </a:xfrm>
            <a:custGeom>
              <a:avLst/>
              <a:gdLst/>
              <a:ahLst/>
              <a:cxnLst/>
              <a:rect l="l" t="t" r="r" b="b"/>
              <a:pathLst>
                <a:path w="4634865" h="118109">
                  <a:moveTo>
                    <a:pt x="4533303" y="1"/>
                  </a:moveTo>
                  <a:lnTo>
                    <a:pt x="4525526" y="2047"/>
                  </a:lnTo>
                  <a:lnTo>
                    <a:pt x="4518459" y="14164"/>
                  </a:lnTo>
                  <a:lnTo>
                    <a:pt x="4520505" y="21940"/>
                  </a:lnTo>
                  <a:lnTo>
                    <a:pt x="4562186" y="46254"/>
                  </a:lnTo>
                  <a:lnTo>
                    <a:pt x="4609143" y="46254"/>
                  </a:lnTo>
                  <a:lnTo>
                    <a:pt x="4609143" y="71654"/>
                  </a:lnTo>
                  <a:lnTo>
                    <a:pt x="4562186" y="71654"/>
                  </a:lnTo>
                  <a:lnTo>
                    <a:pt x="4520505" y="95968"/>
                  </a:lnTo>
                  <a:lnTo>
                    <a:pt x="4518459" y="103745"/>
                  </a:lnTo>
                  <a:lnTo>
                    <a:pt x="4525526" y="115862"/>
                  </a:lnTo>
                  <a:lnTo>
                    <a:pt x="4533305" y="117908"/>
                  </a:lnTo>
                  <a:lnTo>
                    <a:pt x="4612596" y="71654"/>
                  </a:lnTo>
                  <a:lnTo>
                    <a:pt x="4609143" y="71654"/>
                  </a:lnTo>
                  <a:lnTo>
                    <a:pt x="4612599" y="71653"/>
                  </a:lnTo>
                  <a:lnTo>
                    <a:pt x="4634368" y="58954"/>
                  </a:lnTo>
                  <a:lnTo>
                    <a:pt x="4533303" y="1"/>
                  </a:lnTo>
                  <a:close/>
                </a:path>
                <a:path w="463486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1" y="115862"/>
                  </a:lnTo>
                  <a:lnTo>
                    <a:pt x="115909" y="103745"/>
                  </a:lnTo>
                  <a:lnTo>
                    <a:pt x="113863" y="95967"/>
                  </a:lnTo>
                  <a:lnTo>
                    <a:pt x="72180" y="71653"/>
                  </a:lnTo>
                  <a:lnTo>
                    <a:pt x="25224" y="71653"/>
                  </a:lnTo>
                  <a:lnTo>
                    <a:pt x="25224" y="46253"/>
                  </a:lnTo>
                  <a:lnTo>
                    <a:pt x="72181" y="46253"/>
                  </a:lnTo>
                  <a:lnTo>
                    <a:pt x="113863" y="21939"/>
                  </a:lnTo>
                  <a:lnTo>
                    <a:pt x="115909" y="14163"/>
                  </a:lnTo>
                  <a:lnTo>
                    <a:pt x="108841" y="2045"/>
                  </a:lnTo>
                  <a:lnTo>
                    <a:pt x="101064" y="0"/>
                  </a:lnTo>
                  <a:close/>
                </a:path>
                <a:path w="4634865" h="118109">
                  <a:moveTo>
                    <a:pt x="4583958" y="58954"/>
                  </a:moveTo>
                  <a:lnTo>
                    <a:pt x="4562186" y="71654"/>
                  </a:lnTo>
                  <a:lnTo>
                    <a:pt x="4609143" y="71654"/>
                  </a:lnTo>
                  <a:lnTo>
                    <a:pt x="4609143" y="69924"/>
                  </a:lnTo>
                  <a:lnTo>
                    <a:pt x="4602762" y="69923"/>
                  </a:lnTo>
                  <a:lnTo>
                    <a:pt x="4583958" y="58954"/>
                  </a:lnTo>
                  <a:close/>
                </a:path>
                <a:path w="4634865" h="118109">
                  <a:moveTo>
                    <a:pt x="72181" y="46253"/>
                  </a:moveTo>
                  <a:lnTo>
                    <a:pt x="50410" y="58954"/>
                  </a:lnTo>
                  <a:lnTo>
                    <a:pt x="72180" y="71653"/>
                  </a:lnTo>
                  <a:lnTo>
                    <a:pt x="4562188" y="71653"/>
                  </a:lnTo>
                  <a:lnTo>
                    <a:pt x="4583958" y="58954"/>
                  </a:lnTo>
                  <a:lnTo>
                    <a:pt x="4562186" y="46254"/>
                  </a:lnTo>
                  <a:lnTo>
                    <a:pt x="72181" y="46253"/>
                  </a:lnTo>
                  <a:close/>
                </a:path>
                <a:path w="4634865" h="118109">
                  <a:moveTo>
                    <a:pt x="25224" y="46253"/>
                  </a:moveTo>
                  <a:lnTo>
                    <a:pt x="25224" y="71653"/>
                  </a:lnTo>
                  <a:lnTo>
                    <a:pt x="72180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4"/>
                  </a:lnTo>
                  <a:lnTo>
                    <a:pt x="69214" y="47984"/>
                  </a:lnTo>
                  <a:lnTo>
                    <a:pt x="72181" y="46253"/>
                  </a:lnTo>
                  <a:lnTo>
                    <a:pt x="25224" y="46253"/>
                  </a:lnTo>
                  <a:close/>
                </a:path>
                <a:path w="4634865" h="118109">
                  <a:moveTo>
                    <a:pt x="4602764" y="47984"/>
                  </a:moveTo>
                  <a:lnTo>
                    <a:pt x="4583958" y="58954"/>
                  </a:lnTo>
                  <a:lnTo>
                    <a:pt x="4602764" y="69924"/>
                  </a:lnTo>
                  <a:lnTo>
                    <a:pt x="4602764" y="47984"/>
                  </a:lnTo>
                  <a:close/>
                </a:path>
                <a:path w="4634865" h="118109">
                  <a:moveTo>
                    <a:pt x="4609143" y="47984"/>
                  </a:moveTo>
                  <a:lnTo>
                    <a:pt x="4602764" y="47984"/>
                  </a:lnTo>
                  <a:lnTo>
                    <a:pt x="4602764" y="69924"/>
                  </a:lnTo>
                  <a:lnTo>
                    <a:pt x="4609143" y="69924"/>
                  </a:lnTo>
                  <a:lnTo>
                    <a:pt x="4609143" y="47984"/>
                  </a:lnTo>
                  <a:close/>
                </a:path>
                <a:path w="4634865" h="118109">
                  <a:moveTo>
                    <a:pt x="31603" y="47984"/>
                  </a:moveTo>
                  <a:lnTo>
                    <a:pt x="31603" y="69923"/>
                  </a:lnTo>
                  <a:lnTo>
                    <a:pt x="50408" y="58953"/>
                  </a:lnTo>
                  <a:lnTo>
                    <a:pt x="31603" y="47984"/>
                  </a:lnTo>
                  <a:close/>
                </a:path>
                <a:path w="463486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4634865" h="118109">
                  <a:moveTo>
                    <a:pt x="4562186" y="46254"/>
                  </a:moveTo>
                  <a:lnTo>
                    <a:pt x="4583960" y="58953"/>
                  </a:lnTo>
                  <a:lnTo>
                    <a:pt x="4602764" y="47984"/>
                  </a:lnTo>
                  <a:lnTo>
                    <a:pt x="4609143" y="47984"/>
                  </a:lnTo>
                  <a:lnTo>
                    <a:pt x="4609143" y="46254"/>
                  </a:lnTo>
                  <a:lnTo>
                    <a:pt x="4562186" y="46254"/>
                  </a:lnTo>
                  <a:close/>
                </a:path>
                <a:path w="4634865" h="118109">
                  <a:moveTo>
                    <a:pt x="69214" y="47984"/>
                  </a:moveTo>
                  <a:lnTo>
                    <a:pt x="31603" y="47984"/>
                  </a:lnTo>
                  <a:lnTo>
                    <a:pt x="50410" y="58953"/>
                  </a:lnTo>
                  <a:lnTo>
                    <a:pt x="69214" y="4798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6733031" y="1395984"/>
              <a:ext cx="1920239" cy="307848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6887578" y="1471498"/>
              <a:ext cx="1610995" cy="118110"/>
            </a:xfrm>
            <a:custGeom>
              <a:avLst/>
              <a:gdLst/>
              <a:ahLst/>
              <a:cxnLst/>
              <a:rect l="l" t="t" r="r" b="b"/>
              <a:pathLst>
                <a:path w="1610995" h="118109">
                  <a:moveTo>
                    <a:pt x="1509914" y="0"/>
                  </a:moveTo>
                  <a:lnTo>
                    <a:pt x="1502138" y="2047"/>
                  </a:lnTo>
                  <a:lnTo>
                    <a:pt x="1495070" y="14164"/>
                  </a:lnTo>
                  <a:lnTo>
                    <a:pt x="1497116" y="21940"/>
                  </a:lnTo>
                  <a:lnTo>
                    <a:pt x="1538798" y="46254"/>
                  </a:lnTo>
                  <a:lnTo>
                    <a:pt x="1585775" y="46254"/>
                  </a:lnTo>
                  <a:lnTo>
                    <a:pt x="1585775" y="71654"/>
                  </a:lnTo>
                  <a:lnTo>
                    <a:pt x="1538798" y="71654"/>
                  </a:lnTo>
                  <a:lnTo>
                    <a:pt x="1497116" y="95968"/>
                  </a:lnTo>
                  <a:lnTo>
                    <a:pt x="1495070" y="103745"/>
                  </a:lnTo>
                  <a:lnTo>
                    <a:pt x="1502138" y="115862"/>
                  </a:lnTo>
                  <a:lnTo>
                    <a:pt x="1509916" y="117908"/>
                  </a:lnTo>
                  <a:lnTo>
                    <a:pt x="1589208" y="71654"/>
                  </a:lnTo>
                  <a:lnTo>
                    <a:pt x="1585775" y="71654"/>
                  </a:lnTo>
                  <a:lnTo>
                    <a:pt x="1589210" y="71653"/>
                  </a:lnTo>
                  <a:lnTo>
                    <a:pt x="1610979" y="58954"/>
                  </a:lnTo>
                  <a:lnTo>
                    <a:pt x="1509914" y="0"/>
                  </a:lnTo>
                  <a:close/>
                </a:path>
                <a:path w="1610995" h="118109">
                  <a:moveTo>
                    <a:pt x="101064" y="0"/>
                  </a:moveTo>
                  <a:lnTo>
                    <a:pt x="0" y="58953"/>
                  </a:lnTo>
                  <a:lnTo>
                    <a:pt x="101064" y="117908"/>
                  </a:lnTo>
                  <a:lnTo>
                    <a:pt x="108840" y="115862"/>
                  </a:lnTo>
                  <a:lnTo>
                    <a:pt x="115909" y="103745"/>
                  </a:lnTo>
                  <a:lnTo>
                    <a:pt x="113861" y="95967"/>
                  </a:lnTo>
                  <a:lnTo>
                    <a:pt x="72181" y="71653"/>
                  </a:lnTo>
                  <a:lnTo>
                    <a:pt x="25194" y="71653"/>
                  </a:lnTo>
                  <a:lnTo>
                    <a:pt x="25194" y="46253"/>
                  </a:lnTo>
                  <a:lnTo>
                    <a:pt x="72181" y="46253"/>
                  </a:lnTo>
                  <a:lnTo>
                    <a:pt x="113861" y="21939"/>
                  </a:lnTo>
                  <a:lnTo>
                    <a:pt x="115909" y="14163"/>
                  </a:lnTo>
                  <a:lnTo>
                    <a:pt x="108840" y="2045"/>
                  </a:lnTo>
                  <a:lnTo>
                    <a:pt x="101064" y="0"/>
                  </a:lnTo>
                  <a:close/>
                </a:path>
                <a:path w="1610995" h="118109">
                  <a:moveTo>
                    <a:pt x="1560569" y="58954"/>
                  </a:moveTo>
                  <a:lnTo>
                    <a:pt x="1538798" y="71654"/>
                  </a:lnTo>
                  <a:lnTo>
                    <a:pt x="1585775" y="71654"/>
                  </a:lnTo>
                  <a:lnTo>
                    <a:pt x="1585775" y="69924"/>
                  </a:lnTo>
                  <a:lnTo>
                    <a:pt x="1579373" y="69923"/>
                  </a:lnTo>
                  <a:lnTo>
                    <a:pt x="1560569" y="58954"/>
                  </a:lnTo>
                  <a:close/>
                </a:path>
                <a:path w="1610995" h="118109">
                  <a:moveTo>
                    <a:pt x="72180" y="46253"/>
                  </a:moveTo>
                  <a:lnTo>
                    <a:pt x="50409" y="58953"/>
                  </a:lnTo>
                  <a:lnTo>
                    <a:pt x="72181" y="71653"/>
                  </a:lnTo>
                  <a:lnTo>
                    <a:pt x="1538800" y="71653"/>
                  </a:lnTo>
                  <a:lnTo>
                    <a:pt x="1560569" y="58954"/>
                  </a:lnTo>
                  <a:lnTo>
                    <a:pt x="1538798" y="46254"/>
                  </a:lnTo>
                  <a:lnTo>
                    <a:pt x="72180" y="46253"/>
                  </a:lnTo>
                  <a:close/>
                </a:path>
                <a:path w="1610995" h="118109">
                  <a:moveTo>
                    <a:pt x="25194" y="46253"/>
                  </a:moveTo>
                  <a:lnTo>
                    <a:pt x="25194" y="71653"/>
                  </a:lnTo>
                  <a:lnTo>
                    <a:pt x="72181" y="71653"/>
                  </a:lnTo>
                  <a:lnTo>
                    <a:pt x="69215" y="69923"/>
                  </a:lnTo>
                  <a:lnTo>
                    <a:pt x="31603" y="69923"/>
                  </a:lnTo>
                  <a:lnTo>
                    <a:pt x="31603" y="47983"/>
                  </a:lnTo>
                  <a:lnTo>
                    <a:pt x="69215" y="47983"/>
                  </a:lnTo>
                  <a:lnTo>
                    <a:pt x="72180" y="46253"/>
                  </a:lnTo>
                  <a:lnTo>
                    <a:pt x="25194" y="46253"/>
                  </a:lnTo>
                  <a:close/>
                </a:path>
                <a:path w="1610995" h="118109">
                  <a:moveTo>
                    <a:pt x="1579375" y="47984"/>
                  </a:moveTo>
                  <a:lnTo>
                    <a:pt x="1560569" y="58954"/>
                  </a:lnTo>
                  <a:lnTo>
                    <a:pt x="1579375" y="69924"/>
                  </a:lnTo>
                  <a:lnTo>
                    <a:pt x="1579375" y="47984"/>
                  </a:lnTo>
                  <a:close/>
                </a:path>
                <a:path w="1610995" h="118109">
                  <a:moveTo>
                    <a:pt x="1585775" y="47984"/>
                  </a:moveTo>
                  <a:lnTo>
                    <a:pt x="1579375" y="47984"/>
                  </a:lnTo>
                  <a:lnTo>
                    <a:pt x="1579375" y="69924"/>
                  </a:lnTo>
                  <a:lnTo>
                    <a:pt x="1585775" y="69924"/>
                  </a:lnTo>
                  <a:lnTo>
                    <a:pt x="1585775" y="47984"/>
                  </a:lnTo>
                  <a:close/>
                </a:path>
                <a:path w="1610995" h="118109">
                  <a:moveTo>
                    <a:pt x="31603" y="47983"/>
                  </a:moveTo>
                  <a:lnTo>
                    <a:pt x="31603" y="69923"/>
                  </a:lnTo>
                  <a:lnTo>
                    <a:pt x="50409" y="58953"/>
                  </a:lnTo>
                  <a:lnTo>
                    <a:pt x="31603" y="47983"/>
                  </a:lnTo>
                  <a:close/>
                </a:path>
                <a:path w="1610995" h="118109">
                  <a:moveTo>
                    <a:pt x="50409" y="58953"/>
                  </a:moveTo>
                  <a:lnTo>
                    <a:pt x="31603" y="69923"/>
                  </a:lnTo>
                  <a:lnTo>
                    <a:pt x="69215" y="69923"/>
                  </a:lnTo>
                  <a:lnTo>
                    <a:pt x="50409" y="58953"/>
                  </a:lnTo>
                  <a:close/>
                </a:path>
                <a:path w="1610995" h="118109">
                  <a:moveTo>
                    <a:pt x="1538798" y="46254"/>
                  </a:moveTo>
                  <a:lnTo>
                    <a:pt x="1560571" y="58953"/>
                  </a:lnTo>
                  <a:lnTo>
                    <a:pt x="1579375" y="47984"/>
                  </a:lnTo>
                  <a:lnTo>
                    <a:pt x="1585775" y="47984"/>
                  </a:lnTo>
                  <a:lnTo>
                    <a:pt x="1585775" y="46254"/>
                  </a:lnTo>
                  <a:lnTo>
                    <a:pt x="1538798" y="46254"/>
                  </a:lnTo>
                  <a:close/>
                </a:path>
                <a:path w="1610995" h="118109">
                  <a:moveTo>
                    <a:pt x="69215" y="47983"/>
                  </a:moveTo>
                  <a:lnTo>
                    <a:pt x="31603" y="47983"/>
                  </a:lnTo>
                  <a:lnTo>
                    <a:pt x="50409" y="58953"/>
                  </a:lnTo>
                  <a:lnTo>
                    <a:pt x="69215" y="47983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9131808" y="1395984"/>
              <a:ext cx="1691640" cy="33223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9286563" y="1473245"/>
              <a:ext cx="1381760" cy="138430"/>
            </a:xfrm>
            <a:custGeom>
              <a:avLst/>
              <a:gdLst/>
              <a:ahLst/>
              <a:cxnLst/>
              <a:rect l="l" t="t" r="r" b="b"/>
              <a:pathLst>
                <a:path w="1381759" h="138430">
                  <a:moveTo>
                    <a:pt x="100034" y="20306"/>
                  </a:moveTo>
                  <a:lnTo>
                    <a:pt x="0" y="80991"/>
                  </a:lnTo>
                  <a:lnTo>
                    <a:pt x="102063" y="138196"/>
                  </a:lnTo>
                  <a:lnTo>
                    <a:pt x="109804" y="136016"/>
                  </a:lnTo>
                  <a:lnTo>
                    <a:pt x="116662" y="123779"/>
                  </a:lnTo>
                  <a:lnTo>
                    <a:pt x="114482" y="116039"/>
                  </a:lnTo>
                  <a:lnTo>
                    <a:pt x="73832" y="93256"/>
                  </a:lnTo>
                  <a:lnTo>
                    <a:pt x="25419" y="93256"/>
                  </a:lnTo>
                  <a:lnTo>
                    <a:pt x="24982" y="67858"/>
                  </a:lnTo>
                  <a:lnTo>
                    <a:pt x="71953" y="67049"/>
                  </a:lnTo>
                  <a:lnTo>
                    <a:pt x="113207" y="42023"/>
                  </a:lnTo>
                  <a:lnTo>
                    <a:pt x="115120" y="34212"/>
                  </a:lnTo>
                  <a:lnTo>
                    <a:pt x="107844" y="22218"/>
                  </a:lnTo>
                  <a:lnTo>
                    <a:pt x="100034" y="20306"/>
                  </a:lnTo>
                  <a:close/>
                </a:path>
                <a:path w="1381759" h="138430">
                  <a:moveTo>
                    <a:pt x="1359615" y="44941"/>
                  </a:moveTo>
                  <a:lnTo>
                    <a:pt x="1356076" y="44941"/>
                  </a:lnTo>
                  <a:lnTo>
                    <a:pt x="1356513" y="70337"/>
                  </a:lnTo>
                  <a:lnTo>
                    <a:pt x="1309543" y="71146"/>
                  </a:lnTo>
                  <a:lnTo>
                    <a:pt x="1268286" y="96174"/>
                  </a:lnTo>
                  <a:lnTo>
                    <a:pt x="1266374" y="103985"/>
                  </a:lnTo>
                  <a:lnTo>
                    <a:pt x="1273651" y="115977"/>
                  </a:lnTo>
                  <a:lnTo>
                    <a:pt x="1281461" y="117890"/>
                  </a:lnTo>
                  <a:lnTo>
                    <a:pt x="1381495" y="57204"/>
                  </a:lnTo>
                  <a:lnTo>
                    <a:pt x="1359615" y="44941"/>
                  </a:lnTo>
                  <a:close/>
                </a:path>
                <a:path w="1381759" h="138430">
                  <a:moveTo>
                    <a:pt x="71953" y="67049"/>
                  </a:moveTo>
                  <a:lnTo>
                    <a:pt x="24982" y="67858"/>
                  </a:lnTo>
                  <a:lnTo>
                    <a:pt x="25419" y="93256"/>
                  </a:lnTo>
                  <a:lnTo>
                    <a:pt x="72389" y="92447"/>
                  </a:lnTo>
                  <a:lnTo>
                    <a:pt x="70549" y="91415"/>
                  </a:lnTo>
                  <a:lnTo>
                    <a:pt x="31788" y="91415"/>
                  </a:lnTo>
                  <a:lnTo>
                    <a:pt x="31410" y="69479"/>
                  </a:lnTo>
                  <a:lnTo>
                    <a:pt x="67948" y="69479"/>
                  </a:lnTo>
                  <a:lnTo>
                    <a:pt x="71953" y="67049"/>
                  </a:lnTo>
                  <a:close/>
                </a:path>
                <a:path w="1381759" h="138430">
                  <a:moveTo>
                    <a:pt x="72389" y="92447"/>
                  </a:moveTo>
                  <a:lnTo>
                    <a:pt x="25419" y="93256"/>
                  </a:lnTo>
                  <a:lnTo>
                    <a:pt x="73832" y="93256"/>
                  </a:lnTo>
                  <a:lnTo>
                    <a:pt x="72389" y="92447"/>
                  </a:lnTo>
                  <a:close/>
                </a:path>
                <a:path w="1381759" h="138430">
                  <a:moveTo>
                    <a:pt x="1309108" y="45750"/>
                  </a:moveTo>
                  <a:lnTo>
                    <a:pt x="71953" y="67049"/>
                  </a:lnTo>
                  <a:lnTo>
                    <a:pt x="50402" y="80123"/>
                  </a:lnTo>
                  <a:lnTo>
                    <a:pt x="72389" y="92447"/>
                  </a:lnTo>
                  <a:lnTo>
                    <a:pt x="1309543" y="71146"/>
                  </a:lnTo>
                  <a:lnTo>
                    <a:pt x="1331093" y="58072"/>
                  </a:lnTo>
                  <a:lnTo>
                    <a:pt x="1309108" y="45750"/>
                  </a:lnTo>
                  <a:close/>
                </a:path>
                <a:path w="1381759" h="138430">
                  <a:moveTo>
                    <a:pt x="31410" y="69479"/>
                  </a:moveTo>
                  <a:lnTo>
                    <a:pt x="31788" y="91415"/>
                  </a:lnTo>
                  <a:lnTo>
                    <a:pt x="50402" y="80123"/>
                  </a:lnTo>
                  <a:lnTo>
                    <a:pt x="31410" y="69479"/>
                  </a:lnTo>
                  <a:close/>
                </a:path>
                <a:path w="1381759" h="138430">
                  <a:moveTo>
                    <a:pt x="50402" y="80123"/>
                  </a:moveTo>
                  <a:lnTo>
                    <a:pt x="31788" y="91415"/>
                  </a:lnTo>
                  <a:lnTo>
                    <a:pt x="70549" y="91415"/>
                  </a:lnTo>
                  <a:lnTo>
                    <a:pt x="50402" y="80123"/>
                  </a:lnTo>
                  <a:close/>
                </a:path>
                <a:path w="1381759" h="138430">
                  <a:moveTo>
                    <a:pt x="67948" y="69479"/>
                  </a:moveTo>
                  <a:lnTo>
                    <a:pt x="31410" y="69479"/>
                  </a:lnTo>
                  <a:lnTo>
                    <a:pt x="50402" y="80123"/>
                  </a:lnTo>
                  <a:lnTo>
                    <a:pt x="67948" y="69479"/>
                  </a:lnTo>
                  <a:close/>
                </a:path>
                <a:path w="1381759" h="138430">
                  <a:moveTo>
                    <a:pt x="1331093" y="58072"/>
                  </a:moveTo>
                  <a:lnTo>
                    <a:pt x="1309543" y="71146"/>
                  </a:lnTo>
                  <a:lnTo>
                    <a:pt x="1356513" y="70337"/>
                  </a:lnTo>
                  <a:lnTo>
                    <a:pt x="1356485" y="68717"/>
                  </a:lnTo>
                  <a:lnTo>
                    <a:pt x="1350084" y="68717"/>
                  </a:lnTo>
                  <a:lnTo>
                    <a:pt x="1331093" y="58072"/>
                  </a:lnTo>
                  <a:close/>
                </a:path>
                <a:path w="1381759" h="138430">
                  <a:moveTo>
                    <a:pt x="1349707" y="46780"/>
                  </a:moveTo>
                  <a:lnTo>
                    <a:pt x="1331093" y="58072"/>
                  </a:lnTo>
                  <a:lnTo>
                    <a:pt x="1350084" y="68717"/>
                  </a:lnTo>
                  <a:lnTo>
                    <a:pt x="1349707" y="46780"/>
                  </a:lnTo>
                  <a:close/>
                </a:path>
                <a:path w="1381759" h="138430">
                  <a:moveTo>
                    <a:pt x="1356108" y="46780"/>
                  </a:moveTo>
                  <a:lnTo>
                    <a:pt x="1349707" y="46780"/>
                  </a:lnTo>
                  <a:lnTo>
                    <a:pt x="1350084" y="68717"/>
                  </a:lnTo>
                  <a:lnTo>
                    <a:pt x="1356485" y="68717"/>
                  </a:lnTo>
                  <a:lnTo>
                    <a:pt x="1356108" y="46780"/>
                  </a:lnTo>
                  <a:close/>
                </a:path>
                <a:path w="1381759" h="138430">
                  <a:moveTo>
                    <a:pt x="1356076" y="44941"/>
                  </a:moveTo>
                  <a:lnTo>
                    <a:pt x="1309108" y="45750"/>
                  </a:lnTo>
                  <a:lnTo>
                    <a:pt x="1331093" y="58072"/>
                  </a:lnTo>
                  <a:lnTo>
                    <a:pt x="1349707" y="46780"/>
                  </a:lnTo>
                  <a:lnTo>
                    <a:pt x="1356108" y="46780"/>
                  </a:lnTo>
                  <a:lnTo>
                    <a:pt x="1356076" y="44941"/>
                  </a:lnTo>
                  <a:close/>
                </a:path>
                <a:path w="1381759" h="138430">
                  <a:moveTo>
                    <a:pt x="1279431" y="0"/>
                  </a:moveTo>
                  <a:lnTo>
                    <a:pt x="1271691" y="2179"/>
                  </a:lnTo>
                  <a:lnTo>
                    <a:pt x="1264832" y="14417"/>
                  </a:lnTo>
                  <a:lnTo>
                    <a:pt x="1267012" y="22156"/>
                  </a:lnTo>
                  <a:lnTo>
                    <a:pt x="1309108" y="45750"/>
                  </a:lnTo>
                  <a:lnTo>
                    <a:pt x="1356076" y="44941"/>
                  </a:lnTo>
                  <a:lnTo>
                    <a:pt x="1359615" y="44941"/>
                  </a:lnTo>
                  <a:lnTo>
                    <a:pt x="127943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1" name="object 121"/>
          <p:cNvSpPr txBox="1"/>
          <p:nvPr/>
        </p:nvSpPr>
        <p:spPr>
          <a:xfrm>
            <a:off x="9593692" y="1160779"/>
            <a:ext cx="9347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85" dirty="0">
                <a:latin typeface="Calibri"/>
                <a:cs typeface="Calibri"/>
              </a:rPr>
              <a:t>2-12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185" dirty="0">
                <a:latin typeface="Calibri"/>
                <a:cs typeface="Calibri"/>
              </a:rPr>
              <a:t>месяц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22" name="object 122"/>
          <p:cNvPicPr/>
          <p:nvPr/>
        </p:nvPicPr>
        <p:blipFill>
          <a:blip r:embed="rId63" cstate="print"/>
          <a:stretch>
            <a:fillRect/>
          </a:stretch>
        </p:blipFill>
        <p:spPr>
          <a:xfrm>
            <a:off x="6836664" y="5925311"/>
            <a:ext cx="3883152" cy="591312"/>
          </a:xfrm>
          <a:prstGeom prst="rect">
            <a:avLst/>
          </a:prstGeom>
        </p:spPr>
      </p:pic>
      <p:sp>
        <p:nvSpPr>
          <p:cNvPr id="123" name="object 123"/>
          <p:cNvSpPr txBox="1"/>
          <p:nvPr/>
        </p:nvSpPr>
        <p:spPr>
          <a:xfrm>
            <a:off x="8246672" y="5991859"/>
            <a:ext cx="1111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85" dirty="0">
                <a:latin typeface="Calibri"/>
                <a:cs typeface="Calibri"/>
              </a:rPr>
              <a:t>ПИТ-синдром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5355431" y="6449567"/>
            <a:ext cx="1480820" cy="179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20"/>
              </a:lnSpc>
            </a:pPr>
            <a:r>
              <a:rPr sz="1200" spc="-110" dirty="0">
                <a:solidFill>
                  <a:srgbClr val="898989"/>
                </a:solidFill>
                <a:latin typeface="Calibri"/>
                <a:cs typeface="Calibri"/>
              </a:rPr>
              <a:t>Клиника </a:t>
            </a:r>
            <a:r>
              <a:rPr sz="1200" spc="-100" dirty="0">
                <a:solidFill>
                  <a:srgbClr val="898989"/>
                </a:solidFill>
                <a:latin typeface="Calibri"/>
                <a:cs typeface="Calibri"/>
              </a:rPr>
              <a:t>Института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140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850450" y="6375603"/>
            <a:ext cx="10491470" cy="400685"/>
          </a:xfrm>
          <a:custGeom>
            <a:avLst/>
            <a:gdLst/>
            <a:ahLst/>
            <a:cxnLst/>
            <a:rect l="l" t="t" r="r" b="b"/>
            <a:pathLst>
              <a:path w="10491470" h="400684">
                <a:moveTo>
                  <a:pt x="10491099" y="0"/>
                </a:moveTo>
                <a:lnTo>
                  <a:pt x="0" y="0"/>
                </a:lnTo>
                <a:lnTo>
                  <a:pt x="0" y="400109"/>
                </a:lnTo>
                <a:lnTo>
                  <a:pt x="10491099" y="400109"/>
                </a:lnTo>
                <a:lnTo>
                  <a:pt x="104910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929190" y="6388078"/>
            <a:ext cx="9828530" cy="3390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230"/>
              </a:lnSpc>
              <a:spcBef>
                <a:spcPts val="105"/>
              </a:spcBef>
            </a:pPr>
            <a:r>
              <a:rPr sz="1000" spc="-95" dirty="0">
                <a:latin typeface="Calibri"/>
                <a:cs typeface="Calibri"/>
              </a:rPr>
              <a:t>Белкин </a:t>
            </a:r>
            <a:r>
              <a:rPr sz="1000" spc="-100" dirty="0">
                <a:latin typeface="Calibri"/>
                <a:cs typeface="Calibri"/>
              </a:rPr>
              <a:t>АА, Давыдова </a:t>
            </a:r>
            <a:r>
              <a:rPr sz="1000" spc="-85" dirty="0">
                <a:latin typeface="Calibri"/>
                <a:cs typeface="Calibri"/>
              </a:rPr>
              <a:t>НС, </a:t>
            </a:r>
            <a:r>
              <a:rPr sz="1000" spc="-95" dirty="0">
                <a:latin typeface="Calibri"/>
                <a:cs typeface="Calibri"/>
              </a:rPr>
              <a:t>Левит АЛ,ОБОСНОВАНИЕ </a:t>
            </a:r>
            <a:r>
              <a:rPr sz="1000" spc="-105" dirty="0">
                <a:latin typeface="Calibri"/>
                <a:cs typeface="Calibri"/>
              </a:rPr>
              <a:t>РЕАНИМАЦИОННОЙ </a:t>
            </a:r>
            <a:r>
              <a:rPr sz="1000" spc="-90" dirty="0">
                <a:latin typeface="Calibri"/>
                <a:cs typeface="Calibri"/>
              </a:rPr>
              <a:t>РЕАБИЛИТАЦИИ </a:t>
            </a:r>
            <a:r>
              <a:rPr sz="1000" spc="-75" dirty="0">
                <a:latin typeface="Calibri"/>
                <a:cs typeface="Calibri"/>
              </a:rPr>
              <a:t>В </a:t>
            </a:r>
            <a:r>
              <a:rPr sz="1000" spc="-85" dirty="0">
                <a:latin typeface="Calibri"/>
                <a:cs typeface="Calibri"/>
              </a:rPr>
              <a:t>ПРОФИЛАКТИКЕ </a:t>
            </a:r>
            <a:r>
              <a:rPr sz="1000" spc="-100" dirty="0">
                <a:latin typeface="Calibri"/>
                <a:cs typeface="Calibri"/>
              </a:rPr>
              <a:t>И </a:t>
            </a:r>
            <a:r>
              <a:rPr sz="1000" spc="-85" dirty="0">
                <a:latin typeface="Calibri"/>
                <a:cs typeface="Calibri"/>
              </a:rPr>
              <a:t>ЛЕЧЕНИИ </a:t>
            </a:r>
            <a:r>
              <a:rPr sz="1000" spc="-110" dirty="0">
                <a:latin typeface="Calibri"/>
                <a:cs typeface="Calibri"/>
              </a:rPr>
              <a:t>СИНДРОМА </a:t>
            </a:r>
            <a:r>
              <a:rPr sz="1000" spc="-100" dirty="0">
                <a:latin typeface="Calibri"/>
                <a:cs typeface="Calibri"/>
              </a:rPr>
              <a:t>«ПОСЛЕ </a:t>
            </a:r>
            <a:r>
              <a:rPr sz="1000" spc="-85" dirty="0">
                <a:latin typeface="Calibri"/>
                <a:cs typeface="Calibri"/>
              </a:rPr>
              <a:t>ИНТЕНСИВНОЙ </a:t>
            </a:r>
            <a:r>
              <a:rPr sz="1000" spc="-90" dirty="0">
                <a:latin typeface="Calibri"/>
                <a:cs typeface="Calibri"/>
              </a:rPr>
              <a:t>ТЕРАПИИ» (ПИТ-СИНДРОМ).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50" i="1" spc="-160" dirty="0">
                <a:latin typeface="Calibri"/>
                <a:cs typeface="Calibri"/>
              </a:rPr>
              <a:t>Вестник </a:t>
            </a:r>
            <a:r>
              <a:rPr sz="1050" i="1" spc="-155" dirty="0">
                <a:latin typeface="Calibri"/>
                <a:cs typeface="Calibri"/>
              </a:rPr>
              <a:t>восстановительной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ts val="1230"/>
              </a:lnSpc>
            </a:pPr>
            <a:r>
              <a:rPr sz="1050" i="1" spc="-125" dirty="0">
                <a:latin typeface="Calibri"/>
                <a:cs typeface="Calibri"/>
              </a:rPr>
              <a:t>медицины</a:t>
            </a:r>
            <a:r>
              <a:rPr sz="1000" spc="-125" dirty="0">
                <a:latin typeface="Calibri"/>
                <a:cs typeface="Calibri"/>
              </a:rPr>
              <a:t>. </a:t>
            </a:r>
            <a:r>
              <a:rPr sz="1000" spc="-60" dirty="0">
                <a:latin typeface="Calibri"/>
                <a:cs typeface="Calibri"/>
              </a:rPr>
              <a:t>2014;1:37–43.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2204" y="473963"/>
            <a:ext cx="84074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50" dirty="0"/>
              <a:t>Комбинация</a:t>
            </a:r>
            <a:r>
              <a:rPr spc="-55" dirty="0"/>
              <a:t> </a:t>
            </a:r>
            <a:r>
              <a:rPr spc="-390" dirty="0"/>
              <a:t>«велокинез-вертикализация»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1700808"/>
            <a:ext cx="6529070" cy="3429000"/>
            <a:chOff x="0" y="1700808"/>
            <a:chExt cx="6529070" cy="3429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700808"/>
              <a:ext cx="4564352" cy="3429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43604" y="2852935"/>
              <a:ext cx="432434" cy="288290"/>
            </a:xfrm>
            <a:custGeom>
              <a:avLst/>
              <a:gdLst/>
              <a:ahLst/>
              <a:cxnLst/>
              <a:rect l="l" t="t" r="r" b="b"/>
              <a:pathLst>
                <a:path w="432435" h="288289">
                  <a:moveTo>
                    <a:pt x="432048" y="0"/>
                  </a:moveTo>
                  <a:lnTo>
                    <a:pt x="0" y="0"/>
                  </a:lnTo>
                  <a:lnTo>
                    <a:pt x="0" y="288031"/>
                  </a:lnTo>
                  <a:lnTo>
                    <a:pt x="432048" y="288031"/>
                  </a:lnTo>
                  <a:lnTo>
                    <a:pt x="43204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43604" y="2852935"/>
              <a:ext cx="432434" cy="288290"/>
            </a:xfrm>
            <a:custGeom>
              <a:avLst/>
              <a:gdLst/>
              <a:ahLst/>
              <a:cxnLst/>
              <a:rect l="l" t="t" r="r" b="b"/>
              <a:pathLst>
                <a:path w="432435" h="288289">
                  <a:moveTo>
                    <a:pt x="0" y="0"/>
                  </a:moveTo>
                  <a:lnTo>
                    <a:pt x="432048" y="0"/>
                  </a:lnTo>
                  <a:lnTo>
                    <a:pt x="432048" y="288032"/>
                  </a:lnTo>
                  <a:lnTo>
                    <a:pt x="0" y="288032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08576" y="3206496"/>
              <a:ext cx="1920239" cy="87477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55840" y="3236978"/>
              <a:ext cx="1824202" cy="76808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55840" y="3236978"/>
              <a:ext cx="1824355" cy="768350"/>
            </a:xfrm>
            <a:custGeom>
              <a:avLst/>
              <a:gdLst/>
              <a:ahLst/>
              <a:cxnLst/>
              <a:rect l="l" t="t" r="r" b="b"/>
              <a:pathLst>
                <a:path w="1824354" h="768350">
                  <a:moveTo>
                    <a:pt x="0" y="192022"/>
                  </a:moveTo>
                  <a:lnTo>
                    <a:pt x="1440161" y="192022"/>
                  </a:lnTo>
                  <a:lnTo>
                    <a:pt x="1440161" y="0"/>
                  </a:lnTo>
                  <a:lnTo>
                    <a:pt x="1824203" y="384042"/>
                  </a:lnTo>
                  <a:lnTo>
                    <a:pt x="1440161" y="768085"/>
                  </a:lnTo>
                  <a:lnTo>
                    <a:pt x="1440161" y="576064"/>
                  </a:lnTo>
                  <a:lnTo>
                    <a:pt x="0" y="576064"/>
                  </a:lnTo>
                  <a:lnTo>
                    <a:pt x="0" y="192022"/>
                  </a:lnTo>
                  <a:close/>
                </a:path>
              </a:pathLst>
            </a:custGeom>
            <a:ln w="9525">
              <a:solidFill>
                <a:srgbClr val="4A7E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576053" y="1700808"/>
            <a:ext cx="4668520" cy="3501390"/>
            <a:chOff x="6576053" y="1700808"/>
            <a:chExt cx="4668520" cy="3501390"/>
          </a:xfrm>
        </p:grpSpPr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76053" y="1700808"/>
              <a:ext cx="4668010" cy="350100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496267" y="2756926"/>
              <a:ext cx="166370" cy="60960"/>
            </a:xfrm>
            <a:custGeom>
              <a:avLst/>
              <a:gdLst/>
              <a:ahLst/>
              <a:cxnLst/>
              <a:rect l="l" t="t" r="r" b="b"/>
              <a:pathLst>
                <a:path w="166370" h="60960">
                  <a:moveTo>
                    <a:pt x="166122" y="0"/>
                  </a:moveTo>
                  <a:lnTo>
                    <a:pt x="0" y="0"/>
                  </a:lnTo>
                  <a:lnTo>
                    <a:pt x="0" y="60958"/>
                  </a:lnTo>
                  <a:lnTo>
                    <a:pt x="166122" y="60958"/>
                  </a:lnTo>
                  <a:lnTo>
                    <a:pt x="166122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496267" y="2756926"/>
              <a:ext cx="166370" cy="60960"/>
            </a:xfrm>
            <a:custGeom>
              <a:avLst/>
              <a:gdLst/>
              <a:ahLst/>
              <a:cxnLst/>
              <a:rect l="l" t="t" r="r" b="b"/>
              <a:pathLst>
                <a:path w="166370" h="60960">
                  <a:moveTo>
                    <a:pt x="0" y="0"/>
                  </a:moveTo>
                  <a:lnTo>
                    <a:pt x="166123" y="0"/>
                  </a:lnTo>
                  <a:lnTo>
                    <a:pt x="166123" y="60959"/>
                  </a:lnTo>
                  <a:lnTo>
                    <a:pt x="0" y="60959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22078" y="5176011"/>
            <a:ext cx="42589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16559" algn="l"/>
                <a:tab pos="1306195" algn="l"/>
                <a:tab pos="1530350" algn="l"/>
                <a:tab pos="2195830" algn="l"/>
                <a:tab pos="2280920" algn="l"/>
                <a:tab pos="2493645" algn="l"/>
                <a:tab pos="3392170" algn="l"/>
                <a:tab pos="3423920" algn="l"/>
                <a:tab pos="4084320" algn="l"/>
              </a:tabLst>
            </a:pPr>
            <a:r>
              <a:rPr sz="1600" spc="-120" dirty="0">
                <a:latin typeface="Calibri"/>
                <a:cs typeface="Calibri"/>
              </a:rPr>
              <a:t>В	</a:t>
            </a:r>
            <a:r>
              <a:rPr sz="1600" spc="-155" dirty="0">
                <a:latin typeface="Calibri"/>
                <a:cs typeface="Calibri"/>
              </a:rPr>
              <a:t>по</a:t>
            </a:r>
            <a:r>
              <a:rPr sz="1600" spc="-165" dirty="0">
                <a:latin typeface="Calibri"/>
                <a:cs typeface="Calibri"/>
              </a:rPr>
              <a:t>ло</a:t>
            </a:r>
            <a:r>
              <a:rPr sz="1600" spc="-245" dirty="0">
                <a:latin typeface="Calibri"/>
                <a:cs typeface="Calibri"/>
              </a:rPr>
              <a:t>ж</a:t>
            </a:r>
            <a:r>
              <a:rPr sz="1600" spc="-140" dirty="0">
                <a:latin typeface="Calibri"/>
                <a:cs typeface="Calibri"/>
              </a:rPr>
              <a:t>е</a:t>
            </a:r>
            <a:r>
              <a:rPr sz="1600" spc="-160" dirty="0">
                <a:latin typeface="Calibri"/>
                <a:cs typeface="Calibri"/>
              </a:rPr>
              <a:t>н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65" dirty="0">
                <a:latin typeface="Calibri"/>
                <a:cs typeface="Calibri"/>
              </a:rPr>
              <a:t>и</a:t>
            </a:r>
            <a:r>
              <a:rPr sz="1600" dirty="0">
                <a:latin typeface="Calibri"/>
                <a:cs typeface="Calibri"/>
              </a:rPr>
              <a:t>		</a:t>
            </a:r>
            <a:r>
              <a:rPr sz="1600" spc="-160" dirty="0">
                <a:latin typeface="Calibri"/>
                <a:cs typeface="Calibri"/>
              </a:rPr>
              <a:t>л</a:t>
            </a:r>
            <a:r>
              <a:rPr sz="1600" spc="-150" dirty="0">
                <a:latin typeface="Calibri"/>
                <a:cs typeface="Calibri"/>
              </a:rPr>
              <a:t>е</a:t>
            </a:r>
            <a:r>
              <a:rPr sz="1600" spc="-245" dirty="0">
                <a:latin typeface="Calibri"/>
                <a:cs typeface="Calibri"/>
              </a:rPr>
              <a:t>ж</a:t>
            </a:r>
            <a:r>
              <a:rPr sz="1600" spc="-130" dirty="0">
                <a:latin typeface="Calibri"/>
                <a:cs typeface="Calibri"/>
              </a:rPr>
              <a:t>а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135" dirty="0">
                <a:latin typeface="Calibri"/>
                <a:cs typeface="Calibri"/>
              </a:rPr>
              <a:t>в</a:t>
            </a:r>
            <a:r>
              <a:rPr sz="1600" spc="-190" dirty="0">
                <a:latin typeface="Calibri"/>
                <a:cs typeface="Calibri"/>
              </a:rPr>
              <a:t>ы</a:t>
            </a:r>
            <a:r>
              <a:rPr sz="1600" spc="-150" dirty="0">
                <a:latin typeface="Calibri"/>
                <a:cs typeface="Calibri"/>
              </a:rPr>
              <a:t>п</a:t>
            </a:r>
            <a:r>
              <a:rPr sz="1600" spc="-160" dirty="0">
                <a:latin typeface="Calibri"/>
                <a:cs typeface="Calibri"/>
              </a:rPr>
              <a:t>о</a:t>
            </a:r>
            <a:r>
              <a:rPr sz="1600" spc="-175" dirty="0">
                <a:latin typeface="Calibri"/>
                <a:cs typeface="Calibri"/>
              </a:rPr>
              <a:t>л</a:t>
            </a:r>
            <a:r>
              <a:rPr sz="1600" spc="-145" dirty="0">
                <a:latin typeface="Calibri"/>
                <a:cs typeface="Calibri"/>
              </a:rPr>
              <a:t>няе</a:t>
            </a:r>
            <a:r>
              <a:rPr sz="1600" spc="-110" dirty="0">
                <a:latin typeface="Calibri"/>
                <a:cs typeface="Calibri"/>
              </a:rPr>
              <a:t>т</a:t>
            </a:r>
            <a:r>
              <a:rPr sz="1600" spc="-114" dirty="0">
                <a:latin typeface="Calibri"/>
                <a:cs typeface="Calibri"/>
              </a:rPr>
              <a:t>с</a:t>
            </a:r>
            <a:r>
              <a:rPr sz="1600" spc="-135" dirty="0">
                <a:latin typeface="Calibri"/>
                <a:cs typeface="Calibri"/>
              </a:rPr>
              <a:t>я</a:t>
            </a:r>
            <a:r>
              <a:rPr sz="1600" dirty="0">
                <a:latin typeface="Calibri"/>
                <a:cs typeface="Calibri"/>
              </a:rPr>
              <a:t>		</a:t>
            </a:r>
            <a:r>
              <a:rPr sz="1600" spc="-145" dirty="0">
                <a:latin typeface="Calibri"/>
                <a:cs typeface="Calibri"/>
              </a:rPr>
              <a:t>ап</a:t>
            </a:r>
            <a:r>
              <a:rPr sz="1600" spc="-150" dirty="0">
                <a:latin typeface="Calibri"/>
                <a:cs typeface="Calibri"/>
              </a:rPr>
              <a:t>п</a:t>
            </a:r>
            <a:r>
              <a:rPr sz="1600" spc="-135" dirty="0">
                <a:latin typeface="Calibri"/>
                <a:cs typeface="Calibri"/>
              </a:rPr>
              <a:t>а</a:t>
            </a:r>
            <a:r>
              <a:rPr sz="1600" spc="-145" dirty="0">
                <a:latin typeface="Calibri"/>
                <a:cs typeface="Calibri"/>
              </a:rPr>
              <a:t>р</a:t>
            </a:r>
            <a:r>
              <a:rPr sz="1600" spc="-135" dirty="0">
                <a:latin typeface="Calibri"/>
                <a:cs typeface="Calibri"/>
              </a:rPr>
              <a:t>а</a:t>
            </a:r>
            <a:r>
              <a:rPr sz="1600" spc="-105" dirty="0">
                <a:latin typeface="Calibri"/>
                <a:cs typeface="Calibri"/>
              </a:rPr>
              <a:t>т</a:t>
            </a:r>
            <a:r>
              <a:rPr sz="1600" spc="-160" dirty="0">
                <a:latin typeface="Calibri"/>
                <a:cs typeface="Calibri"/>
              </a:rPr>
              <a:t>н</a:t>
            </a:r>
            <a:r>
              <a:rPr sz="1600" spc="-105" dirty="0">
                <a:latin typeface="Calibri"/>
                <a:cs typeface="Calibri"/>
              </a:rPr>
              <a:t>ая  </a:t>
            </a:r>
            <a:r>
              <a:rPr sz="1600" spc="-130" dirty="0">
                <a:latin typeface="Calibri"/>
                <a:cs typeface="Calibri"/>
              </a:rPr>
              <a:t>к</a:t>
            </a:r>
            <a:r>
              <a:rPr sz="1600" spc="-160" dirty="0">
                <a:latin typeface="Calibri"/>
                <a:cs typeface="Calibri"/>
              </a:rPr>
              <a:t>и</a:t>
            </a:r>
            <a:r>
              <a:rPr sz="1600" spc="-150" dirty="0">
                <a:latin typeface="Calibri"/>
                <a:cs typeface="Calibri"/>
              </a:rPr>
              <a:t>н</a:t>
            </a:r>
            <a:r>
              <a:rPr sz="1600" spc="-145" dirty="0">
                <a:latin typeface="Calibri"/>
                <a:cs typeface="Calibri"/>
              </a:rPr>
              <a:t>е</a:t>
            </a:r>
            <a:r>
              <a:rPr sz="1600" spc="-114" dirty="0">
                <a:latin typeface="Calibri"/>
                <a:cs typeface="Calibri"/>
              </a:rPr>
              <a:t>з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60" dirty="0">
                <a:latin typeface="Calibri"/>
                <a:cs typeface="Calibri"/>
              </a:rPr>
              <a:t>о</a:t>
            </a:r>
            <a:r>
              <a:rPr sz="1600" spc="-110" dirty="0">
                <a:latin typeface="Calibri"/>
                <a:cs typeface="Calibri"/>
              </a:rPr>
              <a:t>т</a:t>
            </a:r>
            <a:r>
              <a:rPr sz="1600" spc="-140" dirty="0">
                <a:latin typeface="Calibri"/>
                <a:cs typeface="Calibri"/>
              </a:rPr>
              <a:t>е</a:t>
            </a:r>
            <a:r>
              <a:rPr sz="1600" spc="-145" dirty="0">
                <a:latin typeface="Calibri"/>
                <a:cs typeface="Calibri"/>
              </a:rPr>
              <a:t>р</a:t>
            </a:r>
            <a:r>
              <a:rPr sz="1600" spc="-135" dirty="0">
                <a:latin typeface="Calibri"/>
                <a:cs typeface="Calibri"/>
              </a:rPr>
              <a:t>а</a:t>
            </a:r>
            <a:r>
              <a:rPr sz="1600" spc="-150" dirty="0">
                <a:latin typeface="Calibri"/>
                <a:cs typeface="Calibri"/>
              </a:rPr>
              <a:t>п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40" dirty="0">
                <a:latin typeface="Calibri"/>
                <a:cs typeface="Calibri"/>
              </a:rPr>
              <a:t>я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114" dirty="0">
                <a:latin typeface="Calibri"/>
                <a:cs typeface="Calibri"/>
              </a:rPr>
              <a:t>(</a:t>
            </a:r>
            <a:r>
              <a:rPr sz="1600" spc="-120" dirty="0">
                <a:latin typeface="Calibri"/>
                <a:cs typeface="Calibri"/>
              </a:rPr>
              <a:t>в</a:t>
            </a:r>
            <a:r>
              <a:rPr sz="1600" spc="-150" dirty="0">
                <a:latin typeface="Calibri"/>
                <a:cs typeface="Calibri"/>
              </a:rPr>
              <a:t>е</a:t>
            </a:r>
            <a:r>
              <a:rPr sz="1600" spc="-160" dirty="0">
                <a:latin typeface="Calibri"/>
                <a:cs typeface="Calibri"/>
              </a:rPr>
              <a:t>ло</a:t>
            </a:r>
            <a:r>
              <a:rPr sz="1600" spc="-120" dirty="0">
                <a:latin typeface="Calibri"/>
                <a:cs typeface="Calibri"/>
              </a:rPr>
              <a:t>к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60" dirty="0">
                <a:latin typeface="Calibri"/>
                <a:cs typeface="Calibri"/>
              </a:rPr>
              <a:t>н</a:t>
            </a:r>
            <a:r>
              <a:rPr sz="1600" spc="-130" dirty="0">
                <a:latin typeface="Calibri"/>
                <a:cs typeface="Calibri"/>
              </a:rPr>
              <a:t>ез</a:t>
            </a:r>
            <a:r>
              <a:rPr sz="1600" spc="-114" dirty="0">
                <a:latin typeface="Calibri"/>
                <a:cs typeface="Calibri"/>
              </a:rPr>
              <a:t>)</a:t>
            </a:r>
            <a:r>
              <a:rPr sz="1600" dirty="0">
                <a:latin typeface="Calibri"/>
                <a:cs typeface="Calibri"/>
              </a:rPr>
              <a:t>		</a:t>
            </a:r>
            <a:r>
              <a:rPr sz="1600" spc="-125" dirty="0">
                <a:latin typeface="Calibri"/>
                <a:cs typeface="Calibri"/>
              </a:rPr>
              <a:t>в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145" dirty="0">
                <a:latin typeface="Calibri"/>
                <a:cs typeface="Calibri"/>
              </a:rPr>
              <a:t>па</a:t>
            </a:r>
            <a:r>
              <a:rPr sz="1600" spc="-105" dirty="0">
                <a:latin typeface="Calibri"/>
                <a:cs typeface="Calibri"/>
              </a:rPr>
              <a:t>сс</a:t>
            </a:r>
            <a:r>
              <a:rPr sz="1600" spc="-170" dirty="0">
                <a:latin typeface="Calibri"/>
                <a:cs typeface="Calibri"/>
              </a:rPr>
              <a:t>и</a:t>
            </a:r>
            <a:r>
              <a:rPr sz="1600" spc="-120" dirty="0">
                <a:latin typeface="Calibri"/>
                <a:cs typeface="Calibri"/>
              </a:rPr>
              <a:t>в</a:t>
            </a:r>
            <a:r>
              <a:rPr sz="1600" spc="-160" dirty="0">
                <a:latin typeface="Calibri"/>
                <a:cs typeface="Calibri"/>
              </a:rPr>
              <a:t>но</a:t>
            </a:r>
            <a:r>
              <a:rPr sz="1600" spc="-250" dirty="0">
                <a:latin typeface="Calibri"/>
                <a:cs typeface="Calibri"/>
              </a:rPr>
              <a:t>м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140" dirty="0">
                <a:latin typeface="Calibri"/>
                <a:cs typeface="Calibri"/>
              </a:rPr>
              <a:t>ре</a:t>
            </a:r>
            <a:r>
              <a:rPr sz="1600" spc="-229" dirty="0">
                <a:latin typeface="Calibri"/>
                <a:cs typeface="Calibri"/>
              </a:rPr>
              <a:t>ж</a:t>
            </a:r>
            <a:r>
              <a:rPr sz="1600" spc="-185" dirty="0">
                <a:latin typeface="Calibri"/>
                <a:cs typeface="Calibri"/>
              </a:rPr>
              <a:t>и</a:t>
            </a:r>
            <a:r>
              <a:rPr sz="1600" spc="-250" dirty="0">
                <a:latin typeface="Calibri"/>
                <a:cs typeface="Calibri"/>
              </a:rPr>
              <a:t>м</a:t>
            </a:r>
            <a:r>
              <a:rPr sz="1600" spc="-140" dirty="0">
                <a:latin typeface="Calibri"/>
                <a:cs typeface="Calibri"/>
              </a:rPr>
              <a:t>е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125" dirty="0">
                <a:latin typeface="Calibri"/>
                <a:cs typeface="Calibri"/>
              </a:rPr>
              <a:t>со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2078" y="5672835"/>
            <a:ext cx="4271010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just">
              <a:lnSpc>
                <a:spcPts val="1900"/>
              </a:lnSpc>
              <a:spcBef>
                <a:spcPts val="180"/>
              </a:spcBef>
            </a:pPr>
            <a:r>
              <a:rPr sz="1600" spc="-145" dirty="0">
                <a:latin typeface="Calibri"/>
                <a:cs typeface="Calibri"/>
              </a:rPr>
              <a:t>скоростью </a:t>
            </a:r>
            <a:r>
              <a:rPr sz="1600" spc="-90" dirty="0">
                <a:latin typeface="Calibri"/>
                <a:cs typeface="Calibri"/>
              </a:rPr>
              <a:t>15 </a:t>
            </a:r>
            <a:r>
              <a:rPr sz="1600" spc="-150" dirty="0">
                <a:latin typeface="Calibri"/>
                <a:cs typeface="Calibri"/>
              </a:rPr>
              <a:t>оборотов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55" dirty="0">
                <a:latin typeface="Calibri"/>
                <a:cs typeface="Calibri"/>
              </a:rPr>
              <a:t>минуту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40" dirty="0">
                <a:latin typeface="Calibri"/>
                <a:cs typeface="Calibri"/>
              </a:rPr>
              <a:t>течение </a:t>
            </a:r>
            <a:r>
              <a:rPr sz="1600" spc="-90" dirty="0">
                <a:latin typeface="Calibri"/>
                <a:cs typeface="Calibri"/>
              </a:rPr>
              <a:t>15 </a:t>
            </a:r>
            <a:r>
              <a:rPr sz="1600" spc="-175" dirty="0">
                <a:latin typeface="Calibri"/>
                <a:cs typeface="Calibri"/>
              </a:rPr>
              <a:t>минут,  </a:t>
            </a:r>
            <a:r>
              <a:rPr sz="1600" spc="-150" dirty="0">
                <a:latin typeface="Calibri"/>
                <a:cs typeface="Calibri"/>
              </a:rPr>
              <a:t>затем </a:t>
            </a:r>
            <a:r>
              <a:rPr sz="1600" spc="-130" dirty="0">
                <a:latin typeface="Calibri"/>
                <a:cs typeface="Calibri"/>
              </a:rPr>
              <a:t>со </a:t>
            </a:r>
            <a:r>
              <a:rPr sz="1600" spc="-145" dirty="0">
                <a:latin typeface="Calibri"/>
                <a:cs typeface="Calibri"/>
              </a:rPr>
              <a:t>скоростью </a:t>
            </a:r>
            <a:r>
              <a:rPr sz="1600" spc="-90" dirty="0">
                <a:latin typeface="Calibri"/>
                <a:cs typeface="Calibri"/>
              </a:rPr>
              <a:t>30 </a:t>
            </a:r>
            <a:r>
              <a:rPr sz="1600" spc="-150" dirty="0">
                <a:latin typeface="Calibri"/>
                <a:cs typeface="Calibri"/>
              </a:rPr>
              <a:t>оборотов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55" dirty="0">
                <a:latin typeface="Calibri"/>
                <a:cs typeface="Calibri"/>
              </a:rPr>
              <a:t>минуту </a:t>
            </a:r>
            <a:r>
              <a:rPr sz="1600" spc="-125" dirty="0">
                <a:latin typeface="Calibri"/>
                <a:cs typeface="Calibri"/>
              </a:rPr>
              <a:t>в </a:t>
            </a:r>
            <a:r>
              <a:rPr sz="1600" spc="-140" dirty="0">
                <a:latin typeface="Calibri"/>
                <a:cs typeface="Calibri"/>
              </a:rPr>
              <a:t>течение </a:t>
            </a:r>
            <a:r>
              <a:rPr sz="1600" spc="-90" dirty="0">
                <a:latin typeface="Calibri"/>
                <a:cs typeface="Calibri"/>
              </a:rPr>
              <a:t>15  </a:t>
            </a:r>
            <a:r>
              <a:rPr sz="1600" spc="-180" dirty="0">
                <a:latin typeface="Calibri"/>
                <a:cs typeface="Calibri"/>
              </a:rPr>
              <a:t>минут.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58782" y="5369560"/>
            <a:ext cx="478853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42620" algn="l"/>
                <a:tab pos="1510030" algn="l"/>
                <a:tab pos="1971039" algn="l"/>
                <a:tab pos="3804920" algn="l"/>
              </a:tabLst>
            </a:pPr>
            <a:r>
              <a:rPr sz="1900" spc="-170" dirty="0">
                <a:latin typeface="Calibri"/>
                <a:cs typeface="Calibri"/>
              </a:rPr>
              <a:t>На	столе	</a:t>
            </a:r>
            <a:r>
              <a:rPr sz="1900" spc="-30" dirty="0">
                <a:latin typeface="Calibri"/>
                <a:cs typeface="Calibri"/>
              </a:rPr>
              <a:t>-	</a:t>
            </a:r>
            <a:r>
              <a:rPr sz="1900" spc="-175" dirty="0">
                <a:latin typeface="Calibri"/>
                <a:cs typeface="Calibri"/>
              </a:rPr>
              <a:t>вертикализаторе	</a:t>
            </a:r>
            <a:r>
              <a:rPr sz="1900" spc="-185" dirty="0">
                <a:latin typeface="Calibri"/>
                <a:cs typeface="Calibri"/>
              </a:rPr>
              <a:t>проводится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558782" y="5649976"/>
            <a:ext cx="478663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90700" algn="l"/>
                <a:tab pos="2620010" algn="l"/>
                <a:tab pos="3599815" algn="l"/>
                <a:tab pos="3998595" algn="l"/>
              </a:tabLst>
            </a:pPr>
            <a:r>
              <a:rPr sz="1900" spc="-190" dirty="0">
                <a:latin typeface="Calibri"/>
                <a:cs typeface="Calibri"/>
              </a:rPr>
              <a:t>последовательный	</a:t>
            </a:r>
            <a:r>
              <a:rPr sz="1900" spc="-225" dirty="0">
                <a:latin typeface="Calibri"/>
                <a:cs typeface="Calibri"/>
              </a:rPr>
              <a:t>подъем	</a:t>
            </a:r>
            <a:r>
              <a:rPr sz="1900" spc="-180" dirty="0">
                <a:latin typeface="Calibri"/>
                <a:cs typeface="Calibri"/>
              </a:rPr>
              <a:t>пациента	на	</a:t>
            </a:r>
            <a:r>
              <a:rPr sz="1900" spc="-110" dirty="0">
                <a:latin typeface="Calibri"/>
                <a:cs typeface="Calibri"/>
              </a:rPr>
              <a:t>20-40-60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58782" y="5927344"/>
            <a:ext cx="4803775" cy="6076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900" spc="-170" dirty="0">
                <a:latin typeface="Calibri"/>
                <a:cs typeface="Calibri"/>
              </a:rPr>
              <a:t>градусов, </a:t>
            </a:r>
            <a:r>
              <a:rPr sz="1900" spc="-145" dirty="0">
                <a:latin typeface="Calibri"/>
                <a:cs typeface="Calibri"/>
              </a:rPr>
              <a:t>в</a:t>
            </a:r>
            <a:r>
              <a:rPr sz="1900" spc="135" dirty="0">
                <a:latin typeface="Calibri"/>
                <a:cs typeface="Calibri"/>
              </a:rPr>
              <a:t> </a:t>
            </a:r>
            <a:r>
              <a:rPr sz="1900" spc="-175" dirty="0">
                <a:latin typeface="Calibri"/>
                <a:cs typeface="Calibri"/>
              </a:rPr>
              <a:t>течение </a:t>
            </a:r>
            <a:r>
              <a:rPr sz="1900" spc="-120" dirty="0">
                <a:latin typeface="Calibri"/>
                <a:cs typeface="Calibri"/>
              </a:rPr>
              <a:t>10  </a:t>
            </a:r>
            <a:r>
              <a:rPr sz="1900" spc="-204" dirty="0">
                <a:latin typeface="Calibri"/>
                <a:cs typeface="Calibri"/>
              </a:rPr>
              <a:t>минут </a:t>
            </a:r>
            <a:r>
              <a:rPr sz="1900" spc="-145" dirty="0">
                <a:latin typeface="Calibri"/>
                <a:cs typeface="Calibri"/>
              </a:rPr>
              <a:t>в  </a:t>
            </a:r>
            <a:r>
              <a:rPr sz="1900" spc="-229" dirty="0">
                <a:latin typeface="Calibri"/>
                <a:cs typeface="Calibri"/>
              </a:rPr>
              <a:t>каждом </a:t>
            </a:r>
            <a:r>
              <a:rPr sz="1900" spc="-204" dirty="0">
                <a:latin typeface="Calibri"/>
                <a:cs typeface="Calibri"/>
              </a:rPr>
              <a:t>положении,  </a:t>
            </a:r>
            <a:r>
              <a:rPr sz="1900" spc="-170" dirty="0">
                <a:latin typeface="Calibri"/>
                <a:cs typeface="Calibri"/>
              </a:rPr>
              <a:t>согласно </a:t>
            </a:r>
            <a:r>
              <a:rPr sz="1900" spc="-180" dirty="0">
                <a:latin typeface="Calibri"/>
                <a:cs typeface="Calibri"/>
              </a:rPr>
              <a:t>протоколу</a:t>
            </a:r>
            <a:r>
              <a:rPr sz="1900" spc="-185" dirty="0">
                <a:latin typeface="Calibri"/>
                <a:cs typeface="Calibri"/>
              </a:rPr>
              <a:t> вертикализации.</a:t>
            </a:r>
            <a:endParaRPr sz="1900">
              <a:latin typeface="Calibri"/>
              <a:cs typeface="Calibri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056" y="97535"/>
            <a:ext cx="1408176" cy="1411223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46307" y="644651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8333" y="179323"/>
            <a:ext cx="6875780" cy="74803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2997200" marR="5080" indent="-2985135">
              <a:lnSpc>
                <a:spcPts val="2810"/>
              </a:lnSpc>
              <a:spcBef>
                <a:spcPts val="250"/>
              </a:spcBef>
            </a:pPr>
            <a:r>
              <a:rPr sz="2400" spc="-200" dirty="0"/>
              <a:t>Ортостатическая </a:t>
            </a:r>
            <a:r>
              <a:rPr sz="2400" spc="-210" dirty="0"/>
              <a:t>недостаточность </a:t>
            </a:r>
            <a:r>
              <a:rPr sz="2400" spc="-225" dirty="0"/>
              <a:t>при </a:t>
            </a:r>
            <a:r>
              <a:rPr sz="2400" spc="-229" dirty="0"/>
              <a:t>Спинномозговой </a:t>
            </a:r>
            <a:r>
              <a:rPr sz="2400" spc="-225" dirty="0"/>
              <a:t>травме.  </a:t>
            </a:r>
            <a:r>
              <a:rPr sz="2400" spc="-210" dirty="0"/>
              <a:t>терапия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1670304" y="1155191"/>
            <a:ext cx="2828925" cy="789940"/>
            <a:chOff x="1670304" y="1155191"/>
            <a:chExt cx="2828925" cy="7899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0304" y="1155191"/>
              <a:ext cx="2828544" cy="7894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40408" y="1277111"/>
              <a:ext cx="2688336" cy="5943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2131" y="1174361"/>
              <a:ext cx="2746516" cy="7052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915845" y="1355852"/>
            <a:ext cx="2339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0" dirty="0">
                <a:solidFill>
                  <a:srgbClr val="FFFFFF"/>
                </a:solidFill>
                <a:latin typeface="Calibri"/>
                <a:cs typeface="Calibri"/>
              </a:rPr>
              <a:t>Фармакологические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0" dirty="0">
                <a:solidFill>
                  <a:srgbClr val="FFFFFF"/>
                </a:solidFill>
                <a:latin typeface="Calibri"/>
                <a:cs typeface="Calibri"/>
              </a:rPr>
              <a:t>средств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982020" y="1874862"/>
            <a:ext cx="2479040" cy="1741170"/>
            <a:chOff x="1982020" y="1874862"/>
            <a:chExt cx="2479040" cy="1741170"/>
          </a:xfrm>
        </p:grpSpPr>
        <p:sp>
          <p:nvSpPr>
            <p:cNvPr id="9" name="object 9"/>
            <p:cNvSpPr/>
            <p:nvPr/>
          </p:nvSpPr>
          <p:spPr>
            <a:xfrm>
              <a:off x="1986782" y="1879625"/>
              <a:ext cx="296545" cy="529590"/>
            </a:xfrm>
            <a:custGeom>
              <a:avLst/>
              <a:gdLst/>
              <a:ahLst/>
              <a:cxnLst/>
              <a:rect l="l" t="t" r="r" b="b"/>
              <a:pathLst>
                <a:path w="296544" h="529589">
                  <a:moveTo>
                    <a:pt x="0" y="0"/>
                  </a:moveTo>
                  <a:lnTo>
                    <a:pt x="0" y="529003"/>
                  </a:lnTo>
                  <a:lnTo>
                    <a:pt x="296259" y="529003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83043" y="2055995"/>
              <a:ext cx="2073910" cy="705485"/>
            </a:xfrm>
            <a:custGeom>
              <a:avLst/>
              <a:gdLst/>
              <a:ahLst/>
              <a:cxnLst/>
              <a:rect l="l" t="t" r="r" b="b"/>
              <a:pathLst>
                <a:path w="2073910" h="705485">
                  <a:moveTo>
                    <a:pt x="2003088" y="0"/>
                  </a:moveTo>
                  <a:lnTo>
                    <a:pt x="70525" y="0"/>
                  </a:lnTo>
                  <a:lnTo>
                    <a:pt x="43073" y="5542"/>
                  </a:lnTo>
                  <a:lnTo>
                    <a:pt x="20656" y="20656"/>
                  </a:lnTo>
                  <a:lnTo>
                    <a:pt x="5542" y="43074"/>
                  </a:lnTo>
                  <a:lnTo>
                    <a:pt x="0" y="70526"/>
                  </a:lnTo>
                  <a:lnTo>
                    <a:pt x="0" y="634738"/>
                  </a:lnTo>
                  <a:lnTo>
                    <a:pt x="5542" y="662190"/>
                  </a:lnTo>
                  <a:lnTo>
                    <a:pt x="20656" y="684608"/>
                  </a:lnTo>
                  <a:lnTo>
                    <a:pt x="43073" y="699722"/>
                  </a:lnTo>
                  <a:lnTo>
                    <a:pt x="70525" y="705265"/>
                  </a:lnTo>
                  <a:lnTo>
                    <a:pt x="2003088" y="705265"/>
                  </a:lnTo>
                  <a:lnTo>
                    <a:pt x="2030540" y="699722"/>
                  </a:lnTo>
                  <a:lnTo>
                    <a:pt x="2052958" y="684608"/>
                  </a:lnTo>
                  <a:lnTo>
                    <a:pt x="2068073" y="662190"/>
                  </a:lnTo>
                  <a:lnTo>
                    <a:pt x="2073615" y="634738"/>
                  </a:lnTo>
                  <a:lnTo>
                    <a:pt x="2073615" y="70526"/>
                  </a:lnTo>
                  <a:lnTo>
                    <a:pt x="2068073" y="43074"/>
                  </a:lnTo>
                  <a:lnTo>
                    <a:pt x="2052958" y="20656"/>
                  </a:lnTo>
                  <a:lnTo>
                    <a:pt x="2030540" y="5542"/>
                  </a:lnTo>
                  <a:lnTo>
                    <a:pt x="2003088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283043" y="2055995"/>
              <a:ext cx="2073910" cy="705485"/>
            </a:xfrm>
            <a:custGeom>
              <a:avLst/>
              <a:gdLst/>
              <a:ahLst/>
              <a:cxnLst/>
              <a:rect l="l" t="t" r="r" b="b"/>
              <a:pathLst>
                <a:path w="2073910" h="705485">
                  <a:moveTo>
                    <a:pt x="0" y="70526"/>
                  </a:moveTo>
                  <a:lnTo>
                    <a:pt x="5542" y="43074"/>
                  </a:lnTo>
                  <a:lnTo>
                    <a:pt x="20656" y="20656"/>
                  </a:lnTo>
                  <a:lnTo>
                    <a:pt x="43074" y="5542"/>
                  </a:lnTo>
                  <a:lnTo>
                    <a:pt x="70526" y="0"/>
                  </a:lnTo>
                  <a:lnTo>
                    <a:pt x="2003089" y="0"/>
                  </a:lnTo>
                  <a:lnTo>
                    <a:pt x="2030541" y="5542"/>
                  </a:lnTo>
                  <a:lnTo>
                    <a:pt x="2052959" y="20656"/>
                  </a:lnTo>
                  <a:lnTo>
                    <a:pt x="2068073" y="43074"/>
                  </a:lnTo>
                  <a:lnTo>
                    <a:pt x="2073616" y="70526"/>
                  </a:lnTo>
                  <a:lnTo>
                    <a:pt x="2073616" y="634738"/>
                  </a:lnTo>
                  <a:lnTo>
                    <a:pt x="2068073" y="662190"/>
                  </a:lnTo>
                  <a:lnTo>
                    <a:pt x="2052959" y="684608"/>
                  </a:lnTo>
                  <a:lnTo>
                    <a:pt x="2030541" y="699722"/>
                  </a:lnTo>
                  <a:lnTo>
                    <a:pt x="2003089" y="705265"/>
                  </a:lnTo>
                  <a:lnTo>
                    <a:pt x="70526" y="705265"/>
                  </a:lnTo>
                  <a:lnTo>
                    <a:pt x="43074" y="699722"/>
                  </a:lnTo>
                  <a:lnTo>
                    <a:pt x="20656" y="684608"/>
                  </a:lnTo>
                  <a:lnTo>
                    <a:pt x="5542" y="662190"/>
                  </a:lnTo>
                  <a:lnTo>
                    <a:pt x="0" y="634738"/>
                  </a:lnTo>
                  <a:lnTo>
                    <a:pt x="0" y="70526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86782" y="1879625"/>
              <a:ext cx="296545" cy="1379220"/>
            </a:xfrm>
            <a:custGeom>
              <a:avLst/>
              <a:gdLst/>
              <a:ahLst/>
              <a:cxnLst/>
              <a:rect l="l" t="t" r="r" b="b"/>
              <a:pathLst>
                <a:path w="296544" h="1379220">
                  <a:moveTo>
                    <a:pt x="0" y="0"/>
                  </a:moveTo>
                  <a:lnTo>
                    <a:pt x="0" y="1378897"/>
                  </a:lnTo>
                  <a:lnTo>
                    <a:pt x="296259" y="1378897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83043" y="2905890"/>
              <a:ext cx="2173605" cy="705485"/>
            </a:xfrm>
            <a:custGeom>
              <a:avLst/>
              <a:gdLst/>
              <a:ahLst/>
              <a:cxnLst/>
              <a:rect l="l" t="t" r="r" b="b"/>
              <a:pathLst>
                <a:path w="2173604" h="705485">
                  <a:moveTo>
                    <a:pt x="2102559" y="0"/>
                  </a:moveTo>
                  <a:lnTo>
                    <a:pt x="70524" y="0"/>
                  </a:lnTo>
                  <a:lnTo>
                    <a:pt x="43073" y="5542"/>
                  </a:lnTo>
                  <a:lnTo>
                    <a:pt x="20656" y="20656"/>
                  </a:lnTo>
                  <a:lnTo>
                    <a:pt x="5542" y="43074"/>
                  </a:lnTo>
                  <a:lnTo>
                    <a:pt x="0" y="70525"/>
                  </a:lnTo>
                  <a:lnTo>
                    <a:pt x="0" y="634739"/>
                  </a:lnTo>
                  <a:lnTo>
                    <a:pt x="5542" y="662191"/>
                  </a:lnTo>
                  <a:lnTo>
                    <a:pt x="20656" y="684608"/>
                  </a:lnTo>
                  <a:lnTo>
                    <a:pt x="43073" y="699722"/>
                  </a:lnTo>
                  <a:lnTo>
                    <a:pt x="70524" y="705265"/>
                  </a:lnTo>
                  <a:lnTo>
                    <a:pt x="2102559" y="705265"/>
                  </a:lnTo>
                  <a:lnTo>
                    <a:pt x="2130011" y="699722"/>
                  </a:lnTo>
                  <a:lnTo>
                    <a:pt x="2152429" y="684608"/>
                  </a:lnTo>
                  <a:lnTo>
                    <a:pt x="2167543" y="662191"/>
                  </a:lnTo>
                  <a:lnTo>
                    <a:pt x="2173085" y="634739"/>
                  </a:lnTo>
                  <a:lnTo>
                    <a:pt x="2173085" y="70525"/>
                  </a:lnTo>
                  <a:lnTo>
                    <a:pt x="2167543" y="43074"/>
                  </a:lnTo>
                  <a:lnTo>
                    <a:pt x="2152429" y="20656"/>
                  </a:lnTo>
                  <a:lnTo>
                    <a:pt x="2130011" y="5542"/>
                  </a:lnTo>
                  <a:lnTo>
                    <a:pt x="2102559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83043" y="2905890"/>
              <a:ext cx="2173605" cy="705485"/>
            </a:xfrm>
            <a:custGeom>
              <a:avLst/>
              <a:gdLst/>
              <a:ahLst/>
              <a:cxnLst/>
              <a:rect l="l" t="t" r="r" b="b"/>
              <a:pathLst>
                <a:path w="2173604" h="705485">
                  <a:moveTo>
                    <a:pt x="0" y="70525"/>
                  </a:moveTo>
                  <a:lnTo>
                    <a:pt x="5542" y="43073"/>
                  </a:lnTo>
                  <a:lnTo>
                    <a:pt x="20656" y="20656"/>
                  </a:lnTo>
                  <a:lnTo>
                    <a:pt x="43073" y="5542"/>
                  </a:lnTo>
                  <a:lnTo>
                    <a:pt x="70525" y="0"/>
                  </a:lnTo>
                  <a:lnTo>
                    <a:pt x="2102561" y="0"/>
                  </a:lnTo>
                  <a:lnTo>
                    <a:pt x="2130012" y="5542"/>
                  </a:lnTo>
                  <a:lnTo>
                    <a:pt x="2152429" y="20656"/>
                  </a:lnTo>
                  <a:lnTo>
                    <a:pt x="2167543" y="43073"/>
                  </a:lnTo>
                  <a:lnTo>
                    <a:pt x="2173086" y="70525"/>
                  </a:lnTo>
                  <a:lnTo>
                    <a:pt x="2173086" y="634739"/>
                  </a:lnTo>
                  <a:lnTo>
                    <a:pt x="2167543" y="662191"/>
                  </a:lnTo>
                  <a:lnTo>
                    <a:pt x="2152429" y="684608"/>
                  </a:lnTo>
                  <a:lnTo>
                    <a:pt x="2130012" y="699722"/>
                  </a:lnTo>
                  <a:lnTo>
                    <a:pt x="2102561" y="705265"/>
                  </a:lnTo>
                  <a:lnTo>
                    <a:pt x="70525" y="705265"/>
                  </a:lnTo>
                  <a:lnTo>
                    <a:pt x="43073" y="699722"/>
                  </a:lnTo>
                  <a:lnTo>
                    <a:pt x="20656" y="684608"/>
                  </a:lnTo>
                  <a:lnTo>
                    <a:pt x="5542" y="662191"/>
                  </a:lnTo>
                  <a:lnTo>
                    <a:pt x="0" y="634739"/>
                  </a:lnTo>
                  <a:lnTo>
                    <a:pt x="0" y="70525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686103" y="2236723"/>
            <a:ext cx="1367155" cy="1028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4154">
              <a:lnSpc>
                <a:spcPct val="100000"/>
              </a:lnSpc>
              <a:spcBef>
                <a:spcPts val="100"/>
              </a:spcBef>
            </a:pPr>
            <a:r>
              <a:rPr sz="1800" spc="-204" dirty="0">
                <a:latin typeface="Calibri"/>
                <a:cs typeface="Calibri"/>
              </a:rPr>
              <a:t>мидодрин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65" dirty="0">
                <a:latin typeface="Calibri"/>
                <a:cs typeface="Calibri"/>
              </a:rPr>
              <a:t>флудрокортизон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982020" y="1874862"/>
            <a:ext cx="2707005" cy="4417695"/>
            <a:chOff x="1982020" y="1874862"/>
            <a:chExt cx="2707005" cy="4417695"/>
          </a:xfrm>
        </p:grpSpPr>
        <p:sp>
          <p:nvSpPr>
            <p:cNvPr id="17" name="object 17"/>
            <p:cNvSpPr/>
            <p:nvPr/>
          </p:nvSpPr>
          <p:spPr>
            <a:xfrm>
              <a:off x="1986782" y="1879625"/>
              <a:ext cx="296545" cy="2212975"/>
            </a:xfrm>
            <a:custGeom>
              <a:avLst/>
              <a:gdLst/>
              <a:ahLst/>
              <a:cxnLst/>
              <a:rect l="l" t="t" r="r" b="b"/>
              <a:pathLst>
                <a:path w="296544" h="2212975">
                  <a:moveTo>
                    <a:pt x="0" y="0"/>
                  </a:moveTo>
                  <a:lnTo>
                    <a:pt x="0" y="2212944"/>
                  </a:lnTo>
                  <a:lnTo>
                    <a:pt x="296259" y="2212944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283043" y="3739937"/>
              <a:ext cx="2171065" cy="705485"/>
            </a:xfrm>
            <a:custGeom>
              <a:avLst/>
              <a:gdLst/>
              <a:ahLst/>
              <a:cxnLst/>
              <a:rect l="l" t="t" r="r" b="b"/>
              <a:pathLst>
                <a:path w="2171065" h="705485">
                  <a:moveTo>
                    <a:pt x="2100472" y="0"/>
                  </a:moveTo>
                  <a:lnTo>
                    <a:pt x="70525" y="0"/>
                  </a:lnTo>
                  <a:lnTo>
                    <a:pt x="43073" y="5542"/>
                  </a:lnTo>
                  <a:lnTo>
                    <a:pt x="20656" y="20656"/>
                  </a:lnTo>
                  <a:lnTo>
                    <a:pt x="5542" y="43074"/>
                  </a:lnTo>
                  <a:lnTo>
                    <a:pt x="0" y="70526"/>
                  </a:lnTo>
                  <a:lnTo>
                    <a:pt x="0" y="634738"/>
                  </a:lnTo>
                  <a:lnTo>
                    <a:pt x="5542" y="662190"/>
                  </a:lnTo>
                  <a:lnTo>
                    <a:pt x="20656" y="684608"/>
                  </a:lnTo>
                  <a:lnTo>
                    <a:pt x="43073" y="699722"/>
                  </a:lnTo>
                  <a:lnTo>
                    <a:pt x="70525" y="705265"/>
                  </a:lnTo>
                  <a:lnTo>
                    <a:pt x="2100472" y="705265"/>
                  </a:lnTo>
                  <a:lnTo>
                    <a:pt x="2127924" y="699722"/>
                  </a:lnTo>
                  <a:lnTo>
                    <a:pt x="2150342" y="684608"/>
                  </a:lnTo>
                  <a:lnTo>
                    <a:pt x="2165456" y="662190"/>
                  </a:lnTo>
                  <a:lnTo>
                    <a:pt x="2170998" y="634738"/>
                  </a:lnTo>
                  <a:lnTo>
                    <a:pt x="2170998" y="70526"/>
                  </a:lnTo>
                  <a:lnTo>
                    <a:pt x="2165456" y="43074"/>
                  </a:lnTo>
                  <a:lnTo>
                    <a:pt x="2150342" y="20656"/>
                  </a:lnTo>
                  <a:lnTo>
                    <a:pt x="2127924" y="5542"/>
                  </a:lnTo>
                  <a:lnTo>
                    <a:pt x="2100472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83043" y="3739937"/>
              <a:ext cx="2171065" cy="705485"/>
            </a:xfrm>
            <a:custGeom>
              <a:avLst/>
              <a:gdLst/>
              <a:ahLst/>
              <a:cxnLst/>
              <a:rect l="l" t="t" r="r" b="b"/>
              <a:pathLst>
                <a:path w="2171065" h="705485">
                  <a:moveTo>
                    <a:pt x="0" y="70526"/>
                  </a:moveTo>
                  <a:lnTo>
                    <a:pt x="5542" y="43074"/>
                  </a:lnTo>
                  <a:lnTo>
                    <a:pt x="20656" y="20656"/>
                  </a:lnTo>
                  <a:lnTo>
                    <a:pt x="43074" y="5542"/>
                  </a:lnTo>
                  <a:lnTo>
                    <a:pt x="70526" y="0"/>
                  </a:lnTo>
                  <a:lnTo>
                    <a:pt x="2100472" y="0"/>
                  </a:lnTo>
                  <a:lnTo>
                    <a:pt x="2127924" y="5542"/>
                  </a:lnTo>
                  <a:lnTo>
                    <a:pt x="2150342" y="20656"/>
                  </a:lnTo>
                  <a:lnTo>
                    <a:pt x="2165456" y="43074"/>
                  </a:lnTo>
                  <a:lnTo>
                    <a:pt x="2170999" y="70526"/>
                  </a:lnTo>
                  <a:lnTo>
                    <a:pt x="2170999" y="634738"/>
                  </a:lnTo>
                  <a:lnTo>
                    <a:pt x="2165456" y="662190"/>
                  </a:lnTo>
                  <a:lnTo>
                    <a:pt x="2150342" y="684608"/>
                  </a:lnTo>
                  <a:lnTo>
                    <a:pt x="2127924" y="699722"/>
                  </a:lnTo>
                  <a:lnTo>
                    <a:pt x="2100472" y="705265"/>
                  </a:lnTo>
                  <a:lnTo>
                    <a:pt x="70526" y="705265"/>
                  </a:lnTo>
                  <a:lnTo>
                    <a:pt x="43074" y="699722"/>
                  </a:lnTo>
                  <a:lnTo>
                    <a:pt x="20656" y="684608"/>
                  </a:lnTo>
                  <a:lnTo>
                    <a:pt x="5542" y="662190"/>
                  </a:lnTo>
                  <a:lnTo>
                    <a:pt x="0" y="634738"/>
                  </a:lnTo>
                  <a:lnTo>
                    <a:pt x="0" y="70526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86782" y="1879625"/>
              <a:ext cx="280670" cy="3110865"/>
            </a:xfrm>
            <a:custGeom>
              <a:avLst/>
              <a:gdLst/>
              <a:ahLst/>
              <a:cxnLst/>
              <a:rect l="l" t="t" r="r" b="b"/>
              <a:pathLst>
                <a:path w="280669" h="3110865">
                  <a:moveTo>
                    <a:pt x="0" y="0"/>
                  </a:moveTo>
                  <a:lnTo>
                    <a:pt x="0" y="3110366"/>
                  </a:lnTo>
                  <a:lnTo>
                    <a:pt x="280416" y="3110366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267200" y="4637360"/>
              <a:ext cx="1849755" cy="705485"/>
            </a:xfrm>
            <a:custGeom>
              <a:avLst/>
              <a:gdLst/>
              <a:ahLst/>
              <a:cxnLst/>
              <a:rect l="l" t="t" r="r" b="b"/>
              <a:pathLst>
                <a:path w="1849754" h="705485">
                  <a:moveTo>
                    <a:pt x="1779198" y="0"/>
                  </a:moveTo>
                  <a:lnTo>
                    <a:pt x="70525" y="0"/>
                  </a:lnTo>
                  <a:lnTo>
                    <a:pt x="43073" y="5542"/>
                  </a:lnTo>
                  <a:lnTo>
                    <a:pt x="20656" y="20656"/>
                  </a:lnTo>
                  <a:lnTo>
                    <a:pt x="5542" y="43073"/>
                  </a:lnTo>
                  <a:lnTo>
                    <a:pt x="0" y="70525"/>
                  </a:lnTo>
                  <a:lnTo>
                    <a:pt x="0" y="634738"/>
                  </a:lnTo>
                  <a:lnTo>
                    <a:pt x="5542" y="662190"/>
                  </a:lnTo>
                  <a:lnTo>
                    <a:pt x="20656" y="684607"/>
                  </a:lnTo>
                  <a:lnTo>
                    <a:pt x="43073" y="699721"/>
                  </a:lnTo>
                  <a:lnTo>
                    <a:pt x="70525" y="705264"/>
                  </a:lnTo>
                  <a:lnTo>
                    <a:pt x="1779198" y="705264"/>
                  </a:lnTo>
                  <a:lnTo>
                    <a:pt x="1806650" y="699721"/>
                  </a:lnTo>
                  <a:lnTo>
                    <a:pt x="1829068" y="684607"/>
                  </a:lnTo>
                  <a:lnTo>
                    <a:pt x="1844182" y="662190"/>
                  </a:lnTo>
                  <a:lnTo>
                    <a:pt x="1849724" y="634738"/>
                  </a:lnTo>
                  <a:lnTo>
                    <a:pt x="1849724" y="70525"/>
                  </a:lnTo>
                  <a:lnTo>
                    <a:pt x="1844182" y="43073"/>
                  </a:lnTo>
                  <a:lnTo>
                    <a:pt x="1829068" y="20656"/>
                  </a:lnTo>
                  <a:lnTo>
                    <a:pt x="1806650" y="5542"/>
                  </a:lnTo>
                  <a:lnTo>
                    <a:pt x="1779198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67200" y="4637360"/>
              <a:ext cx="1849755" cy="705485"/>
            </a:xfrm>
            <a:custGeom>
              <a:avLst/>
              <a:gdLst/>
              <a:ahLst/>
              <a:cxnLst/>
              <a:rect l="l" t="t" r="r" b="b"/>
              <a:pathLst>
                <a:path w="1849754" h="705485">
                  <a:moveTo>
                    <a:pt x="0" y="70525"/>
                  </a:moveTo>
                  <a:lnTo>
                    <a:pt x="5542" y="43074"/>
                  </a:lnTo>
                  <a:lnTo>
                    <a:pt x="20656" y="20656"/>
                  </a:lnTo>
                  <a:lnTo>
                    <a:pt x="43073" y="5542"/>
                  </a:lnTo>
                  <a:lnTo>
                    <a:pt x="70525" y="0"/>
                  </a:lnTo>
                  <a:lnTo>
                    <a:pt x="1779199" y="0"/>
                  </a:lnTo>
                  <a:lnTo>
                    <a:pt x="1806651" y="5542"/>
                  </a:lnTo>
                  <a:lnTo>
                    <a:pt x="1829068" y="20656"/>
                  </a:lnTo>
                  <a:lnTo>
                    <a:pt x="1844182" y="43074"/>
                  </a:lnTo>
                  <a:lnTo>
                    <a:pt x="1849725" y="70525"/>
                  </a:lnTo>
                  <a:lnTo>
                    <a:pt x="1849725" y="634739"/>
                  </a:lnTo>
                  <a:lnTo>
                    <a:pt x="1844182" y="662190"/>
                  </a:lnTo>
                  <a:lnTo>
                    <a:pt x="1829068" y="684608"/>
                  </a:lnTo>
                  <a:lnTo>
                    <a:pt x="1806651" y="699722"/>
                  </a:lnTo>
                  <a:lnTo>
                    <a:pt x="1779199" y="705265"/>
                  </a:lnTo>
                  <a:lnTo>
                    <a:pt x="70525" y="705265"/>
                  </a:lnTo>
                  <a:lnTo>
                    <a:pt x="43073" y="699722"/>
                  </a:lnTo>
                  <a:lnTo>
                    <a:pt x="20656" y="684608"/>
                  </a:lnTo>
                  <a:lnTo>
                    <a:pt x="5542" y="662190"/>
                  </a:lnTo>
                  <a:lnTo>
                    <a:pt x="0" y="634739"/>
                  </a:lnTo>
                  <a:lnTo>
                    <a:pt x="0" y="70525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86782" y="1879625"/>
              <a:ext cx="312420" cy="4055745"/>
            </a:xfrm>
            <a:custGeom>
              <a:avLst/>
              <a:gdLst/>
              <a:ahLst/>
              <a:cxnLst/>
              <a:rect l="l" t="t" r="r" b="b"/>
              <a:pathLst>
                <a:path w="312419" h="4055745">
                  <a:moveTo>
                    <a:pt x="0" y="0"/>
                  </a:moveTo>
                  <a:lnTo>
                    <a:pt x="0" y="4055384"/>
                  </a:lnTo>
                  <a:lnTo>
                    <a:pt x="312103" y="4055384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298885" y="5582377"/>
              <a:ext cx="2385695" cy="705485"/>
            </a:xfrm>
            <a:custGeom>
              <a:avLst/>
              <a:gdLst/>
              <a:ahLst/>
              <a:cxnLst/>
              <a:rect l="l" t="t" r="r" b="b"/>
              <a:pathLst>
                <a:path w="2385695" h="705485">
                  <a:moveTo>
                    <a:pt x="2314555" y="0"/>
                  </a:moveTo>
                  <a:lnTo>
                    <a:pt x="70528" y="0"/>
                  </a:lnTo>
                  <a:lnTo>
                    <a:pt x="43075" y="5542"/>
                  </a:lnTo>
                  <a:lnTo>
                    <a:pt x="20657" y="20657"/>
                  </a:lnTo>
                  <a:lnTo>
                    <a:pt x="5542" y="43075"/>
                  </a:lnTo>
                  <a:lnTo>
                    <a:pt x="0" y="70527"/>
                  </a:lnTo>
                  <a:lnTo>
                    <a:pt x="0" y="634737"/>
                  </a:lnTo>
                  <a:lnTo>
                    <a:pt x="5542" y="662190"/>
                  </a:lnTo>
                  <a:lnTo>
                    <a:pt x="20657" y="684608"/>
                  </a:lnTo>
                  <a:lnTo>
                    <a:pt x="43075" y="699722"/>
                  </a:lnTo>
                  <a:lnTo>
                    <a:pt x="70528" y="705265"/>
                  </a:lnTo>
                  <a:lnTo>
                    <a:pt x="2314555" y="705265"/>
                  </a:lnTo>
                  <a:lnTo>
                    <a:pt x="2342008" y="699722"/>
                  </a:lnTo>
                  <a:lnTo>
                    <a:pt x="2364425" y="684608"/>
                  </a:lnTo>
                  <a:lnTo>
                    <a:pt x="2379540" y="662190"/>
                  </a:lnTo>
                  <a:lnTo>
                    <a:pt x="2385082" y="634737"/>
                  </a:lnTo>
                  <a:lnTo>
                    <a:pt x="2385082" y="70527"/>
                  </a:lnTo>
                  <a:lnTo>
                    <a:pt x="2379540" y="43075"/>
                  </a:lnTo>
                  <a:lnTo>
                    <a:pt x="2364425" y="20657"/>
                  </a:lnTo>
                  <a:lnTo>
                    <a:pt x="2342008" y="5542"/>
                  </a:lnTo>
                  <a:lnTo>
                    <a:pt x="2314555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298885" y="5582377"/>
              <a:ext cx="2385695" cy="705485"/>
            </a:xfrm>
            <a:custGeom>
              <a:avLst/>
              <a:gdLst/>
              <a:ahLst/>
              <a:cxnLst/>
              <a:rect l="l" t="t" r="r" b="b"/>
              <a:pathLst>
                <a:path w="2385695" h="705485">
                  <a:moveTo>
                    <a:pt x="0" y="70527"/>
                  </a:moveTo>
                  <a:lnTo>
                    <a:pt x="5542" y="43075"/>
                  </a:lnTo>
                  <a:lnTo>
                    <a:pt x="20656" y="20657"/>
                  </a:lnTo>
                  <a:lnTo>
                    <a:pt x="43074" y="5542"/>
                  </a:lnTo>
                  <a:lnTo>
                    <a:pt x="70527" y="0"/>
                  </a:lnTo>
                  <a:lnTo>
                    <a:pt x="2314556" y="0"/>
                  </a:lnTo>
                  <a:lnTo>
                    <a:pt x="2342008" y="5542"/>
                  </a:lnTo>
                  <a:lnTo>
                    <a:pt x="2364426" y="20657"/>
                  </a:lnTo>
                  <a:lnTo>
                    <a:pt x="2379540" y="43075"/>
                  </a:lnTo>
                  <a:lnTo>
                    <a:pt x="2385083" y="70527"/>
                  </a:lnTo>
                  <a:lnTo>
                    <a:pt x="2385083" y="634737"/>
                  </a:lnTo>
                  <a:lnTo>
                    <a:pt x="2379540" y="662190"/>
                  </a:lnTo>
                  <a:lnTo>
                    <a:pt x="2364426" y="684607"/>
                  </a:lnTo>
                  <a:lnTo>
                    <a:pt x="2342008" y="699722"/>
                  </a:lnTo>
                  <a:lnTo>
                    <a:pt x="2314556" y="705265"/>
                  </a:lnTo>
                  <a:lnTo>
                    <a:pt x="70527" y="705265"/>
                  </a:lnTo>
                  <a:lnTo>
                    <a:pt x="43074" y="699722"/>
                  </a:lnTo>
                  <a:lnTo>
                    <a:pt x="20656" y="684607"/>
                  </a:lnTo>
                  <a:lnTo>
                    <a:pt x="5542" y="662190"/>
                  </a:lnTo>
                  <a:lnTo>
                    <a:pt x="0" y="634737"/>
                  </a:lnTo>
                  <a:lnTo>
                    <a:pt x="0" y="70527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700604" y="3931411"/>
            <a:ext cx="1554480" cy="1994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26415" algn="r">
              <a:lnSpc>
                <a:spcPct val="100000"/>
              </a:lnSpc>
              <a:spcBef>
                <a:spcPts val="100"/>
              </a:spcBef>
            </a:pPr>
            <a:r>
              <a:rPr sz="1800" spc="-170" dirty="0">
                <a:latin typeface="Calibri"/>
                <a:cs typeface="Calibri"/>
              </a:rPr>
              <a:t>эфедрин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 marR="575945" algn="r">
              <a:lnSpc>
                <a:spcPct val="100000"/>
              </a:lnSpc>
              <a:spcBef>
                <a:spcPts val="1300"/>
              </a:spcBef>
            </a:pPr>
            <a:r>
              <a:rPr sz="1800" spc="-175" dirty="0">
                <a:latin typeface="Calibri"/>
                <a:cs typeface="Calibri"/>
              </a:rPr>
              <a:t>дроксидопа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Calibri"/>
              <a:cs typeface="Calibri"/>
            </a:endParaRPr>
          </a:p>
          <a:p>
            <a:pPr marL="40005">
              <a:lnSpc>
                <a:spcPct val="100000"/>
              </a:lnSpc>
            </a:pPr>
            <a:r>
              <a:rPr sz="1800" spc="-220" dirty="0">
                <a:latin typeface="Calibri"/>
                <a:cs typeface="Calibri"/>
              </a:rPr>
              <a:t>д</a:t>
            </a:r>
            <a:r>
              <a:rPr sz="1800" spc="-190" dirty="0">
                <a:latin typeface="Calibri"/>
                <a:cs typeface="Calibri"/>
              </a:rPr>
              <a:t>и</a:t>
            </a:r>
            <a:r>
              <a:rPr sz="1800" spc="-90" dirty="0">
                <a:latin typeface="Calibri"/>
                <a:cs typeface="Calibri"/>
              </a:rPr>
              <a:t>г</a:t>
            </a:r>
            <a:r>
              <a:rPr sz="1800" spc="-190" dirty="0">
                <a:latin typeface="Calibri"/>
                <a:cs typeface="Calibri"/>
              </a:rPr>
              <a:t>и</a:t>
            </a:r>
            <a:r>
              <a:rPr sz="1800" spc="-220" dirty="0">
                <a:latin typeface="Calibri"/>
                <a:cs typeface="Calibri"/>
              </a:rPr>
              <a:t>д</a:t>
            </a:r>
            <a:r>
              <a:rPr sz="1800" spc="-170" dirty="0">
                <a:latin typeface="Calibri"/>
                <a:cs typeface="Calibri"/>
              </a:rPr>
              <a:t>р</a:t>
            </a:r>
            <a:r>
              <a:rPr sz="1800" spc="-175" dirty="0">
                <a:latin typeface="Calibri"/>
                <a:cs typeface="Calibri"/>
              </a:rPr>
              <a:t>о</a:t>
            </a:r>
            <a:r>
              <a:rPr sz="1800" spc="-135" dirty="0">
                <a:latin typeface="Calibri"/>
                <a:cs typeface="Calibri"/>
              </a:rPr>
              <a:t>э</a:t>
            </a:r>
            <a:r>
              <a:rPr sz="1800" spc="-130" dirty="0">
                <a:latin typeface="Calibri"/>
                <a:cs typeface="Calibri"/>
              </a:rPr>
              <a:t>рг</a:t>
            </a:r>
            <a:r>
              <a:rPr sz="1800" spc="-180" dirty="0">
                <a:latin typeface="Calibri"/>
                <a:cs typeface="Calibri"/>
              </a:rPr>
              <a:t>о</a:t>
            </a:r>
            <a:r>
              <a:rPr sz="1800" spc="-155" dirty="0">
                <a:latin typeface="Calibri"/>
                <a:cs typeface="Calibri"/>
              </a:rPr>
              <a:t>та</a:t>
            </a:r>
            <a:r>
              <a:rPr sz="1800" spc="-245" dirty="0">
                <a:latin typeface="Calibri"/>
                <a:cs typeface="Calibri"/>
              </a:rPr>
              <a:t>м</a:t>
            </a:r>
            <a:r>
              <a:rPr sz="1800" spc="-190" dirty="0">
                <a:latin typeface="Calibri"/>
                <a:cs typeface="Calibri"/>
              </a:rPr>
              <a:t>и</a:t>
            </a:r>
            <a:r>
              <a:rPr sz="1800" spc="-185" dirty="0">
                <a:latin typeface="Calibri"/>
                <a:cs typeface="Calibri"/>
              </a:rPr>
              <a:t>н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202679" y="1143000"/>
            <a:ext cx="2451100" cy="862965"/>
            <a:chOff x="6202679" y="1143000"/>
            <a:chExt cx="2451100" cy="862965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2679" y="1155191"/>
              <a:ext cx="2450592" cy="7894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18503" y="1143000"/>
              <a:ext cx="2264663" cy="86258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42924" y="1174361"/>
              <a:ext cx="2369677" cy="70526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6494599" y="1221740"/>
            <a:ext cx="1866264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575945" marR="5080" indent="-563880">
              <a:lnSpc>
                <a:spcPts val="2110"/>
              </a:lnSpc>
              <a:spcBef>
                <a:spcPts val="210"/>
              </a:spcBef>
            </a:pPr>
            <a:r>
              <a:rPr sz="1800" spc="-160" dirty="0">
                <a:solidFill>
                  <a:srgbClr val="FFFFFF"/>
                </a:solidFill>
                <a:latin typeface="Calibri"/>
                <a:cs typeface="Calibri"/>
              </a:rPr>
              <a:t>Н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70" dirty="0">
                <a:solidFill>
                  <a:srgbClr val="FFFFFF"/>
                </a:solidFill>
                <a:latin typeface="Calibri"/>
                <a:cs typeface="Calibri"/>
              </a:rPr>
              <a:t>фар</a:t>
            </a:r>
            <a:r>
              <a:rPr sz="1800" spc="-220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800" spc="-145" dirty="0">
                <a:solidFill>
                  <a:srgbClr val="FFFFFF"/>
                </a:solidFill>
                <a:latin typeface="Calibri"/>
                <a:cs typeface="Calibri"/>
              </a:rPr>
              <a:t>ак</a:t>
            </a: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spc="-195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800" spc="-180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800" spc="-9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35" dirty="0">
                <a:solidFill>
                  <a:srgbClr val="FFFFFF"/>
                </a:solidFill>
                <a:latin typeface="Calibri"/>
                <a:cs typeface="Calibri"/>
              </a:rPr>
              <a:t>ч</a:t>
            </a:r>
            <a:r>
              <a:rPr sz="1800" spc="-155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800" spc="-12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800" spc="-145" dirty="0">
                <a:solidFill>
                  <a:srgbClr val="FFFFFF"/>
                </a:solidFill>
                <a:latin typeface="Calibri"/>
                <a:cs typeface="Calibri"/>
              </a:rPr>
              <a:t>к</a:t>
            </a:r>
            <a:r>
              <a:rPr sz="1800" spc="-190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r>
              <a:rPr sz="1800" spc="-100" dirty="0">
                <a:solidFill>
                  <a:srgbClr val="FFFFFF"/>
                </a:solidFill>
                <a:latin typeface="Calibri"/>
                <a:cs typeface="Calibri"/>
              </a:rPr>
              <a:t>е  </a:t>
            </a:r>
            <a:r>
              <a:rPr sz="1800" spc="-150" dirty="0">
                <a:solidFill>
                  <a:srgbClr val="FFFFFF"/>
                </a:solidFill>
                <a:latin typeface="Calibri"/>
                <a:cs typeface="Calibri"/>
              </a:rPr>
              <a:t>средства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475130" y="1874862"/>
            <a:ext cx="3462020" cy="4417695"/>
            <a:chOff x="6475130" y="1874862"/>
            <a:chExt cx="3462020" cy="4417695"/>
          </a:xfrm>
        </p:grpSpPr>
        <p:sp>
          <p:nvSpPr>
            <p:cNvPr id="33" name="object 33"/>
            <p:cNvSpPr/>
            <p:nvPr/>
          </p:nvSpPr>
          <p:spPr>
            <a:xfrm>
              <a:off x="6479893" y="1879625"/>
              <a:ext cx="586105" cy="545465"/>
            </a:xfrm>
            <a:custGeom>
              <a:avLst/>
              <a:gdLst/>
              <a:ahLst/>
              <a:cxnLst/>
              <a:rect l="l" t="t" r="r" b="b"/>
              <a:pathLst>
                <a:path w="586104" h="545464">
                  <a:moveTo>
                    <a:pt x="0" y="0"/>
                  </a:moveTo>
                  <a:lnTo>
                    <a:pt x="0" y="544850"/>
                  </a:lnTo>
                  <a:lnTo>
                    <a:pt x="585512" y="544850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065406" y="2071843"/>
              <a:ext cx="2867025" cy="705485"/>
            </a:xfrm>
            <a:custGeom>
              <a:avLst/>
              <a:gdLst/>
              <a:ahLst/>
              <a:cxnLst/>
              <a:rect l="l" t="t" r="r" b="b"/>
              <a:pathLst>
                <a:path w="2867025" h="705485">
                  <a:moveTo>
                    <a:pt x="2796249" y="0"/>
                  </a:moveTo>
                  <a:lnTo>
                    <a:pt x="70524" y="0"/>
                  </a:lnTo>
                  <a:lnTo>
                    <a:pt x="43073" y="5542"/>
                  </a:lnTo>
                  <a:lnTo>
                    <a:pt x="20656" y="20656"/>
                  </a:lnTo>
                  <a:lnTo>
                    <a:pt x="5542" y="43074"/>
                  </a:lnTo>
                  <a:lnTo>
                    <a:pt x="0" y="70525"/>
                  </a:lnTo>
                  <a:lnTo>
                    <a:pt x="0" y="634739"/>
                  </a:lnTo>
                  <a:lnTo>
                    <a:pt x="5542" y="662191"/>
                  </a:lnTo>
                  <a:lnTo>
                    <a:pt x="20656" y="684609"/>
                  </a:lnTo>
                  <a:lnTo>
                    <a:pt x="43073" y="699723"/>
                  </a:lnTo>
                  <a:lnTo>
                    <a:pt x="70524" y="705265"/>
                  </a:lnTo>
                  <a:lnTo>
                    <a:pt x="2796249" y="705265"/>
                  </a:lnTo>
                  <a:lnTo>
                    <a:pt x="2823700" y="699723"/>
                  </a:lnTo>
                  <a:lnTo>
                    <a:pt x="2846117" y="684609"/>
                  </a:lnTo>
                  <a:lnTo>
                    <a:pt x="2861231" y="662191"/>
                  </a:lnTo>
                  <a:lnTo>
                    <a:pt x="2866773" y="634739"/>
                  </a:lnTo>
                  <a:lnTo>
                    <a:pt x="2866773" y="70525"/>
                  </a:lnTo>
                  <a:lnTo>
                    <a:pt x="2861231" y="43074"/>
                  </a:lnTo>
                  <a:lnTo>
                    <a:pt x="2846117" y="20656"/>
                  </a:lnTo>
                  <a:lnTo>
                    <a:pt x="2823700" y="5542"/>
                  </a:lnTo>
                  <a:lnTo>
                    <a:pt x="2796249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065406" y="2071843"/>
              <a:ext cx="2867025" cy="705485"/>
            </a:xfrm>
            <a:custGeom>
              <a:avLst/>
              <a:gdLst/>
              <a:ahLst/>
              <a:cxnLst/>
              <a:rect l="l" t="t" r="r" b="b"/>
              <a:pathLst>
                <a:path w="2867025" h="705485">
                  <a:moveTo>
                    <a:pt x="0" y="70525"/>
                  </a:moveTo>
                  <a:lnTo>
                    <a:pt x="5542" y="43073"/>
                  </a:lnTo>
                  <a:lnTo>
                    <a:pt x="20656" y="20656"/>
                  </a:lnTo>
                  <a:lnTo>
                    <a:pt x="43073" y="5542"/>
                  </a:lnTo>
                  <a:lnTo>
                    <a:pt x="70525" y="0"/>
                  </a:lnTo>
                  <a:lnTo>
                    <a:pt x="2796249" y="0"/>
                  </a:lnTo>
                  <a:lnTo>
                    <a:pt x="2823700" y="5542"/>
                  </a:lnTo>
                  <a:lnTo>
                    <a:pt x="2846117" y="20656"/>
                  </a:lnTo>
                  <a:lnTo>
                    <a:pt x="2861231" y="43073"/>
                  </a:lnTo>
                  <a:lnTo>
                    <a:pt x="2866774" y="70525"/>
                  </a:lnTo>
                  <a:lnTo>
                    <a:pt x="2866774" y="634739"/>
                  </a:lnTo>
                  <a:lnTo>
                    <a:pt x="2861231" y="662191"/>
                  </a:lnTo>
                  <a:lnTo>
                    <a:pt x="2846117" y="684608"/>
                  </a:lnTo>
                  <a:lnTo>
                    <a:pt x="2823700" y="699722"/>
                  </a:lnTo>
                  <a:lnTo>
                    <a:pt x="2796249" y="705265"/>
                  </a:lnTo>
                  <a:lnTo>
                    <a:pt x="70525" y="705265"/>
                  </a:lnTo>
                  <a:lnTo>
                    <a:pt x="43073" y="699722"/>
                  </a:lnTo>
                  <a:lnTo>
                    <a:pt x="20656" y="684608"/>
                  </a:lnTo>
                  <a:lnTo>
                    <a:pt x="5542" y="662191"/>
                  </a:lnTo>
                  <a:lnTo>
                    <a:pt x="0" y="634739"/>
                  </a:lnTo>
                  <a:lnTo>
                    <a:pt x="0" y="70525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479893" y="1879625"/>
              <a:ext cx="538480" cy="1410970"/>
            </a:xfrm>
            <a:custGeom>
              <a:avLst/>
              <a:gdLst/>
              <a:ahLst/>
              <a:cxnLst/>
              <a:rect l="l" t="t" r="r" b="b"/>
              <a:pathLst>
                <a:path w="538479" h="1410970">
                  <a:moveTo>
                    <a:pt x="0" y="0"/>
                  </a:moveTo>
                  <a:lnTo>
                    <a:pt x="0" y="1410585"/>
                  </a:lnTo>
                  <a:lnTo>
                    <a:pt x="537983" y="1410585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017876" y="2937578"/>
              <a:ext cx="2633980" cy="705485"/>
            </a:xfrm>
            <a:custGeom>
              <a:avLst/>
              <a:gdLst/>
              <a:ahLst/>
              <a:cxnLst/>
              <a:rect l="l" t="t" r="r" b="b"/>
              <a:pathLst>
                <a:path w="2633979" h="705485">
                  <a:moveTo>
                    <a:pt x="2563205" y="0"/>
                  </a:moveTo>
                  <a:lnTo>
                    <a:pt x="70526" y="0"/>
                  </a:lnTo>
                  <a:lnTo>
                    <a:pt x="43074" y="5542"/>
                  </a:lnTo>
                  <a:lnTo>
                    <a:pt x="20656" y="20656"/>
                  </a:lnTo>
                  <a:lnTo>
                    <a:pt x="5542" y="43073"/>
                  </a:lnTo>
                  <a:lnTo>
                    <a:pt x="0" y="70525"/>
                  </a:lnTo>
                  <a:lnTo>
                    <a:pt x="0" y="634737"/>
                  </a:lnTo>
                  <a:lnTo>
                    <a:pt x="5542" y="662189"/>
                  </a:lnTo>
                  <a:lnTo>
                    <a:pt x="20656" y="684607"/>
                  </a:lnTo>
                  <a:lnTo>
                    <a:pt x="43074" y="699721"/>
                  </a:lnTo>
                  <a:lnTo>
                    <a:pt x="70526" y="705264"/>
                  </a:lnTo>
                  <a:lnTo>
                    <a:pt x="2563205" y="705264"/>
                  </a:lnTo>
                  <a:lnTo>
                    <a:pt x="2590657" y="699721"/>
                  </a:lnTo>
                  <a:lnTo>
                    <a:pt x="2613075" y="684607"/>
                  </a:lnTo>
                  <a:lnTo>
                    <a:pt x="2628189" y="662189"/>
                  </a:lnTo>
                  <a:lnTo>
                    <a:pt x="2633732" y="634737"/>
                  </a:lnTo>
                  <a:lnTo>
                    <a:pt x="2633732" y="70525"/>
                  </a:lnTo>
                  <a:lnTo>
                    <a:pt x="2628189" y="43073"/>
                  </a:lnTo>
                  <a:lnTo>
                    <a:pt x="2613075" y="20656"/>
                  </a:lnTo>
                  <a:lnTo>
                    <a:pt x="2590657" y="5542"/>
                  </a:lnTo>
                  <a:lnTo>
                    <a:pt x="2563205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017876" y="2937578"/>
              <a:ext cx="2633980" cy="705485"/>
            </a:xfrm>
            <a:custGeom>
              <a:avLst/>
              <a:gdLst/>
              <a:ahLst/>
              <a:cxnLst/>
              <a:rect l="l" t="t" r="r" b="b"/>
              <a:pathLst>
                <a:path w="2633979" h="705485">
                  <a:moveTo>
                    <a:pt x="0" y="70526"/>
                  </a:moveTo>
                  <a:lnTo>
                    <a:pt x="5542" y="43074"/>
                  </a:lnTo>
                  <a:lnTo>
                    <a:pt x="20656" y="20656"/>
                  </a:lnTo>
                  <a:lnTo>
                    <a:pt x="43074" y="5542"/>
                  </a:lnTo>
                  <a:lnTo>
                    <a:pt x="70526" y="0"/>
                  </a:lnTo>
                  <a:lnTo>
                    <a:pt x="2563205" y="0"/>
                  </a:lnTo>
                  <a:lnTo>
                    <a:pt x="2590657" y="5542"/>
                  </a:lnTo>
                  <a:lnTo>
                    <a:pt x="2613075" y="20656"/>
                  </a:lnTo>
                  <a:lnTo>
                    <a:pt x="2628189" y="43074"/>
                  </a:lnTo>
                  <a:lnTo>
                    <a:pt x="2633732" y="70526"/>
                  </a:lnTo>
                  <a:lnTo>
                    <a:pt x="2633732" y="634738"/>
                  </a:lnTo>
                  <a:lnTo>
                    <a:pt x="2628189" y="662190"/>
                  </a:lnTo>
                  <a:lnTo>
                    <a:pt x="2613075" y="684608"/>
                  </a:lnTo>
                  <a:lnTo>
                    <a:pt x="2590657" y="699722"/>
                  </a:lnTo>
                  <a:lnTo>
                    <a:pt x="2563205" y="705265"/>
                  </a:lnTo>
                  <a:lnTo>
                    <a:pt x="70526" y="705265"/>
                  </a:lnTo>
                  <a:lnTo>
                    <a:pt x="43074" y="699722"/>
                  </a:lnTo>
                  <a:lnTo>
                    <a:pt x="20656" y="684608"/>
                  </a:lnTo>
                  <a:lnTo>
                    <a:pt x="5542" y="662190"/>
                  </a:lnTo>
                  <a:lnTo>
                    <a:pt x="0" y="634738"/>
                  </a:lnTo>
                  <a:lnTo>
                    <a:pt x="0" y="70526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479893" y="1879625"/>
              <a:ext cx="522605" cy="2228850"/>
            </a:xfrm>
            <a:custGeom>
              <a:avLst/>
              <a:gdLst/>
              <a:ahLst/>
              <a:cxnLst/>
              <a:rect l="l" t="t" r="r" b="b"/>
              <a:pathLst>
                <a:path w="522604" h="2228850">
                  <a:moveTo>
                    <a:pt x="0" y="0"/>
                  </a:moveTo>
                  <a:lnTo>
                    <a:pt x="0" y="2228784"/>
                  </a:lnTo>
                  <a:lnTo>
                    <a:pt x="522140" y="2228784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02034" y="3755777"/>
              <a:ext cx="2661285" cy="705485"/>
            </a:xfrm>
            <a:custGeom>
              <a:avLst/>
              <a:gdLst/>
              <a:ahLst/>
              <a:cxnLst/>
              <a:rect l="l" t="t" r="r" b="b"/>
              <a:pathLst>
                <a:path w="2661284" h="705485">
                  <a:moveTo>
                    <a:pt x="2590761" y="0"/>
                  </a:moveTo>
                  <a:lnTo>
                    <a:pt x="70524" y="0"/>
                  </a:lnTo>
                  <a:lnTo>
                    <a:pt x="43073" y="5542"/>
                  </a:lnTo>
                  <a:lnTo>
                    <a:pt x="20656" y="20656"/>
                  </a:lnTo>
                  <a:lnTo>
                    <a:pt x="5542" y="43074"/>
                  </a:lnTo>
                  <a:lnTo>
                    <a:pt x="0" y="70525"/>
                  </a:lnTo>
                  <a:lnTo>
                    <a:pt x="0" y="634739"/>
                  </a:lnTo>
                  <a:lnTo>
                    <a:pt x="5542" y="662191"/>
                  </a:lnTo>
                  <a:lnTo>
                    <a:pt x="20656" y="684609"/>
                  </a:lnTo>
                  <a:lnTo>
                    <a:pt x="43073" y="699723"/>
                  </a:lnTo>
                  <a:lnTo>
                    <a:pt x="70524" y="705265"/>
                  </a:lnTo>
                  <a:lnTo>
                    <a:pt x="2590761" y="705265"/>
                  </a:lnTo>
                  <a:lnTo>
                    <a:pt x="2618213" y="699723"/>
                  </a:lnTo>
                  <a:lnTo>
                    <a:pt x="2640631" y="684609"/>
                  </a:lnTo>
                  <a:lnTo>
                    <a:pt x="2655745" y="662191"/>
                  </a:lnTo>
                  <a:lnTo>
                    <a:pt x="2661287" y="634739"/>
                  </a:lnTo>
                  <a:lnTo>
                    <a:pt x="2661287" y="70525"/>
                  </a:lnTo>
                  <a:lnTo>
                    <a:pt x="2655745" y="43074"/>
                  </a:lnTo>
                  <a:lnTo>
                    <a:pt x="2640631" y="20656"/>
                  </a:lnTo>
                  <a:lnTo>
                    <a:pt x="2618213" y="5542"/>
                  </a:lnTo>
                  <a:lnTo>
                    <a:pt x="2590761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002034" y="3755777"/>
              <a:ext cx="2661285" cy="705485"/>
            </a:xfrm>
            <a:custGeom>
              <a:avLst/>
              <a:gdLst/>
              <a:ahLst/>
              <a:cxnLst/>
              <a:rect l="l" t="t" r="r" b="b"/>
              <a:pathLst>
                <a:path w="2661284" h="705485">
                  <a:moveTo>
                    <a:pt x="0" y="70525"/>
                  </a:moveTo>
                  <a:lnTo>
                    <a:pt x="5542" y="43073"/>
                  </a:lnTo>
                  <a:lnTo>
                    <a:pt x="20656" y="20656"/>
                  </a:lnTo>
                  <a:lnTo>
                    <a:pt x="43073" y="5542"/>
                  </a:lnTo>
                  <a:lnTo>
                    <a:pt x="70525" y="0"/>
                  </a:lnTo>
                  <a:lnTo>
                    <a:pt x="2590763" y="0"/>
                  </a:lnTo>
                  <a:lnTo>
                    <a:pt x="2618214" y="5542"/>
                  </a:lnTo>
                  <a:lnTo>
                    <a:pt x="2640631" y="20656"/>
                  </a:lnTo>
                  <a:lnTo>
                    <a:pt x="2655745" y="43073"/>
                  </a:lnTo>
                  <a:lnTo>
                    <a:pt x="2661288" y="70525"/>
                  </a:lnTo>
                  <a:lnTo>
                    <a:pt x="2661288" y="634739"/>
                  </a:lnTo>
                  <a:lnTo>
                    <a:pt x="2655745" y="662191"/>
                  </a:lnTo>
                  <a:lnTo>
                    <a:pt x="2640631" y="684608"/>
                  </a:lnTo>
                  <a:lnTo>
                    <a:pt x="2618214" y="699722"/>
                  </a:lnTo>
                  <a:lnTo>
                    <a:pt x="2590763" y="705265"/>
                  </a:lnTo>
                  <a:lnTo>
                    <a:pt x="70525" y="705265"/>
                  </a:lnTo>
                  <a:lnTo>
                    <a:pt x="43073" y="699722"/>
                  </a:lnTo>
                  <a:lnTo>
                    <a:pt x="20656" y="684608"/>
                  </a:lnTo>
                  <a:lnTo>
                    <a:pt x="5542" y="662191"/>
                  </a:lnTo>
                  <a:lnTo>
                    <a:pt x="0" y="634739"/>
                  </a:lnTo>
                  <a:lnTo>
                    <a:pt x="0" y="70525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79893" y="1879625"/>
              <a:ext cx="561340" cy="3095625"/>
            </a:xfrm>
            <a:custGeom>
              <a:avLst/>
              <a:gdLst/>
              <a:ahLst/>
              <a:cxnLst/>
              <a:rect l="l" t="t" r="r" b="b"/>
              <a:pathLst>
                <a:path w="561340" h="3095625">
                  <a:moveTo>
                    <a:pt x="0" y="0"/>
                  </a:moveTo>
                  <a:lnTo>
                    <a:pt x="0" y="3095323"/>
                  </a:lnTo>
                  <a:lnTo>
                    <a:pt x="561026" y="3095323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040918" y="4622317"/>
              <a:ext cx="2729230" cy="705485"/>
            </a:xfrm>
            <a:custGeom>
              <a:avLst/>
              <a:gdLst/>
              <a:ahLst/>
              <a:cxnLst/>
              <a:rect l="l" t="t" r="r" b="b"/>
              <a:pathLst>
                <a:path w="2729229" h="705485">
                  <a:moveTo>
                    <a:pt x="2658263" y="0"/>
                  </a:moveTo>
                  <a:lnTo>
                    <a:pt x="70526" y="0"/>
                  </a:lnTo>
                  <a:lnTo>
                    <a:pt x="43074" y="5542"/>
                  </a:lnTo>
                  <a:lnTo>
                    <a:pt x="20656" y="20656"/>
                  </a:lnTo>
                  <a:lnTo>
                    <a:pt x="5542" y="43073"/>
                  </a:lnTo>
                  <a:lnTo>
                    <a:pt x="0" y="70525"/>
                  </a:lnTo>
                  <a:lnTo>
                    <a:pt x="0" y="634737"/>
                  </a:lnTo>
                  <a:lnTo>
                    <a:pt x="5542" y="662189"/>
                  </a:lnTo>
                  <a:lnTo>
                    <a:pt x="20656" y="684607"/>
                  </a:lnTo>
                  <a:lnTo>
                    <a:pt x="43074" y="699721"/>
                  </a:lnTo>
                  <a:lnTo>
                    <a:pt x="70526" y="705264"/>
                  </a:lnTo>
                  <a:lnTo>
                    <a:pt x="2658263" y="705264"/>
                  </a:lnTo>
                  <a:lnTo>
                    <a:pt x="2685715" y="699721"/>
                  </a:lnTo>
                  <a:lnTo>
                    <a:pt x="2708133" y="684607"/>
                  </a:lnTo>
                  <a:lnTo>
                    <a:pt x="2723248" y="662189"/>
                  </a:lnTo>
                  <a:lnTo>
                    <a:pt x="2728790" y="634737"/>
                  </a:lnTo>
                  <a:lnTo>
                    <a:pt x="2728790" y="70525"/>
                  </a:lnTo>
                  <a:lnTo>
                    <a:pt x="2723248" y="43073"/>
                  </a:lnTo>
                  <a:lnTo>
                    <a:pt x="2708133" y="20656"/>
                  </a:lnTo>
                  <a:lnTo>
                    <a:pt x="2685715" y="5542"/>
                  </a:lnTo>
                  <a:lnTo>
                    <a:pt x="2658263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040918" y="4622317"/>
              <a:ext cx="2729230" cy="705485"/>
            </a:xfrm>
            <a:custGeom>
              <a:avLst/>
              <a:gdLst/>
              <a:ahLst/>
              <a:cxnLst/>
              <a:rect l="l" t="t" r="r" b="b"/>
              <a:pathLst>
                <a:path w="2729229" h="705485">
                  <a:moveTo>
                    <a:pt x="0" y="70526"/>
                  </a:moveTo>
                  <a:lnTo>
                    <a:pt x="5542" y="43074"/>
                  </a:lnTo>
                  <a:lnTo>
                    <a:pt x="20656" y="20656"/>
                  </a:lnTo>
                  <a:lnTo>
                    <a:pt x="43074" y="5542"/>
                  </a:lnTo>
                  <a:lnTo>
                    <a:pt x="70526" y="0"/>
                  </a:lnTo>
                  <a:lnTo>
                    <a:pt x="2658263" y="0"/>
                  </a:lnTo>
                  <a:lnTo>
                    <a:pt x="2685715" y="5542"/>
                  </a:lnTo>
                  <a:lnTo>
                    <a:pt x="2708133" y="20656"/>
                  </a:lnTo>
                  <a:lnTo>
                    <a:pt x="2723247" y="43074"/>
                  </a:lnTo>
                  <a:lnTo>
                    <a:pt x="2728790" y="70526"/>
                  </a:lnTo>
                  <a:lnTo>
                    <a:pt x="2728790" y="634738"/>
                  </a:lnTo>
                  <a:lnTo>
                    <a:pt x="2723247" y="662190"/>
                  </a:lnTo>
                  <a:lnTo>
                    <a:pt x="2708133" y="684608"/>
                  </a:lnTo>
                  <a:lnTo>
                    <a:pt x="2685715" y="699722"/>
                  </a:lnTo>
                  <a:lnTo>
                    <a:pt x="2658263" y="705265"/>
                  </a:lnTo>
                  <a:lnTo>
                    <a:pt x="70526" y="705265"/>
                  </a:lnTo>
                  <a:lnTo>
                    <a:pt x="43074" y="699722"/>
                  </a:lnTo>
                  <a:lnTo>
                    <a:pt x="20656" y="684608"/>
                  </a:lnTo>
                  <a:lnTo>
                    <a:pt x="5542" y="662190"/>
                  </a:lnTo>
                  <a:lnTo>
                    <a:pt x="0" y="634738"/>
                  </a:lnTo>
                  <a:lnTo>
                    <a:pt x="0" y="70526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479893" y="1879625"/>
              <a:ext cx="570230" cy="4055745"/>
            </a:xfrm>
            <a:custGeom>
              <a:avLst/>
              <a:gdLst/>
              <a:ahLst/>
              <a:cxnLst/>
              <a:rect l="l" t="t" r="r" b="b"/>
              <a:pathLst>
                <a:path w="570229" h="4055745">
                  <a:moveTo>
                    <a:pt x="0" y="0"/>
                  </a:moveTo>
                  <a:lnTo>
                    <a:pt x="0" y="4055384"/>
                  </a:lnTo>
                  <a:lnTo>
                    <a:pt x="569669" y="4055384"/>
                  </a:lnTo>
                </a:path>
              </a:pathLst>
            </a:custGeom>
            <a:ln w="9525">
              <a:solidFill>
                <a:srgbClr val="3D66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049563" y="5582377"/>
              <a:ext cx="2127250" cy="705485"/>
            </a:xfrm>
            <a:custGeom>
              <a:avLst/>
              <a:gdLst/>
              <a:ahLst/>
              <a:cxnLst/>
              <a:rect l="l" t="t" r="r" b="b"/>
              <a:pathLst>
                <a:path w="2127250" h="705485">
                  <a:moveTo>
                    <a:pt x="2056215" y="0"/>
                  </a:moveTo>
                  <a:lnTo>
                    <a:pt x="70525" y="0"/>
                  </a:lnTo>
                  <a:lnTo>
                    <a:pt x="43073" y="5542"/>
                  </a:lnTo>
                  <a:lnTo>
                    <a:pt x="20656" y="20656"/>
                  </a:lnTo>
                  <a:lnTo>
                    <a:pt x="5542" y="43074"/>
                  </a:lnTo>
                  <a:lnTo>
                    <a:pt x="0" y="70526"/>
                  </a:lnTo>
                  <a:lnTo>
                    <a:pt x="0" y="634739"/>
                  </a:lnTo>
                  <a:lnTo>
                    <a:pt x="5542" y="662191"/>
                  </a:lnTo>
                  <a:lnTo>
                    <a:pt x="20656" y="684608"/>
                  </a:lnTo>
                  <a:lnTo>
                    <a:pt x="43073" y="699722"/>
                  </a:lnTo>
                  <a:lnTo>
                    <a:pt x="70525" y="705265"/>
                  </a:lnTo>
                  <a:lnTo>
                    <a:pt x="2056215" y="705265"/>
                  </a:lnTo>
                  <a:lnTo>
                    <a:pt x="2083667" y="699722"/>
                  </a:lnTo>
                  <a:lnTo>
                    <a:pt x="2106085" y="684608"/>
                  </a:lnTo>
                  <a:lnTo>
                    <a:pt x="2121199" y="662191"/>
                  </a:lnTo>
                  <a:lnTo>
                    <a:pt x="2126741" y="634739"/>
                  </a:lnTo>
                  <a:lnTo>
                    <a:pt x="2126741" y="70526"/>
                  </a:lnTo>
                  <a:lnTo>
                    <a:pt x="2121199" y="43074"/>
                  </a:lnTo>
                  <a:lnTo>
                    <a:pt x="2106085" y="20656"/>
                  </a:lnTo>
                  <a:lnTo>
                    <a:pt x="2083667" y="5542"/>
                  </a:lnTo>
                  <a:lnTo>
                    <a:pt x="2056215" y="0"/>
                  </a:lnTo>
                  <a:close/>
                </a:path>
              </a:pathLst>
            </a:custGeom>
            <a:solidFill>
              <a:srgbClr val="FFFFFF">
                <a:alpha val="9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049563" y="5582377"/>
              <a:ext cx="2127250" cy="705485"/>
            </a:xfrm>
            <a:custGeom>
              <a:avLst/>
              <a:gdLst/>
              <a:ahLst/>
              <a:cxnLst/>
              <a:rect l="l" t="t" r="r" b="b"/>
              <a:pathLst>
                <a:path w="2127250" h="705485">
                  <a:moveTo>
                    <a:pt x="0" y="70526"/>
                  </a:moveTo>
                  <a:lnTo>
                    <a:pt x="5542" y="43074"/>
                  </a:lnTo>
                  <a:lnTo>
                    <a:pt x="20656" y="20656"/>
                  </a:lnTo>
                  <a:lnTo>
                    <a:pt x="43074" y="5542"/>
                  </a:lnTo>
                  <a:lnTo>
                    <a:pt x="70526" y="0"/>
                  </a:lnTo>
                  <a:lnTo>
                    <a:pt x="2056216" y="0"/>
                  </a:lnTo>
                  <a:lnTo>
                    <a:pt x="2083667" y="5542"/>
                  </a:lnTo>
                  <a:lnTo>
                    <a:pt x="2106085" y="20656"/>
                  </a:lnTo>
                  <a:lnTo>
                    <a:pt x="2121199" y="43074"/>
                  </a:lnTo>
                  <a:lnTo>
                    <a:pt x="2126742" y="70526"/>
                  </a:lnTo>
                  <a:lnTo>
                    <a:pt x="2126742" y="634738"/>
                  </a:lnTo>
                  <a:lnTo>
                    <a:pt x="2121199" y="662190"/>
                  </a:lnTo>
                  <a:lnTo>
                    <a:pt x="2106085" y="684608"/>
                  </a:lnTo>
                  <a:lnTo>
                    <a:pt x="2083667" y="699722"/>
                  </a:lnTo>
                  <a:lnTo>
                    <a:pt x="2056216" y="705265"/>
                  </a:lnTo>
                  <a:lnTo>
                    <a:pt x="70526" y="705265"/>
                  </a:lnTo>
                  <a:lnTo>
                    <a:pt x="43074" y="699722"/>
                  </a:lnTo>
                  <a:lnTo>
                    <a:pt x="20656" y="684608"/>
                  </a:lnTo>
                  <a:lnTo>
                    <a:pt x="5542" y="662190"/>
                  </a:lnTo>
                  <a:lnTo>
                    <a:pt x="0" y="634738"/>
                  </a:lnTo>
                  <a:lnTo>
                    <a:pt x="0" y="70526"/>
                  </a:lnTo>
                  <a:close/>
                </a:path>
              </a:pathLst>
            </a:custGeom>
            <a:ln w="9525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285681" y="2120900"/>
            <a:ext cx="2256155" cy="395986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826135" marR="6350" indent="-641985">
              <a:lnSpc>
                <a:spcPts val="2090"/>
              </a:lnSpc>
              <a:spcBef>
                <a:spcPts val="225"/>
              </a:spcBef>
            </a:pPr>
            <a:r>
              <a:rPr sz="1800" spc="-175" dirty="0">
                <a:latin typeface="Calibri"/>
                <a:cs typeface="Calibri"/>
              </a:rPr>
              <a:t>Контроль </a:t>
            </a:r>
            <a:r>
              <a:rPr sz="1800" spc="-170" dirty="0">
                <a:latin typeface="Calibri"/>
                <a:cs typeface="Calibri"/>
              </a:rPr>
              <a:t>водно-солевым  </a:t>
            </a:r>
            <a:r>
              <a:rPr sz="1800" spc="-180" dirty="0">
                <a:latin typeface="Calibri"/>
                <a:cs typeface="Calibri"/>
              </a:rPr>
              <a:t>балансом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900">
              <a:latin typeface="Calibri"/>
              <a:cs typeface="Calibri"/>
            </a:endParaRPr>
          </a:p>
          <a:p>
            <a:pPr marL="385445" indent="-19050">
              <a:lnSpc>
                <a:spcPct val="100000"/>
              </a:lnSpc>
            </a:pPr>
            <a:r>
              <a:rPr sz="1800" spc="-195" dirty="0">
                <a:latin typeface="Calibri"/>
                <a:cs typeface="Calibri"/>
              </a:rPr>
              <a:t>Общая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spc="-170" dirty="0">
                <a:latin typeface="Calibri"/>
                <a:cs typeface="Calibri"/>
              </a:rPr>
              <a:t>вибрация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00">
              <a:latin typeface="Calibri"/>
              <a:cs typeface="Calibri"/>
            </a:endParaRPr>
          </a:p>
          <a:p>
            <a:pPr marL="352425" marR="506730" indent="33020">
              <a:lnSpc>
                <a:spcPts val="2300"/>
              </a:lnSpc>
            </a:pPr>
            <a:r>
              <a:rPr sz="2000" spc="-170" dirty="0">
                <a:latin typeface="Calibri"/>
                <a:cs typeface="Calibri"/>
              </a:rPr>
              <a:t>Электрическая  </a:t>
            </a:r>
            <a:r>
              <a:rPr sz="2000" spc="-200" dirty="0">
                <a:latin typeface="Calibri"/>
                <a:cs typeface="Calibri"/>
              </a:rPr>
              <a:t>миостимуляция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Calibri"/>
              <a:cs typeface="Calibri"/>
            </a:endParaRPr>
          </a:p>
          <a:p>
            <a:pPr marL="156210" marR="5080" indent="-144145">
              <a:lnSpc>
                <a:spcPts val="2300"/>
              </a:lnSpc>
            </a:pPr>
            <a:r>
              <a:rPr sz="2000" spc="-215" dirty="0">
                <a:latin typeface="Calibri"/>
                <a:cs typeface="Calibri"/>
              </a:rPr>
              <a:t>Абдоминальный </a:t>
            </a:r>
            <a:r>
              <a:rPr sz="2000" spc="-210" dirty="0">
                <a:latin typeface="Calibri"/>
                <a:cs typeface="Calibri"/>
              </a:rPr>
              <a:t>бандаж,  </a:t>
            </a:r>
            <a:r>
              <a:rPr sz="2000" spc="-180" dirty="0">
                <a:latin typeface="Calibri"/>
                <a:cs typeface="Calibri"/>
              </a:rPr>
              <a:t>эластичный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85" dirty="0">
                <a:latin typeface="Calibri"/>
                <a:cs typeface="Calibri"/>
              </a:rPr>
              <a:t>трикотаж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50">
              <a:latin typeface="Calibri"/>
              <a:cs typeface="Calibri"/>
            </a:endParaRPr>
          </a:p>
          <a:p>
            <a:pPr marL="86995">
              <a:lnSpc>
                <a:spcPct val="100000"/>
              </a:lnSpc>
            </a:pPr>
            <a:r>
              <a:rPr sz="2000" spc="-175" dirty="0">
                <a:latin typeface="Calibri"/>
                <a:cs typeface="Calibri"/>
              </a:rPr>
              <a:t>Кинезиотерапия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14258" y="473963"/>
            <a:ext cx="859980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09" dirty="0"/>
              <a:t>ОСН </a:t>
            </a:r>
            <a:r>
              <a:rPr spc="-420" dirty="0"/>
              <a:t>при </a:t>
            </a:r>
            <a:r>
              <a:rPr spc="-570" dirty="0"/>
              <a:t>СМТ. </a:t>
            </a:r>
            <a:r>
              <a:rPr spc="-380" dirty="0"/>
              <a:t>Фармакологическая</a:t>
            </a:r>
            <a:r>
              <a:rPr spc="-345" dirty="0"/>
              <a:t> </a:t>
            </a:r>
            <a:r>
              <a:rPr spc="-385" dirty="0"/>
              <a:t>терапия.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212339" y="1570735"/>
            <a:ext cx="7697470" cy="274764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355600" marR="442595" indent="-342900">
              <a:lnSpc>
                <a:spcPct val="90400"/>
              </a:lnSpc>
              <a:spcBef>
                <a:spcPts val="40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45" dirty="0">
                <a:latin typeface="Calibri"/>
                <a:cs typeface="Calibri"/>
              </a:rPr>
              <a:t>Флудрикортизон </a:t>
            </a:r>
            <a:r>
              <a:rPr sz="2700" spc="85" dirty="0">
                <a:latin typeface="Calibri"/>
                <a:cs typeface="Calibri"/>
              </a:rPr>
              <a:t>– </a:t>
            </a:r>
            <a:r>
              <a:rPr sz="2700" spc="-260" dirty="0">
                <a:latin typeface="Calibri"/>
                <a:cs typeface="Calibri"/>
              </a:rPr>
              <a:t>минералокортикоид, </a:t>
            </a:r>
            <a:r>
              <a:rPr sz="2700" spc="-280" dirty="0">
                <a:latin typeface="Calibri"/>
                <a:cs typeface="Calibri"/>
              </a:rPr>
              <a:t>стимулирующий  </a:t>
            </a:r>
            <a:r>
              <a:rPr sz="2700" spc="-290" dirty="0">
                <a:latin typeface="Calibri"/>
                <a:cs typeface="Calibri"/>
              </a:rPr>
              <a:t>повышению </a:t>
            </a:r>
            <a:r>
              <a:rPr sz="2700" spc="-254" dirty="0">
                <a:latin typeface="Calibri"/>
                <a:cs typeface="Calibri"/>
              </a:rPr>
              <a:t>концентрации </a:t>
            </a:r>
            <a:r>
              <a:rPr sz="2700" spc="-240" dirty="0">
                <a:latin typeface="Calibri"/>
                <a:cs typeface="Calibri"/>
              </a:rPr>
              <a:t>натрия </a:t>
            </a:r>
            <a:r>
              <a:rPr sz="2700" spc="-210" dirty="0">
                <a:latin typeface="Calibri"/>
                <a:cs typeface="Calibri"/>
              </a:rPr>
              <a:t>в </a:t>
            </a:r>
            <a:r>
              <a:rPr sz="2700" spc="-235" dirty="0">
                <a:latin typeface="Calibri"/>
                <a:cs typeface="Calibri"/>
              </a:rPr>
              <a:t>кровотоке </a:t>
            </a:r>
            <a:r>
              <a:rPr sz="2700" spc="-275" dirty="0">
                <a:latin typeface="Calibri"/>
                <a:cs typeface="Calibri"/>
              </a:rPr>
              <a:t>и  </a:t>
            </a:r>
            <a:r>
              <a:rPr sz="2700" spc="-245" dirty="0">
                <a:latin typeface="Calibri"/>
                <a:cs typeface="Calibri"/>
              </a:rPr>
              <a:t>увеличение </a:t>
            </a:r>
            <a:r>
              <a:rPr sz="2700" spc="-305" dirty="0">
                <a:latin typeface="Calibri"/>
                <a:cs typeface="Calibri"/>
              </a:rPr>
              <a:t>ОЦЖ. </a:t>
            </a:r>
            <a:r>
              <a:rPr sz="2700" spc="-260" dirty="0">
                <a:latin typeface="Calibri"/>
                <a:cs typeface="Calibri"/>
              </a:rPr>
              <a:t>Повышает </a:t>
            </a:r>
            <a:r>
              <a:rPr sz="2700" spc="-225" dirty="0">
                <a:latin typeface="Calibri"/>
                <a:cs typeface="Calibri"/>
              </a:rPr>
              <a:t>чувствительность </a:t>
            </a:r>
            <a:r>
              <a:rPr sz="2700" spc="-235" dirty="0">
                <a:latin typeface="Calibri"/>
                <a:cs typeface="Calibri"/>
              </a:rPr>
              <a:t>сосудов </a:t>
            </a:r>
            <a:r>
              <a:rPr sz="2700" spc="-210" dirty="0">
                <a:latin typeface="Calibri"/>
                <a:cs typeface="Calibri"/>
              </a:rPr>
              <a:t>к  </a:t>
            </a:r>
            <a:r>
              <a:rPr sz="2700" spc="-254" dirty="0">
                <a:latin typeface="Calibri"/>
                <a:cs typeface="Calibri"/>
              </a:rPr>
              <a:t>катехоламинам </a:t>
            </a:r>
            <a:r>
              <a:rPr sz="1500" spc="-145" dirty="0">
                <a:latin typeface="Calibri"/>
                <a:cs typeface="Calibri"/>
              </a:rPr>
              <a:t>(Van </a:t>
            </a:r>
            <a:r>
              <a:rPr sz="1500" spc="-95" dirty="0">
                <a:latin typeface="Calibri"/>
                <a:cs typeface="Calibri"/>
              </a:rPr>
              <a:t>Lieshout </a:t>
            </a:r>
            <a:r>
              <a:rPr sz="1500" spc="-110" dirty="0">
                <a:latin typeface="Calibri"/>
                <a:cs typeface="Calibri"/>
              </a:rPr>
              <a:t>et </a:t>
            </a:r>
            <a:r>
              <a:rPr sz="1500" spc="-90" dirty="0">
                <a:latin typeface="Calibri"/>
                <a:cs typeface="Calibri"/>
              </a:rPr>
              <a:t>al. </a:t>
            </a:r>
            <a:r>
              <a:rPr sz="1500" spc="-85" dirty="0">
                <a:latin typeface="Calibri"/>
                <a:cs typeface="Calibri"/>
              </a:rPr>
              <a:t>2000; </a:t>
            </a:r>
            <a:r>
              <a:rPr sz="1500" spc="-95" dirty="0">
                <a:latin typeface="Calibri"/>
                <a:cs typeface="Calibri"/>
              </a:rPr>
              <a:t>Schatz</a:t>
            </a:r>
            <a:r>
              <a:rPr sz="1500" spc="-70" dirty="0">
                <a:latin typeface="Calibri"/>
                <a:cs typeface="Calibri"/>
              </a:rPr>
              <a:t> </a:t>
            </a:r>
            <a:r>
              <a:rPr sz="1500" spc="-120" dirty="0">
                <a:latin typeface="Calibri"/>
                <a:cs typeface="Calibri"/>
              </a:rPr>
              <a:t>1984)</a:t>
            </a:r>
            <a:r>
              <a:rPr sz="2700" spc="-120" dirty="0">
                <a:latin typeface="Calibri"/>
                <a:cs typeface="Calibri"/>
              </a:rPr>
              <a:t>.</a:t>
            </a:r>
            <a:endParaRPr sz="2700">
              <a:latin typeface="Calibri"/>
              <a:cs typeface="Calibri"/>
            </a:endParaRPr>
          </a:p>
          <a:p>
            <a:pPr marL="355600" marR="5080" indent="-342900">
              <a:lnSpc>
                <a:spcPct val="91100"/>
              </a:lnSpc>
              <a:spcBef>
                <a:spcPts val="5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700" spc="-235" dirty="0">
                <a:latin typeface="Calibri"/>
                <a:cs typeface="Calibri"/>
              </a:rPr>
              <a:t>Стартовая </a:t>
            </a:r>
            <a:r>
              <a:rPr sz="2700" spc="-250" dirty="0">
                <a:latin typeface="Calibri"/>
                <a:cs typeface="Calibri"/>
              </a:rPr>
              <a:t>доза </a:t>
            </a:r>
            <a:r>
              <a:rPr sz="2700" spc="-185" dirty="0">
                <a:latin typeface="Calibri"/>
                <a:cs typeface="Calibri"/>
              </a:rPr>
              <a:t>0,1 </a:t>
            </a:r>
            <a:r>
              <a:rPr sz="2700" spc="-280" dirty="0">
                <a:latin typeface="Calibri"/>
                <a:cs typeface="Calibri"/>
              </a:rPr>
              <a:t>мг </a:t>
            </a:r>
            <a:r>
              <a:rPr sz="2700" spc="-275" dirty="0">
                <a:latin typeface="Calibri"/>
                <a:cs typeface="Calibri"/>
              </a:rPr>
              <a:t>/день.АД </a:t>
            </a:r>
            <a:r>
              <a:rPr sz="2700" spc="-250" dirty="0">
                <a:latin typeface="Calibri"/>
                <a:cs typeface="Calibri"/>
              </a:rPr>
              <a:t>повышается </a:t>
            </a:r>
            <a:r>
              <a:rPr sz="2700" spc="-240" dirty="0">
                <a:latin typeface="Calibri"/>
                <a:cs typeface="Calibri"/>
              </a:rPr>
              <a:t>постепенно </a:t>
            </a:r>
            <a:r>
              <a:rPr sz="2700" spc="-275" dirty="0">
                <a:latin typeface="Calibri"/>
                <a:cs typeface="Calibri"/>
              </a:rPr>
              <a:t>и  </a:t>
            </a:r>
            <a:r>
              <a:rPr sz="2700" spc="-225" dirty="0">
                <a:latin typeface="Calibri"/>
                <a:cs typeface="Calibri"/>
              </a:rPr>
              <a:t>достигает </a:t>
            </a:r>
            <a:r>
              <a:rPr sz="2700" spc="-285" dirty="0">
                <a:latin typeface="Calibri"/>
                <a:cs typeface="Calibri"/>
              </a:rPr>
              <a:t>максимума </a:t>
            </a:r>
            <a:r>
              <a:rPr sz="2700" spc="-225" dirty="0">
                <a:latin typeface="Calibri"/>
                <a:cs typeface="Calibri"/>
              </a:rPr>
              <a:t>через </a:t>
            </a:r>
            <a:r>
              <a:rPr sz="2700" spc="-114" dirty="0">
                <a:latin typeface="Calibri"/>
                <a:cs typeface="Calibri"/>
              </a:rPr>
              <a:t>1-2 </a:t>
            </a:r>
            <a:r>
              <a:rPr sz="2700" spc="-270" dirty="0">
                <a:latin typeface="Calibri"/>
                <a:cs typeface="Calibri"/>
              </a:rPr>
              <a:t>недели. </a:t>
            </a:r>
            <a:r>
              <a:rPr sz="2700" spc="-265" dirty="0">
                <a:latin typeface="Calibri"/>
                <a:cs typeface="Calibri"/>
              </a:rPr>
              <a:t>Побочные </a:t>
            </a:r>
            <a:r>
              <a:rPr sz="2700" spc="-225" dirty="0">
                <a:latin typeface="Calibri"/>
                <a:cs typeface="Calibri"/>
              </a:rPr>
              <a:t>эффекты:  </a:t>
            </a:r>
            <a:r>
              <a:rPr sz="2700" spc="-254" dirty="0">
                <a:latin typeface="Calibri"/>
                <a:cs typeface="Calibri"/>
              </a:rPr>
              <a:t>гипокалиемия </a:t>
            </a:r>
            <a:r>
              <a:rPr sz="2700" spc="-185" dirty="0">
                <a:latin typeface="Calibri"/>
                <a:cs typeface="Calibri"/>
              </a:rPr>
              <a:t>(50% </a:t>
            </a:r>
            <a:r>
              <a:rPr sz="2700" spc="-220" dirty="0">
                <a:latin typeface="Calibri"/>
                <a:cs typeface="Calibri"/>
              </a:rPr>
              <a:t>случаев), </a:t>
            </a:r>
            <a:r>
              <a:rPr sz="2700" spc="-254" dirty="0">
                <a:latin typeface="Calibri"/>
                <a:cs typeface="Calibri"/>
              </a:rPr>
              <a:t>гипомагнеземия</a:t>
            </a:r>
            <a:r>
              <a:rPr sz="2700" spc="-20" dirty="0">
                <a:latin typeface="Calibri"/>
                <a:cs typeface="Calibri"/>
              </a:rPr>
              <a:t> </a:t>
            </a:r>
            <a:r>
              <a:rPr sz="2700" spc="-190" dirty="0">
                <a:latin typeface="Calibri"/>
                <a:cs typeface="Calibri"/>
              </a:rPr>
              <a:t>(5%)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45442" y="4421734"/>
            <a:ext cx="8551545" cy="1513205"/>
          </a:xfrm>
          <a:custGeom>
            <a:avLst/>
            <a:gdLst/>
            <a:ahLst/>
            <a:cxnLst/>
            <a:rect l="l" t="t" r="r" b="b"/>
            <a:pathLst>
              <a:path w="8551545" h="1513204">
                <a:moveTo>
                  <a:pt x="8551091" y="0"/>
                </a:moveTo>
                <a:lnTo>
                  <a:pt x="0" y="0"/>
                </a:lnTo>
                <a:lnTo>
                  <a:pt x="0" y="1512915"/>
                </a:lnTo>
                <a:lnTo>
                  <a:pt x="8551091" y="1512915"/>
                </a:lnTo>
                <a:lnTo>
                  <a:pt x="855109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45442" y="4421734"/>
            <a:ext cx="8551545" cy="1513205"/>
          </a:xfrm>
          <a:prstGeom prst="rect">
            <a:avLst/>
          </a:prstGeom>
          <a:ln w="25400">
            <a:solidFill>
              <a:srgbClr val="8064A2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0805" marR="368300" indent="79375">
              <a:lnSpc>
                <a:spcPts val="3700"/>
              </a:lnSpc>
              <a:spcBef>
                <a:spcPts val="310"/>
              </a:spcBef>
            </a:pPr>
            <a:r>
              <a:rPr sz="3250" b="1" i="1" spc="-750" dirty="0">
                <a:latin typeface="Calibri"/>
                <a:cs typeface="Calibri"/>
              </a:rPr>
              <a:t>Нет</a:t>
            </a:r>
            <a:r>
              <a:rPr sz="3250" b="1" i="1" spc="-105" dirty="0">
                <a:latin typeface="Calibri"/>
                <a:cs typeface="Calibri"/>
              </a:rPr>
              <a:t> </a:t>
            </a:r>
            <a:r>
              <a:rPr sz="3250" b="1" i="1" spc="-560" dirty="0">
                <a:latin typeface="Calibri"/>
                <a:cs typeface="Calibri"/>
              </a:rPr>
              <a:t>достаточных </a:t>
            </a:r>
            <a:r>
              <a:rPr sz="3250" b="1" i="1" spc="-355" dirty="0">
                <a:latin typeface="Calibri"/>
                <a:cs typeface="Calibri"/>
              </a:rPr>
              <a:t>оснований </a:t>
            </a:r>
            <a:r>
              <a:rPr sz="3250" b="1" i="1" spc="-25" dirty="0">
                <a:latin typeface="Arial Narrow"/>
                <a:cs typeface="Arial Narrow"/>
              </a:rPr>
              <a:t>(4 </a:t>
            </a:r>
            <a:r>
              <a:rPr sz="3250" b="1" i="1" spc="-300" dirty="0">
                <a:latin typeface="Calibri"/>
                <a:cs typeface="Calibri"/>
              </a:rPr>
              <a:t>уровень</a:t>
            </a:r>
            <a:r>
              <a:rPr sz="3250" b="1" i="1" spc="-300" dirty="0">
                <a:latin typeface="Arial Narrow"/>
                <a:cs typeface="Arial Narrow"/>
              </a:rPr>
              <a:t>) </a:t>
            </a:r>
            <a:r>
              <a:rPr sz="3250" b="1" i="1" spc="-325" dirty="0">
                <a:latin typeface="Calibri"/>
                <a:cs typeface="Calibri"/>
              </a:rPr>
              <a:t>для </a:t>
            </a:r>
            <a:r>
              <a:rPr sz="3250" b="1" i="1" spc="-365" dirty="0">
                <a:latin typeface="Calibri"/>
                <a:cs typeface="Calibri"/>
              </a:rPr>
              <a:t>включения  </a:t>
            </a:r>
            <a:r>
              <a:rPr sz="3250" b="1" i="1" spc="-440" dirty="0">
                <a:latin typeface="Calibri"/>
                <a:cs typeface="Calibri"/>
              </a:rPr>
              <a:t>флудрикортизона </a:t>
            </a:r>
            <a:r>
              <a:rPr sz="3250" b="1" i="1" spc="-315" dirty="0">
                <a:latin typeface="Calibri"/>
                <a:cs typeface="Calibri"/>
              </a:rPr>
              <a:t>в </a:t>
            </a:r>
            <a:r>
              <a:rPr sz="3250" b="1" i="1" spc="-505" dirty="0">
                <a:latin typeface="Calibri"/>
                <a:cs typeface="Calibri"/>
              </a:rPr>
              <a:t>протокол </a:t>
            </a:r>
            <a:r>
              <a:rPr sz="3250" b="1" i="1" spc="-330" dirty="0">
                <a:latin typeface="Calibri"/>
                <a:cs typeface="Calibri"/>
              </a:rPr>
              <a:t>лечения </a:t>
            </a:r>
            <a:r>
              <a:rPr sz="3250" b="1" i="1" spc="-390" dirty="0">
                <a:latin typeface="Calibri"/>
                <a:cs typeface="Calibri"/>
              </a:rPr>
              <a:t>ОСН </a:t>
            </a:r>
            <a:r>
              <a:rPr sz="3250" b="1" i="1" spc="-355" dirty="0">
                <a:latin typeface="Calibri"/>
                <a:cs typeface="Calibri"/>
              </a:rPr>
              <a:t>при </a:t>
            </a:r>
            <a:r>
              <a:rPr sz="3250" b="1" i="1" spc="-415" dirty="0">
                <a:latin typeface="Calibri"/>
                <a:cs typeface="Calibri"/>
              </a:rPr>
              <a:t>СМТ  </a:t>
            </a:r>
            <a:r>
              <a:rPr sz="3250" b="1" i="1" spc="-385" dirty="0">
                <a:latin typeface="Calibri"/>
                <a:cs typeface="Calibri"/>
              </a:rPr>
              <a:t>кроме </a:t>
            </a:r>
            <a:r>
              <a:rPr sz="3250" b="1" i="1" spc="-470" dirty="0">
                <a:latin typeface="Calibri"/>
                <a:cs typeface="Calibri"/>
              </a:rPr>
              <a:t>отдельных</a:t>
            </a:r>
            <a:r>
              <a:rPr sz="3250" b="1" i="1" spc="-225" dirty="0">
                <a:latin typeface="Calibri"/>
                <a:cs typeface="Calibri"/>
              </a:rPr>
              <a:t> </a:t>
            </a:r>
            <a:r>
              <a:rPr sz="3250" b="1" i="1" spc="-310" dirty="0">
                <a:latin typeface="Calibri"/>
                <a:cs typeface="Calibri"/>
              </a:rPr>
              <a:t>случаев</a:t>
            </a:r>
            <a:r>
              <a:rPr sz="3250" b="1" i="1" spc="-310" dirty="0">
                <a:latin typeface="Arial Narrow"/>
                <a:cs typeface="Arial Narrow"/>
              </a:rPr>
              <a:t>.</a:t>
            </a:r>
            <a:endParaRPr sz="325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77749" y="6176502"/>
            <a:ext cx="2524760" cy="52451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250" b="1" i="1" spc="-225" dirty="0">
                <a:latin typeface="Arial Narrow"/>
                <a:cs typeface="Arial Narrow"/>
              </a:rPr>
              <a:t>Barber </a:t>
            </a:r>
            <a:r>
              <a:rPr sz="3250" b="1" i="1" spc="-80" dirty="0">
                <a:latin typeface="Arial Narrow"/>
                <a:cs typeface="Arial Narrow"/>
              </a:rPr>
              <a:t>et </a:t>
            </a:r>
            <a:r>
              <a:rPr sz="3250" b="1" i="1" spc="-120" dirty="0">
                <a:latin typeface="Arial Narrow"/>
                <a:cs typeface="Arial Narrow"/>
              </a:rPr>
              <a:t>al.</a:t>
            </a:r>
            <a:r>
              <a:rPr sz="3250" b="1" i="1" spc="-300" dirty="0">
                <a:latin typeface="Arial Narrow"/>
                <a:cs typeface="Arial Narrow"/>
              </a:rPr>
              <a:t> </a:t>
            </a:r>
            <a:r>
              <a:rPr sz="3250" b="1" i="1" spc="-15" dirty="0">
                <a:latin typeface="Arial Narrow"/>
                <a:cs typeface="Arial Narrow"/>
              </a:rPr>
              <a:t>2000</a:t>
            </a:r>
            <a:endParaRPr sz="325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-409" dirty="0"/>
              <a:t>ОСН </a:t>
            </a:r>
            <a:r>
              <a:rPr spc="-420" dirty="0"/>
              <a:t>при </a:t>
            </a:r>
            <a:r>
              <a:rPr spc="-570" dirty="0"/>
              <a:t>СМТ. </a:t>
            </a:r>
            <a:r>
              <a:rPr spc="-385" dirty="0"/>
              <a:t>неФармакологическая</a:t>
            </a:r>
            <a:r>
              <a:rPr spc="-335" dirty="0"/>
              <a:t> </a:t>
            </a:r>
            <a:r>
              <a:rPr spc="-380" dirty="0"/>
              <a:t>терапия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607820"/>
            <a:ext cx="9885680" cy="25584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2900">
              <a:lnSpc>
                <a:spcPct val="100299"/>
              </a:lnSpc>
              <a:spcBef>
                <a:spcPts val="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5" dirty="0">
                <a:latin typeface="Calibri"/>
                <a:cs typeface="Calibri"/>
              </a:rPr>
              <a:t>Контроль </a:t>
            </a:r>
            <a:r>
              <a:rPr sz="3200" spc="-270" dirty="0">
                <a:latin typeface="Calibri"/>
                <a:cs typeface="Calibri"/>
              </a:rPr>
              <a:t>водно-солевого </a:t>
            </a:r>
            <a:r>
              <a:rPr sz="3200" spc="-280" dirty="0">
                <a:latin typeface="Calibri"/>
                <a:cs typeface="Calibri"/>
              </a:rPr>
              <a:t>баланса: </a:t>
            </a:r>
            <a:r>
              <a:rPr sz="3200" spc="-310" dirty="0">
                <a:latin typeface="Calibri"/>
                <a:cs typeface="Calibri"/>
              </a:rPr>
              <a:t>добавление </a:t>
            </a:r>
            <a:r>
              <a:rPr sz="3200" spc="-300" dirty="0">
                <a:latin typeface="Calibri"/>
                <a:cs typeface="Calibri"/>
              </a:rPr>
              <a:t>соли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330" dirty="0">
                <a:latin typeface="Calibri"/>
                <a:cs typeface="Calibri"/>
              </a:rPr>
              <a:t>пищу  </a:t>
            </a:r>
            <a:r>
              <a:rPr sz="3200" spc="-260" dirty="0">
                <a:latin typeface="Calibri"/>
                <a:cs typeface="Calibri"/>
              </a:rPr>
              <a:t>способствует </a:t>
            </a:r>
            <a:r>
              <a:rPr sz="3200" spc="-345" dirty="0">
                <a:latin typeface="Calibri"/>
                <a:cs typeface="Calibri"/>
              </a:rPr>
              <a:t>повышению </a:t>
            </a:r>
            <a:r>
              <a:rPr sz="3200" spc="-335" dirty="0">
                <a:latin typeface="Calibri"/>
                <a:cs typeface="Calibri"/>
              </a:rPr>
              <a:t>АД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300" dirty="0">
                <a:latin typeface="Calibri"/>
                <a:cs typeface="Calibri"/>
              </a:rPr>
              <a:t>концентрации </a:t>
            </a:r>
            <a:r>
              <a:rPr sz="3200" spc="-305" dirty="0">
                <a:latin typeface="Calibri"/>
                <a:cs typeface="Calibri"/>
              </a:rPr>
              <a:t>норадреналина при  </a:t>
            </a:r>
            <a:r>
              <a:rPr sz="3200" spc="-290" dirty="0">
                <a:latin typeface="Calibri"/>
                <a:cs typeface="Calibri"/>
              </a:rPr>
              <a:t>вертикализации, </a:t>
            </a:r>
            <a:r>
              <a:rPr sz="3200" spc="-310" dirty="0">
                <a:latin typeface="Calibri"/>
                <a:cs typeface="Calibri"/>
              </a:rPr>
              <a:t>при </a:t>
            </a:r>
            <a:r>
              <a:rPr sz="3200" spc="-315" dirty="0">
                <a:latin typeface="Calibri"/>
                <a:cs typeface="Calibri"/>
              </a:rPr>
              <a:t>этом </a:t>
            </a:r>
            <a:r>
              <a:rPr sz="3200" spc="-290" dirty="0">
                <a:latin typeface="Calibri"/>
                <a:cs typeface="Calibri"/>
              </a:rPr>
              <a:t>уровень </a:t>
            </a:r>
            <a:r>
              <a:rPr sz="3200" spc="-305" dirty="0">
                <a:latin typeface="Calibri"/>
                <a:cs typeface="Calibri"/>
              </a:rPr>
              <a:t>ренина </a:t>
            </a:r>
            <a:r>
              <a:rPr sz="3200" spc="-340" dirty="0">
                <a:latin typeface="Calibri"/>
                <a:cs typeface="Calibri"/>
              </a:rPr>
              <a:t>плазмы</a:t>
            </a:r>
            <a:r>
              <a:rPr sz="3200" spc="-160" dirty="0">
                <a:latin typeface="Calibri"/>
                <a:cs typeface="Calibri"/>
              </a:rPr>
              <a:t> </a:t>
            </a:r>
            <a:r>
              <a:rPr sz="3200" spc="-295" dirty="0">
                <a:latin typeface="Calibri"/>
                <a:cs typeface="Calibri"/>
              </a:rPr>
              <a:t>снижается.</a:t>
            </a:r>
            <a:endParaRPr sz="3200">
              <a:latin typeface="Calibri"/>
              <a:cs typeface="Calibri"/>
            </a:endParaRPr>
          </a:p>
          <a:p>
            <a:pPr marL="355600" marR="76835" indent="-342900">
              <a:lnSpc>
                <a:spcPts val="3820"/>
              </a:lnSpc>
              <a:spcBef>
                <a:spcPts val="89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05" dirty="0">
                <a:latin typeface="Calibri"/>
                <a:cs typeface="Calibri"/>
              </a:rPr>
              <a:t>Увеличение </a:t>
            </a:r>
            <a:r>
              <a:rPr sz="3200" spc="-290" dirty="0">
                <a:latin typeface="Calibri"/>
                <a:cs typeface="Calibri"/>
              </a:rPr>
              <a:t>натрия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305" dirty="0">
                <a:latin typeface="Calibri"/>
                <a:cs typeface="Calibri"/>
              </a:rPr>
              <a:t>рационе </a:t>
            </a:r>
            <a:r>
              <a:rPr sz="3200" spc="-260" dirty="0">
                <a:latin typeface="Calibri"/>
                <a:cs typeface="Calibri"/>
              </a:rPr>
              <a:t>способствует </a:t>
            </a:r>
            <a:r>
              <a:rPr sz="3200" spc="-345" dirty="0">
                <a:latin typeface="Calibri"/>
                <a:cs typeface="Calibri"/>
              </a:rPr>
              <a:t>снижению </a:t>
            </a:r>
            <a:r>
              <a:rPr sz="3200" spc="-300" dirty="0">
                <a:latin typeface="Calibri"/>
                <a:cs typeface="Calibri"/>
              </a:rPr>
              <a:t>дозировки  </a:t>
            </a:r>
            <a:r>
              <a:rPr sz="3200" spc="-305" dirty="0">
                <a:latin typeface="Calibri"/>
                <a:cs typeface="Calibri"/>
              </a:rPr>
              <a:t>норадреналина </a:t>
            </a:r>
            <a:r>
              <a:rPr sz="3200" spc="-335" dirty="0">
                <a:latin typeface="Calibri"/>
                <a:cs typeface="Calibri"/>
              </a:rPr>
              <a:t>для </a:t>
            </a:r>
            <a:r>
              <a:rPr sz="3200" spc="-290" dirty="0">
                <a:latin typeface="Calibri"/>
                <a:cs typeface="Calibri"/>
              </a:rPr>
              <a:t>контроля</a:t>
            </a:r>
            <a:r>
              <a:rPr sz="3200" spc="-335" dirty="0">
                <a:latin typeface="Calibri"/>
                <a:cs typeface="Calibri"/>
              </a:rPr>
              <a:t> </a:t>
            </a:r>
            <a:r>
              <a:rPr sz="3200" spc="-330" dirty="0">
                <a:latin typeface="Calibri"/>
                <a:cs typeface="Calibri"/>
              </a:rPr>
              <a:t>АД.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03444" y="4708288"/>
            <a:ext cx="9889490" cy="1513205"/>
          </a:xfrm>
          <a:custGeom>
            <a:avLst/>
            <a:gdLst/>
            <a:ahLst/>
            <a:cxnLst/>
            <a:rect l="l" t="t" r="r" b="b"/>
            <a:pathLst>
              <a:path w="9889490" h="1513204">
                <a:moveTo>
                  <a:pt x="9889098" y="0"/>
                </a:moveTo>
                <a:lnTo>
                  <a:pt x="0" y="0"/>
                </a:lnTo>
                <a:lnTo>
                  <a:pt x="0" y="1512915"/>
                </a:lnTo>
                <a:lnTo>
                  <a:pt x="9889098" y="1512915"/>
                </a:lnTo>
                <a:lnTo>
                  <a:pt x="98890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03444" y="4708288"/>
            <a:ext cx="9889490" cy="1513205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91440" marR="377190">
              <a:lnSpc>
                <a:spcPts val="3700"/>
              </a:lnSpc>
              <a:spcBef>
                <a:spcPts val="310"/>
              </a:spcBef>
            </a:pPr>
            <a:r>
              <a:rPr sz="3100" spc="-260" dirty="0">
                <a:latin typeface="Calibri"/>
                <a:cs typeface="Calibri"/>
              </a:rPr>
              <a:t>Нет </a:t>
            </a:r>
            <a:r>
              <a:rPr sz="3100" spc="-270" dirty="0">
                <a:latin typeface="Calibri"/>
                <a:cs typeface="Calibri"/>
              </a:rPr>
              <a:t>доказательств </a:t>
            </a:r>
            <a:r>
              <a:rPr sz="3100" spc="-245" dirty="0">
                <a:latin typeface="Calibri"/>
                <a:cs typeface="Calibri"/>
              </a:rPr>
              <a:t>эффекта </a:t>
            </a:r>
            <a:r>
              <a:rPr sz="3100" spc="-285" dirty="0">
                <a:latin typeface="Calibri"/>
                <a:cs typeface="Calibri"/>
              </a:rPr>
              <a:t>натрия </a:t>
            </a:r>
            <a:r>
              <a:rPr sz="3100" spc="-330" dirty="0">
                <a:latin typeface="Calibri"/>
                <a:cs typeface="Calibri"/>
              </a:rPr>
              <a:t>или </a:t>
            </a:r>
            <a:r>
              <a:rPr sz="3100" spc="-295" dirty="0">
                <a:latin typeface="Calibri"/>
                <a:cs typeface="Calibri"/>
              </a:rPr>
              <a:t>изолированного </a:t>
            </a:r>
            <a:r>
              <a:rPr sz="3100" spc="-290" dirty="0">
                <a:latin typeface="Calibri"/>
                <a:cs typeface="Calibri"/>
              </a:rPr>
              <a:t>увеличения  </a:t>
            </a:r>
            <a:r>
              <a:rPr sz="3100" spc="-270" dirty="0">
                <a:latin typeface="Calibri"/>
                <a:cs typeface="Calibri"/>
              </a:rPr>
              <a:t>ОЦК </a:t>
            </a:r>
            <a:r>
              <a:rPr sz="3100" spc="-305" dirty="0">
                <a:latin typeface="Calibri"/>
                <a:cs typeface="Calibri"/>
              </a:rPr>
              <a:t>при </a:t>
            </a:r>
            <a:r>
              <a:rPr sz="3100" spc="-300" dirty="0">
                <a:latin typeface="Calibri"/>
                <a:cs typeface="Calibri"/>
              </a:rPr>
              <a:t>лечении </a:t>
            </a:r>
            <a:r>
              <a:rPr sz="3100" spc="-295" dirty="0">
                <a:latin typeface="Calibri"/>
                <a:cs typeface="Calibri"/>
              </a:rPr>
              <a:t>ОСН </a:t>
            </a:r>
            <a:r>
              <a:rPr sz="3100" spc="-240" dirty="0">
                <a:latin typeface="Calibri"/>
                <a:cs typeface="Calibri"/>
              </a:rPr>
              <a:t>у </a:t>
            </a:r>
            <a:r>
              <a:rPr sz="3100" spc="-300" dirty="0">
                <a:latin typeface="Calibri"/>
                <a:cs typeface="Calibri"/>
              </a:rPr>
              <a:t>больных </a:t>
            </a:r>
            <a:r>
              <a:rPr sz="3100" spc="-210" dirty="0">
                <a:latin typeface="Calibri"/>
                <a:cs typeface="Calibri"/>
              </a:rPr>
              <a:t>с </a:t>
            </a:r>
            <a:r>
              <a:rPr sz="3100" spc="-409" dirty="0">
                <a:latin typeface="Calibri"/>
                <a:cs typeface="Calibri"/>
              </a:rPr>
              <a:t>СМТ. </a:t>
            </a:r>
            <a:r>
              <a:rPr sz="3100" spc="-300" dirty="0">
                <a:latin typeface="Calibri"/>
                <a:cs typeface="Calibri"/>
              </a:rPr>
              <a:t>Контроль </a:t>
            </a:r>
            <a:r>
              <a:rPr sz="3100" spc="-270" dirty="0">
                <a:latin typeface="Calibri"/>
                <a:cs typeface="Calibri"/>
              </a:rPr>
              <a:t>водно-солевого  </a:t>
            </a:r>
            <a:r>
              <a:rPr sz="3100" spc="-285" dirty="0">
                <a:latin typeface="Calibri"/>
                <a:cs typeface="Calibri"/>
              </a:rPr>
              <a:t>баланса обязателен </a:t>
            </a:r>
            <a:r>
              <a:rPr sz="3100" spc="-240" dirty="0">
                <a:latin typeface="Calibri"/>
                <a:cs typeface="Calibri"/>
              </a:rPr>
              <a:t>в </a:t>
            </a:r>
            <a:r>
              <a:rPr sz="3100" spc="-320" dirty="0">
                <a:latin typeface="Calibri"/>
                <a:cs typeface="Calibri"/>
              </a:rPr>
              <a:t>комбинированной</a:t>
            </a:r>
            <a:r>
              <a:rPr sz="3100" spc="-280" dirty="0">
                <a:latin typeface="Calibri"/>
                <a:cs typeface="Calibri"/>
              </a:rPr>
              <a:t> </a:t>
            </a:r>
            <a:r>
              <a:rPr sz="3100" spc="-285" dirty="0">
                <a:latin typeface="Calibri"/>
                <a:cs typeface="Calibri"/>
              </a:rPr>
              <a:t>терапии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-409" dirty="0"/>
              <a:t>ОСН </a:t>
            </a:r>
            <a:r>
              <a:rPr spc="-420" dirty="0"/>
              <a:t>при </a:t>
            </a:r>
            <a:r>
              <a:rPr spc="-570" dirty="0"/>
              <a:t>СМТ. </a:t>
            </a:r>
            <a:r>
              <a:rPr spc="-385" dirty="0"/>
              <a:t>неФармакологическая</a:t>
            </a:r>
            <a:r>
              <a:rPr spc="-335" dirty="0"/>
              <a:t> </a:t>
            </a:r>
            <a:r>
              <a:rPr spc="-380" dirty="0"/>
              <a:t>терапия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607820"/>
            <a:ext cx="10666095" cy="30524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104139" indent="-342900">
              <a:lnSpc>
                <a:spcPct val="100299"/>
              </a:lnSpc>
              <a:spcBef>
                <a:spcPts val="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60" dirty="0">
                <a:latin typeface="Calibri"/>
                <a:cs typeface="Calibri"/>
              </a:rPr>
              <a:t>Маневры </a:t>
            </a:r>
            <a:r>
              <a:rPr sz="3200" spc="-325" dirty="0">
                <a:latin typeface="Calibri"/>
                <a:cs typeface="Calibri"/>
              </a:rPr>
              <a:t>наружной </a:t>
            </a:r>
            <a:r>
              <a:rPr sz="3200" spc="-300" dirty="0">
                <a:latin typeface="Calibri"/>
                <a:cs typeface="Calibri"/>
              </a:rPr>
              <a:t>компрессии </a:t>
            </a:r>
            <a:r>
              <a:rPr sz="3200" spc="-335" dirty="0">
                <a:latin typeface="Calibri"/>
                <a:cs typeface="Calibri"/>
              </a:rPr>
              <a:t>для </a:t>
            </a:r>
            <a:r>
              <a:rPr sz="3200" spc="-325" dirty="0">
                <a:latin typeface="Calibri"/>
                <a:cs typeface="Calibri"/>
              </a:rPr>
              <a:t>повышения </a:t>
            </a:r>
            <a:r>
              <a:rPr sz="3200" spc="-335" dirty="0">
                <a:latin typeface="Calibri"/>
                <a:cs typeface="Calibri"/>
              </a:rPr>
              <a:t>АД </a:t>
            </a:r>
            <a:r>
              <a:rPr sz="3200" spc="-305" dirty="0">
                <a:latin typeface="Calibri"/>
                <a:cs typeface="Calibri"/>
              </a:rPr>
              <a:t>при  </a:t>
            </a:r>
            <a:r>
              <a:rPr sz="3200" spc="-290" dirty="0">
                <a:latin typeface="Calibri"/>
                <a:cs typeface="Calibri"/>
              </a:rPr>
              <a:t>вертикализации </a:t>
            </a:r>
            <a:r>
              <a:rPr sz="3200" spc="-330" dirty="0">
                <a:latin typeface="Calibri"/>
                <a:cs typeface="Calibri"/>
              </a:rPr>
              <a:t>(абдоминальные </a:t>
            </a:r>
            <a:r>
              <a:rPr sz="3200" spc="-335" dirty="0">
                <a:latin typeface="Calibri"/>
                <a:cs typeface="Calibri"/>
              </a:rPr>
              <a:t>бандажи, </a:t>
            </a:r>
            <a:r>
              <a:rPr sz="3200" spc="-310" dirty="0">
                <a:latin typeface="Calibri"/>
                <a:cs typeface="Calibri"/>
              </a:rPr>
              <a:t>пневмокомпрессия </a:t>
            </a:r>
            <a:r>
              <a:rPr sz="3200" spc="-315" dirty="0">
                <a:latin typeface="Calibri"/>
                <a:cs typeface="Calibri"/>
              </a:rPr>
              <a:t>нижних  </a:t>
            </a:r>
            <a:r>
              <a:rPr sz="3200" spc="-280" dirty="0">
                <a:latin typeface="Calibri"/>
                <a:cs typeface="Calibri"/>
              </a:rPr>
              <a:t>конечностей).</a:t>
            </a:r>
            <a:endParaRPr sz="3200">
              <a:latin typeface="Calibri"/>
              <a:cs typeface="Calibri"/>
            </a:endParaRPr>
          </a:p>
          <a:p>
            <a:pPr marL="355600" marR="5080" indent="-342900">
              <a:lnSpc>
                <a:spcPct val="100299"/>
              </a:lnSpc>
              <a:spcBef>
                <a:spcPts val="7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15" dirty="0">
                <a:latin typeface="Calibri"/>
                <a:cs typeface="Calibri"/>
              </a:rPr>
              <a:t>Градуированная </a:t>
            </a:r>
            <a:r>
              <a:rPr sz="3200" spc="-300" dirty="0">
                <a:latin typeface="Calibri"/>
                <a:cs typeface="Calibri"/>
              </a:rPr>
              <a:t>компрессия </a:t>
            </a:r>
            <a:r>
              <a:rPr sz="3200" spc="-315" dirty="0">
                <a:latin typeface="Calibri"/>
                <a:cs typeface="Calibri"/>
              </a:rPr>
              <a:t>нижних </a:t>
            </a:r>
            <a:r>
              <a:rPr sz="3200" spc="-280" dirty="0">
                <a:latin typeface="Calibri"/>
                <a:cs typeface="Calibri"/>
              </a:rPr>
              <a:t>конечностей </a:t>
            </a:r>
            <a:r>
              <a:rPr sz="3200" spc="-260" dirty="0">
                <a:latin typeface="Calibri"/>
                <a:cs typeface="Calibri"/>
              </a:rPr>
              <a:t>способствует  </a:t>
            </a:r>
            <a:r>
              <a:rPr sz="3200" spc="-325" dirty="0">
                <a:latin typeface="Calibri"/>
                <a:cs typeface="Calibri"/>
              </a:rPr>
              <a:t>снижение </a:t>
            </a:r>
            <a:r>
              <a:rPr sz="3200" spc="-300" dirty="0">
                <a:latin typeface="Calibri"/>
                <a:cs typeface="Calibri"/>
              </a:rPr>
              <a:t>емкости </a:t>
            </a:r>
            <a:r>
              <a:rPr sz="3200" spc="-285" dirty="0">
                <a:latin typeface="Calibri"/>
                <a:cs typeface="Calibri"/>
              </a:rPr>
              <a:t>вен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290" dirty="0">
                <a:latin typeface="Calibri"/>
                <a:cs typeface="Calibri"/>
              </a:rPr>
              <a:t>покое </a:t>
            </a:r>
            <a:r>
              <a:rPr sz="3200" spc="-305" dirty="0">
                <a:latin typeface="Calibri"/>
                <a:cs typeface="Calibri"/>
              </a:rPr>
              <a:t>при </a:t>
            </a:r>
            <a:r>
              <a:rPr sz="3200" spc="-290" dirty="0">
                <a:latin typeface="Calibri"/>
                <a:cs typeface="Calibri"/>
              </a:rPr>
              <a:t>параплегии. </a:t>
            </a:r>
            <a:r>
              <a:rPr sz="3200" spc="-250" dirty="0">
                <a:latin typeface="Calibri"/>
                <a:cs typeface="Calibri"/>
              </a:rPr>
              <a:t>Эффект </a:t>
            </a:r>
            <a:r>
              <a:rPr sz="3200" spc="-300" dirty="0">
                <a:latin typeface="Calibri"/>
                <a:cs typeface="Calibri"/>
              </a:rPr>
              <a:t>не </a:t>
            </a:r>
            <a:r>
              <a:rPr sz="3200" spc="-290" dirty="0">
                <a:latin typeface="Calibri"/>
                <a:cs typeface="Calibri"/>
              </a:rPr>
              <a:t>доказан </a:t>
            </a:r>
            <a:r>
              <a:rPr sz="3200" spc="-305" dirty="0">
                <a:latin typeface="Calibri"/>
                <a:cs typeface="Calibri"/>
              </a:rPr>
              <a:t>при  вертикализационном</a:t>
            </a:r>
            <a:r>
              <a:rPr sz="3200" spc="-50" dirty="0">
                <a:latin typeface="Calibri"/>
                <a:cs typeface="Calibri"/>
              </a:rPr>
              <a:t> </a:t>
            </a:r>
            <a:r>
              <a:rPr sz="3200" spc="-254" dirty="0">
                <a:latin typeface="Calibri"/>
                <a:cs typeface="Calibri"/>
              </a:rPr>
              <a:t>стрессе.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0087" y="4872554"/>
            <a:ext cx="11287125" cy="954405"/>
          </a:xfrm>
          <a:custGeom>
            <a:avLst/>
            <a:gdLst/>
            <a:ahLst/>
            <a:cxnLst/>
            <a:rect l="l" t="t" r="r" b="b"/>
            <a:pathLst>
              <a:path w="11287125" h="954404">
                <a:moveTo>
                  <a:pt x="11287125" y="0"/>
                </a:moveTo>
                <a:lnTo>
                  <a:pt x="0" y="0"/>
                </a:lnTo>
                <a:lnTo>
                  <a:pt x="0" y="954106"/>
                </a:lnTo>
                <a:lnTo>
                  <a:pt x="11287125" y="954106"/>
                </a:lnTo>
                <a:lnTo>
                  <a:pt x="112871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0087" y="4872554"/>
            <a:ext cx="11287125" cy="954405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14605" rIns="0" bIns="0" rtlCol="0">
            <a:spAutoFit/>
          </a:bodyPr>
          <a:lstStyle/>
          <a:p>
            <a:pPr marL="91440" marR="356235">
              <a:lnSpc>
                <a:spcPct val="101400"/>
              </a:lnSpc>
              <a:spcBef>
                <a:spcPts val="115"/>
              </a:spcBef>
            </a:pPr>
            <a:r>
              <a:rPr sz="2800" b="1" spc="-260" dirty="0">
                <a:latin typeface="Calibri"/>
                <a:cs typeface="Calibri"/>
              </a:rPr>
              <a:t>Неоднозначные </a:t>
            </a:r>
            <a:r>
              <a:rPr sz="2800" b="1" spc="-280" dirty="0">
                <a:latin typeface="Calibri"/>
                <a:cs typeface="Calibri"/>
              </a:rPr>
              <a:t>данные </a:t>
            </a:r>
            <a:r>
              <a:rPr sz="2800" b="1" spc="-245" dirty="0">
                <a:latin typeface="Calibri"/>
                <a:cs typeface="Calibri"/>
              </a:rPr>
              <a:t>указывают </a:t>
            </a:r>
            <a:r>
              <a:rPr sz="2800" b="1" spc="-260" dirty="0">
                <a:latin typeface="Calibri"/>
                <a:cs typeface="Calibri"/>
              </a:rPr>
              <a:t>на </a:t>
            </a:r>
            <a:r>
              <a:rPr sz="2800" b="1" spc="-225" dirty="0">
                <a:latin typeface="Calibri"/>
                <a:cs typeface="Calibri"/>
              </a:rPr>
              <a:t>эффективность эластичного </a:t>
            </a:r>
            <a:r>
              <a:rPr sz="2800" b="1" spc="-245" dirty="0">
                <a:latin typeface="Calibri"/>
                <a:cs typeface="Calibri"/>
              </a:rPr>
              <a:t>трикотажа </a:t>
            </a:r>
            <a:r>
              <a:rPr sz="2800" b="1" spc="-300" dirty="0">
                <a:latin typeface="Calibri"/>
                <a:cs typeface="Calibri"/>
              </a:rPr>
              <a:t>и  </a:t>
            </a:r>
            <a:r>
              <a:rPr sz="2800" b="1" spc="-270" dirty="0">
                <a:latin typeface="Calibri"/>
                <a:cs typeface="Calibri"/>
              </a:rPr>
              <a:t>абдоминальных </a:t>
            </a:r>
            <a:r>
              <a:rPr sz="2800" b="1" spc="-280" dirty="0">
                <a:latin typeface="Calibri"/>
                <a:cs typeface="Calibri"/>
              </a:rPr>
              <a:t>бандажей </a:t>
            </a:r>
            <a:r>
              <a:rPr sz="2800" b="1" spc="-260" dirty="0">
                <a:latin typeface="Calibri"/>
                <a:cs typeface="Calibri"/>
              </a:rPr>
              <a:t>на </a:t>
            </a:r>
            <a:r>
              <a:rPr sz="2800" b="1" spc="-254" dirty="0">
                <a:latin typeface="Calibri"/>
                <a:cs typeface="Calibri"/>
              </a:rPr>
              <a:t>кардиоваскулярный </a:t>
            </a:r>
            <a:r>
              <a:rPr sz="2800" b="1" spc="-190" dirty="0">
                <a:latin typeface="Calibri"/>
                <a:cs typeface="Calibri"/>
              </a:rPr>
              <a:t>ответ </a:t>
            </a:r>
            <a:r>
              <a:rPr sz="2800" b="1" spc="-275" dirty="0">
                <a:latin typeface="Calibri"/>
                <a:cs typeface="Calibri"/>
              </a:rPr>
              <a:t>при </a:t>
            </a:r>
            <a:r>
              <a:rPr sz="2800" b="1" spc="-280" dirty="0">
                <a:latin typeface="Calibri"/>
                <a:cs typeface="Calibri"/>
              </a:rPr>
              <a:t>ОСН </a:t>
            </a:r>
            <a:r>
              <a:rPr sz="2800" b="1" spc="-210" dirty="0">
                <a:latin typeface="Calibri"/>
                <a:cs typeface="Calibri"/>
              </a:rPr>
              <a:t>у </a:t>
            </a:r>
            <a:r>
              <a:rPr sz="2800" b="1" spc="-245" dirty="0">
                <a:latin typeface="Calibri"/>
                <a:cs typeface="Calibri"/>
              </a:rPr>
              <a:t>больных </a:t>
            </a:r>
            <a:r>
              <a:rPr sz="2800" b="1" spc="-195" dirty="0">
                <a:latin typeface="Calibri"/>
                <a:cs typeface="Calibri"/>
              </a:rPr>
              <a:t>с</a:t>
            </a:r>
            <a:r>
              <a:rPr sz="2800" b="1" spc="-125" dirty="0">
                <a:latin typeface="Calibri"/>
                <a:cs typeface="Calibri"/>
              </a:rPr>
              <a:t> </a:t>
            </a:r>
            <a:r>
              <a:rPr sz="2800" b="1" spc="-350" dirty="0">
                <a:latin typeface="Arial Narrow"/>
                <a:cs typeface="Arial Narrow"/>
              </a:rPr>
              <a:t>C</a:t>
            </a:r>
            <a:r>
              <a:rPr sz="2800" b="1" spc="-350" dirty="0">
                <a:latin typeface="Calibri"/>
                <a:cs typeface="Calibri"/>
              </a:rPr>
              <a:t>МТ</a:t>
            </a:r>
            <a:r>
              <a:rPr sz="2800" b="1" spc="-350" dirty="0">
                <a:latin typeface="Arial Narrow"/>
                <a:cs typeface="Arial Narrow"/>
              </a:rPr>
              <a:t>.</a:t>
            </a:r>
            <a:endParaRPr sz="2800">
              <a:latin typeface="Arial Narrow"/>
              <a:cs typeface="Arial Narrow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81309" y="6137655"/>
            <a:ext cx="273240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265" dirty="0">
                <a:latin typeface="Calibri"/>
                <a:cs typeface="Calibri"/>
              </a:rPr>
              <a:t>Rimaud </a:t>
            </a:r>
            <a:r>
              <a:rPr sz="3100" spc="-229" dirty="0">
                <a:latin typeface="Calibri"/>
                <a:cs typeface="Calibri"/>
              </a:rPr>
              <a:t>et </a:t>
            </a:r>
            <a:r>
              <a:rPr sz="3100" spc="-190" dirty="0">
                <a:latin typeface="Calibri"/>
                <a:cs typeface="Calibri"/>
              </a:rPr>
              <a:t>al.</a:t>
            </a:r>
            <a:r>
              <a:rPr sz="3100" spc="-375" dirty="0">
                <a:latin typeface="Calibri"/>
                <a:cs typeface="Calibri"/>
              </a:rPr>
              <a:t> </a:t>
            </a:r>
            <a:r>
              <a:rPr sz="3100" spc="-200" dirty="0">
                <a:latin typeface="Calibri"/>
                <a:cs typeface="Calibri"/>
              </a:rPr>
              <a:t>(2012)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-409" dirty="0"/>
              <a:t>ОСН </a:t>
            </a:r>
            <a:r>
              <a:rPr spc="-420" dirty="0"/>
              <a:t>при </a:t>
            </a:r>
            <a:r>
              <a:rPr spc="-570" dirty="0"/>
              <a:t>СМТ. </a:t>
            </a:r>
            <a:r>
              <a:rPr spc="-385" dirty="0"/>
              <a:t>неФармакологическая</a:t>
            </a:r>
            <a:r>
              <a:rPr spc="-335" dirty="0"/>
              <a:t> </a:t>
            </a:r>
            <a:r>
              <a:rPr spc="-380" dirty="0"/>
              <a:t>терапия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8340" y="1607820"/>
            <a:ext cx="10665460" cy="19735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998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3200" spc="-335" dirty="0">
                <a:latin typeface="Calibri"/>
                <a:cs typeface="Calibri"/>
              </a:rPr>
              <a:t>Общая </a:t>
            </a:r>
            <a:r>
              <a:rPr sz="3200" spc="-300" dirty="0">
                <a:latin typeface="Calibri"/>
                <a:cs typeface="Calibri"/>
              </a:rPr>
              <a:t>вибрация </a:t>
            </a:r>
            <a:r>
              <a:rPr sz="3200" spc="-270" dirty="0">
                <a:latin typeface="Calibri"/>
                <a:cs typeface="Calibri"/>
              </a:rPr>
              <a:t>(Whole-body </a:t>
            </a:r>
            <a:r>
              <a:rPr sz="3200" spc="-210" dirty="0">
                <a:latin typeface="Calibri"/>
                <a:cs typeface="Calibri"/>
              </a:rPr>
              <a:t>vibration </a:t>
            </a:r>
            <a:r>
              <a:rPr sz="3200" spc="-340" dirty="0">
                <a:latin typeface="Calibri"/>
                <a:cs typeface="Calibri"/>
              </a:rPr>
              <a:t>(WBV) </a:t>
            </a:r>
            <a:r>
              <a:rPr sz="3200" spc="100" dirty="0">
                <a:latin typeface="Calibri"/>
                <a:cs typeface="Calibri"/>
              </a:rPr>
              <a:t>– </a:t>
            </a:r>
            <a:r>
              <a:rPr sz="3200" spc="-335" dirty="0">
                <a:latin typeface="Calibri"/>
                <a:cs typeface="Calibri"/>
              </a:rPr>
              <a:t>маневры </a:t>
            </a:r>
            <a:r>
              <a:rPr sz="3200" spc="-290" dirty="0">
                <a:latin typeface="Calibri"/>
                <a:cs typeface="Calibri"/>
              </a:rPr>
              <a:t>на </a:t>
            </a:r>
            <a:r>
              <a:rPr sz="3200" spc="-305" dirty="0">
                <a:latin typeface="Calibri"/>
                <a:cs typeface="Calibri"/>
              </a:rPr>
              <a:t>платформе  </a:t>
            </a:r>
            <a:r>
              <a:rPr sz="3200" spc="-215" dirty="0">
                <a:latin typeface="Calibri"/>
                <a:cs typeface="Calibri"/>
              </a:rPr>
              <a:t>с </a:t>
            </a:r>
            <a:r>
              <a:rPr sz="3200" spc="-290" dirty="0">
                <a:latin typeface="Calibri"/>
                <a:cs typeface="Calibri"/>
              </a:rPr>
              <a:t>вертикальной </a:t>
            </a:r>
            <a:r>
              <a:rPr sz="3200" spc="-305" dirty="0">
                <a:latin typeface="Calibri"/>
                <a:cs typeface="Calibri"/>
              </a:rPr>
              <a:t>синусоидальной вибрацией. Симулирует </a:t>
            </a:r>
            <a:r>
              <a:rPr sz="3200" spc="-315" dirty="0">
                <a:latin typeface="Calibri"/>
                <a:cs typeface="Calibri"/>
              </a:rPr>
              <a:t>возбуждение  </a:t>
            </a:r>
            <a:r>
              <a:rPr sz="3200" spc="-335" dirty="0">
                <a:latin typeface="Calibri"/>
                <a:cs typeface="Calibri"/>
              </a:rPr>
              <a:t>мышечных </a:t>
            </a:r>
            <a:r>
              <a:rPr sz="3200" spc="-300" dirty="0">
                <a:latin typeface="Calibri"/>
                <a:cs typeface="Calibri"/>
              </a:rPr>
              <a:t>волокон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290" dirty="0">
                <a:latin typeface="Calibri"/>
                <a:cs typeface="Calibri"/>
              </a:rPr>
              <a:t>провоцирует </a:t>
            </a:r>
            <a:r>
              <a:rPr sz="3200" spc="-360" dirty="0">
                <a:latin typeface="Calibri"/>
                <a:cs typeface="Calibri"/>
              </a:rPr>
              <a:t>мышечные </a:t>
            </a:r>
            <a:r>
              <a:rPr sz="3200" spc="-305" dirty="0">
                <a:latin typeface="Calibri"/>
                <a:cs typeface="Calibri"/>
              </a:rPr>
              <a:t>сокращения. </a:t>
            </a:r>
            <a:r>
              <a:rPr sz="3200" spc="-360" dirty="0">
                <a:latin typeface="Calibri"/>
                <a:cs typeface="Calibri"/>
              </a:rPr>
              <a:t>Общий  </a:t>
            </a:r>
            <a:r>
              <a:rPr sz="3200" spc="-240" dirty="0">
                <a:latin typeface="Calibri"/>
                <a:cs typeface="Calibri"/>
              </a:rPr>
              <a:t>эффект </a:t>
            </a:r>
            <a:r>
              <a:rPr sz="3200" spc="-270" dirty="0">
                <a:latin typeface="Calibri"/>
                <a:cs typeface="Calibri"/>
              </a:rPr>
              <a:t>реализуетс </a:t>
            </a:r>
            <a:r>
              <a:rPr sz="3200" spc="-265" dirty="0">
                <a:latin typeface="Calibri"/>
                <a:cs typeface="Calibri"/>
              </a:rPr>
              <a:t>через </a:t>
            </a:r>
            <a:r>
              <a:rPr sz="3200" spc="-360" dirty="0">
                <a:latin typeface="Calibri"/>
                <a:cs typeface="Calibri"/>
              </a:rPr>
              <a:t>общую мышечную</a:t>
            </a:r>
            <a:r>
              <a:rPr sz="3200" spc="-395" dirty="0">
                <a:latin typeface="Calibri"/>
                <a:cs typeface="Calibri"/>
              </a:rPr>
              <a:t> </a:t>
            </a:r>
            <a:r>
              <a:rPr sz="3200" spc="-295" dirty="0">
                <a:latin typeface="Calibri"/>
                <a:cs typeface="Calibri"/>
              </a:rPr>
              <a:t>активизацию.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02138" y="6046215"/>
            <a:ext cx="3139440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215" dirty="0">
                <a:latin typeface="Calibri"/>
                <a:cs typeface="Calibri"/>
              </a:rPr>
              <a:t>Yarar-Fisher </a:t>
            </a:r>
            <a:r>
              <a:rPr sz="3100" spc="-229" dirty="0">
                <a:latin typeface="Calibri"/>
                <a:cs typeface="Calibri"/>
              </a:rPr>
              <a:t>et </a:t>
            </a:r>
            <a:r>
              <a:rPr sz="3100" spc="-190" dirty="0">
                <a:latin typeface="Calibri"/>
                <a:cs typeface="Calibri"/>
              </a:rPr>
              <a:t>al.</a:t>
            </a:r>
            <a:r>
              <a:rPr sz="3100" spc="15" dirty="0">
                <a:latin typeface="Calibri"/>
                <a:cs typeface="Calibri"/>
              </a:rPr>
              <a:t> </a:t>
            </a:r>
            <a:r>
              <a:rPr sz="3100" spc="-185" dirty="0">
                <a:latin typeface="Calibri"/>
                <a:cs typeface="Calibri"/>
              </a:rPr>
              <a:t>2013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33600" y="3983911"/>
            <a:ext cx="7747000" cy="1039494"/>
          </a:xfrm>
          <a:custGeom>
            <a:avLst/>
            <a:gdLst/>
            <a:ahLst/>
            <a:cxnLst/>
            <a:rect l="l" t="t" r="r" b="b"/>
            <a:pathLst>
              <a:path w="7747000" h="1039495">
                <a:moveTo>
                  <a:pt x="7746597" y="0"/>
                </a:moveTo>
                <a:lnTo>
                  <a:pt x="0" y="0"/>
                </a:lnTo>
                <a:lnTo>
                  <a:pt x="0" y="1039386"/>
                </a:lnTo>
                <a:lnTo>
                  <a:pt x="7746597" y="1039386"/>
                </a:lnTo>
                <a:lnTo>
                  <a:pt x="77465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33600" y="3983911"/>
            <a:ext cx="7747000" cy="1039494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0805" marR="1605280">
              <a:lnSpc>
                <a:spcPts val="3700"/>
              </a:lnSpc>
              <a:spcBef>
                <a:spcPts val="300"/>
              </a:spcBef>
            </a:pPr>
            <a:r>
              <a:rPr sz="3100" b="1" spc="-210" dirty="0">
                <a:solidFill>
                  <a:srgbClr val="FF0000"/>
                </a:solidFill>
                <a:latin typeface="Calibri"/>
                <a:cs typeface="Calibri"/>
              </a:rPr>
              <a:t>Есть </a:t>
            </a:r>
            <a:r>
              <a:rPr sz="3100" b="1" spc="-320" dirty="0">
                <a:solidFill>
                  <a:srgbClr val="FF0000"/>
                </a:solidFill>
                <a:latin typeface="Calibri"/>
                <a:cs typeface="Calibri"/>
              </a:rPr>
              <a:t>данные </a:t>
            </a:r>
            <a:r>
              <a:rPr sz="3100" b="1" spc="65" dirty="0">
                <a:solidFill>
                  <a:srgbClr val="FF0000"/>
                </a:solidFill>
                <a:latin typeface="Arial Narrow"/>
                <a:cs typeface="Arial Narrow"/>
              </a:rPr>
              <a:t>1 </a:t>
            </a:r>
            <a:r>
              <a:rPr sz="3100" b="1" spc="-145" dirty="0">
                <a:solidFill>
                  <a:srgbClr val="FF0000"/>
                </a:solidFill>
                <a:latin typeface="Arial Narrow"/>
                <a:cs typeface="Arial Narrow"/>
              </a:rPr>
              <a:t>evidence, </a:t>
            </a:r>
            <a:r>
              <a:rPr sz="3100" b="1" spc="-225" dirty="0">
                <a:solidFill>
                  <a:srgbClr val="FF0000"/>
                </a:solidFill>
                <a:latin typeface="Calibri"/>
                <a:cs typeface="Calibri"/>
              </a:rPr>
              <a:t>что </a:t>
            </a:r>
            <a:r>
              <a:rPr sz="3100" spc="-425" dirty="0">
                <a:solidFill>
                  <a:srgbClr val="FF0000"/>
                </a:solidFill>
                <a:latin typeface="Calibri"/>
                <a:cs typeface="Calibri"/>
              </a:rPr>
              <a:t>WBV </a:t>
            </a:r>
            <a:r>
              <a:rPr sz="3100" b="1" spc="-275" dirty="0">
                <a:solidFill>
                  <a:srgbClr val="FF0000"/>
                </a:solidFill>
                <a:latin typeface="Calibri"/>
                <a:cs typeface="Calibri"/>
              </a:rPr>
              <a:t>способна  </a:t>
            </a:r>
            <a:r>
              <a:rPr sz="3100" b="1" spc="-265" dirty="0">
                <a:solidFill>
                  <a:srgbClr val="FF0000"/>
                </a:solidFill>
                <a:latin typeface="Calibri"/>
                <a:cs typeface="Calibri"/>
              </a:rPr>
              <a:t>увеличивать </a:t>
            </a:r>
            <a:r>
              <a:rPr sz="3100" b="1" spc="-325" dirty="0">
                <a:solidFill>
                  <a:srgbClr val="FF0000"/>
                </a:solidFill>
                <a:latin typeface="Calibri"/>
                <a:cs typeface="Calibri"/>
              </a:rPr>
              <a:t>АД </a:t>
            </a:r>
            <a:r>
              <a:rPr sz="3100" b="1" spc="-315" dirty="0">
                <a:solidFill>
                  <a:srgbClr val="FF0000"/>
                </a:solidFill>
                <a:latin typeface="Calibri"/>
                <a:cs typeface="Calibri"/>
              </a:rPr>
              <a:t>при</a:t>
            </a:r>
            <a:r>
              <a:rPr sz="3100" b="1" spc="-484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100" b="1" spc="-285" dirty="0">
                <a:solidFill>
                  <a:srgbClr val="FF0000"/>
                </a:solidFill>
                <a:latin typeface="Calibri"/>
                <a:cs typeface="Calibri"/>
              </a:rPr>
              <a:t>вертикализации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-409" dirty="0"/>
              <a:t>ОСН </a:t>
            </a:r>
            <a:r>
              <a:rPr spc="-420" dirty="0"/>
              <a:t>при </a:t>
            </a:r>
            <a:r>
              <a:rPr spc="-570" dirty="0"/>
              <a:t>СМТ. </a:t>
            </a:r>
            <a:r>
              <a:rPr spc="-385" dirty="0"/>
              <a:t>неФармакологическая</a:t>
            </a:r>
            <a:r>
              <a:rPr spc="-335" dirty="0"/>
              <a:t> </a:t>
            </a:r>
            <a:r>
              <a:rPr spc="-380" dirty="0"/>
              <a:t>терапия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96900" y="3007217"/>
            <a:ext cx="11464925" cy="2703195"/>
            <a:chOff x="596900" y="3007217"/>
            <a:chExt cx="11464925" cy="2703195"/>
          </a:xfrm>
        </p:grpSpPr>
        <p:sp>
          <p:nvSpPr>
            <p:cNvPr id="4" name="object 4"/>
            <p:cNvSpPr/>
            <p:nvPr/>
          </p:nvSpPr>
          <p:spPr>
            <a:xfrm>
              <a:off x="609600" y="3019918"/>
              <a:ext cx="11439525" cy="2677795"/>
            </a:xfrm>
            <a:custGeom>
              <a:avLst/>
              <a:gdLst/>
              <a:ahLst/>
              <a:cxnLst/>
              <a:rect l="l" t="t" r="r" b="b"/>
              <a:pathLst>
                <a:path w="11439525" h="2677795">
                  <a:moveTo>
                    <a:pt x="11439060" y="0"/>
                  </a:moveTo>
                  <a:lnTo>
                    <a:pt x="0" y="0"/>
                  </a:lnTo>
                  <a:lnTo>
                    <a:pt x="0" y="2677655"/>
                  </a:lnTo>
                  <a:lnTo>
                    <a:pt x="11439060" y="2677655"/>
                  </a:lnTo>
                  <a:lnTo>
                    <a:pt x="114390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9600" y="3019917"/>
              <a:ext cx="11439525" cy="2677795"/>
            </a:xfrm>
            <a:custGeom>
              <a:avLst/>
              <a:gdLst/>
              <a:ahLst/>
              <a:cxnLst/>
              <a:rect l="l" t="t" r="r" b="b"/>
              <a:pathLst>
                <a:path w="11439525" h="2677795">
                  <a:moveTo>
                    <a:pt x="0" y="0"/>
                  </a:moveTo>
                  <a:lnTo>
                    <a:pt x="11439061" y="0"/>
                  </a:lnTo>
                  <a:lnTo>
                    <a:pt x="11439061" y="2677656"/>
                  </a:lnTo>
                  <a:lnTo>
                    <a:pt x="0" y="2677656"/>
                  </a:lnTo>
                  <a:lnTo>
                    <a:pt x="0" y="0"/>
                  </a:lnTo>
                  <a:close/>
                </a:path>
              </a:pathLst>
            </a:custGeom>
            <a:ln w="25400">
              <a:solidFill>
                <a:srgbClr val="4F81B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88340" y="1607820"/>
            <a:ext cx="11178540" cy="502856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355600" marR="661035" indent="-342900">
              <a:lnSpc>
                <a:spcPct val="101299"/>
              </a:lnSpc>
              <a:spcBef>
                <a:spcPts val="50"/>
              </a:spcBef>
              <a:buFont typeface="Arial"/>
              <a:buChar char="•"/>
              <a:tabLst>
                <a:tab pos="354965" algn="l"/>
                <a:tab pos="355600" algn="l"/>
                <a:tab pos="2977515" algn="l"/>
              </a:tabLst>
            </a:pPr>
            <a:r>
              <a:rPr sz="3200" spc="-280" dirty="0">
                <a:latin typeface="Calibri"/>
                <a:cs typeface="Calibri"/>
              </a:rPr>
              <a:t>Кинезиотерапия	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340" dirty="0">
                <a:latin typeface="Calibri"/>
                <a:cs typeface="Calibri"/>
              </a:rPr>
              <a:t>максимальном </a:t>
            </a:r>
            <a:r>
              <a:rPr sz="3200" spc="-365" dirty="0">
                <a:latin typeface="Calibri"/>
                <a:cs typeface="Calibri"/>
              </a:rPr>
              <a:t>режиме </a:t>
            </a:r>
            <a:r>
              <a:rPr sz="3200" spc="-50" dirty="0">
                <a:latin typeface="Calibri"/>
                <a:cs typeface="Calibri"/>
              </a:rPr>
              <a:t>- </a:t>
            </a:r>
            <a:r>
              <a:rPr sz="3200" spc="-260" dirty="0">
                <a:latin typeface="Calibri"/>
                <a:cs typeface="Calibri"/>
              </a:rPr>
              <a:t>способствует </a:t>
            </a:r>
            <a:r>
              <a:rPr sz="3200" spc="-345" dirty="0">
                <a:latin typeface="Calibri"/>
                <a:cs typeface="Calibri"/>
              </a:rPr>
              <a:t>повышению  </a:t>
            </a:r>
            <a:r>
              <a:rPr sz="3200" spc="-290" dirty="0">
                <a:latin typeface="Calibri"/>
                <a:cs typeface="Calibri"/>
              </a:rPr>
              <a:t>симпатической </a:t>
            </a:r>
            <a:r>
              <a:rPr sz="3200" spc="-325" dirty="0">
                <a:latin typeface="Calibri"/>
                <a:cs typeface="Calibri"/>
              </a:rPr>
              <a:t>и </a:t>
            </a:r>
            <a:r>
              <a:rPr sz="3200" spc="-345" dirty="0">
                <a:latin typeface="Calibri"/>
                <a:cs typeface="Calibri"/>
              </a:rPr>
              <a:t>снижению </a:t>
            </a:r>
            <a:r>
              <a:rPr sz="3200" spc="-290" dirty="0">
                <a:latin typeface="Calibri"/>
                <a:cs typeface="Calibri"/>
              </a:rPr>
              <a:t>парасимпатической</a:t>
            </a:r>
            <a:r>
              <a:rPr sz="3200" spc="-459" dirty="0">
                <a:latin typeface="Calibri"/>
                <a:cs typeface="Calibri"/>
              </a:rPr>
              <a:t> </a:t>
            </a:r>
            <a:r>
              <a:rPr sz="3200" spc="-270" dirty="0">
                <a:latin typeface="Calibri"/>
                <a:cs typeface="Calibri"/>
              </a:rPr>
              <a:t>активности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har char="•"/>
            </a:pPr>
            <a:endParaRPr sz="28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800" b="1" spc="-260" dirty="0">
                <a:latin typeface="Calibri"/>
                <a:cs typeface="Calibri"/>
              </a:rPr>
              <a:t>Тренировка </a:t>
            </a:r>
            <a:r>
              <a:rPr sz="2800" b="1" spc="-200" dirty="0">
                <a:latin typeface="Calibri"/>
                <a:cs typeface="Calibri"/>
              </a:rPr>
              <a:t>верхних </a:t>
            </a:r>
            <a:r>
              <a:rPr sz="2800" b="1" spc="-240" dirty="0">
                <a:latin typeface="Calibri"/>
                <a:cs typeface="Calibri"/>
              </a:rPr>
              <a:t>конечностей </a:t>
            </a:r>
            <a:r>
              <a:rPr sz="2800" b="1" spc="-254" dirty="0">
                <a:latin typeface="Calibri"/>
                <a:cs typeface="Calibri"/>
              </a:rPr>
              <a:t>не </a:t>
            </a:r>
            <a:r>
              <a:rPr sz="2800" b="1" spc="-229" dirty="0">
                <a:latin typeface="Calibri"/>
                <a:cs typeface="Calibri"/>
              </a:rPr>
              <a:t>улучшает </a:t>
            </a:r>
            <a:r>
              <a:rPr sz="2800" b="1" spc="-254" dirty="0">
                <a:latin typeface="Calibri"/>
                <a:cs typeface="Calibri"/>
              </a:rPr>
              <a:t>переносимость </a:t>
            </a:r>
            <a:r>
              <a:rPr sz="2800" b="1" spc="-250" dirty="0">
                <a:latin typeface="Calibri"/>
                <a:cs typeface="Calibri"/>
              </a:rPr>
              <a:t>вертикализации</a:t>
            </a:r>
            <a:r>
              <a:rPr sz="2800" b="1" spc="-385" dirty="0">
                <a:latin typeface="Calibri"/>
                <a:cs typeface="Calibri"/>
              </a:rPr>
              <a:t> </a:t>
            </a:r>
            <a:r>
              <a:rPr sz="2800" b="1" spc="-275" dirty="0">
                <a:latin typeface="Calibri"/>
                <a:cs typeface="Calibri"/>
              </a:rPr>
              <a:t>при</a:t>
            </a:r>
            <a:endParaRPr sz="2800">
              <a:latin typeface="Calibri"/>
              <a:cs typeface="Calibri"/>
            </a:endParaRPr>
          </a:p>
          <a:p>
            <a:pPr marL="298450">
              <a:lnSpc>
                <a:spcPct val="100000"/>
              </a:lnSpc>
              <a:spcBef>
                <a:spcPts val="45"/>
              </a:spcBef>
              <a:tabLst>
                <a:tab pos="2717165" algn="l"/>
              </a:tabLst>
            </a:pPr>
            <a:r>
              <a:rPr sz="2800" b="1" spc="-165" dirty="0">
                <a:latin typeface="Arial Narrow"/>
                <a:cs typeface="Arial Narrow"/>
              </a:rPr>
              <a:t>TILT</a:t>
            </a:r>
            <a:r>
              <a:rPr sz="2800" b="1" spc="-55" dirty="0">
                <a:latin typeface="Arial Narrow"/>
                <a:cs typeface="Arial Narrow"/>
              </a:rPr>
              <a:t> </a:t>
            </a:r>
            <a:r>
              <a:rPr sz="2800" b="1" spc="-225" dirty="0">
                <a:latin typeface="Calibri"/>
                <a:cs typeface="Calibri"/>
              </a:rPr>
              <a:t>тренировках	</a:t>
            </a:r>
            <a:r>
              <a:rPr sz="2800" b="1" spc="-275" dirty="0">
                <a:latin typeface="Calibri"/>
                <a:cs typeface="Calibri"/>
              </a:rPr>
              <a:t>при </a:t>
            </a:r>
            <a:r>
              <a:rPr sz="2800" b="1" spc="-290" dirty="0">
                <a:latin typeface="Calibri"/>
                <a:cs typeface="Calibri"/>
              </a:rPr>
              <a:t>СМТ </a:t>
            </a:r>
            <a:r>
              <a:rPr sz="2800" b="1" spc="35" dirty="0">
                <a:latin typeface="Arial Narrow"/>
                <a:cs typeface="Arial Narrow"/>
              </a:rPr>
              <a:t>(2</a:t>
            </a:r>
            <a:r>
              <a:rPr sz="2800" b="1" spc="-335" dirty="0">
                <a:latin typeface="Arial Narrow"/>
                <a:cs typeface="Arial Narrow"/>
              </a:rPr>
              <a:t> </a:t>
            </a:r>
            <a:r>
              <a:rPr sz="2800" b="1" spc="-210" dirty="0">
                <a:latin typeface="Calibri"/>
                <a:cs typeface="Calibri"/>
              </a:rPr>
              <a:t>уровень</a:t>
            </a:r>
            <a:r>
              <a:rPr sz="2800" b="1" spc="-210" dirty="0">
                <a:latin typeface="Arial Narrow"/>
                <a:cs typeface="Arial Narrow"/>
              </a:rPr>
              <a:t>)</a:t>
            </a:r>
            <a:endParaRPr sz="2800">
              <a:latin typeface="Arial Narrow"/>
              <a:cs typeface="Arial Narrow"/>
            </a:endParaRPr>
          </a:p>
          <a:p>
            <a:pPr marL="298450" indent="-285750">
              <a:lnSpc>
                <a:spcPts val="3335"/>
              </a:lnSpc>
              <a:spcBef>
                <a:spcPts val="25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800" b="1" spc="-185" dirty="0">
                <a:latin typeface="Calibri"/>
                <a:cs typeface="Calibri"/>
              </a:rPr>
              <a:t>Есть </a:t>
            </a:r>
            <a:r>
              <a:rPr sz="2800" b="1" spc="-280" dirty="0">
                <a:latin typeface="Calibri"/>
                <a:cs typeface="Calibri"/>
              </a:rPr>
              <a:t>данные </a:t>
            </a:r>
            <a:r>
              <a:rPr sz="2800" b="1" spc="60" dirty="0">
                <a:latin typeface="Arial Narrow"/>
                <a:cs typeface="Arial Narrow"/>
              </a:rPr>
              <a:t>4 </a:t>
            </a:r>
            <a:r>
              <a:rPr sz="2800" b="1" spc="-220" dirty="0">
                <a:latin typeface="Calibri"/>
                <a:cs typeface="Calibri"/>
              </a:rPr>
              <a:t>уровня</a:t>
            </a:r>
            <a:r>
              <a:rPr sz="2800" b="1" spc="-220" dirty="0">
                <a:latin typeface="Arial Narrow"/>
                <a:cs typeface="Arial Narrow"/>
              </a:rPr>
              <a:t>, </a:t>
            </a:r>
            <a:r>
              <a:rPr sz="2800" b="1" spc="-229" dirty="0">
                <a:latin typeface="Calibri"/>
                <a:cs typeface="Calibri"/>
              </a:rPr>
              <a:t>регулярная </a:t>
            </a:r>
            <a:r>
              <a:rPr sz="2800" b="1" spc="-245" dirty="0">
                <a:latin typeface="Calibri"/>
                <a:cs typeface="Calibri"/>
              </a:rPr>
              <a:t>кинезиотерапия </a:t>
            </a:r>
            <a:r>
              <a:rPr sz="2800" b="1" spc="60" dirty="0">
                <a:latin typeface="Arial Narrow"/>
                <a:cs typeface="Arial Narrow"/>
              </a:rPr>
              <a:t>2 </a:t>
            </a:r>
            <a:r>
              <a:rPr sz="2800" b="1" spc="-210" dirty="0">
                <a:latin typeface="Calibri"/>
                <a:cs typeface="Calibri"/>
              </a:rPr>
              <a:t>часа </a:t>
            </a:r>
            <a:r>
              <a:rPr sz="2800" b="1" spc="-215" dirty="0">
                <a:latin typeface="Calibri"/>
                <a:cs typeface="Calibri"/>
              </a:rPr>
              <a:t>в </a:t>
            </a:r>
            <a:r>
              <a:rPr sz="2800" b="1" spc="-260" dirty="0">
                <a:latin typeface="Calibri"/>
                <a:cs typeface="Calibri"/>
              </a:rPr>
              <a:t>день </a:t>
            </a:r>
            <a:r>
              <a:rPr sz="2800" b="1" spc="60" dirty="0">
                <a:latin typeface="Arial Narrow"/>
                <a:cs typeface="Arial Narrow"/>
              </a:rPr>
              <a:t>2 </a:t>
            </a:r>
            <a:r>
              <a:rPr sz="2800" b="1" spc="-229" dirty="0">
                <a:latin typeface="Calibri"/>
                <a:cs typeface="Calibri"/>
              </a:rPr>
              <a:t>раза </a:t>
            </a:r>
            <a:r>
              <a:rPr sz="2800" b="1" spc="-215" dirty="0">
                <a:latin typeface="Calibri"/>
                <a:cs typeface="Calibri"/>
              </a:rPr>
              <a:t>в </a:t>
            </a:r>
            <a:r>
              <a:rPr sz="2800" b="1" spc="-280" dirty="0">
                <a:latin typeface="Calibri"/>
                <a:cs typeface="Calibri"/>
              </a:rPr>
              <a:t>неделю</a:t>
            </a:r>
            <a:r>
              <a:rPr sz="2800" b="1" spc="-405" dirty="0">
                <a:latin typeface="Calibri"/>
                <a:cs typeface="Calibri"/>
              </a:rPr>
              <a:t> </a:t>
            </a:r>
            <a:r>
              <a:rPr sz="2800" b="1" spc="60" dirty="0">
                <a:latin typeface="Arial Narrow"/>
                <a:cs typeface="Arial Narrow"/>
              </a:rPr>
              <a:t>2</a:t>
            </a:r>
            <a:endParaRPr sz="2800">
              <a:latin typeface="Arial Narrow"/>
              <a:cs typeface="Arial Narrow"/>
            </a:endParaRPr>
          </a:p>
          <a:p>
            <a:pPr marL="298450">
              <a:lnSpc>
                <a:spcPts val="3335"/>
              </a:lnSpc>
            </a:pPr>
            <a:r>
              <a:rPr sz="2800" b="1" spc="-229" dirty="0">
                <a:latin typeface="Calibri"/>
                <a:cs typeface="Calibri"/>
              </a:rPr>
              <a:t>года улучшает </a:t>
            </a:r>
            <a:r>
              <a:rPr sz="2800" b="1" spc="-254" dirty="0">
                <a:latin typeface="Calibri"/>
                <a:cs typeface="Calibri"/>
              </a:rPr>
              <a:t>переносимость </a:t>
            </a:r>
            <a:r>
              <a:rPr sz="2800" b="1" spc="-250" dirty="0">
                <a:latin typeface="Calibri"/>
                <a:cs typeface="Calibri"/>
              </a:rPr>
              <a:t>вертикализации </a:t>
            </a:r>
            <a:r>
              <a:rPr sz="2800" b="1" spc="-275" dirty="0">
                <a:latin typeface="Calibri"/>
                <a:cs typeface="Calibri"/>
              </a:rPr>
              <a:t>при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spc="-290" dirty="0">
                <a:latin typeface="Calibri"/>
                <a:cs typeface="Calibri"/>
              </a:rPr>
              <a:t>СМТ</a:t>
            </a:r>
            <a:endParaRPr sz="2800">
              <a:latin typeface="Calibri"/>
              <a:cs typeface="Calibri"/>
            </a:endParaRPr>
          </a:p>
          <a:p>
            <a:pPr marL="298450" indent="-285750">
              <a:lnSpc>
                <a:spcPts val="3325"/>
              </a:lnSpc>
              <a:spcBef>
                <a:spcPts val="50"/>
              </a:spcBef>
              <a:buFont typeface="Arial"/>
              <a:buChar char="•"/>
              <a:tabLst>
                <a:tab pos="297815" algn="l"/>
                <a:tab pos="298450" algn="l"/>
              </a:tabLst>
            </a:pPr>
            <a:r>
              <a:rPr sz="2800" b="1" spc="-185" dirty="0">
                <a:latin typeface="Calibri"/>
                <a:cs typeface="Calibri"/>
              </a:rPr>
              <a:t>Есть </a:t>
            </a:r>
            <a:r>
              <a:rPr sz="2800" b="1" spc="-280" dirty="0">
                <a:latin typeface="Calibri"/>
                <a:cs typeface="Calibri"/>
              </a:rPr>
              <a:t>данные </a:t>
            </a:r>
            <a:r>
              <a:rPr sz="2800" b="1" spc="60" dirty="0">
                <a:latin typeface="Arial Narrow"/>
                <a:cs typeface="Arial Narrow"/>
              </a:rPr>
              <a:t>4 </a:t>
            </a:r>
            <a:r>
              <a:rPr sz="2800" b="1" spc="-220" dirty="0">
                <a:latin typeface="Calibri"/>
                <a:cs typeface="Calibri"/>
              </a:rPr>
              <a:t>уровня</a:t>
            </a:r>
            <a:r>
              <a:rPr sz="2800" b="1" spc="-220" dirty="0">
                <a:latin typeface="Arial Narrow"/>
                <a:cs typeface="Arial Narrow"/>
              </a:rPr>
              <a:t>, </a:t>
            </a:r>
            <a:r>
              <a:rPr sz="2800" b="1" spc="-200" dirty="0">
                <a:latin typeface="Calibri"/>
                <a:cs typeface="Calibri"/>
              </a:rPr>
              <a:t>что </a:t>
            </a:r>
            <a:r>
              <a:rPr sz="2800" b="1" spc="-245" dirty="0">
                <a:latin typeface="Calibri"/>
                <a:cs typeface="Calibri"/>
              </a:rPr>
              <a:t>активные </a:t>
            </a:r>
            <a:r>
              <a:rPr sz="2800" b="1" spc="-229" dirty="0">
                <a:latin typeface="Calibri"/>
                <a:cs typeface="Calibri"/>
              </a:rPr>
              <a:t>занятие </a:t>
            </a:r>
            <a:r>
              <a:rPr sz="2800" b="1" spc="-215" dirty="0">
                <a:latin typeface="Calibri"/>
                <a:cs typeface="Calibri"/>
              </a:rPr>
              <a:t>в </a:t>
            </a:r>
            <a:r>
              <a:rPr sz="2800" b="1" spc="-260" dirty="0">
                <a:latin typeface="Calibri"/>
                <a:cs typeface="Calibri"/>
              </a:rPr>
              <a:t>вертикальном </a:t>
            </a:r>
            <a:r>
              <a:rPr sz="2800" b="1" spc="-290" dirty="0">
                <a:latin typeface="Calibri"/>
                <a:cs typeface="Calibri"/>
              </a:rPr>
              <a:t>положении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spc="40" dirty="0">
                <a:latin typeface="Arial Narrow"/>
                <a:cs typeface="Arial Narrow"/>
              </a:rPr>
              <a:t>(80</a:t>
            </a:r>
            <a:endParaRPr sz="2800">
              <a:latin typeface="Arial Narrow"/>
              <a:cs typeface="Arial Narrow"/>
            </a:endParaRPr>
          </a:p>
          <a:p>
            <a:pPr marL="298450">
              <a:lnSpc>
                <a:spcPts val="3325"/>
              </a:lnSpc>
            </a:pPr>
            <a:r>
              <a:rPr sz="2800" b="1" spc="-200" dirty="0">
                <a:latin typeface="Calibri"/>
                <a:cs typeface="Calibri"/>
              </a:rPr>
              <a:t>сессий</a:t>
            </a:r>
            <a:r>
              <a:rPr sz="2800" b="1" spc="-200" dirty="0">
                <a:latin typeface="Arial Narrow"/>
                <a:cs typeface="Arial Narrow"/>
              </a:rPr>
              <a:t>) </a:t>
            </a:r>
            <a:r>
              <a:rPr sz="2800" b="1" spc="-250" dirty="0">
                <a:latin typeface="Calibri"/>
                <a:cs typeface="Calibri"/>
              </a:rPr>
              <a:t>улучшают </a:t>
            </a:r>
            <a:r>
              <a:rPr sz="2800" b="1" spc="-254" dirty="0">
                <a:latin typeface="Calibri"/>
                <a:cs typeface="Calibri"/>
              </a:rPr>
              <a:t>кардиоваскулярный </a:t>
            </a:r>
            <a:r>
              <a:rPr sz="2800" b="1" spc="-245" dirty="0">
                <a:latin typeface="Calibri"/>
                <a:cs typeface="Calibri"/>
              </a:rPr>
              <a:t>контроль </a:t>
            </a:r>
            <a:r>
              <a:rPr sz="2800" b="1" spc="-300" dirty="0">
                <a:latin typeface="Calibri"/>
                <a:cs typeface="Calibri"/>
              </a:rPr>
              <a:t>и </a:t>
            </a:r>
            <a:r>
              <a:rPr sz="2800" b="1" spc="-285" dirty="0">
                <a:latin typeface="Calibri"/>
                <a:cs typeface="Calibri"/>
              </a:rPr>
              <a:t>снижают </a:t>
            </a:r>
            <a:r>
              <a:rPr sz="2800" b="1" spc="-280" dirty="0">
                <a:latin typeface="Calibri"/>
                <a:cs typeface="Calibri"/>
              </a:rPr>
              <a:t>ОСН </a:t>
            </a:r>
            <a:r>
              <a:rPr sz="2800" b="1" spc="-275" dirty="0">
                <a:latin typeface="Calibri"/>
                <a:cs typeface="Calibri"/>
              </a:rPr>
              <a:t>при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spc="-290" dirty="0">
                <a:latin typeface="Calibri"/>
                <a:cs typeface="Calibri"/>
              </a:rPr>
              <a:t>СМТ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100">
              <a:latin typeface="Calibri"/>
              <a:cs typeface="Calibri"/>
            </a:endParaRPr>
          </a:p>
          <a:p>
            <a:pPr marL="2230120">
              <a:lnSpc>
                <a:spcPct val="100000"/>
              </a:lnSpc>
            </a:pPr>
            <a:r>
              <a:rPr sz="2500" b="1" i="1" spc="-175" dirty="0">
                <a:latin typeface="Arial Narrow"/>
                <a:cs typeface="Arial Narrow"/>
              </a:rPr>
              <a:t>Otsuka </a:t>
            </a:r>
            <a:r>
              <a:rPr sz="2500" b="1" i="1" spc="-55" dirty="0">
                <a:latin typeface="Arial Narrow"/>
                <a:cs typeface="Arial Narrow"/>
              </a:rPr>
              <a:t>et </a:t>
            </a:r>
            <a:r>
              <a:rPr sz="2500" b="1" i="1" spc="-85" dirty="0">
                <a:latin typeface="Arial Narrow"/>
                <a:cs typeface="Arial Narrow"/>
              </a:rPr>
              <a:t>al.</a:t>
            </a:r>
            <a:r>
              <a:rPr sz="2500" b="1" i="1" spc="-175" dirty="0">
                <a:latin typeface="Arial Narrow"/>
                <a:cs typeface="Arial Narrow"/>
              </a:rPr>
              <a:t> </a:t>
            </a:r>
            <a:r>
              <a:rPr sz="2500" b="1" i="1" spc="5" dirty="0">
                <a:latin typeface="Arial Narrow"/>
                <a:cs typeface="Arial Narrow"/>
              </a:rPr>
              <a:t>2008</a:t>
            </a:r>
            <a:endParaRPr sz="25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00"/>
              </a:spcBef>
            </a:pPr>
            <a:r>
              <a:rPr spc="-409" dirty="0"/>
              <a:t>ОСН </a:t>
            </a:r>
            <a:r>
              <a:rPr spc="-420" dirty="0"/>
              <a:t>при </a:t>
            </a:r>
            <a:r>
              <a:rPr spc="-570" dirty="0"/>
              <a:t>СМТ. </a:t>
            </a:r>
            <a:r>
              <a:rPr spc="-385" dirty="0"/>
              <a:t>неФармакологическая</a:t>
            </a:r>
            <a:r>
              <a:rPr spc="-335" dirty="0"/>
              <a:t> </a:t>
            </a:r>
            <a:r>
              <a:rPr spc="-380" dirty="0"/>
              <a:t>терапия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52264" y="1607820"/>
            <a:ext cx="7334250" cy="24701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55600" marR="5080" indent="-342900">
              <a:lnSpc>
                <a:spcPct val="100299"/>
              </a:lnSpc>
              <a:spcBef>
                <a:spcPts val="85"/>
              </a:spcBef>
              <a:buFont typeface="Arial"/>
              <a:buChar char="•"/>
              <a:tabLst>
                <a:tab pos="354965" algn="l"/>
                <a:tab pos="355600" algn="l"/>
                <a:tab pos="3179445" algn="l"/>
              </a:tabLst>
            </a:pPr>
            <a:r>
              <a:rPr sz="3200" spc="-290" dirty="0">
                <a:latin typeface="Calibri"/>
                <a:cs typeface="Calibri"/>
              </a:rPr>
              <a:t>Изометрическое </a:t>
            </a:r>
            <a:r>
              <a:rPr sz="3200" spc="-300" dirty="0">
                <a:latin typeface="Calibri"/>
                <a:cs typeface="Calibri"/>
              </a:rPr>
              <a:t>сокращение </a:t>
            </a:r>
            <a:r>
              <a:rPr sz="3200" spc="-415" dirty="0">
                <a:latin typeface="Calibri"/>
                <a:cs typeface="Calibri"/>
              </a:rPr>
              <a:t>мышц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315" dirty="0">
                <a:latin typeface="Calibri"/>
                <a:cs typeface="Calibri"/>
              </a:rPr>
              <a:t>виде  </a:t>
            </a:r>
            <a:r>
              <a:rPr sz="3200" spc="-285" dirty="0">
                <a:latin typeface="Calibri"/>
                <a:cs typeface="Calibri"/>
              </a:rPr>
              <a:t>пассивной</a:t>
            </a:r>
            <a:r>
              <a:rPr sz="3200" spc="-35" dirty="0">
                <a:latin typeface="Calibri"/>
                <a:cs typeface="Calibri"/>
              </a:rPr>
              <a:t> </a:t>
            </a:r>
            <a:r>
              <a:rPr sz="3200" spc="-300" dirty="0">
                <a:latin typeface="Calibri"/>
                <a:cs typeface="Calibri"/>
              </a:rPr>
              <a:t>ходьбы	</a:t>
            </a:r>
            <a:r>
              <a:rPr sz="3200" spc="-145" dirty="0">
                <a:latin typeface="Calibri"/>
                <a:cs typeface="Calibri"/>
              </a:rPr>
              <a:t>(</a:t>
            </a:r>
            <a:r>
              <a:rPr sz="3200" b="1" spc="-145" dirty="0">
                <a:latin typeface="Arial Narrow"/>
                <a:cs typeface="Arial Narrow"/>
              </a:rPr>
              <a:t>Functional </a:t>
            </a:r>
            <a:r>
              <a:rPr sz="3200" b="1" spc="-95" dirty="0">
                <a:latin typeface="Arial Narrow"/>
                <a:cs typeface="Arial Narrow"/>
              </a:rPr>
              <a:t>electrical  </a:t>
            </a:r>
            <a:r>
              <a:rPr sz="3200" b="1" spc="-90" dirty="0">
                <a:latin typeface="Arial Narrow"/>
                <a:cs typeface="Arial Narrow"/>
              </a:rPr>
              <a:t>stimulation) </a:t>
            </a:r>
            <a:r>
              <a:rPr sz="3200" spc="-150" dirty="0">
                <a:latin typeface="Calibri"/>
                <a:cs typeface="Calibri"/>
              </a:rPr>
              <a:t>FES </a:t>
            </a:r>
            <a:r>
              <a:rPr sz="3200" spc="-245" dirty="0">
                <a:latin typeface="Calibri"/>
                <a:cs typeface="Calibri"/>
              </a:rPr>
              <a:t>в </a:t>
            </a:r>
            <a:r>
              <a:rPr sz="3200" spc="-280" dirty="0">
                <a:latin typeface="Calibri"/>
                <a:cs typeface="Calibri"/>
              </a:rPr>
              <a:t>сочетании </a:t>
            </a:r>
            <a:r>
              <a:rPr sz="3200" spc="-215" dirty="0">
                <a:latin typeface="Calibri"/>
                <a:cs typeface="Calibri"/>
              </a:rPr>
              <a:t>с </a:t>
            </a:r>
            <a:r>
              <a:rPr sz="3200" spc="-290" dirty="0">
                <a:latin typeface="Calibri"/>
                <a:cs typeface="Calibri"/>
              </a:rPr>
              <a:t>вертикализацией  </a:t>
            </a:r>
            <a:r>
              <a:rPr sz="3200" spc="-260" dirty="0">
                <a:latin typeface="Calibri"/>
                <a:cs typeface="Calibri"/>
              </a:rPr>
              <a:t>способствует </a:t>
            </a:r>
            <a:r>
              <a:rPr sz="3200" spc="-305" dirty="0">
                <a:latin typeface="Calibri"/>
                <a:cs typeface="Calibri"/>
              </a:rPr>
              <a:t>увеличению </a:t>
            </a:r>
            <a:r>
              <a:rPr sz="3200" spc="-335" dirty="0">
                <a:latin typeface="Calibri"/>
                <a:cs typeface="Calibri"/>
              </a:rPr>
              <a:t>АД </a:t>
            </a:r>
            <a:r>
              <a:rPr sz="3200" spc="-325" dirty="0">
                <a:latin typeface="Calibri"/>
                <a:cs typeface="Calibri"/>
              </a:rPr>
              <a:t>и  </a:t>
            </a:r>
            <a:r>
              <a:rPr sz="3200" spc="-300" dirty="0">
                <a:latin typeface="Calibri"/>
                <a:cs typeface="Calibri"/>
              </a:rPr>
              <a:t>проприоцептивной </a:t>
            </a:r>
            <a:r>
              <a:rPr sz="3200" spc="-310" dirty="0">
                <a:latin typeface="Calibri"/>
                <a:cs typeface="Calibri"/>
              </a:rPr>
              <a:t>стимуляции</a:t>
            </a:r>
            <a:r>
              <a:rPr sz="3200" spc="-240" dirty="0">
                <a:latin typeface="Calibri"/>
                <a:cs typeface="Calibri"/>
              </a:rPr>
              <a:t> </a:t>
            </a:r>
            <a:r>
              <a:rPr sz="3200" spc="-415" dirty="0">
                <a:latin typeface="Calibri"/>
                <a:cs typeface="Calibri"/>
              </a:rPr>
              <a:t>мышц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12339" y="6137655"/>
            <a:ext cx="2742565" cy="497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100" spc="-245" dirty="0">
                <a:latin typeface="Calibri"/>
                <a:cs typeface="Calibri"/>
              </a:rPr>
              <a:t>Yoshida </a:t>
            </a:r>
            <a:r>
              <a:rPr sz="3100" spc="-229" dirty="0">
                <a:latin typeface="Calibri"/>
                <a:cs typeface="Calibri"/>
              </a:rPr>
              <a:t>et </a:t>
            </a:r>
            <a:r>
              <a:rPr sz="3100" spc="-190" dirty="0">
                <a:latin typeface="Calibri"/>
                <a:cs typeface="Calibri"/>
              </a:rPr>
              <a:t>al.</a:t>
            </a:r>
            <a:r>
              <a:rPr sz="3100" spc="-409" dirty="0">
                <a:latin typeface="Calibri"/>
                <a:cs typeface="Calibri"/>
              </a:rPr>
              <a:t> </a:t>
            </a:r>
            <a:r>
              <a:rPr sz="3100" spc="-200" dirty="0">
                <a:latin typeface="Calibri"/>
                <a:cs typeface="Calibri"/>
              </a:rPr>
              <a:t>(2013)</a:t>
            </a:r>
            <a:endParaRPr sz="31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625734"/>
            <a:ext cx="2523818" cy="2733183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138470" y="4721507"/>
            <a:ext cx="9915525" cy="1039494"/>
          </a:xfrm>
          <a:custGeom>
            <a:avLst/>
            <a:gdLst/>
            <a:ahLst/>
            <a:cxnLst/>
            <a:rect l="l" t="t" r="r" b="b"/>
            <a:pathLst>
              <a:path w="9915525" h="1039495">
                <a:moveTo>
                  <a:pt x="9915060" y="0"/>
                </a:moveTo>
                <a:lnTo>
                  <a:pt x="0" y="0"/>
                </a:lnTo>
                <a:lnTo>
                  <a:pt x="0" y="1039386"/>
                </a:lnTo>
                <a:lnTo>
                  <a:pt x="9915060" y="1039386"/>
                </a:lnTo>
                <a:lnTo>
                  <a:pt x="99150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38470" y="4721506"/>
            <a:ext cx="9915525" cy="1039494"/>
          </a:xfrm>
          <a:prstGeom prst="rect">
            <a:avLst/>
          </a:prstGeom>
          <a:ln w="25400">
            <a:solidFill>
              <a:srgbClr val="4F81BD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0805" marR="1236980">
              <a:lnSpc>
                <a:spcPts val="3700"/>
              </a:lnSpc>
              <a:spcBef>
                <a:spcPts val="300"/>
              </a:spcBef>
            </a:pPr>
            <a:r>
              <a:rPr sz="3250" b="1" i="1" spc="-605" dirty="0">
                <a:solidFill>
                  <a:srgbClr val="FF0000"/>
                </a:solidFill>
                <a:latin typeface="Calibri"/>
                <a:cs typeface="Calibri"/>
              </a:rPr>
              <a:t>Есть </a:t>
            </a:r>
            <a:r>
              <a:rPr sz="3250" b="1" i="1" spc="-385" dirty="0">
                <a:solidFill>
                  <a:srgbClr val="FF0000"/>
                </a:solidFill>
                <a:latin typeface="Calibri"/>
                <a:cs typeface="Calibri"/>
              </a:rPr>
              <a:t>данные </a:t>
            </a:r>
            <a:r>
              <a:rPr sz="3250" b="1" i="1" spc="-5" dirty="0">
                <a:solidFill>
                  <a:srgbClr val="FF0000"/>
                </a:solidFill>
                <a:latin typeface="Arial Narrow"/>
                <a:cs typeface="Arial Narrow"/>
              </a:rPr>
              <a:t>2 </a:t>
            </a:r>
            <a:r>
              <a:rPr sz="3250" b="1" i="1" spc="-340" dirty="0">
                <a:solidFill>
                  <a:srgbClr val="FF0000"/>
                </a:solidFill>
                <a:latin typeface="Calibri"/>
                <a:cs typeface="Calibri"/>
              </a:rPr>
              <a:t>уровня </a:t>
            </a:r>
            <a:r>
              <a:rPr sz="3250" b="1" i="1" spc="-484" dirty="0">
                <a:solidFill>
                  <a:srgbClr val="FF0000"/>
                </a:solidFill>
                <a:latin typeface="Calibri"/>
                <a:cs typeface="Calibri"/>
              </a:rPr>
              <a:t>доказательности</a:t>
            </a:r>
            <a:r>
              <a:rPr sz="3250" b="1" i="1" spc="-484" dirty="0">
                <a:solidFill>
                  <a:srgbClr val="FF0000"/>
                </a:solidFill>
                <a:latin typeface="Arial Narrow"/>
                <a:cs typeface="Arial Narrow"/>
              </a:rPr>
              <a:t>, </a:t>
            </a:r>
            <a:r>
              <a:rPr sz="3250" b="1" i="1" spc="-730" dirty="0">
                <a:solidFill>
                  <a:srgbClr val="FF0000"/>
                </a:solidFill>
                <a:latin typeface="Calibri"/>
                <a:cs typeface="Calibri"/>
              </a:rPr>
              <a:t>что </a:t>
            </a:r>
            <a:r>
              <a:rPr sz="3250" b="1" i="1" spc="-405" dirty="0">
                <a:solidFill>
                  <a:srgbClr val="FF0000"/>
                </a:solidFill>
                <a:latin typeface="Arial Narrow"/>
                <a:cs typeface="Arial Narrow"/>
              </a:rPr>
              <a:t>FES </a:t>
            </a:r>
            <a:r>
              <a:rPr sz="3250" b="1" i="1" spc="-740" dirty="0">
                <a:solidFill>
                  <a:srgbClr val="FF0000"/>
                </a:solidFill>
                <a:latin typeface="Calibri"/>
                <a:cs typeface="Calibri"/>
              </a:rPr>
              <a:t>может</a:t>
            </a:r>
            <a:r>
              <a:rPr sz="3250" b="1" i="1" spc="-1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50" b="1" i="1" spc="-685" dirty="0">
                <a:solidFill>
                  <a:srgbClr val="FF0000"/>
                </a:solidFill>
                <a:latin typeface="Calibri"/>
                <a:cs typeface="Calibri"/>
              </a:rPr>
              <a:t>быть  </a:t>
            </a:r>
            <a:r>
              <a:rPr sz="3250" b="1" i="1" spc="-385" dirty="0">
                <a:solidFill>
                  <a:srgbClr val="FF0000"/>
                </a:solidFill>
                <a:latin typeface="Calibri"/>
                <a:cs typeface="Calibri"/>
              </a:rPr>
              <a:t>включена </a:t>
            </a:r>
            <a:r>
              <a:rPr sz="3250" b="1" i="1" spc="-315" dirty="0">
                <a:solidFill>
                  <a:srgbClr val="FF0000"/>
                </a:solidFill>
                <a:latin typeface="Calibri"/>
                <a:cs typeface="Calibri"/>
              </a:rPr>
              <a:t>в </a:t>
            </a:r>
            <a:r>
              <a:rPr sz="3250" b="1" i="1" spc="-505" dirty="0">
                <a:solidFill>
                  <a:srgbClr val="FF0000"/>
                </a:solidFill>
                <a:latin typeface="Calibri"/>
                <a:cs typeface="Calibri"/>
              </a:rPr>
              <a:t>протокол </a:t>
            </a:r>
            <a:r>
              <a:rPr sz="3250" b="1" i="1" spc="-330" dirty="0">
                <a:solidFill>
                  <a:srgbClr val="FF0000"/>
                </a:solidFill>
                <a:latin typeface="Calibri"/>
                <a:cs typeface="Calibri"/>
              </a:rPr>
              <a:t>лечения </a:t>
            </a:r>
            <a:r>
              <a:rPr sz="3250" b="1" i="1" spc="-390" dirty="0">
                <a:solidFill>
                  <a:srgbClr val="FF0000"/>
                </a:solidFill>
                <a:latin typeface="Calibri"/>
                <a:cs typeface="Calibri"/>
              </a:rPr>
              <a:t>ОСН </a:t>
            </a:r>
            <a:r>
              <a:rPr sz="3250" b="1" i="1" spc="-355" dirty="0">
                <a:solidFill>
                  <a:srgbClr val="FF0000"/>
                </a:solidFill>
                <a:latin typeface="Calibri"/>
                <a:cs typeface="Calibri"/>
              </a:rPr>
              <a:t>при</a:t>
            </a:r>
            <a:r>
              <a:rPr sz="3250" b="1" i="1" spc="-3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3250" b="1" i="1" spc="-415" dirty="0">
                <a:solidFill>
                  <a:srgbClr val="FF0000"/>
                </a:solidFill>
                <a:latin typeface="Calibri"/>
                <a:cs typeface="Calibri"/>
              </a:rPr>
              <a:t>СМТ</a:t>
            </a:r>
            <a:endParaRPr sz="32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3588" y="64515"/>
            <a:ext cx="7452359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45" dirty="0"/>
              <a:t>Не </a:t>
            </a:r>
            <a:r>
              <a:rPr sz="4000" spc="-350" dirty="0"/>
              <a:t>забывать </a:t>
            </a:r>
            <a:r>
              <a:rPr sz="4000" spc="-370" dirty="0"/>
              <a:t>про безопасный</a:t>
            </a:r>
            <a:r>
              <a:rPr sz="4000" spc="-280" dirty="0"/>
              <a:t> </a:t>
            </a:r>
            <a:r>
              <a:rPr sz="4000" spc="-330" dirty="0"/>
              <a:t>трансфер!!!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655319" y="149352"/>
            <a:ext cx="2078989" cy="2621280"/>
            <a:chOff x="655319" y="149352"/>
            <a:chExt cx="2078989" cy="26212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5319" y="149352"/>
              <a:ext cx="2078736" cy="26212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9333" y="345100"/>
              <a:ext cx="1491847" cy="2032000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4364735" y="737615"/>
            <a:ext cx="7053580" cy="6120765"/>
            <a:chOff x="4364735" y="737615"/>
            <a:chExt cx="7053580" cy="612076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64735" y="737615"/>
              <a:ext cx="7053071" cy="61203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59809" y="931584"/>
              <a:ext cx="6466969" cy="592641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09600" y="3255317"/>
            <a:ext cx="3437938" cy="257592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64211" y="65532"/>
            <a:ext cx="824166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295" dirty="0"/>
              <a:t>Технологии </a:t>
            </a:r>
            <a:r>
              <a:rPr sz="3200" spc="-340" dirty="0"/>
              <a:t>модуляции </a:t>
            </a:r>
            <a:r>
              <a:rPr sz="3200" spc="-330" dirty="0"/>
              <a:t>мобилизации </a:t>
            </a:r>
            <a:r>
              <a:rPr sz="3200" spc="-245" dirty="0"/>
              <a:t>в </a:t>
            </a:r>
            <a:r>
              <a:rPr sz="3200" spc="-254" dirty="0"/>
              <a:t>структуре</a:t>
            </a:r>
            <a:r>
              <a:rPr sz="3200" spc="-235" dirty="0"/>
              <a:t> </a:t>
            </a:r>
            <a:r>
              <a:rPr sz="3200" spc="-254" dirty="0"/>
              <a:t>РеабИТ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9199747" y="1134573"/>
            <a:ext cx="358775" cy="640080"/>
          </a:xfrm>
          <a:custGeom>
            <a:avLst/>
            <a:gdLst/>
            <a:ahLst/>
            <a:cxnLst/>
            <a:rect l="l" t="t" r="r" b="b"/>
            <a:pathLst>
              <a:path w="358775" h="640080">
                <a:moveTo>
                  <a:pt x="358183" y="0"/>
                </a:moveTo>
                <a:lnTo>
                  <a:pt x="0" y="0"/>
                </a:lnTo>
                <a:lnTo>
                  <a:pt x="0" y="640079"/>
                </a:lnTo>
                <a:lnTo>
                  <a:pt x="358183" y="640079"/>
                </a:lnTo>
                <a:lnTo>
                  <a:pt x="358183" y="0"/>
                </a:lnTo>
                <a:close/>
              </a:path>
            </a:pathLst>
          </a:custGeom>
          <a:solidFill>
            <a:srgbClr val="E9F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99747" y="2282718"/>
            <a:ext cx="358775" cy="1097280"/>
          </a:xfrm>
          <a:custGeom>
            <a:avLst/>
            <a:gdLst/>
            <a:ahLst/>
            <a:cxnLst/>
            <a:rect l="l" t="t" r="r" b="b"/>
            <a:pathLst>
              <a:path w="358775" h="1097279">
                <a:moveTo>
                  <a:pt x="358183" y="0"/>
                </a:moveTo>
                <a:lnTo>
                  <a:pt x="0" y="0"/>
                </a:lnTo>
                <a:lnTo>
                  <a:pt x="0" y="1097280"/>
                </a:lnTo>
                <a:lnTo>
                  <a:pt x="358183" y="1097280"/>
                </a:lnTo>
                <a:lnTo>
                  <a:pt x="358183" y="0"/>
                </a:lnTo>
                <a:close/>
              </a:path>
            </a:pathLst>
          </a:custGeom>
          <a:solidFill>
            <a:srgbClr val="E9F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78205" y="1135380"/>
            <a:ext cx="3800475" cy="2458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005">
              <a:lnSpc>
                <a:spcPts val="1565"/>
              </a:lnSpc>
              <a:tabLst>
                <a:tab pos="2836545" algn="l"/>
              </a:tabLst>
            </a:pP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зированности	</a:t>
            </a:r>
            <a:r>
              <a:rPr sz="1400" spc="-80" dirty="0">
                <a:solidFill>
                  <a:srgbClr val="7F7F7F"/>
                </a:solidFill>
                <a:latin typeface="Calibri"/>
                <a:cs typeface="Calibri"/>
              </a:rPr>
              <a:t>П-2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marL="20955">
              <a:lnSpc>
                <a:spcPct val="100000"/>
              </a:lnSpc>
              <a:spcBef>
                <a:spcPts val="1405"/>
              </a:spcBef>
              <a:tabLst>
                <a:tab pos="3507740" algn="l"/>
              </a:tabLst>
            </a:pP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п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ц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т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в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б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з</a:t>
            </a:r>
            <a:r>
              <a:rPr sz="14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з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я</a:t>
            </a:r>
            <a:r>
              <a:rPr sz="1400" spc="-2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л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т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т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р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п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л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75" dirty="0">
                <a:solidFill>
                  <a:srgbClr val="BFBFBF"/>
                </a:solidFill>
                <a:latin typeface="Calibri"/>
                <a:cs typeface="Calibri"/>
              </a:rPr>
              <a:t>г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й</a:t>
            </a:r>
            <a:r>
              <a:rPr sz="1400" spc="5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05" dirty="0">
                <a:solidFill>
                  <a:srgbClr val="7F7F7F"/>
                </a:solidFill>
                <a:latin typeface="Calibri"/>
                <a:cs typeface="Calibri"/>
              </a:rPr>
              <a:t>В</a:t>
            </a:r>
            <a:r>
              <a:rPr sz="1400" dirty="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sz="1400" spc="-50" dirty="0">
                <a:solidFill>
                  <a:srgbClr val="7F7F7F"/>
                </a:solidFill>
                <a:latin typeface="Calibri"/>
                <a:cs typeface="Calibri"/>
              </a:rPr>
              <a:t>II</a:t>
            </a:r>
            <a:r>
              <a:rPr sz="1400" spc="-80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7F7F7F"/>
                </a:solidFill>
                <a:latin typeface="Calibri"/>
                <a:cs typeface="Calibri"/>
              </a:rPr>
              <a:t>-</a:t>
            </a:r>
            <a:r>
              <a:rPr sz="1400" spc="-105" dirty="0">
                <a:solidFill>
                  <a:srgbClr val="7F7F7F"/>
                </a:solidFill>
                <a:latin typeface="Calibri"/>
                <a:cs typeface="Calibri"/>
              </a:rPr>
              <a:t>B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Calibri"/>
              <a:cs typeface="Calibri"/>
            </a:endParaRPr>
          </a:p>
          <a:p>
            <a:pPr marL="26670">
              <a:lnSpc>
                <a:spcPct val="100000"/>
              </a:lnSpc>
              <a:tabLst>
                <a:tab pos="2836545" algn="l"/>
                <a:tab pos="3507740" algn="l"/>
              </a:tabLst>
            </a:pPr>
            <a:r>
              <a:rPr sz="1400" spc="-100" dirty="0">
                <a:solidFill>
                  <a:srgbClr val="BFBFBF"/>
                </a:solidFill>
                <a:latin typeface="Calibri"/>
                <a:cs typeface="Calibri"/>
              </a:rPr>
              <a:t>ф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з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оло</a:t>
            </a:r>
            <a:r>
              <a:rPr sz="1400" spc="-75" dirty="0">
                <a:solidFill>
                  <a:srgbClr val="BFBFBF"/>
                </a:solidFill>
                <a:latin typeface="Calibri"/>
                <a:cs typeface="Calibri"/>
              </a:rPr>
              <a:t>г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ч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00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к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30" dirty="0">
                <a:solidFill>
                  <a:srgbClr val="BFBFBF"/>
                </a:solidFill>
                <a:latin typeface="Calibri"/>
                <a:cs typeface="Calibri"/>
              </a:rPr>
              <a:t>х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75" dirty="0">
                <a:solidFill>
                  <a:srgbClr val="BFBFBF"/>
                </a:solidFill>
                <a:latin typeface="Calibri"/>
                <a:cs typeface="Calibri"/>
              </a:rPr>
              <a:t>д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в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220" dirty="0">
                <a:solidFill>
                  <a:srgbClr val="BFBFBF"/>
                </a:solidFill>
                <a:latin typeface="Calibri"/>
                <a:cs typeface="Calibri"/>
              </a:rPr>
              <a:t>ж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й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dirty="0">
                <a:solidFill>
                  <a:srgbClr val="BFBFBF"/>
                </a:solidFill>
                <a:latin typeface="Calibri"/>
                <a:cs typeface="Calibri"/>
              </a:rPr>
              <a:t>	</a:t>
            </a:r>
            <a:r>
              <a:rPr sz="1400" spc="-315" dirty="0">
                <a:solidFill>
                  <a:srgbClr val="7F7F7F"/>
                </a:solidFill>
                <a:latin typeface="Calibri"/>
                <a:cs typeface="Calibri"/>
              </a:rPr>
              <a:t>М</a:t>
            </a:r>
            <a:r>
              <a:rPr sz="1400" spc="-20" dirty="0">
                <a:solidFill>
                  <a:srgbClr val="7F7F7F"/>
                </a:solidFill>
                <a:latin typeface="Calibri"/>
                <a:cs typeface="Calibri"/>
              </a:rPr>
              <a:t>-</a:t>
            </a:r>
            <a:r>
              <a:rPr sz="1400" spc="-80" dirty="0">
                <a:solidFill>
                  <a:srgbClr val="7F7F7F"/>
                </a:solidFill>
                <a:latin typeface="Calibri"/>
                <a:cs typeface="Calibri"/>
              </a:rPr>
              <a:t>0</a:t>
            </a:r>
            <a:r>
              <a:rPr sz="1400" dirty="0">
                <a:solidFill>
                  <a:srgbClr val="7F7F7F"/>
                </a:solidFill>
                <a:latin typeface="Calibri"/>
                <a:cs typeface="Calibri"/>
              </a:rPr>
              <a:t>	</a:t>
            </a:r>
            <a:r>
              <a:rPr sz="1400" spc="-50" dirty="0">
                <a:solidFill>
                  <a:srgbClr val="7F7F7F"/>
                </a:solidFill>
                <a:latin typeface="Calibri"/>
                <a:cs typeface="Calibri"/>
              </a:rPr>
              <a:t>II</a:t>
            </a:r>
            <a:r>
              <a:rPr sz="1400" spc="-80" dirty="0">
                <a:solidFill>
                  <a:srgbClr val="7F7F7F"/>
                </a:solidFill>
                <a:latin typeface="Calibri"/>
                <a:cs typeface="Calibri"/>
              </a:rPr>
              <a:t>a</a:t>
            </a:r>
            <a:r>
              <a:rPr sz="1400" spc="-20" dirty="0">
                <a:solidFill>
                  <a:srgbClr val="7F7F7F"/>
                </a:solidFill>
                <a:latin typeface="Calibri"/>
                <a:cs typeface="Calibri"/>
              </a:rPr>
              <a:t>-</a:t>
            </a:r>
            <a:r>
              <a:rPr sz="1400" spc="-105" dirty="0">
                <a:solidFill>
                  <a:srgbClr val="7F7F7F"/>
                </a:solidFill>
                <a:latin typeface="Calibri"/>
                <a:cs typeface="Calibri"/>
              </a:rPr>
              <a:t>B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Calibri"/>
              <a:cs typeface="Calibri"/>
            </a:endParaRPr>
          </a:p>
          <a:p>
            <a:pPr marL="10160">
              <a:lnSpc>
                <a:spcPct val="100000"/>
              </a:lnSpc>
              <a:tabLst>
                <a:tab pos="3505835" algn="l"/>
              </a:tabLst>
            </a:pP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т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з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р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ва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нн</a:t>
            </a:r>
            <a:r>
              <a:rPr sz="1400" spc="-185" dirty="0">
                <a:solidFill>
                  <a:srgbClr val="BFBFBF"/>
                </a:solidFill>
                <a:latin typeface="Calibri"/>
                <a:cs typeface="Calibri"/>
              </a:rPr>
              <a:t>ы</a:t>
            </a:r>
            <a:r>
              <a:rPr sz="1400" spc="-35" dirty="0">
                <a:solidFill>
                  <a:srgbClr val="BFBFBF"/>
                </a:solidFill>
                <a:latin typeface="Calibri"/>
                <a:cs typeface="Calibri"/>
              </a:rPr>
              <a:t>х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)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,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б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п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ч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ва</a:t>
            </a:r>
            <a:r>
              <a:rPr sz="1400" spc="-204" dirty="0">
                <a:solidFill>
                  <a:srgbClr val="BFBFBF"/>
                </a:solidFill>
                <a:latin typeface="Calibri"/>
                <a:cs typeface="Calibri"/>
              </a:rPr>
              <a:t>ющ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30" dirty="0">
                <a:solidFill>
                  <a:srgbClr val="BFBFBF"/>
                </a:solidFill>
                <a:latin typeface="Calibri"/>
                <a:cs typeface="Calibri"/>
              </a:rPr>
              <a:t>х</a:t>
            </a:r>
            <a:r>
              <a:rPr sz="1400" dirty="0">
                <a:solidFill>
                  <a:srgbClr val="BFBFBF"/>
                </a:solidFill>
                <a:latin typeface="Calibri"/>
                <a:cs typeface="Calibri"/>
              </a:rPr>
              <a:t>	</a:t>
            </a:r>
            <a:r>
              <a:rPr sz="1400" spc="-50" dirty="0">
                <a:solidFill>
                  <a:srgbClr val="7F7F7F"/>
                </a:solidFill>
                <a:latin typeface="Calibri"/>
                <a:cs typeface="Calibri"/>
              </a:rPr>
              <a:t>II</a:t>
            </a:r>
            <a:r>
              <a:rPr sz="1400" spc="-90" dirty="0">
                <a:solidFill>
                  <a:srgbClr val="7F7F7F"/>
                </a:solidFill>
                <a:latin typeface="Calibri"/>
                <a:cs typeface="Calibri"/>
              </a:rPr>
              <a:t>b</a:t>
            </a:r>
            <a:r>
              <a:rPr sz="1400" spc="-20" dirty="0">
                <a:solidFill>
                  <a:srgbClr val="7F7F7F"/>
                </a:solidFill>
                <a:latin typeface="Calibri"/>
                <a:cs typeface="Calibri"/>
              </a:rPr>
              <a:t>-</a:t>
            </a:r>
            <a:r>
              <a:rPr sz="1400" spc="-110" dirty="0">
                <a:solidFill>
                  <a:srgbClr val="7F7F7F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tabLst>
                <a:tab pos="3505835" algn="l"/>
              </a:tabLst>
            </a:pP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р</a:t>
            </a:r>
            <a:r>
              <a:rPr sz="1400" spc="-180" dirty="0">
                <a:solidFill>
                  <a:srgbClr val="BFBFBF"/>
                </a:solidFill>
                <a:latin typeface="Calibri"/>
                <a:cs typeface="Calibri"/>
              </a:rPr>
              <a:t>ы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о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п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р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75" dirty="0">
                <a:solidFill>
                  <a:srgbClr val="BFBFBF"/>
                </a:solidFill>
                <a:latin typeface="Calibri"/>
                <a:cs typeface="Calibri"/>
              </a:rPr>
              <a:t>д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л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20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2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вк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л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75" dirty="0">
                <a:solidFill>
                  <a:srgbClr val="BFBFBF"/>
                </a:solidFill>
                <a:latin typeface="Calibri"/>
                <a:cs typeface="Calibri"/>
              </a:rPr>
              <a:t>д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п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ц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е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н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т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а</a:t>
            </a:r>
            <a:r>
              <a:rPr sz="1400" dirty="0">
                <a:solidFill>
                  <a:srgbClr val="BFBFBF"/>
                </a:solidFill>
                <a:latin typeface="Calibri"/>
                <a:cs typeface="Calibri"/>
              </a:rPr>
              <a:t>	</a:t>
            </a:r>
            <a:r>
              <a:rPr sz="1400" spc="-50" dirty="0">
                <a:solidFill>
                  <a:srgbClr val="7F7F7F"/>
                </a:solidFill>
                <a:latin typeface="Calibri"/>
                <a:cs typeface="Calibri"/>
              </a:rPr>
              <a:t>II</a:t>
            </a:r>
            <a:r>
              <a:rPr sz="1400" spc="-90" dirty="0">
                <a:solidFill>
                  <a:srgbClr val="7F7F7F"/>
                </a:solidFill>
                <a:latin typeface="Calibri"/>
                <a:cs typeface="Calibri"/>
              </a:rPr>
              <a:t>b</a:t>
            </a:r>
            <a:r>
              <a:rPr sz="1400" spc="-20" dirty="0">
                <a:solidFill>
                  <a:srgbClr val="7F7F7F"/>
                </a:solidFill>
                <a:latin typeface="Calibri"/>
                <a:cs typeface="Calibri"/>
              </a:rPr>
              <a:t>-</a:t>
            </a:r>
            <a:r>
              <a:rPr sz="1400" spc="-110" dirty="0">
                <a:solidFill>
                  <a:srgbClr val="7F7F7F"/>
                </a:solidFill>
                <a:latin typeface="Calibri"/>
                <a:cs typeface="Calibri"/>
              </a:rPr>
              <a:t>C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Calibri"/>
              <a:cs typeface="Calibri"/>
            </a:endParaRPr>
          </a:p>
          <a:p>
            <a:pPr marL="7620">
              <a:lnSpc>
                <a:spcPct val="100000"/>
              </a:lnSpc>
              <a:tabLst>
                <a:tab pos="2836545" algn="l"/>
                <a:tab pos="3563620" algn="l"/>
              </a:tabLst>
            </a:pP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жания 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4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повышения</a:t>
            </a:r>
            <a:r>
              <a:rPr sz="1400" spc="-1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двигательной	</a:t>
            </a:r>
            <a:r>
              <a:rPr sz="1400" spc="-140" dirty="0">
                <a:solidFill>
                  <a:srgbClr val="7F7F7F"/>
                </a:solidFill>
                <a:latin typeface="Calibri"/>
                <a:cs typeface="Calibri"/>
              </a:rPr>
              <a:t>М-1	</a:t>
            </a:r>
            <a:r>
              <a:rPr sz="1400" spc="-50" dirty="0">
                <a:solidFill>
                  <a:srgbClr val="7F7F7F"/>
                </a:solidFill>
                <a:latin typeface="Calibri"/>
                <a:cs typeface="Calibri"/>
              </a:rPr>
              <a:t>I-B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2830" y="917447"/>
            <a:ext cx="5685790" cy="3335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  <a:tabLst>
                <a:tab pos="1729739" algn="l"/>
              </a:tabLst>
            </a:pPr>
            <a:r>
              <a:rPr sz="1800" spc="-179" baseline="9259" dirty="0">
                <a:solidFill>
                  <a:srgbClr val="7F7F7F"/>
                </a:solidFill>
                <a:latin typeface="Calibri"/>
                <a:cs typeface="Calibri"/>
              </a:rPr>
              <a:t>Позиционирование</a:t>
            </a:r>
            <a:r>
              <a:rPr sz="1800" spc="-15" baseline="925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42" baseline="9259" dirty="0">
                <a:solidFill>
                  <a:srgbClr val="7F7F7F"/>
                </a:solidFill>
                <a:latin typeface="Calibri"/>
                <a:cs typeface="Calibri"/>
              </a:rPr>
              <a:t>в</a:t>
            </a:r>
            <a:r>
              <a:rPr sz="1800" spc="-7" baseline="925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65" baseline="9259" dirty="0">
                <a:solidFill>
                  <a:srgbClr val="7F7F7F"/>
                </a:solidFill>
                <a:latin typeface="Calibri"/>
                <a:cs typeface="Calibri"/>
              </a:rPr>
              <a:t>постели	</a:t>
            </a:r>
            <a:r>
              <a:rPr sz="1400" spc="-155" dirty="0">
                <a:solidFill>
                  <a:srgbClr val="BFBFBF"/>
                </a:solidFill>
                <a:latin typeface="Calibri"/>
                <a:cs typeface="Calibri"/>
              </a:rPr>
              <a:t>Медицинский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персонал 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меняет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положение 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конечностей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и</a:t>
            </a:r>
            <a:r>
              <a:rPr sz="1400" spc="-8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20" dirty="0">
                <a:solidFill>
                  <a:srgbClr val="BFBFBF"/>
                </a:solidFill>
                <a:latin typeface="Calibri"/>
                <a:cs typeface="Calibri"/>
              </a:rPr>
              <a:t>тул</a:t>
            </a:r>
            <a:endParaRPr sz="1400">
              <a:latin typeface="Calibri"/>
              <a:cs typeface="Calibri"/>
            </a:endParaRPr>
          </a:p>
          <a:p>
            <a:pPr>
              <a:lnSpc>
                <a:spcPts val="1440"/>
              </a:lnSpc>
              <a:spcBef>
                <a:spcPts val="25"/>
              </a:spcBef>
              <a:tabLst>
                <a:tab pos="1729739" algn="l"/>
              </a:tabLst>
            </a:pPr>
            <a:r>
              <a:rPr sz="1800" spc="-187" baseline="18518" dirty="0">
                <a:solidFill>
                  <a:srgbClr val="7F7F7F"/>
                </a:solidFill>
                <a:latin typeface="Calibri"/>
                <a:cs typeface="Calibri"/>
              </a:rPr>
              <a:t>(полный  </a:t>
            </a:r>
            <a:r>
              <a:rPr sz="1800" spc="-172" baseline="18518" dirty="0">
                <a:solidFill>
                  <a:srgbClr val="7F7F7F"/>
                </a:solidFill>
                <a:latin typeface="Calibri"/>
                <a:cs typeface="Calibri"/>
              </a:rPr>
              <a:t>протокол</a:t>
            </a:r>
            <a:r>
              <a:rPr sz="1800" spc="-82" baseline="18518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65" baseline="18518" dirty="0">
                <a:solidFill>
                  <a:srgbClr val="7F7F7F"/>
                </a:solidFill>
                <a:latin typeface="Calibri"/>
                <a:cs typeface="Calibri"/>
              </a:rPr>
              <a:t>на</a:t>
            </a:r>
            <a:r>
              <a:rPr sz="1800" spc="-22" baseline="18518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50" baseline="18518" dirty="0">
                <a:solidFill>
                  <a:srgbClr val="7F7F7F"/>
                </a:solidFill>
                <a:latin typeface="Calibri"/>
                <a:cs typeface="Calibri"/>
              </a:rPr>
              <a:t>сайте:	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горизонтальной 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плоскости 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в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зависимости </a:t>
            </a:r>
            <a:r>
              <a:rPr sz="1400" spc="-120" dirty="0">
                <a:solidFill>
                  <a:srgbClr val="BFBFBF"/>
                </a:solidFill>
                <a:latin typeface="Calibri"/>
                <a:cs typeface="Calibri"/>
              </a:rPr>
              <a:t>от 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статуса</a:t>
            </a:r>
            <a:r>
              <a:rPr sz="1400" spc="-19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вертикали</a:t>
            </a:r>
            <a:endParaRPr sz="1400">
              <a:latin typeface="Calibri"/>
              <a:cs typeface="Calibri"/>
            </a:endParaRPr>
          </a:p>
          <a:p>
            <a:pPr>
              <a:lnSpc>
                <a:spcPts val="720"/>
              </a:lnSpc>
            </a:pPr>
            <a:r>
              <a:rPr sz="800" spc="-6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http://rehabrus.ru/index.php?id=55</a:t>
            </a:r>
            <a:r>
              <a:rPr sz="800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800" spc="-60" dirty="0">
                <a:solidFill>
                  <a:srgbClr val="7F7F7F"/>
                </a:solidFill>
                <a:latin typeface="Calibri"/>
                <a:cs typeface="Calibri"/>
              </a:rPr>
              <a:t>)</a:t>
            </a:r>
            <a:endParaRPr sz="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00">
              <a:latin typeface="Calibri"/>
              <a:cs typeface="Calibri"/>
            </a:endParaRPr>
          </a:p>
          <a:p>
            <a:pPr>
              <a:lnSpc>
                <a:spcPts val="1600"/>
              </a:lnSpc>
              <a:spcBef>
                <a:spcPts val="705"/>
              </a:spcBef>
              <a:tabLst>
                <a:tab pos="1729739" algn="l"/>
              </a:tabLst>
            </a:pPr>
            <a:r>
              <a:rPr sz="1800" spc="-165" baseline="9259" dirty="0">
                <a:solidFill>
                  <a:srgbClr val="7F7F7F"/>
                </a:solidFill>
                <a:latin typeface="Calibri"/>
                <a:cs typeface="Calibri"/>
              </a:rPr>
              <a:t>Вертикализация</a:t>
            </a:r>
            <a:r>
              <a:rPr sz="1800" spc="-30" baseline="925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87" baseline="9259" dirty="0">
                <a:solidFill>
                  <a:srgbClr val="7F7F7F"/>
                </a:solidFill>
                <a:latin typeface="Calibri"/>
                <a:cs typeface="Calibri"/>
              </a:rPr>
              <a:t>(полный	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Пассивный 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процесс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увеличения 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гравитационного градиента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 у</a:t>
            </a:r>
            <a:endParaRPr sz="1400">
              <a:latin typeface="Calibri"/>
              <a:cs typeface="Calibri"/>
            </a:endParaRPr>
          </a:p>
          <a:p>
            <a:pPr>
              <a:lnSpc>
                <a:spcPts val="1330"/>
              </a:lnSpc>
            </a:pPr>
            <a:r>
              <a:rPr sz="1200" spc="-114" dirty="0">
                <a:solidFill>
                  <a:srgbClr val="7F7F7F"/>
                </a:solidFill>
                <a:latin typeface="Calibri"/>
                <a:cs typeface="Calibri"/>
              </a:rPr>
              <a:t>протокол </a:t>
            </a:r>
            <a:r>
              <a:rPr sz="1200" spc="-110" dirty="0">
                <a:solidFill>
                  <a:srgbClr val="7F7F7F"/>
                </a:solidFill>
                <a:latin typeface="Calibri"/>
                <a:cs typeface="Calibri"/>
              </a:rPr>
              <a:t>на</a:t>
            </a:r>
            <a:r>
              <a:rPr sz="1200" spc="-100" dirty="0">
                <a:solidFill>
                  <a:srgbClr val="7F7F7F"/>
                </a:solidFill>
                <a:latin typeface="Calibri"/>
                <a:cs typeface="Calibri"/>
              </a:rPr>
              <a:t> сайте:</a:t>
            </a:r>
            <a:endParaRPr sz="1200">
              <a:latin typeface="Calibri"/>
              <a:cs typeface="Calibri"/>
            </a:endParaRPr>
          </a:p>
          <a:p>
            <a:pPr>
              <a:lnSpc>
                <a:spcPts val="930"/>
              </a:lnSpc>
            </a:pPr>
            <a:r>
              <a:rPr sz="800" spc="-6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http://rehabrus.ru/index.php?id=55</a:t>
            </a:r>
            <a:r>
              <a:rPr sz="800" spc="-5" dirty="0">
                <a:solidFill>
                  <a:srgbClr val="0000FF"/>
                </a:solidFill>
                <a:latin typeface="Calibri"/>
                <a:cs typeface="Calibri"/>
                <a:hlinkClick r:id="rId2"/>
              </a:rPr>
              <a:t> </a:t>
            </a:r>
            <a:r>
              <a:rPr sz="800" spc="-60" dirty="0">
                <a:solidFill>
                  <a:srgbClr val="7F7F7F"/>
                </a:solidFill>
                <a:latin typeface="Calibri"/>
                <a:cs typeface="Calibri"/>
              </a:rPr>
              <a:t>)</a:t>
            </a:r>
            <a:endParaRPr sz="800"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145"/>
              </a:spcBef>
            </a:pPr>
            <a:r>
              <a:rPr sz="1800" spc="-157" baseline="9259" dirty="0">
                <a:solidFill>
                  <a:srgbClr val="7F7F7F"/>
                </a:solidFill>
                <a:latin typeface="Calibri"/>
                <a:cs typeface="Calibri"/>
              </a:rPr>
              <a:t>Пассивная </a:t>
            </a:r>
            <a:r>
              <a:rPr sz="1800" spc="-165" baseline="9259" dirty="0">
                <a:solidFill>
                  <a:srgbClr val="7F7F7F"/>
                </a:solidFill>
                <a:latin typeface="Calibri"/>
                <a:cs typeface="Calibri"/>
              </a:rPr>
              <a:t>кинезотерапия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Персонал 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выполняет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пассивные 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движения 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в 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суставе 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в</a:t>
            </a:r>
            <a:r>
              <a:rPr sz="1400" spc="-9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55" dirty="0">
                <a:solidFill>
                  <a:srgbClr val="BFBFBF"/>
                </a:solidFill>
                <a:latin typeface="Calibri"/>
                <a:cs typeface="Calibri"/>
              </a:rPr>
              <a:t>объеме</a:t>
            </a:r>
            <a:endParaRPr sz="1400">
              <a:latin typeface="Calibri"/>
              <a:cs typeface="Calibri"/>
            </a:endParaRPr>
          </a:p>
          <a:p>
            <a:pPr marL="1729739" algn="just">
              <a:lnSpc>
                <a:spcPct val="100000"/>
              </a:lnSpc>
              <a:spcBef>
                <a:spcPts val="20"/>
              </a:spcBef>
            </a:pP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растягиванием </a:t>
            </a:r>
            <a:r>
              <a:rPr sz="1400" spc="-185" dirty="0">
                <a:solidFill>
                  <a:srgbClr val="BFBFBF"/>
                </a:solidFill>
                <a:latin typeface="Calibri"/>
                <a:cs typeface="Calibri"/>
              </a:rPr>
              <a:t>мышц 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(stretching) 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без 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участия</a:t>
            </a:r>
            <a:r>
              <a:rPr sz="1400" spc="-90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пациента</a:t>
            </a:r>
            <a:endParaRPr sz="1400">
              <a:latin typeface="Calibri"/>
              <a:cs typeface="Calibri"/>
            </a:endParaRPr>
          </a:p>
          <a:p>
            <a:pPr marL="1729739" marR="20955" algn="just">
              <a:lnSpc>
                <a:spcPct val="101400"/>
              </a:lnSpc>
              <a:spcBef>
                <a:spcPts val="50"/>
              </a:spcBef>
            </a:pPr>
            <a:r>
              <a:rPr sz="1400" spc="-170" dirty="0">
                <a:solidFill>
                  <a:srgbClr val="BFBFBF"/>
                </a:solidFill>
                <a:latin typeface="Calibri"/>
                <a:cs typeface="Calibri"/>
              </a:rPr>
              <a:t>То же 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 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использованием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механотренажеров </a:t>
            </a:r>
            <a:r>
              <a:rPr sz="1400" spc="-105" dirty="0">
                <a:solidFill>
                  <a:srgbClr val="BFBFBF"/>
                </a:solidFill>
                <a:latin typeface="Calibri"/>
                <a:cs typeface="Calibri"/>
              </a:rPr>
              <a:t>(в 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том 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числе 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робо 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циклические тренировки 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для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отдельных 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суставов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и </a:t>
            </a:r>
            <a:r>
              <a:rPr sz="1400" spc="-170" dirty="0">
                <a:solidFill>
                  <a:srgbClr val="BFBFBF"/>
                </a:solidFill>
                <a:latin typeface="Calibri"/>
                <a:cs typeface="Calibri"/>
              </a:rPr>
              <a:t>имеющие  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при 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активно-пассивном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60" dirty="0">
                <a:solidFill>
                  <a:srgbClr val="BFBFBF"/>
                </a:solidFill>
                <a:latin typeface="Calibri"/>
                <a:cs typeface="Calibri"/>
              </a:rPr>
              <a:t>режиме</a:t>
            </a:r>
            <a:endParaRPr sz="1400"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95"/>
              </a:spcBef>
              <a:tabLst>
                <a:tab pos="1729739" algn="l"/>
              </a:tabLst>
            </a:pPr>
            <a:r>
              <a:rPr sz="1800" spc="-165" baseline="9259" dirty="0">
                <a:solidFill>
                  <a:srgbClr val="7F7F7F"/>
                </a:solidFill>
                <a:latin typeface="Calibri"/>
                <a:cs typeface="Calibri"/>
              </a:rPr>
              <a:t>Активная</a:t>
            </a:r>
            <a:r>
              <a:rPr sz="1800" spc="-22" baseline="9259" dirty="0">
                <a:solidFill>
                  <a:srgbClr val="7F7F7F"/>
                </a:solidFill>
                <a:latin typeface="Calibri"/>
                <a:cs typeface="Calibri"/>
              </a:rPr>
              <a:t> </a:t>
            </a:r>
            <a:r>
              <a:rPr sz="1800" spc="-165" baseline="9259" dirty="0">
                <a:solidFill>
                  <a:srgbClr val="7F7F7F"/>
                </a:solidFill>
                <a:latin typeface="Calibri"/>
                <a:cs typeface="Calibri"/>
              </a:rPr>
              <a:t>кинезотерапия	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Серия 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упражнений 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 </a:t>
            </a:r>
            <a:r>
              <a:rPr sz="1400" spc="-140" dirty="0">
                <a:solidFill>
                  <a:srgbClr val="BFBFBF"/>
                </a:solidFill>
                <a:latin typeface="Calibri"/>
                <a:cs typeface="Calibri"/>
              </a:rPr>
              <a:t>активным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участием 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пациента </a:t>
            </a:r>
            <a:r>
              <a:rPr sz="1400" spc="-150" dirty="0">
                <a:solidFill>
                  <a:srgbClr val="BFBFBF"/>
                </a:solidFill>
                <a:latin typeface="Calibri"/>
                <a:cs typeface="Calibri"/>
              </a:rPr>
              <a:t>для</a:t>
            </a:r>
            <a:r>
              <a:rPr sz="1400" spc="-8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поддер</a:t>
            </a:r>
            <a:endParaRPr sz="1400">
              <a:latin typeface="Calibri"/>
              <a:cs typeface="Calibri"/>
            </a:endParaRPr>
          </a:p>
          <a:p>
            <a:pPr marL="1729739" algn="just">
              <a:lnSpc>
                <a:spcPct val="100000"/>
              </a:lnSpc>
              <a:spcBef>
                <a:spcPts val="25"/>
              </a:spcBef>
            </a:pPr>
            <a:r>
              <a:rPr sz="1400" spc="-120" dirty="0">
                <a:solidFill>
                  <a:srgbClr val="BFBFBF"/>
                </a:solidFill>
                <a:latin typeface="Calibri"/>
                <a:cs typeface="Calibri"/>
              </a:rPr>
              <a:t>активности,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необходимой для</a:t>
            </a:r>
            <a:r>
              <a:rPr sz="1400" spc="-6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30" dirty="0">
                <a:solidFill>
                  <a:srgbClr val="BFBFBF"/>
                </a:solidFill>
                <a:latin typeface="Calibri"/>
                <a:cs typeface="Calibri"/>
              </a:rPr>
              <a:t>вертикализации</a:t>
            </a:r>
            <a:endParaRPr sz="1400">
              <a:latin typeface="Calibri"/>
              <a:cs typeface="Calibri"/>
            </a:endParaRPr>
          </a:p>
          <a:p>
            <a:pPr marL="1729739" marR="11430" algn="just">
              <a:lnSpc>
                <a:spcPct val="102899"/>
              </a:lnSpc>
              <a:spcBef>
                <a:spcPts val="25"/>
              </a:spcBef>
            </a:pPr>
            <a:r>
              <a:rPr sz="1400" spc="-160" dirty="0">
                <a:solidFill>
                  <a:srgbClr val="BFBFBF"/>
                </a:solidFill>
                <a:latin typeface="Calibri"/>
                <a:cs typeface="Calibri"/>
              </a:rPr>
              <a:t>Те </a:t>
            </a:r>
            <a:r>
              <a:rPr sz="1400" spc="-170" dirty="0">
                <a:solidFill>
                  <a:srgbClr val="BFBFBF"/>
                </a:solidFill>
                <a:latin typeface="Calibri"/>
                <a:cs typeface="Calibri"/>
              </a:rPr>
              <a:t>же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движения, 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но 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 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сопротивлением, </a:t>
            </a:r>
            <a:r>
              <a:rPr sz="1400" spc="-145" dirty="0">
                <a:solidFill>
                  <a:srgbClr val="BFBFBF"/>
                </a:solidFill>
                <a:latin typeface="Calibri"/>
                <a:cs typeface="Calibri"/>
              </a:rPr>
              <a:t>создаваемым 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инструкт  </a:t>
            </a:r>
            <a:r>
              <a:rPr sz="1400" spc="-170" dirty="0">
                <a:solidFill>
                  <a:srgbClr val="BFBFBF"/>
                </a:solidFill>
                <a:latin typeface="Calibri"/>
                <a:cs typeface="Calibri"/>
              </a:rPr>
              <a:t>То же </a:t>
            </a:r>
            <a:r>
              <a:rPr sz="1400" spc="-95" dirty="0">
                <a:solidFill>
                  <a:srgbClr val="BFBFBF"/>
                </a:solidFill>
                <a:latin typeface="Calibri"/>
                <a:cs typeface="Calibri"/>
              </a:rPr>
              <a:t>с 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использованием роботизированной </a:t>
            </a:r>
            <a:r>
              <a:rPr sz="1400" spc="-114" dirty="0">
                <a:solidFill>
                  <a:srgbClr val="BFBFBF"/>
                </a:solidFill>
                <a:latin typeface="Calibri"/>
                <a:cs typeface="Calibri"/>
              </a:rPr>
              <a:t>техники </a:t>
            </a:r>
            <a:r>
              <a:rPr sz="1400" spc="-110" dirty="0">
                <a:solidFill>
                  <a:srgbClr val="BFBFBF"/>
                </a:solidFill>
                <a:latin typeface="Calibri"/>
                <a:cs typeface="Calibri"/>
              </a:rPr>
              <a:t>в</a:t>
            </a:r>
            <a:r>
              <a:rPr sz="1400" spc="-135" dirty="0">
                <a:solidFill>
                  <a:srgbClr val="BFBFBF"/>
                </a:solidFill>
                <a:latin typeface="Calibri"/>
                <a:cs typeface="Calibri"/>
              </a:rPr>
              <a:t> </a:t>
            </a:r>
            <a:r>
              <a:rPr sz="1400" spc="-125" dirty="0">
                <a:solidFill>
                  <a:srgbClr val="BFBFBF"/>
                </a:solidFill>
                <a:latin typeface="Calibri"/>
                <a:cs typeface="Calibri"/>
              </a:rPr>
              <a:t>активно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75072" y="1134811"/>
            <a:ext cx="4960440" cy="279024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0"/>
            <a:ext cx="6375400" cy="4211320"/>
            <a:chOff x="0" y="0"/>
            <a:chExt cx="6375400" cy="421132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1" y="940525"/>
              <a:ext cx="5765471" cy="32702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362456" cy="1386839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33059" y="522732"/>
            <a:ext cx="50863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90" dirty="0">
                <a:solidFill>
                  <a:srgbClr val="FFFFFF"/>
                </a:solidFill>
                <a:latin typeface="Calibri"/>
                <a:cs typeface="Calibri"/>
              </a:rPr>
              <a:t>Моби</a:t>
            </a:r>
            <a:r>
              <a:rPr sz="1400" spc="-140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400" spc="-130" dirty="0">
                <a:solidFill>
                  <a:srgbClr val="FFFFFF"/>
                </a:solidFill>
                <a:latin typeface="Calibri"/>
                <a:cs typeface="Calibri"/>
              </a:rPr>
              <a:t>ь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12" name="object 12"/>
          <p:cNvGraphicFramePr>
            <a:graphicFrameLocks noGrp="1"/>
          </p:cNvGraphicFramePr>
          <p:nvPr/>
        </p:nvGraphicFramePr>
        <p:xfrm>
          <a:off x="711101" y="573487"/>
          <a:ext cx="9784712" cy="61489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471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259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513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750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5280">
                <a:tc gridSpan="2">
                  <a:txBody>
                    <a:bodyPr/>
                    <a:lstStyle/>
                    <a:p>
                      <a:pPr marL="10795">
                        <a:lnSpc>
                          <a:spcPts val="1310"/>
                        </a:lnSpc>
                      </a:pPr>
                      <a:r>
                        <a:rPr sz="1400" spc="-1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ность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230"/>
                        </a:lnSpc>
                      </a:pPr>
                      <a:r>
                        <a:rPr sz="1100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Активность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Описание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r">
                        <a:lnSpc>
                          <a:spcPts val="122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Код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20"/>
                        </a:lnSpc>
                      </a:pPr>
                      <a:r>
                        <a:rPr sz="1100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Уровень</a:t>
                      </a:r>
                      <a:endParaRPr sz="11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245"/>
                        </a:lnSpc>
                        <a:spcBef>
                          <a:spcPts val="70"/>
                        </a:spcBef>
                      </a:pPr>
                      <a:r>
                        <a:rPr sz="1100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доказательности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456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3902710">
                        <a:lnSpc>
                          <a:spcPts val="1570"/>
                        </a:lnSpc>
                      </a:pP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овища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пациента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отношению</a:t>
                      </a:r>
                      <a:r>
                        <a:rPr sz="1400" spc="-2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R="108585" algn="r">
                        <a:lnSpc>
                          <a:spcPts val="1570"/>
                        </a:lnSpc>
                      </a:pPr>
                      <a:r>
                        <a:rPr sz="140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П</a:t>
                      </a:r>
                      <a:r>
                        <a:rPr sz="1400" spc="5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sz="140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ts val="1570"/>
                        </a:lnSpc>
                      </a:pPr>
                      <a:r>
                        <a:rPr sz="1400" spc="-7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1-B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79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53975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0000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32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8066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8912">
                <a:tc rowSpan="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9456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38912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38912">
                <a:tc rowSpan="3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9456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890010">
                        <a:lnSpc>
                          <a:spcPts val="1580"/>
                        </a:lnSpc>
                      </a:pPr>
                      <a:r>
                        <a:rPr sz="1400" spc="-15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ором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эластичным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ремнем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9456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950335">
                        <a:lnSpc>
                          <a:spcPts val="1580"/>
                        </a:lnSpc>
                      </a:pPr>
                      <a:r>
                        <a:rPr sz="1400" spc="-2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 </a:t>
                      </a:r>
                      <a:r>
                        <a:rPr sz="1400" spc="-1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режиме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23690">
                <a:tc gridSpan="2">
                  <a:txBody>
                    <a:bodyPr/>
                    <a:lstStyle/>
                    <a:p>
                      <a:pPr marL="15240">
                        <a:lnSpc>
                          <a:spcPts val="1345"/>
                        </a:lnSpc>
                      </a:pPr>
                      <a:r>
                        <a:rPr sz="1200" spc="-12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Сидение </a:t>
                      </a:r>
                      <a:r>
                        <a:rPr sz="1200" spc="-11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на </a:t>
                      </a:r>
                      <a:r>
                        <a:rPr sz="1200" spc="-12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краю</a:t>
                      </a:r>
                      <a:r>
                        <a:rPr sz="1200" spc="-165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постели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0"/>
                        </a:lnSpc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сидит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на 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краю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постели, 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стараясь 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удержать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баланс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укрепить </a:t>
                      </a:r>
                      <a:r>
                        <a:rPr sz="1400" spc="-18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мышцы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спины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r">
                        <a:lnSpc>
                          <a:spcPts val="1580"/>
                        </a:lnSpc>
                      </a:pPr>
                      <a:r>
                        <a:rPr sz="1400" spc="-14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М-2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38912">
                <a:tc gridSpan="2">
                  <a:txBody>
                    <a:bodyPr/>
                    <a:lstStyle/>
                    <a:p>
                      <a:pPr marL="15240">
                        <a:lnSpc>
                          <a:spcPts val="1335"/>
                        </a:lnSpc>
                      </a:pPr>
                      <a:r>
                        <a:rPr sz="1200" spc="-114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Пересаживание </a:t>
                      </a:r>
                      <a:r>
                        <a:rPr sz="1200" spc="-95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в</a:t>
                      </a:r>
                      <a:r>
                        <a:rPr sz="1200" spc="-9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кресло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Пересаживание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пассивно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использованием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подъемника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или 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пассивно-активно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</a:t>
                      </a:r>
                      <a:r>
                        <a:rPr sz="14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использованием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стендера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ассистента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r">
                        <a:lnSpc>
                          <a:spcPts val="1570"/>
                        </a:lnSpc>
                      </a:pPr>
                      <a:r>
                        <a:rPr sz="1400" spc="-14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М-3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509704">
                <a:tc gridSpan="2">
                  <a:txBody>
                    <a:bodyPr/>
                    <a:lstStyle/>
                    <a:p>
                      <a:pPr marL="15240">
                        <a:lnSpc>
                          <a:spcPts val="1335"/>
                        </a:lnSpc>
                      </a:pPr>
                      <a:r>
                        <a:rPr sz="1200" spc="-12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Стояние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70"/>
                        </a:lnSpc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переходит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стоячее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положение и </a:t>
                      </a:r>
                      <a:r>
                        <a:rPr sz="1400" spc="-1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может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 </a:t>
                      </a:r>
                      <a:r>
                        <a:rPr sz="1400" spc="-1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нем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удержаться </a:t>
                      </a:r>
                      <a:r>
                        <a:rPr sz="1400" spc="-9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spc="-17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помощью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ассистента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или</a:t>
                      </a:r>
                      <a:r>
                        <a:rPr sz="1400" spc="-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используя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вспомогательные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средства </a:t>
                      </a:r>
                      <a:r>
                        <a:rPr sz="1400" spc="-9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(КР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вертикализации,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полный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протокол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на</a:t>
                      </a:r>
                      <a:r>
                        <a:rPr sz="1400" spc="-4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4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сайте: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R="89535" algn="r">
                        <a:lnSpc>
                          <a:spcPts val="1570"/>
                        </a:lnSpc>
                      </a:pPr>
                      <a:r>
                        <a:rPr sz="1400" spc="-14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М-4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9456">
                <a:tc rowSpan="2" gridSpan="2">
                  <a:txBody>
                    <a:bodyPr/>
                    <a:lstStyle/>
                    <a:p>
                      <a:pPr marL="15240">
                        <a:lnSpc>
                          <a:spcPts val="1330"/>
                        </a:lnSpc>
                      </a:pPr>
                      <a:r>
                        <a:rPr sz="1200" b="1" spc="-114" dirty="0">
                          <a:latin typeface="Calibri"/>
                          <a:cs typeface="Calibri"/>
                        </a:rPr>
                        <a:t>Электронейромиостимуляция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b="1" spc="-145" dirty="0">
                          <a:latin typeface="Calibri"/>
                          <a:cs typeface="Calibri"/>
                        </a:rPr>
                        <a:t>Нейромышечное </a:t>
                      </a:r>
                      <a:r>
                        <a:rPr sz="1400" b="1" spc="-135" dirty="0">
                          <a:latin typeface="Calibri"/>
                          <a:cs typeface="Calibri"/>
                        </a:rPr>
                        <a:t>стимулирование </a:t>
                      </a:r>
                      <a:r>
                        <a:rPr sz="1400" b="1" spc="-145" dirty="0">
                          <a:latin typeface="Calibri"/>
                          <a:cs typeface="Calibri"/>
                        </a:rPr>
                        <a:t>мышечных </a:t>
                      </a:r>
                      <a:r>
                        <a:rPr sz="1400" b="1" spc="-135" dirty="0">
                          <a:latin typeface="Calibri"/>
                          <a:cs typeface="Calibri"/>
                        </a:rPr>
                        <a:t>сокращений </a:t>
                      </a:r>
                      <a:r>
                        <a:rPr sz="1400" b="1" spc="-120" dirty="0">
                          <a:latin typeface="Calibri"/>
                          <a:cs typeface="Calibri"/>
                        </a:rPr>
                        <a:t>как </a:t>
                      </a:r>
                      <a:r>
                        <a:rPr sz="1400" b="1" spc="-125" dirty="0">
                          <a:latin typeface="Calibri"/>
                          <a:cs typeface="Calibri"/>
                        </a:rPr>
                        <a:t>сенсорное </a:t>
                      </a:r>
                      <a:r>
                        <a:rPr sz="1400" b="1" spc="-135" dirty="0">
                          <a:latin typeface="Calibri"/>
                          <a:cs typeface="Calibri"/>
                        </a:rPr>
                        <a:t>раздражение </a:t>
                      </a:r>
                      <a:r>
                        <a:rPr sz="1400" b="1" spc="-150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b="1" spc="-114" dirty="0">
                          <a:latin typeface="Calibri"/>
                          <a:cs typeface="Calibri"/>
                        </a:rPr>
                        <a:t>подготовка</a:t>
                      </a:r>
                      <a:r>
                        <a:rPr sz="1400" b="1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20" dirty="0">
                          <a:latin typeface="Calibri"/>
                          <a:cs typeface="Calibri"/>
                        </a:rPr>
                        <a:t>к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b="1" spc="-145" dirty="0">
                          <a:latin typeface="Calibri"/>
                          <a:cs typeface="Calibri"/>
                        </a:rPr>
                        <a:t>мобилизации </a:t>
                      </a:r>
                      <a:r>
                        <a:rPr sz="1400" b="1" spc="-100" dirty="0">
                          <a:latin typeface="Calibri"/>
                          <a:cs typeface="Calibri"/>
                        </a:rPr>
                        <a:t>с </a:t>
                      </a:r>
                      <a:r>
                        <a:rPr sz="1400" b="1" spc="-150" dirty="0">
                          <a:latin typeface="Calibri"/>
                          <a:cs typeface="Calibri"/>
                        </a:rPr>
                        <a:t>применением </a:t>
                      </a:r>
                      <a:r>
                        <a:rPr sz="1400" b="1" spc="-114" dirty="0">
                          <a:latin typeface="Calibri"/>
                          <a:cs typeface="Calibri"/>
                        </a:rPr>
                        <a:t>портативного</a:t>
                      </a:r>
                      <a:r>
                        <a:rPr sz="14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20" dirty="0">
                          <a:latin typeface="Calibri"/>
                          <a:cs typeface="Calibri"/>
                        </a:rPr>
                        <a:t>электростимулятора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b="1" spc="-105" dirty="0">
                          <a:latin typeface="Calibri"/>
                          <a:cs typeface="Calibri"/>
                        </a:rPr>
                        <a:t>ЭС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</a:pPr>
                      <a:r>
                        <a:rPr sz="1400" b="1" spc="-30" dirty="0">
                          <a:latin typeface="Arial Narrow"/>
                          <a:cs typeface="Arial Narrow"/>
                        </a:rPr>
                        <a:t>IIa-B</a:t>
                      </a:r>
                      <a:endParaRPr sz="1400">
                        <a:latin typeface="Arial Narrow"/>
                        <a:cs typeface="Arial Narrow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9456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</a:pPr>
                      <a:r>
                        <a:rPr sz="1400" spc="-6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IIa-C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38912">
                <a:tc rowSpan="2" gridSpan="2">
                  <a:txBody>
                    <a:bodyPr/>
                    <a:lstStyle/>
                    <a:p>
                      <a:pPr marL="15240">
                        <a:lnSpc>
                          <a:spcPts val="1330"/>
                        </a:lnSpc>
                      </a:pPr>
                      <a:r>
                        <a:rPr sz="1200" spc="-11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Дыхательная</a:t>
                      </a:r>
                      <a:r>
                        <a:rPr sz="1200" spc="-3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10" dirty="0">
                          <a:solidFill>
                            <a:srgbClr val="7F7F7F"/>
                          </a:solidFill>
                          <a:latin typeface="Calibri"/>
                          <a:cs typeface="Calibri"/>
                        </a:rPr>
                        <a:t>гимнастика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240">
                        <a:lnSpc>
                          <a:spcPts val="1585"/>
                        </a:lnSpc>
                      </a:pP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Пассивные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активные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маневры,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направленные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на профилактику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респираторной нейропатии</a:t>
                      </a:r>
                      <a:r>
                        <a:rPr sz="1400" spc="-1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1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у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спонтанно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дышащих </a:t>
                      </a:r>
                      <a:r>
                        <a:rPr sz="1400" spc="-14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пациентов на</a:t>
                      </a:r>
                      <a:r>
                        <a:rPr sz="1400" spc="-17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ИВЛ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R="121285" algn="r">
                        <a:lnSpc>
                          <a:spcPts val="1585"/>
                        </a:lnSpc>
                      </a:pPr>
                      <a:r>
                        <a:rPr sz="1400" spc="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Р-</a:t>
                      </a:r>
                      <a:r>
                        <a:rPr sz="14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</a:pPr>
                      <a:r>
                        <a:rPr sz="14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IIa-C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19456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1290"/>
                        </a:lnSpc>
                      </a:pPr>
                      <a:r>
                        <a:rPr sz="1400" spc="-13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Роботизированный </a:t>
                      </a:r>
                      <a:r>
                        <a:rPr sz="1400" spc="-13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циклический </a:t>
                      </a:r>
                      <a:r>
                        <a:rPr sz="1400" spc="-12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эрготренинг </a:t>
                      </a:r>
                      <a:r>
                        <a:rPr sz="1400" spc="-15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для </a:t>
                      </a:r>
                      <a:r>
                        <a:rPr sz="1400" spc="-10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верхних</a:t>
                      </a:r>
                      <a:r>
                        <a:rPr sz="1400" spc="-10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2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конечностей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544195" algn="ctr">
                        <a:lnSpc>
                          <a:spcPts val="335"/>
                        </a:lnSpc>
                      </a:pPr>
                      <a:r>
                        <a:rPr sz="1200" spc="-5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Клиника Института</a:t>
                      </a:r>
                      <a:r>
                        <a:rPr sz="1200" spc="5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solidFill>
                            <a:srgbClr val="898989"/>
                          </a:solidFill>
                          <a:latin typeface="Calibri"/>
                          <a:cs typeface="Calibri"/>
                        </a:rPr>
                        <a:t>Мозга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R="100330" algn="r">
                        <a:lnSpc>
                          <a:spcPts val="1330"/>
                        </a:lnSpc>
                      </a:pPr>
                      <a:r>
                        <a:rPr sz="1200" spc="-60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Р-1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5"/>
                        </a:lnSpc>
                      </a:pPr>
                      <a:r>
                        <a:rPr sz="1400" spc="-65" dirty="0">
                          <a:solidFill>
                            <a:srgbClr val="BFBFBF"/>
                          </a:solidFill>
                          <a:latin typeface="Calibri"/>
                          <a:cs typeface="Calibri"/>
                        </a:rPr>
                        <a:t>IIb-C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3662" y="473963"/>
            <a:ext cx="268605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440" dirty="0"/>
              <a:t>ПИТ-синдром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056632" y="0"/>
            <a:ext cx="7132320" cy="6858000"/>
            <a:chOff x="5056632" y="0"/>
            <a:chExt cx="713232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6632" y="0"/>
              <a:ext cx="7132319" cy="6857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51041" y="0"/>
              <a:ext cx="6928610" cy="68270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94832" y="371856"/>
              <a:ext cx="2084832" cy="26151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955859" y="408538"/>
              <a:ext cx="1964689" cy="2496820"/>
            </a:xfrm>
            <a:custGeom>
              <a:avLst/>
              <a:gdLst/>
              <a:ahLst/>
              <a:cxnLst/>
              <a:rect l="l" t="t" r="r" b="b"/>
              <a:pathLst>
                <a:path w="1964690" h="2496820">
                  <a:moveTo>
                    <a:pt x="0" y="1248138"/>
                  </a:moveTo>
                  <a:lnTo>
                    <a:pt x="907" y="1193996"/>
                  </a:lnTo>
                  <a:lnTo>
                    <a:pt x="3605" y="1140443"/>
                  </a:lnTo>
                  <a:lnTo>
                    <a:pt x="8056" y="1087527"/>
                  </a:lnTo>
                  <a:lnTo>
                    <a:pt x="14224" y="1035293"/>
                  </a:lnTo>
                  <a:lnTo>
                    <a:pt x="22071" y="983789"/>
                  </a:lnTo>
                  <a:lnTo>
                    <a:pt x="31561" y="933062"/>
                  </a:lnTo>
                  <a:lnTo>
                    <a:pt x="42658" y="883157"/>
                  </a:lnTo>
                  <a:lnTo>
                    <a:pt x="55323" y="834123"/>
                  </a:lnTo>
                  <a:lnTo>
                    <a:pt x="69521" y="786006"/>
                  </a:lnTo>
                  <a:lnTo>
                    <a:pt x="85215" y="738853"/>
                  </a:lnTo>
                  <a:lnTo>
                    <a:pt x="102367" y="692710"/>
                  </a:lnTo>
                  <a:lnTo>
                    <a:pt x="120941" y="647625"/>
                  </a:lnTo>
                  <a:lnTo>
                    <a:pt x="140899" y="603644"/>
                  </a:lnTo>
                  <a:lnTo>
                    <a:pt x="162206" y="560814"/>
                  </a:lnTo>
                  <a:lnTo>
                    <a:pt x="184824" y="519182"/>
                  </a:lnTo>
                  <a:lnTo>
                    <a:pt x="208716" y="478795"/>
                  </a:lnTo>
                  <a:lnTo>
                    <a:pt x="233846" y="439699"/>
                  </a:lnTo>
                  <a:lnTo>
                    <a:pt x="260177" y="401942"/>
                  </a:lnTo>
                  <a:lnTo>
                    <a:pt x="287671" y="365571"/>
                  </a:lnTo>
                  <a:lnTo>
                    <a:pt x="316292" y="330631"/>
                  </a:lnTo>
                  <a:lnTo>
                    <a:pt x="346004" y="297170"/>
                  </a:lnTo>
                  <a:lnTo>
                    <a:pt x="376768" y="265236"/>
                  </a:lnTo>
                  <a:lnTo>
                    <a:pt x="408549" y="234873"/>
                  </a:lnTo>
                  <a:lnTo>
                    <a:pt x="441310" y="206131"/>
                  </a:lnTo>
                  <a:lnTo>
                    <a:pt x="475013" y="179054"/>
                  </a:lnTo>
                  <a:lnTo>
                    <a:pt x="509622" y="153691"/>
                  </a:lnTo>
                  <a:lnTo>
                    <a:pt x="545100" y="130087"/>
                  </a:lnTo>
                  <a:lnTo>
                    <a:pt x="581410" y="108291"/>
                  </a:lnTo>
                  <a:lnTo>
                    <a:pt x="618516" y="88347"/>
                  </a:lnTo>
                  <a:lnTo>
                    <a:pt x="656380" y="70305"/>
                  </a:lnTo>
                  <a:lnTo>
                    <a:pt x="694965" y="54210"/>
                  </a:lnTo>
                  <a:lnTo>
                    <a:pt x="734235" y="40108"/>
                  </a:lnTo>
                  <a:lnTo>
                    <a:pt x="774153" y="28048"/>
                  </a:lnTo>
                  <a:lnTo>
                    <a:pt x="814682" y="18075"/>
                  </a:lnTo>
                  <a:lnTo>
                    <a:pt x="855785" y="10237"/>
                  </a:lnTo>
                  <a:lnTo>
                    <a:pt x="897426" y="4581"/>
                  </a:lnTo>
                  <a:lnTo>
                    <a:pt x="939567" y="1153"/>
                  </a:lnTo>
                  <a:lnTo>
                    <a:pt x="982172" y="0"/>
                  </a:lnTo>
                  <a:lnTo>
                    <a:pt x="1024776" y="1153"/>
                  </a:lnTo>
                  <a:lnTo>
                    <a:pt x="1066917" y="4581"/>
                  </a:lnTo>
                  <a:lnTo>
                    <a:pt x="1108558" y="10237"/>
                  </a:lnTo>
                  <a:lnTo>
                    <a:pt x="1149661" y="18075"/>
                  </a:lnTo>
                  <a:lnTo>
                    <a:pt x="1190190" y="28048"/>
                  </a:lnTo>
                  <a:lnTo>
                    <a:pt x="1230108" y="40108"/>
                  </a:lnTo>
                  <a:lnTo>
                    <a:pt x="1269378" y="54210"/>
                  </a:lnTo>
                  <a:lnTo>
                    <a:pt x="1307964" y="70305"/>
                  </a:lnTo>
                  <a:lnTo>
                    <a:pt x="1345828" y="88347"/>
                  </a:lnTo>
                  <a:lnTo>
                    <a:pt x="1382933" y="108291"/>
                  </a:lnTo>
                  <a:lnTo>
                    <a:pt x="1419243" y="130087"/>
                  </a:lnTo>
                  <a:lnTo>
                    <a:pt x="1454721" y="153691"/>
                  </a:lnTo>
                  <a:lnTo>
                    <a:pt x="1489330" y="179054"/>
                  </a:lnTo>
                  <a:lnTo>
                    <a:pt x="1523033" y="206131"/>
                  </a:lnTo>
                  <a:lnTo>
                    <a:pt x="1555794" y="234873"/>
                  </a:lnTo>
                  <a:lnTo>
                    <a:pt x="1587575" y="265236"/>
                  </a:lnTo>
                  <a:lnTo>
                    <a:pt x="1618340" y="297170"/>
                  </a:lnTo>
                  <a:lnTo>
                    <a:pt x="1648051" y="330631"/>
                  </a:lnTo>
                  <a:lnTo>
                    <a:pt x="1676672" y="365571"/>
                  </a:lnTo>
                  <a:lnTo>
                    <a:pt x="1704166" y="401942"/>
                  </a:lnTo>
                  <a:lnTo>
                    <a:pt x="1730497" y="439699"/>
                  </a:lnTo>
                  <a:lnTo>
                    <a:pt x="1755627" y="478795"/>
                  </a:lnTo>
                  <a:lnTo>
                    <a:pt x="1779519" y="519182"/>
                  </a:lnTo>
                  <a:lnTo>
                    <a:pt x="1802137" y="560814"/>
                  </a:lnTo>
                  <a:lnTo>
                    <a:pt x="1823444" y="603644"/>
                  </a:lnTo>
                  <a:lnTo>
                    <a:pt x="1843403" y="647625"/>
                  </a:lnTo>
                  <a:lnTo>
                    <a:pt x="1861976" y="692710"/>
                  </a:lnTo>
                  <a:lnTo>
                    <a:pt x="1879128" y="738853"/>
                  </a:lnTo>
                  <a:lnTo>
                    <a:pt x="1894822" y="786006"/>
                  </a:lnTo>
                  <a:lnTo>
                    <a:pt x="1909020" y="834123"/>
                  </a:lnTo>
                  <a:lnTo>
                    <a:pt x="1921685" y="883157"/>
                  </a:lnTo>
                  <a:lnTo>
                    <a:pt x="1932782" y="933062"/>
                  </a:lnTo>
                  <a:lnTo>
                    <a:pt x="1942272" y="983789"/>
                  </a:lnTo>
                  <a:lnTo>
                    <a:pt x="1950119" y="1035293"/>
                  </a:lnTo>
                  <a:lnTo>
                    <a:pt x="1956287" y="1087527"/>
                  </a:lnTo>
                  <a:lnTo>
                    <a:pt x="1960738" y="1140443"/>
                  </a:lnTo>
                  <a:lnTo>
                    <a:pt x="1963436" y="1193996"/>
                  </a:lnTo>
                  <a:lnTo>
                    <a:pt x="1964344" y="1248138"/>
                  </a:lnTo>
                  <a:lnTo>
                    <a:pt x="1963436" y="1302279"/>
                  </a:lnTo>
                  <a:lnTo>
                    <a:pt x="1960738" y="1355832"/>
                  </a:lnTo>
                  <a:lnTo>
                    <a:pt x="1956287" y="1408748"/>
                  </a:lnTo>
                  <a:lnTo>
                    <a:pt x="1950119" y="1460982"/>
                  </a:lnTo>
                  <a:lnTo>
                    <a:pt x="1942272" y="1512486"/>
                  </a:lnTo>
                  <a:lnTo>
                    <a:pt x="1932782" y="1563214"/>
                  </a:lnTo>
                  <a:lnTo>
                    <a:pt x="1921685" y="1613118"/>
                  </a:lnTo>
                  <a:lnTo>
                    <a:pt x="1909020" y="1662152"/>
                  </a:lnTo>
                  <a:lnTo>
                    <a:pt x="1894822" y="1710269"/>
                  </a:lnTo>
                  <a:lnTo>
                    <a:pt x="1879128" y="1757423"/>
                  </a:lnTo>
                  <a:lnTo>
                    <a:pt x="1861976" y="1803566"/>
                  </a:lnTo>
                  <a:lnTo>
                    <a:pt x="1843403" y="1848651"/>
                  </a:lnTo>
                  <a:lnTo>
                    <a:pt x="1823444" y="1892632"/>
                  </a:lnTo>
                  <a:lnTo>
                    <a:pt x="1802137" y="1935462"/>
                  </a:lnTo>
                  <a:lnTo>
                    <a:pt x="1779519" y="1977094"/>
                  </a:lnTo>
                  <a:lnTo>
                    <a:pt x="1755627" y="2017481"/>
                  </a:lnTo>
                  <a:lnTo>
                    <a:pt x="1730497" y="2056576"/>
                  </a:lnTo>
                  <a:lnTo>
                    <a:pt x="1704166" y="2094333"/>
                  </a:lnTo>
                  <a:lnTo>
                    <a:pt x="1676672" y="2130705"/>
                  </a:lnTo>
                  <a:lnTo>
                    <a:pt x="1648051" y="2165645"/>
                  </a:lnTo>
                  <a:lnTo>
                    <a:pt x="1618340" y="2199105"/>
                  </a:lnTo>
                  <a:lnTo>
                    <a:pt x="1587575" y="2231040"/>
                  </a:lnTo>
                  <a:lnTo>
                    <a:pt x="1555794" y="2261402"/>
                  </a:lnTo>
                  <a:lnTo>
                    <a:pt x="1523033" y="2290145"/>
                  </a:lnTo>
                  <a:lnTo>
                    <a:pt x="1489330" y="2317222"/>
                  </a:lnTo>
                  <a:lnTo>
                    <a:pt x="1454721" y="2342585"/>
                  </a:lnTo>
                  <a:lnTo>
                    <a:pt x="1419243" y="2366189"/>
                  </a:lnTo>
                  <a:lnTo>
                    <a:pt x="1382933" y="2387985"/>
                  </a:lnTo>
                  <a:lnTo>
                    <a:pt x="1345828" y="2407928"/>
                  </a:lnTo>
                  <a:lnTo>
                    <a:pt x="1307964" y="2425971"/>
                  </a:lnTo>
                  <a:lnTo>
                    <a:pt x="1269378" y="2442066"/>
                  </a:lnTo>
                  <a:lnTo>
                    <a:pt x="1230108" y="2456168"/>
                  </a:lnTo>
                  <a:lnTo>
                    <a:pt x="1190190" y="2468228"/>
                  </a:lnTo>
                  <a:lnTo>
                    <a:pt x="1149661" y="2478201"/>
                  </a:lnTo>
                  <a:lnTo>
                    <a:pt x="1108558" y="2486039"/>
                  </a:lnTo>
                  <a:lnTo>
                    <a:pt x="1066917" y="2491695"/>
                  </a:lnTo>
                  <a:lnTo>
                    <a:pt x="1024776" y="2495123"/>
                  </a:lnTo>
                  <a:lnTo>
                    <a:pt x="982172" y="2496277"/>
                  </a:lnTo>
                  <a:lnTo>
                    <a:pt x="939567" y="2495123"/>
                  </a:lnTo>
                  <a:lnTo>
                    <a:pt x="897426" y="2491695"/>
                  </a:lnTo>
                  <a:lnTo>
                    <a:pt x="855785" y="2486039"/>
                  </a:lnTo>
                  <a:lnTo>
                    <a:pt x="814682" y="2478201"/>
                  </a:lnTo>
                  <a:lnTo>
                    <a:pt x="774153" y="2468228"/>
                  </a:lnTo>
                  <a:lnTo>
                    <a:pt x="734235" y="2456168"/>
                  </a:lnTo>
                  <a:lnTo>
                    <a:pt x="694965" y="2442066"/>
                  </a:lnTo>
                  <a:lnTo>
                    <a:pt x="656380" y="2425971"/>
                  </a:lnTo>
                  <a:lnTo>
                    <a:pt x="618516" y="2407928"/>
                  </a:lnTo>
                  <a:lnTo>
                    <a:pt x="581410" y="2387985"/>
                  </a:lnTo>
                  <a:lnTo>
                    <a:pt x="545100" y="2366189"/>
                  </a:lnTo>
                  <a:lnTo>
                    <a:pt x="509622" y="2342585"/>
                  </a:lnTo>
                  <a:lnTo>
                    <a:pt x="475013" y="2317222"/>
                  </a:lnTo>
                  <a:lnTo>
                    <a:pt x="441310" y="2290145"/>
                  </a:lnTo>
                  <a:lnTo>
                    <a:pt x="408549" y="2261402"/>
                  </a:lnTo>
                  <a:lnTo>
                    <a:pt x="376768" y="2231040"/>
                  </a:lnTo>
                  <a:lnTo>
                    <a:pt x="346004" y="2199105"/>
                  </a:lnTo>
                  <a:lnTo>
                    <a:pt x="316292" y="2165645"/>
                  </a:lnTo>
                  <a:lnTo>
                    <a:pt x="287671" y="2130705"/>
                  </a:lnTo>
                  <a:lnTo>
                    <a:pt x="260177" y="2094333"/>
                  </a:lnTo>
                  <a:lnTo>
                    <a:pt x="233846" y="2056576"/>
                  </a:lnTo>
                  <a:lnTo>
                    <a:pt x="208716" y="2017481"/>
                  </a:lnTo>
                  <a:lnTo>
                    <a:pt x="184824" y="1977094"/>
                  </a:lnTo>
                  <a:lnTo>
                    <a:pt x="162206" y="1935462"/>
                  </a:lnTo>
                  <a:lnTo>
                    <a:pt x="140899" y="1892632"/>
                  </a:lnTo>
                  <a:lnTo>
                    <a:pt x="120941" y="1848651"/>
                  </a:lnTo>
                  <a:lnTo>
                    <a:pt x="102367" y="1803566"/>
                  </a:lnTo>
                  <a:lnTo>
                    <a:pt x="85215" y="1757423"/>
                  </a:lnTo>
                  <a:lnTo>
                    <a:pt x="69521" y="1710269"/>
                  </a:lnTo>
                  <a:lnTo>
                    <a:pt x="55323" y="1662152"/>
                  </a:lnTo>
                  <a:lnTo>
                    <a:pt x="42658" y="1613118"/>
                  </a:lnTo>
                  <a:lnTo>
                    <a:pt x="31561" y="1563214"/>
                  </a:lnTo>
                  <a:lnTo>
                    <a:pt x="22071" y="1512486"/>
                  </a:lnTo>
                  <a:lnTo>
                    <a:pt x="14224" y="1460982"/>
                  </a:lnTo>
                  <a:lnTo>
                    <a:pt x="8056" y="1408748"/>
                  </a:lnTo>
                  <a:lnTo>
                    <a:pt x="3605" y="1355832"/>
                  </a:lnTo>
                  <a:lnTo>
                    <a:pt x="907" y="1302279"/>
                  </a:lnTo>
                  <a:lnTo>
                    <a:pt x="0" y="1248138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64352" y="2819400"/>
              <a:ext cx="2084831" cy="107594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24543" y="2857643"/>
              <a:ext cx="1964689" cy="955675"/>
            </a:xfrm>
            <a:custGeom>
              <a:avLst/>
              <a:gdLst/>
              <a:ahLst/>
              <a:cxnLst/>
              <a:rect l="l" t="t" r="r" b="b"/>
              <a:pathLst>
                <a:path w="1964690" h="955675">
                  <a:moveTo>
                    <a:pt x="0" y="477700"/>
                  </a:moveTo>
                  <a:lnTo>
                    <a:pt x="8270" y="415424"/>
                  </a:lnTo>
                  <a:lnTo>
                    <a:pt x="32391" y="355571"/>
                  </a:lnTo>
                  <a:lnTo>
                    <a:pt x="71326" y="298642"/>
                  </a:lnTo>
                  <a:lnTo>
                    <a:pt x="124042" y="245143"/>
                  </a:lnTo>
                  <a:lnTo>
                    <a:pt x="155243" y="219837"/>
                  </a:lnTo>
                  <a:lnTo>
                    <a:pt x="189502" y="195576"/>
                  </a:lnTo>
                  <a:lnTo>
                    <a:pt x="226687" y="172425"/>
                  </a:lnTo>
                  <a:lnTo>
                    <a:pt x="266671" y="150445"/>
                  </a:lnTo>
                  <a:lnTo>
                    <a:pt x="309322" y="129701"/>
                  </a:lnTo>
                  <a:lnTo>
                    <a:pt x="354513" y="110254"/>
                  </a:lnTo>
                  <a:lnTo>
                    <a:pt x="402113" y="92168"/>
                  </a:lnTo>
                  <a:lnTo>
                    <a:pt x="451994" y="75506"/>
                  </a:lnTo>
                  <a:lnTo>
                    <a:pt x="504025" y="60330"/>
                  </a:lnTo>
                  <a:lnTo>
                    <a:pt x="558078" y="46704"/>
                  </a:lnTo>
                  <a:lnTo>
                    <a:pt x="614022" y="34691"/>
                  </a:lnTo>
                  <a:lnTo>
                    <a:pt x="671729" y="24353"/>
                  </a:lnTo>
                  <a:lnTo>
                    <a:pt x="731069" y="15754"/>
                  </a:lnTo>
                  <a:lnTo>
                    <a:pt x="791913" y="8956"/>
                  </a:lnTo>
                  <a:lnTo>
                    <a:pt x="854131" y="4022"/>
                  </a:lnTo>
                  <a:lnTo>
                    <a:pt x="917593" y="1016"/>
                  </a:lnTo>
                  <a:lnTo>
                    <a:pt x="982172" y="0"/>
                  </a:lnTo>
                  <a:lnTo>
                    <a:pt x="1046750" y="1016"/>
                  </a:lnTo>
                  <a:lnTo>
                    <a:pt x="1110212" y="4022"/>
                  </a:lnTo>
                  <a:lnTo>
                    <a:pt x="1172430" y="8956"/>
                  </a:lnTo>
                  <a:lnTo>
                    <a:pt x="1233274" y="15754"/>
                  </a:lnTo>
                  <a:lnTo>
                    <a:pt x="1292614" y="24353"/>
                  </a:lnTo>
                  <a:lnTo>
                    <a:pt x="1350321" y="34691"/>
                  </a:lnTo>
                  <a:lnTo>
                    <a:pt x="1406265" y="46704"/>
                  </a:lnTo>
                  <a:lnTo>
                    <a:pt x="1460318" y="60330"/>
                  </a:lnTo>
                  <a:lnTo>
                    <a:pt x="1512349" y="75506"/>
                  </a:lnTo>
                  <a:lnTo>
                    <a:pt x="1562230" y="92168"/>
                  </a:lnTo>
                  <a:lnTo>
                    <a:pt x="1609830" y="110254"/>
                  </a:lnTo>
                  <a:lnTo>
                    <a:pt x="1655021" y="129701"/>
                  </a:lnTo>
                  <a:lnTo>
                    <a:pt x="1697673" y="150445"/>
                  </a:lnTo>
                  <a:lnTo>
                    <a:pt x="1737656" y="172425"/>
                  </a:lnTo>
                  <a:lnTo>
                    <a:pt x="1774841" y="195576"/>
                  </a:lnTo>
                  <a:lnTo>
                    <a:pt x="1809100" y="219837"/>
                  </a:lnTo>
                  <a:lnTo>
                    <a:pt x="1840301" y="245143"/>
                  </a:lnTo>
                  <a:lnTo>
                    <a:pt x="1868317" y="271433"/>
                  </a:lnTo>
                  <a:lnTo>
                    <a:pt x="1914272" y="326709"/>
                  </a:lnTo>
                  <a:lnTo>
                    <a:pt x="1945929" y="385163"/>
                  </a:lnTo>
                  <a:lnTo>
                    <a:pt x="1962254" y="446291"/>
                  </a:lnTo>
                  <a:lnTo>
                    <a:pt x="1964344" y="477700"/>
                  </a:lnTo>
                  <a:lnTo>
                    <a:pt x="1962254" y="509108"/>
                  </a:lnTo>
                  <a:lnTo>
                    <a:pt x="1945929" y="570236"/>
                  </a:lnTo>
                  <a:lnTo>
                    <a:pt x="1914272" y="628690"/>
                  </a:lnTo>
                  <a:lnTo>
                    <a:pt x="1868317" y="683966"/>
                  </a:lnTo>
                  <a:lnTo>
                    <a:pt x="1840301" y="710256"/>
                  </a:lnTo>
                  <a:lnTo>
                    <a:pt x="1809100" y="735562"/>
                  </a:lnTo>
                  <a:lnTo>
                    <a:pt x="1774841" y="759823"/>
                  </a:lnTo>
                  <a:lnTo>
                    <a:pt x="1737656" y="782974"/>
                  </a:lnTo>
                  <a:lnTo>
                    <a:pt x="1697673" y="804954"/>
                  </a:lnTo>
                  <a:lnTo>
                    <a:pt x="1655021" y="825698"/>
                  </a:lnTo>
                  <a:lnTo>
                    <a:pt x="1609830" y="845145"/>
                  </a:lnTo>
                  <a:lnTo>
                    <a:pt x="1562230" y="863231"/>
                  </a:lnTo>
                  <a:lnTo>
                    <a:pt x="1512349" y="879893"/>
                  </a:lnTo>
                  <a:lnTo>
                    <a:pt x="1460318" y="895069"/>
                  </a:lnTo>
                  <a:lnTo>
                    <a:pt x="1406265" y="908695"/>
                  </a:lnTo>
                  <a:lnTo>
                    <a:pt x="1350321" y="920708"/>
                  </a:lnTo>
                  <a:lnTo>
                    <a:pt x="1292614" y="931046"/>
                  </a:lnTo>
                  <a:lnTo>
                    <a:pt x="1233274" y="939645"/>
                  </a:lnTo>
                  <a:lnTo>
                    <a:pt x="1172430" y="946443"/>
                  </a:lnTo>
                  <a:lnTo>
                    <a:pt x="1110212" y="951377"/>
                  </a:lnTo>
                  <a:lnTo>
                    <a:pt x="1046750" y="954383"/>
                  </a:lnTo>
                  <a:lnTo>
                    <a:pt x="982172" y="955400"/>
                  </a:lnTo>
                  <a:lnTo>
                    <a:pt x="917593" y="954383"/>
                  </a:lnTo>
                  <a:lnTo>
                    <a:pt x="854131" y="951377"/>
                  </a:lnTo>
                  <a:lnTo>
                    <a:pt x="791913" y="946443"/>
                  </a:lnTo>
                  <a:lnTo>
                    <a:pt x="731069" y="939645"/>
                  </a:lnTo>
                  <a:lnTo>
                    <a:pt x="671729" y="931046"/>
                  </a:lnTo>
                  <a:lnTo>
                    <a:pt x="614022" y="920708"/>
                  </a:lnTo>
                  <a:lnTo>
                    <a:pt x="558078" y="908695"/>
                  </a:lnTo>
                  <a:lnTo>
                    <a:pt x="504025" y="895069"/>
                  </a:lnTo>
                  <a:lnTo>
                    <a:pt x="451994" y="879893"/>
                  </a:lnTo>
                  <a:lnTo>
                    <a:pt x="402113" y="863231"/>
                  </a:lnTo>
                  <a:lnTo>
                    <a:pt x="354513" y="845145"/>
                  </a:lnTo>
                  <a:lnTo>
                    <a:pt x="309322" y="825698"/>
                  </a:lnTo>
                  <a:lnTo>
                    <a:pt x="266671" y="804954"/>
                  </a:lnTo>
                  <a:lnTo>
                    <a:pt x="226687" y="782974"/>
                  </a:lnTo>
                  <a:lnTo>
                    <a:pt x="189502" y="759823"/>
                  </a:lnTo>
                  <a:lnTo>
                    <a:pt x="155243" y="735562"/>
                  </a:lnTo>
                  <a:lnTo>
                    <a:pt x="124042" y="710256"/>
                  </a:lnTo>
                  <a:lnTo>
                    <a:pt x="96026" y="683966"/>
                  </a:lnTo>
                  <a:lnTo>
                    <a:pt x="50071" y="628690"/>
                  </a:lnTo>
                  <a:lnTo>
                    <a:pt x="18414" y="570236"/>
                  </a:lnTo>
                  <a:lnTo>
                    <a:pt x="2089" y="509108"/>
                  </a:lnTo>
                  <a:lnTo>
                    <a:pt x="0" y="477700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94832" y="3916679"/>
              <a:ext cx="2084832" cy="16123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955859" y="3953186"/>
              <a:ext cx="1964689" cy="1492250"/>
            </a:xfrm>
            <a:custGeom>
              <a:avLst/>
              <a:gdLst/>
              <a:ahLst/>
              <a:cxnLst/>
              <a:rect l="l" t="t" r="r" b="b"/>
              <a:pathLst>
                <a:path w="1964690" h="1492250">
                  <a:moveTo>
                    <a:pt x="0" y="746019"/>
                  </a:moveTo>
                  <a:lnTo>
                    <a:pt x="1453" y="705087"/>
                  </a:lnTo>
                  <a:lnTo>
                    <a:pt x="5763" y="664732"/>
                  </a:lnTo>
                  <a:lnTo>
                    <a:pt x="12854" y="625011"/>
                  </a:lnTo>
                  <a:lnTo>
                    <a:pt x="22653" y="585980"/>
                  </a:lnTo>
                  <a:lnTo>
                    <a:pt x="35084" y="547697"/>
                  </a:lnTo>
                  <a:lnTo>
                    <a:pt x="50071" y="510219"/>
                  </a:lnTo>
                  <a:lnTo>
                    <a:pt x="67541" y="473602"/>
                  </a:lnTo>
                  <a:lnTo>
                    <a:pt x="87418" y="437904"/>
                  </a:lnTo>
                  <a:lnTo>
                    <a:pt x="109628" y="403180"/>
                  </a:lnTo>
                  <a:lnTo>
                    <a:pt x="134095" y="369489"/>
                  </a:lnTo>
                  <a:lnTo>
                    <a:pt x="160744" y="336886"/>
                  </a:lnTo>
                  <a:lnTo>
                    <a:pt x="189502" y="305430"/>
                  </a:lnTo>
                  <a:lnTo>
                    <a:pt x="220292" y="275176"/>
                  </a:lnTo>
                  <a:lnTo>
                    <a:pt x="253040" y="246181"/>
                  </a:lnTo>
                  <a:lnTo>
                    <a:pt x="287671" y="218504"/>
                  </a:lnTo>
                  <a:lnTo>
                    <a:pt x="324110" y="192199"/>
                  </a:lnTo>
                  <a:lnTo>
                    <a:pt x="362283" y="167325"/>
                  </a:lnTo>
                  <a:lnTo>
                    <a:pt x="402113" y="143938"/>
                  </a:lnTo>
                  <a:lnTo>
                    <a:pt x="443528" y="122095"/>
                  </a:lnTo>
                  <a:lnTo>
                    <a:pt x="486450" y="101853"/>
                  </a:lnTo>
                  <a:lnTo>
                    <a:pt x="530807" y="83269"/>
                  </a:lnTo>
                  <a:lnTo>
                    <a:pt x="576522" y="66399"/>
                  </a:lnTo>
                  <a:lnTo>
                    <a:pt x="623521" y="51301"/>
                  </a:lnTo>
                  <a:lnTo>
                    <a:pt x="671729" y="38032"/>
                  </a:lnTo>
                  <a:lnTo>
                    <a:pt x="721071" y="26648"/>
                  </a:lnTo>
                  <a:lnTo>
                    <a:pt x="771473" y="17206"/>
                  </a:lnTo>
                  <a:lnTo>
                    <a:pt x="822858" y="9764"/>
                  </a:lnTo>
                  <a:lnTo>
                    <a:pt x="875153" y="4377"/>
                  </a:lnTo>
                  <a:lnTo>
                    <a:pt x="928282" y="1103"/>
                  </a:lnTo>
                  <a:lnTo>
                    <a:pt x="982172" y="0"/>
                  </a:lnTo>
                  <a:lnTo>
                    <a:pt x="1036061" y="1103"/>
                  </a:lnTo>
                  <a:lnTo>
                    <a:pt x="1089190" y="4377"/>
                  </a:lnTo>
                  <a:lnTo>
                    <a:pt x="1141485" y="9764"/>
                  </a:lnTo>
                  <a:lnTo>
                    <a:pt x="1192871" y="17206"/>
                  </a:lnTo>
                  <a:lnTo>
                    <a:pt x="1243272" y="26648"/>
                  </a:lnTo>
                  <a:lnTo>
                    <a:pt x="1292614" y="38032"/>
                  </a:lnTo>
                  <a:lnTo>
                    <a:pt x="1340822" y="51301"/>
                  </a:lnTo>
                  <a:lnTo>
                    <a:pt x="1387821" y="66399"/>
                  </a:lnTo>
                  <a:lnTo>
                    <a:pt x="1433536" y="83269"/>
                  </a:lnTo>
                  <a:lnTo>
                    <a:pt x="1477893" y="101853"/>
                  </a:lnTo>
                  <a:lnTo>
                    <a:pt x="1520815" y="122095"/>
                  </a:lnTo>
                  <a:lnTo>
                    <a:pt x="1562230" y="143938"/>
                  </a:lnTo>
                  <a:lnTo>
                    <a:pt x="1602060" y="167325"/>
                  </a:lnTo>
                  <a:lnTo>
                    <a:pt x="1640233" y="192199"/>
                  </a:lnTo>
                  <a:lnTo>
                    <a:pt x="1676672" y="218504"/>
                  </a:lnTo>
                  <a:lnTo>
                    <a:pt x="1711303" y="246181"/>
                  </a:lnTo>
                  <a:lnTo>
                    <a:pt x="1744051" y="275176"/>
                  </a:lnTo>
                  <a:lnTo>
                    <a:pt x="1774841" y="305430"/>
                  </a:lnTo>
                  <a:lnTo>
                    <a:pt x="1803599" y="336886"/>
                  </a:lnTo>
                  <a:lnTo>
                    <a:pt x="1830248" y="369489"/>
                  </a:lnTo>
                  <a:lnTo>
                    <a:pt x="1854715" y="403180"/>
                  </a:lnTo>
                  <a:lnTo>
                    <a:pt x="1876925" y="437904"/>
                  </a:lnTo>
                  <a:lnTo>
                    <a:pt x="1896802" y="473602"/>
                  </a:lnTo>
                  <a:lnTo>
                    <a:pt x="1914272" y="510219"/>
                  </a:lnTo>
                  <a:lnTo>
                    <a:pt x="1929259" y="547697"/>
                  </a:lnTo>
                  <a:lnTo>
                    <a:pt x="1941690" y="585980"/>
                  </a:lnTo>
                  <a:lnTo>
                    <a:pt x="1951489" y="625011"/>
                  </a:lnTo>
                  <a:lnTo>
                    <a:pt x="1958580" y="664732"/>
                  </a:lnTo>
                  <a:lnTo>
                    <a:pt x="1962890" y="705087"/>
                  </a:lnTo>
                  <a:lnTo>
                    <a:pt x="1964344" y="746019"/>
                  </a:lnTo>
                  <a:lnTo>
                    <a:pt x="1962890" y="786951"/>
                  </a:lnTo>
                  <a:lnTo>
                    <a:pt x="1958580" y="827306"/>
                  </a:lnTo>
                  <a:lnTo>
                    <a:pt x="1951489" y="867027"/>
                  </a:lnTo>
                  <a:lnTo>
                    <a:pt x="1941690" y="906058"/>
                  </a:lnTo>
                  <a:lnTo>
                    <a:pt x="1929259" y="944341"/>
                  </a:lnTo>
                  <a:lnTo>
                    <a:pt x="1914272" y="981819"/>
                  </a:lnTo>
                  <a:lnTo>
                    <a:pt x="1896802" y="1018436"/>
                  </a:lnTo>
                  <a:lnTo>
                    <a:pt x="1876925" y="1054135"/>
                  </a:lnTo>
                  <a:lnTo>
                    <a:pt x="1854715" y="1088858"/>
                  </a:lnTo>
                  <a:lnTo>
                    <a:pt x="1830248" y="1122549"/>
                  </a:lnTo>
                  <a:lnTo>
                    <a:pt x="1803599" y="1155152"/>
                  </a:lnTo>
                  <a:lnTo>
                    <a:pt x="1774841" y="1186609"/>
                  </a:lnTo>
                  <a:lnTo>
                    <a:pt x="1744051" y="1216862"/>
                  </a:lnTo>
                  <a:lnTo>
                    <a:pt x="1711303" y="1245857"/>
                  </a:lnTo>
                  <a:lnTo>
                    <a:pt x="1676672" y="1273535"/>
                  </a:lnTo>
                  <a:lnTo>
                    <a:pt x="1640233" y="1299839"/>
                  </a:lnTo>
                  <a:lnTo>
                    <a:pt x="1602060" y="1324713"/>
                  </a:lnTo>
                  <a:lnTo>
                    <a:pt x="1562230" y="1348100"/>
                  </a:lnTo>
                  <a:lnTo>
                    <a:pt x="1520815" y="1369943"/>
                  </a:lnTo>
                  <a:lnTo>
                    <a:pt x="1477893" y="1390185"/>
                  </a:lnTo>
                  <a:lnTo>
                    <a:pt x="1433536" y="1408769"/>
                  </a:lnTo>
                  <a:lnTo>
                    <a:pt x="1387821" y="1425639"/>
                  </a:lnTo>
                  <a:lnTo>
                    <a:pt x="1340822" y="1440737"/>
                  </a:lnTo>
                  <a:lnTo>
                    <a:pt x="1292614" y="1454006"/>
                  </a:lnTo>
                  <a:lnTo>
                    <a:pt x="1243272" y="1465390"/>
                  </a:lnTo>
                  <a:lnTo>
                    <a:pt x="1192871" y="1474832"/>
                  </a:lnTo>
                  <a:lnTo>
                    <a:pt x="1141485" y="1482274"/>
                  </a:lnTo>
                  <a:lnTo>
                    <a:pt x="1089190" y="1487661"/>
                  </a:lnTo>
                  <a:lnTo>
                    <a:pt x="1036061" y="1490935"/>
                  </a:lnTo>
                  <a:lnTo>
                    <a:pt x="982172" y="1492039"/>
                  </a:lnTo>
                  <a:lnTo>
                    <a:pt x="928282" y="1490935"/>
                  </a:lnTo>
                  <a:lnTo>
                    <a:pt x="875153" y="1487661"/>
                  </a:lnTo>
                  <a:lnTo>
                    <a:pt x="822858" y="1482274"/>
                  </a:lnTo>
                  <a:lnTo>
                    <a:pt x="771473" y="1474832"/>
                  </a:lnTo>
                  <a:lnTo>
                    <a:pt x="721071" y="1465390"/>
                  </a:lnTo>
                  <a:lnTo>
                    <a:pt x="671729" y="1454006"/>
                  </a:lnTo>
                  <a:lnTo>
                    <a:pt x="623521" y="1440737"/>
                  </a:lnTo>
                  <a:lnTo>
                    <a:pt x="576522" y="1425639"/>
                  </a:lnTo>
                  <a:lnTo>
                    <a:pt x="530807" y="1408769"/>
                  </a:lnTo>
                  <a:lnTo>
                    <a:pt x="486450" y="1390185"/>
                  </a:lnTo>
                  <a:lnTo>
                    <a:pt x="443528" y="1369943"/>
                  </a:lnTo>
                  <a:lnTo>
                    <a:pt x="402113" y="1348100"/>
                  </a:lnTo>
                  <a:lnTo>
                    <a:pt x="362283" y="1324713"/>
                  </a:lnTo>
                  <a:lnTo>
                    <a:pt x="324110" y="1299839"/>
                  </a:lnTo>
                  <a:lnTo>
                    <a:pt x="287671" y="1273535"/>
                  </a:lnTo>
                  <a:lnTo>
                    <a:pt x="253040" y="1245857"/>
                  </a:lnTo>
                  <a:lnTo>
                    <a:pt x="220292" y="1216862"/>
                  </a:lnTo>
                  <a:lnTo>
                    <a:pt x="189502" y="1186609"/>
                  </a:lnTo>
                  <a:lnTo>
                    <a:pt x="160744" y="1155152"/>
                  </a:lnTo>
                  <a:lnTo>
                    <a:pt x="134095" y="1122549"/>
                  </a:lnTo>
                  <a:lnTo>
                    <a:pt x="109628" y="1088858"/>
                  </a:lnTo>
                  <a:lnTo>
                    <a:pt x="87418" y="1054135"/>
                  </a:lnTo>
                  <a:lnTo>
                    <a:pt x="67541" y="1018436"/>
                  </a:lnTo>
                  <a:lnTo>
                    <a:pt x="50071" y="981819"/>
                  </a:lnTo>
                  <a:lnTo>
                    <a:pt x="35084" y="944341"/>
                  </a:lnTo>
                  <a:lnTo>
                    <a:pt x="22653" y="906058"/>
                  </a:lnTo>
                  <a:lnTo>
                    <a:pt x="12854" y="867027"/>
                  </a:lnTo>
                  <a:lnTo>
                    <a:pt x="5763" y="827306"/>
                  </a:lnTo>
                  <a:lnTo>
                    <a:pt x="1453" y="786951"/>
                  </a:lnTo>
                  <a:lnTo>
                    <a:pt x="0" y="746019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2576" y="5696711"/>
              <a:ext cx="1752600" cy="116128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192010" y="5733255"/>
              <a:ext cx="1632585" cy="1094105"/>
            </a:xfrm>
            <a:custGeom>
              <a:avLst/>
              <a:gdLst/>
              <a:ahLst/>
              <a:cxnLst/>
              <a:rect l="l" t="t" r="r" b="b"/>
              <a:pathLst>
                <a:path w="1632584" h="1094104">
                  <a:moveTo>
                    <a:pt x="0" y="546886"/>
                  </a:moveTo>
                  <a:lnTo>
                    <a:pt x="2049" y="507830"/>
                  </a:lnTo>
                  <a:lnTo>
                    <a:pt x="8104" y="469514"/>
                  </a:lnTo>
                  <a:lnTo>
                    <a:pt x="18027" y="432033"/>
                  </a:lnTo>
                  <a:lnTo>
                    <a:pt x="31680" y="395478"/>
                  </a:lnTo>
                  <a:lnTo>
                    <a:pt x="48924" y="359941"/>
                  </a:lnTo>
                  <a:lnTo>
                    <a:pt x="69623" y="325516"/>
                  </a:lnTo>
                  <a:lnTo>
                    <a:pt x="93637" y="292295"/>
                  </a:lnTo>
                  <a:lnTo>
                    <a:pt x="120828" y="260370"/>
                  </a:lnTo>
                  <a:lnTo>
                    <a:pt x="151059" y="229834"/>
                  </a:lnTo>
                  <a:lnTo>
                    <a:pt x="184191" y="200780"/>
                  </a:lnTo>
                  <a:lnTo>
                    <a:pt x="220086" y="173300"/>
                  </a:lnTo>
                  <a:lnTo>
                    <a:pt x="258607" y="147486"/>
                  </a:lnTo>
                  <a:lnTo>
                    <a:pt x="299614" y="123432"/>
                  </a:lnTo>
                  <a:lnTo>
                    <a:pt x="342970" y="101229"/>
                  </a:lnTo>
                  <a:lnTo>
                    <a:pt x="388537" y="80970"/>
                  </a:lnTo>
                  <a:lnTo>
                    <a:pt x="436177" y="62749"/>
                  </a:lnTo>
                  <a:lnTo>
                    <a:pt x="485751" y="46656"/>
                  </a:lnTo>
                  <a:lnTo>
                    <a:pt x="537122" y="32786"/>
                  </a:lnTo>
                  <a:lnTo>
                    <a:pt x="590151" y="21229"/>
                  </a:lnTo>
                  <a:lnTo>
                    <a:pt x="644701" y="12080"/>
                  </a:lnTo>
                  <a:lnTo>
                    <a:pt x="700632" y="5430"/>
                  </a:lnTo>
                  <a:lnTo>
                    <a:pt x="757808" y="1373"/>
                  </a:lnTo>
                  <a:lnTo>
                    <a:pt x="816090" y="0"/>
                  </a:lnTo>
                  <a:lnTo>
                    <a:pt x="874372" y="1373"/>
                  </a:lnTo>
                  <a:lnTo>
                    <a:pt x="931548" y="5430"/>
                  </a:lnTo>
                  <a:lnTo>
                    <a:pt x="987479" y="12080"/>
                  </a:lnTo>
                  <a:lnTo>
                    <a:pt x="1042029" y="21229"/>
                  </a:lnTo>
                  <a:lnTo>
                    <a:pt x="1095058" y="32786"/>
                  </a:lnTo>
                  <a:lnTo>
                    <a:pt x="1146429" y="46656"/>
                  </a:lnTo>
                  <a:lnTo>
                    <a:pt x="1196003" y="62749"/>
                  </a:lnTo>
                  <a:lnTo>
                    <a:pt x="1243643" y="80970"/>
                  </a:lnTo>
                  <a:lnTo>
                    <a:pt x="1289210" y="101229"/>
                  </a:lnTo>
                  <a:lnTo>
                    <a:pt x="1332566" y="123432"/>
                  </a:lnTo>
                  <a:lnTo>
                    <a:pt x="1373574" y="147486"/>
                  </a:lnTo>
                  <a:lnTo>
                    <a:pt x="1412094" y="173300"/>
                  </a:lnTo>
                  <a:lnTo>
                    <a:pt x="1447989" y="200780"/>
                  </a:lnTo>
                  <a:lnTo>
                    <a:pt x="1481121" y="229834"/>
                  </a:lnTo>
                  <a:lnTo>
                    <a:pt x="1511352" y="260370"/>
                  </a:lnTo>
                  <a:lnTo>
                    <a:pt x="1538543" y="292295"/>
                  </a:lnTo>
                  <a:lnTo>
                    <a:pt x="1562557" y="325516"/>
                  </a:lnTo>
                  <a:lnTo>
                    <a:pt x="1583256" y="359941"/>
                  </a:lnTo>
                  <a:lnTo>
                    <a:pt x="1600500" y="395478"/>
                  </a:lnTo>
                  <a:lnTo>
                    <a:pt x="1614153" y="432033"/>
                  </a:lnTo>
                  <a:lnTo>
                    <a:pt x="1624076" y="469514"/>
                  </a:lnTo>
                  <a:lnTo>
                    <a:pt x="1630131" y="507830"/>
                  </a:lnTo>
                  <a:lnTo>
                    <a:pt x="1632181" y="546886"/>
                  </a:lnTo>
                  <a:lnTo>
                    <a:pt x="1630131" y="585942"/>
                  </a:lnTo>
                  <a:lnTo>
                    <a:pt x="1624076" y="624258"/>
                  </a:lnTo>
                  <a:lnTo>
                    <a:pt x="1614153" y="661739"/>
                  </a:lnTo>
                  <a:lnTo>
                    <a:pt x="1600500" y="698294"/>
                  </a:lnTo>
                  <a:lnTo>
                    <a:pt x="1583256" y="733831"/>
                  </a:lnTo>
                  <a:lnTo>
                    <a:pt x="1562557" y="768256"/>
                  </a:lnTo>
                  <a:lnTo>
                    <a:pt x="1538543" y="801477"/>
                  </a:lnTo>
                  <a:lnTo>
                    <a:pt x="1511352" y="833402"/>
                  </a:lnTo>
                  <a:lnTo>
                    <a:pt x="1481121" y="863938"/>
                  </a:lnTo>
                  <a:lnTo>
                    <a:pt x="1447989" y="892992"/>
                  </a:lnTo>
                  <a:lnTo>
                    <a:pt x="1412094" y="920472"/>
                  </a:lnTo>
                  <a:lnTo>
                    <a:pt x="1373574" y="946286"/>
                  </a:lnTo>
                  <a:lnTo>
                    <a:pt x="1332566" y="970340"/>
                  </a:lnTo>
                  <a:lnTo>
                    <a:pt x="1289210" y="992543"/>
                  </a:lnTo>
                  <a:lnTo>
                    <a:pt x="1243643" y="1012802"/>
                  </a:lnTo>
                  <a:lnTo>
                    <a:pt x="1196003" y="1031023"/>
                  </a:lnTo>
                  <a:lnTo>
                    <a:pt x="1146429" y="1047116"/>
                  </a:lnTo>
                  <a:lnTo>
                    <a:pt x="1095058" y="1060986"/>
                  </a:lnTo>
                  <a:lnTo>
                    <a:pt x="1042029" y="1072543"/>
                  </a:lnTo>
                  <a:lnTo>
                    <a:pt x="987479" y="1081692"/>
                  </a:lnTo>
                  <a:lnTo>
                    <a:pt x="931548" y="1088342"/>
                  </a:lnTo>
                  <a:lnTo>
                    <a:pt x="874372" y="1092399"/>
                  </a:lnTo>
                  <a:lnTo>
                    <a:pt x="816090" y="1093773"/>
                  </a:lnTo>
                  <a:lnTo>
                    <a:pt x="757808" y="1092399"/>
                  </a:lnTo>
                  <a:lnTo>
                    <a:pt x="700632" y="1088342"/>
                  </a:lnTo>
                  <a:lnTo>
                    <a:pt x="644701" y="1081692"/>
                  </a:lnTo>
                  <a:lnTo>
                    <a:pt x="590151" y="1072543"/>
                  </a:lnTo>
                  <a:lnTo>
                    <a:pt x="537122" y="1060986"/>
                  </a:lnTo>
                  <a:lnTo>
                    <a:pt x="485751" y="1047116"/>
                  </a:lnTo>
                  <a:lnTo>
                    <a:pt x="436177" y="1031023"/>
                  </a:lnTo>
                  <a:lnTo>
                    <a:pt x="388537" y="1012802"/>
                  </a:lnTo>
                  <a:lnTo>
                    <a:pt x="342970" y="992543"/>
                  </a:lnTo>
                  <a:lnTo>
                    <a:pt x="299614" y="970340"/>
                  </a:lnTo>
                  <a:lnTo>
                    <a:pt x="258607" y="946286"/>
                  </a:lnTo>
                  <a:lnTo>
                    <a:pt x="220086" y="920472"/>
                  </a:lnTo>
                  <a:lnTo>
                    <a:pt x="184191" y="892992"/>
                  </a:lnTo>
                  <a:lnTo>
                    <a:pt x="151059" y="863938"/>
                  </a:lnTo>
                  <a:lnTo>
                    <a:pt x="120828" y="833402"/>
                  </a:lnTo>
                  <a:lnTo>
                    <a:pt x="93637" y="801477"/>
                  </a:lnTo>
                  <a:lnTo>
                    <a:pt x="69623" y="768256"/>
                  </a:lnTo>
                  <a:lnTo>
                    <a:pt x="48924" y="733831"/>
                  </a:lnTo>
                  <a:lnTo>
                    <a:pt x="31680" y="698294"/>
                  </a:lnTo>
                  <a:lnTo>
                    <a:pt x="18027" y="661739"/>
                  </a:lnTo>
                  <a:lnTo>
                    <a:pt x="8104" y="624258"/>
                  </a:lnTo>
                  <a:lnTo>
                    <a:pt x="2049" y="585942"/>
                  </a:lnTo>
                  <a:lnTo>
                    <a:pt x="0" y="546886"/>
                  </a:lnTo>
                  <a:close/>
                </a:path>
              </a:pathLst>
            </a:custGeom>
            <a:ln w="381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00019" y="4220971"/>
            <a:ext cx="4537710" cy="1860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364" indent="-114300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127000" algn="l"/>
              </a:tabLst>
            </a:pPr>
            <a:r>
              <a:rPr sz="1200" spc="-120" dirty="0">
                <a:latin typeface="Calibri"/>
                <a:cs typeface="Calibri"/>
              </a:rPr>
              <a:t>Белкин АА. </a:t>
            </a:r>
            <a:r>
              <a:rPr sz="1200" spc="-140" dirty="0">
                <a:latin typeface="Calibri"/>
                <a:cs typeface="Calibri"/>
              </a:rPr>
              <a:t>СИНДРОМ </a:t>
            </a:r>
            <a:r>
              <a:rPr sz="1200" spc="-105" dirty="0">
                <a:latin typeface="Calibri"/>
                <a:cs typeface="Calibri"/>
              </a:rPr>
              <a:t>ПОСЛЕДСТВИИ</a:t>
            </a:r>
            <a:r>
              <a:rPr sz="1200" spc="-105" dirty="0">
                <a:latin typeface="Arial"/>
                <a:cs typeface="Arial"/>
              </a:rPr>
              <a:t>̆ </a:t>
            </a:r>
            <a:r>
              <a:rPr sz="1200" spc="-100" dirty="0">
                <a:latin typeface="Calibri"/>
                <a:cs typeface="Calibri"/>
              </a:rPr>
              <a:t>ИНТЕНСИВНОИ</a:t>
            </a:r>
            <a:r>
              <a:rPr sz="1200" spc="-100" dirty="0">
                <a:latin typeface="Arial"/>
                <a:cs typeface="Arial"/>
              </a:rPr>
              <a:t>̆ </a:t>
            </a:r>
            <a:r>
              <a:rPr sz="1200" spc="-110" dirty="0">
                <a:latin typeface="Calibri"/>
                <a:cs typeface="Calibri"/>
              </a:rPr>
              <a:t>ТЕРАПИИ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25" dirty="0">
                <a:latin typeface="Calibri"/>
                <a:cs typeface="Calibri"/>
              </a:rPr>
              <a:t>(ПИТ-СИНДРОМ).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sz="1200" spc="-105" dirty="0">
                <a:latin typeface="Calibri"/>
                <a:cs typeface="Calibri"/>
              </a:rPr>
              <a:t>Вестник </a:t>
            </a:r>
            <a:r>
              <a:rPr sz="1200" spc="-114" dirty="0">
                <a:latin typeface="Calibri"/>
                <a:cs typeface="Calibri"/>
              </a:rPr>
              <a:t>интенсивной </a:t>
            </a:r>
            <a:r>
              <a:rPr sz="1200" spc="-110" dirty="0">
                <a:latin typeface="Calibri"/>
                <a:cs typeface="Calibri"/>
              </a:rPr>
              <a:t>терапии </a:t>
            </a:r>
            <a:r>
              <a:rPr sz="1200" spc="-145" dirty="0">
                <a:latin typeface="Calibri"/>
                <a:cs typeface="Calibri"/>
              </a:rPr>
              <a:t>им. </a:t>
            </a:r>
            <a:r>
              <a:rPr sz="1200" spc="-120" dirty="0">
                <a:latin typeface="Calibri"/>
                <a:cs typeface="Calibri"/>
              </a:rPr>
              <a:t>А.И.САЛТАНОВА, </a:t>
            </a:r>
            <a:r>
              <a:rPr sz="1200" spc="-75" dirty="0">
                <a:latin typeface="Calibri"/>
                <a:cs typeface="Calibri"/>
              </a:rPr>
              <a:t>2018 </a:t>
            </a:r>
            <a:r>
              <a:rPr sz="1200" spc="-140" dirty="0">
                <a:latin typeface="Calibri"/>
                <a:cs typeface="Calibri"/>
              </a:rPr>
              <a:t>Г., </a:t>
            </a:r>
            <a:r>
              <a:rPr sz="1200" spc="-125" dirty="0">
                <a:latin typeface="Calibri"/>
                <a:cs typeface="Calibri"/>
              </a:rPr>
              <a:t>No </a:t>
            </a:r>
            <a:r>
              <a:rPr sz="1200" spc="-90" dirty="0">
                <a:latin typeface="Calibri"/>
                <a:cs typeface="Calibri"/>
              </a:rPr>
              <a:t>2,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spc="-80" dirty="0">
                <a:latin typeface="Calibri"/>
                <a:cs typeface="Calibri"/>
              </a:rPr>
              <a:t>с.12-23.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Calibri"/>
              <a:cs typeface="Calibri"/>
            </a:endParaRPr>
          </a:p>
          <a:p>
            <a:pPr marL="12700" marR="5080">
              <a:lnSpc>
                <a:spcPct val="99400"/>
              </a:lnSpc>
              <a:spcBef>
                <a:spcPts val="5"/>
              </a:spcBef>
              <a:buAutoNum type="arabicPeriod" startAt="2"/>
              <a:tabLst>
                <a:tab pos="127000" algn="l"/>
              </a:tabLst>
            </a:pPr>
            <a:r>
              <a:rPr sz="1200" spc="-120" dirty="0">
                <a:latin typeface="Calibri"/>
                <a:cs typeface="Calibri"/>
              </a:rPr>
              <a:t>Белкин </a:t>
            </a:r>
            <a:r>
              <a:rPr sz="1200" spc="-114" dirty="0">
                <a:latin typeface="Calibri"/>
                <a:cs typeface="Calibri"/>
              </a:rPr>
              <a:t>АА, </a:t>
            </a:r>
            <a:r>
              <a:rPr sz="1200" spc="-120" dirty="0">
                <a:latin typeface="Calibri"/>
                <a:cs typeface="Calibri"/>
              </a:rPr>
              <a:t>Давыдова </a:t>
            </a:r>
            <a:r>
              <a:rPr sz="1200" spc="-105" dirty="0">
                <a:latin typeface="Calibri"/>
                <a:cs typeface="Calibri"/>
              </a:rPr>
              <a:t>НС, </a:t>
            </a:r>
            <a:r>
              <a:rPr sz="1200" spc="-110" dirty="0">
                <a:latin typeface="Calibri"/>
                <a:cs typeface="Calibri"/>
              </a:rPr>
              <a:t>Левит </a:t>
            </a:r>
            <a:r>
              <a:rPr sz="1200" spc="-120" dirty="0">
                <a:latin typeface="Calibri"/>
                <a:cs typeface="Calibri"/>
              </a:rPr>
              <a:t>АЛ,ОБОСНОВАНИЕ </a:t>
            </a:r>
            <a:r>
              <a:rPr sz="1200" spc="-130" dirty="0">
                <a:latin typeface="Calibri"/>
                <a:cs typeface="Calibri"/>
              </a:rPr>
              <a:t>РЕАНИМАЦИОННОЙ  </a:t>
            </a:r>
            <a:r>
              <a:rPr sz="1200" spc="-114" dirty="0">
                <a:latin typeface="Calibri"/>
                <a:cs typeface="Calibri"/>
              </a:rPr>
              <a:t>РЕАБИЛИТАЦИИ </a:t>
            </a:r>
            <a:r>
              <a:rPr sz="1200" spc="-90" dirty="0">
                <a:latin typeface="Calibri"/>
                <a:cs typeface="Calibri"/>
              </a:rPr>
              <a:t>В </a:t>
            </a:r>
            <a:r>
              <a:rPr sz="1200" spc="-105" dirty="0">
                <a:latin typeface="Calibri"/>
                <a:cs typeface="Calibri"/>
              </a:rPr>
              <a:t>ПРОФИЛАКТИКЕ </a:t>
            </a:r>
            <a:r>
              <a:rPr sz="1200" spc="-120" dirty="0">
                <a:latin typeface="Calibri"/>
                <a:cs typeface="Calibri"/>
              </a:rPr>
              <a:t>И </a:t>
            </a:r>
            <a:r>
              <a:rPr sz="1200" spc="-105" dirty="0">
                <a:latin typeface="Calibri"/>
                <a:cs typeface="Calibri"/>
              </a:rPr>
              <a:t>ЛЕЧЕНИИ </a:t>
            </a:r>
            <a:r>
              <a:rPr sz="1200" spc="-140" dirty="0">
                <a:latin typeface="Calibri"/>
                <a:cs typeface="Calibri"/>
              </a:rPr>
              <a:t>СИНДРОМА </a:t>
            </a:r>
            <a:r>
              <a:rPr sz="1200" spc="-120" dirty="0">
                <a:latin typeface="Calibri"/>
                <a:cs typeface="Calibri"/>
              </a:rPr>
              <a:t>«ПОСЛЕ  </a:t>
            </a:r>
            <a:r>
              <a:rPr sz="1200" spc="-105" dirty="0">
                <a:latin typeface="Calibri"/>
                <a:cs typeface="Calibri"/>
              </a:rPr>
              <a:t>ИНТЕНСИВНОЙ </a:t>
            </a:r>
            <a:r>
              <a:rPr sz="1200" spc="-120" dirty="0">
                <a:latin typeface="Calibri"/>
                <a:cs typeface="Calibri"/>
              </a:rPr>
              <a:t>ТЕРАПИИ» </a:t>
            </a:r>
            <a:r>
              <a:rPr sz="1200" spc="-125" dirty="0">
                <a:latin typeface="Calibri"/>
                <a:cs typeface="Calibri"/>
              </a:rPr>
              <a:t>(ПИТ-СИНДРОМ). </a:t>
            </a:r>
            <a:r>
              <a:rPr sz="1200" spc="-105" dirty="0">
                <a:latin typeface="Calibri"/>
                <a:cs typeface="Calibri"/>
              </a:rPr>
              <a:t>Вестник </a:t>
            </a:r>
            <a:r>
              <a:rPr sz="1200" spc="-114" dirty="0">
                <a:latin typeface="Calibri"/>
                <a:cs typeface="Calibri"/>
              </a:rPr>
              <a:t>восстановительной </a:t>
            </a:r>
            <a:r>
              <a:rPr sz="1200" spc="-140" dirty="0">
                <a:latin typeface="Calibri"/>
                <a:cs typeface="Calibri"/>
              </a:rPr>
              <a:t>медицины.  </a:t>
            </a:r>
            <a:r>
              <a:rPr sz="1200" spc="-75" dirty="0">
                <a:latin typeface="Calibri"/>
                <a:cs typeface="Calibri"/>
              </a:rPr>
              <a:t>2014;1:37–43.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Calibri"/>
              <a:buAutoNum type="arabicPeriod" startAt="2"/>
            </a:pPr>
            <a:endParaRPr sz="1250">
              <a:latin typeface="Calibri"/>
              <a:cs typeface="Calibri"/>
            </a:endParaRPr>
          </a:p>
          <a:p>
            <a:pPr marL="12700" marR="33020">
              <a:lnSpc>
                <a:spcPts val="1390"/>
              </a:lnSpc>
              <a:buAutoNum type="arabicPeriod" startAt="2"/>
              <a:tabLst>
                <a:tab pos="105410" algn="l"/>
              </a:tabLst>
            </a:pPr>
            <a:r>
              <a:rPr sz="1200" spc="-85" dirty="0">
                <a:latin typeface="Calibri"/>
                <a:cs typeface="Calibri"/>
              </a:rPr>
              <a:t>Desai </a:t>
            </a:r>
            <a:r>
              <a:rPr sz="1200" spc="-40" dirty="0">
                <a:latin typeface="Calibri"/>
                <a:cs typeface="Calibri"/>
              </a:rPr>
              <a:t>S </a:t>
            </a:r>
            <a:r>
              <a:rPr sz="1200" spc="-165" dirty="0">
                <a:latin typeface="Calibri"/>
                <a:cs typeface="Calibri"/>
              </a:rPr>
              <a:t>V, </a:t>
            </a:r>
            <a:r>
              <a:rPr sz="1200" spc="-95" dirty="0">
                <a:latin typeface="Calibri"/>
                <a:cs typeface="Calibri"/>
              </a:rPr>
              <a:t>Law </a:t>
            </a:r>
            <a:r>
              <a:rPr sz="1200" spc="-85" dirty="0">
                <a:latin typeface="Calibri"/>
                <a:cs typeface="Calibri"/>
              </a:rPr>
              <a:t>TJ, </a:t>
            </a:r>
            <a:r>
              <a:rPr sz="1200" spc="-120" dirty="0">
                <a:latin typeface="Calibri"/>
                <a:cs typeface="Calibri"/>
              </a:rPr>
              <a:t>Needham </a:t>
            </a:r>
            <a:r>
              <a:rPr sz="1200" spc="-170" dirty="0">
                <a:latin typeface="Calibri"/>
                <a:cs typeface="Calibri"/>
              </a:rPr>
              <a:t>DM. </a:t>
            </a:r>
            <a:r>
              <a:rPr sz="1200" spc="-95" dirty="0">
                <a:latin typeface="Calibri"/>
                <a:cs typeface="Calibri"/>
              </a:rPr>
              <a:t>Long-term </a:t>
            </a:r>
            <a:r>
              <a:rPr sz="1200" spc="-85" dirty="0">
                <a:latin typeface="Calibri"/>
                <a:cs typeface="Calibri"/>
              </a:rPr>
              <a:t>complications </a:t>
            </a:r>
            <a:r>
              <a:rPr sz="1200" spc="-95" dirty="0">
                <a:latin typeface="Calibri"/>
                <a:cs typeface="Calibri"/>
              </a:rPr>
              <a:t>of </a:t>
            </a:r>
            <a:r>
              <a:rPr sz="1200" spc="-60" dirty="0">
                <a:latin typeface="Calibri"/>
                <a:cs typeface="Calibri"/>
              </a:rPr>
              <a:t>critical </a:t>
            </a:r>
            <a:r>
              <a:rPr sz="1200" spc="-100" dirty="0">
                <a:latin typeface="Calibri"/>
                <a:cs typeface="Calibri"/>
              </a:rPr>
              <a:t>care. </a:t>
            </a:r>
            <a:r>
              <a:rPr sz="1200" spc="-65" dirty="0">
                <a:latin typeface="Calibri"/>
                <a:cs typeface="Calibri"/>
              </a:rPr>
              <a:t>Critical </a:t>
            </a:r>
            <a:r>
              <a:rPr sz="1200" spc="-100" dirty="0">
                <a:latin typeface="Calibri"/>
                <a:cs typeface="Calibri"/>
              </a:rPr>
              <a:t>care  </a:t>
            </a:r>
            <a:r>
              <a:rPr sz="1200" spc="-95" dirty="0">
                <a:latin typeface="Calibri"/>
                <a:cs typeface="Calibri"/>
              </a:rPr>
              <a:t>medicine.</a:t>
            </a:r>
            <a:r>
              <a:rPr sz="1200" spc="-100" dirty="0">
                <a:latin typeface="Calibri"/>
                <a:cs typeface="Calibri"/>
              </a:rPr>
              <a:t> </a:t>
            </a:r>
            <a:r>
              <a:rPr sz="1200" spc="-75" dirty="0">
                <a:latin typeface="Calibri"/>
                <a:cs typeface="Calibri"/>
              </a:rPr>
              <a:t>2011;39(2):371–9.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1251" rIns="0" bIns="0" rtlCol="0">
            <a:spAutoFit/>
          </a:bodyPr>
          <a:lstStyle/>
          <a:p>
            <a:pPr marL="4690110" marR="5080" indent="-1914525">
              <a:lnSpc>
                <a:spcPts val="2810"/>
              </a:lnSpc>
              <a:spcBef>
                <a:spcPts val="250"/>
              </a:spcBef>
            </a:pPr>
            <a:r>
              <a:rPr sz="2400" spc="-180" dirty="0"/>
              <a:t>Соответствие </a:t>
            </a:r>
            <a:r>
              <a:rPr sz="2400" spc="-275" dirty="0"/>
              <a:t>между </a:t>
            </a:r>
            <a:r>
              <a:rPr sz="2400" spc="-265" dirty="0"/>
              <a:t>моделями </a:t>
            </a:r>
            <a:r>
              <a:rPr sz="2400" spc="-210" dirty="0"/>
              <a:t>пациента </a:t>
            </a:r>
            <a:r>
              <a:rPr sz="2400" spc="-260" dirty="0"/>
              <a:t>и </a:t>
            </a:r>
            <a:r>
              <a:rPr sz="2400" spc="-210" dirty="0"/>
              <a:t>технологиями  </a:t>
            </a:r>
            <a:r>
              <a:rPr sz="2400" spc="-250" dirty="0"/>
              <a:t>мобилизации </a:t>
            </a:r>
            <a:r>
              <a:rPr sz="2400" spc="-185" dirty="0"/>
              <a:t>в</a:t>
            </a:r>
            <a:r>
              <a:rPr sz="2400" spc="-170" dirty="0"/>
              <a:t> </a:t>
            </a:r>
            <a:r>
              <a:rPr sz="2400" spc="-175" dirty="0"/>
              <a:t>РеабИТ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251227" y="6421628"/>
            <a:ext cx="16897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40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151889" y="1559960"/>
          <a:ext cx="9698355" cy="25862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56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542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484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5499">
                <a:tc>
                  <a:txBody>
                    <a:bodyPr/>
                    <a:lstStyle/>
                    <a:p>
                      <a:pPr algn="ctr">
                        <a:lnSpc>
                          <a:spcPts val="206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№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b="1" spc="-19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модели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2065"/>
                        </a:lnSpc>
                      </a:pPr>
                      <a:r>
                        <a:rPr sz="1800" b="1" spc="-2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Модель</a:t>
                      </a:r>
                      <a:r>
                        <a:rPr sz="18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пациента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255904">
                        <a:lnSpc>
                          <a:spcPts val="2065"/>
                        </a:lnSpc>
                      </a:pPr>
                      <a:r>
                        <a:rPr sz="1800" b="1" spc="-1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Код</a:t>
                      </a:r>
                      <a:r>
                        <a:rPr sz="180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технологии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36258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800" b="1" spc="-1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мобилизации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3433">
                <a:tc>
                  <a:txBody>
                    <a:bodyPr/>
                    <a:lstStyle/>
                    <a:p>
                      <a:pPr marR="335280" algn="r">
                        <a:lnSpc>
                          <a:spcPts val="2065"/>
                        </a:lnSpc>
                      </a:pPr>
                      <a:r>
                        <a:rPr sz="1800" b="1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65"/>
                        </a:lnSpc>
                      </a:pPr>
                      <a:r>
                        <a:rPr sz="1800" b="1" spc="-16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800" b="1" spc="-1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с </a:t>
                      </a:r>
                      <a:r>
                        <a:rPr sz="1800" b="1" spc="-18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нарушением </a:t>
                      </a:r>
                      <a:r>
                        <a:rPr sz="1800" b="1" spc="-16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сознания </a:t>
                      </a:r>
                      <a:r>
                        <a:rPr sz="1800" b="1" spc="-10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(RASS </a:t>
                      </a:r>
                      <a:r>
                        <a:rPr sz="1800" b="1" u="sng" spc="-100" dirty="0">
                          <a:solidFill>
                            <a:srgbClr val="C00000"/>
                          </a:solidFill>
                          <a:uFill>
                            <a:solidFill>
                              <a:srgbClr val="C00000"/>
                            </a:solidFill>
                          </a:uFill>
                          <a:latin typeface="Calibri"/>
                          <a:cs typeface="Calibri"/>
                        </a:rPr>
                        <a:t>&lt; </a:t>
                      </a:r>
                      <a:r>
                        <a:rPr sz="1800" b="1" spc="-6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2) </a:t>
                      </a:r>
                      <a:r>
                        <a:rPr sz="1800" b="1" spc="-17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лежит </a:t>
                      </a:r>
                      <a:r>
                        <a:rPr sz="1800" b="1" spc="-15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(mRMI-ICU </a:t>
                      </a:r>
                      <a:r>
                        <a:rPr sz="1800" b="1" spc="-10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= </a:t>
                      </a:r>
                      <a:r>
                        <a:rPr sz="1800" b="1" spc="-4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0-1</a:t>
                      </a:r>
                      <a:r>
                        <a:rPr sz="1800" b="1" spc="-2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5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балла)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065"/>
                        </a:lnSpc>
                      </a:pPr>
                      <a:r>
                        <a:rPr sz="1800" b="1" spc="-80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П-1; П-2; </a:t>
                      </a:r>
                      <a:r>
                        <a:rPr sz="1800" b="1" spc="-8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В; </a:t>
                      </a:r>
                      <a:r>
                        <a:rPr sz="1800" b="1" spc="-1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М-0;</a:t>
                      </a:r>
                      <a:r>
                        <a:rPr sz="1800" b="1" spc="6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25" dirty="0">
                          <a:solidFill>
                            <a:srgbClr val="C00000"/>
                          </a:solidFill>
                          <a:latin typeface="Calibri"/>
                          <a:cs typeface="Calibri"/>
                        </a:rPr>
                        <a:t>ЭС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R="335280" algn="r">
                        <a:lnSpc>
                          <a:spcPts val="205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55"/>
                        </a:lnSpc>
                      </a:pPr>
                      <a:r>
                        <a:rPr sz="1800" spc="-165" dirty="0"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без </a:t>
                      </a:r>
                      <a:r>
                        <a:rPr sz="1800" spc="-180" dirty="0">
                          <a:latin typeface="Calibri"/>
                          <a:cs typeface="Calibri"/>
                        </a:rPr>
                        <a:t>выраженного </a:t>
                      </a:r>
                      <a:r>
                        <a:rPr sz="1800" spc="-175" dirty="0">
                          <a:latin typeface="Calibri"/>
                          <a:cs typeface="Calibri"/>
                        </a:rPr>
                        <a:t>нарушения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уровня сознания </a:t>
                      </a:r>
                      <a:r>
                        <a:rPr sz="1800" spc="-110" dirty="0">
                          <a:latin typeface="Calibri"/>
                          <a:cs typeface="Calibri"/>
                        </a:rPr>
                        <a:t>(RASS 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[-1;1]) </a:t>
                      </a:r>
                      <a:r>
                        <a:rPr sz="1800" spc="-190" dirty="0">
                          <a:latin typeface="Calibri"/>
                          <a:cs typeface="Calibri"/>
                        </a:rPr>
                        <a:t>лежит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(mRMI-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ts val="2115"/>
                        </a:lnSpc>
                        <a:spcBef>
                          <a:spcPts val="45"/>
                        </a:spcBef>
                      </a:pPr>
                      <a:r>
                        <a:rPr sz="1800" spc="-130" dirty="0">
                          <a:latin typeface="Calibri"/>
                          <a:cs typeface="Calibri"/>
                        </a:rPr>
                        <a:t>ICU </a:t>
                      </a:r>
                      <a:r>
                        <a:rPr sz="1800" spc="-150" dirty="0">
                          <a:latin typeface="Calibri"/>
                          <a:cs typeface="Calibri"/>
                        </a:rPr>
                        <a:t>= 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0-1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балла)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055"/>
                        </a:lnSpc>
                      </a:pPr>
                      <a:r>
                        <a:rPr sz="1800" spc="-100" dirty="0">
                          <a:latin typeface="Calibri"/>
                          <a:cs typeface="Calibri"/>
                        </a:rPr>
                        <a:t>П-1; П-2; </a:t>
                      </a:r>
                      <a:r>
                        <a:rPr sz="1800" spc="-114" dirty="0">
                          <a:latin typeface="Calibri"/>
                          <a:cs typeface="Calibri"/>
                        </a:rPr>
                        <a:t>В;</a:t>
                      </a:r>
                      <a:r>
                        <a:rPr sz="180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55" dirty="0">
                          <a:latin typeface="Calibri"/>
                          <a:cs typeface="Calibri"/>
                        </a:rPr>
                        <a:t>М-0;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8580">
                        <a:lnSpc>
                          <a:spcPts val="2115"/>
                        </a:lnSpc>
                        <a:spcBef>
                          <a:spcPts val="45"/>
                        </a:spcBef>
                      </a:pPr>
                      <a:r>
                        <a:rPr sz="1800" spc="-155" dirty="0">
                          <a:latin typeface="Calibri"/>
                          <a:cs typeface="Calibri"/>
                        </a:rPr>
                        <a:t>М-1;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45" dirty="0">
                          <a:latin typeface="Calibri"/>
                          <a:cs typeface="Calibri"/>
                        </a:rPr>
                        <a:t>ЭС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R="335280" algn="r">
                        <a:lnSpc>
                          <a:spcPts val="205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55"/>
                        </a:lnSpc>
                      </a:pPr>
                      <a:r>
                        <a:rPr sz="1800" spc="-165" dirty="0">
                          <a:latin typeface="Calibri"/>
                          <a:cs typeface="Calibri"/>
                        </a:rPr>
                        <a:t>Пациент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без </a:t>
                      </a:r>
                      <a:r>
                        <a:rPr sz="1800" spc="-175" dirty="0">
                          <a:latin typeface="Calibri"/>
                          <a:cs typeface="Calibri"/>
                        </a:rPr>
                        <a:t>нарушения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уровня сознания 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(RASS[-1;1]) </a:t>
                      </a:r>
                      <a:r>
                        <a:rPr sz="1800" spc="-204" dirty="0">
                          <a:latin typeface="Calibri"/>
                          <a:cs typeface="Calibri"/>
                        </a:rPr>
                        <a:t>может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самостоятельно</a:t>
                      </a:r>
                      <a:r>
                        <a:rPr sz="1800" spc="-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сидеть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ts val="2115"/>
                        </a:lnSpc>
                        <a:spcBef>
                          <a:spcPts val="45"/>
                        </a:spcBef>
                      </a:pPr>
                      <a:r>
                        <a:rPr sz="1800" spc="-150" dirty="0">
                          <a:latin typeface="Calibri"/>
                          <a:cs typeface="Calibri"/>
                        </a:rPr>
                        <a:t>(mRMI-ICU = 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2-5</a:t>
                      </a:r>
                      <a:r>
                        <a:rPr sz="1800" spc="-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балла)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055"/>
                        </a:lnSpc>
                      </a:pPr>
                      <a:r>
                        <a:rPr sz="1800" spc="-155" dirty="0">
                          <a:latin typeface="Calibri"/>
                          <a:cs typeface="Calibri"/>
                        </a:rPr>
                        <a:t>М-1; М-2;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45" dirty="0">
                          <a:latin typeface="Calibri"/>
                          <a:cs typeface="Calibri"/>
                        </a:rPr>
                        <a:t>ЭС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0016">
                <a:tc>
                  <a:txBody>
                    <a:bodyPr/>
                    <a:lstStyle/>
                    <a:p>
                      <a:pPr marR="335280" algn="r">
                        <a:lnSpc>
                          <a:spcPts val="2055"/>
                        </a:lnSpc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ts val="2055"/>
                        </a:lnSpc>
                        <a:tabLst>
                          <a:tab pos="876300" algn="l"/>
                          <a:tab pos="1277620" algn="l"/>
                          <a:tab pos="2299970" algn="l"/>
                          <a:tab pos="2991485" algn="l"/>
                          <a:tab pos="3588385" algn="l"/>
                          <a:tab pos="4207510" algn="l"/>
                          <a:tab pos="5073650" algn="l"/>
                          <a:tab pos="5708650" algn="l"/>
                        </a:tabLst>
                      </a:pPr>
                      <a:r>
                        <a:rPr sz="1800" spc="-165" dirty="0">
                          <a:latin typeface="Calibri"/>
                          <a:cs typeface="Calibri"/>
                        </a:rPr>
                        <a:t>Пациент	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без	</a:t>
                      </a:r>
                      <a:r>
                        <a:rPr sz="1800" spc="-175" dirty="0">
                          <a:latin typeface="Calibri"/>
                          <a:cs typeface="Calibri"/>
                        </a:rPr>
                        <a:t>нарушения	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уровня	</a:t>
                      </a:r>
                      <a:r>
                        <a:rPr sz="1800" spc="-110" dirty="0">
                          <a:latin typeface="Calibri"/>
                          <a:cs typeface="Calibri"/>
                        </a:rPr>
                        <a:t>(RASS	</a:t>
                      </a:r>
                      <a:r>
                        <a:rPr sz="1800" spc="-95" dirty="0">
                          <a:latin typeface="Calibri"/>
                          <a:cs typeface="Calibri"/>
                        </a:rPr>
                        <a:t>[-1;1])	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сознания	</a:t>
                      </a:r>
                      <a:r>
                        <a:rPr sz="1800" spc="-204" dirty="0">
                          <a:latin typeface="Calibri"/>
                          <a:cs typeface="Calibri"/>
                        </a:rPr>
                        <a:t>может	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самостоятельно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800" spc="-155" dirty="0">
                          <a:latin typeface="Calibri"/>
                          <a:cs typeface="Calibri"/>
                        </a:rPr>
                        <a:t>пересесть </a:t>
                      </a:r>
                      <a:r>
                        <a:rPr sz="1800" spc="-140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кресло, </a:t>
                      </a:r>
                      <a:r>
                        <a:rPr sz="1800" spc="-150" dirty="0">
                          <a:latin typeface="Calibri"/>
                          <a:cs typeface="Calibri"/>
                        </a:rPr>
                        <a:t>стоять, </a:t>
                      </a:r>
                      <a:r>
                        <a:rPr sz="1800" spc="-170" dirty="0">
                          <a:latin typeface="Calibri"/>
                          <a:cs typeface="Calibri"/>
                        </a:rPr>
                        <a:t>делать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шаги </a:t>
                      </a:r>
                      <a:r>
                        <a:rPr sz="1800" spc="-190" dirty="0">
                          <a:latin typeface="Calibri"/>
                          <a:cs typeface="Calibri"/>
                        </a:rPr>
                        <a:t>(mRMI </a:t>
                      </a:r>
                      <a:r>
                        <a:rPr sz="1800" u="sng" spc="-15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&gt;</a:t>
                      </a:r>
                      <a:r>
                        <a:rPr sz="1800" spc="-1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6</a:t>
                      </a:r>
                      <a:r>
                        <a:rPr sz="180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65" dirty="0">
                          <a:latin typeface="Calibri"/>
                          <a:cs typeface="Calibri"/>
                        </a:rPr>
                        <a:t>баллов)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E3EA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055"/>
                        </a:lnSpc>
                      </a:pPr>
                      <a:r>
                        <a:rPr sz="1800" spc="-155" dirty="0">
                          <a:latin typeface="Calibri"/>
                          <a:cs typeface="Calibri"/>
                        </a:rPr>
                        <a:t>M-1; М-3;</a:t>
                      </a:r>
                      <a:r>
                        <a:rPr sz="1800" spc="-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75" dirty="0">
                          <a:latin typeface="Calibri"/>
                          <a:cs typeface="Calibri"/>
                        </a:rPr>
                        <a:t>М-4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F1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62456" cy="138683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3059" y="522732"/>
            <a:ext cx="85026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50" dirty="0">
                <a:solidFill>
                  <a:srgbClr val="FFFFFF"/>
                </a:solidFill>
                <a:latin typeface="Calibri"/>
                <a:cs typeface="Calibri"/>
              </a:rPr>
              <a:t>Мобильность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2933" y="2045715"/>
            <a:ext cx="825182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225" dirty="0"/>
              <a:t>Ориентировочный </a:t>
            </a:r>
            <a:r>
              <a:rPr sz="2200" spc="-180" dirty="0"/>
              <a:t>расчет </a:t>
            </a:r>
            <a:r>
              <a:rPr sz="2200" spc="-220" dirty="0"/>
              <a:t>для планирования </a:t>
            </a:r>
            <a:r>
              <a:rPr sz="2200" spc="-195" dirty="0"/>
              <a:t>нагрузок </a:t>
            </a:r>
            <a:r>
              <a:rPr sz="2200" spc="-229" dirty="0"/>
              <a:t>при </a:t>
            </a:r>
            <a:r>
              <a:rPr sz="2200" spc="-210" dirty="0"/>
              <a:t>активной</a:t>
            </a:r>
            <a:r>
              <a:rPr sz="2200" spc="-370" dirty="0"/>
              <a:t> </a:t>
            </a:r>
            <a:r>
              <a:rPr sz="2200" spc="-240" dirty="0"/>
              <a:t>мобилизации</a:t>
            </a:r>
            <a:endParaRPr sz="220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14945" y="2917126"/>
          <a:ext cx="10070465" cy="2667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23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11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250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31012">
                <a:tc>
                  <a:txBody>
                    <a:bodyPr/>
                    <a:lstStyle/>
                    <a:p>
                      <a:pPr marL="226060">
                        <a:lnSpc>
                          <a:spcPts val="1530"/>
                        </a:lnSpc>
                      </a:pPr>
                      <a:r>
                        <a:rPr sz="1450" i="1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Параметр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530"/>
                        </a:lnSpc>
                      </a:pPr>
                      <a:r>
                        <a:rPr sz="1450" i="1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Здоровые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1450" i="1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Пациенты</a:t>
                      </a:r>
                      <a:r>
                        <a:rPr sz="1450" i="1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i="1" spc="2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ОРИТ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1023">
                <a:tc>
                  <a:txBody>
                    <a:bodyPr/>
                    <a:lstStyle/>
                    <a:p>
                      <a:pPr marL="114935">
                        <a:lnSpc>
                          <a:spcPts val="1485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Частота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ts val="1695"/>
                        </a:lnSpc>
                      </a:pPr>
                      <a:r>
                        <a:rPr sz="1450" spc="1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450" b="1" spc="1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Frequency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530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3-6 </a:t>
                      </a:r>
                      <a:r>
                        <a:rPr sz="1450" spc="1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сессий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450" spc="-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неделю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485"/>
                        </a:lnSpc>
                      </a:pPr>
                      <a:r>
                        <a:rPr sz="1450" spc="1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ежедневно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ts val="1695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8-12</a:t>
                      </a:r>
                      <a:r>
                        <a:rPr sz="145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повторений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047">
                <a:tc>
                  <a:txBody>
                    <a:bodyPr/>
                    <a:lstStyle/>
                    <a:p>
                      <a:pPr marL="114935">
                        <a:lnSpc>
                          <a:spcPts val="1530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Интенсив-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ts val="1695"/>
                        </a:lnSpc>
                        <a:spcBef>
                          <a:spcPts val="75"/>
                        </a:spcBef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ность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ts val="1695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450" b="1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Intensity)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530"/>
                        </a:lnSpc>
                      </a:pP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50%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от максимальной частоты</a:t>
                      </a:r>
                      <a:r>
                        <a:rPr sz="1450" spc="-3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сердечных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сокращений (max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ЧСС=</a:t>
                      </a:r>
                      <a:r>
                        <a:rPr sz="1450" spc="-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220-возраст)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530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по достижению максимального </a:t>
                      </a:r>
                      <a:r>
                        <a:rPr sz="1450" spc="2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ЧСС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согласно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М.</a:t>
                      </a:r>
                      <a:r>
                        <a:rPr sz="1450" spc="-5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Кар-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 marR="264795">
                        <a:lnSpc>
                          <a:spcPts val="1650"/>
                        </a:lnSpc>
                        <a:spcBef>
                          <a:spcPts val="204"/>
                        </a:spcBef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вонену: </a:t>
                      </a:r>
                      <a:r>
                        <a:rPr sz="1450" spc="2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ЧСС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мах =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(145-ЧССисх) х 0,6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+ ЧССисх</a:t>
                      </a:r>
                      <a:r>
                        <a:rPr sz="1450" spc="-13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или 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до появления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STOP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сигналов </a:t>
                      </a:r>
                      <a:r>
                        <a:rPr sz="1450" spc="1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(таб.</a:t>
                      </a:r>
                      <a:r>
                        <a:rPr sz="1450" spc="-4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2.5)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1023">
                <a:tc>
                  <a:txBody>
                    <a:bodyPr/>
                    <a:lstStyle/>
                    <a:p>
                      <a:pPr marL="114935">
                        <a:lnSpc>
                          <a:spcPts val="1530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Тип</a:t>
                      </a:r>
                      <a:r>
                        <a:rPr sz="1450" spc="-1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b="1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(Type)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485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Вовлечение самых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длинных </a:t>
                      </a:r>
                      <a:r>
                        <a:rPr sz="1450" spc="2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мышц</a:t>
                      </a:r>
                      <a:r>
                        <a:rPr sz="1450" spc="-4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(ходьба,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ts val="1695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бег) в форме циклических</a:t>
                      </a:r>
                      <a:r>
                        <a:rPr sz="1450" spc="-3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повторов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485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Вовлечение мелких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средних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мышечных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групп</a:t>
                      </a:r>
                      <a:r>
                        <a:rPr sz="1450" spc="-5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ко-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ts val="1695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нечностей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1035">
                <a:tc>
                  <a:txBody>
                    <a:bodyPr/>
                    <a:lstStyle/>
                    <a:p>
                      <a:pPr marL="114935">
                        <a:lnSpc>
                          <a:spcPts val="1530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Время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450" b="1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(Time)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530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20-30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мин при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максимальной</a:t>
                      </a:r>
                      <a:r>
                        <a:rPr sz="1450" spc="-4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2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ЧСС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 marR="371475">
                        <a:lnSpc>
                          <a:spcPts val="1650"/>
                        </a:lnSpc>
                        <a:spcBef>
                          <a:spcPts val="204"/>
                        </a:spcBef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повторная </a:t>
                      </a:r>
                      <a:r>
                        <a:rPr sz="1450" spc="1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сессия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после восстановления ис-  ходной</a:t>
                      </a:r>
                      <a:r>
                        <a:rPr sz="145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2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ЧСС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4935">
                        <a:lnSpc>
                          <a:spcPts val="1530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не менее 20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минут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по достижению</a:t>
                      </a:r>
                      <a:r>
                        <a:rPr sz="1450" spc="-4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максимального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ts val="1695"/>
                        </a:lnSpc>
                        <a:spcBef>
                          <a:spcPts val="75"/>
                        </a:spcBef>
                      </a:pPr>
                      <a:r>
                        <a:rPr sz="1450" spc="2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ЧСС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согласно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М.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Карвонену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или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до появления</a:t>
                      </a:r>
                      <a:r>
                        <a:rPr sz="1450" spc="-8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2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STOP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14935">
                        <a:lnSpc>
                          <a:spcPts val="1695"/>
                        </a:lnSpc>
                      </a:pP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сигналов </a:t>
                      </a:r>
                      <a:r>
                        <a:rPr sz="1450" spc="1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(таб.</a:t>
                      </a:r>
                      <a:r>
                        <a:rPr sz="1450" spc="-10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50" spc="15" dirty="0">
                          <a:solidFill>
                            <a:srgbClr val="323232"/>
                          </a:solidFill>
                          <a:latin typeface="Times New Roman"/>
                          <a:cs typeface="Times New Roman"/>
                        </a:rPr>
                        <a:t>2.5)</a:t>
                      </a:r>
                      <a:endParaRPr sz="14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128" y="80428"/>
            <a:ext cx="4575164" cy="155555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876" y="2305623"/>
            <a:ext cx="10205883" cy="261994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8658" y="0"/>
            <a:ext cx="6247929" cy="198204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6616" y="4945888"/>
            <a:ext cx="10464165" cy="11931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099"/>
              </a:lnSpc>
              <a:spcBef>
                <a:spcPts val="75"/>
              </a:spcBef>
            </a:pPr>
            <a:r>
              <a:rPr sz="1900" spc="-175" dirty="0">
                <a:latin typeface="Calibri"/>
                <a:cs typeface="Calibri"/>
              </a:rPr>
              <a:t>Большинство </a:t>
            </a:r>
            <a:r>
              <a:rPr sz="1900" spc="-160" dirty="0">
                <a:latin typeface="Calibri"/>
                <a:cs typeface="Calibri"/>
              </a:rPr>
              <a:t>постельных </a:t>
            </a:r>
            <a:r>
              <a:rPr sz="1900" spc="-185" dirty="0">
                <a:latin typeface="Calibri"/>
                <a:cs typeface="Calibri"/>
              </a:rPr>
              <a:t>упражнений </a:t>
            </a:r>
            <a:r>
              <a:rPr sz="1900" spc="-200" dirty="0">
                <a:latin typeface="Calibri"/>
                <a:cs typeface="Calibri"/>
              </a:rPr>
              <a:t>были </a:t>
            </a:r>
            <a:r>
              <a:rPr sz="1900" spc="-180" dirty="0">
                <a:latin typeface="Calibri"/>
                <a:cs typeface="Calibri"/>
              </a:rPr>
              <a:t>низкоинтенсивными </a:t>
            </a:r>
            <a:r>
              <a:rPr sz="1900" spc="-195" dirty="0">
                <a:latin typeface="Calibri"/>
                <a:cs typeface="Calibri"/>
              </a:rPr>
              <a:t>и </a:t>
            </a:r>
            <a:r>
              <a:rPr sz="1900" spc="-175" dirty="0">
                <a:latin typeface="Calibri"/>
                <a:cs typeface="Calibri"/>
              </a:rPr>
              <a:t>вызывали низкий </a:t>
            </a:r>
            <a:r>
              <a:rPr sz="1900" spc="-165" dirty="0">
                <a:latin typeface="Calibri"/>
                <a:cs typeface="Calibri"/>
              </a:rPr>
              <a:t>уровень </a:t>
            </a:r>
            <a:r>
              <a:rPr sz="1900" spc="-204" dirty="0">
                <a:latin typeface="Calibri"/>
                <a:cs typeface="Calibri"/>
              </a:rPr>
              <a:t>мышечной </a:t>
            </a:r>
            <a:r>
              <a:rPr sz="1900" spc="-180" dirty="0">
                <a:latin typeface="Calibri"/>
                <a:cs typeface="Calibri"/>
              </a:rPr>
              <a:t>работы. </a:t>
            </a:r>
            <a:r>
              <a:rPr sz="1900" spc="-155" dirty="0">
                <a:latin typeface="Calibri"/>
                <a:cs typeface="Calibri"/>
              </a:rPr>
              <a:t>Езда </a:t>
            </a:r>
            <a:r>
              <a:rPr sz="1900" spc="-170" dirty="0">
                <a:latin typeface="Calibri"/>
                <a:cs typeface="Calibri"/>
              </a:rPr>
              <a:t>на  велосипеде </a:t>
            </a:r>
            <a:r>
              <a:rPr sz="1900" spc="-90" dirty="0">
                <a:latin typeface="Calibri"/>
                <a:cs typeface="Calibri"/>
              </a:rPr>
              <a:t>FES </a:t>
            </a:r>
            <a:r>
              <a:rPr sz="1900" spc="-190" dirty="0">
                <a:latin typeface="Calibri"/>
                <a:cs typeface="Calibri"/>
              </a:rPr>
              <a:t>была </a:t>
            </a:r>
            <a:r>
              <a:rPr sz="1900" spc="-185" dirty="0">
                <a:latin typeface="Calibri"/>
                <a:cs typeface="Calibri"/>
              </a:rPr>
              <a:t>единственным </a:t>
            </a:r>
            <a:r>
              <a:rPr sz="1900" spc="-190" dirty="0">
                <a:latin typeface="Calibri"/>
                <a:cs typeface="Calibri"/>
              </a:rPr>
              <a:t>упражнением, </a:t>
            </a:r>
            <a:r>
              <a:rPr sz="1900" spc="-165" dirty="0">
                <a:latin typeface="Calibri"/>
                <a:cs typeface="Calibri"/>
              </a:rPr>
              <a:t>которое </a:t>
            </a:r>
            <a:r>
              <a:rPr sz="1900" spc="-170" dirty="0">
                <a:latin typeface="Calibri"/>
                <a:cs typeface="Calibri"/>
              </a:rPr>
              <a:t>увеличило </a:t>
            </a:r>
            <a:r>
              <a:rPr sz="1900" spc="-175" dirty="0">
                <a:latin typeface="Calibri"/>
                <a:cs typeface="Calibri"/>
              </a:rPr>
              <a:t>сердечный выброс </a:t>
            </a:r>
            <a:r>
              <a:rPr sz="1900" spc="-195" dirty="0">
                <a:latin typeface="Calibri"/>
                <a:cs typeface="Calibri"/>
              </a:rPr>
              <a:t>и </a:t>
            </a:r>
            <a:r>
              <a:rPr sz="1900" spc="-170" dirty="0">
                <a:latin typeface="Calibri"/>
                <a:cs typeface="Calibri"/>
              </a:rPr>
              <a:t>произвело достаточную  </a:t>
            </a:r>
            <a:r>
              <a:rPr sz="1900" spc="-160" dirty="0">
                <a:latin typeface="Calibri"/>
                <a:cs typeface="Calibri"/>
              </a:rPr>
              <a:t>интенсивность </a:t>
            </a:r>
            <a:r>
              <a:rPr sz="1900" spc="-204" dirty="0">
                <a:latin typeface="Calibri"/>
                <a:cs typeface="Calibri"/>
              </a:rPr>
              <a:t>мышечной </a:t>
            </a:r>
            <a:r>
              <a:rPr sz="1900" spc="-180" dirty="0">
                <a:latin typeface="Calibri"/>
                <a:cs typeface="Calibri"/>
              </a:rPr>
              <a:t>работы. </a:t>
            </a:r>
            <a:r>
              <a:rPr sz="1900" spc="-165" dirty="0">
                <a:latin typeface="Calibri"/>
                <a:cs typeface="Calibri"/>
              </a:rPr>
              <a:t>Следует </a:t>
            </a:r>
            <a:r>
              <a:rPr sz="1900" spc="-175" dirty="0">
                <a:latin typeface="Calibri"/>
                <a:cs typeface="Calibri"/>
              </a:rPr>
              <a:t>проводить </a:t>
            </a:r>
            <a:r>
              <a:rPr sz="1900" spc="-170" dirty="0">
                <a:latin typeface="Calibri"/>
                <a:cs typeface="Calibri"/>
              </a:rPr>
              <a:t>долгосрочные исследования </a:t>
            </a:r>
            <a:r>
              <a:rPr sz="1900" spc="-175" dirty="0">
                <a:latin typeface="Calibri"/>
                <a:cs typeface="Calibri"/>
              </a:rPr>
              <a:t>влияния </a:t>
            </a:r>
            <a:r>
              <a:rPr sz="1900" spc="-170" dirty="0">
                <a:latin typeface="Calibri"/>
                <a:cs typeface="Calibri"/>
              </a:rPr>
              <a:t>цикличности </a:t>
            </a:r>
            <a:r>
              <a:rPr sz="1900" spc="-140" dirty="0">
                <a:latin typeface="Calibri"/>
                <a:cs typeface="Calibri"/>
              </a:rPr>
              <a:t>ФЭС </a:t>
            </a:r>
            <a:r>
              <a:rPr sz="1900" spc="-170" dirty="0">
                <a:latin typeface="Calibri"/>
                <a:cs typeface="Calibri"/>
              </a:rPr>
              <a:t>на  </a:t>
            </a:r>
            <a:r>
              <a:rPr sz="1900" spc="-175" dirty="0">
                <a:latin typeface="Calibri"/>
                <a:cs typeface="Calibri"/>
              </a:rPr>
              <a:t>функциональные</a:t>
            </a:r>
            <a:r>
              <a:rPr sz="1900" spc="-20" dirty="0">
                <a:latin typeface="Calibri"/>
                <a:cs typeface="Calibri"/>
              </a:rPr>
              <a:t> </a:t>
            </a:r>
            <a:r>
              <a:rPr sz="1900" spc="-170" dirty="0">
                <a:latin typeface="Calibri"/>
                <a:cs typeface="Calibri"/>
              </a:rPr>
              <a:t>исходы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6615" y="6337300"/>
            <a:ext cx="101288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95" dirty="0">
                <a:latin typeface="Calibri"/>
                <a:cs typeface="Calibri"/>
              </a:rPr>
              <a:t>Medrinal C, </a:t>
            </a:r>
            <a:r>
              <a:rPr sz="1000" spc="-110" dirty="0">
                <a:latin typeface="Calibri"/>
                <a:cs typeface="Calibri"/>
              </a:rPr>
              <a:t>Combret </a:t>
            </a:r>
            <a:r>
              <a:rPr sz="1000" spc="-70" dirty="0">
                <a:latin typeface="Calibri"/>
                <a:cs typeface="Calibri"/>
              </a:rPr>
              <a:t>Y, </a:t>
            </a:r>
            <a:r>
              <a:rPr sz="1000" spc="-80" dirty="0">
                <a:latin typeface="Calibri"/>
                <a:cs typeface="Calibri"/>
              </a:rPr>
              <a:t>Prieur </a:t>
            </a:r>
            <a:r>
              <a:rPr sz="1000" spc="-125" dirty="0">
                <a:latin typeface="Calibri"/>
                <a:cs typeface="Calibri"/>
              </a:rPr>
              <a:t>G, </a:t>
            </a:r>
            <a:r>
              <a:rPr sz="1000" spc="-80" dirty="0">
                <a:latin typeface="Calibri"/>
                <a:cs typeface="Calibri"/>
              </a:rPr>
              <a:t>et </a:t>
            </a:r>
            <a:r>
              <a:rPr sz="1000" spc="-70" dirty="0">
                <a:latin typeface="Calibri"/>
                <a:cs typeface="Calibri"/>
              </a:rPr>
              <a:t>al. </a:t>
            </a:r>
            <a:r>
              <a:rPr sz="1000" spc="-100" dirty="0">
                <a:latin typeface="Calibri"/>
                <a:cs typeface="Calibri"/>
              </a:rPr>
              <a:t>Comparison </a:t>
            </a:r>
            <a:r>
              <a:rPr sz="1000" spc="-85" dirty="0">
                <a:latin typeface="Calibri"/>
                <a:cs typeface="Calibri"/>
              </a:rPr>
              <a:t>of </a:t>
            </a:r>
            <a:r>
              <a:rPr sz="1000" spc="-75" dirty="0">
                <a:latin typeface="Calibri"/>
                <a:cs typeface="Calibri"/>
              </a:rPr>
              <a:t>exercise intensity </a:t>
            </a:r>
            <a:r>
              <a:rPr sz="1000" spc="-85" dirty="0">
                <a:latin typeface="Calibri"/>
                <a:cs typeface="Calibri"/>
              </a:rPr>
              <a:t>during </a:t>
            </a:r>
            <a:r>
              <a:rPr sz="1000" spc="-95" dirty="0">
                <a:latin typeface="Calibri"/>
                <a:cs typeface="Calibri"/>
              </a:rPr>
              <a:t>four </a:t>
            </a:r>
            <a:r>
              <a:rPr sz="1000" spc="-75" dirty="0">
                <a:latin typeface="Calibri"/>
                <a:cs typeface="Calibri"/>
              </a:rPr>
              <a:t>early rehabilitation </a:t>
            </a:r>
            <a:r>
              <a:rPr sz="1000" spc="-90" dirty="0">
                <a:latin typeface="Calibri"/>
                <a:cs typeface="Calibri"/>
              </a:rPr>
              <a:t>techniques </a:t>
            </a:r>
            <a:r>
              <a:rPr sz="1000" spc="-55" dirty="0">
                <a:latin typeface="Calibri"/>
                <a:cs typeface="Calibri"/>
              </a:rPr>
              <a:t>in </a:t>
            </a:r>
            <a:r>
              <a:rPr sz="1000" spc="-95" dirty="0">
                <a:latin typeface="Calibri"/>
                <a:cs typeface="Calibri"/>
              </a:rPr>
              <a:t>sedated </a:t>
            </a:r>
            <a:r>
              <a:rPr sz="1000" spc="-100" dirty="0">
                <a:latin typeface="Calibri"/>
                <a:cs typeface="Calibri"/>
              </a:rPr>
              <a:t>and </a:t>
            </a:r>
            <a:r>
              <a:rPr sz="1000" spc="-75" dirty="0">
                <a:latin typeface="Calibri"/>
                <a:cs typeface="Calibri"/>
              </a:rPr>
              <a:t>ventilated </a:t>
            </a:r>
            <a:r>
              <a:rPr sz="1000" spc="-80" dirty="0">
                <a:latin typeface="Calibri"/>
                <a:cs typeface="Calibri"/>
              </a:rPr>
              <a:t>patients </a:t>
            </a:r>
            <a:r>
              <a:rPr sz="1000" spc="-55" dirty="0">
                <a:latin typeface="Calibri"/>
                <a:cs typeface="Calibri"/>
              </a:rPr>
              <a:t>in </a:t>
            </a:r>
            <a:r>
              <a:rPr sz="1000" spc="-90" dirty="0">
                <a:latin typeface="Calibri"/>
                <a:cs typeface="Calibri"/>
              </a:rPr>
              <a:t>ICU: </a:t>
            </a:r>
            <a:r>
              <a:rPr sz="1000" spc="-80" dirty="0">
                <a:latin typeface="Calibri"/>
                <a:cs typeface="Calibri"/>
              </a:rPr>
              <a:t>a </a:t>
            </a:r>
            <a:r>
              <a:rPr sz="1000" spc="-100" dirty="0">
                <a:latin typeface="Calibri"/>
                <a:cs typeface="Calibri"/>
              </a:rPr>
              <a:t>randomised </a:t>
            </a:r>
            <a:r>
              <a:rPr sz="1000" spc="-85" dirty="0">
                <a:latin typeface="Calibri"/>
                <a:cs typeface="Calibri"/>
              </a:rPr>
              <a:t>cross-over </a:t>
            </a:r>
            <a:r>
              <a:rPr sz="1000" spc="-65" dirty="0">
                <a:latin typeface="Calibri"/>
                <a:cs typeface="Calibri"/>
              </a:rPr>
              <a:t>trial. </a:t>
            </a:r>
            <a:r>
              <a:rPr sz="1000" spc="-70" dirty="0">
                <a:latin typeface="Calibri"/>
                <a:cs typeface="Calibri"/>
              </a:rPr>
              <a:t>Crit </a:t>
            </a:r>
            <a:r>
              <a:rPr sz="1000" spc="-100" dirty="0">
                <a:latin typeface="Calibri"/>
                <a:cs typeface="Calibri"/>
              </a:rPr>
              <a:t>Care. </a:t>
            </a:r>
            <a:r>
              <a:rPr sz="1000" spc="-75" dirty="0">
                <a:latin typeface="Calibri"/>
                <a:cs typeface="Calibri"/>
              </a:rPr>
              <a:t>2018:1-8.</a:t>
            </a:r>
            <a:r>
              <a:rPr sz="1000" spc="-50" dirty="0">
                <a:latin typeface="Calibri"/>
                <a:cs typeface="Calibri"/>
              </a:rPr>
              <a:t> </a:t>
            </a:r>
            <a:r>
              <a:rPr sz="1000" spc="-75" dirty="0">
                <a:latin typeface="Calibri"/>
                <a:cs typeface="Calibri"/>
              </a:rPr>
              <a:t>doi:10.1186/s13054-018-2030-0.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71118" y="489832"/>
            <a:ext cx="7862354" cy="114700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2937" y="4457700"/>
            <a:ext cx="3280258" cy="188666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148839" y="652272"/>
            <a:ext cx="6962140" cy="365760"/>
            <a:chOff x="2148839" y="652272"/>
            <a:chExt cx="6962140" cy="36576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8839" y="652272"/>
              <a:ext cx="6961631" cy="36576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195512" y="676893"/>
              <a:ext cx="6869430" cy="273685"/>
            </a:xfrm>
            <a:custGeom>
              <a:avLst/>
              <a:gdLst/>
              <a:ahLst/>
              <a:cxnLst/>
              <a:rect l="l" t="t" r="r" b="b"/>
              <a:pathLst>
                <a:path w="6869430" h="273684">
                  <a:moveTo>
                    <a:pt x="0" y="0"/>
                  </a:moveTo>
                  <a:lnTo>
                    <a:pt x="6869318" y="0"/>
                  </a:lnTo>
                  <a:lnTo>
                    <a:pt x="6869318" y="273132"/>
                  </a:lnTo>
                  <a:lnTo>
                    <a:pt x="0" y="2731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4594" y="2319528"/>
            <a:ext cx="10506075" cy="1074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300" b="0" spc="-140" dirty="0">
                <a:latin typeface="Calibri"/>
                <a:cs typeface="Calibri"/>
              </a:rPr>
              <a:t>REE </a:t>
            </a:r>
            <a:r>
              <a:rPr sz="2300" b="0" spc="-220" dirty="0">
                <a:latin typeface="Calibri"/>
                <a:cs typeface="Calibri"/>
              </a:rPr>
              <a:t>по </a:t>
            </a:r>
            <a:r>
              <a:rPr sz="2300" b="0" spc="-265" dirty="0">
                <a:latin typeface="Calibri"/>
                <a:cs typeface="Calibri"/>
              </a:rPr>
              <a:t>данным </a:t>
            </a:r>
            <a:r>
              <a:rPr sz="2300" b="0" spc="-235" dirty="0">
                <a:latin typeface="Calibri"/>
                <a:cs typeface="Calibri"/>
              </a:rPr>
              <a:t>непрямой </a:t>
            </a:r>
            <a:r>
              <a:rPr sz="2300" b="0" spc="-225" dirty="0">
                <a:latin typeface="Calibri"/>
                <a:cs typeface="Calibri"/>
              </a:rPr>
              <a:t>калориметрии </a:t>
            </a:r>
            <a:r>
              <a:rPr sz="2300" b="0" spc="-240" dirty="0">
                <a:latin typeface="Calibri"/>
                <a:cs typeface="Calibri"/>
              </a:rPr>
              <a:t>была </a:t>
            </a:r>
            <a:r>
              <a:rPr sz="2300" b="0" spc="-235" dirty="0">
                <a:latin typeface="Calibri"/>
                <a:cs typeface="Calibri"/>
              </a:rPr>
              <a:t>выше, </a:t>
            </a:r>
            <a:r>
              <a:rPr sz="2300" b="0" spc="-240" dirty="0">
                <a:latin typeface="Calibri"/>
                <a:cs typeface="Calibri"/>
              </a:rPr>
              <a:t>чем </a:t>
            </a:r>
            <a:r>
              <a:rPr sz="2300" b="0" spc="-220" dirty="0">
                <a:latin typeface="Calibri"/>
                <a:cs typeface="Calibri"/>
              </a:rPr>
              <a:t>по </a:t>
            </a:r>
            <a:r>
              <a:rPr sz="2300" b="0" spc="-200" dirty="0">
                <a:latin typeface="Calibri"/>
                <a:cs typeface="Calibri"/>
              </a:rPr>
              <a:t>расчетам </a:t>
            </a:r>
            <a:r>
              <a:rPr sz="2300" b="0" spc="-220" dirty="0">
                <a:latin typeface="Calibri"/>
                <a:cs typeface="Calibri"/>
              </a:rPr>
              <a:t>по </a:t>
            </a:r>
            <a:r>
              <a:rPr sz="2300" b="0" spc="-185" dirty="0">
                <a:latin typeface="Calibri"/>
                <a:cs typeface="Calibri"/>
              </a:rPr>
              <a:t>Харри-Бенедикту </a:t>
            </a:r>
            <a:r>
              <a:rPr sz="2300" b="0" spc="-145" dirty="0">
                <a:latin typeface="Calibri"/>
                <a:cs typeface="Calibri"/>
              </a:rPr>
              <a:t>(29+31</a:t>
            </a:r>
            <a:r>
              <a:rPr sz="2300" b="0" spc="-165" dirty="0">
                <a:latin typeface="Calibri"/>
                <a:cs typeface="Calibri"/>
              </a:rPr>
              <a:t> </a:t>
            </a:r>
            <a:r>
              <a:rPr sz="2300" b="0" spc="-190" dirty="0">
                <a:latin typeface="Calibri"/>
                <a:cs typeface="Calibri"/>
              </a:rPr>
              <a:t>%,</a:t>
            </a:r>
            <a:endParaRPr sz="2300">
              <a:latin typeface="Calibri"/>
              <a:cs typeface="Calibri"/>
            </a:endParaRPr>
          </a:p>
          <a:p>
            <a:pPr marL="12700" marR="274320">
              <a:lnSpc>
                <a:spcPts val="2780"/>
              </a:lnSpc>
              <a:spcBef>
                <a:spcPts val="50"/>
              </a:spcBef>
            </a:pPr>
            <a:r>
              <a:rPr sz="2300" b="0" spc="-170" dirty="0">
                <a:latin typeface="Calibri"/>
                <a:cs typeface="Calibri"/>
              </a:rPr>
              <a:t>р&lt;0.001). </a:t>
            </a:r>
            <a:r>
              <a:rPr sz="2300" b="0" spc="-195" dirty="0">
                <a:latin typeface="Calibri"/>
                <a:cs typeface="Calibri"/>
              </a:rPr>
              <a:t>Разница </a:t>
            </a:r>
            <a:r>
              <a:rPr sz="2300" b="0" spc="-204" dirty="0">
                <a:latin typeface="Calibri"/>
                <a:cs typeface="Calibri"/>
              </a:rPr>
              <a:t>позитивно </a:t>
            </a:r>
            <a:r>
              <a:rPr sz="2300" b="0" spc="-210" dirty="0">
                <a:latin typeface="Calibri"/>
                <a:cs typeface="Calibri"/>
              </a:rPr>
              <a:t>коррелировала </a:t>
            </a:r>
            <a:r>
              <a:rPr sz="2300" b="0" spc="-155" dirty="0">
                <a:latin typeface="Calibri"/>
                <a:cs typeface="Calibri"/>
              </a:rPr>
              <a:t>с </a:t>
            </a:r>
            <a:r>
              <a:rPr sz="2300" b="0" spc="-215" dirty="0">
                <a:latin typeface="Calibri"/>
                <a:cs typeface="Calibri"/>
              </a:rPr>
              <a:t>С-реактивным </a:t>
            </a:r>
            <a:r>
              <a:rPr sz="2300" b="0" spc="-225" dirty="0">
                <a:latin typeface="Calibri"/>
                <a:cs typeface="Calibri"/>
              </a:rPr>
              <a:t>протеином </a:t>
            </a:r>
            <a:r>
              <a:rPr sz="2300" b="0" spc="-180" dirty="0">
                <a:latin typeface="Calibri"/>
                <a:cs typeface="Calibri"/>
              </a:rPr>
              <a:t>у </a:t>
            </a:r>
            <a:r>
              <a:rPr sz="2300" b="0" spc="-204" dirty="0">
                <a:latin typeface="Calibri"/>
                <a:cs typeface="Calibri"/>
              </a:rPr>
              <a:t>пациентов </a:t>
            </a:r>
            <a:r>
              <a:rPr sz="2300" b="0" spc="-155" dirty="0">
                <a:latin typeface="Calibri"/>
                <a:cs typeface="Calibri"/>
              </a:rPr>
              <a:t>с </a:t>
            </a:r>
            <a:r>
              <a:rPr sz="2300" b="0" spc="-210" dirty="0">
                <a:latin typeface="Calibri"/>
                <a:cs typeface="Calibri"/>
              </a:rPr>
              <a:t>сепсисом.  </a:t>
            </a:r>
            <a:r>
              <a:rPr sz="2300" b="0" spc="-195" dirty="0">
                <a:latin typeface="Calibri"/>
                <a:cs typeface="Calibri"/>
              </a:rPr>
              <a:t>Разница </a:t>
            </a:r>
            <a:r>
              <a:rPr sz="2300" b="0" spc="-200" dirty="0">
                <a:latin typeface="Calibri"/>
                <a:cs typeface="Calibri"/>
              </a:rPr>
              <a:t>во </a:t>
            </a:r>
            <a:r>
              <a:rPr sz="2300" b="0" spc="-229" dirty="0">
                <a:latin typeface="Calibri"/>
                <a:cs typeface="Calibri"/>
              </a:rPr>
              <a:t>время упражнений </a:t>
            </a:r>
            <a:r>
              <a:rPr sz="2300" b="0" spc="-220" dirty="0">
                <a:latin typeface="Calibri"/>
                <a:cs typeface="Calibri"/>
              </a:rPr>
              <a:t>при </a:t>
            </a:r>
            <a:r>
              <a:rPr sz="2300" b="0" spc="-100" dirty="0">
                <a:latin typeface="Calibri"/>
                <a:cs typeface="Calibri"/>
              </a:rPr>
              <a:t>3-6 </a:t>
            </a:r>
            <a:r>
              <a:rPr sz="2300" b="0" spc="-225" dirty="0">
                <a:latin typeface="Calibri"/>
                <a:cs typeface="Calibri"/>
              </a:rPr>
              <a:t>Вт, </a:t>
            </a:r>
            <a:r>
              <a:rPr sz="2300" b="0" spc="-229" dirty="0">
                <a:latin typeface="Calibri"/>
                <a:cs typeface="Calibri"/>
              </a:rPr>
              <a:t>но </a:t>
            </a:r>
            <a:r>
              <a:rPr sz="2300" b="0" spc="-180" dirty="0">
                <a:latin typeface="Calibri"/>
                <a:cs typeface="Calibri"/>
              </a:rPr>
              <a:t>отсутствовала у </a:t>
            </a:r>
            <a:r>
              <a:rPr sz="2300" b="0" spc="-204" dirty="0">
                <a:latin typeface="Calibri"/>
                <a:cs typeface="Calibri"/>
              </a:rPr>
              <a:t>пациентов </a:t>
            </a:r>
            <a:r>
              <a:rPr sz="2300" b="0" spc="-200" dirty="0">
                <a:latin typeface="Calibri"/>
                <a:cs typeface="Calibri"/>
              </a:rPr>
              <a:t>без </a:t>
            </a:r>
            <a:r>
              <a:rPr sz="2300" b="0" spc="-195" dirty="0">
                <a:latin typeface="Calibri"/>
                <a:cs typeface="Calibri"/>
              </a:rPr>
              <a:t>физической</a:t>
            </a:r>
            <a:r>
              <a:rPr sz="2300" b="0" spc="-200" dirty="0">
                <a:latin typeface="Calibri"/>
                <a:cs typeface="Calibri"/>
              </a:rPr>
              <a:t> </a:t>
            </a:r>
            <a:r>
              <a:rPr sz="2300" b="0" spc="-195" dirty="0">
                <a:latin typeface="Calibri"/>
                <a:cs typeface="Calibri"/>
              </a:rPr>
              <a:t>нагрузки.</a:t>
            </a:r>
            <a:endParaRPr sz="2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90193" y="243332"/>
            <a:ext cx="40132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50" dirty="0">
                <a:latin typeface="Calibri"/>
                <a:cs typeface="Calibri"/>
              </a:rPr>
              <a:t>Непрямая</a:t>
            </a:r>
            <a:r>
              <a:rPr sz="3600" b="0" spc="-105" dirty="0">
                <a:latin typeface="Calibri"/>
                <a:cs typeface="Calibri"/>
              </a:rPr>
              <a:t> </a:t>
            </a:r>
            <a:r>
              <a:rPr sz="3600" b="0" spc="-345" dirty="0">
                <a:latin typeface="Calibri"/>
                <a:cs typeface="Calibri"/>
              </a:rPr>
              <a:t>калориметрия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739" y="1396491"/>
            <a:ext cx="6250940" cy="2824480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04" dirty="0">
                <a:latin typeface="Calibri"/>
                <a:cs typeface="Calibri"/>
              </a:rPr>
              <a:t>VO2- </a:t>
            </a:r>
            <a:r>
              <a:rPr sz="2800" spc="-260" dirty="0">
                <a:latin typeface="Calibri"/>
                <a:cs typeface="Calibri"/>
              </a:rPr>
              <a:t>потребление  </a:t>
            </a:r>
            <a:r>
              <a:rPr sz="2800" spc="-265" dirty="0">
                <a:latin typeface="Calibri"/>
                <a:cs typeface="Calibri"/>
              </a:rPr>
              <a:t>кислорода</a:t>
            </a:r>
            <a:r>
              <a:rPr sz="2800" spc="-204" dirty="0">
                <a:latin typeface="Calibri"/>
                <a:cs typeface="Calibri"/>
              </a:rPr>
              <a:t> </a:t>
            </a:r>
            <a:r>
              <a:rPr sz="2800" spc="-225" dirty="0">
                <a:latin typeface="Calibri"/>
                <a:cs typeface="Calibri"/>
              </a:rPr>
              <a:t>(л\сутки)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25" dirty="0">
                <a:latin typeface="Calibri"/>
                <a:cs typeface="Calibri"/>
              </a:rPr>
              <a:t>VCO2-экскреция  </a:t>
            </a:r>
            <a:r>
              <a:rPr sz="2800" spc="-245" dirty="0">
                <a:latin typeface="Calibri"/>
                <a:cs typeface="Calibri"/>
              </a:rPr>
              <a:t>углекислоты</a:t>
            </a:r>
            <a:r>
              <a:rPr sz="2800" spc="-330" dirty="0">
                <a:latin typeface="Calibri"/>
                <a:cs typeface="Calibri"/>
              </a:rPr>
              <a:t> </a:t>
            </a:r>
            <a:r>
              <a:rPr sz="2800" spc="-225" dirty="0">
                <a:latin typeface="Calibri"/>
                <a:cs typeface="Calibri"/>
              </a:rPr>
              <a:t>(л\сутки)</a:t>
            </a:r>
            <a:endParaRPr sz="2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har char="•"/>
            </a:pPr>
            <a:endParaRPr sz="46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90" dirty="0">
                <a:latin typeface="Calibri"/>
                <a:cs typeface="Calibri"/>
              </a:rPr>
              <a:t>Окисление </a:t>
            </a:r>
            <a:r>
              <a:rPr sz="2000" spc="-185" dirty="0">
                <a:latin typeface="Calibri"/>
                <a:cs typeface="Calibri"/>
              </a:rPr>
              <a:t>белков </a:t>
            </a:r>
            <a:r>
              <a:rPr sz="2000" spc="-130" dirty="0">
                <a:latin typeface="Calibri"/>
                <a:cs typeface="Calibri"/>
              </a:rPr>
              <a:t>(г) </a:t>
            </a:r>
            <a:r>
              <a:rPr sz="2000" spc="-170" dirty="0">
                <a:latin typeface="Calibri"/>
                <a:cs typeface="Calibri"/>
              </a:rPr>
              <a:t>= </a:t>
            </a:r>
            <a:r>
              <a:rPr sz="2000" spc="-130" dirty="0">
                <a:latin typeface="Calibri"/>
                <a:cs typeface="Calibri"/>
              </a:rPr>
              <a:t>6,25 </a:t>
            </a:r>
            <a:r>
              <a:rPr sz="2000" spc="-415" dirty="0">
                <a:latin typeface="Calibri"/>
                <a:cs typeface="Calibri"/>
              </a:rPr>
              <a:t>* </a:t>
            </a:r>
            <a:r>
              <a:rPr sz="2000" spc="-160" dirty="0">
                <a:latin typeface="Calibri"/>
                <a:cs typeface="Calibri"/>
              </a:rPr>
              <a:t>азот</a:t>
            </a:r>
            <a:r>
              <a:rPr sz="2000" spc="-229" dirty="0">
                <a:latin typeface="Calibri"/>
                <a:cs typeface="Calibri"/>
              </a:rPr>
              <a:t> </a:t>
            </a:r>
            <a:r>
              <a:rPr sz="2000" spc="-195" dirty="0">
                <a:latin typeface="Calibri"/>
                <a:cs typeface="Calibri"/>
              </a:rPr>
              <a:t>мочи;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50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90" dirty="0">
                <a:latin typeface="Calibri"/>
                <a:cs typeface="Calibri"/>
              </a:rPr>
              <a:t>Окисление </a:t>
            </a:r>
            <a:r>
              <a:rPr sz="2000" spc="-180" dirty="0">
                <a:latin typeface="Calibri"/>
                <a:cs typeface="Calibri"/>
              </a:rPr>
              <a:t>углеводов </a:t>
            </a:r>
            <a:r>
              <a:rPr sz="2000" spc="-170" dirty="0">
                <a:latin typeface="Calibri"/>
                <a:cs typeface="Calibri"/>
              </a:rPr>
              <a:t>=</a:t>
            </a:r>
            <a:r>
              <a:rPr sz="2000" spc="-265" dirty="0">
                <a:latin typeface="Calibri"/>
                <a:cs typeface="Calibri"/>
              </a:rPr>
              <a:t> </a:t>
            </a:r>
            <a:r>
              <a:rPr sz="2000" spc="-170" dirty="0">
                <a:latin typeface="Calibri"/>
                <a:cs typeface="Calibri"/>
              </a:rPr>
              <a:t>(-2,56*азотмочи)-(2,91*VO2)+(4,12*VCO2);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90" dirty="0">
                <a:latin typeface="Calibri"/>
                <a:cs typeface="Calibri"/>
              </a:rPr>
              <a:t>Окисление </a:t>
            </a:r>
            <a:r>
              <a:rPr sz="2000" spc="-180" dirty="0">
                <a:latin typeface="Calibri"/>
                <a:cs typeface="Calibri"/>
              </a:rPr>
              <a:t>жиров(г)= </a:t>
            </a:r>
            <a:r>
              <a:rPr sz="2000" spc="-160" dirty="0">
                <a:latin typeface="Calibri"/>
                <a:cs typeface="Calibri"/>
              </a:rPr>
              <a:t>(-1,94*азот</a:t>
            </a:r>
            <a:r>
              <a:rPr sz="2000" spc="-254" dirty="0">
                <a:latin typeface="Calibri"/>
                <a:cs typeface="Calibri"/>
              </a:rPr>
              <a:t> </a:t>
            </a:r>
            <a:r>
              <a:rPr sz="2000" spc="-175" dirty="0">
                <a:latin typeface="Calibri"/>
                <a:cs typeface="Calibri"/>
              </a:rPr>
              <a:t>мочи)+(1,69*VO2)-(1,69*VCO2);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1" y="5013325"/>
            <a:ext cx="8064500" cy="1025525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0010" rIns="0" bIns="0" rtlCol="0">
            <a:spAutoFit/>
          </a:bodyPr>
          <a:lstStyle/>
          <a:p>
            <a:pPr algn="ctr">
              <a:lnSpc>
                <a:spcPts val="4310"/>
              </a:lnSpc>
              <a:spcBef>
                <a:spcPts val="100"/>
              </a:spcBef>
            </a:pPr>
            <a:r>
              <a:rPr sz="3600" b="0" spc="-330" dirty="0">
                <a:latin typeface="Calibri"/>
                <a:cs typeface="Calibri"/>
              </a:rPr>
              <a:t>RQ=</a:t>
            </a:r>
            <a:r>
              <a:rPr sz="3600" b="0" spc="-50" dirty="0">
                <a:latin typeface="Calibri"/>
                <a:cs typeface="Calibri"/>
              </a:rPr>
              <a:t> </a:t>
            </a:r>
            <a:r>
              <a:rPr sz="3600" b="0" spc="-320" dirty="0">
                <a:latin typeface="Calibri"/>
                <a:cs typeface="Calibri"/>
              </a:rPr>
              <a:t>VCO2\VO2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ts val="4310"/>
              </a:lnSpc>
            </a:pPr>
            <a:r>
              <a:rPr sz="3600" b="0" spc="-335" dirty="0">
                <a:latin typeface="Calibri"/>
                <a:cs typeface="Calibri"/>
              </a:rPr>
              <a:t>респираторный</a:t>
            </a:r>
            <a:r>
              <a:rPr sz="3600" b="0" spc="-100" dirty="0">
                <a:latin typeface="Calibri"/>
                <a:cs typeface="Calibri"/>
              </a:rPr>
              <a:t> </a:t>
            </a:r>
            <a:r>
              <a:rPr sz="3600" b="0" spc="-315" dirty="0">
                <a:latin typeface="Calibri"/>
                <a:cs typeface="Calibri"/>
              </a:rPr>
              <a:t>коэффициент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6953" y="2694940"/>
            <a:ext cx="5653405" cy="208280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260" dirty="0">
                <a:latin typeface="Calibri"/>
                <a:cs typeface="Calibri"/>
              </a:rPr>
              <a:t>Более </a:t>
            </a:r>
            <a:r>
              <a:rPr sz="2800" spc="-160" dirty="0">
                <a:latin typeface="Calibri"/>
                <a:cs typeface="Calibri"/>
              </a:rPr>
              <a:t>1.0- </a:t>
            </a:r>
            <a:r>
              <a:rPr sz="2800" spc="-254" dirty="0">
                <a:latin typeface="Calibri"/>
                <a:cs typeface="Calibri"/>
              </a:rPr>
              <a:t>преобладает</a:t>
            </a:r>
            <a:r>
              <a:rPr sz="2800" spc="-285" dirty="0">
                <a:latin typeface="Calibri"/>
                <a:cs typeface="Calibri"/>
              </a:rPr>
              <a:t> </a:t>
            </a:r>
            <a:r>
              <a:rPr sz="2800" spc="-245" dirty="0">
                <a:latin typeface="Calibri"/>
                <a:cs typeface="Calibri"/>
              </a:rPr>
              <a:t>липогенез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74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60" dirty="0">
                <a:latin typeface="Calibri"/>
                <a:cs typeface="Calibri"/>
              </a:rPr>
              <a:t>1.0- </a:t>
            </a:r>
            <a:r>
              <a:rPr sz="2800" spc="-254" dirty="0">
                <a:latin typeface="Calibri"/>
                <a:cs typeface="Calibri"/>
              </a:rPr>
              <a:t>утилизация</a:t>
            </a:r>
            <a:r>
              <a:rPr sz="2800" spc="-120" dirty="0">
                <a:latin typeface="Calibri"/>
                <a:cs typeface="Calibri"/>
              </a:rPr>
              <a:t> </a:t>
            </a:r>
            <a:r>
              <a:rPr sz="2800" spc="-245" dirty="0">
                <a:latin typeface="Calibri"/>
                <a:cs typeface="Calibri"/>
              </a:rPr>
              <a:t>углеводов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60" dirty="0">
                <a:latin typeface="Calibri"/>
                <a:cs typeface="Calibri"/>
              </a:rPr>
              <a:t>0.74- </a:t>
            </a:r>
            <a:r>
              <a:rPr sz="2800" spc="-190" dirty="0">
                <a:latin typeface="Calibri"/>
                <a:cs typeface="Calibri"/>
              </a:rPr>
              <a:t>0.85 </a:t>
            </a:r>
            <a:r>
              <a:rPr sz="2800" spc="-235" dirty="0">
                <a:latin typeface="Calibri"/>
                <a:cs typeface="Calibri"/>
              </a:rPr>
              <a:t>-утилизация </a:t>
            </a:r>
            <a:r>
              <a:rPr sz="2800" spc="-245" dirty="0">
                <a:latin typeface="Calibri"/>
                <a:cs typeface="Calibri"/>
              </a:rPr>
              <a:t>углеводов </a:t>
            </a:r>
            <a:r>
              <a:rPr sz="2800" spc="-285" dirty="0">
                <a:latin typeface="Calibri"/>
                <a:cs typeface="Calibri"/>
              </a:rPr>
              <a:t>и</a:t>
            </a:r>
            <a:r>
              <a:rPr sz="2800" spc="-405" dirty="0">
                <a:latin typeface="Calibri"/>
                <a:cs typeface="Calibri"/>
              </a:rPr>
              <a:t> </a:t>
            </a:r>
            <a:r>
              <a:rPr sz="2800" spc="-295" dirty="0">
                <a:latin typeface="Calibri"/>
                <a:cs typeface="Calibri"/>
              </a:rPr>
              <a:t>жиров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800" spc="-195" dirty="0">
                <a:latin typeface="Calibri"/>
                <a:cs typeface="Calibri"/>
              </a:rPr>
              <a:t>0.7- </a:t>
            </a:r>
            <a:r>
              <a:rPr sz="2800" spc="-254" dirty="0">
                <a:latin typeface="Calibri"/>
                <a:cs typeface="Calibri"/>
              </a:rPr>
              <a:t>утилизация</a:t>
            </a:r>
            <a:r>
              <a:rPr sz="2800" spc="-85" dirty="0">
                <a:latin typeface="Calibri"/>
                <a:cs typeface="Calibri"/>
              </a:rPr>
              <a:t> </a:t>
            </a:r>
            <a:r>
              <a:rPr sz="2800" spc="-295" dirty="0">
                <a:latin typeface="Calibri"/>
                <a:cs typeface="Calibri"/>
              </a:rPr>
              <a:t>жиров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1629" y="565403"/>
            <a:ext cx="99910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80" dirty="0">
                <a:latin typeface="Calibri"/>
                <a:cs typeface="Calibri"/>
              </a:rPr>
              <a:t>Факторы, </a:t>
            </a:r>
            <a:r>
              <a:rPr b="0" spc="-340" dirty="0">
                <a:latin typeface="Calibri"/>
                <a:cs typeface="Calibri"/>
              </a:rPr>
              <a:t>влияющие </a:t>
            </a:r>
            <a:r>
              <a:rPr b="0" spc="-290" dirty="0">
                <a:latin typeface="Calibri"/>
                <a:cs typeface="Calibri"/>
              </a:rPr>
              <a:t>на </a:t>
            </a:r>
            <a:r>
              <a:rPr b="0" spc="-295" dirty="0">
                <a:latin typeface="Calibri"/>
                <a:cs typeface="Calibri"/>
              </a:rPr>
              <a:t>потребление </a:t>
            </a:r>
            <a:r>
              <a:rPr b="0" spc="-300" dirty="0">
                <a:latin typeface="Calibri"/>
                <a:cs typeface="Calibri"/>
              </a:rPr>
              <a:t>кислорода</a:t>
            </a:r>
            <a:r>
              <a:rPr b="0" spc="-459" dirty="0">
                <a:latin typeface="Calibri"/>
                <a:cs typeface="Calibri"/>
              </a:rPr>
              <a:t> </a:t>
            </a:r>
            <a:r>
              <a:rPr b="0" spc="-280" dirty="0">
                <a:latin typeface="Calibri"/>
                <a:cs typeface="Calibri"/>
              </a:rPr>
              <a:t>(энергопотребление)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603403" y="1761235"/>
            <a:ext cx="1377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50" dirty="0">
                <a:latin typeface="Calibri"/>
                <a:cs typeface="Calibri"/>
              </a:rPr>
              <a:t>У</a:t>
            </a:r>
            <a:r>
              <a:rPr sz="2400" spc="-320" dirty="0">
                <a:latin typeface="Calibri"/>
                <a:cs typeface="Calibri"/>
              </a:rPr>
              <a:t>м</a:t>
            </a:r>
            <a:r>
              <a:rPr sz="2400" spc="-210" dirty="0">
                <a:latin typeface="Calibri"/>
                <a:cs typeface="Calibri"/>
              </a:rPr>
              <a:t>е</a:t>
            </a:r>
            <a:r>
              <a:rPr sz="2400" spc="-250" dirty="0">
                <a:latin typeface="Calibri"/>
                <a:cs typeface="Calibri"/>
              </a:rPr>
              <a:t>н</a:t>
            </a:r>
            <a:r>
              <a:rPr sz="2400" spc="-229" dirty="0">
                <a:latin typeface="Calibri"/>
                <a:cs typeface="Calibri"/>
              </a:rPr>
              <a:t>ь</a:t>
            </a:r>
            <a:r>
              <a:rPr sz="2400" spc="-330" dirty="0">
                <a:latin typeface="Calibri"/>
                <a:cs typeface="Calibri"/>
              </a:rPr>
              <a:t>ш</a:t>
            </a:r>
            <a:r>
              <a:rPr sz="2400" spc="-210" dirty="0">
                <a:latin typeface="Calibri"/>
                <a:cs typeface="Calibri"/>
              </a:rPr>
              <a:t>е</a:t>
            </a:r>
            <a:r>
              <a:rPr sz="2400" spc="-250" dirty="0">
                <a:latin typeface="Calibri"/>
                <a:cs typeface="Calibri"/>
              </a:rPr>
              <a:t>ни</a:t>
            </a:r>
            <a:r>
              <a:rPr sz="2400" spc="-204" dirty="0">
                <a:latin typeface="Calibri"/>
                <a:cs typeface="Calibri"/>
              </a:rPr>
              <a:t>е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8340" y="2130044"/>
            <a:ext cx="2294890" cy="363156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5" dirty="0">
                <a:latin typeface="Calibri"/>
                <a:cs typeface="Calibri"/>
              </a:rPr>
              <a:t>Седация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15" dirty="0">
                <a:latin typeface="Calibri"/>
                <a:cs typeface="Calibri"/>
              </a:rPr>
              <a:t>Аналгезия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45" dirty="0">
                <a:latin typeface="Calibri"/>
                <a:cs typeface="Calibri"/>
              </a:rPr>
              <a:t>Миорелаксанты</a:t>
            </a:r>
            <a:endParaRPr sz="2400">
              <a:latin typeface="Calibri"/>
              <a:cs typeface="Calibri"/>
            </a:endParaRPr>
          </a:p>
          <a:p>
            <a:pPr marL="420370" indent="-408305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420370" algn="l"/>
                <a:tab pos="421005" algn="l"/>
              </a:tabLst>
            </a:pPr>
            <a:r>
              <a:rPr sz="2400" spc="-235" dirty="0">
                <a:latin typeface="Calibri"/>
                <a:cs typeface="Calibri"/>
              </a:rPr>
              <a:t>гиповолемия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54" dirty="0">
                <a:latin typeface="Calibri"/>
                <a:cs typeface="Calibri"/>
              </a:rPr>
              <a:t>Гипотермия</a:t>
            </a:r>
            <a:endParaRPr sz="2400">
              <a:latin typeface="Calibri"/>
              <a:cs typeface="Calibri"/>
            </a:endParaRPr>
          </a:p>
          <a:p>
            <a:pPr marL="420370" indent="-40830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420370" algn="l"/>
                <a:tab pos="421005" algn="l"/>
              </a:tabLst>
            </a:pPr>
            <a:r>
              <a:rPr sz="2400" spc="-235" dirty="0">
                <a:latin typeface="Calibri"/>
                <a:cs typeface="Calibri"/>
              </a:rPr>
              <a:t>ИВЛ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25" dirty="0">
                <a:latin typeface="Calibri"/>
                <a:cs typeface="Calibri"/>
              </a:rPr>
              <a:t>Антипиретики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50" dirty="0">
                <a:latin typeface="Calibri"/>
                <a:cs typeface="Calibri"/>
              </a:rPr>
              <a:t>Голодание\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45" dirty="0">
                <a:latin typeface="Calibri"/>
                <a:cs typeface="Calibri"/>
              </a:rPr>
              <a:t>Гипоалиментация.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72109" y="1730755"/>
            <a:ext cx="3463290" cy="323215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19734">
              <a:lnSpc>
                <a:spcPct val="100000"/>
              </a:lnSpc>
              <a:spcBef>
                <a:spcPts val="340"/>
              </a:spcBef>
            </a:pPr>
            <a:r>
              <a:rPr sz="2400" spc="-229" dirty="0">
                <a:latin typeface="Calibri"/>
                <a:cs typeface="Calibri"/>
              </a:rPr>
              <a:t>Увеличение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10" dirty="0">
                <a:latin typeface="Calibri"/>
                <a:cs typeface="Calibri"/>
              </a:rPr>
              <a:t>Лихорадка</a:t>
            </a:r>
            <a:endParaRPr sz="2400">
              <a:latin typeface="Calibri"/>
              <a:cs typeface="Calibri"/>
            </a:endParaRPr>
          </a:p>
          <a:p>
            <a:pPr marL="420370" indent="-40830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420370" algn="l"/>
                <a:tab pos="421005" algn="l"/>
              </a:tabLst>
            </a:pPr>
            <a:r>
              <a:rPr sz="2400" spc="-240" dirty="0">
                <a:latin typeface="Calibri"/>
                <a:cs typeface="Calibri"/>
              </a:rPr>
              <a:t>Озноб</a:t>
            </a:r>
            <a:endParaRPr sz="2400">
              <a:latin typeface="Calibri"/>
              <a:cs typeface="Calibri"/>
            </a:endParaRPr>
          </a:p>
          <a:p>
            <a:pPr marL="420370" indent="-408305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420370" algn="l"/>
                <a:tab pos="421005" algn="l"/>
              </a:tabLst>
            </a:pPr>
            <a:r>
              <a:rPr sz="2400" spc="-215" dirty="0">
                <a:latin typeface="Calibri"/>
                <a:cs typeface="Calibri"/>
              </a:rPr>
              <a:t>Судороги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40" dirty="0">
                <a:latin typeface="Calibri"/>
                <a:cs typeface="Calibri"/>
              </a:rPr>
              <a:t>Возбуждение</a:t>
            </a:r>
            <a:endParaRPr sz="2400">
              <a:latin typeface="Calibri"/>
              <a:cs typeface="Calibri"/>
            </a:endParaRPr>
          </a:p>
          <a:p>
            <a:pPr marL="420370" indent="-408305">
              <a:lnSpc>
                <a:spcPct val="100000"/>
              </a:lnSpc>
              <a:spcBef>
                <a:spcPts val="310"/>
              </a:spcBef>
              <a:buFont typeface="Arial"/>
              <a:buChar char="•"/>
              <a:tabLst>
                <a:tab pos="420370" algn="l"/>
                <a:tab pos="421005" algn="l"/>
              </a:tabLst>
            </a:pPr>
            <a:r>
              <a:rPr sz="2400" spc="-235" dirty="0">
                <a:latin typeface="Calibri"/>
                <a:cs typeface="Calibri"/>
              </a:rPr>
              <a:t>Боль</a:t>
            </a:r>
            <a:endParaRPr sz="24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spc="-215" dirty="0">
                <a:latin typeface="Calibri"/>
                <a:cs typeface="Calibri"/>
              </a:rPr>
              <a:t>Адренэргические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препараты</a:t>
            </a:r>
            <a:endParaRPr sz="2400">
              <a:latin typeface="Calibri"/>
              <a:cs typeface="Calibri"/>
            </a:endParaRPr>
          </a:p>
          <a:p>
            <a:pPr marL="420370" indent="-408305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420370" algn="l"/>
                <a:tab pos="421005" algn="l"/>
              </a:tabLst>
            </a:pPr>
            <a:r>
              <a:rPr sz="2400" spc="-220" dirty="0">
                <a:latin typeface="Calibri"/>
                <a:cs typeface="Calibri"/>
              </a:rPr>
              <a:t>Отлучение </a:t>
            </a:r>
            <a:r>
              <a:rPr sz="2400" spc="-200" dirty="0">
                <a:latin typeface="Calibri"/>
                <a:cs typeface="Calibri"/>
              </a:rPr>
              <a:t>от</a:t>
            </a:r>
            <a:r>
              <a:rPr sz="2400" spc="-204" dirty="0">
                <a:latin typeface="Calibri"/>
                <a:cs typeface="Calibri"/>
              </a:rPr>
              <a:t> </a:t>
            </a:r>
            <a:r>
              <a:rPr sz="2400" spc="-215" dirty="0">
                <a:latin typeface="Calibri"/>
                <a:cs typeface="Calibri"/>
              </a:rPr>
              <a:t>вентилятора.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0912" y="97536"/>
            <a:ext cx="7599680" cy="91249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172460" marR="5080" indent="-3160395">
              <a:lnSpc>
                <a:spcPct val="100699"/>
              </a:lnSpc>
              <a:spcBef>
                <a:spcPts val="75"/>
              </a:spcBef>
            </a:pPr>
            <a:r>
              <a:rPr sz="2900" b="0" spc="-280" dirty="0">
                <a:latin typeface="Calibri"/>
                <a:cs typeface="Calibri"/>
              </a:rPr>
              <a:t>Метаболограф </a:t>
            </a:r>
            <a:r>
              <a:rPr sz="2900" b="0" spc="-300" dirty="0">
                <a:latin typeface="Calibri"/>
                <a:cs typeface="Calibri"/>
              </a:rPr>
              <a:t>нужен </a:t>
            </a:r>
            <a:r>
              <a:rPr sz="2900" b="0" spc="-305" dirty="0">
                <a:latin typeface="Calibri"/>
                <a:cs typeface="Calibri"/>
              </a:rPr>
              <a:t>для </a:t>
            </a:r>
            <a:r>
              <a:rPr sz="2900" b="0" spc="-270" dirty="0">
                <a:latin typeface="Calibri"/>
                <a:cs typeface="Calibri"/>
              </a:rPr>
              <a:t>рутинной оценки </a:t>
            </a:r>
            <a:r>
              <a:rPr sz="2900" b="0" spc="-254" dirty="0">
                <a:latin typeface="Calibri"/>
                <a:cs typeface="Calibri"/>
              </a:rPr>
              <a:t>потребности </a:t>
            </a:r>
            <a:r>
              <a:rPr sz="2900" b="0" spc="-225" dirty="0">
                <a:latin typeface="Calibri"/>
                <a:cs typeface="Calibri"/>
              </a:rPr>
              <a:t>в  </a:t>
            </a:r>
            <a:r>
              <a:rPr sz="2900" b="0" spc="-250" dirty="0">
                <a:latin typeface="Calibri"/>
                <a:cs typeface="Calibri"/>
              </a:rPr>
              <a:t>энергии</a:t>
            </a:r>
            <a:r>
              <a:rPr sz="2900" b="0" spc="-45" dirty="0">
                <a:latin typeface="Calibri"/>
                <a:cs typeface="Calibri"/>
              </a:rPr>
              <a:t> </a:t>
            </a:r>
            <a:r>
              <a:rPr sz="2900" b="0" spc="-310" dirty="0">
                <a:latin typeface="Calibri"/>
                <a:cs typeface="Calibri"/>
              </a:rPr>
              <a:t>?</a:t>
            </a:r>
            <a:endParaRPr sz="29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46979" y="1505712"/>
            <a:ext cx="2946400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275" dirty="0">
                <a:latin typeface="Calibri"/>
                <a:cs typeface="Calibri"/>
              </a:rPr>
              <a:t>VO2 </a:t>
            </a:r>
            <a:r>
              <a:rPr sz="2900" spc="-45" dirty="0">
                <a:latin typeface="Calibri"/>
                <a:cs typeface="Calibri"/>
              </a:rPr>
              <a:t>- </a:t>
            </a:r>
            <a:r>
              <a:rPr sz="2900" spc="-260" dirty="0">
                <a:latin typeface="Calibri"/>
                <a:cs typeface="Calibri"/>
              </a:rPr>
              <a:t>VCO2 </a:t>
            </a:r>
            <a:r>
              <a:rPr sz="2900" spc="90" dirty="0">
                <a:latin typeface="Calibri"/>
                <a:cs typeface="Calibri"/>
              </a:rPr>
              <a:t>– </a:t>
            </a:r>
            <a:r>
              <a:rPr sz="2900" spc="-180" dirty="0">
                <a:latin typeface="Calibri"/>
                <a:cs typeface="Calibri"/>
              </a:rPr>
              <a:t>REE </a:t>
            </a:r>
            <a:r>
              <a:rPr sz="2900" spc="-45" dirty="0">
                <a:latin typeface="Calibri"/>
                <a:cs typeface="Calibri"/>
              </a:rPr>
              <a:t>-</a:t>
            </a:r>
            <a:r>
              <a:rPr sz="2900" spc="-215" dirty="0">
                <a:latin typeface="Calibri"/>
                <a:cs typeface="Calibri"/>
              </a:rPr>
              <a:t> </a:t>
            </a:r>
            <a:r>
              <a:rPr sz="2900" spc="-275" dirty="0">
                <a:latin typeface="Calibri"/>
                <a:cs typeface="Calibri"/>
              </a:rPr>
              <a:t>RQ</a:t>
            </a:r>
            <a:endParaRPr sz="29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6548" y="2351088"/>
            <a:ext cx="4413251" cy="330993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2200" y="2212181"/>
            <a:ext cx="4038600" cy="3302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1487" y="506475"/>
            <a:ext cx="525462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395" dirty="0">
                <a:latin typeface="Calibri"/>
                <a:cs typeface="Calibri"/>
              </a:rPr>
              <a:t>Метаболический</a:t>
            </a:r>
            <a:r>
              <a:rPr sz="4000" b="0" spc="-75" dirty="0">
                <a:latin typeface="Calibri"/>
                <a:cs typeface="Calibri"/>
              </a:rPr>
              <a:t> </a:t>
            </a:r>
            <a:r>
              <a:rPr sz="4000" b="0" spc="-390" dirty="0">
                <a:latin typeface="Calibri"/>
                <a:cs typeface="Calibri"/>
              </a:rPr>
              <a:t>мониторинг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02739" y="1631187"/>
            <a:ext cx="7077075" cy="3436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7335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280035" algn="l"/>
              </a:tabLst>
            </a:pPr>
            <a:r>
              <a:rPr sz="2800" spc="-260" dirty="0">
                <a:latin typeface="Calibri"/>
                <a:cs typeface="Calibri"/>
              </a:rPr>
              <a:t>Потребление</a:t>
            </a:r>
            <a:r>
              <a:rPr sz="2800" spc="-45" dirty="0">
                <a:latin typeface="Calibri"/>
                <a:cs typeface="Calibri"/>
              </a:rPr>
              <a:t> </a:t>
            </a:r>
            <a:r>
              <a:rPr sz="2800" spc="-265" dirty="0">
                <a:latin typeface="Calibri"/>
                <a:cs typeface="Calibri"/>
              </a:rPr>
              <a:t>кислорода</a:t>
            </a:r>
            <a:endParaRPr sz="2800">
              <a:latin typeface="Calibri"/>
              <a:cs typeface="Calibri"/>
            </a:endParaRPr>
          </a:p>
          <a:p>
            <a:pPr marL="469265">
              <a:lnSpc>
                <a:spcPts val="3325"/>
              </a:lnSpc>
              <a:spcBef>
                <a:spcPts val="45"/>
              </a:spcBef>
            </a:pPr>
            <a:r>
              <a:rPr sz="2800" spc="-254" dirty="0">
                <a:latin typeface="Calibri"/>
                <a:cs typeface="Calibri"/>
              </a:rPr>
              <a:t>VO2= </a:t>
            </a:r>
            <a:r>
              <a:rPr sz="2800" spc="-409" dirty="0">
                <a:latin typeface="Calibri"/>
                <a:cs typeface="Calibri"/>
              </a:rPr>
              <a:t>МОД </a:t>
            </a:r>
            <a:r>
              <a:rPr sz="2800" spc="-580" dirty="0">
                <a:latin typeface="Calibri"/>
                <a:cs typeface="Calibri"/>
              </a:rPr>
              <a:t>* </a:t>
            </a:r>
            <a:r>
              <a:rPr sz="2800" spc="-170" dirty="0">
                <a:latin typeface="Calibri"/>
                <a:cs typeface="Calibri"/>
              </a:rPr>
              <a:t>(FiO2 </a:t>
            </a:r>
            <a:r>
              <a:rPr sz="2800" spc="-150" dirty="0">
                <a:latin typeface="Calibri"/>
                <a:cs typeface="Calibri"/>
              </a:rPr>
              <a:t>inspir-FiO2</a:t>
            </a:r>
            <a:r>
              <a:rPr sz="2800" spc="-185" dirty="0">
                <a:latin typeface="Calibri"/>
                <a:cs typeface="Calibri"/>
              </a:rPr>
              <a:t> </a:t>
            </a:r>
            <a:r>
              <a:rPr sz="2800" spc="-170" dirty="0">
                <a:latin typeface="Calibri"/>
                <a:cs typeface="Calibri"/>
              </a:rPr>
              <a:t>expir)</a:t>
            </a:r>
            <a:endParaRPr sz="2800">
              <a:latin typeface="Calibri"/>
              <a:cs typeface="Calibri"/>
            </a:endParaRPr>
          </a:p>
          <a:p>
            <a:pPr marL="279400" indent="-267335">
              <a:lnSpc>
                <a:spcPts val="3325"/>
              </a:lnSpc>
              <a:buAutoNum type="arabicPeriod" startAt="2"/>
              <a:tabLst>
                <a:tab pos="280035" algn="l"/>
              </a:tabLst>
            </a:pPr>
            <a:r>
              <a:rPr sz="2800" spc="-245" dirty="0">
                <a:latin typeface="Calibri"/>
                <a:cs typeface="Calibri"/>
              </a:rPr>
              <a:t>Экскреция</a:t>
            </a:r>
            <a:r>
              <a:rPr sz="2800" spc="-50" dirty="0">
                <a:latin typeface="Calibri"/>
                <a:cs typeface="Calibri"/>
              </a:rPr>
              <a:t> </a:t>
            </a:r>
            <a:r>
              <a:rPr sz="2800" spc="-245" dirty="0">
                <a:latin typeface="Calibri"/>
                <a:cs typeface="Calibri"/>
              </a:rPr>
              <a:t>углекислоты</a:t>
            </a:r>
            <a:endParaRPr sz="2800">
              <a:latin typeface="Calibri"/>
              <a:cs typeface="Calibri"/>
            </a:endParaRPr>
          </a:p>
          <a:p>
            <a:pPr marL="469265">
              <a:lnSpc>
                <a:spcPct val="100000"/>
              </a:lnSpc>
              <a:spcBef>
                <a:spcPts val="50"/>
              </a:spcBef>
            </a:pPr>
            <a:r>
              <a:rPr sz="2800" spc="-245" dirty="0">
                <a:latin typeface="Calibri"/>
                <a:cs typeface="Calibri"/>
              </a:rPr>
              <a:t>VCO2= </a:t>
            </a:r>
            <a:r>
              <a:rPr sz="2800" spc="-405" dirty="0">
                <a:latin typeface="Calibri"/>
                <a:cs typeface="Calibri"/>
              </a:rPr>
              <a:t>MOД </a:t>
            </a:r>
            <a:r>
              <a:rPr sz="2800" spc="-580" dirty="0">
                <a:latin typeface="Calibri"/>
                <a:cs typeface="Calibri"/>
              </a:rPr>
              <a:t>* </a:t>
            </a:r>
            <a:r>
              <a:rPr sz="2800" spc="-170" dirty="0">
                <a:latin typeface="Calibri"/>
                <a:cs typeface="Calibri"/>
              </a:rPr>
              <a:t>FiCO2 </a:t>
            </a:r>
            <a:r>
              <a:rPr sz="2800" spc="-160" dirty="0">
                <a:latin typeface="Calibri"/>
                <a:cs typeface="Calibri"/>
              </a:rPr>
              <a:t>expir</a:t>
            </a:r>
            <a:r>
              <a:rPr sz="2800" spc="-225" dirty="0">
                <a:latin typeface="Calibri"/>
                <a:cs typeface="Calibri"/>
              </a:rPr>
              <a:t> </a:t>
            </a:r>
            <a:r>
              <a:rPr sz="2800" spc="-220" dirty="0">
                <a:latin typeface="Calibri"/>
                <a:cs typeface="Calibri"/>
              </a:rPr>
              <a:t>%</a:t>
            </a:r>
            <a:endParaRPr sz="2800">
              <a:latin typeface="Calibri"/>
              <a:cs typeface="Calibri"/>
            </a:endParaRPr>
          </a:p>
          <a:p>
            <a:pPr marL="279400" indent="-267335">
              <a:lnSpc>
                <a:spcPts val="3325"/>
              </a:lnSpc>
              <a:spcBef>
                <a:spcPts val="45"/>
              </a:spcBef>
              <a:buAutoNum type="arabicPeriod" startAt="3"/>
              <a:tabLst>
                <a:tab pos="280035" algn="l"/>
              </a:tabLst>
            </a:pPr>
            <a:r>
              <a:rPr sz="2800" spc="-260" dirty="0">
                <a:latin typeface="Calibri"/>
                <a:cs typeface="Calibri"/>
              </a:rPr>
              <a:t>Вычисление </a:t>
            </a:r>
            <a:r>
              <a:rPr sz="2800" spc="-245" dirty="0">
                <a:latin typeface="Calibri"/>
                <a:cs typeface="Calibri"/>
              </a:rPr>
              <a:t>респираторного</a:t>
            </a:r>
            <a:r>
              <a:rPr sz="2800" spc="-200" dirty="0">
                <a:latin typeface="Calibri"/>
                <a:cs typeface="Calibri"/>
              </a:rPr>
              <a:t> </a:t>
            </a:r>
            <a:r>
              <a:rPr sz="2800" spc="-245" dirty="0">
                <a:latin typeface="Calibri"/>
                <a:cs typeface="Calibri"/>
              </a:rPr>
              <a:t>коэффициента</a:t>
            </a:r>
            <a:endParaRPr sz="2800">
              <a:latin typeface="Calibri"/>
              <a:cs typeface="Calibri"/>
            </a:endParaRPr>
          </a:p>
          <a:p>
            <a:pPr marL="621665">
              <a:lnSpc>
                <a:spcPts val="3325"/>
              </a:lnSpc>
            </a:pPr>
            <a:r>
              <a:rPr sz="2800" spc="-260" dirty="0">
                <a:latin typeface="Calibri"/>
                <a:cs typeface="Calibri"/>
              </a:rPr>
              <a:t>RQ </a:t>
            </a:r>
            <a:r>
              <a:rPr sz="2800" spc="-235" dirty="0">
                <a:latin typeface="Calibri"/>
                <a:cs typeface="Calibri"/>
              </a:rPr>
              <a:t>=</a:t>
            </a:r>
            <a:r>
              <a:rPr sz="2800" spc="-215" dirty="0">
                <a:latin typeface="Calibri"/>
                <a:cs typeface="Calibri"/>
              </a:rPr>
              <a:t> </a:t>
            </a:r>
            <a:r>
              <a:rPr sz="2800" spc="-245" dirty="0">
                <a:latin typeface="Calibri"/>
                <a:cs typeface="Calibri"/>
              </a:rPr>
              <a:t>VCO2\VO2</a:t>
            </a:r>
            <a:endParaRPr sz="2800">
              <a:latin typeface="Calibri"/>
              <a:cs typeface="Calibri"/>
            </a:endParaRPr>
          </a:p>
          <a:p>
            <a:pPr marL="229235" marR="5080" indent="-229235">
              <a:lnSpc>
                <a:spcPts val="3290"/>
              </a:lnSpc>
              <a:spcBef>
                <a:spcPts val="220"/>
              </a:spcBef>
              <a:buAutoNum type="arabicPeriod" startAt="4"/>
              <a:tabLst>
                <a:tab pos="229235" algn="l"/>
              </a:tabLst>
            </a:pPr>
            <a:r>
              <a:rPr sz="2800" spc="-204" dirty="0">
                <a:latin typeface="Calibri"/>
                <a:cs typeface="Calibri"/>
              </a:rPr>
              <a:t>Расчет </a:t>
            </a:r>
            <a:r>
              <a:rPr sz="2800" spc="-260" dirty="0">
                <a:latin typeface="Calibri"/>
                <a:cs typeface="Calibri"/>
              </a:rPr>
              <a:t>истинной </a:t>
            </a:r>
            <a:r>
              <a:rPr sz="2800" spc="-250" dirty="0">
                <a:latin typeface="Calibri"/>
                <a:cs typeface="Calibri"/>
              </a:rPr>
              <a:t>потребности </a:t>
            </a:r>
            <a:r>
              <a:rPr sz="2800" spc="-215" dirty="0">
                <a:latin typeface="Calibri"/>
                <a:cs typeface="Calibri"/>
              </a:rPr>
              <a:t>в </a:t>
            </a:r>
            <a:r>
              <a:rPr sz="2800" spc="-245" dirty="0">
                <a:latin typeface="Calibri"/>
                <a:cs typeface="Calibri"/>
              </a:rPr>
              <a:t>энергии </a:t>
            </a:r>
            <a:r>
              <a:rPr sz="2800" spc="-220" dirty="0">
                <a:latin typeface="Calibri"/>
                <a:cs typeface="Calibri"/>
              </a:rPr>
              <a:t>(ккал\сутки) </a:t>
            </a:r>
            <a:r>
              <a:rPr sz="2800" spc="-235" dirty="0">
                <a:latin typeface="Calibri"/>
                <a:cs typeface="Calibri"/>
              </a:rPr>
              <a:t>=  </a:t>
            </a:r>
            <a:r>
              <a:rPr sz="2800" spc="-195" dirty="0">
                <a:latin typeface="Calibri"/>
                <a:cs typeface="Calibri"/>
              </a:rPr>
              <a:t>(3,9 </a:t>
            </a:r>
            <a:r>
              <a:rPr sz="2800" spc="-260" dirty="0">
                <a:latin typeface="Calibri"/>
                <a:cs typeface="Calibri"/>
              </a:rPr>
              <a:t>VO2 </a:t>
            </a:r>
            <a:r>
              <a:rPr sz="2800" spc="-204" dirty="0">
                <a:latin typeface="Calibri"/>
                <a:cs typeface="Calibri"/>
              </a:rPr>
              <a:t>+1,1 </a:t>
            </a:r>
            <a:r>
              <a:rPr sz="2800" spc="-235" dirty="0">
                <a:latin typeface="Calibri"/>
                <a:cs typeface="Calibri"/>
              </a:rPr>
              <a:t>VCO2)</a:t>
            </a:r>
            <a:r>
              <a:rPr sz="2800" spc="-345" dirty="0">
                <a:latin typeface="Calibri"/>
                <a:cs typeface="Calibri"/>
              </a:rPr>
              <a:t> </a:t>
            </a:r>
            <a:r>
              <a:rPr sz="2800" spc="-245" dirty="0">
                <a:latin typeface="Calibri"/>
                <a:cs typeface="Calibri"/>
              </a:rPr>
              <a:t>*1440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52695" y="334263"/>
            <a:ext cx="207645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0" spc="-275" dirty="0">
                <a:latin typeface="Calibri"/>
                <a:cs typeface="Calibri"/>
              </a:rPr>
              <a:t>МЕТАБОЛОГРАФЫ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10688" y="1527556"/>
            <a:ext cx="5647690" cy="143383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622300" indent="-6096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621665" algn="l"/>
                <a:tab pos="622300" algn="l"/>
              </a:tabLst>
            </a:pPr>
            <a:r>
              <a:rPr sz="2800" spc="-185" dirty="0">
                <a:latin typeface="Calibri"/>
                <a:cs typeface="Calibri"/>
              </a:rPr>
              <a:t>Deltatrac </a:t>
            </a:r>
            <a:r>
              <a:rPr sz="2800" spc="-220" dirty="0">
                <a:latin typeface="Calibri"/>
                <a:cs typeface="Calibri"/>
              </a:rPr>
              <a:t>Metabolic</a:t>
            </a:r>
            <a:r>
              <a:rPr sz="2800" spc="90" dirty="0">
                <a:latin typeface="Calibri"/>
                <a:cs typeface="Calibri"/>
              </a:rPr>
              <a:t> </a:t>
            </a:r>
            <a:r>
              <a:rPr sz="2800" spc="-245" dirty="0">
                <a:latin typeface="Calibri"/>
                <a:cs typeface="Calibri"/>
              </a:rPr>
              <a:t>Monitor;</a:t>
            </a:r>
            <a:endParaRPr sz="28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21665" algn="l"/>
                <a:tab pos="622300" algn="l"/>
              </a:tabLst>
            </a:pPr>
            <a:r>
              <a:rPr sz="2800" spc="-254" dirty="0">
                <a:latin typeface="Calibri"/>
                <a:cs typeface="Calibri"/>
              </a:rPr>
              <a:t>MedGraphics </a:t>
            </a:r>
            <a:r>
              <a:rPr sz="2800" spc="-135" dirty="0">
                <a:latin typeface="Calibri"/>
                <a:cs typeface="Calibri"/>
              </a:rPr>
              <a:t>Critical </a:t>
            </a:r>
            <a:r>
              <a:rPr sz="2800" spc="-220" dirty="0">
                <a:latin typeface="Calibri"/>
                <a:cs typeface="Calibri"/>
              </a:rPr>
              <a:t>Care</a:t>
            </a:r>
            <a:r>
              <a:rPr sz="2800" spc="-135" dirty="0">
                <a:latin typeface="Calibri"/>
                <a:cs typeface="Calibri"/>
              </a:rPr>
              <a:t> </a:t>
            </a:r>
            <a:r>
              <a:rPr sz="2800" spc="-245" dirty="0">
                <a:latin typeface="Calibri"/>
                <a:cs typeface="Calibri"/>
              </a:rPr>
              <a:t>Monitor;</a:t>
            </a:r>
            <a:endParaRPr sz="2800">
              <a:latin typeface="Calibri"/>
              <a:cs typeface="Calibri"/>
            </a:endParaRPr>
          </a:p>
          <a:p>
            <a:pPr marL="622300" indent="-6096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621665" algn="l"/>
                <a:tab pos="622300" algn="l"/>
              </a:tabLst>
            </a:pPr>
            <a:r>
              <a:rPr sz="2800" spc="-195" dirty="0">
                <a:latin typeface="Calibri"/>
                <a:cs typeface="Calibri"/>
              </a:rPr>
              <a:t>Puritan-Bennett </a:t>
            </a:r>
            <a:r>
              <a:rPr sz="2800" spc="-160" dirty="0">
                <a:latin typeface="Calibri"/>
                <a:cs typeface="Calibri"/>
              </a:rPr>
              <a:t>7250 </a:t>
            </a:r>
            <a:r>
              <a:rPr sz="2800" spc="-200" dirty="0">
                <a:latin typeface="Calibri"/>
                <a:cs typeface="Calibri"/>
              </a:rPr>
              <a:t>metabolic</a:t>
            </a:r>
            <a:r>
              <a:rPr sz="2800" spc="-204" dirty="0">
                <a:latin typeface="Calibri"/>
                <a:cs typeface="Calibri"/>
              </a:rPr>
              <a:t> </a:t>
            </a:r>
            <a:r>
              <a:rPr sz="2800" spc="-229" dirty="0">
                <a:latin typeface="Calibri"/>
                <a:cs typeface="Calibri"/>
              </a:rPr>
              <a:t>monitor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2" y="3213102"/>
            <a:ext cx="2771775" cy="216058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64425" y="4437064"/>
            <a:ext cx="2987675" cy="227806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1513" y="4005297"/>
            <a:ext cx="2783864" cy="21256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5478" y="217932"/>
            <a:ext cx="232727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345" dirty="0"/>
              <a:t>Что</a:t>
            </a:r>
            <a:r>
              <a:rPr spc="-120" dirty="0"/>
              <a:t> </a:t>
            </a:r>
            <a:r>
              <a:rPr spc="-509" dirty="0"/>
              <a:t>имеем?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60831" y="115823"/>
            <a:ext cx="11271885" cy="6501765"/>
            <a:chOff x="560831" y="115823"/>
            <a:chExt cx="11271885" cy="65017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0831" y="1082039"/>
              <a:ext cx="4087368" cy="55351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121" y="1277191"/>
              <a:ext cx="3498696" cy="49468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15967" y="115823"/>
              <a:ext cx="7516368" cy="25176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11142" y="312115"/>
              <a:ext cx="6929561" cy="19301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86655" y="2389631"/>
              <a:ext cx="3249168" cy="40172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80001" y="2585286"/>
              <a:ext cx="2664574" cy="3428046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5187727" y="6421628"/>
            <a:ext cx="18173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Клиника Института</a:t>
            </a:r>
            <a:r>
              <a:rPr sz="1200" spc="-3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898989"/>
                </a:solidFill>
                <a:latin typeface="Calibri"/>
                <a:cs typeface="Calibri"/>
              </a:rPr>
              <a:t>Мозга©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74280" y="2746247"/>
            <a:ext cx="4255135" cy="3337560"/>
            <a:chOff x="7574280" y="2746247"/>
            <a:chExt cx="4255135" cy="333756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74280" y="2746247"/>
              <a:ext cx="4255008" cy="33375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69762" y="2939632"/>
              <a:ext cx="3666119" cy="27505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4368" y="361188"/>
            <a:ext cx="5710555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445" dirty="0">
                <a:latin typeface="Calibri"/>
                <a:cs typeface="Calibri"/>
              </a:rPr>
              <a:t>Современный</a:t>
            </a:r>
            <a:r>
              <a:rPr sz="4400" b="0" spc="-50" dirty="0">
                <a:latin typeface="Calibri"/>
                <a:cs typeface="Calibri"/>
              </a:rPr>
              <a:t> </a:t>
            </a:r>
            <a:r>
              <a:rPr sz="4400" b="0" spc="-400" dirty="0">
                <a:latin typeface="Calibri"/>
                <a:cs typeface="Calibri"/>
              </a:rPr>
              <a:t>метаболограф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24112" y="1325562"/>
            <a:ext cx="7416800" cy="5022851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04950" y="359568"/>
            <a:ext cx="9356725" cy="5689600"/>
            <a:chOff x="1504950" y="359568"/>
            <a:chExt cx="9356725" cy="56896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5500" y="359568"/>
              <a:ext cx="7991854" cy="56896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472489" y="4292601"/>
              <a:ext cx="2376805" cy="1224280"/>
            </a:xfrm>
            <a:custGeom>
              <a:avLst/>
              <a:gdLst/>
              <a:ahLst/>
              <a:cxnLst/>
              <a:rect l="l" t="t" r="r" b="b"/>
              <a:pathLst>
                <a:path w="2376804" h="1224279">
                  <a:moveTo>
                    <a:pt x="0" y="611981"/>
                  </a:moveTo>
                  <a:lnTo>
                    <a:pt x="6533" y="547419"/>
                  </a:lnTo>
                  <a:lnTo>
                    <a:pt x="25696" y="484794"/>
                  </a:lnTo>
                  <a:lnTo>
                    <a:pt x="56830" y="424444"/>
                  </a:lnTo>
                  <a:lnTo>
                    <a:pt x="99280" y="366708"/>
                  </a:lnTo>
                  <a:lnTo>
                    <a:pt x="152388" y="311922"/>
                  </a:lnTo>
                  <a:lnTo>
                    <a:pt x="182734" y="285742"/>
                  </a:lnTo>
                  <a:lnTo>
                    <a:pt x="215497" y="260427"/>
                  </a:lnTo>
                  <a:lnTo>
                    <a:pt x="250597" y="236019"/>
                  </a:lnTo>
                  <a:lnTo>
                    <a:pt x="287951" y="212560"/>
                  </a:lnTo>
                  <a:lnTo>
                    <a:pt x="327476" y="190093"/>
                  </a:lnTo>
                  <a:lnTo>
                    <a:pt x="369092" y="168660"/>
                  </a:lnTo>
                  <a:lnTo>
                    <a:pt x="412714" y="148303"/>
                  </a:lnTo>
                  <a:lnTo>
                    <a:pt x="458263" y="129065"/>
                  </a:lnTo>
                  <a:lnTo>
                    <a:pt x="505654" y="110987"/>
                  </a:lnTo>
                  <a:lnTo>
                    <a:pt x="554807" y="94113"/>
                  </a:lnTo>
                  <a:lnTo>
                    <a:pt x="605639" y="78484"/>
                  </a:lnTo>
                  <a:lnTo>
                    <a:pt x="658068" y="64143"/>
                  </a:lnTo>
                  <a:lnTo>
                    <a:pt x="712012" y="51132"/>
                  </a:lnTo>
                  <a:lnTo>
                    <a:pt x="767388" y="39493"/>
                  </a:lnTo>
                  <a:lnTo>
                    <a:pt x="824115" y="29269"/>
                  </a:lnTo>
                  <a:lnTo>
                    <a:pt x="882111" y="20502"/>
                  </a:lnTo>
                  <a:lnTo>
                    <a:pt x="941293" y="13234"/>
                  </a:lnTo>
                  <a:lnTo>
                    <a:pt x="1001579" y="7507"/>
                  </a:lnTo>
                  <a:lnTo>
                    <a:pt x="1062888" y="3364"/>
                  </a:lnTo>
                  <a:lnTo>
                    <a:pt x="1125136" y="848"/>
                  </a:lnTo>
                  <a:lnTo>
                    <a:pt x="1188243" y="0"/>
                  </a:lnTo>
                  <a:lnTo>
                    <a:pt x="1251349" y="848"/>
                  </a:lnTo>
                  <a:lnTo>
                    <a:pt x="1313597" y="3364"/>
                  </a:lnTo>
                  <a:lnTo>
                    <a:pt x="1374906" y="7507"/>
                  </a:lnTo>
                  <a:lnTo>
                    <a:pt x="1435192" y="13234"/>
                  </a:lnTo>
                  <a:lnTo>
                    <a:pt x="1494374" y="20502"/>
                  </a:lnTo>
                  <a:lnTo>
                    <a:pt x="1552370" y="29269"/>
                  </a:lnTo>
                  <a:lnTo>
                    <a:pt x="1609097" y="39493"/>
                  </a:lnTo>
                  <a:lnTo>
                    <a:pt x="1664474" y="51132"/>
                  </a:lnTo>
                  <a:lnTo>
                    <a:pt x="1718418" y="64143"/>
                  </a:lnTo>
                  <a:lnTo>
                    <a:pt x="1770847" y="78484"/>
                  </a:lnTo>
                  <a:lnTo>
                    <a:pt x="1821678" y="94113"/>
                  </a:lnTo>
                  <a:lnTo>
                    <a:pt x="1870831" y="110987"/>
                  </a:lnTo>
                  <a:lnTo>
                    <a:pt x="1918223" y="129065"/>
                  </a:lnTo>
                  <a:lnTo>
                    <a:pt x="1963771" y="148303"/>
                  </a:lnTo>
                  <a:lnTo>
                    <a:pt x="2007394" y="168660"/>
                  </a:lnTo>
                  <a:lnTo>
                    <a:pt x="2049009" y="190093"/>
                  </a:lnTo>
                  <a:lnTo>
                    <a:pt x="2088535" y="212560"/>
                  </a:lnTo>
                  <a:lnTo>
                    <a:pt x="2125889" y="236019"/>
                  </a:lnTo>
                  <a:lnTo>
                    <a:pt x="2160989" y="260427"/>
                  </a:lnTo>
                  <a:lnTo>
                    <a:pt x="2193752" y="285742"/>
                  </a:lnTo>
                  <a:lnTo>
                    <a:pt x="2224098" y="311922"/>
                  </a:lnTo>
                  <a:lnTo>
                    <a:pt x="2251943" y="338925"/>
                  </a:lnTo>
                  <a:lnTo>
                    <a:pt x="2299804" y="395228"/>
                  </a:lnTo>
                  <a:lnTo>
                    <a:pt x="2336679" y="454314"/>
                  </a:lnTo>
                  <a:lnTo>
                    <a:pt x="2361909" y="515844"/>
                  </a:lnTo>
                  <a:lnTo>
                    <a:pt x="2374839" y="579479"/>
                  </a:lnTo>
                  <a:lnTo>
                    <a:pt x="2376487" y="611981"/>
                  </a:lnTo>
                  <a:lnTo>
                    <a:pt x="2374839" y="644483"/>
                  </a:lnTo>
                  <a:lnTo>
                    <a:pt x="2361909" y="708118"/>
                  </a:lnTo>
                  <a:lnTo>
                    <a:pt x="2336679" y="769648"/>
                  </a:lnTo>
                  <a:lnTo>
                    <a:pt x="2299804" y="828734"/>
                  </a:lnTo>
                  <a:lnTo>
                    <a:pt x="2251943" y="885037"/>
                  </a:lnTo>
                  <a:lnTo>
                    <a:pt x="2224098" y="912040"/>
                  </a:lnTo>
                  <a:lnTo>
                    <a:pt x="2193752" y="938220"/>
                  </a:lnTo>
                  <a:lnTo>
                    <a:pt x="2160989" y="963535"/>
                  </a:lnTo>
                  <a:lnTo>
                    <a:pt x="2125889" y="987943"/>
                  </a:lnTo>
                  <a:lnTo>
                    <a:pt x="2088535" y="1011402"/>
                  </a:lnTo>
                  <a:lnTo>
                    <a:pt x="2049009" y="1033869"/>
                  </a:lnTo>
                  <a:lnTo>
                    <a:pt x="2007394" y="1055302"/>
                  </a:lnTo>
                  <a:lnTo>
                    <a:pt x="1963771" y="1075659"/>
                  </a:lnTo>
                  <a:lnTo>
                    <a:pt x="1918223" y="1094897"/>
                  </a:lnTo>
                  <a:lnTo>
                    <a:pt x="1870831" y="1112975"/>
                  </a:lnTo>
                  <a:lnTo>
                    <a:pt x="1821678" y="1129849"/>
                  </a:lnTo>
                  <a:lnTo>
                    <a:pt x="1770847" y="1145478"/>
                  </a:lnTo>
                  <a:lnTo>
                    <a:pt x="1718418" y="1159819"/>
                  </a:lnTo>
                  <a:lnTo>
                    <a:pt x="1664474" y="1172830"/>
                  </a:lnTo>
                  <a:lnTo>
                    <a:pt x="1609097" y="1184469"/>
                  </a:lnTo>
                  <a:lnTo>
                    <a:pt x="1552370" y="1194693"/>
                  </a:lnTo>
                  <a:lnTo>
                    <a:pt x="1494374" y="1203460"/>
                  </a:lnTo>
                  <a:lnTo>
                    <a:pt x="1435192" y="1210728"/>
                  </a:lnTo>
                  <a:lnTo>
                    <a:pt x="1374906" y="1216455"/>
                  </a:lnTo>
                  <a:lnTo>
                    <a:pt x="1313597" y="1220598"/>
                  </a:lnTo>
                  <a:lnTo>
                    <a:pt x="1251349" y="1223114"/>
                  </a:lnTo>
                  <a:lnTo>
                    <a:pt x="1188243" y="1223963"/>
                  </a:lnTo>
                  <a:lnTo>
                    <a:pt x="1125136" y="1223114"/>
                  </a:lnTo>
                  <a:lnTo>
                    <a:pt x="1062888" y="1220598"/>
                  </a:lnTo>
                  <a:lnTo>
                    <a:pt x="1001579" y="1216455"/>
                  </a:lnTo>
                  <a:lnTo>
                    <a:pt x="941293" y="1210728"/>
                  </a:lnTo>
                  <a:lnTo>
                    <a:pt x="882111" y="1203460"/>
                  </a:lnTo>
                  <a:lnTo>
                    <a:pt x="824115" y="1194693"/>
                  </a:lnTo>
                  <a:lnTo>
                    <a:pt x="767388" y="1184469"/>
                  </a:lnTo>
                  <a:lnTo>
                    <a:pt x="712012" y="1172830"/>
                  </a:lnTo>
                  <a:lnTo>
                    <a:pt x="658068" y="1159819"/>
                  </a:lnTo>
                  <a:lnTo>
                    <a:pt x="605639" y="1145478"/>
                  </a:lnTo>
                  <a:lnTo>
                    <a:pt x="554807" y="1129849"/>
                  </a:lnTo>
                  <a:lnTo>
                    <a:pt x="505654" y="1112975"/>
                  </a:lnTo>
                  <a:lnTo>
                    <a:pt x="458263" y="1094897"/>
                  </a:lnTo>
                  <a:lnTo>
                    <a:pt x="412714" y="1075659"/>
                  </a:lnTo>
                  <a:lnTo>
                    <a:pt x="369092" y="1055302"/>
                  </a:lnTo>
                  <a:lnTo>
                    <a:pt x="327476" y="1033869"/>
                  </a:lnTo>
                  <a:lnTo>
                    <a:pt x="287951" y="1011402"/>
                  </a:lnTo>
                  <a:lnTo>
                    <a:pt x="250597" y="987943"/>
                  </a:lnTo>
                  <a:lnTo>
                    <a:pt x="215497" y="963535"/>
                  </a:lnTo>
                  <a:lnTo>
                    <a:pt x="182734" y="938220"/>
                  </a:lnTo>
                  <a:lnTo>
                    <a:pt x="152388" y="912040"/>
                  </a:lnTo>
                  <a:lnTo>
                    <a:pt x="124543" y="885037"/>
                  </a:lnTo>
                  <a:lnTo>
                    <a:pt x="76682" y="828734"/>
                  </a:lnTo>
                  <a:lnTo>
                    <a:pt x="39807" y="769648"/>
                  </a:lnTo>
                  <a:lnTo>
                    <a:pt x="14577" y="708118"/>
                  </a:lnTo>
                  <a:lnTo>
                    <a:pt x="1647" y="644483"/>
                  </a:lnTo>
                  <a:lnTo>
                    <a:pt x="0" y="61198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4000" y="4437062"/>
              <a:ext cx="2376805" cy="1224280"/>
            </a:xfrm>
            <a:custGeom>
              <a:avLst/>
              <a:gdLst/>
              <a:ahLst/>
              <a:cxnLst/>
              <a:rect l="l" t="t" r="r" b="b"/>
              <a:pathLst>
                <a:path w="2376804" h="1224279">
                  <a:moveTo>
                    <a:pt x="0" y="611981"/>
                  </a:moveTo>
                  <a:lnTo>
                    <a:pt x="6533" y="547419"/>
                  </a:lnTo>
                  <a:lnTo>
                    <a:pt x="25696" y="484794"/>
                  </a:lnTo>
                  <a:lnTo>
                    <a:pt x="56830" y="424444"/>
                  </a:lnTo>
                  <a:lnTo>
                    <a:pt x="99280" y="366708"/>
                  </a:lnTo>
                  <a:lnTo>
                    <a:pt x="152388" y="311922"/>
                  </a:lnTo>
                  <a:lnTo>
                    <a:pt x="182734" y="285742"/>
                  </a:lnTo>
                  <a:lnTo>
                    <a:pt x="215497" y="260427"/>
                  </a:lnTo>
                  <a:lnTo>
                    <a:pt x="250597" y="236019"/>
                  </a:lnTo>
                  <a:lnTo>
                    <a:pt x="287951" y="212560"/>
                  </a:lnTo>
                  <a:lnTo>
                    <a:pt x="327477" y="190093"/>
                  </a:lnTo>
                  <a:lnTo>
                    <a:pt x="369092" y="168660"/>
                  </a:lnTo>
                  <a:lnTo>
                    <a:pt x="412715" y="148303"/>
                  </a:lnTo>
                  <a:lnTo>
                    <a:pt x="458263" y="129065"/>
                  </a:lnTo>
                  <a:lnTo>
                    <a:pt x="505655" y="110987"/>
                  </a:lnTo>
                  <a:lnTo>
                    <a:pt x="554808" y="94113"/>
                  </a:lnTo>
                  <a:lnTo>
                    <a:pt x="605640" y="78484"/>
                  </a:lnTo>
                  <a:lnTo>
                    <a:pt x="658068" y="64143"/>
                  </a:lnTo>
                  <a:lnTo>
                    <a:pt x="712012" y="51132"/>
                  </a:lnTo>
                  <a:lnTo>
                    <a:pt x="767389" y="39493"/>
                  </a:lnTo>
                  <a:lnTo>
                    <a:pt x="824116" y="29269"/>
                  </a:lnTo>
                  <a:lnTo>
                    <a:pt x="882112" y="20502"/>
                  </a:lnTo>
                  <a:lnTo>
                    <a:pt x="941294" y="13234"/>
                  </a:lnTo>
                  <a:lnTo>
                    <a:pt x="1001580" y="7507"/>
                  </a:lnTo>
                  <a:lnTo>
                    <a:pt x="1062889" y="3364"/>
                  </a:lnTo>
                  <a:lnTo>
                    <a:pt x="1125137" y="848"/>
                  </a:lnTo>
                  <a:lnTo>
                    <a:pt x="1188244" y="0"/>
                  </a:lnTo>
                  <a:lnTo>
                    <a:pt x="1251350" y="848"/>
                  </a:lnTo>
                  <a:lnTo>
                    <a:pt x="1313598" y="3364"/>
                  </a:lnTo>
                  <a:lnTo>
                    <a:pt x="1374907" y="7507"/>
                  </a:lnTo>
                  <a:lnTo>
                    <a:pt x="1435193" y="13234"/>
                  </a:lnTo>
                  <a:lnTo>
                    <a:pt x="1494375" y="20502"/>
                  </a:lnTo>
                  <a:lnTo>
                    <a:pt x="1552371" y="29269"/>
                  </a:lnTo>
                  <a:lnTo>
                    <a:pt x="1609098" y="39493"/>
                  </a:lnTo>
                  <a:lnTo>
                    <a:pt x="1664475" y="51132"/>
                  </a:lnTo>
                  <a:lnTo>
                    <a:pt x="1718419" y="64143"/>
                  </a:lnTo>
                  <a:lnTo>
                    <a:pt x="1770848" y="78484"/>
                  </a:lnTo>
                  <a:lnTo>
                    <a:pt x="1821679" y="94113"/>
                  </a:lnTo>
                  <a:lnTo>
                    <a:pt x="1870832" y="110987"/>
                  </a:lnTo>
                  <a:lnTo>
                    <a:pt x="1918224" y="129065"/>
                  </a:lnTo>
                  <a:lnTo>
                    <a:pt x="1963772" y="148303"/>
                  </a:lnTo>
                  <a:lnTo>
                    <a:pt x="2007395" y="168660"/>
                  </a:lnTo>
                  <a:lnTo>
                    <a:pt x="2049010" y="190093"/>
                  </a:lnTo>
                  <a:lnTo>
                    <a:pt x="2088536" y="212560"/>
                  </a:lnTo>
                  <a:lnTo>
                    <a:pt x="2125890" y="236019"/>
                  </a:lnTo>
                  <a:lnTo>
                    <a:pt x="2160990" y="260427"/>
                  </a:lnTo>
                  <a:lnTo>
                    <a:pt x="2193753" y="285742"/>
                  </a:lnTo>
                  <a:lnTo>
                    <a:pt x="2224099" y="311922"/>
                  </a:lnTo>
                  <a:lnTo>
                    <a:pt x="2251944" y="338925"/>
                  </a:lnTo>
                  <a:lnTo>
                    <a:pt x="2299805" y="395228"/>
                  </a:lnTo>
                  <a:lnTo>
                    <a:pt x="2336680" y="454314"/>
                  </a:lnTo>
                  <a:lnTo>
                    <a:pt x="2361910" y="515844"/>
                  </a:lnTo>
                  <a:lnTo>
                    <a:pt x="2374840" y="579479"/>
                  </a:lnTo>
                  <a:lnTo>
                    <a:pt x="2376488" y="611981"/>
                  </a:lnTo>
                  <a:lnTo>
                    <a:pt x="2374840" y="644483"/>
                  </a:lnTo>
                  <a:lnTo>
                    <a:pt x="2361910" y="708118"/>
                  </a:lnTo>
                  <a:lnTo>
                    <a:pt x="2336680" y="769648"/>
                  </a:lnTo>
                  <a:lnTo>
                    <a:pt x="2299805" y="828734"/>
                  </a:lnTo>
                  <a:lnTo>
                    <a:pt x="2251944" y="885037"/>
                  </a:lnTo>
                  <a:lnTo>
                    <a:pt x="2224099" y="912040"/>
                  </a:lnTo>
                  <a:lnTo>
                    <a:pt x="2193753" y="938220"/>
                  </a:lnTo>
                  <a:lnTo>
                    <a:pt x="2160990" y="963535"/>
                  </a:lnTo>
                  <a:lnTo>
                    <a:pt x="2125890" y="987943"/>
                  </a:lnTo>
                  <a:lnTo>
                    <a:pt x="2088536" y="1011402"/>
                  </a:lnTo>
                  <a:lnTo>
                    <a:pt x="2049010" y="1033869"/>
                  </a:lnTo>
                  <a:lnTo>
                    <a:pt x="2007395" y="1055302"/>
                  </a:lnTo>
                  <a:lnTo>
                    <a:pt x="1963772" y="1075659"/>
                  </a:lnTo>
                  <a:lnTo>
                    <a:pt x="1918224" y="1094897"/>
                  </a:lnTo>
                  <a:lnTo>
                    <a:pt x="1870832" y="1112975"/>
                  </a:lnTo>
                  <a:lnTo>
                    <a:pt x="1821679" y="1129849"/>
                  </a:lnTo>
                  <a:lnTo>
                    <a:pt x="1770848" y="1145478"/>
                  </a:lnTo>
                  <a:lnTo>
                    <a:pt x="1718419" y="1159819"/>
                  </a:lnTo>
                  <a:lnTo>
                    <a:pt x="1664475" y="1172830"/>
                  </a:lnTo>
                  <a:lnTo>
                    <a:pt x="1609098" y="1184469"/>
                  </a:lnTo>
                  <a:lnTo>
                    <a:pt x="1552371" y="1194693"/>
                  </a:lnTo>
                  <a:lnTo>
                    <a:pt x="1494375" y="1203460"/>
                  </a:lnTo>
                  <a:lnTo>
                    <a:pt x="1435193" y="1210728"/>
                  </a:lnTo>
                  <a:lnTo>
                    <a:pt x="1374907" y="1216455"/>
                  </a:lnTo>
                  <a:lnTo>
                    <a:pt x="1313598" y="1220598"/>
                  </a:lnTo>
                  <a:lnTo>
                    <a:pt x="1251350" y="1223114"/>
                  </a:lnTo>
                  <a:lnTo>
                    <a:pt x="1188244" y="1223963"/>
                  </a:lnTo>
                  <a:lnTo>
                    <a:pt x="1125137" y="1223114"/>
                  </a:lnTo>
                  <a:lnTo>
                    <a:pt x="1062889" y="1220598"/>
                  </a:lnTo>
                  <a:lnTo>
                    <a:pt x="1001580" y="1216455"/>
                  </a:lnTo>
                  <a:lnTo>
                    <a:pt x="941294" y="1210728"/>
                  </a:lnTo>
                  <a:lnTo>
                    <a:pt x="882112" y="1203460"/>
                  </a:lnTo>
                  <a:lnTo>
                    <a:pt x="824116" y="1194693"/>
                  </a:lnTo>
                  <a:lnTo>
                    <a:pt x="767389" y="1184469"/>
                  </a:lnTo>
                  <a:lnTo>
                    <a:pt x="712012" y="1172830"/>
                  </a:lnTo>
                  <a:lnTo>
                    <a:pt x="658068" y="1159819"/>
                  </a:lnTo>
                  <a:lnTo>
                    <a:pt x="605640" y="1145478"/>
                  </a:lnTo>
                  <a:lnTo>
                    <a:pt x="554808" y="1129849"/>
                  </a:lnTo>
                  <a:lnTo>
                    <a:pt x="505655" y="1112975"/>
                  </a:lnTo>
                  <a:lnTo>
                    <a:pt x="458263" y="1094897"/>
                  </a:lnTo>
                  <a:lnTo>
                    <a:pt x="412715" y="1075659"/>
                  </a:lnTo>
                  <a:lnTo>
                    <a:pt x="369092" y="1055302"/>
                  </a:lnTo>
                  <a:lnTo>
                    <a:pt x="327477" y="1033869"/>
                  </a:lnTo>
                  <a:lnTo>
                    <a:pt x="287951" y="1011402"/>
                  </a:lnTo>
                  <a:lnTo>
                    <a:pt x="250597" y="987943"/>
                  </a:lnTo>
                  <a:lnTo>
                    <a:pt x="215497" y="963535"/>
                  </a:lnTo>
                  <a:lnTo>
                    <a:pt x="182734" y="938220"/>
                  </a:lnTo>
                  <a:lnTo>
                    <a:pt x="152388" y="912040"/>
                  </a:lnTo>
                  <a:lnTo>
                    <a:pt x="124543" y="885037"/>
                  </a:lnTo>
                  <a:lnTo>
                    <a:pt x="76682" y="828734"/>
                  </a:lnTo>
                  <a:lnTo>
                    <a:pt x="39808" y="769648"/>
                  </a:lnTo>
                  <a:lnTo>
                    <a:pt x="14577" y="708118"/>
                  </a:lnTo>
                  <a:lnTo>
                    <a:pt x="1647" y="644483"/>
                  </a:lnTo>
                  <a:lnTo>
                    <a:pt x="0" y="61198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3281" y="503427"/>
            <a:ext cx="79457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0" spc="-390" dirty="0">
                <a:latin typeface="Calibri"/>
                <a:cs typeface="Calibri"/>
              </a:rPr>
              <a:t>Динамический </a:t>
            </a:r>
            <a:r>
              <a:rPr sz="4000" b="0" spc="-375" dirty="0">
                <a:latin typeface="Calibri"/>
                <a:cs typeface="Calibri"/>
              </a:rPr>
              <a:t>метаболический</a:t>
            </a:r>
            <a:r>
              <a:rPr sz="4000" b="0" spc="-240" dirty="0">
                <a:latin typeface="Calibri"/>
                <a:cs typeface="Calibri"/>
              </a:rPr>
              <a:t> </a:t>
            </a:r>
            <a:r>
              <a:rPr sz="4000" b="0" spc="-390" dirty="0">
                <a:latin typeface="Calibri"/>
                <a:cs typeface="Calibri"/>
              </a:rPr>
              <a:t>мониторинг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9939" y="1556003"/>
            <a:ext cx="4596130" cy="459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85" dirty="0">
                <a:latin typeface="Calibri"/>
                <a:cs typeface="Calibri"/>
              </a:rPr>
              <a:t>БЛОК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55" dirty="0">
                <a:latin typeface="Calibri"/>
                <a:cs typeface="Calibri"/>
              </a:rPr>
              <a:t>1.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90" dirty="0">
                <a:latin typeface="Calibri"/>
                <a:cs typeface="Calibri"/>
              </a:rPr>
              <a:t>Потребления кислорода </a:t>
            </a:r>
            <a:r>
              <a:rPr sz="2000" spc="-170" dirty="0">
                <a:latin typeface="Calibri"/>
                <a:cs typeface="Calibri"/>
              </a:rPr>
              <a:t>(VO2)</a:t>
            </a:r>
            <a:r>
              <a:rPr sz="2000" spc="-229" dirty="0">
                <a:latin typeface="Calibri"/>
                <a:cs typeface="Calibri"/>
              </a:rPr>
              <a:t> </a:t>
            </a:r>
            <a:r>
              <a:rPr sz="2000" spc="-165" dirty="0">
                <a:latin typeface="Calibri"/>
                <a:cs typeface="Calibri"/>
              </a:rPr>
              <a:t>=……….л\минуту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75" dirty="0">
                <a:latin typeface="Calibri"/>
                <a:cs typeface="Calibri"/>
              </a:rPr>
              <a:t>Экскреция </a:t>
            </a:r>
            <a:r>
              <a:rPr sz="2000" spc="-180" dirty="0">
                <a:latin typeface="Calibri"/>
                <a:cs typeface="Calibri"/>
              </a:rPr>
              <a:t>углекислоты</a:t>
            </a:r>
            <a:r>
              <a:rPr sz="2000" spc="-155" dirty="0">
                <a:latin typeface="Calibri"/>
                <a:cs typeface="Calibri"/>
              </a:rPr>
              <a:t> </a:t>
            </a:r>
            <a:r>
              <a:rPr sz="2000" spc="-165" dirty="0">
                <a:latin typeface="Calibri"/>
                <a:cs typeface="Calibri"/>
              </a:rPr>
              <a:t>(VCO2)=………л\минуту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90" dirty="0">
                <a:latin typeface="Calibri"/>
                <a:cs typeface="Calibri"/>
              </a:rPr>
              <a:t>RQ </a:t>
            </a:r>
            <a:r>
              <a:rPr sz="2000" spc="-170" dirty="0">
                <a:latin typeface="Calibri"/>
                <a:cs typeface="Calibri"/>
              </a:rPr>
              <a:t>=</a:t>
            </a:r>
            <a:r>
              <a:rPr sz="2000" spc="-135" dirty="0">
                <a:latin typeface="Calibri"/>
                <a:cs typeface="Calibri"/>
              </a:rPr>
              <a:t> </a:t>
            </a:r>
            <a:r>
              <a:rPr sz="2000" spc="-175" dirty="0">
                <a:latin typeface="Calibri"/>
                <a:cs typeface="Calibri"/>
              </a:rPr>
              <a:t>VCO2\VO2)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85" dirty="0">
                <a:latin typeface="Calibri"/>
                <a:cs typeface="Calibri"/>
              </a:rPr>
              <a:t>БЛОК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55" dirty="0">
                <a:latin typeface="Calibri"/>
                <a:cs typeface="Calibri"/>
              </a:rPr>
              <a:t>2.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25" dirty="0">
                <a:latin typeface="Calibri"/>
                <a:cs typeface="Calibri"/>
              </a:rPr>
              <a:t>REE </a:t>
            </a:r>
            <a:r>
              <a:rPr sz="2000" spc="-114" dirty="0">
                <a:latin typeface="Calibri"/>
                <a:cs typeface="Calibri"/>
              </a:rPr>
              <a:t>1 </a:t>
            </a:r>
            <a:r>
              <a:rPr sz="2000" spc="-190" dirty="0">
                <a:latin typeface="Calibri"/>
                <a:cs typeface="Calibri"/>
              </a:rPr>
              <a:t>(непрямая калориметрия)=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65" dirty="0">
                <a:latin typeface="Calibri"/>
                <a:cs typeface="Calibri"/>
              </a:rPr>
              <a:t>ккал\сутки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  <a:tab pos="3212465" algn="l"/>
              </a:tabLst>
            </a:pPr>
            <a:r>
              <a:rPr sz="2000" spc="-125" dirty="0">
                <a:latin typeface="Calibri"/>
                <a:cs typeface="Calibri"/>
              </a:rPr>
              <a:t>REE </a:t>
            </a:r>
            <a:r>
              <a:rPr sz="2000" spc="-114" dirty="0">
                <a:latin typeface="Calibri"/>
                <a:cs typeface="Calibri"/>
              </a:rPr>
              <a:t>2</a:t>
            </a:r>
            <a:r>
              <a:rPr sz="2000" spc="80" dirty="0">
                <a:latin typeface="Calibri"/>
                <a:cs typeface="Calibri"/>
              </a:rPr>
              <a:t> </a:t>
            </a:r>
            <a:r>
              <a:rPr sz="2000" spc="-175" dirty="0">
                <a:latin typeface="Calibri"/>
                <a:cs typeface="Calibri"/>
              </a:rPr>
              <a:t>(по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60" dirty="0">
                <a:latin typeface="Calibri"/>
                <a:cs typeface="Calibri"/>
              </a:rPr>
              <a:t>Харрис-Бенедикту)=	</a:t>
            </a:r>
            <a:r>
              <a:rPr sz="2000" spc="-165" dirty="0">
                <a:latin typeface="Calibri"/>
                <a:cs typeface="Calibri"/>
              </a:rPr>
              <a:t>ккал\сутки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25" dirty="0">
                <a:latin typeface="Calibri"/>
                <a:cs typeface="Calibri"/>
              </a:rPr>
              <a:t>REE </a:t>
            </a:r>
            <a:r>
              <a:rPr sz="2000" spc="-114" dirty="0">
                <a:latin typeface="Calibri"/>
                <a:cs typeface="Calibri"/>
              </a:rPr>
              <a:t>3 </a:t>
            </a:r>
            <a:r>
              <a:rPr sz="2000" spc="-175" dirty="0">
                <a:latin typeface="Calibri"/>
                <a:cs typeface="Calibri"/>
              </a:rPr>
              <a:t>(по </a:t>
            </a:r>
            <a:r>
              <a:rPr sz="2000" spc="-195" dirty="0">
                <a:latin typeface="Calibri"/>
                <a:cs typeface="Calibri"/>
              </a:rPr>
              <a:t>потерям </a:t>
            </a:r>
            <a:r>
              <a:rPr sz="2000" spc="-160" dirty="0">
                <a:latin typeface="Calibri"/>
                <a:cs typeface="Calibri"/>
              </a:rPr>
              <a:t>азота)=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65" dirty="0">
                <a:latin typeface="Calibri"/>
                <a:cs typeface="Calibri"/>
              </a:rPr>
              <a:t>ккал\сутки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•"/>
            </a:pPr>
            <a:endParaRPr sz="19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spc="-185" dirty="0">
                <a:latin typeface="Calibri"/>
                <a:cs typeface="Calibri"/>
              </a:rPr>
              <a:t>БЛОК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55" dirty="0">
                <a:latin typeface="Calibri"/>
                <a:cs typeface="Calibri"/>
              </a:rPr>
              <a:t>3.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85" dirty="0">
                <a:latin typeface="Calibri"/>
                <a:cs typeface="Calibri"/>
              </a:rPr>
              <a:t>Азотистый </a:t>
            </a:r>
            <a:r>
              <a:rPr sz="2000" spc="-180" dirty="0">
                <a:latin typeface="Calibri"/>
                <a:cs typeface="Calibri"/>
              </a:rPr>
              <a:t>баланс </a:t>
            </a:r>
            <a:r>
              <a:rPr sz="2000" spc="-170" dirty="0">
                <a:latin typeface="Calibri"/>
                <a:cs typeface="Calibri"/>
              </a:rPr>
              <a:t>=</a:t>
            </a:r>
            <a:r>
              <a:rPr sz="2000" spc="-280" dirty="0">
                <a:latin typeface="Calibri"/>
                <a:cs typeface="Calibri"/>
              </a:rPr>
              <a:t> </a:t>
            </a:r>
            <a:r>
              <a:rPr sz="2000" spc="-150" dirty="0">
                <a:latin typeface="Calibri"/>
                <a:cs typeface="Calibri"/>
              </a:rPr>
              <a:t>г\сутки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90" dirty="0">
                <a:latin typeface="Calibri"/>
                <a:cs typeface="Calibri"/>
              </a:rPr>
              <a:t>Окисление  </a:t>
            </a:r>
            <a:r>
              <a:rPr sz="2000" spc="-185" dirty="0">
                <a:latin typeface="Calibri"/>
                <a:cs typeface="Calibri"/>
              </a:rPr>
              <a:t>белков</a:t>
            </a:r>
            <a:r>
              <a:rPr sz="2000" spc="-190" dirty="0">
                <a:latin typeface="Calibri"/>
                <a:cs typeface="Calibri"/>
              </a:rPr>
              <a:t> </a:t>
            </a:r>
            <a:r>
              <a:rPr sz="2000" spc="-130" dirty="0">
                <a:latin typeface="Calibri"/>
                <a:cs typeface="Calibri"/>
              </a:rPr>
              <a:t>=………г\сутки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90" dirty="0">
                <a:latin typeface="Calibri"/>
                <a:cs typeface="Calibri"/>
              </a:rPr>
              <a:t>Окисление  </a:t>
            </a:r>
            <a:r>
              <a:rPr sz="2000" spc="-195" dirty="0">
                <a:latin typeface="Calibri"/>
                <a:cs typeface="Calibri"/>
              </a:rPr>
              <a:t>глюкозы  </a:t>
            </a:r>
            <a:r>
              <a:rPr sz="2000" spc="-170" dirty="0">
                <a:latin typeface="Calibri"/>
                <a:cs typeface="Calibri"/>
              </a:rPr>
              <a:t>=</a:t>
            </a:r>
            <a:r>
              <a:rPr sz="2000" spc="-295" dirty="0">
                <a:latin typeface="Calibri"/>
                <a:cs typeface="Calibri"/>
              </a:rPr>
              <a:t> </a:t>
            </a:r>
            <a:r>
              <a:rPr sz="2000" spc="-130" dirty="0">
                <a:latin typeface="Calibri"/>
                <a:cs typeface="Calibri"/>
              </a:rPr>
              <a:t>……г\сутки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000" spc="-190" dirty="0">
                <a:latin typeface="Calibri"/>
                <a:cs typeface="Calibri"/>
              </a:rPr>
              <a:t>Окисление  </a:t>
            </a:r>
            <a:r>
              <a:rPr sz="2000" spc="-200" dirty="0">
                <a:latin typeface="Calibri"/>
                <a:cs typeface="Calibri"/>
              </a:rPr>
              <a:t>липидов</a:t>
            </a:r>
            <a:r>
              <a:rPr sz="2000" spc="-220" dirty="0">
                <a:latin typeface="Calibri"/>
                <a:cs typeface="Calibri"/>
              </a:rPr>
              <a:t> </a:t>
            </a:r>
            <a:r>
              <a:rPr sz="2000" spc="-140" dirty="0">
                <a:latin typeface="Calibri"/>
                <a:cs typeface="Calibri"/>
              </a:rPr>
              <a:t>=…….г\сутки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5193" y="473963"/>
            <a:ext cx="8839200" cy="69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400" dirty="0">
                <a:latin typeface="Calibri"/>
                <a:cs typeface="Calibri"/>
              </a:rPr>
              <a:t>Система </a:t>
            </a:r>
            <a:r>
              <a:rPr sz="4400" b="0" spc="-415" dirty="0">
                <a:latin typeface="Calibri"/>
                <a:cs typeface="Calibri"/>
              </a:rPr>
              <a:t>оценки </a:t>
            </a:r>
            <a:r>
              <a:rPr sz="4400" b="0" spc="-375" dirty="0">
                <a:latin typeface="Calibri"/>
                <a:cs typeface="Calibri"/>
              </a:rPr>
              <a:t>интеграла </a:t>
            </a:r>
            <a:r>
              <a:rPr sz="4400" b="0" spc="-330" dirty="0">
                <a:latin typeface="Calibri"/>
                <a:cs typeface="Calibri"/>
              </a:rPr>
              <a:t>за </a:t>
            </a:r>
            <a:r>
              <a:rPr sz="4400" b="0" spc="-325" dirty="0">
                <a:latin typeface="Calibri"/>
                <a:cs typeface="Calibri"/>
              </a:rPr>
              <a:t>5, </a:t>
            </a:r>
            <a:r>
              <a:rPr sz="4400" b="0" spc="-305" dirty="0">
                <a:latin typeface="Calibri"/>
                <a:cs typeface="Calibri"/>
              </a:rPr>
              <a:t>15, </a:t>
            </a:r>
            <a:r>
              <a:rPr sz="4400" b="0" spc="-260" dirty="0">
                <a:latin typeface="Calibri"/>
                <a:cs typeface="Calibri"/>
              </a:rPr>
              <a:t>30</a:t>
            </a:r>
            <a:r>
              <a:rPr sz="4400" b="0" spc="-605" dirty="0">
                <a:latin typeface="Calibri"/>
                <a:cs typeface="Calibri"/>
              </a:rPr>
              <a:t> </a:t>
            </a:r>
            <a:r>
              <a:rPr sz="4400" b="0" spc="-445" dirty="0">
                <a:latin typeface="Calibri"/>
                <a:cs typeface="Calibri"/>
              </a:rPr>
              <a:t>минут</a:t>
            </a:r>
            <a:endParaRPr sz="44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1" y="1539877"/>
            <a:ext cx="8208962" cy="5300662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549275"/>
            <a:ext cx="9144000" cy="5832475"/>
            <a:chOff x="1524000" y="549275"/>
            <a:chExt cx="9144000" cy="58324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549275"/>
              <a:ext cx="9144000" cy="58324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16276" y="1989138"/>
              <a:ext cx="2951480" cy="863600"/>
            </a:xfrm>
            <a:custGeom>
              <a:avLst/>
              <a:gdLst/>
              <a:ahLst/>
              <a:cxnLst/>
              <a:rect l="l" t="t" r="r" b="b"/>
              <a:pathLst>
                <a:path w="2951479" h="863600">
                  <a:moveTo>
                    <a:pt x="0" y="0"/>
                  </a:moveTo>
                  <a:lnTo>
                    <a:pt x="2951163" y="0"/>
                  </a:lnTo>
                  <a:lnTo>
                    <a:pt x="2951163" y="863600"/>
                  </a:lnTo>
                  <a:lnTo>
                    <a:pt x="0" y="863600"/>
                  </a:lnTo>
                  <a:lnTo>
                    <a:pt x="0" y="0"/>
                  </a:lnTo>
                  <a:close/>
                </a:path>
              </a:pathLst>
            </a:custGeom>
            <a:ln w="317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9700" rIns="0" bIns="0" rtlCol="0">
            <a:spAutoFit/>
          </a:bodyPr>
          <a:lstStyle/>
          <a:p>
            <a:pPr marL="490220" marR="5080" indent="260985">
              <a:lnSpc>
                <a:spcPct val="101299"/>
              </a:lnSpc>
              <a:spcBef>
                <a:spcPts val="50"/>
              </a:spcBef>
            </a:pPr>
            <a:r>
              <a:rPr b="0" spc="-315" dirty="0">
                <a:latin typeface="Calibri"/>
                <a:cs typeface="Calibri"/>
              </a:rPr>
              <a:t>Метаболический </a:t>
            </a:r>
            <a:r>
              <a:rPr b="0" spc="-310" dirty="0">
                <a:latin typeface="Calibri"/>
                <a:cs typeface="Calibri"/>
              </a:rPr>
              <a:t>мониторинг </a:t>
            </a:r>
            <a:r>
              <a:rPr b="0" spc="-50" dirty="0">
                <a:latin typeface="Calibri"/>
                <a:cs typeface="Calibri"/>
              </a:rPr>
              <a:t>- </a:t>
            </a:r>
            <a:r>
              <a:rPr b="0" spc="-280" dirty="0">
                <a:latin typeface="Calibri"/>
                <a:cs typeface="Calibri"/>
              </a:rPr>
              <a:t>интегральная </a:t>
            </a:r>
            <a:r>
              <a:rPr b="0" spc="-290" dirty="0">
                <a:latin typeface="Calibri"/>
                <a:cs typeface="Calibri"/>
              </a:rPr>
              <a:t>оценка  </a:t>
            </a:r>
            <a:r>
              <a:rPr b="0" spc="-300" dirty="0">
                <a:latin typeface="Calibri"/>
                <a:cs typeface="Calibri"/>
              </a:rPr>
              <a:t>переносимости </a:t>
            </a:r>
            <a:r>
              <a:rPr b="0" spc="-305" dirty="0">
                <a:latin typeface="Calibri"/>
                <a:cs typeface="Calibri"/>
              </a:rPr>
              <a:t>ранней </a:t>
            </a:r>
            <a:r>
              <a:rPr b="0" spc="-320" dirty="0">
                <a:latin typeface="Calibri"/>
                <a:cs typeface="Calibri"/>
              </a:rPr>
              <a:t>реанимационной</a:t>
            </a:r>
            <a:r>
              <a:rPr b="0" spc="-395" dirty="0">
                <a:latin typeface="Calibri"/>
                <a:cs typeface="Calibri"/>
              </a:rPr>
              <a:t> </a:t>
            </a:r>
            <a:r>
              <a:rPr b="0" spc="-300" dirty="0">
                <a:latin typeface="Calibri"/>
                <a:cs typeface="Calibri"/>
              </a:rPr>
              <a:t>реабилитации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1820863"/>
            <a:ext cx="10668000" cy="5037455"/>
            <a:chOff x="0" y="1820863"/>
            <a:chExt cx="10668000" cy="50374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19737" y="1820863"/>
              <a:ext cx="5148262" cy="50133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905503" y="2996859"/>
              <a:ext cx="770255" cy="697865"/>
            </a:xfrm>
            <a:custGeom>
              <a:avLst/>
              <a:gdLst/>
              <a:ahLst/>
              <a:cxnLst/>
              <a:rect l="l" t="t" r="r" b="b"/>
              <a:pathLst>
                <a:path w="770254" h="697864">
                  <a:moveTo>
                    <a:pt x="221752" y="0"/>
                  </a:moveTo>
                  <a:lnTo>
                    <a:pt x="0" y="361228"/>
                  </a:lnTo>
                  <a:lnTo>
                    <a:pt x="547930" y="697595"/>
                  </a:lnTo>
                  <a:lnTo>
                    <a:pt x="769682" y="336367"/>
                  </a:lnTo>
                  <a:lnTo>
                    <a:pt x="221752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05502" y="2996859"/>
              <a:ext cx="770255" cy="697865"/>
            </a:xfrm>
            <a:custGeom>
              <a:avLst/>
              <a:gdLst/>
              <a:ahLst/>
              <a:cxnLst/>
              <a:rect l="l" t="t" r="r" b="b"/>
              <a:pathLst>
                <a:path w="770254" h="697864">
                  <a:moveTo>
                    <a:pt x="221752" y="0"/>
                  </a:moveTo>
                  <a:lnTo>
                    <a:pt x="769683" y="336367"/>
                  </a:lnTo>
                  <a:lnTo>
                    <a:pt x="547930" y="697594"/>
                  </a:lnTo>
                  <a:lnTo>
                    <a:pt x="0" y="361227"/>
                  </a:lnTo>
                  <a:lnTo>
                    <a:pt x="221752" y="0"/>
                  </a:lnTo>
                  <a:close/>
                </a:path>
              </a:pathLst>
            </a:custGeom>
            <a:ln w="25399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844676"/>
              <a:ext cx="6096000" cy="501332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063748" y="1989138"/>
              <a:ext cx="719455" cy="503555"/>
            </a:xfrm>
            <a:custGeom>
              <a:avLst/>
              <a:gdLst/>
              <a:ahLst/>
              <a:cxnLst/>
              <a:rect l="l" t="t" r="r" b="b"/>
              <a:pathLst>
                <a:path w="719455" h="503555">
                  <a:moveTo>
                    <a:pt x="359570" y="0"/>
                  </a:moveTo>
                  <a:lnTo>
                    <a:pt x="306435" y="2728"/>
                  </a:lnTo>
                  <a:lnTo>
                    <a:pt x="255721" y="10653"/>
                  </a:lnTo>
                  <a:lnTo>
                    <a:pt x="207984" y="23386"/>
                  </a:lnTo>
                  <a:lnTo>
                    <a:pt x="163780" y="40537"/>
                  </a:lnTo>
                  <a:lnTo>
                    <a:pt x="123665" y="61718"/>
                  </a:lnTo>
                  <a:lnTo>
                    <a:pt x="88196" y="86538"/>
                  </a:lnTo>
                  <a:lnTo>
                    <a:pt x="57929" y="114609"/>
                  </a:lnTo>
                  <a:lnTo>
                    <a:pt x="33419" y="145542"/>
                  </a:lnTo>
                  <a:lnTo>
                    <a:pt x="3898" y="214436"/>
                  </a:lnTo>
                  <a:lnTo>
                    <a:pt x="0" y="251618"/>
                  </a:lnTo>
                  <a:lnTo>
                    <a:pt x="3898" y="288801"/>
                  </a:lnTo>
                  <a:lnTo>
                    <a:pt x="33419" y="357694"/>
                  </a:lnTo>
                  <a:lnTo>
                    <a:pt x="57929" y="388627"/>
                  </a:lnTo>
                  <a:lnTo>
                    <a:pt x="88196" y="416698"/>
                  </a:lnTo>
                  <a:lnTo>
                    <a:pt x="123665" y="441519"/>
                  </a:lnTo>
                  <a:lnTo>
                    <a:pt x="163780" y="462700"/>
                  </a:lnTo>
                  <a:lnTo>
                    <a:pt x="207984" y="479851"/>
                  </a:lnTo>
                  <a:lnTo>
                    <a:pt x="255721" y="492584"/>
                  </a:lnTo>
                  <a:lnTo>
                    <a:pt x="306435" y="500509"/>
                  </a:lnTo>
                  <a:lnTo>
                    <a:pt x="359570" y="503237"/>
                  </a:lnTo>
                  <a:lnTo>
                    <a:pt x="412704" y="500509"/>
                  </a:lnTo>
                  <a:lnTo>
                    <a:pt x="463418" y="492584"/>
                  </a:lnTo>
                  <a:lnTo>
                    <a:pt x="511155" y="479851"/>
                  </a:lnTo>
                  <a:lnTo>
                    <a:pt x="555359" y="462700"/>
                  </a:lnTo>
                  <a:lnTo>
                    <a:pt x="595473" y="441519"/>
                  </a:lnTo>
                  <a:lnTo>
                    <a:pt x="630942" y="416698"/>
                  </a:lnTo>
                  <a:lnTo>
                    <a:pt x="661210" y="388627"/>
                  </a:lnTo>
                  <a:lnTo>
                    <a:pt x="685719" y="357694"/>
                  </a:lnTo>
                  <a:lnTo>
                    <a:pt x="715240" y="288801"/>
                  </a:lnTo>
                  <a:lnTo>
                    <a:pt x="719138" y="251618"/>
                  </a:lnTo>
                  <a:lnTo>
                    <a:pt x="715240" y="214436"/>
                  </a:lnTo>
                  <a:lnTo>
                    <a:pt x="685719" y="145542"/>
                  </a:lnTo>
                  <a:lnTo>
                    <a:pt x="661210" y="114609"/>
                  </a:lnTo>
                  <a:lnTo>
                    <a:pt x="630942" y="86538"/>
                  </a:lnTo>
                  <a:lnTo>
                    <a:pt x="595473" y="61718"/>
                  </a:lnTo>
                  <a:lnTo>
                    <a:pt x="555359" y="40537"/>
                  </a:lnTo>
                  <a:lnTo>
                    <a:pt x="511155" y="23386"/>
                  </a:lnTo>
                  <a:lnTo>
                    <a:pt x="463418" y="10653"/>
                  </a:lnTo>
                  <a:lnTo>
                    <a:pt x="412704" y="2728"/>
                  </a:lnTo>
                  <a:lnTo>
                    <a:pt x="35957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63748" y="1989138"/>
              <a:ext cx="719455" cy="503555"/>
            </a:xfrm>
            <a:custGeom>
              <a:avLst/>
              <a:gdLst/>
              <a:ahLst/>
              <a:cxnLst/>
              <a:rect l="l" t="t" r="r" b="b"/>
              <a:pathLst>
                <a:path w="719455" h="503555">
                  <a:moveTo>
                    <a:pt x="0" y="251618"/>
                  </a:moveTo>
                  <a:lnTo>
                    <a:pt x="15223" y="178947"/>
                  </a:lnTo>
                  <a:lnTo>
                    <a:pt x="57928" y="114609"/>
                  </a:lnTo>
                  <a:lnTo>
                    <a:pt x="88196" y="86538"/>
                  </a:lnTo>
                  <a:lnTo>
                    <a:pt x="123665" y="61717"/>
                  </a:lnTo>
                  <a:lnTo>
                    <a:pt x="163780" y="40537"/>
                  </a:lnTo>
                  <a:lnTo>
                    <a:pt x="207984" y="23386"/>
                  </a:lnTo>
                  <a:lnTo>
                    <a:pt x="255721" y="10653"/>
                  </a:lnTo>
                  <a:lnTo>
                    <a:pt x="306434" y="2728"/>
                  </a:lnTo>
                  <a:lnTo>
                    <a:pt x="359569" y="0"/>
                  </a:lnTo>
                  <a:lnTo>
                    <a:pt x="412704" y="2728"/>
                  </a:lnTo>
                  <a:lnTo>
                    <a:pt x="463417" y="10653"/>
                  </a:lnTo>
                  <a:lnTo>
                    <a:pt x="511154" y="23386"/>
                  </a:lnTo>
                  <a:lnTo>
                    <a:pt x="555358" y="40537"/>
                  </a:lnTo>
                  <a:lnTo>
                    <a:pt x="595473" y="61717"/>
                  </a:lnTo>
                  <a:lnTo>
                    <a:pt x="630942" y="86538"/>
                  </a:lnTo>
                  <a:lnTo>
                    <a:pt x="661210" y="114609"/>
                  </a:lnTo>
                  <a:lnTo>
                    <a:pt x="685719" y="145542"/>
                  </a:lnTo>
                  <a:lnTo>
                    <a:pt x="715240" y="214436"/>
                  </a:lnTo>
                  <a:lnTo>
                    <a:pt x="719139" y="251618"/>
                  </a:lnTo>
                  <a:lnTo>
                    <a:pt x="715240" y="288800"/>
                  </a:lnTo>
                  <a:lnTo>
                    <a:pt x="685719" y="357694"/>
                  </a:lnTo>
                  <a:lnTo>
                    <a:pt x="661210" y="388627"/>
                  </a:lnTo>
                  <a:lnTo>
                    <a:pt x="630942" y="416698"/>
                  </a:lnTo>
                  <a:lnTo>
                    <a:pt x="595473" y="441519"/>
                  </a:lnTo>
                  <a:lnTo>
                    <a:pt x="555358" y="462699"/>
                  </a:lnTo>
                  <a:lnTo>
                    <a:pt x="511154" y="479850"/>
                  </a:lnTo>
                  <a:lnTo>
                    <a:pt x="463417" y="492583"/>
                  </a:lnTo>
                  <a:lnTo>
                    <a:pt x="412704" y="500508"/>
                  </a:lnTo>
                  <a:lnTo>
                    <a:pt x="359569" y="503237"/>
                  </a:lnTo>
                  <a:lnTo>
                    <a:pt x="306434" y="500508"/>
                  </a:lnTo>
                  <a:lnTo>
                    <a:pt x="255721" y="492583"/>
                  </a:lnTo>
                  <a:lnTo>
                    <a:pt x="207984" y="479850"/>
                  </a:lnTo>
                  <a:lnTo>
                    <a:pt x="163780" y="462699"/>
                  </a:lnTo>
                  <a:lnTo>
                    <a:pt x="123665" y="441519"/>
                  </a:lnTo>
                  <a:lnTo>
                    <a:pt x="88196" y="416698"/>
                  </a:lnTo>
                  <a:lnTo>
                    <a:pt x="57928" y="388627"/>
                  </a:lnTo>
                  <a:lnTo>
                    <a:pt x="33419" y="357694"/>
                  </a:lnTo>
                  <a:lnTo>
                    <a:pt x="3898" y="288800"/>
                  </a:lnTo>
                  <a:lnTo>
                    <a:pt x="0" y="25161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208839" y="3221037"/>
              <a:ext cx="719455" cy="503555"/>
            </a:xfrm>
            <a:custGeom>
              <a:avLst/>
              <a:gdLst/>
              <a:ahLst/>
              <a:cxnLst/>
              <a:rect l="l" t="t" r="r" b="b"/>
              <a:pathLst>
                <a:path w="719454" h="503554">
                  <a:moveTo>
                    <a:pt x="359568" y="0"/>
                  </a:moveTo>
                  <a:lnTo>
                    <a:pt x="306434" y="2728"/>
                  </a:lnTo>
                  <a:lnTo>
                    <a:pt x="255720" y="10653"/>
                  </a:lnTo>
                  <a:lnTo>
                    <a:pt x="207983" y="23386"/>
                  </a:lnTo>
                  <a:lnTo>
                    <a:pt x="163779" y="40537"/>
                  </a:lnTo>
                  <a:lnTo>
                    <a:pt x="123665" y="61718"/>
                  </a:lnTo>
                  <a:lnTo>
                    <a:pt x="88195" y="86538"/>
                  </a:lnTo>
                  <a:lnTo>
                    <a:pt x="57928" y="114610"/>
                  </a:lnTo>
                  <a:lnTo>
                    <a:pt x="33419" y="145543"/>
                  </a:lnTo>
                  <a:lnTo>
                    <a:pt x="3898" y="214437"/>
                  </a:lnTo>
                  <a:lnTo>
                    <a:pt x="0" y="251620"/>
                  </a:lnTo>
                  <a:lnTo>
                    <a:pt x="3898" y="288802"/>
                  </a:lnTo>
                  <a:lnTo>
                    <a:pt x="33419" y="357696"/>
                  </a:lnTo>
                  <a:lnTo>
                    <a:pt x="57928" y="388629"/>
                  </a:lnTo>
                  <a:lnTo>
                    <a:pt x="88195" y="416701"/>
                  </a:lnTo>
                  <a:lnTo>
                    <a:pt x="123665" y="441521"/>
                  </a:lnTo>
                  <a:lnTo>
                    <a:pt x="163779" y="462702"/>
                  </a:lnTo>
                  <a:lnTo>
                    <a:pt x="207983" y="479853"/>
                  </a:lnTo>
                  <a:lnTo>
                    <a:pt x="255720" y="492586"/>
                  </a:lnTo>
                  <a:lnTo>
                    <a:pt x="306434" y="500511"/>
                  </a:lnTo>
                  <a:lnTo>
                    <a:pt x="359568" y="503240"/>
                  </a:lnTo>
                  <a:lnTo>
                    <a:pt x="412702" y="500511"/>
                  </a:lnTo>
                  <a:lnTo>
                    <a:pt x="463416" y="492586"/>
                  </a:lnTo>
                  <a:lnTo>
                    <a:pt x="511153" y="479853"/>
                  </a:lnTo>
                  <a:lnTo>
                    <a:pt x="555356" y="462702"/>
                  </a:lnTo>
                  <a:lnTo>
                    <a:pt x="595471" y="441521"/>
                  </a:lnTo>
                  <a:lnTo>
                    <a:pt x="630940" y="416701"/>
                  </a:lnTo>
                  <a:lnTo>
                    <a:pt x="661207" y="388629"/>
                  </a:lnTo>
                  <a:lnTo>
                    <a:pt x="685717" y="357696"/>
                  </a:lnTo>
                  <a:lnTo>
                    <a:pt x="715237" y="288802"/>
                  </a:lnTo>
                  <a:lnTo>
                    <a:pt x="719136" y="251620"/>
                  </a:lnTo>
                  <a:lnTo>
                    <a:pt x="715237" y="214437"/>
                  </a:lnTo>
                  <a:lnTo>
                    <a:pt x="685717" y="145543"/>
                  </a:lnTo>
                  <a:lnTo>
                    <a:pt x="661207" y="114610"/>
                  </a:lnTo>
                  <a:lnTo>
                    <a:pt x="630940" y="86538"/>
                  </a:lnTo>
                  <a:lnTo>
                    <a:pt x="595471" y="61718"/>
                  </a:lnTo>
                  <a:lnTo>
                    <a:pt x="555356" y="40537"/>
                  </a:lnTo>
                  <a:lnTo>
                    <a:pt x="511153" y="23386"/>
                  </a:lnTo>
                  <a:lnTo>
                    <a:pt x="463416" y="10653"/>
                  </a:lnTo>
                  <a:lnTo>
                    <a:pt x="412702" y="2728"/>
                  </a:lnTo>
                  <a:lnTo>
                    <a:pt x="35956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208839" y="3221037"/>
              <a:ext cx="719455" cy="503555"/>
            </a:xfrm>
            <a:custGeom>
              <a:avLst/>
              <a:gdLst/>
              <a:ahLst/>
              <a:cxnLst/>
              <a:rect l="l" t="t" r="r" b="b"/>
              <a:pathLst>
                <a:path w="719454" h="503554">
                  <a:moveTo>
                    <a:pt x="0" y="251619"/>
                  </a:moveTo>
                  <a:lnTo>
                    <a:pt x="15223" y="178948"/>
                  </a:lnTo>
                  <a:lnTo>
                    <a:pt x="57928" y="114610"/>
                  </a:lnTo>
                  <a:lnTo>
                    <a:pt x="88196" y="86538"/>
                  </a:lnTo>
                  <a:lnTo>
                    <a:pt x="123665" y="61718"/>
                  </a:lnTo>
                  <a:lnTo>
                    <a:pt x="163779" y="40537"/>
                  </a:lnTo>
                  <a:lnTo>
                    <a:pt x="207983" y="23386"/>
                  </a:lnTo>
                  <a:lnTo>
                    <a:pt x="255720" y="10653"/>
                  </a:lnTo>
                  <a:lnTo>
                    <a:pt x="306434" y="2728"/>
                  </a:lnTo>
                  <a:lnTo>
                    <a:pt x="359568" y="0"/>
                  </a:lnTo>
                  <a:lnTo>
                    <a:pt x="412702" y="2728"/>
                  </a:lnTo>
                  <a:lnTo>
                    <a:pt x="463416" y="10653"/>
                  </a:lnTo>
                  <a:lnTo>
                    <a:pt x="511153" y="23386"/>
                  </a:lnTo>
                  <a:lnTo>
                    <a:pt x="555357" y="40537"/>
                  </a:lnTo>
                  <a:lnTo>
                    <a:pt x="595471" y="61718"/>
                  </a:lnTo>
                  <a:lnTo>
                    <a:pt x="630940" y="86538"/>
                  </a:lnTo>
                  <a:lnTo>
                    <a:pt x="661208" y="114610"/>
                  </a:lnTo>
                  <a:lnTo>
                    <a:pt x="685717" y="145543"/>
                  </a:lnTo>
                  <a:lnTo>
                    <a:pt x="715238" y="214437"/>
                  </a:lnTo>
                  <a:lnTo>
                    <a:pt x="719137" y="251619"/>
                  </a:lnTo>
                  <a:lnTo>
                    <a:pt x="715238" y="288801"/>
                  </a:lnTo>
                  <a:lnTo>
                    <a:pt x="685717" y="357695"/>
                  </a:lnTo>
                  <a:lnTo>
                    <a:pt x="661208" y="388628"/>
                  </a:lnTo>
                  <a:lnTo>
                    <a:pt x="630940" y="416700"/>
                  </a:lnTo>
                  <a:lnTo>
                    <a:pt x="595471" y="441520"/>
                  </a:lnTo>
                  <a:lnTo>
                    <a:pt x="555357" y="462701"/>
                  </a:lnTo>
                  <a:lnTo>
                    <a:pt x="511153" y="479852"/>
                  </a:lnTo>
                  <a:lnTo>
                    <a:pt x="463416" y="492585"/>
                  </a:lnTo>
                  <a:lnTo>
                    <a:pt x="412702" y="500510"/>
                  </a:lnTo>
                  <a:lnTo>
                    <a:pt x="359568" y="503239"/>
                  </a:lnTo>
                  <a:lnTo>
                    <a:pt x="306434" y="500510"/>
                  </a:lnTo>
                  <a:lnTo>
                    <a:pt x="255720" y="492585"/>
                  </a:lnTo>
                  <a:lnTo>
                    <a:pt x="207983" y="479852"/>
                  </a:lnTo>
                  <a:lnTo>
                    <a:pt x="163779" y="462701"/>
                  </a:lnTo>
                  <a:lnTo>
                    <a:pt x="123665" y="441520"/>
                  </a:lnTo>
                  <a:lnTo>
                    <a:pt x="88196" y="416700"/>
                  </a:lnTo>
                  <a:lnTo>
                    <a:pt x="57928" y="388628"/>
                  </a:lnTo>
                  <a:lnTo>
                    <a:pt x="33419" y="357695"/>
                  </a:lnTo>
                  <a:lnTo>
                    <a:pt x="3898" y="288801"/>
                  </a:lnTo>
                  <a:lnTo>
                    <a:pt x="0" y="25161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0"/>
            <a:ext cx="9144000" cy="6858000"/>
            <a:chOff x="152400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00" y="0"/>
              <a:ext cx="9144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688387" y="333375"/>
              <a:ext cx="792480" cy="431800"/>
            </a:xfrm>
            <a:custGeom>
              <a:avLst/>
              <a:gdLst/>
              <a:ahLst/>
              <a:cxnLst/>
              <a:rect l="l" t="t" r="r" b="b"/>
              <a:pathLst>
                <a:path w="792479" h="431800">
                  <a:moveTo>
                    <a:pt x="720195" y="0"/>
                  </a:moveTo>
                  <a:lnTo>
                    <a:pt x="71968" y="0"/>
                  </a:lnTo>
                  <a:lnTo>
                    <a:pt x="43954" y="5655"/>
                  </a:lnTo>
                  <a:lnTo>
                    <a:pt x="21078" y="21078"/>
                  </a:lnTo>
                  <a:lnTo>
                    <a:pt x="5655" y="43954"/>
                  </a:lnTo>
                  <a:lnTo>
                    <a:pt x="0" y="71968"/>
                  </a:lnTo>
                  <a:lnTo>
                    <a:pt x="0" y="359831"/>
                  </a:lnTo>
                  <a:lnTo>
                    <a:pt x="5655" y="387845"/>
                  </a:lnTo>
                  <a:lnTo>
                    <a:pt x="21078" y="410721"/>
                  </a:lnTo>
                  <a:lnTo>
                    <a:pt x="43954" y="426144"/>
                  </a:lnTo>
                  <a:lnTo>
                    <a:pt x="71968" y="431800"/>
                  </a:lnTo>
                  <a:lnTo>
                    <a:pt x="720195" y="431800"/>
                  </a:lnTo>
                  <a:lnTo>
                    <a:pt x="748208" y="426144"/>
                  </a:lnTo>
                  <a:lnTo>
                    <a:pt x="771084" y="410721"/>
                  </a:lnTo>
                  <a:lnTo>
                    <a:pt x="786508" y="387845"/>
                  </a:lnTo>
                  <a:lnTo>
                    <a:pt x="792163" y="359831"/>
                  </a:lnTo>
                  <a:lnTo>
                    <a:pt x="792163" y="71968"/>
                  </a:lnTo>
                  <a:lnTo>
                    <a:pt x="786508" y="43954"/>
                  </a:lnTo>
                  <a:lnTo>
                    <a:pt x="771084" y="21078"/>
                  </a:lnTo>
                  <a:lnTo>
                    <a:pt x="748208" y="5655"/>
                  </a:lnTo>
                  <a:lnTo>
                    <a:pt x="72019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688387" y="333375"/>
              <a:ext cx="792480" cy="431800"/>
            </a:xfrm>
            <a:custGeom>
              <a:avLst/>
              <a:gdLst/>
              <a:ahLst/>
              <a:cxnLst/>
              <a:rect l="l" t="t" r="r" b="b"/>
              <a:pathLst>
                <a:path w="792479" h="431800">
                  <a:moveTo>
                    <a:pt x="0" y="71967"/>
                  </a:moveTo>
                  <a:lnTo>
                    <a:pt x="5655" y="43954"/>
                  </a:lnTo>
                  <a:lnTo>
                    <a:pt x="21078" y="21078"/>
                  </a:lnTo>
                  <a:lnTo>
                    <a:pt x="43954" y="5655"/>
                  </a:lnTo>
                  <a:lnTo>
                    <a:pt x="71967" y="0"/>
                  </a:lnTo>
                  <a:lnTo>
                    <a:pt x="720195" y="0"/>
                  </a:lnTo>
                  <a:lnTo>
                    <a:pt x="748208" y="5655"/>
                  </a:lnTo>
                  <a:lnTo>
                    <a:pt x="771084" y="21078"/>
                  </a:lnTo>
                  <a:lnTo>
                    <a:pt x="786507" y="43954"/>
                  </a:lnTo>
                  <a:lnTo>
                    <a:pt x="792163" y="71967"/>
                  </a:lnTo>
                  <a:lnTo>
                    <a:pt x="792163" y="359832"/>
                  </a:lnTo>
                  <a:lnTo>
                    <a:pt x="786507" y="387845"/>
                  </a:lnTo>
                  <a:lnTo>
                    <a:pt x="771084" y="410721"/>
                  </a:lnTo>
                  <a:lnTo>
                    <a:pt x="748208" y="426144"/>
                  </a:lnTo>
                  <a:lnTo>
                    <a:pt x="720195" y="431800"/>
                  </a:lnTo>
                  <a:lnTo>
                    <a:pt x="71967" y="431800"/>
                  </a:lnTo>
                  <a:lnTo>
                    <a:pt x="43954" y="426144"/>
                  </a:lnTo>
                  <a:lnTo>
                    <a:pt x="21078" y="410721"/>
                  </a:lnTo>
                  <a:lnTo>
                    <a:pt x="5655" y="387845"/>
                  </a:lnTo>
                  <a:lnTo>
                    <a:pt x="0" y="359832"/>
                  </a:lnTo>
                  <a:lnTo>
                    <a:pt x="0" y="71967"/>
                  </a:lnTo>
                  <a:close/>
                </a:path>
              </a:pathLst>
            </a:custGeom>
            <a:ln w="25400">
              <a:solidFill>
                <a:srgbClr val="385D8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4262" rIns="0" bIns="0" rtlCol="0">
            <a:spAutoFit/>
          </a:bodyPr>
          <a:lstStyle/>
          <a:p>
            <a:pPr marL="99695" marR="91440" algn="ctr">
              <a:lnSpc>
                <a:spcPts val="4430"/>
              </a:lnSpc>
              <a:spcBef>
                <a:spcPts val="100"/>
              </a:spcBef>
            </a:pPr>
            <a:r>
              <a:rPr sz="3700" b="0" spc="-320" dirty="0">
                <a:latin typeface="Calibri"/>
                <a:cs typeface="Calibri"/>
              </a:rPr>
              <a:t>Энергопотребность</a:t>
            </a:r>
            <a:r>
              <a:rPr sz="3700" b="0" spc="-60" dirty="0">
                <a:latin typeface="Calibri"/>
                <a:cs typeface="Calibri"/>
              </a:rPr>
              <a:t> </a:t>
            </a:r>
            <a:r>
              <a:rPr sz="3700" b="0" spc="-240" dirty="0">
                <a:latin typeface="Calibri"/>
                <a:cs typeface="Calibri"/>
              </a:rPr>
              <a:t>(REE)</a:t>
            </a:r>
            <a:endParaRPr sz="3700">
              <a:latin typeface="Calibri"/>
              <a:cs typeface="Calibri"/>
            </a:endParaRPr>
          </a:p>
          <a:p>
            <a:pPr marL="99695" algn="ctr">
              <a:lnSpc>
                <a:spcPts val="4430"/>
              </a:lnSpc>
            </a:pPr>
            <a:r>
              <a:rPr sz="3700" b="0" spc="-350" dirty="0">
                <a:latin typeface="Calibri"/>
                <a:cs typeface="Calibri"/>
              </a:rPr>
              <a:t>при </a:t>
            </a:r>
            <a:r>
              <a:rPr sz="3700" b="0" spc="-355" dirty="0">
                <a:latin typeface="Calibri"/>
                <a:cs typeface="Calibri"/>
              </a:rPr>
              <a:t>проведении</a:t>
            </a:r>
            <a:r>
              <a:rPr sz="3700" b="0" spc="-270" dirty="0">
                <a:latin typeface="Calibri"/>
                <a:cs typeface="Calibri"/>
              </a:rPr>
              <a:t> </a:t>
            </a:r>
            <a:r>
              <a:rPr sz="3700" b="0" spc="-330" dirty="0">
                <a:latin typeface="Calibri"/>
                <a:cs typeface="Calibri"/>
              </a:rPr>
              <a:t>велокинеза</a:t>
            </a:r>
            <a:endParaRPr sz="37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24224" y="1804174"/>
            <a:ext cx="5754370" cy="3815715"/>
            <a:chOff x="2724224" y="1804174"/>
            <a:chExt cx="5754370" cy="3815715"/>
          </a:xfrm>
        </p:grpSpPr>
        <p:sp>
          <p:nvSpPr>
            <p:cNvPr id="4" name="object 4"/>
            <p:cNvSpPr/>
            <p:nvPr/>
          </p:nvSpPr>
          <p:spPr>
            <a:xfrm>
              <a:off x="2770855" y="3060700"/>
              <a:ext cx="5702935" cy="2006600"/>
            </a:xfrm>
            <a:custGeom>
              <a:avLst/>
              <a:gdLst/>
              <a:ahLst/>
              <a:cxnLst/>
              <a:rect l="l" t="t" r="r" b="b"/>
              <a:pathLst>
                <a:path w="5702934" h="2006600">
                  <a:moveTo>
                    <a:pt x="0" y="2006600"/>
                  </a:moveTo>
                  <a:lnTo>
                    <a:pt x="5702798" y="2006600"/>
                  </a:lnTo>
                </a:path>
                <a:path w="5702934" h="2006600">
                  <a:moveTo>
                    <a:pt x="0" y="1511300"/>
                  </a:moveTo>
                  <a:lnTo>
                    <a:pt x="5702798" y="1511300"/>
                  </a:lnTo>
                </a:path>
                <a:path w="5702934" h="2006600">
                  <a:moveTo>
                    <a:pt x="0" y="1003300"/>
                  </a:moveTo>
                  <a:lnTo>
                    <a:pt x="5702798" y="1003300"/>
                  </a:lnTo>
                </a:path>
                <a:path w="5702934" h="2006600">
                  <a:moveTo>
                    <a:pt x="0" y="508000"/>
                  </a:moveTo>
                  <a:lnTo>
                    <a:pt x="5702798" y="508000"/>
                  </a:lnTo>
                </a:path>
                <a:path w="5702934" h="2006600">
                  <a:moveTo>
                    <a:pt x="0" y="0"/>
                  </a:moveTo>
                  <a:lnTo>
                    <a:pt x="5702798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70855" y="2565399"/>
              <a:ext cx="3940810" cy="0"/>
            </a:xfrm>
            <a:custGeom>
              <a:avLst/>
              <a:gdLst/>
              <a:ahLst/>
              <a:cxnLst/>
              <a:rect l="l" t="t" r="r" b="b"/>
              <a:pathLst>
                <a:path w="3940809">
                  <a:moveTo>
                    <a:pt x="0" y="0"/>
                  </a:moveTo>
                  <a:lnTo>
                    <a:pt x="3940566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70855" y="2059882"/>
              <a:ext cx="5702935" cy="0"/>
            </a:xfrm>
            <a:custGeom>
              <a:avLst/>
              <a:gdLst/>
              <a:ahLst/>
              <a:cxnLst/>
              <a:rect l="l" t="t" r="r" b="b"/>
              <a:pathLst>
                <a:path w="5702934">
                  <a:moveTo>
                    <a:pt x="0" y="0"/>
                  </a:moveTo>
                  <a:lnTo>
                    <a:pt x="5702798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70855" y="1808937"/>
              <a:ext cx="0" cy="3764279"/>
            </a:xfrm>
            <a:custGeom>
              <a:avLst/>
              <a:gdLst/>
              <a:ahLst/>
              <a:cxnLst/>
              <a:rect l="l" t="t" r="r" b="b"/>
              <a:pathLst>
                <a:path h="3764279">
                  <a:moveTo>
                    <a:pt x="0" y="3764186"/>
                  </a:moveTo>
                  <a:lnTo>
                    <a:pt x="1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728987" y="2059882"/>
              <a:ext cx="41910" cy="3513454"/>
            </a:xfrm>
            <a:custGeom>
              <a:avLst/>
              <a:gdLst/>
              <a:ahLst/>
              <a:cxnLst/>
              <a:rect l="l" t="t" r="r" b="b"/>
              <a:pathLst>
                <a:path w="41910" h="3513454">
                  <a:moveTo>
                    <a:pt x="0" y="3513240"/>
                  </a:moveTo>
                  <a:lnTo>
                    <a:pt x="41867" y="3513240"/>
                  </a:lnTo>
                </a:path>
                <a:path w="41910" h="3513454">
                  <a:moveTo>
                    <a:pt x="0" y="3007417"/>
                  </a:moveTo>
                  <a:lnTo>
                    <a:pt x="41867" y="3007417"/>
                  </a:lnTo>
                </a:path>
                <a:path w="41910" h="3513454">
                  <a:moveTo>
                    <a:pt x="0" y="2512117"/>
                  </a:moveTo>
                  <a:lnTo>
                    <a:pt x="41867" y="2512117"/>
                  </a:lnTo>
                </a:path>
                <a:path w="41910" h="3513454">
                  <a:moveTo>
                    <a:pt x="0" y="2004117"/>
                  </a:moveTo>
                  <a:lnTo>
                    <a:pt x="41867" y="2004117"/>
                  </a:lnTo>
                </a:path>
                <a:path w="41910" h="3513454">
                  <a:moveTo>
                    <a:pt x="0" y="1508817"/>
                  </a:moveTo>
                  <a:lnTo>
                    <a:pt x="41867" y="1508817"/>
                  </a:lnTo>
                </a:path>
                <a:path w="41910" h="3513454">
                  <a:moveTo>
                    <a:pt x="0" y="1000817"/>
                  </a:moveTo>
                  <a:lnTo>
                    <a:pt x="41867" y="1000817"/>
                  </a:lnTo>
                </a:path>
                <a:path w="41910" h="3513454">
                  <a:moveTo>
                    <a:pt x="0" y="505517"/>
                  </a:moveTo>
                  <a:lnTo>
                    <a:pt x="41867" y="505517"/>
                  </a:lnTo>
                </a:path>
                <a:path w="41910" h="3513454">
                  <a:moveTo>
                    <a:pt x="0" y="0"/>
                  </a:moveTo>
                  <a:lnTo>
                    <a:pt x="41867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70855" y="5573123"/>
              <a:ext cx="5702935" cy="41910"/>
            </a:xfrm>
            <a:custGeom>
              <a:avLst/>
              <a:gdLst/>
              <a:ahLst/>
              <a:cxnLst/>
              <a:rect l="l" t="t" r="r" b="b"/>
              <a:pathLst>
                <a:path w="5702934" h="41910">
                  <a:moveTo>
                    <a:pt x="0" y="0"/>
                  </a:moveTo>
                  <a:lnTo>
                    <a:pt x="5702798" y="1"/>
                  </a:lnTo>
                </a:path>
                <a:path w="5702934" h="41910">
                  <a:moveTo>
                    <a:pt x="0" y="0"/>
                  </a:moveTo>
                  <a:lnTo>
                    <a:pt x="0" y="41867"/>
                  </a:lnTo>
                </a:path>
                <a:path w="5702934" h="41910">
                  <a:moveTo>
                    <a:pt x="1140745" y="0"/>
                  </a:moveTo>
                  <a:lnTo>
                    <a:pt x="1140745" y="41867"/>
                  </a:lnTo>
                </a:path>
                <a:path w="5702934" h="41910">
                  <a:moveTo>
                    <a:pt x="2283745" y="0"/>
                  </a:moveTo>
                  <a:lnTo>
                    <a:pt x="2283745" y="41867"/>
                  </a:lnTo>
                </a:path>
                <a:path w="5702934" h="41910">
                  <a:moveTo>
                    <a:pt x="3426745" y="0"/>
                  </a:moveTo>
                  <a:lnTo>
                    <a:pt x="3426745" y="41867"/>
                  </a:lnTo>
                </a:path>
                <a:path w="5702934" h="41910">
                  <a:moveTo>
                    <a:pt x="4557045" y="0"/>
                  </a:moveTo>
                  <a:lnTo>
                    <a:pt x="4557045" y="41867"/>
                  </a:lnTo>
                </a:path>
                <a:path w="5702934" h="41910">
                  <a:moveTo>
                    <a:pt x="5702798" y="0"/>
                  </a:moveTo>
                  <a:lnTo>
                    <a:pt x="5702798" y="41867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787621" y="2565399"/>
              <a:ext cx="1686560" cy="0"/>
            </a:xfrm>
            <a:custGeom>
              <a:avLst/>
              <a:gdLst/>
              <a:ahLst/>
              <a:cxnLst/>
              <a:rect l="l" t="t" r="r" b="b"/>
              <a:pathLst>
                <a:path w="1686559">
                  <a:moveTo>
                    <a:pt x="0" y="0"/>
                  </a:moveTo>
                  <a:lnTo>
                    <a:pt x="1686031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341135" y="2431281"/>
              <a:ext cx="4562475" cy="1262380"/>
            </a:xfrm>
            <a:custGeom>
              <a:avLst/>
              <a:gdLst/>
              <a:ahLst/>
              <a:cxnLst/>
              <a:rect l="l" t="t" r="r" b="b"/>
              <a:pathLst>
                <a:path w="4562475" h="1262379">
                  <a:moveTo>
                    <a:pt x="0" y="1262257"/>
                  </a:moveTo>
                  <a:lnTo>
                    <a:pt x="1141965" y="1061218"/>
                  </a:lnTo>
                  <a:lnTo>
                    <a:pt x="2284965" y="553218"/>
                  </a:lnTo>
                  <a:lnTo>
                    <a:pt x="3427965" y="146818"/>
                  </a:lnTo>
                  <a:lnTo>
                    <a:pt x="4562238" y="0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95121" y="36427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95121" y="36427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25421" y="34395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425421" y="34395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68421" y="29315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68421" y="29315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711421" y="2537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11421" y="2537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854421" y="2385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854421" y="23854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341135" y="3964560"/>
              <a:ext cx="4562475" cy="502284"/>
            </a:xfrm>
            <a:custGeom>
              <a:avLst/>
              <a:gdLst/>
              <a:ahLst/>
              <a:cxnLst/>
              <a:rect l="l" t="t" r="r" b="b"/>
              <a:pathLst>
                <a:path w="4562475" h="502285">
                  <a:moveTo>
                    <a:pt x="0" y="501891"/>
                  </a:moveTo>
                  <a:lnTo>
                    <a:pt x="1141965" y="0"/>
                  </a:lnTo>
                  <a:lnTo>
                    <a:pt x="2284965" y="99439"/>
                  </a:lnTo>
                  <a:lnTo>
                    <a:pt x="3427965" y="277239"/>
                  </a:lnTo>
                  <a:lnTo>
                    <a:pt x="4562238" y="201039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1471" y="4423834"/>
              <a:ext cx="88900" cy="889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31771" y="3928535"/>
              <a:ext cx="88900" cy="889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74771" y="4030135"/>
              <a:ext cx="88900" cy="889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17771" y="4207935"/>
              <a:ext cx="88900" cy="889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60771" y="4131735"/>
              <a:ext cx="88900" cy="88900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2329921" y="4459223"/>
            <a:ext cx="330835" cy="1198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latin typeface="Arial"/>
                <a:cs typeface="Arial"/>
              </a:rPr>
              <a:t>1400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spc="-15" dirty="0">
                <a:latin typeface="Arial"/>
                <a:cs typeface="Arial"/>
              </a:rPr>
              <a:t>1200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spc="-15" dirty="0">
                <a:latin typeface="Arial"/>
                <a:cs typeface="Arial"/>
              </a:rPr>
              <a:t>1000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29921" y="3959352"/>
            <a:ext cx="3308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latin typeface="Arial"/>
                <a:cs typeface="Arial"/>
              </a:rPr>
              <a:t>1600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329921" y="1950720"/>
            <a:ext cx="330835" cy="1699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latin typeface="Arial"/>
                <a:cs typeface="Arial"/>
              </a:rPr>
              <a:t>2400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spc="-15" dirty="0">
                <a:latin typeface="Arial"/>
                <a:cs typeface="Arial"/>
              </a:rPr>
              <a:t>2200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spc="-15" dirty="0">
                <a:latin typeface="Arial"/>
                <a:cs typeface="Arial"/>
              </a:rPr>
              <a:t>2000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spc="-15" dirty="0">
                <a:latin typeface="Arial"/>
                <a:cs typeface="Arial"/>
              </a:rPr>
              <a:t>1800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47085" y="5632703"/>
            <a:ext cx="7886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До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нагрузки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14937" y="5632703"/>
            <a:ext cx="93408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40665" marR="5080" indent="-228600">
              <a:lnSpc>
                <a:spcPts val="1300"/>
              </a:lnSpc>
              <a:spcBef>
                <a:spcPts val="160"/>
              </a:spcBef>
            </a:pPr>
            <a:r>
              <a:rPr sz="1100" spc="-5" dirty="0">
                <a:latin typeface="Arial"/>
                <a:cs typeface="Arial"/>
              </a:rPr>
              <a:t>15 оборотов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в  </a:t>
            </a:r>
            <a:r>
              <a:rPr sz="1100" spc="-5" dirty="0">
                <a:latin typeface="Arial"/>
                <a:cs typeface="Arial"/>
              </a:rPr>
              <a:t>минуту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155497" y="5632703"/>
            <a:ext cx="93408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240665" marR="5080" indent="-228600">
              <a:lnSpc>
                <a:spcPts val="1300"/>
              </a:lnSpc>
              <a:spcBef>
                <a:spcPts val="160"/>
              </a:spcBef>
            </a:pPr>
            <a:r>
              <a:rPr sz="1100" spc="-5" dirty="0">
                <a:latin typeface="Arial"/>
                <a:cs typeface="Arial"/>
              </a:rPr>
              <a:t>30 оборотов</a:t>
            </a:r>
            <a:r>
              <a:rPr sz="1100" spc="-10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в  </a:t>
            </a:r>
            <a:r>
              <a:rPr sz="1100" spc="-5" dirty="0">
                <a:latin typeface="Arial"/>
                <a:cs typeface="Arial"/>
              </a:rPr>
              <a:t>минуту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249163" y="5632703"/>
            <a:ext cx="216852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53160" algn="l"/>
              </a:tabLst>
            </a:pPr>
            <a:r>
              <a:rPr sz="1100" spc="-5" dirty="0">
                <a:latin typeface="Arial"/>
                <a:cs typeface="Arial"/>
              </a:rPr>
              <a:t>Через</a:t>
            </a:r>
            <a:r>
              <a:rPr sz="1100" spc="-1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30 минут	Через 60</a:t>
            </a:r>
            <a:r>
              <a:rPr sz="1100" spc="-8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минут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8496622" y="3690937"/>
            <a:ext cx="272415" cy="73025"/>
            <a:chOff x="8496622" y="3690937"/>
            <a:chExt cx="272415" cy="73025"/>
          </a:xfrm>
        </p:grpSpPr>
        <p:sp>
          <p:nvSpPr>
            <p:cNvPr id="36" name="object 36"/>
            <p:cNvSpPr/>
            <p:nvPr/>
          </p:nvSpPr>
          <p:spPr>
            <a:xfrm>
              <a:off x="8510909" y="372531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86989" y="0"/>
                  </a:lnTo>
                </a:path>
                <a:path w="243840">
                  <a:moveTo>
                    <a:pt x="150489" y="0"/>
                  </a:moveTo>
                  <a:lnTo>
                    <a:pt x="243840" y="0"/>
                  </a:lnTo>
                </a:path>
              </a:pathLst>
            </a:custGeom>
            <a:ln w="2857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597899" y="369570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>
                  <a:moveTo>
                    <a:pt x="63500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63500" y="635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597899" y="369570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>
                  <a:moveTo>
                    <a:pt x="0" y="0"/>
                  </a:moveTo>
                  <a:lnTo>
                    <a:pt x="63500" y="0"/>
                  </a:lnTo>
                  <a:lnTo>
                    <a:pt x="63500" y="63500"/>
                  </a:lnTo>
                  <a:lnTo>
                    <a:pt x="0" y="635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8767767" y="3621532"/>
            <a:ext cx="886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REE ИМТ &lt;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19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0" name="object 4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10909" y="3962400"/>
            <a:ext cx="243840" cy="88900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8767767" y="3898900"/>
            <a:ext cx="88646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REE ИМТ &gt;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19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4000" b="0" spc="-350" dirty="0">
                <a:latin typeface="Calibri"/>
                <a:cs typeface="Calibri"/>
              </a:rPr>
              <a:t>Энергопотребность</a:t>
            </a:r>
            <a:r>
              <a:rPr sz="4000" b="0" spc="-80" dirty="0">
                <a:latin typeface="Calibri"/>
                <a:cs typeface="Calibri"/>
              </a:rPr>
              <a:t> </a:t>
            </a:r>
            <a:r>
              <a:rPr sz="4000" b="0" spc="-260" dirty="0">
                <a:latin typeface="Calibri"/>
                <a:cs typeface="Calibri"/>
              </a:rPr>
              <a:t>(REE)</a:t>
            </a:r>
            <a:endParaRPr sz="4000">
              <a:latin typeface="Calibri"/>
              <a:cs typeface="Calibri"/>
            </a:endParaRPr>
          </a:p>
          <a:p>
            <a:pPr marL="108585" algn="ctr">
              <a:lnSpc>
                <a:spcPct val="100000"/>
              </a:lnSpc>
            </a:pPr>
            <a:r>
              <a:rPr sz="4000" b="0" spc="-380" dirty="0">
                <a:latin typeface="Calibri"/>
                <a:cs typeface="Calibri"/>
              </a:rPr>
              <a:t>при</a:t>
            </a:r>
            <a:r>
              <a:rPr sz="4000" b="0" spc="-75" dirty="0">
                <a:latin typeface="Calibri"/>
                <a:cs typeface="Calibri"/>
              </a:rPr>
              <a:t> </a:t>
            </a:r>
            <a:r>
              <a:rPr sz="4000" b="0" spc="-360" dirty="0">
                <a:latin typeface="Calibri"/>
                <a:cs typeface="Calibri"/>
              </a:rPr>
              <a:t>вертикализации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724224" y="1804174"/>
            <a:ext cx="5965190" cy="3815715"/>
            <a:chOff x="2724224" y="1804174"/>
            <a:chExt cx="5965190" cy="3815715"/>
          </a:xfrm>
        </p:grpSpPr>
        <p:sp>
          <p:nvSpPr>
            <p:cNvPr id="4" name="object 4"/>
            <p:cNvSpPr/>
            <p:nvPr/>
          </p:nvSpPr>
          <p:spPr>
            <a:xfrm>
              <a:off x="2770855" y="1808937"/>
              <a:ext cx="5639435" cy="3131820"/>
            </a:xfrm>
            <a:custGeom>
              <a:avLst/>
              <a:gdLst/>
              <a:ahLst/>
              <a:cxnLst/>
              <a:rect l="l" t="t" r="r" b="b"/>
              <a:pathLst>
                <a:path w="5639434" h="3131820">
                  <a:moveTo>
                    <a:pt x="0" y="3131363"/>
                  </a:moveTo>
                  <a:lnTo>
                    <a:pt x="5638981" y="3131363"/>
                  </a:lnTo>
                </a:path>
                <a:path w="5639434" h="3131820">
                  <a:moveTo>
                    <a:pt x="0" y="2509063"/>
                  </a:moveTo>
                  <a:lnTo>
                    <a:pt x="5638981" y="2509063"/>
                  </a:lnTo>
                </a:path>
                <a:path w="5639434" h="3131820">
                  <a:moveTo>
                    <a:pt x="0" y="1886763"/>
                  </a:moveTo>
                  <a:lnTo>
                    <a:pt x="5638981" y="1886763"/>
                  </a:lnTo>
                </a:path>
                <a:path w="5639434" h="3131820">
                  <a:moveTo>
                    <a:pt x="0" y="1251763"/>
                  </a:moveTo>
                  <a:lnTo>
                    <a:pt x="5638981" y="1251763"/>
                  </a:lnTo>
                </a:path>
                <a:path w="5639434" h="3131820">
                  <a:moveTo>
                    <a:pt x="0" y="629463"/>
                  </a:moveTo>
                  <a:lnTo>
                    <a:pt x="5638981" y="629463"/>
                  </a:lnTo>
                </a:path>
                <a:path w="5639434" h="3131820">
                  <a:moveTo>
                    <a:pt x="0" y="0"/>
                  </a:moveTo>
                  <a:lnTo>
                    <a:pt x="5638981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770855" y="1808937"/>
              <a:ext cx="0" cy="3764279"/>
            </a:xfrm>
            <a:custGeom>
              <a:avLst/>
              <a:gdLst/>
              <a:ahLst/>
              <a:cxnLst/>
              <a:rect l="l" t="t" r="r" b="b"/>
              <a:pathLst>
                <a:path h="3764279">
                  <a:moveTo>
                    <a:pt x="0" y="3764186"/>
                  </a:moveTo>
                  <a:lnTo>
                    <a:pt x="1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728987" y="1808937"/>
              <a:ext cx="41910" cy="3764279"/>
            </a:xfrm>
            <a:custGeom>
              <a:avLst/>
              <a:gdLst/>
              <a:ahLst/>
              <a:cxnLst/>
              <a:rect l="l" t="t" r="r" b="b"/>
              <a:pathLst>
                <a:path w="41910" h="3764279">
                  <a:moveTo>
                    <a:pt x="0" y="3764186"/>
                  </a:moveTo>
                  <a:lnTo>
                    <a:pt x="41867" y="3764186"/>
                  </a:lnTo>
                </a:path>
                <a:path w="41910" h="3764279">
                  <a:moveTo>
                    <a:pt x="0" y="3131363"/>
                  </a:moveTo>
                  <a:lnTo>
                    <a:pt x="41867" y="3131363"/>
                  </a:lnTo>
                </a:path>
                <a:path w="41910" h="3764279">
                  <a:moveTo>
                    <a:pt x="0" y="2509063"/>
                  </a:moveTo>
                  <a:lnTo>
                    <a:pt x="41867" y="2509063"/>
                  </a:lnTo>
                </a:path>
                <a:path w="41910" h="3764279">
                  <a:moveTo>
                    <a:pt x="0" y="1886763"/>
                  </a:moveTo>
                  <a:lnTo>
                    <a:pt x="41867" y="1886763"/>
                  </a:lnTo>
                </a:path>
                <a:path w="41910" h="3764279">
                  <a:moveTo>
                    <a:pt x="0" y="1251763"/>
                  </a:moveTo>
                  <a:lnTo>
                    <a:pt x="41867" y="1251763"/>
                  </a:lnTo>
                </a:path>
                <a:path w="41910" h="3764279">
                  <a:moveTo>
                    <a:pt x="0" y="629463"/>
                  </a:moveTo>
                  <a:lnTo>
                    <a:pt x="41867" y="629463"/>
                  </a:lnTo>
                </a:path>
                <a:path w="41910" h="3764279">
                  <a:moveTo>
                    <a:pt x="0" y="0"/>
                  </a:moveTo>
                  <a:lnTo>
                    <a:pt x="41867" y="0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770855" y="5573123"/>
              <a:ext cx="5639435" cy="41910"/>
            </a:xfrm>
            <a:custGeom>
              <a:avLst/>
              <a:gdLst/>
              <a:ahLst/>
              <a:cxnLst/>
              <a:rect l="l" t="t" r="r" b="b"/>
              <a:pathLst>
                <a:path w="5639434" h="41910">
                  <a:moveTo>
                    <a:pt x="0" y="0"/>
                  </a:moveTo>
                  <a:lnTo>
                    <a:pt x="5638981" y="1"/>
                  </a:lnTo>
                </a:path>
                <a:path w="5639434" h="41910">
                  <a:moveTo>
                    <a:pt x="0" y="0"/>
                  </a:moveTo>
                  <a:lnTo>
                    <a:pt x="0" y="41867"/>
                  </a:lnTo>
                </a:path>
                <a:path w="5639434" h="41910">
                  <a:moveTo>
                    <a:pt x="937545" y="0"/>
                  </a:moveTo>
                  <a:lnTo>
                    <a:pt x="937545" y="41867"/>
                  </a:lnTo>
                </a:path>
                <a:path w="5639434" h="41910">
                  <a:moveTo>
                    <a:pt x="1877345" y="0"/>
                  </a:moveTo>
                  <a:lnTo>
                    <a:pt x="1877345" y="41867"/>
                  </a:lnTo>
                </a:path>
                <a:path w="5639434" h="41910">
                  <a:moveTo>
                    <a:pt x="2817145" y="0"/>
                  </a:moveTo>
                  <a:lnTo>
                    <a:pt x="2817145" y="41867"/>
                  </a:lnTo>
                </a:path>
                <a:path w="5639434" h="41910">
                  <a:moveTo>
                    <a:pt x="3756945" y="0"/>
                  </a:moveTo>
                  <a:lnTo>
                    <a:pt x="3756945" y="41867"/>
                  </a:lnTo>
                </a:path>
                <a:path w="5639434" h="41910">
                  <a:moveTo>
                    <a:pt x="4696745" y="0"/>
                  </a:moveTo>
                  <a:lnTo>
                    <a:pt x="4696745" y="41867"/>
                  </a:lnTo>
                </a:path>
                <a:path w="5639434" h="41910">
                  <a:moveTo>
                    <a:pt x="5638981" y="0"/>
                  </a:moveTo>
                  <a:lnTo>
                    <a:pt x="5638981" y="41867"/>
                  </a:lnTo>
                </a:path>
              </a:pathLst>
            </a:custGeom>
            <a:ln w="9525">
              <a:solidFill>
                <a:srgbClr val="8686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40769" y="2395523"/>
              <a:ext cx="4699635" cy="1110615"/>
            </a:xfrm>
            <a:custGeom>
              <a:avLst/>
              <a:gdLst/>
              <a:ahLst/>
              <a:cxnLst/>
              <a:rect l="l" t="t" r="r" b="b"/>
              <a:pathLst>
                <a:path w="4699634" h="1110614">
                  <a:moveTo>
                    <a:pt x="0" y="1110435"/>
                  </a:moveTo>
                  <a:lnTo>
                    <a:pt x="937530" y="779477"/>
                  </a:lnTo>
                  <a:lnTo>
                    <a:pt x="1877330" y="512777"/>
                  </a:lnTo>
                  <a:lnTo>
                    <a:pt x="2817130" y="195277"/>
                  </a:lnTo>
                  <a:lnTo>
                    <a:pt x="3756930" y="0"/>
                  </a:lnTo>
                  <a:lnTo>
                    <a:pt x="4699151" y="576277"/>
                  </a:lnTo>
                </a:path>
              </a:pathLst>
            </a:custGeom>
            <a:ln w="2857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193521" y="34649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199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199" y="76200"/>
                  </a:lnTo>
                  <a:lnTo>
                    <a:pt x="76199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93521" y="34649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33321" y="31347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33321" y="31347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73121" y="28553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73121" y="28553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12921" y="2537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012921" y="25378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52721" y="23473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76200" y="0"/>
                  </a:moveTo>
                  <a:lnTo>
                    <a:pt x="0" y="0"/>
                  </a:lnTo>
                  <a:lnTo>
                    <a:pt x="0" y="76200"/>
                  </a:lnTo>
                  <a:lnTo>
                    <a:pt x="76200" y="76200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52721" y="2347385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899400" y="2933700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76200" y="0"/>
                  </a:lnTo>
                  <a:lnTo>
                    <a:pt x="76200" y="76200"/>
                  </a:lnTo>
                  <a:lnTo>
                    <a:pt x="0" y="762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40769" y="4525425"/>
              <a:ext cx="4699635" cy="232410"/>
            </a:xfrm>
            <a:custGeom>
              <a:avLst/>
              <a:gdLst/>
              <a:ahLst/>
              <a:cxnLst/>
              <a:rect l="l" t="t" r="r" b="b"/>
              <a:pathLst>
                <a:path w="4699634" h="232410">
                  <a:moveTo>
                    <a:pt x="0" y="224375"/>
                  </a:moveTo>
                  <a:lnTo>
                    <a:pt x="937530" y="122775"/>
                  </a:lnTo>
                  <a:lnTo>
                    <a:pt x="1877330" y="232124"/>
                  </a:lnTo>
                  <a:lnTo>
                    <a:pt x="2817130" y="211675"/>
                  </a:lnTo>
                  <a:lnTo>
                    <a:pt x="3756930" y="0"/>
                  </a:lnTo>
                  <a:lnTo>
                    <a:pt x="4699151" y="59275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9871" y="4703235"/>
              <a:ext cx="88900" cy="889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9671" y="4601635"/>
              <a:ext cx="88900" cy="889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9471" y="4715935"/>
              <a:ext cx="88900" cy="889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9271" y="4690534"/>
              <a:ext cx="88900" cy="889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9071" y="4487335"/>
              <a:ext cx="88900" cy="889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98871" y="4538134"/>
              <a:ext cx="88900" cy="8890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431052" y="3725316"/>
              <a:ext cx="243840" cy="0"/>
            </a:xfrm>
            <a:custGeom>
              <a:avLst/>
              <a:gdLst/>
              <a:ahLst/>
              <a:cxnLst/>
              <a:rect l="l" t="t" r="r" b="b"/>
              <a:pathLst>
                <a:path w="243840">
                  <a:moveTo>
                    <a:pt x="0" y="0"/>
                  </a:moveTo>
                  <a:lnTo>
                    <a:pt x="90647" y="0"/>
                  </a:lnTo>
                </a:path>
                <a:path w="243840">
                  <a:moveTo>
                    <a:pt x="154147" y="0"/>
                  </a:moveTo>
                  <a:lnTo>
                    <a:pt x="243840" y="0"/>
                  </a:lnTo>
                </a:path>
              </a:pathLst>
            </a:custGeom>
            <a:ln w="28576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521700" y="369570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>
                  <a:moveTo>
                    <a:pt x="63500" y="0"/>
                  </a:moveTo>
                  <a:lnTo>
                    <a:pt x="0" y="0"/>
                  </a:lnTo>
                  <a:lnTo>
                    <a:pt x="0" y="63500"/>
                  </a:lnTo>
                  <a:lnTo>
                    <a:pt x="63500" y="63500"/>
                  </a:lnTo>
                  <a:lnTo>
                    <a:pt x="63500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8521700" y="3695700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>
                  <a:moveTo>
                    <a:pt x="0" y="0"/>
                  </a:moveTo>
                  <a:lnTo>
                    <a:pt x="63500" y="0"/>
                  </a:lnTo>
                  <a:lnTo>
                    <a:pt x="63500" y="63500"/>
                  </a:lnTo>
                  <a:lnTo>
                    <a:pt x="0" y="635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2329921" y="5465064"/>
            <a:ext cx="3308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latin typeface="Arial"/>
                <a:cs typeface="Arial"/>
              </a:rPr>
              <a:t>1000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329921" y="4837176"/>
            <a:ext cx="3308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latin typeface="Arial"/>
                <a:cs typeface="Arial"/>
              </a:rPr>
              <a:t>1200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29921" y="4209288"/>
            <a:ext cx="3308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latin typeface="Arial"/>
                <a:cs typeface="Arial"/>
              </a:rPr>
              <a:t>1400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329921" y="3581400"/>
            <a:ext cx="3308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latin typeface="Arial"/>
                <a:cs typeface="Arial"/>
              </a:rPr>
              <a:t>1600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329921" y="2953511"/>
            <a:ext cx="3308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latin typeface="Arial"/>
                <a:cs typeface="Arial"/>
              </a:rPr>
              <a:t>1800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29921" y="2325623"/>
            <a:ext cx="3308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latin typeface="Arial"/>
                <a:cs typeface="Arial"/>
              </a:rPr>
              <a:t>2000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329921" y="1700784"/>
            <a:ext cx="3308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5" dirty="0">
                <a:latin typeface="Arial"/>
                <a:cs typeface="Arial"/>
              </a:rPr>
              <a:t>2200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46721" y="5632703"/>
            <a:ext cx="7886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До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нагрузки</a:t>
            </a:r>
            <a:endParaRPr sz="11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764200" y="5632703"/>
            <a:ext cx="7943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20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градусов</a:t>
            </a:r>
            <a:endParaRPr sz="11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723333" y="5632703"/>
            <a:ext cx="7943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40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градусов</a:t>
            </a:r>
            <a:endParaRPr sz="11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5663164" y="5632703"/>
            <a:ext cx="7943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Arial"/>
                <a:cs typeface="Arial"/>
              </a:rPr>
              <a:t>60</a:t>
            </a:r>
            <a:r>
              <a:rPr sz="1100" spc="-80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градусов</a:t>
            </a:r>
            <a:endParaRPr sz="11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707101" y="5632703"/>
            <a:ext cx="58610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1600" marR="5080" indent="-89535">
              <a:lnSpc>
                <a:spcPts val="1300"/>
              </a:lnSpc>
              <a:spcBef>
                <a:spcPts val="160"/>
              </a:spcBef>
            </a:pPr>
            <a:r>
              <a:rPr sz="1100" spc="-5" dirty="0">
                <a:latin typeface="Arial"/>
                <a:cs typeface="Arial"/>
              </a:rPr>
              <a:t>через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30  минут</a:t>
            </a:r>
            <a:endParaRPr sz="11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646931" y="5632703"/>
            <a:ext cx="586105" cy="35814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01600" marR="5080" indent="-89535">
              <a:lnSpc>
                <a:spcPts val="1300"/>
              </a:lnSpc>
              <a:spcBef>
                <a:spcPts val="160"/>
              </a:spcBef>
            </a:pPr>
            <a:r>
              <a:rPr sz="1100" spc="-5" dirty="0">
                <a:latin typeface="Arial"/>
                <a:cs typeface="Arial"/>
              </a:rPr>
              <a:t>через</a:t>
            </a:r>
            <a:r>
              <a:rPr sz="1100" spc="-9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60  минут</a:t>
            </a:r>
            <a:endParaRPr sz="11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8687910" y="3621532"/>
            <a:ext cx="95059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REE c ИМТ</a:t>
            </a:r>
            <a:r>
              <a:rPr sz="1000" spc="-90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&lt;19</a:t>
            </a:r>
            <a:endParaRPr sz="1000">
              <a:latin typeface="Arial"/>
              <a:cs typeface="Arial"/>
            </a:endParaRPr>
          </a:p>
        </p:txBody>
      </p:sp>
      <p:pic>
        <p:nvPicPr>
          <p:cNvPr id="44" name="object 4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31052" y="3962400"/>
            <a:ext cx="243840" cy="88900"/>
          </a:xfrm>
          <a:prstGeom prst="rect">
            <a:avLst/>
          </a:prstGeom>
        </p:spPr>
      </p:pic>
      <p:sp>
        <p:nvSpPr>
          <p:cNvPr id="45" name="object 45"/>
          <p:cNvSpPr txBox="1"/>
          <p:nvPr/>
        </p:nvSpPr>
        <p:spPr>
          <a:xfrm>
            <a:off x="8687908" y="3898900"/>
            <a:ext cx="915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latin typeface="Arial"/>
                <a:cs typeface="Arial"/>
              </a:rPr>
              <a:t>REE c</a:t>
            </a:r>
            <a:r>
              <a:rPr sz="1000" spc="-8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ИМТ&gt;19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72618" y="532891"/>
            <a:ext cx="58464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0" spc="-335" dirty="0">
                <a:latin typeface="Calibri"/>
                <a:cs typeface="Calibri"/>
              </a:rPr>
              <a:t>Длительная </a:t>
            </a:r>
            <a:r>
              <a:rPr sz="3600" b="0" spc="-340" dirty="0">
                <a:latin typeface="Calibri"/>
                <a:cs typeface="Calibri"/>
              </a:rPr>
              <a:t>ИВЛ </a:t>
            </a:r>
            <a:r>
              <a:rPr sz="3600" b="0" spc="-370" dirty="0">
                <a:latin typeface="Calibri"/>
                <a:cs typeface="Calibri"/>
              </a:rPr>
              <a:t>и </a:t>
            </a:r>
            <a:r>
              <a:rPr sz="3600" b="0" spc="-320" dirty="0">
                <a:latin typeface="Calibri"/>
                <a:cs typeface="Calibri"/>
              </a:rPr>
              <a:t>вертикализация</a:t>
            </a:r>
            <a:r>
              <a:rPr sz="3600" b="0" spc="-155" dirty="0">
                <a:latin typeface="Calibri"/>
                <a:cs typeface="Calibri"/>
              </a:rPr>
              <a:t> </a:t>
            </a:r>
            <a:r>
              <a:rPr sz="3600" b="0" spc="-355" dirty="0">
                <a:latin typeface="Calibri"/>
                <a:cs typeface="Calibri"/>
              </a:rPr>
              <a:t>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21729" y="1621028"/>
            <a:ext cx="9766935" cy="41344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54965" marR="5080" indent="-342900">
              <a:lnSpc>
                <a:spcPct val="99400"/>
              </a:lnSpc>
              <a:spcBef>
                <a:spcPts val="11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80" dirty="0">
                <a:latin typeface="Calibri"/>
                <a:cs typeface="Calibri"/>
              </a:rPr>
              <a:t>Больной </a:t>
            </a:r>
            <a:r>
              <a:rPr sz="1800" spc="-145" dirty="0">
                <a:latin typeface="Calibri"/>
                <a:cs typeface="Calibri"/>
              </a:rPr>
              <a:t>К., </a:t>
            </a:r>
            <a:r>
              <a:rPr sz="1800" spc="-105" dirty="0">
                <a:latin typeface="Calibri"/>
                <a:cs typeface="Calibri"/>
              </a:rPr>
              <a:t>63 </a:t>
            </a:r>
            <a:r>
              <a:rPr sz="1800" spc="-190" dirty="0">
                <a:latin typeface="Calibri"/>
                <a:cs typeface="Calibri"/>
              </a:rPr>
              <a:t>лет. </a:t>
            </a:r>
            <a:r>
              <a:rPr sz="1800" spc="-160" dirty="0">
                <a:latin typeface="Calibri"/>
                <a:cs typeface="Calibri"/>
              </a:rPr>
              <a:t>Сочетанная </a:t>
            </a:r>
            <a:r>
              <a:rPr sz="1800" spc="-170" dirty="0">
                <a:latin typeface="Calibri"/>
                <a:cs typeface="Calibri"/>
              </a:rPr>
              <a:t>травма. </a:t>
            </a:r>
            <a:r>
              <a:rPr sz="1800" spc="-165" dirty="0">
                <a:latin typeface="Calibri"/>
                <a:cs typeface="Calibri"/>
              </a:rPr>
              <a:t>ЗЧМТ: </a:t>
            </a:r>
            <a:r>
              <a:rPr sz="1800" spc="-204" dirty="0">
                <a:latin typeface="Calibri"/>
                <a:cs typeface="Calibri"/>
              </a:rPr>
              <a:t>Ушиб </a:t>
            </a:r>
            <a:r>
              <a:rPr sz="1800" spc="-160" dirty="0">
                <a:latin typeface="Calibri"/>
                <a:cs typeface="Calibri"/>
              </a:rPr>
              <a:t>головного </a:t>
            </a:r>
            <a:r>
              <a:rPr sz="1800" spc="-165" dirty="0">
                <a:latin typeface="Calibri"/>
                <a:cs typeface="Calibri"/>
              </a:rPr>
              <a:t>мозга </a:t>
            </a:r>
            <a:r>
              <a:rPr sz="1800" spc="-185" dirty="0">
                <a:latin typeface="Calibri"/>
                <a:cs typeface="Calibri"/>
              </a:rPr>
              <a:t>тяжелой </a:t>
            </a:r>
            <a:r>
              <a:rPr sz="1800" spc="-160" dirty="0">
                <a:latin typeface="Calibri"/>
                <a:cs typeface="Calibri"/>
              </a:rPr>
              <a:t>степени </a:t>
            </a:r>
            <a:r>
              <a:rPr sz="1800" spc="-190" dirty="0">
                <a:latin typeface="Calibri"/>
                <a:cs typeface="Calibri"/>
              </a:rPr>
              <a:t>Перелом </a:t>
            </a:r>
            <a:r>
              <a:rPr sz="1800" spc="-165" dirty="0">
                <a:latin typeface="Calibri"/>
                <a:cs typeface="Calibri"/>
              </a:rPr>
              <a:t>свода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70" dirty="0">
                <a:latin typeface="Calibri"/>
                <a:cs typeface="Calibri"/>
              </a:rPr>
              <a:t>основания  </a:t>
            </a:r>
            <a:r>
              <a:rPr sz="1800" spc="-155" dirty="0">
                <a:latin typeface="Calibri"/>
                <a:cs typeface="Calibri"/>
              </a:rPr>
              <a:t>черепа </a:t>
            </a:r>
            <a:r>
              <a:rPr sz="1800" spc="-150" dirty="0">
                <a:latin typeface="Calibri"/>
                <a:cs typeface="Calibri"/>
              </a:rPr>
              <a:t>от 17.12.16. </a:t>
            </a:r>
            <a:r>
              <a:rPr sz="1800" spc="-185" dirty="0">
                <a:latin typeface="Calibri"/>
                <a:cs typeface="Calibri"/>
              </a:rPr>
              <a:t>Перелом </a:t>
            </a:r>
            <a:r>
              <a:rPr sz="1800" spc="-125" dirty="0">
                <a:latin typeface="Calibri"/>
                <a:cs typeface="Calibri"/>
              </a:rPr>
              <a:t>5,6 </a:t>
            </a:r>
            <a:r>
              <a:rPr sz="1800" spc="-165" dirty="0">
                <a:latin typeface="Calibri"/>
                <a:cs typeface="Calibri"/>
              </a:rPr>
              <a:t>ребер, пневмоторакс </a:t>
            </a:r>
            <a:r>
              <a:rPr sz="1800" spc="-150" dirty="0">
                <a:latin typeface="Calibri"/>
                <a:cs typeface="Calibri"/>
              </a:rPr>
              <a:t>справа. </a:t>
            </a:r>
            <a:r>
              <a:rPr sz="1800" spc="-180" dirty="0">
                <a:latin typeface="Calibri"/>
                <a:cs typeface="Calibri"/>
              </a:rPr>
              <a:t>Открытый </a:t>
            </a:r>
            <a:r>
              <a:rPr sz="1800" spc="-185" dirty="0">
                <a:latin typeface="Calibri"/>
                <a:cs typeface="Calibri"/>
              </a:rPr>
              <a:t>перелом </a:t>
            </a:r>
            <a:r>
              <a:rPr sz="1800" spc="-170" dirty="0">
                <a:latin typeface="Calibri"/>
                <a:cs typeface="Calibri"/>
              </a:rPr>
              <a:t>левой </a:t>
            </a:r>
            <a:r>
              <a:rPr sz="1800" spc="-165" dirty="0">
                <a:latin typeface="Calibri"/>
                <a:cs typeface="Calibri"/>
              </a:rPr>
              <a:t>голени, </a:t>
            </a:r>
            <a:r>
              <a:rPr sz="1800" spc="-155" dirty="0">
                <a:latin typeface="Calibri"/>
                <a:cs typeface="Calibri"/>
              </a:rPr>
              <a:t>левого </a:t>
            </a:r>
            <a:r>
              <a:rPr sz="1800" spc="-175" dirty="0">
                <a:latin typeface="Calibri"/>
                <a:cs typeface="Calibri"/>
              </a:rPr>
              <a:t>бедра </a:t>
            </a:r>
            <a:r>
              <a:rPr sz="1800" spc="-150" dirty="0">
                <a:latin typeface="Calibri"/>
                <a:cs typeface="Calibri"/>
              </a:rPr>
              <a:t>со  </a:t>
            </a:r>
            <a:r>
              <a:rPr sz="1800" spc="-200" dirty="0">
                <a:latin typeface="Calibri"/>
                <a:cs typeface="Calibri"/>
              </a:rPr>
              <a:t>смещением. </a:t>
            </a:r>
            <a:r>
              <a:rPr sz="1800" spc="-155" dirty="0">
                <a:latin typeface="Calibri"/>
                <a:cs typeface="Calibri"/>
              </a:rPr>
              <a:t>Разрыв </a:t>
            </a:r>
            <a:r>
              <a:rPr sz="1800" spc="-180" dirty="0">
                <a:latin typeface="Calibri"/>
                <a:cs typeface="Calibri"/>
              </a:rPr>
              <a:t>большеберцовой </a:t>
            </a:r>
            <a:r>
              <a:rPr sz="1800" spc="-145" dirty="0">
                <a:latin typeface="Calibri"/>
                <a:cs typeface="Calibri"/>
              </a:rPr>
              <a:t>связки </a:t>
            </a:r>
            <a:r>
              <a:rPr sz="1800" spc="-155" dirty="0">
                <a:latin typeface="Calibri"/>
                <a:cs typeface="Calibri"/>
              </a:rPr>
              <a:t>левого </a:t>
            </a:r>
            <a:r>
              <a:rPr sz="1800" spc="-165" dirty="0">
                <a:latin typeface="Calibri"/>
                <a:cs typeface="Calibri"/>
              </a:rPr>
              <a:t>коленного </a:t>
            </a:r>
            <a:r>
              <a:rPr sz="1800" spc="-140" dirty="0">
                <a:latin typeface="Calibri"/>
                <a:cs typeface="Calibri"/>
              </a:rPr>
              <a:t>сустава. </a:t>
            </a:r>
            <a:r>
              <a:rPr sz="1800" spc="-160" dirty="0">
                <a:latin typeface="Calibri"/>
                <a:cs typeface="Calibri"/>
              </a:rPr>
              <a:t>Состояние после </a:t>
            </a:r>
            <a:r>
              <a:rPr sz="1800" spc="-155" dirty="0">
                <a:latin typeface="Calibri"/>
                <a:cs typeface="Calibri"/>
              </a:rPr>
              <a:t>остеосинтеза </a:t>
            </a:r>
            <a:r>
              <a:rPr sz="1800" spc="-150" dirty="0">
                <a:latin typeface="Calibri"/>
                <a:cs typeface="Calibri"/>
              </a:rPr>
              <a:t>от </a:t>
            </a:r>
            <a:r>
              <a:rPr sz="1800" spc="-130" dirty="0">
                <a:latin typeface="Calibri"/>
                <a:cs typeface="Calibri"/>
              </a:rPr>
              <a:t>16.01.16.  </a:t>
            </a:r>
            <a:r>
              <a:rPr sz="1800" spc="-155" dirty="0">
                <a:latin typeface="Calibri"/>
                <a:cs typeface="Calibri"/>
              </a:rPr>
              <a:t>Парез </a:t>
            </a:r>
            <a:r>
              <a:rPr sz="1800" spc="-160" dirty="0">
                <a:latin typeface="Calibri"/>
                <a:cs typeface="Calibri"/>
              </a:rPr>
              <a:t>лицевого нерва </a:t>
            </a:r>
            <a:r>
              <a:rPr sz="1800" spc="-155" dirty="0">
                <a:latin typeface="Calibri"/>
                <a:cs typeface="Calibri"/>
              </a:rPr>
              <a:t>слева средне-лёгкой </a:t>
            </a:r>
            <a:r>
              <a:rPr sz="1800" spc="-160" dirty="0">
                <a:latin typeface="Calibri"/>
                <a:cs typeface="Calibri"/>
              </a:rPr>
              <a:t>степени </a:t>
            </a:r>
            <a:r>
              <a:rPr sz="1800" spc="-180" dirty="0">
                <a:latin typeface="Calibri"/>
                <a:cs typeface="Calibri"/>
              </a:rPr>
              <a:t>выраженности. </a:t>
            </a:r>
            <a:r>
              <a:rPr sz="1800" spc="-175" dirty="0">
                <a:latin typeface="Calibri"/>
                <a:cs typeface="Calibri"/>
              </a:rPr>
              <a:t>Псевдобульбарный </a:t>
            </a:r>
            <a:r>
              <a:rPr sz="1800" spc="-190" dirty="0">
                <a:latin typeface="Calibri"/>
                <a:cs typeface="Calibri"/>
              </a:rPr>
              <a:t>синдром: </a:t>
            </a:r>
            <a:r>
              <a:rPr sz="1800" spc="-160" dirty="0">
                <a:latin typeface="Calibri"/>
                <a:cs typeface="Calibri"/>
              </a:rPr>
              <a:t>дисфагия </a:t>
            </a:r>
            <a:r>
              <a:rPr sz="1800" spc="-155" dirty="0">
                <a:latin typeface="Calibri"/>
                <a:cs typeface="Calibri"/>
              </a:rPr>
              <a:t>средне-  </a:t>
            </a:r>
            <a:r>
              <a:rPr sz="1800" spc="-160" dirty="0">
                <a:latin typeface="Calibri"/>
                <a:cs typeface="Calibri"/>
              </a:rPr>
              <a:t>лёгкой степени </a:t>
            </a:r>
            <a:r>
              <a:rPr sz="1800" spc="-180" dirty="0">
                <a:latin typeface="Calibri"/>
                <a:cs typeface="Calibri"/>
              </a:rPr>
              <a:t>выраженности, </a:t>
            </a:r>
            <a:r>
              <a:rPr sz="1800" spc="-165" dirty="0">
                <a:latin typeface="Calibri"/>
                <a:cs typeface="Calibri"/>
              </a:rPr>
              <a:t>дизартрия </a:t>
            </a:r>
            <a:r>
              <a:rPr sz="1800" spc="-155" dirty="0">
                <a:latin typeface="Calibri"/>
                <a:cs typeface="Calibri"/>
              </a:rPr>
              <a:t>средне- </a:t>
            </a:r>
            <a:r>
              <a:rPr sz="1800" spc="-185" dirty="0">
                <a:latin typeface="Calibri"/>
                <a:cs typeface="Calibri"/>
              </a:rPr>
              <a:t>тяжелой</a:t>
            </a:r>
            <a:r>
              <a:rPr sz="1800" spc="-290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степени.</a:t>
            </a:r>
            <a:endParaRPr sz="1800">
              <a:latin typeface="Calibri"/>
              <a:cs typeface="Calibri"/>
            </a:endParaRPr>
          </a:p>
          <a:p>
            <a:pPr marL="354965" marR="147320" indent="-342900">
              <a:lnSpc>
                <a:spcPct val="102200"/>
              </a:lnSpc>
              <a:spcBef>
                <a:spcPts val="38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55" dirty="0">
                <a:latin typeface="Calibri"/>
                <a:cs typeface="Calibri"/>
              </a:rPr>
              <a:t>Спастический </a:t>
            </a:r>
            <a:r>
              <a:rPr sz="1800" spc="-150" dirty="0">
                <a:latin typeface="Calibri"/>
                <a:cs typeface="Calibri"/>
              </a:rPr>
              <a:t>тетрапарез </a:t>
            </a:r>
            <a:r>
              <a:rPr sz="1800" spc="-140" dirty="0">
                <a:latin typeface="Calibri"/>
                <a:cs typeface="Calibri"/>
              </a:rPr>
              <a:t>в </a:t>
            </a:r>
            <a:r>
              <a:rPr sz="1800" spc="-150" dirty="0">
                <a:latin typeface="Calibri"/>
                <a:cs typeface="Calibri"/>
              </a:rPr>
              <a:t>правых конечностях </a:t>
            </a:r>
            <a:r>
              <a:rPr sz="1800" spc="-105" dirty="0">
                <a:latin typeface="Calibri"/>
                <a:cs typeface="Calibri"/>
              </a:rPr>
              <a:t>4 </a:t>
            </a:r>
            <a:r>
              <a:rPr sz="1800" spc="-165" dirty="0">
                <a:latin typeface="Calibri"/>
                <a:cs typeface="Calibri"/>
              </a:rPr>
              <a:t>балла, </a:t>
            </a:r>
            <a:r>
              <a:rPr sz="1800" spc="-140" dirty="0">
                <a:latin typeface="Calibri"/>
                <a:cs typeface="Calibri"/>
              </a:rPr>
              <a:t>в </a:t>
            </a:r>
            <a:r>
              <a:rPr sz="1800" spc="-155" dirty="0">
                <a:latin typeface="Calibri"/>
                <a:cs typeface="Calibri"/>
              </a:rPr>
              <a:t>левых </a:t>
            </a:r>
            <a:r>
              <a:rPr sz="1800" spc="-105" dirty="0">
                <a:latin typeface="Calibri"/>
                <a:cs typeface="Calibri"/>
              </a:rPr>
              <a:t>1 </a:t>
            </a:r>
            <a:r>
              <a:rPr sz="1800" spc="-175" dirty="0">
                <a:latin typeface="Calibri"/>
                <a:cs typeface="Calibri"/>
              </a:rPr>
              <a:t>балл </a:t>
            </a:r>
            <a:r>
              <a:rPr sz="1800" spc="-140" dirty="0">
                <a:latin typeface="Calibri"/>
                <a:cs typeface="Calibri"/>
              </a:rPr>
              <a:t>в </a:t>
            </a:r>
            <a:r>
              <a:rPr sz="1800" spc="-150" dirty="0">
                <a:latin typeface="Calibri"/>
                <a:cs typeface="Calibri"/>
              </a:rPr>
              <a:t>руке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05" dirty="0">
                <a:latin typeface="Calibri"/>
                <a:cs typeface="Calibri"/>
              </a:rPr>
              <a:t>3 </a:t>
            </a:r>
            <a:r>
              <a:rPr sz="1800" spc="-170" dirty="0">
                <a:latin typeface="Calibri"/>
                <a:cs typeface="Calibri"/>
              </a:rPr>
              <a:t>балла </a:t>
            </a:r>
            <a:r>
              <a:rPr sz="1800" spc="-175" dirty="0">
                <a:latin typeface="Calibri"/>
                <a:cs typeface="Calibri"/>
              </a:rPr>
              <a:t>проксимально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05" dirty="0">
                <a:latin typeface="Calibri"/>
                <a:cs typeface="Calibri"/>
              </a:rPr>
              <a:t>2 </a:t>
            </a:r>
            <a:r>
              <a:rPr sz="1800" spc="-170" dirty="0">
                <a:latin typeface="Calibri"/>
                <a:cs typeface="Calibri"/>
              </a:rPr>
              <a:t>балла  дистально </a:t>
            </a:r>
            <a:r>
              <a:rPr sz="1800" spc="-140" dirty="0">
                <a:latin typeface="Calibri"/>
                <a:cs typeface="Calibri"/>
              </a:rPr>
              <a:t>в </a:t>
            </a:r>
            <a:r>
              <a:rPr sz="1800" spc="-165" dirty="0">
                <a:latin typeface="Calibri"/>
                <a:cs typeface="Calibri"/>
              </a:rPr>
              <a:t>ноге.. </a:t>
            </a:r>
            <a:r>
              <a:rPr sz="1800" spc="-190" dirty="0">
                <a:latin typeface="Calibri"/>
                <a:cs typeface="Calibri"/>
              </a:rPr>
              <a:t>Выраженные </a:t>
            </a:r>
            <a:r>
              <a:rPr sz="1800" spc="-170" dirty="0">
                <a:latin typeface="Calibri"/>
                <a:cs typeface="Calibri"/>
              </a:rPr>
              <a:t>когнитивные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75" dirty="0">
                <a:latin typeface="Calibri"/>
                <a:cs typeface="Calibri"/>
              </a:rPr>
              <a:t>нарушения.</a:t>
            </a:r>
            <a:endParaRPr sz="1800">
              <a:latin typeface="Calibri"/>
              <a:cs typeface="Calibri"/>
            </a:endParaRPr>
          </a:p>
          <a:p>
            <a:pPr marL="354965" marR="78105" indent="-342900">
              <a:lnSpc>
                <a:spcPct val="100400"/>
              </a:lnSpc>
              <a:spcBef>
                <a:spcPts val="42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85" dirty="0">
                <a:latin typeface="Calibri"/>
                <a:cs typeface="Calibri"/>
              </a:rPr>
              <a:t>Осложнения: </a:t>
            </a:r>
            <a:r>
              <a:rPr sz="1800" spc="-175" dirty="0">
                <a:latin typeface="Calibri"/>
                <a:cs typeface="Calibri"/>
              </a:rPr>
              <a:t>ПИТ–синдром: </a:t>
            </a:r>
            <a:r>
              <a:rPr sz="1800" spc="-145" dirty="0">
                <a:latin typeface="Calibri"/>
                <a:cs typeface="Calibri"/>
              </a:rPr>
              <a:t>лёгкая </a:t>
            </a:r>
            <a:r>
              <a:rPr sz="1800" spc="-155" dirty="0">
                <a:latin typeface="Calibri"/>
                <a:cs typeface="Calibri"/>
              </a:rPr>
              <a:t>брахиоплексопатия </a:t>
            </a:r>
            <a:r>
              <a:rPr sz="1800" spc="-170" dirty="0">
                <a:latin typeface="Calibri"/>
                <a:cs typeface="Calibri"/>
              </a:rPr>
              <a:t>на </a:t>
            </a:r>
            <a:r>
              <a:rPr sz="1800" spc="-165" dirty="0">
                <a:latin typeface="Calibri"/>
                <a:cs typeface="Calibri"/>
              </a:rPr>
              <a:t>уровне </a:t>
            </a:r>
            <a:r>
              <a:rPr sz="1800" spc="-105" dirty="0">
                <a:latin typeface="Calibri"/>
                <a:cs typeface="Calibri"/>
              </a:rPr>
              <a:t>C5-Th1 </a:t>
            </a:r>
            <a:r>
              <a:rPr sz="1800" spc="-145" dirty="0">
                <a:latin typeface="Calibri"/>
                <a:cs typeface="Calibri"/>
              </a:rPr>
              <a:t>слева; </a:t>
            </a:r>
            <a:r>
              <a:rPr sz="1800" spc="-170" dirty="0">
                <a:latin typeface="Calibri"/>
                <a:cs typeface="Calibri"/>
              </a:rPr>
              <a:t>сенсомоторная нейропатия </a:t>
            </a:r>
            <a:r>
              <a:rPr sz="1800" spc="-155" dirty="0">
                <a:latin typeface="Calibri"/>
                <a:cs typeface="Calibri"/>
              </a:rPr>
              <a:t>обоих  локтевых </a:t>
            </a:r>
            <a:r>
              <a:rPr sz="1800" spc="-165" dirty="0">
                <a:latin typeface="Calibri"/>
                <a:cs typeface="Calibri"/>
              </a:rPr>
              <a:t>нервов </a:t>
            </a:r>
            <a:r>
              <a:rPr sz="1800" spc="-125" dirty="0">
                <a:latin typeface="Calibri"/>
                <a:cs typeface="Calibri"/>
              </a:rPr>
              <a:t>с </a:t>
            </a:r>
            <a:r>
              <a:rPr sz="1800" spc="-210" dirty="0">
                <a:latin typeface="Calibri"/>
                <a:cs typeface="Calibri"/>
              </a:rPr>
              <a:t>полным </a:t>
            </a:r>
            <a:r>
              <a:rPr sz="1800" spc="-185" dirty="0">
                <a:latin typeface="Calibri"/>
                <a:cs typeface="Calibri"/>
              </a:rPr>
              <a:t>аксональным </a:t>
            </a:r>
            <a:r>
              <a:rPr sz="1800" spc="-195" dirty="0">
                <a:latin typeface="Calibri"/>
                <a:cs typeface="Calibri"/>
              </a:rPr>
              <a:t>поражением </a:t>
            </a:r>
            <a:r>
              <a:rPr sz="1800" spc="-155" dirty="0">
                <a:latin typeface="Calibri"/>
                <a:cs typeface="Calibri"/>
              </a:rPr>
              <a:t>локтевого </a:t>
            </a:r>
            <a:r>
              <a:rPr sz="1800" spc="-160" dirty="0">
                <a:latin typeface="Calibri"/>
                <a:cs typeface="Calibri"/>
              </a:rPr>
              <a:t>нерва </a:t>
            </a:r>
            <a:r>
              <a:rPr sz="1800" spc="-140" dirty="0">
                <a:latin typeface="Calibri"/>
                <a:cs typeface="Calibri"/>
              </a:rPr>
              <a:t>справа; </a:t>
            </a:r>
            <a:r>
              <a:rPr sz="1800" spc="-180" dirty="0">
                <a:latin typeface="Calibri"/>
                <a:cs typeface="Calibri"/>
              </a:rPr>
              <a:t>моторная </a:t>
            </a:r>
            <a:r>
              <a:rPr sz="1800" spc="-170" dirty="0">
                <a:latin typeface="Calibri"/>
                <a:cs typeface="Calibri"/>
              </a:rPr>
              <a:t>полинейропатия </a:t>
            </a:r>
            <a:r>
              <a:rPr sz="1800" spc="-180" dirty="0">
                <a:latin typeface="Calibri"/>
                <a:cs typeface="Calibri"/>
              </a:rPr>
              <a:t>нижних  </a:t>
            </a:r>
            <a:r>
              <a:rPr sz="1800" spc="-165" dirty="0">
                <a:latin typeface="Calibri"/>
                <a:cs typeface="Calibri"/>
              </a:rPr>
              <a:t>конечностей </a:t>
            </a:r>
            <a:r>
              <a:rPr sz="1800" spc="-125" dirty="0">
                <a:latin typeface="Calibri"/>
                <a:cs typeface="Calibri"/>
              </a:rPr>
              <a:t>с </a:t>
            </a:r>
            <a:r>
              <a:rPr sz="1800" spc="-204" dirty="0">
                <a:latin typeface="Calibri"/>
                <a:cs typeface="Calibri"/>
              </a:rPr>
              <a:t>полным </a:t>
            </a:r>
            <a:r>
              <a:rPr sz="1800" spc="-180" dirty="0">
                <a:latin typeface="Calibri"/>
                <a:cs typeface="Calibri"/>
              </a:rPr>
              <a:t>аксональным </a:t>
            </a:r>
            <a:r>
              <a:rPr sz="1800" spc="-190" dirty="0">
                <a:latin typeface="Calibri"/>
                <a:cs typeface="Calibri"/>
              </a:rPr>
              <a:t>поражением </a:t>
            </a:r>
            <a:r>
              <a:rPr sz="1800" spc="-155" dirty="0">
                <a:latin typeface="Calibri"/>
                <a:cs typeface="Calibri"/>
              </a:rPr>
              <a:t>левого </a:t>
            </a:r>
            <a:r>
              <a:rPr sz="1800" spc="-170" dirty="0">
                <a:latin typeface="Calibri"/>
                <a:cs typeface="Calibri"/>
              </a:rPr>
              <a:t>малоберцового </a:t>
            </a:r>
            <a:r>
              <a:rPr sz="1800" spc="-160" dirty="0">
                <a:latin typeface="Calibri"/>
                <a:cs typeface="Calibri"/>
              </a:rPr>
              <a:t>нерва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60" dirty="0">
                <a:latin typeface="Calibri"/>
                <a:cs typeface="Calibri"/>
              </a:rPr>
              <a:t>грубой </a:t>
            </a:r>
            <a:r>
              <a:rPr sz="1800" spc="-170" dirty="0">
                <a:latin typeface="Calibri"/>
                <a:cs typeface="Calibri"/>
              </a:rPr>
              <a:t>нейропатией </a:t>
            </a:r>
            <a:r>
              <a:rPr sz="1800" spc="-155" dirty="0">
                <a:latin typeface="Calibri"/>
                <a:cs typeface="Calibri"/>
              </a:rPr>
              <a:t>левого  </a:t>
            </a:r>
            <a:r>
              <a:rPr sz="1800" spc="-175" dirty="0">
                <a:latin typeface="Calibri"/>
                <a:cs typeface="Calibri"/>
              </a:rPr>
              <a:t>большеберцового </a:t>
            </a:r>
            <a:r>
              <a:rPr sz="1800" spc="-185" dirty="0">
                <a:latin typeface="Calibri"/>
                <a:cs typeface="Calibri"/>
              </a:rPr>
              <a:t>и </a:t>
            </a:r>
            <a:r>
              <a:rPr sz="1800" spc="-150" dirty="0">
                <a:latin typeface="Calibri"/>
                <a:cs typeface="Calibri"/>
              </a:rPr>
              <a:t>правого </a:t>
            </a:r>
            <a:r>
              <a:rPr sz="1800" spc="-175" dirty="0">
                <a:latin typeface="Calibri"/>
                <a:cs typeface="Calibri"/>
              </a:rPr>
              <a:t>малоберцового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нервов.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85" dirty="0">
                <a:latin typeface="Calibri"/>
                <a:cs typeface="Calibri"/>
              </a:rPr>
              <a:t>Пролежень </a:t>
            </a:r>
            <a:r>
              <a:rPr sz="1800" spc="-160" dirty="0">
                <a:latin typeface="Calibri"/>
                <a:cs typeface="Calibri"/>
              </a:rPr>
              <a:t>крестцовой области </a:t>
            </a:r>
            <a:r>
              <a:rPr sz="1800" spc="-105" dirty="0">
                <a:latin typeface="Calibri"/>
                <a:cs typeface="Calibri"/>
              </a:rPr>
              <a:t>2</a:t>
            </a:r>
            <a:r>
              <a:rPr sz="1800" spc="185" dirty="0">
                <a:latin typeface="Calibri"/>
                <a:cs typeface="Calibri"/>
              </a:rPr>
              <a:t> </a:t>
            </a:r>
            <a:r>
              <a:rPr sz="1800" spc="-165" dirty="0">
                <a:latin typeface="Calibri"/>
                <a:cs typeface="Calibri"/>
              </a:rPr>
              <a:t>степени.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70" dirty="0">
                <a:latin typeface="Calibri"/>
                <a:cs typeface="Calibri"/>
              </a:rPr>
              <a:t>Длительность ИВЛ </a:t>
            </a:r>
            <a:r>
              <a:rPr sz="1800" spc="-105" dirty="0">
                <a:latin typeface="Calibri"/>
                <a:cs typeface="Calibri"/>
              </a:rPr>
              <a:t>36</a:t>
            </a:r>
            <a:r>
              <a:rPr sz="1800" spc="-204" dirty="0">
                <a:latin typeface="Calibri"/>
                <a:cs typeface="Calibri"/>
              </a:rPr>
              <a:t> </a:t>
            </a:r>
            <a:r>
              <a:rPr sz="1800" spc="-150" dirty="0">
                <a:latin typeface="Calibri"/>
                <a:cs typeface="Calibri"/>
              </a:rPr>
              <a:t>суток.</a:t>
            </a:r>
            <a:endParaRPr sz="1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800" spc="-165" dirty="0">
                <a:latin typeface="Calibri"/>
                <a:cs typeface="Calibri"/>
              </a:rPr>
              <a:t>Сознание ясное. </a:t>
            </a:r>
            <a:r>
              <a:rPr sz="1800" spc="-204" dirty="0">
                <a:latin typeface="Calibri"/>
                <a:cs typeface="Calibri"/>
              </a:rPr>
              <a:t>Гемодинамика </a:t>
            </a:r>
            <a:r>
              <a:rPr sz="1800" spc="-165" dirty="0">
                <a:latin typeface="Calibri"/>
                <a:cs typeface="Calibri"/>
              </a:rPr>
              <a:t>стабильная. </a:t>
            </a:r>
            <a:r>
              <a:rPr sz="1800" spc="-170" dirty="0">
                <a:latin typeface="Calibri"/>
                <a:cs typeface="Calibri"/>
              </a:rPr>
              <a:t>ИВЛ </a:t>
            </a:r>
            <a:r>
              <a:rPr sz="1800" spc="-140" dirty="0">
                <a:latin typeface="Calibri"/>
                <a:cs typeface="Calibri"/>
              </a:rPr>
              <a:t>в </a:t>
            </a:r>
            <a:r>
              <a:rPr sz="1800" spc="-204" dirty="0">
                <a:latin typeface="Calibri"/>
                <a:cs typeface="Calibri"/>
              </a:rPr>
              <a:t>режиме </a:t>
            </a:r>
            <a:r>
              <a:rPr sz="1800" spc="-170" dirty="0">
                <a:latin typeface="Calibri"/>
                <a:cs typeface="Calibri"/>
              </a:rPr>
              <a:t>CPAP </a:t>
            </a:r>
            <a:r>
              <a:rPr sz="1800" spc="-125" dirty="0">
                <a:latin typeface="Calibri"/>
                <a:cs typeface="Calibri"/>
              </a:rPr>
              <a:t>(+7) </a:t>
            </a:r>
            <a:r>
              <a:rPr sz="1800" spc="-90" dirty="0">
                <a:latin typeface="Calibri"/>
                <a:cs typeface="Calibri"/>
              </a:rPr>
              <a:t>PS </a:t>
            </a:r>
            <a:r>
              <a:rPr sz="1800" spc="-130" dirty="0">
                <a:latin typeface="Calibri"/>
                <a:cs typeface="Calibri"/>
              </a:rPr>
              <a:t>(+12), </a:t>
            </a:r>
            <a:r>
              <a:rPr sz="1800" spc="-110" dirty="0">
                <a:latin typeface="Calibri"/>
                <a:cs typeface="Calibri"/>
              </a:rPr>
              <a:t>FiO2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20" dirty="0">
                <a:latin typeface="Calibri"/>
                <a:cs typeface="Calibri"/>
              </a:rPr>
              <a:t>0,21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2222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9375</Words>
  <Application>Microsoft Office PowerPoint</Application>
  <PresentationFormat>Произвольный</PresentationFormat>
  <Paragraphs>1860</Paragraphs>
  <Slides>139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139</vt:i4>
      </vt:variant>
    </vt:vector>
  </HeadingPairs>
  <TitlesOfParts>
    <vt:vector size="146" baseType="lpstr">
      <vt:lpstr>Arial</vt:lpstr>
      <vt:lpstr>Times New Roman</vt:lpstr>
      <vt:lpstr>Wingdings</vt:lpstr>
      <vt:lpstr>Book Antiqua</vt:lpstr>
      <vt:lpstr>Calibri</vt:lpstr>
      <vt:lpstr>Arial Narrow</vt:lpstr>
      <vt:lpstr>Office Theme</vt:lpstr>
      <vt:lpstr>РеабИТ – теория и практика</vt:lpstr>
      <vt:lpstr>Концепция реабилитации.</vt:lpstr>
      <vt:lpstr>ИДЕОЛОГИЯ РЕАБИЛИТАЦИИ</vt:lpstr>
      <vt:lpstr>Цель 1 этапа реабилитации – преабилитация ПИТ-  синдрома</vt:lpstr>
      <vt:lpstr>РеабИТ может изменить профиль саногенеза неотложного состояния</vt:lpstr>
      <vt:lpstr>Принципиальная схема сенсомоторного разобщения как основа ПИТ синдрома у  нецеребрального пациента ОРИТ</vt:lpstr>
      <vt:lpstr>Этапы формирования ПИТ-синдрома</vt:lpstr>
      <vt:lpstr>ПИТ-синдром</vt:lpstr>
      <vt:lpstr>Что имеем?</vt:lpstr>
      <vt:lpstr>Презентация PowerPoint</vt:lpstr>
      <vt:lpstr>Реабилитация в интенсивной терапии (РеабИТ)</vt:lpstr>
      <vt:lpstr>Мнемограмма «Радуга РеабИТ» и ABCDEF bundle</vt:lpstr>
      <vt:lpstr>Экономический резон абилитации ПИТ-синдрома</vt:lpstr>
      <vt:lpstr>Критерии эффективности РеабИТ</vt:lpstr>
      <vt:lpstr>Маршрутизация пациента в РеабИТ</vt:lpstr>
      <vt:lpstr>1 этап. Преабилитация ПИТ синдрома</vt:lpstr>
      <vt:lpstr>Мнемограмма «Радуга РеабИТ»</vt:lpstr>
      <vt:lpstr>Структура лечебных задач  РеабИТ.</vt:lpstr>
      <vt:lpstr>Нутриция + кинезотерапия= обязательный  компонент ИТ</vt:lpstr>
      <vt:lpstr>Сначала накормить….. Nutrition Risk Scale - NRS</vt:lpstr>
      <vt:lpstr>Дисфагия (Д)</vt:lpstr>
      <vt:lpstr>Постэкстубационная дисфагия</vt:lpstr>
      <vt:lpstr>Рекомендации по диагностике дисфагии в условиях ОРИТ на 1 этапе</vt:lpstr>
      <vt:lpstr>Показания для скрининга Д. в группе риска</vt:lpstr>
      <vt:lpstr>Презентация PowerPoint</vt:lpstr>
      <vt:lpstr>Мнемограмма «Радуга РеабИТ»</vt:lpstr>
      <vt:lpstr>Структура лечебных задач  РеабИТ.</vt:lpstr>
      <vt:lpstr>Презентация PowerPoint</vt:lpstr>
      <vt:lpstr>Анальгоседация</vt:lpstr>
      <vt:lpstr>Анальгоседация</vt:lpstr>
      <vt:lpstr>Пусть музыка играет</vt:lpstr>
      <vt:lpstr>Боль и  делирий</vt:lpstr>
      <vt:lpstr>Рекомендации про профилактике когнитивно-афферентного диссонанса у  пациентов ОРИТ</vt:lpstr>
      <vt:lpstr>Делирий</vt:lpstr>
      <vt:lpstr>Диагностика и лечение делирия у пациентов ОРИТ</vt:lpstr>
      <vt:lpstr>Презентация PowerPoint</vt:lpstr>
      <vt:lpstr>Мобилизация и делирий (ABCDEF-bundle)</vt:lpstr>
      <vt:lpstr>Мнемограмма «Радуга РеабИТ»</vt:lpstr>
      <vt:lpstr>Рекомендации по улучшению сна у пациентов ОРИТ</vt:lpstr>
      <vt:lpstr>Мнемограмма «Радуга РеабИТ»</vt:lpstr>
      <vt:lpstr>Мобилизация (М.)</vt:lpstr>
      <vt:lpstr>Презентация PowerPoint</vt:lpstr>
      <vt:lpstr>Презентация PowerPoint</vt:lpstr>
      <vt:lpstr>Модифицированный индекс мобильности Ривермид для ОРИТ (mRMI-ICU) (по F.M.Collen с соавт., 1991; D. Wade, 1992, C. Hodgson, 2014[16], модификация Белкина АА, 2014)</vt:lpstr>
      <vt:lpstr>Премобилизационная фаза (ПМФ)</vt:lpstr>
      <vt:lpstr>Технологии мобилизации в структуре РеабИТ на 1 этапе</vt:lpstr>
      <vt:lpstr>Рекомендации по мобилизации пациентов ОРИТ.  Позиционирование</vt:lpstr>
      <vt:lpstr>Премобилизационная фаза. Когда конец?</vt:lpstr>
      <vt:lpstr>Общие рекомендации по мобилизации пациентов ОРИТ.</vt:lpstr>
      <vt:lpstr>Технологии мобилизации в структуре РеабИТ на 1 этапе</vt:lpstr>
      <vt:lpstr>Технологии мобилизации в структуре РеабИТ.  Пассивная кинезотерапия</vt:lpstr>
      <vt:lpstr>Технологии мобилизации в структуре РеабИТ  Пассивная роботизированная кинезотерапия</vt:lpstr>
      <vt:lpstr>Технологии мобилизации в структуре РеабИТ  Пассивная роботизированная кинезотерапия</vt:lpstr>
      <vt:lpstr>Технологии мобилизации в структуре РеабИТ.  Активная кинезотерапия</vt:lpstr>
      <vt:lpstr>Вертикализация (В.)</vt:lpstr>
      <vt:lpstr>Клинический институт мозга</vt:lpstr>
      <vt:lpstr>Влияние вертикализации на ауторегуляцию  сосудов мозга</vt:lpstr>
      <vt:lpstr>Материалы и методы:</vt:lpstr>
      <vt:lpstr>Корреляция dMAP и dKO = коэффициент вертикализации</vt:lpstr>
      <vt:lpstr>Сравнение КV между</vt:lpstr>
      <vt:lpstr>Результаты</vt:lpstr>
      <vt:lpstr>Презентация PowerPoint</vt:lpstr>
      <vt:lpstr>Презентация PowerPoint</vt:lpstr>
      <vt:lpstr>Презентация PowerPoint</vt:lpstr>
      <vt:lpstr>Презентация PowerPoint</vt:lpstr>
      <vt:lpstr>PLR-тест</vt:lpstr>
      <vt:lpstr>Технологии мобилизации в структуре РеабИТ. Баланс сидя</vt:lpstr>
      <vt:lpstr>Технологии мобилизации в структуре РеабИТ. Баланс стоя</vt:lpstr>
      <vt:lpstr>Презентация PowerPoint</vt:lpstr>
      <vt:lpstr>Комбинация «велокинез-вертикализация»</vt:lpstr>
      <vt:lpstr>Ортостатическая недостаточность при Спинномозговой травме.  терапия</vt:lpstr>
      <vt:lpstr>ОСН при СМТ. Фармакологическая терапия.</vt:lpstr>
      <vt:lpstr>ОСН при СМТ. неФармакологическая терапия</vt:lpstr>
      <vt:lpstr>ОСН при СМТ. неФармакологическая терапия</vt:lpstr>
      <vt:lpstr>ОСН при СМТ. неФармакологическая терапия</vt:lpstr>
      <vt:lpstr>ОСН при СМТ. неФармакологическая терапия</vt:lpstr>
      <vt:lpstr>ОСН при СМТ. неФармакологическая терапия</vt:lpstr>
      <vt:lpstr>Не забывать про безопасный трансфер!!!</vt:lpstr>
      <vt:lpstr>Технологии модуляции мобилизации в структуре РеабИТ</vt:lpstr>
      <vt:lpstr>Соответствие между моделями пациента и технологиями  мобилизации в РеабИТ</vt:lpstr>
      <vt:lpstr>Ориентировочный расчет для планирования нагрузок при активной мобилизации</vt:lpstr>
      <vt:lpstr>Презентация PowerPoint</vt:lpstr>
      <vt:lpstr>REE по данным непрямой калориметрии была выше, чем по расчетам по Харри-Бенедикту (29+31 %, р&lt;0.001). Разница позитивно коррелировала с С-реактивным протеином у пациентов с сепсисом.  Разница во время упражнений при 3-6 Вт, но отсутствовала у пациентов без физической нагрузки.</vt:lpstr>
      <vt:lpstr>Непрямая калориметрия</vt:lpstr>
      <vt:lpstr>RQ= VCO2\VO2 респираторный коэффициент</vt:lpstr>
      <vt:lpstr>Факторы, влияющие на потребление кислорода (энергопотребление)</vt:lpstr>
      <vt:lpstr>Метаболограф нужен для рутинной оценки потребности в  энергии ?</vt:lpstr>
      <vt:lpstr>Метаболический мониторинг</vt:lpstr>
      <vt:lpstr>МЕТАБОЛОГРАФЫ</vt:lpstr>
      <vt:lpstr>Современный метаболограф</vt:lpstr>
      <vt:lpstr>Презентация PowerPoint</vt:lpstr>
      <vt:lpstr>Динамический метаболический мониторинг</vt:lpstr>
      <vt:lpstr>Система оценки интеграла за 5, 15, 30 минут</vt:lpstr>
      <vt:lpstr>Презентация PowerPoint</vt:lpstr>
      <vt:lpstr>Метаболический мониторинг - интегральная оценка  переносимости ранней реанимационной реабилитации</vt:lpstr>
      <vt:lpstr>Презентация PowerPoint</vt:lpstr>
      <vt:lpstr>Энергопотребность (REE) при проведении велокинеза</vt:lpstr>
      <vt:lpstr>Энергопотребность (REE) при вертикализации</vt:lpstr>
      <vt:lpstr>Длительная ИВЛ и вертикализация .</vt:lpstr>
      <vt:lpstr>Метаболический статус в покое</vt:lpstr>
      <vt:lpstr>Вертикализация 20 градусов</vt:lpstr>
      <vt:lpstr>Презентация PowerPoint</vt:lpstr>
      <vt:lpstr>20 градусов - 5 минут  АД 150\90</vt:lpstr>
      <vt:lpstr>Угол вертикализации - 40 градусов</vt:lpstr>
      <vt:lpstr>Презентация PowerPoint</vt:lpstr>
      <vt:lpstr>40 градусов- 5 минут  АД 145\80</vt:lpstr>
      <vt:lpstr>Презентация PowerPoint</vt:lpstr>
      <vt:lpstr>Презентация PowerPoint</vt:lpstr>
      <vt:lpstr>60 градусов 5 минут  АД 138\79</vt:lpstr>
      <vt:lpstr>60 градусов 10 минут  АД 113\69</vt:lpstr>
      <vt:lpstr>Противопоказания к мобилизации пациентов ОРИТ</vt:lpstr>
      <vt:lpstr>Stop-сигналы</vt:lpstr>
      <vt:lpstr>Stop-сигналы</vt:lpstr>
      <vt:lpstr>Презентация PowerPoint</vt:lpstr>
      <vt:lpstr>Мнемограмма «Радуга РеабИТ»</vt:lpstr>
      <vt:lpstr>Реабилитация пациентов на ИВЛ</vt:lpstr>
      <vt:lpstr>Технологии мобилизации в структуре РеабИТ.  Дыхательная гимнастика</vt:lpstr>
      <vt:lpstr>Оценка готовности к началу реабилитации в условиях ИВЛ</vt:lpstr>
      <vt:lpstr>Как лучше отлучать от ИВЛ?</vt:lpstr>
      <vt:lpstr>В условия ИВЛ в ACV режиме толщина диафрагмы коррелировала с  длительностью ИВЛ и вероятностью госпитальной летальности</vt:lpstr>
      <vt:lpstr>Есть идея!!!</vt:lpstr>
      <vt:lpstr>Коррекция последствий иммобилизации</vt:lpstr>
      <vt:lpstr>Мнемограмма «Радуга РеабИТ»</vt:lpstr>
      <vt:lpstr>Эрготерапия – инструмент социализации ОРИТ Эрготерапия (лат. ergon - труд, занятие, греч. therapia - лечение) — комплекс мер, направленных на  восстановление самообслуживания пациента</vt:lpstr>
      <vt:lpstr>Презентация PowerPoint</vt:lpstr>
      <vt:lpstr>Мнемограмма «Радуга РеабИТ»</vt:lpstr>
      <vt:lpstr>Профилактика ГСО</vt:lpstr>
      <vt:lpstr>Рекомендации по профилактике ПИТ-синдрома в премобилизационную  фазу. Профилактика тромбоза глубоких вен</vt:lpstr>
      <vt:lpstr>Рекомендации по профилактике ПИТ-синдрома в премобилизационную фазу.</vt:lpstr>
      <vt:lpstr>Профилактика респираторных осложнений</vt:lpstr>
      <vt:lpstr>Реабилитационный потенциал (для  пациентов ОРИТ)</vt:lpstr>
      <vt:lpstr>Принципы формирования ранней  реабилитационной программы</vt:lpstr>
      <vt:lpstr>TIME – line (График) работы реабилитационной бригады в ОРИТ</vt:lpstr>
      <vt:lpstr>Типовая программа мобилизации и профилактики иммобилизационных нарушений</vt:lpstr>
      <vt:lpstr>Совместное с пациентов мониторирование реабилитационного процесса</vt:lpstr>
      <vt:lpstr>Маршрутизация пациента в РеабИТ</vt:lpstr>
      <vt:lpstr>Телемедицинский  мониторинг и консалтинг</vt:lpstr>
      <vt:lpstr>КИМ NET - телемедицинская сеть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РеабИТ – теория и практика</dc:title>
  <cp:lastModifiedBy>Екатерина Быкова</cp:lastModifiedBy>
  <cp:revision>2</cp:revision>
  <dcterms:created xsi:type="dcterms:W3CDTF">2020-11-09T18:49:48Z</dcterms:created>
  <dcterms:modified xsi:type="dcterms:W3CDTF">2020-11-15T14:32:17Z</dcterms:modified>
</cp:coreProperties>
</file>