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3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2" r:id="rId23"/>
    <p:sldId id="278" r:id="rId24"/>
    <p:sldId id="279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3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presProps" Target="presProps.xml" /><Relationship Id="rId30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jpe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260648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 «Красноярский государственный медицинский 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им. профессора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671801D-877A-F929-EEA2-284D20B08B99}"/>
              </a:ext>
            </a:extLst>
          </p:cNvPr>
          <p:cNvSpPr>
            <a:spLocks noGrp="1"/>
          </p:cNvSpPr>
          <p:nvPr/>
        </p:nvSpPr>
        <p:spPr>
          <a:xfrm>
            <a:off x="0" y="1806870"/>
            <a:ext cx="8856985" cy="2640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0"/>
              </a:spcAft>
              <a:tabLst>
                <a:tab pos="44958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МДК 03.01 Организация деятельности аптеки и ее структурных подразделений</a:t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ПМ.03 Организация деятельности структурных подразделений аптеки и руководство аптечной организацией при отсутствии специалиста с высшим образованием</a:t>
            </a:r>
            <a:b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ООО «Аптека от склада 8» г Красноярск ул. Проспект имени газеты красноярский рабочий, 97</a:t>
            </a:r>
            <a:endParaRPr lang="ru-RU" sz="2400" dirty="0">
              <a:solidFill>
                <a:srgbClr val="00000A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9456C49C-F364-93A8-D67A-BD6732DDE864}"/>
              </a:ext>
            </a:extLst>
          </p:cNvPr>
          <p:cNvSpPr>
            <a:spLocks noGrp="1"/>
          </p:cNvSpPr>
          <p:nvPr/>
        </p:nvSpPr>
        <p:spPr>
          <a:xfrm>
            <a:off x="215008" y="4586446"/>
            <a:ext cx="8928992" cy="185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Выполнил(а):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Сатыбалдиева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Н.М 307группа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Общий/непосредственный руководитель: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СередкинаЕ.А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(заведующая аптеки)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Проверил(а): Казакова Е.Н.(преподаватель)</a:t>
            </a:r>
          </a:p>
          <a:p>
            <a:pPr algn="l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2022</a:t>
            </a:r>
          </a:p>
        </p:txBody>
      </p:sp>
    </p:spTree>
    <p:extLst>
      <p:ext uri="{BB962C8B-B14F-4D97-AF65-F5344CB8AC3E}">
        <p14:creationId xmlns:p14="http://schemas.microsoft.com/office/powerpoint/2010/main" val="3864304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верхней и санитарной одежды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EF0B38D2-D432-22F0-DC45-158E51914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4" y="1658825"/>
            <a:ext cx="3048306" cy="4064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D02BF977-F3E2-2118-293E-8D0FDFBBF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283" y="1658825"/>
            <a:ext cx="3048306" cy="40640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34457ED8-C71B-278B-AE98-C944E3E2E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553" y="1658825"/>
            <a:ext cx="3048306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04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для хранения аптечных товаров (материальные комнаты)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4468EB3D-B250-B53A-902F-2C4C2FC42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70" y="1706374"/>
            <a:ext cx="4893412" cy="475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1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 лекарственных препаратов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685C1FF3-0A96-B693-4CA8-0C7F0901C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73" y="1898138"/>
            <a:ext cx="4908088" cy="3681435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E06020BE-2EA0-E27E-22BF-7B2F83C18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81" y="1706855"/>
            <a:ext cx="3048306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34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внутренних лекарственных препаратов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39168C5-E6C4-177B-129A-20477BFF9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94" y="1600200"/>
            <a:ext cx="6034012" cy="4525963"/>
          </a:xfrm>
        </p:spPr>
      </p:pic>
    </p:spTree>
    <p:extLst>
      <p:ext uri="{BB962C8B-B14F-4D97-AF65-F5344CB8AC3E}">
        <p14:creationId xmlns:p14="http://schemas.microsoft.com/office/powerpoint/2010/main" val="3389142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лекарственных препаратов для инъекций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0DDA5976-4A53-A309-1207-9553732FB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38" y="1830365"/>
            <a:ext cx="5418123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02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материала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F1E8732-3ED2-4FFA-9E39-24FD7CA0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80" y="2001905"/>
            <a:ext cx="5418123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21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резиновых изделий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8A7B245-B666-4F07-B254-6CF171419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0" y="1675222"/>
            <a:ext cx="7716290" cy="4102977"/>
          </a:xfrm>
        </p:spPr>
      </p:pic>
    </p:spTree>
    <p:extLst>
      <p:ext uri="{BB962C8B-B14F-4D97-AF65-F5344CB8AC3E}">
        <p14:creationId xmlns:p14="http://schemas.microsoft.com/office/powerpoint/2010/main" val="98483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лекарственного растительного сырья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7123064-F951-E586-1097-99F2BD948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48" y="1618257"/>
            <a:ext cx="6307303" cy="4525963"/>
          </a:xfrm>
        </p:spPr>
      </p:pic>
    </p:spTree>
    <p:extLst>
      <p:ext uri="{BB962C8B-B14F-4D97-AF65-F5344CB8AC3E}">
        <p14:creationId xmlns:p14="http://schemas.microsoft.com/office/powerpoint/2010/main" val="765577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62"/>
          <a:stretch/>
        </p:blipFill>
        <p:spPr bwMode="auto">
          <a:xfrm>
            <a:off x="683568" y="1700807"/>
            <a:ext cx="4032448" cy="434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1" b="9175"/>
          <a:stretch/>
        </p:blipFill>
        <p:spPr bwMode="auto">
          <a:xfrm>
            <a:off x="4788024" y="2060848"/>
            <a:ext cx="409646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446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огнеопасных веществ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9C2DE8D-F3E2-15B9-1065-30780D2DE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3" y="1850829"/>
            <a:ext cx="4026862" cy="43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</a:t>
            </a:r>
            <a:endParaRPr lang="ru-RU" sz="4000" dirty="0"/>
          </a:p>
        </p:txBody>
      </p:sp>
      <p:sp>
        <p:nvSpPr>
          <p:cNvPr id="4" name="AutoShape 2" descr="blob:https://web.telegram.org/3a6dc4cc-739f-4a21-bacd-ba1d908062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3D9F97B5-8A27-2DDD-8867-82D69875B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79" y="1296637"/>
            <a:ext cx="3965442" cy="528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40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хранения препаратов, стоящих на предметно-количественном учете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488F728-E70F-20D5-5482-643C27089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373" y="2389336"/>
            <a:ext cx="3048306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41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(снаружи и внутри)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6093296"/>
            <a:ext cx="3382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(+2) – (+8)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EA7D18C1-E89D-CB5D-7103-BE6F9816C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6" y="1622711"/>
            <a:ext cx="3897375" cy="40640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CA92721-690F-AF4C-578F-65AE5B10B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63" y="1622711"/>
            <a:ext cx="252505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55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(снаружи и внутри)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6165304"/>
            <a:ext cx="353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(+8) – (+15)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6BACB8D-A7C1-133A-D93B-A66F2B7C8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92" y="1759471"/>
            <a:ext cx="2585071" cy="40640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2F476FD5-3622-3709-5113-CEB2260AA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73" y="1759471"/>
            <a:ext cx="3629619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98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 хранения лекарственных препаратов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A370D52-5D51-7FD8-8226-08B54A08E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91" y="1532427"/>
            <a:ext cx="3703617" cy="49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27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для хранения фальсифицированных, недоброкачественных, контрафактных ЛП, а также ЛП с истекшим сроком годности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DEEDCC6-7099-A58A-BC31-EFF962E31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80" y="1983849"/>
            <a:ext cx="5418123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7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2497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sz="3600" dirty="0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DB4BD4DF-2939-45C2-DD6A-536D06CD7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4938"/>
            <a:ext cx="4418155" cy="4064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88648B0-4091-CDFA-BEE3-7E8C160F5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95" y="1785223"/>
            <a:ext cx="3048306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66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40966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приема пищи и отдыха работников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6D72177-3835-8EB6-D64D-27D088E46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05" y="1451171"/>
            <a:ext cx="3593318" cy="43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62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(шкаф) для хранения уборочного инвентаря (внутри и снаружи)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EF9A85F9-10F0-394E-E637-29B031594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07" y="2120173"/>
            <a:ext cx="3719716" cy="4333163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E551320-BCB6-BB3C-5D71-E251C311F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85" y="2120172"/>
            <a:ext cx="2459298" cy="433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32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594EA3F-0518-0FBD-E4F5-448703348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73" y="1527972"/>
            <a:ext cx="4120638" cy="4983162"/>
          </a:xfrm>
        </p:spPr>
      </p:pic>
    </p:spTree>
    <p:extLst>
      <p:ext uri="{BB962C8B-B14F-4D97-AF65-F5344CB8AC3E}">
        <p14:creationId xmlns:p14="http://schemas.microsoft.com/office/powerpoint/2010/main" val="1175539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08BB6A0-1045-7642-EFE4-7F30BB9F5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89" y="1496313"/>
            <a:ext cx="3775331" cy="496104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83C7324A-2DA3-FF35-C603-8A1C64C80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20" y="1496313"/>
            <a:ext cx="3048306" cy="478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96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4107D58-9C31-ADDA-9C56-F8CBBB87B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73" y="1541455"/>
            <a:ext cx="1694059" cy="468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45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Административно-бытовая зона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2C66CD67-C022-AF74-5631-3622CC6D7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51" y="1302261"/>
            <a:ext cx="5191351" cy="50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99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199</Words>
  <Application>Microsoft Office PowerPoint</Application>
  <PresentationFormat>Экран (4:3)</PresentationFormat>
  <Paragraphs>37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Вывеска аптеки</vt:lpstr>
      <vt:lpstr>Торговый зал</vt:lpstr>
      <vt:lpstr>Зона приема пищи и отдыха работников</vt:lpstr>
      <vt:lpstr>Помещение (шкаф) для хранения уборочного инвентаря (внутри и снаружи)</vt:lpstr>
      <vt:lpstr>Промаркированный уборочный инвентарь</vt:lpstr>
      <vt:lpstr>Санузел</vt:lpstr>
      <vt:lpstr>Фармацевт в санитарной одежде</vt:lpstr>
      <vt:lpstr>Административно-бытовая зона</vt:lpstr>
      <vt:lpstr>Зона хранения верхней и санитарной одежды</vt:lpstr>
      <vt:lpstr>Помещения для хранения аптечных товаров (материальные комнаты)</vt:lpstr>
      <vt:lpstr>Шкафы для хранения наружных лекарственных препаратов</vt:lpstr>
      <vt:lpstr>Шкафы для хранения внутренних лекарственных препаратов</vt:lpstr>
      <vt:lpstr>Шкафы для хранения лекарственных препаратов для инъекций</vt:lpstr>
      <vt:lpstr>Шкафы для хранения перевязочного материала</vt:lpstr>
      <vt:lpstr>Шкафы для хранения резиновых изделий</vt:lpstr>
      <vt:lpstr>Шкафы для хранения лекарственного растительного сырья</vt:lpstr>
      <vt:lpstr>Шкафы для хранения парафармацевтической продукции</vt:lpstr>
      <vt:lpstr>Шкаф для хранения огнеопасных веществ</vt:lpstr>
      <vt:lpstr>Помещение хранения препаратов, стоящих на предметно-количественном учете</vt:lpstr>
      <vt:lpstr>Холодильник (снаружи и внутри)</vt:lpstr>
      <vt:lpstr>Холодильник (снаружи и внутри)</vt:lpstr>
      <vt:lpstr>Карантинные зоны хранения лекарственных препаратов</vt:lpstr>
      <vt:lpstr>Зоны для хранения фальсифицированных, недоброкачественных, контрафактных ЛП, а также ЛП с истекшим сроком годности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производственной практике МДК 03.01 Организация деятельности аптеки и ее структурных подразделений</dc:title>
  <dc:creator>Анжелика Фролова</dc:creator>
  <cp:lastModifiedBy>79233652004</cp:lastModifiedBy>
  <cp:revision>16</cp:revision>
  <dcterms:created xsi:type="dcterms:W3CDTF">2022-12-13T10:24:54Z</dcterms:created>
  <dcterms:modified xsi:type="dcterms:W3CDTF">2022-12-24T13:30:34Z</dcterms:modified>
</cp:coreProperties>
</file>