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190" y="191515"/>
            <a:ext cx="11837619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6650" y="1214500"/>
            <a:ext cx="7049770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da.gov/Drugs/DrugSafety/PostmarketDrugSafetyInformationforPatientsandProviders/DrugS%20afetyInformationforHeathcareProfessionals/ucm174949.htm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oweb.org/gls/pdf/19_Urinary_Incontinence_LR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726693" TargetMode="External"/><Relationship Id="rId2" Type="http://schemas.openxmlformats.org/officeDocument/2006/relationships/hyperlink" Target="http://www.ncbi.nlm.nih.gov/pubmed/2552448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5627993v" TargetMode="External"/><Relationship Id="rId2" Type="http://schemas.openxmlformats.org/officeDocument/2006/relationships/hyperlink" Target="http://www.ncbi.nlm.nih.gov/pubmed/172337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jp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11" Type="http://schemas.openxmlformats.org/officeDocument/2006/relationships/image" Target="../media/image109.jpg"/><Relationship Id="rId5" Type="http://schemas.openxmlformats.org/officeDocument/2006/relationships/image" Target="../media/image103.jpg"/><Relationship Id="rId10" Type="http://schemas.openxmlformats.org/officeDocument/2006/relationships/image" Target="../media/image108.jpg"/><Relationship Id="rId4" Type="http://schemas.openxmlformats.org/officeDocument/2006/relationships/image" Target="../media/image102.jpg"/><Relationship Id="rId9" Type="http://schemas.openxmlformats.org/officeDocument/2006/relationships/image" Target="../media/image107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13" Type="http://schemas.openxmlformats.org/officeDocument/2006/relationships/image" Target="../media/image120.jpg"/><Relationship Id="rId3" Type="http://schemas.openxmlformats.org/officeDocument/2006/relationships/image" Target="../media/image111.jpg"/><Relationship Id="rId7" Type="http://schemas.openxmlformats.org/officeDocument/2006/relationships/image" Target="../media/image115.jpg"/><Relationship Id="rId12" Type="http://schemas.openxmlformats.org/officeDocument/2006/relationships/image" Target="../media/image105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g"/><Relationship Id="rId11" Type="http://schemas.openxmlformats.org/officeDocument/2006/relationships/image" Target="../media/image119.jpg"/><Relationship Id="rId5" Type="http://schemas.openxmlformats.org/officeDocument/2006/relationships/image" Target="../media/image113.jpg"/><Relationship Id="rId10" Type="http://schemas.openxmlformats.org/officeDocument/2006/relationships/image" Target="../media/image118.jpg"/><Relationship Id="rId4" Type="http://schemas.openxmlformats.org/officeDocument/2006/relationships/image" Target="../media/image112.jpg"/><Relationship Id="rId9" Type="http://schemas.openxmlformats.org/officeDocument/2006/relationships/image" Target="../media/image117.jpg"/><Relationship Id="rId14" Type="http://schemas.openxmlformats.org/officeDocument/2006/relationships/image" Target="../media/image1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g"/><Relationship Id="rId13" Type="http://schemas.openxmlformats.org/officeDocument/2006/relationships/image" Target="../media/image133.jpg"/><Relationship Id="rId18" Type="http://schemas.openxmlformats.org/officeDocument/2006/relationships/image" Target="../media/image138.png"/><Relationship Id="rId3" Type="http://schemas.openxmlformats.org/officeDocument/2006/relationships/image" Target="../media/image123.jpg"/><Relationship Id="rId7" Type="http://schemas.openxmlformats.org/officeDocument/2006/relationships/image" Target="../media/image127.jpg"/><Relationship Id="rId12" Type="http://schemas.openxmlformats.org/officeDocument/2006/relationships/image" Target="../media/image132.jpg"/><Relationship Id="rId17" Type="http://schemas.openxmlformats.org/officeDocument/2006/relationships/image" Target="../media/image137.jpg"/><Relationship Id="rId2" Type="http://schemas.openxmlformats.org/officeDocument/2006/relationships/image" Target="../media/image122.jpg"/><Relationship Id="rId16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g"/><Relationship Id="rId11" Type="http://schemas.openxmlformats.org/officeDocument/2006/relationships/image" Target="../media/image131.jpg"/><Relationship Id="rId5" Type="http://schemas.openxmlformats.org/officeDocument/2006/relationships/image" Target="../media/image125.jpg"/><Relationship Id="rId15" Type="http://schemas.openxmlformats.org/officeDocument/2006/relationships/image" Target="../media/image135.jpg"/><Relationship Id="rId10" Type="http://schemas.openxmlformats.org/officeDocument/2006/relationships/image" Target="../media/image130.jpg"/><Relationship Id="rId4" Type="http://schemas.openxmlformats.org/officeDocument/2006/relationships/image" Target="../media/image124.jpg"/><Relationship Id="rId9" Type="http://schemas.openxmlformats.org/officeDocument/2006/relationships/image" Target="../media/image129.jpg"/><Relationship Id="rId14" Type="http://schemas.openxmlformats.org/officeDocument/2006/relationships/image" Target="../media/image13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fs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hyperlink" Target="http://www.ncbi.nlm.nih.gov/pubmed/24859260" TargetMode="External"/><Relationship Id="rId7" Type="http://schemas.openxmlformats.org/officeDocument/2006/relationships/image" Target="../media/image144.jpg"/><Relationship Id="rId12" Type="http://schemas.openxmlformats.org/officeDocument/2006/relationships/image" Target="../media/image149.png"/><Relationship Id="rId2" Type="http://schemas.openxmlformats.org/officeDocument/2006/relationships/hyperlink" Target="http://www.ncbi.nlm.nih.gov/pubmed/85835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jpg"/><Relationship Id="rId5" Type="http://schemas.openxmlformats.org/officeDocument/2006/relationships/image" Target="../media/image142.jpg"/><Relationship Id="rId10" Type="http://schemas.openxmlformats.org/officeDocument/2006/relationships/image" Target="../media/image147.jpg"/><Relationship Id="rId4" Type="http://schemas.openxmlformats.org/officeDocument/2006/relationships/image" Target="../media/image141.png"/><Relationship Id="rId9" Type="http://schemas.openxmlformats.org/officeDocument/2006/relationships/image" Target="../media/image146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g"/><Relationship Id="rId3" Type="http://schemas.openxmlformats.org/officeDocument/2006/relationships/image" Target="../media/image151.jpg"/><Relationship Id="rId7" Type="http://schemas.openxmlformats.org/officeDocument/2006/relationships/image" Target="../media/image155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jpg"/><Relationship Id="rId4" Type="http://schemas.openxmlformats.org/officeDocument/2006/relationships/image" Target="../media/image152.jpg"/><Relationship Id="rId9" Type="http://schemas.openxmlformats.org/officeDocument/2006/relationships/image" Target="../media/image15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oweb.org/gls/pdf/19_Urinary_Incontinence_LR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0330" y="2398013"/>
            <a:ext cx="267970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6725" marR="5080" indent="-454659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001F5F"/>
                </a:solidFill>
              </a:rPr>
              <a:t>Нейроурология  </a:t>
            </a:r>
            <a:r>
              <a:rPr sz="3200" dirty="0">
                <a:solidFill>
                  <a:srgbClr val="001F5F"/>
                </a:solidFill>
              </a:rPr>
              <a:t>(лекция</a:t>
            </a:r>
            <a:r>
              <a:rPr sz="3200" spc="-30" dirty="0">
                <a:solidFill>
                  <a:srgbClr val="001F5F"/>
                </a:solidFill>
              </a:rPr>
              <a:t> </a:t>
            </a:r>
            <a:r>
              <a:rPr sz="3200" dirty="0">
                <a:solidFill>
                  <a:srgbClr val="001F5F"/>
                </a:solidFill>
              </a:rPr>
              <a:t>2)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555741" y="6546901"/>
            <a:ext cx="1082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Москва,</a:t>
            </a:r>
            <a:r>
              <a:rPr sz="1400" spc="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4166" y="1257427"/>
            <a:ext cx="4050029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55"/>
              </a:lnSpc>
              <a:spcBef>
                <a:spcPts val="100"/>
              </a:spcBef>
              <a:tabLst>
                <a:tab pos="266065" algn="l"/>
              </a:tabLst>
            </a:pP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Почти 70–90% пациентов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прекращают</a:t>
            </a:r>
            <a:endParaRPr sz="1800">
              <a:latin typeface="Calibri"/>
              <a:cs typeface="Calibri"/>
            </a:endParaRPr>
          </a:p>
          <a:p>
            <a:pPr marL="266700">
              <a:lnSpc>
                <a:spcPts val="2055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терапию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течение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года</a:t>
            </a:r>
            <a:r>
              <a:rPr sz="1800" spc="-30" baseline="25462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4166" y="1980057"/>
            <a:ext cx="3939540" cy="10414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66700" marR="289560" indent="-228600">
              <a:lnSpc>
                <a:spcPts val="1939"/>
              </a:lnSpc>
              <a:spcBef>
                <a:spcPts val="345"/>
              </a:spcBef>
              <a:tabLst>
                <a:tab pos="266065" algn="l"/>
              </a:tabLst>
            </a:pP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Ранее проведенные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исследования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указывают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продолжительность</a:t>
            </a:r>
            <a:endParaRPr sz="1800">
              <a:latin typeface="Calibri"/>
              <a:cs typeface="Calibri"/>
            </a:endParaRPr>
          </a:p>
          <a:p>
            <a:pPr marL="266700">
              <a:lnSpc>
                <a:spcPts val="1814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приема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некоторых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случаях менее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266700">
              <a:lnSpc>
                <a:spcPts val="2055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месяца</a:t>
            </a:r>
            <a:r>
              <a:rPr sz="1800" spc="-7" baseline="25462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166" y="3196590"/>
            <a:ext cx="3593465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66700" marR="43180" indent="-228600">
              <a:lnSpc>
                <a:spcPts val="1939"/>
              </a:lnSpc>
              <a:spcBef>
                <a:spcPts val="345"/>
              </a:spcBef>
              <a:tabLst>
                <a:tab pos="266065" algn="l"/>
              </a:tabLst>
            </a:pP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Наиболее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частые причины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этому: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недостаточная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эффективность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побочные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эффекты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aseline="25462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376" y="5547461"/>
            <a:ext cx="46012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ER, препарат длительного действия; IR, препарат с 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немедленным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высвобождением.  1.Wagg A, et al. </a:t>
            </a:r>
            <a:r>
              <a:rPr sz="1000" i="1" spc="-10" dirty="0">
                <a:solidFill>
                  <a:srgbClr val="001F5F"/>
                </a:solidFill>
                <a:latin typeface="Calibri"/>
                <a:cs typeface="Calibri"/>
              </a:rPr>
              <a:t>BJU </a:t>
            </a:r>
            <a:r>
              <a:rPr sz="1000" i="1" spc="-5" dirty="0">
                <a:solidFill>
                  <a:srgbClr val="001F5F"/>
                </a:solidFill>
                <a:latin typeface="Calibri"/>
                <a:cs typeface="Calibri"/>
              </a:rPr>
              <a:t>Int</a:t>
            </a:r>
            <a:r>
              <a:rPr sz="10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2012;110:1767–74.</a:t>
            </a:r>
            <a:endParaRPr sz="1000">
              <a:latin typeface="Calibri"/>
              <a:cs typeface="Calibri"/>
            </a:endParaRPr>
          </a:p>
          <a:p>
            <a:pPr marL="12700" marR="1510665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2.D'Souza AO, et al. </a:t>
            </a:r>
            <a:r>
              <a:rPr sz="1000" i="1" spc="-5" dirty="0">
                <a:solidFill>
                  <a:srgbClr val="001F5F"/>
                </a:solidFill>
                <a:latin typeface="Calibri"/>
                <a:cs typeface="Calibri"/>
              </a:rPr>
              <a:t>J Manag </a:t>
            </a:r>
            <a:r>
              <a:rPr sz="1000" i="1" spc="-10" dirty="0">
                <a:solidFill>
                  <a:srgbClr val="001F5F"/>
                </a:solidFill>
                <a:latin typeface="Calibri"/>
                <a:cs typeface="Calibri"/>
              </a:rPr>
              <a:t>Care </a:t>
            </a:r>
            <a:r>
              <a:rPr sz="1000" i="1" spc="-5" dirty="0">
                <a:solidFill>
                  <a:srgbClr val="001F5F"/>
                </a:solidFill>
                <a:latin typeface="Calibri"/>
                <a:cs typeface="Calibri"/>
              </a:rPr>
              <a:t>Pharm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2008;14:291–301. 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3.Kelleher C, et al. </a:t>
            </a:r>
            <a:r>
              <a:rPr sz="1000" b="1" i="1" spc="-5" dirty="0">
                <a:solidFill>
                  <a:srgbClr val="001F5F"/>
                </a:solidFill>
                <a:latin typeface="Calibri"/>
                <a:cs typeface="Calibri"/>
              </a:rPr>
              <a:t>B J Obstet Gynecol.</a:t>
            </a:r>
            <a:r>
              <a:rPr sz="1000" b="1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1997;104:988–93.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4.Castro D, et al. </a:t>
            </a:r>
            <a:r>
              <a:rPr sz="1000" i="1" spc="-5" dirty="0">
                <a:solidFill>
                  <a:srgbClr val="001F5F"/>
                </a:solidFill>
                <a:latin typeface="Calibri"/>
                <a:cs typeface="Calibri"/>
              </a:rPr>
              <a:t>Acta </a:t>
            </a:r>
            <a:r>
              <a:rPr sz="1000" i="1" spc="-10" dirty="0">
                <a:solidFill>
                  <a:srgbClr val="001F5F"/>
                </a:solidFill>
                <a:latin typeface="Calibri"/>
                <a:cs typeface="Calibri"/>
              </a:rPr>
              <a:t>Urol </a:t>
            </a:r>
            <a:r>
              <a:rPr sz="1000" i="1" spc="-5" dirty="0">
                <a:solidFill>
                  <a:srgbClr val="001F5F"/>
                </a:solidFill>
                <a:latin typeface="Calibri"/>
                <a:cs typeface="Calibri"/>
              </a:rPr>
              <a:t>Esp</a:t>
            </a:r>
            <a:r>
              <a:rPr sz="10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2011;35:73–9.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4706" y="2308606"/>
            <a:ext cx="13195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Пропиверин</a:t>
            </a:r>
            <a:r>
              <a:rPr sz="1400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(n=97)  Троспиум</a:t>
            </a:r>
            <a:r>
              <a:rPr sz="1400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(n=352)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4706" y="2735326"/>
            <a:ext cx="14414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Дарифенацин</a:t>
            </a:r>
            <a:r>
              <a:rPr sz="1400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(n=23)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Флавоксат</a:t>
            </a:r>
            <a:r>
              <a:rPr sz="1400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(n=89)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60720" y="1365884"/>
            <a:ext cx="5601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95" marR="30480" indent="-1511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Процент пациентов,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продолжающих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прием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каждого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из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антихолинергических препаратов через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12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месяцев</a:t>
            </a:r>
            <a:r>
              <a:rPr sz="1800" b="1" spc="-7" baseline="25462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800" baseline="25462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5853" y="2308606"/>
            <a:ext cx="17494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Солифенацин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(n=1,381)  Толтеродин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ER</a:t>
            </a:r>
            <a:r>
              <a:rPr sz="1400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(n=1,758)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05853" y="2735326"/>
            <a:ext cx="175831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Толтеродин IR (n=482) 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Оксибутинин ER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(n=590)  </a:t>
            </a:r>
            <a:r>
              <a:rPr sz="1400" dirty="0">
                <a:solidFill>
                  <a:srgbClr val="001F5F"/>
                </a:solidFill>
                <a:latin typeface="Arial Narrow"/>
                <a:cs typeface="Arial Narrow"/>
              </a:rPr>
              <a:t>Оксибутинин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IR</a:t>
            </a:r>
            <a:r>
              <a:rPr sz="1400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Narrow"/>
                <a:cs typeface="Arial Narrow"/>
              </a:rPr>
              <a:t>(n=1,371)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21412" y="2711386"/>
            <a:ext cx="4643755" cy="2887980"/>
            <a:chOff x="6221412" y="2711386"/>
            <a:chExt cx="4643755" cy="2887980"/>
          </a:xfrm>
        </p:grpSpPr>
        <p:sp>
          <p:nvSpPr>
            <p:cNvPr id="12" name="object 12"/>
            <p:cNvSpPr/>
            <p:nvPr/>
          </p:nvSpPr>
          <p:spPr>
            <a:xfrm>
              <a:off x="6358001" y="2725673"/>
              <a:ext cx="4492625" cy="2767330"/>
            </a:xfrm>
            <a:custGeom>
              <a:avLst/>
              <a:gdLst/>
              <a:ahLst/>
              <a:cxnLst/>
              <a:rect l="l" t="t" r="r" b="b"/>
              <a:pathLst>
                <a:path w="4492625" h="2767329">
                  <a:moveTo>
                    <a:pt x="0" y="0"/>
                  </a:moveTo>
                  <a:lnTo>
                    <a:pt x="0" y="2767076"/>
                  </a:lnTo>
                  <a:lnTo>
                    <a:pt x="4492625" y="276707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35700" y="2725673"/>
              <a:ext cx="4615180" cy="2859405"/>
            </a:xfrm>
            <a:custGeom>
              <a:avLst/>
              <a:gdLst/>
              <a:ahLst/>
              <a:cxnLst/>
              <a:rect l="l" t="t" r="r" b="b"/>
              <a:pathLst>
                <a:path w="4615180" h="2859404">
                  <a:moveTo>
                    <a:pt x="0" y="0"/>
                  </a:moveTo>
                  <a:lnTo>
                    <a:pt x="122300" y="0"/>
                  </a:lnTo>
                </a:path>
                <a:path w="4615180" h="2859404">
                  <a:moveTo>
                    <a:pt x="0" y="554101"/>
                  </a:moveTo>
                  <a:lnTo>
                    <a:pt x="122300" y="554101"/>
                  </a:lnTo>
                </a:path>
                <a:path w="4615180" h="2859404">
                  <a:moveTo>
                    <a:pt x="0" y="1106551"/>
                  </a:moveTo>
                  <a:lnTo>
                    <a:pt x="122300" y="1106551"/>
                  </a:lnTo>
                </a:path>
                <a:path w="4615180" h="2859404">
                  <a:moveTo>
                    <a:pt x="0" y="1660525"/>
                  </a:moveTo>
                  <a:lnTo>
                    <a:pt x="122300" y="1660525"/>
                  </a:lnTo>
                </a:path>
                <a:path w="4615180" h="2859404">
                  <a:moveTo>
                    <a:pt x="0" y="2212975"/>
                  </a:moveTo>
                  <a:lnTo>
                    <a:pt x="122300" y="2212975"/>
                  </a:lnTo>
                </a:path>
                <a:path w="4615180" h="2859404">
                  <a:moveTo>
                    <a:pt x="0" y="2767076"/>
                  </a:moveTo>
                  <a:lnTo>
                    <a:pt x="122300" y="2767076"/>
                  </a:lnTo>
                </a:path>
                <a:path w="4615180" h="2859404">
                  <a:moveTo>
                    <a:pt x="1249426" y="2767076"/>
                  </a:moveTo>
                  <a:lnTo>
                    <a:pt x="1249426" y="2859151"/>
                  </a:lnTo>
                </a:path>
                <a:path w="4615180" h="2859404">
                  <a:moveTo>
                    <a:pt x="874776" y="2767076"/>
                  </a:moveTo>
                  <a:lnTo>
                    <a:pt x="874776" y="2859151"/>
                  </a:lnTo>
                </a:path>
                <a:path w="4615180" h="2859404">
                  <a:moveTo>
                    <a:pt x="496950" y="2767076"/>
                  </a:moveTo>
                  <a:lnTo>
                    <a:pt x="496950" y="2859151"/>
                  </a:lnTo>
                </a:path>
                <a:path w="4615180" h="2859404">
                  <a:moveTo>
                    <a:pt x="122300" y="2767076"/>
                  </a:moveTo>
                  <a:lnTo>
                    <a:pt x="122300" y="2859151"/>
                  </a:lnTo>
                </a:path>
                <a:path w="4615180" h="2859404">
                  <a:moveTo>
                    <a:pt x="2743200" y="2767076"/>
                  </a:moveTo>
                  <a:lnTo>
                    <a:pt x="2743200" y="2859151"/>
                  </a:lnTo>
                </a:path>
                <a:path w="4615180" h="2859404">
                  <a:moveTo>
                    <a:pt x="2368550" y="2767076"/>
                  </a:moveTo>
                  <a:lnTo>
                    <a:pt x="2368550" y="2859151"/>
                  </a:lnTo>
                </a:path>
                <a:path w="4615180" h="2859404">
                  <a:moveTo>
                    <a:pt x="1993900" y="2767076"/>
                  </a:moveTo>
                  <a:lnTo>
                    <a:pt x="1993900" y="2859151"/>
                  </a:lnTo>
                </a:path>
                <a:path w="4615180" h="2859404">
                  <a:moveTo>
                    <a:pt x="1619250" y="2767076"/>
                  </a:moveTo>
                  <a:lnTo>
                    <a:pt x="1619250" y="2859151"/>
                  </a:lnTo>
                </a:path>
                <a:path w="4615180" h="2859404">
                  <a:moveTo>
                    <a:pt x="4614926" y="2767076"/>
                  </a:moveTo>
                  <a:lnTo>
                    <a:pt x="4614926" y="2859151"/>
                  </a:lnTo>
                </a:path>
                <a:path w="4615180" h="2859404">
                  <a:moveTo>
                    <a:pt x="3865626" y="2767076"/>
                  </a:moveTo>
                  <a:lnTo>
                    <a:pt x="3865626" y="2859151"/>
                  </a:lnTo>
                </a:path>
                <a:path w="4615180" h="2859404">
                  <a:moveTo>
                    <a:pt x="4240276" y="2767076"/>
                  </a:moveTo>
                  <a:lnTo>
                    <a:pt x="4240276" y="2859151"/>
                  </a:lnTo>
                </a:path>
                <a:path w="4615180" h="2859404">
                  <a:moveTo>
                    <a:pt x="3490976" y="2767076"/>
                  </a:moveTo>
                  <a:lnTo>
                    <a:pt x="3490976" y="2859151"/>
                  </a:lnTo>
                </a:path>
                <a:path w="4615180" h="2859404">
                  <a:moveTo>
                    <a:pt x="3117850" y="2767076"/>
                  </a:moveTo>
                  <a:lnTo>
                    <a:pt x="3117850" y="285915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1675" y="273837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E949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150" y="2725673"/>
              <a:ext cx="4145279" cy="1809750"/>
            </a:xfrm>
            <a:custGeom>
              <a:avLst/>
              <a:gdLst/>
              <a:ahLst/>
              <a:cxnLst/>
              <a:rect l="l" t="t" r="r" b="b"/>
              <a:pathLst>
                <a:path w="4145279" h="1809750">
                  <a:moveTo>
                    <a:pt x="0" y="0"/>
                  </a:moveTo>
                  <a:lnTo>
                    <a:pt x="378841" y="1033526"/>
                  </a:lnTo>
                  <a:lnTo>
                    <a:pt x="1511427" y="1452626"/>
                  </a:lnTo>
                  <a:lnTo>
                    <a:pt x="2624963" y="1660525"/>
                  </a:lnTo>
                  <a:lnTo>
                    <a:pt x="3255772" y="1695450"/>
                  </a:lnTo>
                  <a:lnTo>
                    <a:pt x="4144899" y="1809750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42150" y="2725673"/>
              <a:ext cx="4145279" cy="1989455"/>
            </a:xfrm>
            <a:custGeom>
              <a:avLst/>
              <a:gdLst/>
              <a:ahLst/>
              <a:cxnLst/>
              <a:rect l="l" t="t" r="r" b="b"/>
              <a:pathLst>
                <a:path w="4145279" h="1989454">
                  <a:moveTo>
                    <a:pt x="4144899" y="1989201"/>
                  </a:moveTo>
                  <a:lnTo>
                    <a:pt x="3054730" y="1913001"/>
                  </a:lnTo>
                  <a:lnTo>
                    <a:pt x="1477518" y="1714500"/>
                  </a:lnTo>
                  <a:lnTo>
                    <a:pt x="821308" y="1509776"/>
                  </a:lnTo>
                  <a:lnTo>
                    <a:pt x="404241" y="1185926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42150" y="2725673"/>
              <a:ext cx="4145279" cy="2443480"/>
            </a:xfrm>
            <a:custGeom>
              <a:avLst/>
              <a:gdLst/>
              <a:ahLst/>
              <a:cxnLst/>
              <a:rect l="l" t="t" r="r" b="b"/>
              <a:pathLst>
                <a:path w="4145279" h="2443479">
                  <a:moveTo>
                    <a:pt x="0" y="0"/>
                  </a:moveTo>
                  <a:lnTo>
                    <a:pt x="374650" y="1874901"/>
                  </a:lnTo>
                  <a:lnTo>
                    <a:pt x="779018" y="2008251"/>
                  </a:lnTo>
                  <a:lnTo>
                    <a:pt x="1098677" y="2260600"/>
                  </a:lnTo>
                  <a:lnTo>
                    <a:pt x="1392935" y="2325751"/>
                  </a:lnTo>
                  <a:lnTo>
                    <a:pt x="1926335" y="2344801"/>
                  </a:lnTo>
                  <a:lnTo>
                    <a:pt x="2245995" y="2405126"/>
                  </a:lnTo>
                  <a:lnTo>
                    <a:pt x="2616454" y="2360676"/>
                  </a:lnTo>
                  <a:lnTo>
                    <a:pt x="3003930" y="2443226"/>
                  </a:lnTo>
                  <a:lnTo>
                    <a:pt x="3298063" y="2370201"/>
                  </a:lnTo>
                  <a:lnTo>
                    <a:pt x="3765930" y="2370201"/>
                  </a:lnTo>
                  <a:lnTo>
                    <a:pt x="4144899" y="2411476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46850" y="2738373"/>
              <a:ext cx="4135754" cy="2263775"/>
            </a:xfrm>
            <a:custGeom>
              <a:avLst/>
              <a:gdLst/>
              <a:ahLst/>
              <a:cxnLst/>
              <a:rect l="l" t="t" r="r" b="b"/>
              <a:pathLst>
                <a:path w="4135754" h="2263775">
                  <a:moveTo>
                    <a:pt x="0" y="0"/>
                  </a:moveTo>
                  <a:lnTo>
                    <a:pt x="378841" y="847851"/>
                  </a:lnTo>
                  <a:lnTo>
                    <a:pt x="753491" y="1308100"/>
                  </a:lnTo>
                  <a:lnTo>
                    <a:pt x="1506854" y="1551051"/>
                  </a:lnTo>
                  <a:lnTo>
                    <a:pt x="1875154" y="1932051"/>
                  </a:lnTo>
                  <a:lnTo>
                    <a:pt x="2203196" y="1998726"/>
                  </a:lnTo>
                  <a:lnTo>
                    <a:pt x="2615819" y="2263775"/>
                  </a:lnTo>
                  <a:lnTo>
                    <a:pt x="4135501" y="2263775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42150" y="2725673"/>
              <a:ext cx="4145279" cy="2052955"/>
            </a:xfrm>
            <a:custGeom>
              <a:avLst/>
              <a:gdLst/>
              <a:ahLst/>
              <a:cxnLst/>
              <a:rect l="l" t="t" r="r" b="b"/>
              <a:pathLst>
                <a:path w="4145279" h="2052954">
                  <a:moveTo>
                    <a:pt x="0" y="0"/>
                  </a:moveTo>
                  <a:lnTo>
                    <a:pt x="370458" y="1254125"/>
                  </a:lnTo>
                  <a:lnTo>
                    <a:pt x="774700" y="1566926"/>
                  </a:lnTo>
                  <a:lnTo>
                    <a:pt x="1720977" y="1809750"/>
                  </a:lnTo>
                  <a:lnTo>
                    <a:pt x="2275585" y="1809750"/>
                  </a:lnTo>
                  <a:lnTo>
                    <a:pt x="2982722" y="1951101"/>
                  </a:lnTo>
                  <a:lnTo>
                    <a:pt x="3429380" y="1970151"/>
                  </a:lnTo>
                  <a:lnTo>
                    <a:pt x="4144899" y="2052701"/>
                  </a:lnTo>
                </a:path>
              </a:pathLst>
            </a:custGeom>
            <a:ln w="28575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2150" y="2725673"/>
              <a:ext cx="4145279" cy="2033905"/>
            </a:xfrm>
            <a:custGeom>
              <a:avLst/>
              <a:gdLst/>
              <a:ahLst/>
              <a:cxnLst/>
              <a:rect l="l" t="t" r="r" b="b"/>
              <a:pathLst>
                <a:path w="4145279" h="2033904">
                  <a:moveTo>
                    <a:pt x="0" y="0"/>
                  </a:moveTo>
                  <a:lnTo>
                    <a:pt x="378841" y="1320800"/>
                  </a:lnTo>
                  <a:lnTo>
                    <a:pt x="698500" y="1446276"/>
                  </a:lnTo>
                  <a:lnTo>
                    <a:pt x="1073277" y="1627251"/>
                  </a:lnTo>
                  <a:lnTo>
                    <a:pt x="1524127" y="1771650"/>
                  </a:lnTo>
                  <a:lnTo>
                    <a:pt x="1926335" y="1771650"/>
                  </a:lnTo>
                  <a:lnTo>
                    <a:pt x="2390013" y="1854200"/>
                  </a:lnTo>
                  <a:lnTo>
                    <a:pt x="2641854" y="1874901"/>
                  </a:lnTo>
                  <a:lnTo>
                    <a:pt x="2914904" y="1944751"/>
                  </a:lnTo>
                  <a:lnTo>
                    <a:pt x="3395472" y="1989201"/>
                  </a:lnTo>
                  <a:lnTo>
                    <a:pt x="3744849" y="1989201"/>
                  </a:lnTo>
                  <a:lnTo>
                    <a:pt x="4144899" y="2033651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42150" y="2725673"/>
              <a:ext cx="4145279" cy="2165350"/>
            </a:xfrm>
            <a:custGeom>
              <a:avLst/>
              <a:gdLst/>
              <a:ahLst/>
              <a:cxnLst/>
              <a:rect l="l" t="t" r="r" b="b"/>
              <a:pathLst>
                <a:path w="4145279" h="2165350">
                  <a:moveTo>
                    <a:pt x="0" y="0"/>
                  </a:moveTo>
                  <a:lnTo>
                    <a:pt x="383158" y="1355725"/>
                  </a:lnTo>
                  <a:lnTo>
                    <a:pt x="753618" y="1676400"/>
                  </a:lnTo>
                  <a:lnTo>
                    <a:pt x="1486027" y="1887601"/>
                  </a:lnTo>
                  <a:lnTo>
                    <a:pt x="2241804" y="2033651"/>
                  </a:lnTo>
                  <a:lnTo>
                    <a:pt x="2633345" y="2052701"/>
                  </a:lnTo>
                  <a:lnTo>
                    <a:pt x="2970022" y="2108200"/>
                  </a:lnTo>
                  <a:lnTo>
                    <a:pt x="3391280" y="2124075"/>
                  </a:lnTo>
                  <a:lnTo>
                    <a:pt x="3757549" y="2165350"/>
                  </a:lnTo>
                  <a:lnTo>
                    <a:pt x="4144899" y="2165350"/>
                  </a:lnTo>
                </a:path>
              </a:pathLst>
            </a:custGeom>
            <a:ln w="28575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42150" y="2725673"/>
              <a:ext cx="4145279" cy="2072005"/>
            </a:xfrm>
            <a:custGeom>
              <a:avLst/>
              <a:gdLst/>
              <a:ahLst/>
              <a:cxnLst/>
              <a:rect l="l" t="t" r="r" b="b"/>
              <a:pathLst>
                <a:path w="4145279" h="2072004">
                  <a:moveTo>
                    <a:pt x="0" y="0"/>
                  </a:moveTo>
                  <a:lnTo>
                    <a:pt x="366141" y="1368425"/>
                  </a:lnTo>
                  <a:lnTo>
                    <a:pt x="732408" y="1617726"/>
                  </a:lnTo>
                  <a:lnTo>
                    <a:pt x="1030858" y="1682750"/>
                  </a:lnTo>
                  <a:lnTo>
                    <a:pt x="1490218" y="1809750"/>
                  </a:lnTo>
                  <a:lnTo>
                    <a:pt x="1687195" y="1844675"/>
                  </a:lnTo>
                  <a:lnTo>
                    <a:pt x="2292604" y="1893951"/>
                  </a:lnTo>
                  <a:lnTo>
                    <a:pt x="2586863" y="1951101"/>
                  </a:lnTo>
                  <a:lnTo>
                    <a:pt x="3054730" y="1973326"/>
                  </a:lnTo>
                  <a:lnTo>
                    <a:pt x="3344672" y="2008251"/>
                  </a:lnTo>
                  <a:lnTo>
                    <a:pt x="3821049" y="2008251"/>
                  </a:lnTo>
                  <a:lnTo>
                    <a:pt x="4144899" y="2071751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42150" y="2725673"/>
              <a:ext cx="4145279" cy="2101850"/>
            </a:xfrm>
            <a:custGeom>
              <a:avLst/>
              <a:gdLst/>
              <a:ahLst/>
              <a:cxnLst/>
              <a:rect l="l" t="t" r="r" b="b"/>
              <a:pathLst>
                <a:path w="4145279" h="2101850">
                  <a:moveTo>
                    <a:pt x="0" y="0"/>
                  </a:moveTo>
                  <a:lnTo>
                    <a:pt x="366141" y="1308100"/>
                  </a:lnTo>
                  <a:lnTo>
                    <a:pt x="867918" y="1528826"/>
                  </a:lnTo>
                  <a:lnTo>
                    <a:pt x="1371727" y="1743075"/>
                  </a:lnTo>
                  <a:lnTo>
                    <a:pt x="1947545" y="1863725"/>
                  </a:lnTo>
                  <a:lnTo>
                    <a:pt x="2245995" y="1973326"/>
                  </a:lnTo>
                  <a:lnTo>
                    <a:pt x="3058922" y="1989201"/>
                  </a:lnTo>
                  <a:lnTo>
                    <a:pt x="3732149" y="2052701"/>
                  </a:lnTo>
                  <a:lnTo>
                    <a:pt x="4144899" y="2101850"/>
                  </a:lnTo>
                </a:path>
              </a:pathLst>
            </a:custGeom>
            <a:ln w="2857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40297" y="2604007"/>
            <a:ext cx="30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100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4278" y="3128010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80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4278" y="3718686"/>
            <a:ext cx="2114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60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4278" y="4288663"/>
            <a:ext cx="211454" cy="1307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40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20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 Narrow"/>
              <a:cs typeface="Arial Narrow"/>
            </a:endParaRPr>
          </a:p>
          <a:p>
            <a:pPr marL="106045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36668" y="3417176"/>
            <a:ext cx="288290" cy="13798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1" spc="-5" dirty="0">
                <a:solidFill>
                  <a:srgbClr val="001F5F"/>
                </a:solidFill>
                <a:latin typeface="Arial Narrow"/>
                <a:cs typeface="Arial Narrow"/>
              </a:rPr>
              <a:t>Пациентов</a:t>
            </a:r>
            <a:r>
              <a:rPr sz="18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(%)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47433" y="5547766"/>
            <a:ext cx="4314190" cy="52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  <a:tabLst>
                <a:tab pos="374015" algn="l"/>
                <a:tab pos="781050" algn="l"/>
                <a:tab pos="1133475" algn="l"/>
                <a:tab pos="1504950" algn="l"/>
                <a:tab pos="1882775" algn="l"/>
                <a:tab pos="2257425" algn="l"/>
                <a:tab pos="2632075" algn="l"/>
                <a:tab pos="3008630" algn="l"/>
                <a:tab pos="3330575" algn="l"/>
                <a:tab pos="3713479" algn="l"/>
                <a:tab pos="4102100" algn="l"/>
              </a:tabLst>
            </a:pP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1	2	3	4	5	6	7	8	9	10	</a:t>
            </a:r>
            <a:r>
              <a:rPr sz="1600" spc="-100" dirty="0">
                <a:solidFill>
                  <a:srgbClr val="001F5F"/>
                </a:solidFill>
                <a:latin typeface="Arial Narrow"/>
                <a:cs typeface="Arial Narrow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1</a:t>
            </a:r>
            <a:r>
              <a:rPr sz="1600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 Narrow"/>
                <a:cs typeface="Arial Narrow"/>
              </a:rPr>
              <a:t>12</a:t>
            </a:r>
            <a:endParaRPr sz="1600">
              <a:latin typeface="Arial Narrow"/>
              <a:cs typeface="Arial Narrow"/>
            </a:endParaRPr>
          </a:p>
          <a:p>
            <a:pPr marL="348615" algn="ctr">
              <a:lnSpc>
                <a:spcPts val="2075"/>
              </a:lnSpc>
            </a:pPr>
            <a:r>
              <a:rPr sz="1800" b="1" spc="-5" dirty="0">
                <a:solidFill>
                  <a:srgbClr val="001F5F"/>
                </a:solidFill>
                <a:latin typeface="Arial Narrow"/>
                <a:cs typeface="Arial Narrow"/>
              </a:rPr>
              <a:t>Месяцы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53250" y="242417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214375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53250" y="26384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214375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6953250" y="2838386"/>
            <a:ext cx="2959100" cy="457834"/>
            <a:chOff x="6953250" y="2838386"/>
            <a:chExt cx="2959100" cy="457834"/>
          </a:xfrm>
        </p:grpSpPr>
        <p:sp>
          <p:nvSpPr>
            <p:cNvPr id="33" name="object 33"/>
            <p:cNvSpPr/>
            <p:nvPr/>
          </p:nvSpPr>
          <p:spPr>
            <a:xfrm>
              <a:off x="6953250" y="2852673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214375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53250" y="3067049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214375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66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53250" y="3281425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214375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698101" y="2852673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214249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98101" y="3067049"/>
              <a:ext cx="214629" cy="0"/>
            </a:xfrm>
            <a:custGeom>
              <a:avLst/>
              <a:gdLst/>
              <a:ahLst/>
              <a:cxnLst/>
              <a:rect l="l" t="t" r="r" b="b"/>
              <a:pathLst>
                <a:path w="214629">
                  <a:moveTo>
                    <a:pt x="214249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9698101" y="2424176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214249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698101" y="263842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>
                <a:moveTo>
                  <a:pt x="214249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205853" y="6271971"/>
            <a:ext cx="30340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Adapted from: Wagg A, et al. </a:t>
            </a:r>
            <a:r>
              <a:rPr sz="1000" i="1" spc="-10" dirty="0">
                <a:solidFill>
                  <a:srgbClr val="001F5F"/>
                </a:solidFill>
                <a:latin typeface="Calibri"/>
                <a:cs typeface="Calibri"/>
              </a:rPr>
              <a:t>BJU </a:t>
            </a:r>
            <a:r>
              <a:rPr sz="1000" i="1" spc="-5" dirty="0">
                <a:solidFill>
                  <a:srgbClr val="001F5F"/>
                </a:solidFill>
                <a:latin typeface="Calibri"/>
                <a:cs typeface="Calibri"/>
              </a:rPr>
              <a:t>Int</a:t>
            </a:r>
            <a:r>
              <a:rPr sz="1000" i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2012;110:1767–1774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47015" y="126314"/>
            <a:ext cx="80556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 </a:t>
            </a:r>
            <a:r>
              <a:rPr sz="2800" b="0" spc="-5" dirty="0">
                <a:solidFill>
                  <a:srgbClr val="001F5F"/>
                </a:solidFill>
                <a:latin typeface="Calibri"/>
                <a:cs typeface="Calibri"/>
              </a:rPr>
              <a:t>препараты </a:t>
            </a:r>
            <a:r>
              <a:rPr sz="2800" b="0" spc="-10" dirty="0">
                <a:solidFill>
                  <a:srgbClr val="001F5F"/>
                </a:solidFill>
                <a:latin typeface="Calibri"/>
                <a:cs typeface="Calibri"/>
              </a:rPr>
              <a:t>постоянного</a:t>
            </a:r>
            <a:r>
              <a:rPr sz="2800" b="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Calibri"/>
                <a:cs typeface="Calibri"/>
              </a:rPr>
              <a:t>приема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46650" y="1214500"/>
          <a:ext cx="7049770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93435"/>
                <a:gridCol w="584835"/>
                <a:gridCol w="551815"/>
              </a:tblGrid>
              <a:tr h="6169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Рекомендации European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Association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Urology от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2016-2019</a:t>
                      </a:r>
                      <a:r>
                        <a:rPr sz="160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гг.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402080"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Инъекции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ботулинического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токсина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детрузор</a:t>
                      </a:r>
                      <a:r>
                        <a:rPr sz="16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являются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58419" algn="just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наиболее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эффективным минимально инвазивным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методом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лечения,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который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позволяет уменьшить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нейрогенную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гиперактивность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детрузора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 рассеянном склерозе и травме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спинного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мозга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1a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743075" marR="5080">
              <a:lnSpc>
                <a:spcPts val="3020"/>
              </a:lnSpc>
              <a:spcBef>
                <a:spcPts val="480"/>
              </a:spcBef>
            </a:pPr>
            <a:r>
              <a:rPr sz="2800" spc="-25" dirty="0">
                <a:solidFill>
                  <a:srgbClr val="001F5F"/>
                </a:solidFill>
              </a:rPr>
              <a:t>Инъекции ботулинического </a:t>
            </a:r>
            <a:r>
              <a:rPr sz="2800" spc="-20" dirty="0">
                <a:solidFill>
                  <a:srgbClr val="001F5F"/>
                </a:solidFill>
              </a:rPr>
              <a:t>токсина </a:t>
            </a:r>
            <a:r>
              <a:rPr sz="2800" spc="-10" dirty="0">
                <a:solidFill>
                  <a:srgbClr val="001F5F"/>
                </a:solidFill>
              </a:rPr>
              <a:t>типа </a:t>
            </a:r>
            <a:r>
              <a:rPr sz="2800" spc="-5" dirty="0">
                <a:solidFill>
                  <a:srgbClr val="001F5F"/>
                </a:solidFill>
              </a:rPr>
              <a:t>А – </a:t>
            </a:r>
            <a:r>
              <a:rPr sz="2800" spc="-20" dirty="0">
                <a:solidFill>
                  <a:srgbClr val="001F5F"/>
                </a:solidFill>
              </a:rPr>
              <a:t>вторая </a:t>
            </a:r>
            <a:r>
              <a:rPr sz="2800" spc="-15" dirty="0">
                <a:solidFill>
                  <a:srgbClr val="001F5F"/>
                </a:solidFill>
              </a:rPr>
              <a:t>линия</a:t>
            </a:r>
            <a:r>
              <a:rPr sz="2800" spc="-370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терапии  </a:t>
            </a:r>
            <a:r>
              <a:rPr sz="2800" spc="-25" dirty="0">
                <a:solidFill>
                  <a:srgbClr val="001F5F"/>
                </a:solidFill>
              </a:rPr>
              <a:t>гиперактивного </a:t>
            </a:r>
            <a:r>
              <a:rPr sz="2800" spc="-20" dirty="0">
                <a:solidFill>
                  <a:srgbClr val="001F5F"/>
                </a:solidFill>
              </a:rPr>
              <a:t>мочевого</a:t>
            </a:r>
            <a:r>
              <a:rPr sz="2800" spc="-140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пузыря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09575" y="276288"/>
            <a:ext cx="960437" cy="12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716" y="4677917"/>
            <a:ext cx="4206240" cy="175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1200" spc="360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Небольшая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инвазивность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Доступность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простота технического исполнения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20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1200" spc="365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Высокая эффективность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sz="1200" spc="375" dirty="0">
                <a:solidFill>
                  <a:srgbClr val="001F5F"/>
                </a:solidFill>
                <a:latin typeface="Courier New"/>
                <a:cs typeface="Courier New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Низкий процент осложнений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Обратимый характер достигнутого</a:t>
            </a:r>
            <a:r>
              <a:rPr sz="12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эффекта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200" dirty="0">
                <a:solidFill>
                  <a:srgbClr val="001F5F"/>
                </a:solidFill>
                <a:latin typeface="Courier New"/>
                <a:cs typeface="Courier New"/>
              </a:rPr>
              <a:t>o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Возможность повторного</a:t>
            </a:r>
            <a:r>
              <a:rPr sz="12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достижения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желаемого 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результата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740" y="3520567"/>
            <a:ext cx="6527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spc="-15" dirty="0">
                <a:solidFill>
                  <a:srgbClr val="6F2F9F"/>
                </a:solidFill>
                <a:latin typeface="Calibri Light"/>
                <a:cs typeface="Calibri Light"/>
              </a:rPr>
              <a:t>Преимущества применения инъекций </a:t>
            </a:r>
            <a:r>
              <a:rPr sz="1800" b="0" spc="-20" dirty="0">
                <a:solidFill>
                  <a:srgbClr val="6F2F9F"/>
                </a:solidFill>
                <a:latin typeface="Calibri Light"/>
                <a:cs typeface="Calibri Light"/>
              </a:rPr>
              <a:t>Онаботулотоксина </a:t>
            </a:r>
            <a:r>
              <a:rPr sz="1800" b="0" dirty="0">
                <a:solidFill>
                  <a:srgbClr val="6F2F9F"/>
                </a:solidFill>
                <a:latin typeface="Calibri Light"/>
                <a:cs typeface="Calibri Light"/>
              </a:rPr>
              <a:t>в</a:t>
            </a:r>
            <a:r>
              <a:rPr sz="1800" b="0" spc="-195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6F2F9F"/>
                </a:solidFill>
                <a:latin typeface="Calibri Light"/>
                <a:cs typeface="Calibri Light"/>
              </a:rPr>
              <a:t>детрузор  </a:t>
            </a:r>
            <a:r>
              <a:rPr sz="1800" b="0" spc="-5" dirty="0">
                <a:solidFill>
                  <a:srgbClr val="6F2F9F"/>
                </a:solidFill>
                <a:latin typeface="Calibri Light"/>
                <a:cs typeface="Calibri Light"/>
              </a:rPr>
              <a:t>для </a:t>
            </a:r>
            <a:r>
              <a:rPr sz="1800" b="0" spc="-15" dirty="0">
                <a:solidFill>
                  <a:srgbClr val="6F2F9F"/>
                </a:solidFill>
                <a:latin typeface="Calibri Light"/>
                <a:cs typeface="Calibri Light"/>
              </a:rPr>
              <a:t>купирования гиперактивного </a:t>
            </a:r>
            <a:r>
              <a:rPr sz="1800" b="0" spc="-10" dirty="0">
                <a:solidFill>
                  <a:srgbClr val="6F2F9F"/>
                </a:solidFill>
                <a:latin typeface="Calibri Light"/>
                <a:cs typeface="Calibri Light"/>
              </a:rPr>
              <a:t>мочевого</a:t>
            </a:r>
            <a:r>
              <a:rPr sz="1800" b="0" spc="-240" dirty="0">
                <a:solidFill>
                  <a:srgbClr val="6F2F9F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6F2F9F"/>
                </a:solidFill>
                <a:latin typeface="Calibri Light"/>
                <a:cs typeface="Calibri Light"/>
              </a:rPr>
              <a:t>пузыря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5116" y="529793"/>
            <a:ext cx="11014710" cy="2845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Внутридетрузорные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инъекции препарата </a:t>
            </a:r>
            <a:r>
              <a:rPr sz="1600" spc="-15" dirty="0">
                <a:solidFill>
                  <a:srgbClr val="00AFEF"/>
                </a:solidFill>
                <a:latin typeface="Calibri"/>
                <a:cs typeface="Calibri"/>
              </a:rPr>
              <a:t>ботулинического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токсина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типа А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(онаботулотоксина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–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200ЕД) являются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 эффективным</a:t>
            </a:r>
            <a:endParaRPr sz="1600">
              <a:latin typeface="Calibri"/>
              <a:cs typeface="Calibri"/>
            </a:endParaRPr>
          </a:p>
          <a:p>
            <a:pPr marL="12700" marR="802005">
              <a:lnSpc>
                <a:spcPts val="1730"/>
              </a:lnSpc>
              <a:spcBef>
                <a:spcPts val="120"/>
              </a:spcBef>
            </a:pPr>
            <a:r>
              <a:rPr sz="1600" spc="-20" dirty="0">
                <a:solidFill>
                  <a:srgbClr val="00AFEF"/>
                </a:solidFill>
                <a:latin typeface="Calibri"/>
                <a:cs typeface="Calibri"/>
              </a:rPr>
              <a:t>методом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лечения </a:t>
            </a:r>
            <a:r>
              <a:rPr sz="1600" spc="-20" dirty="0">
                <a:solidFill>
                  <a:srgbClr val="00AFEF"/>
                </a:solidFill>
                <a:latin typeface="Calibri"/>
                <a:cs typeface="Calibri"/>
              </a:rPr>
              <a:t>НГД,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рефрактерной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к терапии антимускариновыми препаратами.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Ботулинический токсин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вызывает  </a:t>
            </a:r>
            <a:r>
              <a:rPr sz="1600" spc="-15" dirty="0">
                <a:solidFill>
                  <a:srgbClr val="00AFEF"/>
                </a:solidFill>
                <a:latin typeface="Calibri"/>
                <a:cs typeface="Calibri"/>
              </a:rPr>
              <a:t>продолжительную (около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9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мес.), </a:t>
            </a:r>
            <a:r>
              <a:rPr sz="1600" spc="-5" dirty="0">
                <a:solidFill>
                  <a:srgbClr val="00AFEF"/>
                </a:solidFill>
                <a:latin typeface="Calibri"/>
                <a:cs typeface="Calibri"/>
              </a:rPr>
              <a:t>но обратимую химическую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денервацию</a:t>
            </a:r>
            <a:r>
              <a:rPr sz="1600" spc="1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FEF"/>
                </a:solidFill>
                <a:latin typeface="Calibri"/>
                <a:cs typeface="Calibri"/>
              </a:rPr>
              <a:t>детрузора.</a:t>
            </a:r>
            <a:endParaRPr sz="1600">
              <a:latin typeface="Calibri"/>
              <a:cs typeface="Calibri"/>
            </a:endParaRPr>
          </a:p>
          <a:p>
            <a:pPr marL="12700" marR="714375">
              <a:lnSpc>
                <a:spcPts val="1730"/>
              </a:lnSpc>
              <a:spcBef>
                <a:spcPts val="994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Инъекции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ботулинического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токсина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типа А в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детрузор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рекомендуются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при неэффективности консервативной терапии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нейрогенной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гиперактивности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детрузора.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</a:rPr>
              <a:t>Уровень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убедительности 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</a:rPr>
              <a:t>рекомендаций А (уровень достоверности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доказательств</a:t>
            </a:r>
            <a:r>
              <a:rPr sz="1600" b="1" spc="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</a:rPr>
              <a:t>1а).</a:t>
            </a:r>
            <a:endParaRPr sz="1600">
              <a:latin typeface="Calibri"/>
              <a:cs typeface="Calibri"/>
            </a:endParaRPr>
          </a:p>
          <a:p>
            <a:pPr marL="12700" marR="140335">
              <a:lnSpc>
                <a:spcPts val="1730"/>
              </a:lnSpc>
              <a:spcBef>
                <a:spcPts val="1019"/>
              </a:spcBef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Комментарии: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необходимости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возможно повторное введение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препарата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сохранением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эффекта,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даже при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низких  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показателях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ответа на первое введение.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Самые частые осложнения включают ИМП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увеличение </a:t>
            </a:r>
            <a:r>
              <a:rPr sz="1600" i="1" spc="-15" dirty="0">
                <a:solidFill>
                  <a:srgbClr val="001F5F"/>
                </a:solidFill>
                <a:latin typeface="Calibri"/>
                <a:cs typeface="Calibri"/>
              </a:rPr>
              <a:t>объема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остаточной  мочи.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В ряде случаев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требуется периодическая катетеризация. Редкие,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но серьезные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нежелательные явления</a:t>
            </a:r>
            <a:r>
              <a:rPr sz="1600" i="1" spc="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включают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605"/>
              </a:lnSpc>
            </a:pP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автономную дизрефлексию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респираторные расстройства. Кроме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того,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описано</a:t>
            </a:r>
            <a:r>
              <a:rPr sz="16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развитие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генерализованной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мышечной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слабости. Химическая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денервация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детрузора может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потребовать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периодической катетеризации </a:t>
            </a:r>
            <a:r>
              <a:rPr sz="1600" i="1" spc="-5" dirty="0">
                <a:solidFill>
                  <a:srgbClr val="001F5F"/>
                </a:solidFill>
                <a:latin typeface="Calibri"/>
                <a:cs typeface="Calibri"/>
              </a:rPr>
              <a:t>мочевого </a:t>
            </a:r>
            <a:r>
              <a:rPr sz="1600" i="1" spc="-10" dirty="0">
                <a:solidFill>
                  <a:srgbClr val="001F5F"/>
                </a:solidFill>
                <a:latin typeface="Calibri"/>
                <a:cs typeface="Calibri"/>
              </a:rPr>
              <a:t>пузыря.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771" y="3817872"/>
            <a:ext cx="2704263" cy="194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" y="127507"/>
            <a:ext cx="839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Ботулинический токсин = Ботулинический</a:t>
            </a:r>
            <a:r>
              <a:rPr sz="2800" dirty="0">
                <a:solidFill>
                  <a:srgbClr val="001F5F"/>
                </a:solidFill>
              </a:rPr>
              <a:t> </a:t>
            </a:r>
            <a:r>
              <a:rPr sz="2800" spc="-5" dirty="0">
                <a:solidFill>
                  <a:srgbClr val="001F5F"/>
                </a:solidFill>
              </a:rPr>
              <a:t>нейропептид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6270447"/>
            <a:ext cx="95332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https://www.fda.gov/Drugs/DrugSafety/PostmarketDrugSafetyInformationforPatientsandProviders/DrugS</a:t>
            </a:r>
            <a:r>
              <a:rPr sz="11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1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afetyInformationforHeathcareProfessionals/ucm174949.htm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8787" y="993775"/>
            <a:ext cx="10712026" cy="4176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838200"/>
            <a:ext cx="3429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8176" y="959865"/>
            <a:ext cx="82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тул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инич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й 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токсин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3721" y="1068070"/>
            <a:ext cx="762000" cy="2724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47955" marR="5080" indent="-135890">
              <a:lnSpc>
                <a:spcPct val="80000"/>
              </a:lnSpc>
              <a:spcBef>
                <a:spcPts val="315"/>
              </a:spcBef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инаптич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е 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пузырьки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194" y="1903857"/>
            <a:ext cx="665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Ацетилхолин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0382" y="2675635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5080" indent="-685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Мыш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ое  волокно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3810000"/>
            <a:ext cx="34290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40076" y="4086225"/>
            <a:ext cx="82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тул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инич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ск</a:t>
            </a:r>
            <a:r>
              <a:rPr sz="900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й 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токсин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5194" y="4369689"/>
            <a:ext cx="665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Ацетилхолин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72200" y="3810000"/>
            <a:ext cx="3505200" cy="249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43650" y="4445965"/>
            <a:ext cx="8775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Распад</a:t>
            </a:r>
            <a:r>
              <a:rPr sz="9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молекулы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токсина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6083" y="4598670"/>
            <a:ext cx="104266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Расщепление  транспортного</a:t>
            </a:r>
            <a:r>
              <a:rPr sz="9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белка  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SNAP-25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05585" y="140969"/>
            <a:ext cx="6973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6FC0"/>
                </a:solidFill>
                <a:latin typeface="Calibri"/>
                <a:cs typeface="Calibri"/>
              </a:rPr>
              <a:t>Механизм </a:t>
            </a:r>
            <a:r>
              <a:rPr sz="2800" b="0" spc="-10" dirty="0">
                <a:solidFill>
                  <a:srgbClr val="006FC0"/>
                </a:solidFill>
                <a:latin typeface="Calibri"/>
                <a:cs typeface="Calibri"/>
              </a:rPr>
              <a:t>действия </a:t>
            </a:r>
            <a:r>
              <a:rPr sz="2800" b="0" spc="-20" dirty="0">
                <a:solidFill>
                  <a:srgbClr val="006FC0"/>
                </a:solidFill>
                <a:latin typeface="Calibri"/>
                <a:cs typeface="Calibri"/>
              </a:rPr>
              <a:t>ботулинического</a:t>
            </a:r>
            <a:r>
              <a:rPr sz="2800" b="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0" spc="-15" dirty="0">
                <a:solidFill>
                  <a:srgbClr val="006FC0"/>
                </a:solidFill>
                <a:latin typeface="Calibri"/>
                <a:cs typeface="Calibri"/>
              </a:rPr>
              <a:t>токсина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7130" y="888872"/>
            <a:ext cx="4582160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98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Действие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ботулинического токсина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обусловлено расщеплением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транспортного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протеина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SNAP-25,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отвечающего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синтез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ацетилхолина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выделение его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пресинаптическую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щель,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ингибирует мышечное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сокращение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27250" y="679450"/>
          <a:ext cx="7891780" cy="294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2730"/>
              </a:tblGrid>
              <a:tr h="469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Ботулинический токсин типа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 (внутрипузырно;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100–300</a:t>
                      </a:r>
                      <a:r>
                        <a:rPr sz="1400" b="1" spc="-16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Ед)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103314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Предложите интравезикальные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инъекции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ботулинического токсина типа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А пациентам с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ургентным  недержанием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мочи, у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которых терапия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антимускариновыми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препаратами неэффективна</a:t>
                      </a:r>
                      <a:r>
                        <a:rPr sz="1400" spc="-1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(A*)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21526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Предупредите пациента об ограниченной продолжительности действия,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о возможной необходимости в  продолжительной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самостоятельной катетеризации (убедитесь, что пациент готов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и в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состоянии делать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это), а 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также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связанном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с этим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риском инфекции мочевых путей</a:t>
                      </a:r>
                      <a:r>
                        <a:rPr sz="1400" spc="-4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(A*)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91440" marR="14795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Пациенты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также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должны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быть проинформированы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о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статусе регистрации ботулинического токсина типа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А и о 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том, что долгосрочные нежелательные явления, хотя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их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возникновение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маловероятно, остаются до конца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не  </a:t>
                      </a:r>
                      <a:r>
                        <a:rPr sz="1400" spc="-5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изученными</a:t>
                      </a:r>
                      <a:r>
                        <a:rPr sz="1400" spc="-3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404040"/>
                          </a:solidFill>
                          <a:latin typeface="Arial Narrow"/>
                          <a:cs typeface="Arial Narrow"/>
                        </a:rPr>
                        <a:t>(A*)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0966" y="171958"/>
            <a:ext cx="2543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006FC0"/>
                </a:solidFill>
                <a:latin typeface="Calibri"/>
                <a:cs typeface="Calibri"/>
              </a:rPr>
              <a:t>Рекомендации</a:t>
            </a:r>
            <a:r>
              <a:rPr sz="2400" b="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006FC0"/>
                </a:solidFill>
                <a:latin typeface="Calibri"/>
                <a:cs typeface="Calibri"/>
              </a:rPr>
              <a:t>EAU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398" y="5742838"/>
            <a:ext cx="6926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006FC0"/>
                </a:solidFill>
                <a:latin typeface="Calibri"/>
                <a:cs typeface="Calibri"/>
              </a:rPr>
              <a:t>*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Рекомендации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EAU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Степень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800" b="1" dirty="0">
                <a:solidFill>
                  <a:srgbClr val="006FC0"/>
                </a:solidFill>
                <a:latin typeface="Calibri"/>
                <a:cs typeface="Calibri"/>
              </a:rPr>
              <a:t>: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Основаны на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клинических исследованиях надлежащего качества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соответствия, касающегося специфических рекомендаций,  включая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как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минимум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рандомизированное</a:t>
            </a:r>
            <a:r>
              <a:rPr sz="8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исследование.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EAU,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Европейская ассоциация</a:t>
            </a:r>
            <a:r>
              <a:rPr sz="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урологов.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spc="-5" dirty="0">
                <a:solidFill>
                  <a:srgbClr val="404040"/>
                </a:solidFill>
                <a:latin typeface="Calibri"/>
                <a:cs typeface="Calibri"/>
              </a:rPr>
              <a:t>1.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Lucas MG, et al.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EAU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guidelines on urinary incontinence.</a:t>
            </a:r>
            <a:r>
              <a:rPr sz="800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2013.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Available from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  <a:hlinkClick r:id="rId2"/>
              </a:rPr>
              <a:t>http://www.uroweb.org/gls/pdf/19_Urinary_Incontinence_LR.pdf. </a:t>
            </a:r>
            <a:r>
              <a:rPr sz="800" spc="-5" dirty="0">
                <a:solidFill>
                  <a:srgbClr val="006FC0"/>
                </a:solidFill>
                <a:latin typeface="Calibri"/>
                <a:cs typeface="Calibri"/>
              </a:rPr>
              <a:t>Last accessed March</a:t>
            </a:r>
            <a:r>
              <a:rPr sz="800" spc="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006FC0"/>
                </a:solidFill>
                <a:latin typeface="Calibri"/>
                <a:cs typeface="Calibri"/>
              </a:rPr>
              <a:t>2013.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9526" y="4151655"/>
            <a:ext cx="78276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25200"/>
              </a:lnSpc>
              <a:spcBef>
                <a:spcPts val="100"/>
              </a:spcBef>
            </a:pPr>
            <a:r>
              <a:rPr sz="1800" spc="10" dirty="0">
                <a:solidFill>
                  <a:srgbClr val="4471C4"/>
                </a:solidFill>
                <a:latin typeface="Arial"/>
                <a:cs typeface="Arial"/>
              </a:rPr>
              <a:t>•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Хирурги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помнить,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 территории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Европы существуют различные препараты 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ботулинического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токсина,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также что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дозы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являются</a:t>
            </a:r>
            <a:r>
              <a:rPr sz="16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взаимозаменяемыми.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15" y="229361"/>
            <a:ext cx="310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</a:rPr>
              <a:t>Тибиальная</a:t>
            </a:r>
            <a:r>
              <a:rPr sz="2400" spc="-75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стимуляция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732401" y="3498786"/>
            <a:ext cx="3597275" cy="2319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620" y="1539826"/>
            <a:ext cx="3226790" cy="2385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3625" y="3498850"/>
            <a:ext cx="2981325" cy="2276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79338" y="5899200"/>
            <a:ext cx="5348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Тибиальная нейромодуляция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использованием накожного</a:t>
            </a:r>
            <a:r>
              <a:rPr sz="1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электрода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31275" y="192023"/>
            <a:ext cx="2982976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05350" y="233553"/>
            <a:ext cx="37204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Большеберцовый нерв </a:t>
            </a:r>
            <a:r>
              <a:rPr sz="1200" dirty="0">
                <a:latin typeface="Calibri"/>
                <a:cs typeface="Calibri"/>
              </a:rPr>
              <a:t>(n. tibialis) — </a:t>
            </a:r>
            <a:r>
              <a:rPr sz="1200" spc="-5" dirty="0">
                <a:latin typeface="Calibri"/>
                <a:cs typeface="Calibri"/>
              </a:rPr>
              <a:t>нерв крестцового  сплетения, </a:t>
            </a:r>
            <a:r>
              <a:rPr sz="1200" spc="-10" dirty="0">
                <a:latin typeface="Calibri"/>
                <a:cs typeface="Calibri"/>
              </a:rPr>
              <a:t>является продолжением седалищного </a:t>
            </a:r>
            <a:r>
              <a:rPr sz="1200" spc="-5" dirty="0">
                <a:latin typeface="Calibri"/>
                <a:cs typeface="Calibri"/>
              </a:rPr>
              <a:t>нерва,  образован волокнами </a:t>
            </a:r>
            <a:r>
              <a:rPr sz="1200" spc="-30" dirty="0">
                <a:latin typeface="Calibri"/>
                <a:cs typeface="Calibri"/>
              </a:rPr>
              <a:t>LIV, </a:t>
            </a:r>
            <a:r>
              <a:rPr sz="1200" spc="-60" dirty="0">
                <a:latin typeface="Calibri"/>
                <a:cs typeface="Calibri"/>
              </a:rPr>
              <a:t>LV, </a:t>
            </a:r>
            <a:r>
              <a:rPr sz="1200" spc="-5" dirty="0">
                <a:latin typeface="Calibri"/>
                <a:cs typeface="Calibri"/>
              </a:rPr>
              <a:t>SI, SII, SIII</a:t>
            </a:r>
            <a:r>
              <a:rPr sz="1200" spc="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нервов.</a:t>
            </a:r>
            <a:endParaRPr sz="1200">
              <a:latin typeface="Calibri"/>
              <a:cs typeface="Calibri"/>
            </a:endParaRPr>
          </a:p>
          <a:p>
            <a:pPr marL="12700" marR="38354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Электрическая </a:t>
            </a:r>
            <a:r>
              <a:rPr sz="1200" spc="-10" dirty="0">
                <a:latin typeface="Calibri"/>
                <a:cs typeface="Calibri"/>
              </a:rPr>
              <a:t>стимуляция этого </a:t>
            </a:r>
            <a:r>
              <a:rPr sz="1200" spc="-5" dirty="0">
                <a:latin typeface="Calibri"/>
                <a:cs typeface="Calibri"/>
              </a:rPr>
              <a:t>нерва ингибирует  активность </a:t>
            </a:r>
            <a:r>
              <a:rPr sz="1200" dirty="0">
                <a:latin typeface="Calibri"/>
                <a:cs typeface="Calibri"/>
              </a:rPr>
              <a:t>мышцы </a:t>
            </a:r>
            <a:r>
              <a:rPr sz="1200" spc="-5" dirty="0">
                <a:latin typeface="Calibri"/>
                <a:cs typeface="Calibri"/>
              </a:rPr>
              <a:t>мочевого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пузыря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9544" y="52197"/>
            <a:ext cx="866076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30" dirty="0">
                <a:solidFill>
                  <a:srgbClr val="1F3863"/>
                </a:solidFill>
              </a:rPr>
              <a:t>Сакральная </a:t>
            </a:r>
            <a:r>
              <a:rPr sz="2800" spc="-25" dirty="0">
                <a:solidFill>
                  <a:srgbClr val="1F3863"/>
                </a:solidFill>
              </a:rPr>
              <a:t>нейромодуляция </a:t>
            </a:r>
            <a:r>
              <a:rPr sz="2800" spc="-5" dirty="0">
                <a:solidFill>
                  <a:srgbClr val="1F3863"/>
                </a:solidFill>
              </a:rPr>
              <a:t>в </a:t>
            </a:r>
            <a:r>
              <a:rPr sz="2800" spc="-15" dirty="0">
                <a:solidFill>
                  <a:srgbClr val="1F3863"/>
                </a:solidFill>
              </a:rPr>
              <a:t>РФ </a:t>
            </a:r>
            <a:r>
              <a:rPr sz="2800" spc="-25" dirty="0">
                <a:solidFill>
                  <a:srgbClr val="1F3863"/>
                </a:solidFill>
              </a:rPr>
              <a:t>разрешена </a:t>
            </a:r>
            <a:r>
              <a:rPr sz="2800" spc="-15" dirty="0">
                <a:solidFill>
                  <a:srgbClr val="1F3863"/>
                </a:solidFill>
              </a:rPr>
              <a:t>для</a:t>
            </a:r>
            <a:r>
              <a:rPr sz="2800" spc="-254" dirty="0">
                <a:solidFill>
                  <a:srgbClr val="1F3863"/>
                </a:solidFill>
              </a:rPr>
              <a:t> </a:t>
            </a:r>
            <a:r>
              <a:rPr sz="2800" spc="-20" dirty="0">
                <a:solidFill>
                  <a:srgbClr val="1F3863"/>
                </a:solidFill>
              </a:rPr>
              <a:t>лечения  </a:t>
            </a:r>
            <a:r>
              <a:rPr sz="2800" spc="-25" dirty="0">
                <a:solidFill>
                  <a:srgbClr val="1F3863"/>
                </a:solidFill>
              </a:rPr>
              <a:t>идиопатической детрузорной</a:t>
            </a:r>
            <a:r>
              <a:rPr sz="2800" spc="-140" dirty="0">
                <a:solidFill>
                  <a:srgbClr val="1F3863"/>
                </a:solidFill>
              </a:rPr>
              <a:t> </a:t>
            </a:r>
            <a:r>
              <a:rPr sz="2800" spc="-25" dirty="0">
                <a:solidFill>
                  <a:srgbClr val="1F3863"/>
                </a:solidFill>
              </a:rPr>
              <a:t>гиперактивности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07579" y="1119631"/>
            <a:ext cx="35001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339090" indent="-287020"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B4C6E7"/>
                </a:solidFill>
                <a:latin typeface="Arial"/>
                <a:cs typeface="Arial"/>
              </a:rPr>
              <a:t>•	</a:t>
            </a:r>
            <a:r>
              <a:rPr sz="1600" spc="-10" dirty="0">
                <a:solidFill>
                  <a:srgbClr val="B4C6E7"/>
                </a:solidFill>
                <a:latin typeface="Calibri"/>
                <a:cs typeface="Calibri"/>
              </a:rPr>
              <a:t>М-холиноблокаторы</a:t>
            </a:r>
            <a:r>
              <a:rPr sz="1600" spc="-110" dirty="0">
                <a:solidFill>
                  <a:srgbClr val="B4C6E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B4C6E7"/>
                </a:solidFill>
                <a:latin typeface="Calibri"/>
                <a:cs typeface="Calibri"/>
              </a:rPr>
              <a:t>(oxybutynin,  </a:t>
            </a:r>
            <a:r>
              <a:rPr sz="1600" spc="-10" dirty="0">
                <a:solidFill>
                  <a:srgbClr val="B4C6E7"/>
                </a:solidFill>
                <a:latin typeface="Calibri"/>
                <a:cs typeface="Calibri"/>
              </a:rPr>
              <a:t>tolterodine, trospium </a:t>
            </a:r>
            <a:r>
              <a:rPr sz="1600" spc="-5" dirty="0">
                <a:solidFill>
                  <a:srgbClr val="B4C6E7"/>
                </a:solidFill>
                <a:latin typeface="Calibri"/>
                <a:cs typeface="Calibri"/>
              </a:rPr>
              <a:t>chloride,  solifenacin)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B4C6E7"/>
                </a:solidFill>
                <a:latin typeface="Arial"/>
                <a:cs typeface="Arial"/>
              </a:rPr>
              <a:t>•	</a:t>
            </a:r>
            <a:r>
              <a:rPr sz="1600" spc="-5" dirty="0">
                <a:solidFill>
                  <a:srgbClr val="B4C6E7"/>
                </a:solidFill>
                <a:latin typeface="Calibri"/>
                <a:cs typeface="Calibri"/>
              </a:rPr>
              <a:t>Препараты </a:t>
            </a:r>
            <a:r>
              <a:rPr sz="1600" spc="-15" dirty="0">
                <a:solidFill>
                  <a:srgbClr val="B4C6E7"/>
                </a:solidFill>
                <a:latin typeface="Calibri"/>
                <a:cs typeface="Calibri"/>
              </a:rPr>
              <a:t>ботулинического </a:t>
            </a:r>
            <a:r>
              <a:rPr sz="1600" spc="-10" dirty="0">
                <a:solidFill>
                  <a:srgbClr val="B4C6E7"/>
                </a:solidFill>
                <a:latin typeface="Calibri"/>
                <a:cs typeface="Calibri"/>
              </a:rPr>
              <a:t>токсина  </a:t>
            </a:r>
            <a:r>
              <a:rPr sz="1600" spc="-5" dirty="0">
                <a:solidFill>
                  <a:srgbClr val="B4C6E7"/>
                </a:solidFill>
                <a:latin typeface="Calibri"/>
                <a:cs typeface="Calibri"/>
              </a:rPr>
              <a:t>типа</a:t>
            </a:r>
            <a:r>
              <a:rPr sz="1600" spc="-20" dirty="0">
                <a:solidFill>
                  <a:srgbClr val="B4C6E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B4C6E7"/>
                </a:solidFill>
                <a:latin typeface="Calibri"/>
                <a:cs typeface="Calibri"/>
              </a:rPr>
              <a:t>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44536A"/>
                </a:solidFill>
                <a:latin typeface="Arial"/>
                <a:cs typeface="Arial"/>
              </a:rPr>
              <a:t>•	</a:t>
            </a:r>
            <a:r>
              <a:rPr sz="1600" spc="-15" dirty="0">
                <a:solidFill>
                  <a:srgbClr val="44536A"/>
                </a:solidFill>
                <a:latin typeface="Calibri"/>
                <a:cs typeface="Calibri"/>
              </a:rPr>
              <a:t>Нейромодуляция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69720" y="2706636"/>
            <a:ext cx="4354195" cy="4048125"/>
            <a:chOff x="7569720" y="2706636"/>
            <a:chExt cx="4354195" cy="4048125"/>
          </a:xfrm>
        </p:grpSpPr>
        <p:sp>
          <p:nvSpPr>
            <p:cNvPr id="5" name="object 5"/>
            <p:cNvSpPr/>
            <p:nvPr/>
          </p:nvSpPr>
          <p:spPr>
            <a:xfrm>
              <a:off x="7569720" y="2706636"/>
              <a:ext cx="4354042" cy="4047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7950" y="2865501"/>
              <a:ext cx="3840226" cy="35321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09575" y="142747"/>
            <a:ext cx="1258887" cy="1643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4016" y="2370835"/>
            <a:ext cx="4511040" cy="95694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Гиперактивный мочевой пузырь 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(OAB</a:t>
            </a:r>
            <a:r>
              <a:rPr sz="1800" b="0" spc="-10" dirty="0">
                <a:solidFill>
                  <a:srgbClr val="001F5F"/>
                </a:solidFill>
                <a:latin typeface="Calibri Light"/>
                <a:cs typeface="Calibri Light"/>
              </a:rPr>
              <a:t> wet)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Императивное недержание 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(OAB dry)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Необструктивная задержка</a:t>
            </a:r>
            <a:r>
              <a:rPr sz="1800" b="0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мочеиспускания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992" y="1681855"/>
            <a:ext cx="4825365" cy="7137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500" b="0" spc="-15" dirty="0">
                <a:solidFill>
                  <a:srgbClr val="006FC0"/>
                </a:solidFill>
                <a:latin typeface="Calibri Light"/>
                <a:cs typeface="Calibri Light"/>
              </a:rPr>
              <a:t>Показания </a:t>
            </a:r>
            <a:r>
              <a:rPr sz="1500" b="0" dirty="0">
                <a:solidFill>
                  <a:srgbClr val="006FC0"/>
                </a:solidFill>
                <a:latin typeface="Calibri Light"/>
                <a:cs typeface="Calibri Light"/>
              </a:rPr>
              <a:t>к </a:t>
            </a:r>
            <a:r>
              <a:rPr sz="1500" b="0" spc="-15" dirty="0">
                <a:solidFill>
                  <a:srgbClr val="006FC0"/>
                </a:solidFill>
                <a:latin typeface="Calibri Light"/>
                <a:cs typeface="Calibri Light"/>
              </a:rPr>
              <a:t>сакральной</a:t>
            </a:r>
            <a:r>
              <a:rPr sz="1500" b="0" spc="-130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1500" b="0" spc="-15" dirty="0">
                <a:solidFill>
                  <a:srgbClr val="006FC0"/>
                </a:solidFill>
                <a:latin typeface="Calibri Light"/>
                <a:cs typeface="Calibri Light"/>
              </a:rPr>
              <a:t>нейростимуляции</a:t>
            </a:r>
            <a:endParaRPr sz="1500">
              <a:latin typeface="Calibri Light"/>
              <a:cs typeface="Calibri Light"/>
            </a:endParaRPr>
          </a:p>
          <a:p>
            <a:pPr marL="509270">
              <a:lnSpc>
                <a:spcPct val="100000"/>
              </a:lnSpc>
              <a:spcBef>
                <a:spcPts val="700"/>
              </a:spcBef>
              <a:tabLst>
                <a:tab pos="73787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Нарушения функций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мочевого</a:t>
            </a:r>
            <a:r>
              <a:rPr sz="2000" b="0" spc="-1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пузыря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816" y="3665898"/>
            <a:ext cx="5241290" cy="23279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Нарушение функций</a:t>
            </a:r>
            <a:r>
              <a:rPr sz="2000" b="0" spc="-6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кишечника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  <a:tabLst>
                <a:tab pos="6978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Недержание</a:t>
            </a:r>
            <a:r>
              <a:rPr sz="1800" b="0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кала</a:t>
            </a:r>
            <a:endParaRPr sz="18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290"/>
              </a:spcBef>
              <a:tabLst>
                <a:tab pos="6978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Запор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Нарушение функций тазового</a:t>
            </a:r>
            <a:r>
              <a:rPr sz="2000" b="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дна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  <a:tabLst>
                <a:tab pos="6978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Тазовые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боли (хронический болевой</a:t>
            </a:r>
            <a:r>
              <a:rPr sz="1800" b="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синдром)</a:t>
            </a:r>
            <a:endParaRPr sz="18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285"/>
              </a:spcBef>
              <a:tabLst>
                <a:tab pos="697865" algn="l"/>
              </a:tabLst>
            </a:pP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Сексуальные</a:t>
            </a:r>
            <a:r>
              <a:rPr sz="1800" b="0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дисфункции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721" y="56134"/>
            <a:ext cx="297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</a:rPr>
              <a:t>МЕХАНИЗМ</a:t>
            </a:r>
            <a:r>
              <a:rPr sz="2400" spc="-70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ДЕЙСТВИЯ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43115" y="0"/>
            <a:ext cx="3619500" cy="6858000"/>
            <a:chOff x="443115" y="0"/>
            <a:chExt cx="3619500" cy="6858000"/>
          </a:xfrm>
        </p:grpSpPr>
        <p:sp>
          <p:nvSpPr>
            <p:cNvPr id="4" name="object 4"/>
            <p:cNvSpPr/>
            <p:nvPr/>
          </p:nvSpPr>
          <p:spPr>
            <a:xfrm>
              <a:off x="443115" y="156100"/>
              <a:ext cx="3558768" cy="66706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2951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49521" y="642874"/>
            <a:ext cx="6322695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При нарушении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эвакуаторной</a:t>
            </a:r>
            <a:r>
              <a:rPr sz="1800" b="0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функции: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49250" algn="l"/>
              </a:tabLst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снижение тонуса наружного сфинктера 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и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мышц</a:t>
            </a:r>
            <a:r>
              <a:rPr sz="1800" b="0" spc="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001F5F"/>
                </a:solidFill>
                <a:latin typeface="Calibri Light"/>
                <a:cs typeface="Calibri Light"/>
              </a:rPr>
              <a:t>промежности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49250" algn="l"/>
              </a:tabLst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активация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афферентов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49250" algn="l"/>
              </a:tabLst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рефлекторное сокращение</a:t>
            </a:r>
            <a:r>
              <a:rPr sz="1800" b="0" spc="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детрузора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9521" y="3462909"/>
            <a:ext cx="661035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При нарушении резервуарной</a:t>
            </a:r>
            <a:r>
              <a:rPr sz="1800" b="0" spc="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функции: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49250" algn="l"/>
              </a:tabLst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сокращение наружного сфинктера</a:t>
            </a:r>
            <a:r>
              <a:rPr sz="1800" b="0" spc="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уретры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349250" algn="l"/>
              </a:tabLst>
            </a:pPr>
            <a:r>
              <a:rPr sz="1800" dirty="0">
                <a:solidFill>
                  <a:srgbClr val="001F5F"/>
                </a:solidFill>
                <a:latin typeface="Wingdings"/>
                <a:cs typeface="Wingdings"/>
              </a:rPr>
              <a:t></a:t>
            </a:r>
            <a:r>
              <a:rPr sz="1800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подавление афферентной импульсации </a:t>
            </a:r>
            <a:r>
              <a:rPr sz="1800" b="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центр</a:t>
            </a:r>
            <a:r>
              <a:rPr sz="1800" b="0" spc="8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мочеиспускания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4829" y="6580123"/>
            <a:ext cx="32092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0" i="1" spc="-5" dirty="0">
                <a:solidFill>
                  <a:srgbClr val="001F5F"/>
                </a:solidFill>
                <a:latin typeface="Calibri Light"/>
                <a:cs typeface="Calibri Light"/>
              </a:rPr>
              <a:t>W.Thon</a:t>
            </a:r>
            <a:r>
              <a:rPr sz="800" b="0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spc="-5" dirty="0">
                <a:solidFill>
                  <a:srgbClr val="001F5F"/>
                </a:solidFill>
                <a:latin typeface="Calibri Light"/>
                <a:cs typeface="Calibri Light"/>
              </a:rPr>
              <a:t>et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spc="-5" dirty="0">
                <a:solidFill>
                  <a:srgbClr val="001F5F"/>
                </a:solidFill>
                <a:latin typeface="Calibri Light"/>
                <a:cs typeface="Calibri Light"/>
              </a:rPr>
              <a:t>al.,</a:t>
            </a:r>
            <a:r>
              <a:rPr sz="800" b="0" i="1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1991;</a:t>
            </a:r>
            <a:r>
              <a:rPr sz="800" b="0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spc="-5" dirty="0">
                <a:solidFill>
                  <a:srgbClr val="001F5F"/>
                </a:solidFill>
                <a:latin typeface="Calibri Light"/>
                <a:cs typeface="Calibri Light"/>
              </a:rPr>
              <a:t>W.de</a:t>
            </a:r>
            <a:r>
              <a:rPr sz="800" b="0" i="1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Groat,</a:t>
            </a:r>
            <a:r>
              <a:rPr sz="800" b="0" i="1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1997;</a:t>
            </a:r>
            <a:r>
              <a:rPr sz="800" b="0" i="1" spc="-4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М.Chancellor,</a:t>
            </a:r>
            <a:r>
              <a:rPr sz="800" b="0" i="1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spc="-5" dirty="0">
                <a:solidFill>
                  <a:srgbClr val="001F5F"/>
                </a:solidFill>
                <a:latin typeface="Calibri Light"/>
                <a:cs typeface="Calibri Light"/>
              </a:rPr>
              <a:t>E.</a:t>
            </a:r>
            <a:r>
              <a:rPr sz="800" b="0" i="1" spc="-1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Chartier-Kastler,</a:t>
            </a:r>
            <a:r>
              <a:rPr sz="800" b="0" i="1" spc="-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800" b="0" i="1" dirty="0">
                <a:solidFill>
                  <a:srgbClr val="001F5F"/>
                </a:solidFill>
                <a:latin typeface="Calibri Light"/>
                <a:cs typeface="Calibri Light"/>
              </a:rPr>
              <a:t>2000</a:t>
            </a:r>
            <a:endParaRPr sz="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93" y="1014729"/>
            <a:ext cx="10638155" cy="457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4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Абсолютные</a:t>
            </a:r>
            <a:endParaRPr sz="24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Недостаточный эффект при проведении тестовой</a:t>
            </a:r>
            <a:r>
              <a:rPr sz="2000" b="0" spc="-17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стимуляции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Диатермия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2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Униполярная</a:t>
            </a:r>
            <a:r>
              <a:rPr sz="2000" b="0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электрокоагуляция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Невозможность самостоятельность пользоваться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пультом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паицента/отсутствие</a:t>
            </a:r>
            <a:r>
              <a:rPr sz="2000" b="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помощников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Беременность</a:t>
            </a:r>
            <a:endParaRPr sz="2000">
              <a:latin typeface="Calibri Light"/>
              <a:cs typeface="Calibri Light"/>
            </a:endParaRPr>
          </a:p>
          <a:p>
            <a:pPr marL="927100">
              <a:lnSpc>
                <a:spcPts val="1835"/>
              </a:lnSpc>
              <a:spcBef>
                <a:spcPts val="105"/>
              </a:spcBef>
              <a:tabLst>
                <a:tab pos="1155065" algn="l"/>
              </a:tabLst>
            </a:pPr>
            <a:r>
              <a:rPr sz="17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700" b="0" dirty="0">
                <a:solidFill>
                  <a:srgbClr val="001F5F"/>
                </a:solidFill>
                <a:latin typeface="Calibri Light"/>
                <a:cs typeface="Calibri Light"/>
              </a:rPr>
              <a:t>Данные о вреде </a:t>
            </a:r>
            <a:r>
              <a:rPr sz="1700" b="0" spc="-5" dirty="0">
                <a:solidFill>
                  <a:srgbClr val="001F5F"/>
                </a:solidFill>
                <a:latin typeface="Calibri Light"/>
                <a:cs typeface="Calibri Light"/>
              </a:rPr>
              <a:t>для матери или плода при беременности </a:t>
            </a:r>
            <a:r>
              <a:rPr sz="1700" b="0" dirty="0">
                <a:solidFill>
                  <a:srgbClr val="001F5F"/>
                </a:solidFill>
                <a:latin typeface="Calibri Light"/>
                <a:cs typeface="Calibri Light"/>
              </a:rPr>
              <a:t>не </a:t>
            </a:r>
            <a:r>
              <a:rPr sz="1700" b="0" spc="-5" dirty="0">
                <a:solidFill>
                  <a:srgbClr val="001F5F"/>
                </a:solidFill>
                <a:latin typeface="Calibri Light"/>
                <a:cs typeface="Calibri Light"/>
              </a:rPr>
              <a:t>описаны </a:t>
            </a:r>
            <a:r>
              <a:rPr sz="1700" b="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1700" b="0" spc="-5" dirty="0">
                <a:solidFill>
                  <a:srgbClr val="001F5F"/>
                </a:solidFill>
                <a:latin typeface="Calibri Light"/>
                <a:cs typeface="Calibri Light"/>
              </a:rPr>
              <a:t>литературе.</a:t>
            </a:r>
            <a:r>
              <a:rPr sz="1700" b="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700" b="0" dirty="0">
                <a:solidFill>
                  <a:srgbClr val="001F5F"/>
                </a:solidFill>
                <a:latin typeface="Calibri Light"/>
                <a:cs typeface="Calibri Light"/>
              </a:rPr>
              <a:t>Рекомендуется</a:t>
            </a:r>
            <a:endParaRPr sz="1700">
              <a:latin typeface="Calibri Light"/>
              <a:cs typeface="Calibri Light"/>
            </a:endParaRPr>
          </a:p>
          <a:p>
            <a:pPr marL="1155700">
              <a:lnSpc>
                <a:spcPts val="1835"/>
              </a:lnSpc>
            </a:pPr>
            <a:r>
              <a:rPr sz="1700" b="0" spc="-5" dirty="0">
                <a:solidFill>
                  <a:srgbClr val="001F5F"/>
                </a:solidFill>
                <a:latin typeface="Calibri Light"/>
                <a:cs typeface="Calibri Light"/>
              </a:rPr>
              <a:t>отключить устройство, если беременность наступить </a:t>
            </a:r>
            <a:r>
              <a:rPr sz="1700" b="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17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процессе</a:t>
            </a:r>
            <a:r>
              <a:rPr sz="1700" b="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700" b="0" spc="-5" dirty="0">
                <a:solidFill>
                  <a:srgbClr val="001F5F"/>
                </a:solidFill>
                <a:latin typeface="Calibri Light"/>
                <a:cs typeface="Calibri Light"/>
              </a:rPr>
              <a:t>эксплуатации</a:t>
            </a:r>
            <a:endParaRPr sz="17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4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Относительные</a:t>
            </a:r>
            <a:endParaRPr sz="24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Тяжелая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или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быстро прогрессирующая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неврологическая</a:t>
            </a:r>
            <a:r>
              <a:rPr sz="2000" b="0" spc="-1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патология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Спинномозговая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травма с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полным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повреждением волокон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спинного</a:t>
            </a:r>
            <a:r>
              <a:rPr sz="2000" b="0" spc="-22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мозга</a:t>
            </a:r>
            <a:endParaRPr sz="2000">
              <a:latin typeface="Calibri Light"/>
              <a:cs typeface="Calibri Light"/>
            </a:endParaRPr>
          </a:p>
          <a:p>
            <a:pPr marL="698500" marR="191135" indent="-229235">
              <a:lnSpc>
                <a:spcPts val="1920"/>
              </a:lnSpc>
              <a:spcBef>
                <a:spcPts val="49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Необходимость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регуляторного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выполнения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МРТ частей тела,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расположенных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ниже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головы  (безопасно</a:t>
            </a:r>
            <a:r>
              <a:rPr sz="2000" b="0" spc="-5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1.5Т)</a:t>
            </a:r>
            <a:endParaRPr sz="2000">
              <a:latin typeface="Calibri Light"/>
              <a:cs typeface="Calibri Light"/>
            </a:endParaRPr>
          </a:p>
          <a:p>
            <a:pPr marL="469900">
              <a:lnSpc>
                <a:spcPct val="100000"/>
              </a:lnSpc>
              <a:spcBef>
                <a:spcPts val="40"/>
              </a:spcBef>
              <a:tabLst>
                <a:tab pos="6978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Аномалии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строения таза,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крестцового </a:t>
            </a:r>
            <a:r>
              <a:rPr sz="2000" b="0" dirty="0">
                <a:solidFill>
                  <a:srgbClr val="001F5F"/>
                </a:solidFill>
                <a:latin typeface="Calibri Light"/>
                <a:cs typeface="Calibri Light"/>
              </a:rPr>
              <a:t>отдела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спинного</a:t>
            </a:r>
            <a:r>
              <a:rPr sz="2000" b="0" spc="-2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мозга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266" y="261619"/>
            <a:ext cx="7663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</a:rPr>
              <a:t>Противопоказания к </a:t>
            </a:r>
            <a:r>
              <a:rPr sz="2800" spc="-10" dirty="0">
                <a:solidFill>
                  <a:srgbClr val="001F5F"/>
                </a:solidFill>
              </a:rPr>
              <a:t>сакральной</a:t>
            </a:r>
            <a:r>
              <a:rPr sz="2800" spc="-25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нейростимуляции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97788"/>
            <a:ext cx="9686925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spc="-10" dirty="0"/>
              <a:t>Основные приоритеты </a:t>
            </a:r>
            <a:r>
              <a:rPr sz="3100" spc="-5" dirty="0"/>
              <a:t>в </a:t>
            </a:r>
            <a:r>
              <a:rPr sz="3100" spc="-10" dirty="0"/>
              <a:t>оказании </a:t>
            </a:r>
            <a:r>
              <a:rPr sz="3100" spc="-5" dirty="0"/>
              <a:t>урологической </a:t>
            </a:r>
            <a:r>
              <a:rPr sz="3100" spc="-10" dirty="0"/>
              <a:t>помощи  при нейрогенной </a:t>
            </a:r>
            <a:r>
              <a:rPr sz="3100" spc="-5" dirty="0"/>
              <a:t>дисфункции</a:t>
            </a:r>
            <a:r>
              <a:rPr sz="3100" spc="55" dirty="0"/>
              <a:t> </a:t>
            </a:r>
            <a:r>
              <a:rPr sz="3100" spc="-10" dirty="0"/>
              <a:t>мочеиспускания</a:t>
            </a:r>
            <a:endParaRPr sz="3100"/>
          </a:p>
        </p:txBody>
      </p:sp>
      <p:sp>
        <p:nvSpPr>
          <p:cNvPr id="4" name="object 4"/>
          <p:cNvSpPr/>
          <p:nvPr/>
        </p:nvSpPr>
        <p:spPr>
          <a:xfrm>
            <a:off x="973137" y="1701800"/>
            <a:ext cx="10414635" cy="0"/>
          </a:xfrm>
          <a:custGeom>
            <a:avLst/>
            <a:gdLst/>
            <a:ahLst/>
            <a:cxnLst/>
            <a:rect l="l" t="t" r="r" b="b"/>
            <a:pathLst>
              <a:path w="10414635">
                <a:moveTo>
                  <a:pt x="0" y="0"/>
                </a:moveTo>
                <a:lnTo>
                  <a:pt x="10414063" y="0"/>
                </a:lnTo>
              </a:path>
            </a:pathLst>
          </a:custGeom>
          <a:ln w="19050">
            <a:solidFill>
              <a:srgbClr val="FFA3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239" y="1793493"/>
            <a:ext cx="5020310" cy="30130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196215" indent="-228600">
              <a:lnSpc>
                <a:spcPts val="3030"/>
              </a:lnSpc>
              <a:spcBef>
                <a:spcPts val="470"/>
              </a:spcBef>
            </a:pPr>
            <a:r>
              <a:rPr sz="2800" spc="-5" dirty="0">
                <a:solidFill>
                  <a:srgbClr val="416B9B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Профилактика </a:t>
            </a:r>
            <a:r>
              <a:rPr sz="2800" spc="-5" dirty="0">
                <a:solidFill>
                  <a:srgbClr val="843B0C"/>
                </a:solidFill>
                <a:latin typeface="Calibri"/>
                <a:cs typeface="Calibri"/>
              </a:rPr>
              <a:t>осложнений </a:t>
            </a:r>
            <a:r>
              <a:rPr sz="2800" dirty="0">
                <a:solidFill>
                  <a:srgbClr val="843B0C"/>
                </a:solidFill>
                <a:latin typeface="Calibri"/>
                <a:cs typeface="Calibri"/>
              </a:rPr>
              <a:t>со 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стороны</a:t>
            </a:r>
            <a:r>
              <a:rPr sz="2800" spc="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верхних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мочевыводящих</a:t>
            </a:r>
            <a:r>
              <a:rPr sz="2800" spc="-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путей</a:t>
            </a:r>
            <a:endParaRPr sz="2800">
              <a:latin typeface="Calibri"/>
              <a:cs typeface="Calibri"/>
            </a:endParaRPr>
          </a:p>
          <a:p>
            <a:pPr marL="241300" marR="944244" indent="-228600">
              <a:lnSpc>
                <a:spcPts val="3020"/>
              </a:lnSpc>
              <a:spcBef>
                <a:spcPts val="720"/>
              </a:spcBef>
            </a:pPr>
            <a:r>
              <a:rPr sz="2800" spc="-5" dirty="0">
                <a:solidFill>
                  <a:srgbClr val="416B9B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Обеспечение резервуара  </a:t>
            </a:r>
            <a:r>
              <a:rPr sz="2800" spc="-15" dirty="0">
                <a:solidFill>
                  <a:srgbClr val="843B0C"/>
                </a:solidFill>
                <a:latin typeface="Calibri"/>
                <a:cs typeface="Calibri"/>
              </a:rPr>
              <a:t>низкого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давления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solidFill>
                  <a:srgbClr val="416B9B"/>
                </a:solidFill>
                <a:latin typeface="Arial"/>
                <a:cs typeface="Arial"/>
              </a:rPr>
              <a:t>• </a:t>
            </a:r>
            <a:r>
              <a:rPr sz="2800" spc="-15" dirty="0">
                <a:solidFill>
                  <a:srgbClr val="843B0C"/>
                </a:solidFill>
                <a:latin typeface="Calibri"/>
                <a:cs typeface="Calibri"/>
              </a:rPr>
              <a:t>Уменьшение недержания</a:t>
            </a:r>
            <a:r>
              <a:rPr sz="2800" spc="-4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843B0C"/>
                </a:solidFill>
                <a:latin typeface="Calibri"/>
                <a:cs typeface="Calibri"/>
              </a:rPr>
              <a:t>мочи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solidFill>
                  <a:srgbClr val="416B9B"/>
                </a:solidFill>
                <a:latin typeface="Arial"/>
                <a:cs typeface="Arial"/>
              </a:rPr>
              <a:t>• </a:t>
            </a:r>
            <a:r>
              <a:rPr sz="2800" spc="-35" dirty="0">
                <a:solidFill>
                  <a:srgbClr val="843B0C"/>
                </a:solidFill>
                <a:latin typeface="Calibri"/>
                <a:cs typeface="Calibri"/>
              </a:rPr>
              <a:t>Улучшение </a:t>
            </a:r>
            <a:r>
              <a:rPr sz="2800" spc="-10" dirty="0">
                <a:solidFill>
                  <a:srgbClr val="843B0C"/>
                </a:solidFill>
                <a:latin typeface="Calibri"/>
                <a:cs typeface="Calibri"/>
              </a:rPr>
              <a:t>качества</a:t>
            </a:r>
            <a:r>
              <a:rPr sz="2800" spc="7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843B0C"/>
                </a:solidFill>
                <a:latin typeface="Calibri"/>
                <a:cs typeface="Calibri"/>
              </a:rPr>
              <a:t>жизни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69329" y="1900427"/>
            <a:ext cx="2325497" cy="3862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8683" y="1896998"/>
            <a:ext cx="2325116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296" y="4279900"/>
            <a:ext cx="1670904" cy="148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74120" y="6434734"/>
            <a:ext cx="4000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100" spc="-9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5624" y="5940653"/>
            <a:ext cx="10248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Задача по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восстановлению адекватного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самостоятельного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мочеиспускания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 пациента 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нейрогенным  мочевым пузырем перед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реабилитологом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урологом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реабилитационного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отделения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(нейроуролога)</a:t>
            </a:r>
            <a:r>
              <a:rPr sz="18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9322" y="6489293"/>
            <a:ext cx="84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ставится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166" y="1068203"/>
            <a:ext cx="11301095" cy="20275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240665" algn="l"/>
              </a:tabLst>
            </a:pP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Миоэктомия детрузора (увеличение</a:t>
            </a:r>
            <a:r>
              <a:rPr sz="1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объема):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ts val="1830"/>
              </a:lnSpc>
              <a:spcBef>
                <a:spcPts val="335"/>
              </a:spcBef>
              <a:tabLst>
                <a:tab pos="69786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Исс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ечение значительной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части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мышцы-детрузора,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этом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целиком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оставляя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слизистую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оболочку,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1600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создает</a:t>
            </a:r>
            <a:endParaRPr sz="1600">
              <a:latin typeface="Calibri"/>
              <a:cs typeface="Calibri"/>
            </a:endParaRPr>
          </a:p>
          <a:p>
            <a:pPr marL="697865" marR="5080">
              <a:lnSpc>
                <a:spcPts val="1720"/>
              </a:lnSpc>
              <a:spcBef>
                <a:spcPts val="135"/>
              </a:spcBef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“искусственный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дивертикул”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уменьшается сократительная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способность </a:t>
            </a: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требуется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периодическая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самокатетеризация  мочевого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240665" algn="l"/>
              </a:tabLst>
            </a:pPr>
            <a:r>
              <a:rPr sz="1800" dirty="0">
                <a:solidFill>
                  <a:srgbClr val="4471C4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Энтероцистопластика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20"/>
              </a:spcBef>
              <a:tabLst>
                <a:tab pos="697865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Увеличение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объема мочевого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пузыря за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счет изолированного сегмента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тонкой</a:t>
            </a:r>
            <a:r>
              <a:rPr sz="16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кишки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0621"/>
            <a:ext cx="41135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</a:rPr>
              <a:t>Хирургические методы</a:t>
            </a:r>
            <a:r>
              <a:rPr sz="2400" spc="-15" dirty="0">
                <a:solidFill>
                  <a:srgbClr val="001F5F"/>
                </a:solidFill>
              </a:rPr>
              <a:t> </a:t>
            </a:r>
            <a:r>
              <a:rPr sz="2400" spc="-5" dirty="0">
                <a:solidFill>
                  <a:srgbClr val="001F5F"/>
                </a:solidFill>
              </a:rPr>
              <a:t>лечения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389155" y="3920046"/>
            <a:ext cx="5038558" cy="1981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0111" y="2082132"/>
            <a:ext cx="882804" cy="1110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5687" y="3816350"/>
            <a:ext cx="2201799" cy="2384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9800" y="3805301"/>
            <a:ext cx="2000250" cy="237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216154"/>
            <a:ext cx="11288395" cy="490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С </a:t>
            </a:r>
            <a:r>
              <a:rPr sz="1600" spc="-15" dirty="0">
                <a:latin typeface="Calibri"/>
                <a:cs typeface="Calibri"/>
              </a:rPr>
              <a:t>целью </a:t>
            </a:r>
            <a:r>
              <a:rPr sz="1600" spc="-10" dirty="0">
                <a:latin typeface="Calibri"/>
                <a:cs typeface="Calibri"/>
              </a:rPr>
              <a:t>уменьшения </a:t>
            </a:r>
            <a:r>
              <a:rPr sz="1600" spc="-5" dirty="0">
                <a:latin typeface="Calibri"/>
                <a:cs typeface="Calibri"/>
              </a:rPr>
              <a:t>гиперактивности </a:t>
            </a:r>
            <a:r>
              <a:rPr sz="1600" spc="-10" dirty="0">
                <a:latin typeface="Calibri"/>
                <a:cs typeface="Calibri"/>
              </a:rPr>
              <a:t>детрузора </a:t>
            </a:r>
            <a:r>
              <a:rPr sz="1600" spc="-5" dirty="0">
                <a:latin typeface="Calibri"/>
                <a:cs typeface="Calibri"/>
              </a:rPr>
              <a:t>или </a:t>
            </a:r>
            <a:r>
              <a:rPr sz="1600" spc="-10" dirty="0">
                <a:latin typeface="Calibri"/>
                <a:cs typeface="Calibri"/>
              </a:rPr>
              <a:t>улучшения </a:t>
            </a:r>
            <a:r>
              <a:rPr sz="1600" spc="-15" dirty="0">
                <a:latin typeface="Calibri"/>
                <a:cs typeface="Calibri"/>
              </a:rPr>
              <a:t>накопительной </a:t>
            </a:r>
            <a:r>
              <a:rPr sz="1600" spc="-5" dirty="0">
                <a:latin typeface="Calibri"/>
                <a:cs typeface="Calibri"/>
              </a:rPr>
              <a:t>способности </a:t>
            </a:r>
            <a:r>
              <a:rPr sz="1600" spc="-10" dirty="0">
                <a:latin typeface="Calibri"/>
                <a:cs typeface="Calibri"/>
              </a:rPr>
              <a:t>мочевого </a:t>
            </a:r>
            <a:r>
              <a:rPr sz="1600" spc="-5" dirty="0">
                <a:latin typeface="Calibri"/>
                <a:cs typeface="Calibri"/>
              </a:rPr>
              <a:t>пузыря,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неэффективности </a:t>
            </a:r>
            <a:r>
              <a:rPr sz="1600" spc="-10" dirty="0">
                <a:latin typeface="Calibri"/>
                <a:cs typeface="Calibri"/>
              </a:rPr>
              <a:t>всех менее </a:t>
            </a:r>
            <a:r>
              <a:rPr sz="1600" spc="-5" dirty="0">
                <a:latin typeface="Calibri"/>
                <a:cs typeface="Calibri"/>
              </a:rPr>
              <a:t>инвазивных </a:t>
            </a:r>
            <a:r>
              <a:rPr sz="1600" spc="-20" dirty="0">
                <a:latin typeface="Calibri"/>
                <a:cs typeface="Calibri"/>
              </a:rPr>
              <a:t>методов </a:t>
            </a:r>
            <a:r>
              <a:rPr sz="1600" spc="-5" dirty="0">
                <a:latin typeface="Calibri"/>
                <a:cs typeface="Calibri"/>
              </a:rPr>
              <a:t>лечения </a:t>
            </a:r>
            <a:r>
              <a:rPr sz="1600" spc="-15" dirty="0">
                <a:latin typeface="Calibri"/>
                <a:cs typeface="Calibri"/>
              </a:rPr>
              <a:t>рекомендуется </a:t>
            </a:r>
            <a:r>
              <a:rPr sz="1600" spc="-5" dirty="0">
                <a:latin typeface="Calibri"/>
                <a:cs typeface="Calibri"/>
              </a:rPr>
              <a:t>кишечная </a:t>
            </a:r>
            <a:r>
              <a:rPr sz="1600" spc="-10" dirty="0">
                <a:latin typeface="Calibri"/>
                <a:cs typeface="Calibri"/>
              </a:rPr>
              <a:t>аугментация мочевого </a:t>
            </a:r>
            <a:r>
              <a:rPr sz="1600" spc="-5" dirty="0">
                <a:latin typeface="Calibri"/>
                <a:cs typeface="Calibri"/>
              </a:rPr>
              <a:t>пузыря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spc="-155" dirty="0">
                <a:latin typeface="Calibri"/>
                <a:cs typeface="Calibri"/>
              </a:rPr>
              <a:t>*1+.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Уровень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убедительности рекомендаций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А (уровень достоверности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доказательств</a:t>
            </a:r>
            <a:r>
              <a:rPr sz="16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1а).</a:t>
            </a:r>
            <a:endParaRPr sz="1600">
              <a:latin typeface="Calibri"/>
              <a:cs typeface="Calibri"/>
            </a:endParaRPr>
          </a:p>
          <a:p>
            <a:pPr marL="3964304" marR="43688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Комментарии: </a:t>
            </a:r>
            <a:r>
              <a:rPr sz="1600" i="1" spc="-10" dirty="0">
                <a:latin typeface="Calibri"/>
                <a:cs typeface="Calibri"/>
              </a:rPr>
              <a:t>Аугментация </a:t>
            </a:r>
            <a:r>
              <a:rPr sz="1600" i="1" spc="-5" dirty="0">
                <a:latin typeface="Calibri"/>
                <a:cs typeface="Calibri"/>
              </a:rPr>
              <a:t>мочевого пузыря </a:t>
            </a:r>
            <a:r>
              <a:rPr sz="1600" i="1" spc="-10" dirty="0">
                <a:latin typeface="Calibri"/>
                <a:cs typeface="Calibri"/>
              </a:rPr>
              <a:t>является </a:t>
            </a:r>
            <a:r>
              <a:rPr sz="1600" i="1" spc="-5" dirty="0">
                <a:latin typeface="Calibri"/>
                <a:cs typeface="Calibri"/>
              </a:rPr>
              <a:t>эффективным  </a:t>
            </a:r>
            <a:r>
              <a:rPr sz="1600" i="1" spc="-10" dirty="0">
                <a:latin typeface="Calibri"/>
                <a:cs typeface="Calibri"/>
              </a:rPr>
              <a:t>вмешательством </a:t>
            </a:r>
            <a:r>
              <a:rPr sz="1600" i="1" spc="-5" dirty="0">
                <a:latin typeface="Calibri"/>
                <a:cs typeface="Calibri"/>
              </a:rPr>
              <a:t>для </a:t>
            </a:r>
            <a:r>
              <a:rPr sz="1600" i="1" spc="-10" dirty="0">
                <a:latin typeface="Calibri"/>
                <a:cs typeface="Calibri"/>
              </a:rPr>
              <a:t>уменьшения давления детрузора </a:t>
            </a:r>
            <a:r>
              <a:rPr sz="1600" i="1" spc="-5" dirty="0">
                <a:latin typeface="Calibri"/>
                <a:cs typeface="Calibri"/>
              </a:rPr>
              <a:t>и </a:t>
            </a:r>
            <a:r>
              <a:rPr sz="1600" i="1" spc="-10" dirty="0">
                <a:latin typeface="Calibri"/>
                <a:cs typeface="Calibri"/>
              </a:rPr>
              <a:t>увеличения  вместимости </a:t>
            </a:r>
            <a:r>
              <a:rPr sz="1600" i="1" spc="-5" dirty="0">
                <a:latin typeface="Calibri"/>
                <a:cs typeface="Calibri"/>
              </a:rPr>
              <a:t>мочевого пузыря и служит единственной </a:t>
            </a:r>
            <a:r>
              <a:rPr sz="1600" i="1" spc="-10" dirty="0">
                <a:latin typeface="Calibri"/>
                <a:cs typeface="Calibri"/>
              </a:rPr>
              <a:t>альтернативой при  </a:t>
            </a:r>
            <a:r>
              <a:rPr sz="1600" i="1" spc="-5" dirty="0">
                <a:latin typeface="Calibri"/>
                <a:cs typeface="Calibri"/>
              </a:rPr>
              <a:t>неэффективности менее инвазивных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методов.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12700" marR="13525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Континентные катетеризируемые кондуиты/стомы </a:t>
            </a:r>
            <a:r>
              <a:rPr sz="1600" spc="-15" dirty="0">
                <a:latin typeface="Calibri"/>
                <a:cs typeface="Calibri"/>
              </a:rPr>
              <a:t>рекомендуются как </a:t>
            </a:r>
            <a:r>
              <a:rPr sz="1600" spc="-5" dirty="0">
                <a:latin typeface="Calibri"/>
                <a:cs typeface="Calibri"/>
              </a:rPr>
              <a:t>эффективный </a:t>
            </a:r>
            <a:r>
              <a:rPr sz="1600" spc="-20" dirty="0">
                <a:latin typeface="Calibri"/>
                <a:cs typeface="Calibri"/>
              </a:rPr>
              <a:t>метод </a:t>
            </a:r>
            <a:r>
              <a:rPr sz="1600" spc="-5" dirty="0">
                <a:latin typeface="Calibri"/>
                <a:cs typeface="Calibri"/>
              </a:rPr>
              <a:t>лечения у пациентов с </a:t>
            </a:r>
            <a:r>
              <a:rPr sz="1600" spc="-10" dirty="0">
                <a:latin typeface="Calibri"/>
                <a:cs typeface="Calibri"/>
              </a:rPr>
              <a:t>нейрогенной  </a:t>
            </a:r>
            <a:r>
              <a:rPr sz="1600" spc="-5" dirty="0">
                <a:latin typeface="Calibri"/>
                <a:cs typeface="Calibri"/>
              </a:rPr>
              <a:t>дисфункцией, </a:t>
            </a:r>
            <a:r>
              <a:rPr sz="1600" spc="-15" dirty="0">
                <a:latin typeface="Calibri"/>
                <a:cs typeface="Calibri"/>
              </a:rPr>
              <a:t>которые </a:t>
            </a:r>
            <a:r>
              <a:rPr sz="1600" spc="-5" dirty="0">
                <a:latin typeface="Calibri"/>
                <a:cs typeface="Calibri"/>
              </a:rPr>
              <a:t>не </a:t>
            </a:r>
            <a:r>
              <a:rPr sz="1600" spc="-10" dirty="0">
                <a:latin typeface="Calibri"/>
                <a:cs typeface="Calibri"/>
              </a:rPr>
              <a:t>могут осуществлять периодическую самокатетеризацию через уретру</a:t>
            </a:r>
            <a:r>
              <a:rPr sz="1600" spc="229" dirty="0">
                <a:latin typeface="Calibri"/>
                <a:cs typeface="Calibri"/>
              </a:rPr>
              <a:t> </a:t>
            </a:r>
            <a:r>
              <a:rPr sz="1600" spc="-155" dirty="0">
                <a:latin typeface="Calibri"/>
                <a:cs typeface="Calibri"/>
              </a:rPr>
              <a:t>*2+.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6FC0"/>
                </a:solidFill>
                <a:latin typeface="Calibri"/>
                <a:cs typeface="Calibri"/>
              </a:rPr>
              <a:t>Уровень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убедительности рекомендаций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С (уровень достоверности </a:t>
            </a:r>
            <a:r>
              <a:rPr sz="1600" b="1" spc="-10" dirty="0">
                <a:solidFill>
                  <a:srgbClr val="006FC0"/>
                </a:solidFill>
                <a:latin typeface="Calibri"/>
                <a:cs typeface="Calibri"/>
              </a:rPr>
              <a:t>доказательств</a:t>
            </a:r>
            <a:r>
              <a:rPr sz="1600" b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6FC0"/>
                </a:solidFill>
                <a:latin typeface="Calibri"/>
                <a:cs typeface="Calibri"/>
              </a:rPr>
              <a:t>1а)</a:t>
            </a:r>
            <a:endParaRPr sz="1600">
              <a:latin typeface="Calibri"/>
              <a:cs typeface="Calibri"/>
            </a:endParaRPr>
          </a:p>
          <a:p>
            <a:pPr marL="3964304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Комментарии: </a:t>
            </a:r>
            <a:r>
              <a:rPr sz="1600" i="1" spc="-10" dirty="0">
                <a:latin typeface="Calibri"/>
                <a:cs typeface="Calibri"/>
              </a:rPr>
              <a:t>Деривация мочи </a:t>
            </a:r>
            <a:r>
              <a:rPr sz="1600" i="1" spc="-5" dirty="0">
                <a:latin typeface="Calibri"/>
                <a:cs typeface="Calibri"/>
              </a:rPr>
              <a:t>в кишечный </a:t>
            </a:r>
            <a:r>
              <a:rPr sz="1600" i="1" spc="-10" dirty="0">
                <a:latin typeface="Calibri"/>
                <a:cs typeface="Calibri"/>
              </a:rPr>
              <a:t>артифициальный </a:t>
            </a:r>
            <a:r>
              <a:rPr sz="1600" i="1" spc="-5" dirty="0">
                <a:latin typeface="Calibri"/>
                <a:cs typeface="Calibri"/>
              </a:rPr>
              <a:t>мочевой</a:t>
            </a:r>
            <a:r>
              <a:rPr sz="1600" i="1" spc="190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пузырь</a:t>
            </a:r>
            <a:endParaRPr sz="1600">
              <a:latin typeface="Calibri"/>
              <a:cs typeface="Calibri"/>
            </a:endParaRPr>
          </a:p>
          <a:p>
            <a:pPr marL="3964304" marR="62230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показана при </a:t>
            </a:r>
            <a:r>
              <a:rPr sz="1600" i="1" spc="-5" dirty="0">
                <a:latin typeface="Calibri"/>
                <a:cs typeface="Calibri"/>
              </a:rPr>
              <a:t>неэффективности </a:t>
            </a:r>
            <a:r>
              <a:rPr sz="1600" i="1" spc="-10" dirty="0">
                <a:latin typeface="Calibri"/>
                <a:cs typeface="Calibri"/>
              </a:rPr>
              <a:t>других </a:t>
            </a:r>
            <a:r>
              <a:rPr sz="1600" i="1" spc="-5" dirty="0">
                <a:latin typeface="Calibri"/>
                <a:cs typeface="Calibri"/>
              </a:rPr>
              <a:t>методов лечения с </a:t>
            </a:r>
            <a:r>
              <a:rPr sz="1600" i="1" spc="-15" dirty="0">
                <a:latin typeface="Calibri"/>
                <a:cs typeface="Calibri"/>
              </a:rPr>
              <a:t>целью </a:t>
            </a:r>
            <a:r>
              <a:rPr sz="1600" i="1" spc="-10" dirty="0">
                <a:latin typeface="Calibri"/>
                <a:cs typeface="Calibri"/>
              </a:rPr>
              <a:t>защиты </a:t>
            </a:r>
            <a:r>
              <a:rPr sz="1600" i="1" spc="-5" dirty="0">
                <a:latin typeface="Calibri"/>
                <a:cs typeface="Calibri"/>
              </a:rPr>
              <a:t>ВМП и  </a:t>
            </a:r>
            <a:r>
              <a:rPr sz="1600" i="1" spc="-15" dirty="0">
                <a:latin typeface="Calibri"/>
                <a:cs typeface="Calibri"/>
              </a:rPr>
              <a:t>улучшения </a:t>
            </a:r>
            <a:r>
              <a:rPr sz="1600" i="1" spc="-10" dirty="0">
                <a:latin typeface="Calibri"/>
                <a:cs typeface="Calibri"/>
              </a:rPr>
              <a:t>качества </a:t>
            </a:r>
            <a:r>
              <a:rPr sz="1600" i="1" spc="-5" dirty="0">
                <a:latin typeface="Calibri"/>
                <a:cs typeface="Calibri"/>
              </a:rPr>
              <a:t>жизни </a:t>
            </a:r>
            <a:r>
              <a:rPr sz="1600" i="1" spc="-10" dirty="0">
                <a:latin typeface="Calibri"/>
                <a:cs typeface="Calibri"/>
              </a:rPr>
              <a:t>больного. </a:t>
            </a:r>
            <a:r>
              <a:rPr sz="1600" i="1" spc="-20" dirty="0">
                <a:latin typeface="Calibri"/>
                <a:cs typeface="Calibri"/>
              </a:rPr>
              <a:t>Как </a:t>
            </a:r>
            <a:r>
              <a:rPr sz="1600" i="1" spc="-5" dirty="0">
                <a:latin typeface="Calibri"/>
                <a:cs typeface="Calibri"/>
              </a:rPr>
              <a:t>правило, стома выводится в </a:t>
            </a:r>
            <a:r>
              <a:rPr sz="1600" i="1" spc="-10" dirty="0">
                <a:latin typeface="Calibri"/>
                <a:cs typeface="Calibri"/>
              </a:rPr>
              <a:t>области  пупка (из косметических соображений). </a:t>
            </a:r>
            <a:r>
              <a:rPr sz="1600" i="1" spc="-5" dirty="0">
                <a:latin typeface="Calibri"/>
                <a:cs typeface="Calibri"/>
              </a:rPr>
              <a:t>Следует </a:t>
            </a:r>
            <a:r>
              <a:rPr sz="1600" i="1" spc="-10" dirty="0">
                <a:latin typeface="Calibri"/>
                <a:cs typeface="Calibri"/>
              </a:rPr>
              <a:t>информировать </a:t>
            </a:r>
            <a:r>
              <a:rPr sz="1600" i="1" spc="-5" dirty="0">
                <a:latin typeface="Calibri"/>
                <a:cs typeface="Calibri"/>
              </a:rPr>
              <a:t>пациента о  </a:t>
            </a:r>
            <a:r>
              <a:rPr sz="1600" i="1" spc="-10" dirty="0">
                <a:latin typeface="Calibri"/>
                <a:cs typeface="Calibri"/>
              </a:rPr>
              <a:t>высокой частоте </a:t>
            </a:r>
            <a:r>
              <a:rPr sz="1600" i="1" spc="-5" dirty="0">
                <a:latin typeface="Calibri"/>
                <a:cs typeface="Calibri"/>
              </a:rPr>
              <a:t>послеоперационных </a:t>
            </a:r>
            <a:r>
              <a:rPr sz="1600" i="1" spc="-10" dirty="0">
                <a:latin typeface="Calibri"/>
                <a:cs typeface="Calibri"/>
              </a:rPr>
              <a:t>осложнений, </a:t>
            </a:r>
            <a:r>
              <a:rPr sz="1600" i="1" spc="-15" dirty="0">
                <a:latin typeface="Calibri"/>
                <a:cs typeface="Calibri"/>
              </a:rPr>
              <a:t>которые </a:t>
            </a:r>
            <a:r>
              <a:rPr sz="1600" i="1" spc="-5" dirty="0">
                <a:latin typeface="Calibri"/>
                <a:cs typeface="Calibri"/>
              </a:rPr>
              <a:t>включают. стеноз  </a:t>
            </a:r>
            <a:r>
              <a:rPr sz="1600" i="1" spc="-10" dirty="0">
                <a:latin typeface="Calibri"/>
                <a:cs typeface="Calibri"/>
              </a:rPr>
              <a:t>стомы, </a:t>
            </a:r>
            <a:r>
              <a:rPr sz="1600" i="1" spc="-5" dirty="0">
                <a:latin typeface="Calibri"/>
                <a:cs typeface="Calibri"/>
              </a:rPr>
              <a:t>формирование </a:t>
            </a:r>
            <a:r>
              <a:rPr sz="1600" i="1" spc="-10" dirty="0">
                <a:latin typeface="Calibri"/>
                <a:cs typeface="Calibri"/>
              </a:rPr>
              <a:t>свищей резервуара </a:t>
            </a:r>
            <a:r>
              <a:rPr sz="1600" i="1" spc="-5" dirty="0">
                <a:latin typeface="Calibri"/>
                <a:cs typeface="Calibri"/>
              </a:rPr>
              <a:t>на </a:t>
            </a:r>
            <a:r>
              <a:rPr sz="1600" i="1" spc="-15" dirty="0">
                <a:latin typeface="Calibri"/>
                <a:cs typeface="Calibri"/>
              </a:rPr>
              <a:t>коже, камни </a:t>
            </a:r>
            <a:r>
              <a:rPr sz="1600" i="1" spc="-5" dirty="0">
                <a:latin typeface="Calibri"/>
                <a:cs typeface="Calibri"/>
              </a:rPr>
              <a:t>мочевого пузыря</a:t>
            </a:r>
            <a:r>
              <a:rPr sz="1600" i="1" spc="22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3964304">
              <a:lnSpc>
                <a:spcPct val="100000"/>
              </a:lnSpc>
            </a:pPr>
            <a:r>
              <a:rPr sz="1600" i="1" spc="-10" dirty="0">
                <a:latin typeface="Calibri"/>
                <a:cs typeface="Calibri"/>
              </a:rPr>
              <a:t>перфорацию резервуара. </a:t>
            </a:r>
            <a:r>
              <a:rPr sz="1600" i="1" spc="-5" dirty="0">
                <a:latin typeface="Calibri"/>
                <a:cs typeface="Calibri"/>
              </a:rPr>
              <a:t>Нет </a:t>
            </a:r>
            <a:r>
              <a:rPr sz="1600" i="1" spc="-10" dirty="0">
                <a:latin typeface="Calibri"/>
                <a:cs typeface="Calibri"/>
              </a:rPr>
              <a:t>объективных </a:t>
            </a:r>
            <a:r>
              <a:rPr sz="1600" i="1" spc="-5" dirty="0">
                <a:latin typeface="Calibri"/>
                <a:cs typeface="Calibri"/>
              </a:rPr>
              <a:t>данных об </a:t>
            </a:r>
            <a:r>
              <a:rPr sz="1600" i="1" spc="-10" dirty="0">
                <a:latin typeface="Calibri"/>
                <a:cs typeface="Calibri"/>
              </a:rPr>
              <a:t>улучшении качества</a:t>
            </a:r>
            <a:r>
              <a:rPr sz="1600" i="1" spc="16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  <a:p>
            <a:pPr marL="3964304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Calibri"/>
                <a:cs typeface="Calibri"/>
              </a:rPr>
              <a:t>пациентов после подобных</a:t>
            </a:r>
            <a:r>
              <a:rPr sz="1600" i="1" spc="4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операций.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76873" y="5972047"/>
            <a:ext cx="5852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1. </a:t>
            </a:r>
            <a:r>
              <a:rPr sz="800" spc="-5" dirty="0">
                <a:latin typeface="Calibri"/>
                <a:cs typeface="Calibri"/>
              </a:rPr>
              <a:t>Krebs, J., et al. Functional outcome of supratrigonal cystectomy and augmentation ileocystoplasty in adult patients with refractory  neurogenic lower urinary tract dysfunction. Neurourol Urodyn, </a:t>
            </a:r>
            <a:r>
              <a:rPr sz="800" dirty="0">
                <a:latin typeface="Calibri"/>
                <a:cs typeface="Calibri"/>
              </a:rPr>
              <a:t>2014.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https://</a:t>
            </a:r>
            <a:r>
              <a:rPr sz="800" spc="-5" dirty="0">
                <a:latin typeface="Calibri"/>
                <a:cs typeface="Calibri"/>
                <a:hlinkClick r:id="rId2"/>
              </a:rPr>
              <a:t>www.ncbi.nlm.nih.gov/pubmed/25524480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Calibri"/>
                <a:cs typeface="Calibri"/>
              </a:rPr>
              <a:t>2. </a:t>
            </a:r>
            <a:r>
              <a:rPr sz="800" spc="-5" dirty="0">
                <a:latin typeface="Calibri"/>
                <a:cs typeface="Calibri"/>
              </a:rPr>
              <a:t>Sakhri, R., et al. Laparoscopic cystectomy and ileal conduit urinary diversion for neurogenic bladders </a:t>
            </a:r>
            <a:r>
              <a:rPr sz="800" dirty="0">
                <a:latin typeface="Calibri"/>
                <a:cs typeface="Calibri"/>
              </a:rPr>
              <a:t>and </a:t>
            </a:r>
            <a:r>
              <a:rPr sz="800" spc="-5" dirty="0">
                <a:latin typeface="Calibri"/>
                <a:cs typeface="Calibri"/>
              </a:rPr>
              <a:t>related conditions. Morbidity </a:t>
            </a:r>
            <a:r>
              <a:rPr sz="800" dirty="0">
                <a:latin typeface="Calibri"/>
                <a:cs typeface="Calibri"/>
              </a:rPr>
              <a:t>and  </a:t>
            </a:r>
            <a:r>
              <a:rPr sz="800" spc="-5" dirty="0">
                <a:latin typeface="Calibri"/>
                <a:cs typeface="Calibri"/>
              </a:rPr>
              <a:t>better quality of life. Prog Urol, </a:t>
            </a:r>
            <a:r>
              <a:rPr sz="800" dirty="0">
                <a:latin typeface="Calibri"/>
                <a:cs typeface="Calibri"/>
              </a:rPr>
              <a:t>2015. 25: 342.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https://</a:t>
            </a:r>
            <a:r>
              <a:rPr sz="800" spc="-5" dirty="0">
                <a:latin typeface="Calibri"/>
                <a:cs typeface="Calibri"/>
                <a:hlinkClick r:id="rId3"/>
              </a:rPr>
              <a:t>www.ncbi.nlm.nih.gov/pubmed/25726693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375" y="4646676"/>
            <a:ext cx="1258887" cy="16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013" y="164338"/>
            <a:ext cx="51288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4471C4"/>
                </a:solidFill>
              </a:rPr>
              <a:t>Средство </a:t>
            </a:r>
            <a:r>
              <a:rPr spc="-10" dirty="0">
                <a:solidFill>
                  <a:srgbClr val="4471C4"/>
                </a:solidFill>
              </a:rPr>
              <a:t>ухода </a:t>
            </a:r>
            <a:r>
              <a:rPr spc="-5" dirty="0">
                <a:solidFill>
                  <a:srgbClr val="4471C4"/>
                </a:solidFill>
              </a:rPr>
              <a:t>при </a:t>
            </a:r>
            <a:r>
              <a:rPr spc="-15" dirty="0">
                <a:solidFill>
                  <a:srgbClr val="4471C4"/>
                </a:solidFill>
              </a:rPr>
              <a:t>недержании </a:t>
            </a:r>
            <a:r>
              <a:rPr spc="-10" dirty="0">
                <a:solidFill>
                  <a:srgbClr val="4471C4"/>
                </a:solidFill>
              </a:rPr>
              <a:t>мочи </a:t>
            </a:r>
            <a:r>
              <a:rPr dirty="0">
                <a:solidFill>
                  <a:srgbClr val="4471C4"/>
                </a:solidFill>
              </a:rPr>
              <a:t>у</a:t>
            </a:r>
            <a:r>
              <a:rPr spc="-295" dirty="0">
                <a:solidFill>
                  <a:srgbClr val="4471C4"/>
                </a:solidFill>
              </a:rPr>
              <a:t> </a:t>
            </a:r>
            <a:r>
              <a:rPr spc="-15" dirty="0">
                <a:solidFill>
                  <a:srgbClr val="4471C4"/>
                </a:solidFill>
              </a:rPr>
              <a:t>мужчин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18326" y="911478"/>
            <a:ext cx="52736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(кондомный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мочеприемник)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устройство для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сбора мочи при 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недержании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мочи у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мужчин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12700" marR="65278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одевается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снаружи на половой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член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поверх адгезива  (клеящего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вещества)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Адгезив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обеспечивает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надежную фиксацию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коже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полового  члена,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также герметичность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защиту от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подтекания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мочи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8326" y="2557729"/>
            <a:ext cx="44316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 не дренирует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мочевой пузырь при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нарушении</a:t>
            </a:r>
            <a:r>
              <a:rPr sz="1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его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опорожнения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8326" y="3106673"/>
            <a:ext cx="5144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Недержание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мочи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не гарантирует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полного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опорожнения мочевого пузыря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(А)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6862" y="3215004"/>
            <a:ext cx="1752600" cy="1866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473" y="2836926"/>
            <a:ext cx="1174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5080" indent="-2184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Уропрезерватив</a:t>
            </a:r>
            <a:r>
              <a:rPr sz="1200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с  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пластырем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2150" y="2834766"/>
            <a:ext cx="108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ропрезе</a:t>
            </a:r>
            <a:r>
              <a:rPr sz="1200" spc="5" dirty="0">
                <a:solidFill>
                  <a:srgbClr val="006FC0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ватив  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самоклеящийся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40939" y="3215004"/>
            <a:ext cx="1758061" cy="1871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54680" y="5217604"/>
            <a:ext cx="1078306" cy="746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30065" y="5211051"/>
            <a:ext cx="1064234" cy="746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5211051"/>
            <a:ext cx="701217" cy="7466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1039" y="5217604"/>
            <a:ext cx="1063028" cy="729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58314" y="3063401"/>
            <a:ext cx="772795" cy="1487170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6600" dirty="0">
                <a:solidFill>
                  <a:srgbClr val="538235"/>
                </a:solidFill>
                <a:latin typeface="Wingdings"/>
                <a:cs typeface="Wingdings"/>
              </a:rPr>
              <a:t></a:t>
            </a:r>
            <a:endParaRPr sz="6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000" spc="-5" dirty="0">
                <a:solidFill>
                  <a:srgbClr val="006FC0"/>
                </a:solidFill>
                <a:latin typeface="Calibri"/>
                <a:cs typeface="Calibri"/>
              </a:rPr>
              <a:t>24</a:t>
            </a:r>
            <a:r>
              <a:rPr sz="1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6FC0"/>
                </a:solidFill>
                <a:latin typeface="Calibri"/>
                <a:cs typeface="Calibri"/>
              </a:rPr>
              <a:t>часа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25151" y="5616575"/>
            <a:ext cx="1295400" cy="8651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40368" y="4163593"/>
            <a:ext cx="2476880" cy="6569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6596888" y="4252239"/>
          <a:ext cx="4047490" cy="1113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9820"/>
                <a:gridCol w="1676400"/>
              </a:tblGrid>
              <a:tr h="1112748">
                <a:tc>
                  <a:txBody>
                    <a:bodyPr/>
                    <a:lstStyle/>
                    <a:p>
                      <a:pPr marL="127000">
                        <a:lnSpc>
                          <a:spcPts val="1645"/>
                        </a:lnSpc>
                      </a:pPr>
                      <a:r>
                        <a:rPr sz="1800" b="0" spc="-20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Определение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  <a:p>
                      <a:pPr marL="127000">
                        <a:lnSpc>
                          <a:spcPts val="4730"/>
                        </a:lnSpc>
                        <a:tabLst>
                          <a:tab pos="1481455" algn="l"/>
                        </a:tabLst>
                      </a:pPr>
                      <a:r>
                        <a:rPr sz="1800" b="0" spc="-1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размера	</a:t>
                      </a:r>
                      <a:r>
                        <a:rPr sz="4000" b="0" spc="-5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=</a:t>
                      </a:r>
                      <a:endParaRPr sz="4000">
                        <a:latin typeface="Calibri Light"/>
                        <a:cs typeface="Calibri Light"/>
                      </a:endParaRPr>
                    </a:p>
                    <a:p>
                      <a:pPr marL="127000">
                        <a:lnSpc>
                          <a:spcPts val="2150"/>
                        </a:lnSpc>
                        <a:spcBef>
                          <a:spcPts val="135"/>
                        </a:spcBef>
                      </a:pPr>
                      <a:r>
                        <a:rPr sz="1800" b="0" spc="-15" dirty="0">
                          <a:solidFill>
                            <a:srgbClr val="001F5F"/>
                          </a:solidFill>
                          <a:latin typeface="Calibri Light"/>
                          <a:cs typeface="Calibri Light"/>
                        </a:rPr>
                        <a:t>уропрезерватива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438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solidFill>
                            <a:srgbClr val="006FC0"/>
                          </a:solidFill>
                          <a:latin typeface="Calibri Light"/>
                          <a:cs typeface="Calibri Light"/>
                        </a:rPr>
                        <a:t>3,14</a:t>
                      </a:r>
                      <a:endParaRPr sz="18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629650" y="4767198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0" y="0"/>
                </a:moveTo>
                <a:lnTo>
                  <a:pt x="2422525" y="0"/>
                </a:lnTo>
              </a:path>
            </a:pathLst>
          </a:custGeom>
          <a:ln w="158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7114"/>
            <a:ext cx="842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 June</a:t>
            </a:r>
            <a:r>
              <a:rPr sz="1200" spc="-1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64773" y="6427114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2317" y="638683"/>
            <a:ext cx="8217534" cy="554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Преимущества:</a:t>
            </a:r>
            <a:endParaRPr sz="18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Низкая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частота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бактериурии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(А)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Малоболезненная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процедура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Легко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надевается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без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необходимости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посторонней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помощи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происходит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попадания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мочи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кожу</a:t>
            </a:r>
            <a:r>
              <a:rPr sz="20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промежности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Легко скрывается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под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одежной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 пропускает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неприятный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запах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Улучшает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качество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жизни мужчины c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недержанием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мочи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(В)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83820" marR="1270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пациента-мужчины нет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когнитивных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расстройств,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него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сохранена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моторика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рук, он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 страдает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сопутствующим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недержанием кала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имеет анатомических отклонений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строении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члена</a:t>
            </a:r>
            <a:r>
              <a:rPr sz="2000" spc="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уропрезерватив – наилучший выбор</a:t>
            </a: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(C)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Недостатки:</a:t>
            </a:r>
            <a:endParaRPr sz="180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  <a:spcBef>
                <a:spcPts val="670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Ограниченное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применение при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малом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половом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члене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ожирении</a:t>
            </a:r>
            <a:endParaRPr sz="200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Локальные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изменения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кожи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члена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(мацерации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язвы)</a:t>
            </a:r>
            <a:endParaRPr sz="2000">
              <a:latin typeface="Calibri"/>
              <a:cs typeface="Calibri"/>
            </a:endParaRPr>
          </a:p>
          <a:p>
            <a:pPr marL="15684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Возможные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аллергические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реакции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латекс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на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адгезивное</a:t>
            </a:r>
            <a:r>
              <a:rPr sz="20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покрытие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0657" y="164338"/>
            <a:ext cx="6252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4471C4"/>
                </a:solidFill>
              </a:rPr>
              <a:t>Преимущества </a:t>
            </a:r>
            <a:r>
              <a:rPr dirty="0">
                <a:solidFill>
                  <a:srgbClr val="4471C4"/>
                </a:solidFill>
              </a:rPr>
              <a:t>и </a:t>
            </a:r>
            <a:r>
              <a:rPr spc="-15" dirty="0">
                <a:solidFill>
                  <a:srgbClr val="4471C4"/>
                </a:solidFill>
              </a:rPr>
              <a:t>недостатки применения</a:t>
            </a:r>
            <a:r>
              <a:rPr spc="-200" dirty="0">
                <a:solidFill>
                  <a:srgbClr val="4471C4"/>
                </a:solidFill>
              </a:rPr>
              <a:t> </a:t>
            </a:r>
            <a:r>
              <a:rPr spc="-15" dirty="0">
                <a:solidFill>
                  <a:srgbClr val="4471C4"/>
                </a:solidFill>
              </a:rPr>
              <a:t>уропрезерватива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994" y="112521"/>
            <a:ext cx="5065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6FC0"/>
                </a:solidFill>
              </a:rPr>
              <a:t>Уход </a:t>
            </a:r>
            <a:r>
              <a:rPr sz="2400" spc="-5" dirty="0">
                <a:solidFill>
                  <a:srgbClr val="006FC0"/>
                </a:solidFill>
              </a:rPr>
              <a:t>за </a:t>
            </a:r>
            <a:r>
              <a:rPr sz="2400" spc="-15" dirty="0">
                <a:solidFill>
                  <a:srgbClr val="006FC0"/>
                </a:solidFill>
              </a:rPr>
              <a:t>пациентом </a:t>
            </a:r>
            <a:r>
              <a:rPr sz="2400" dirty="0">
                <a:solidFill>
                  <a:srgbClr val="006FC0"/>
                </a:solidFill>
              </a:rPr>
              <a:t>с</a:t>
            </a:r>
            <a:r>
              <a:rPr sz="2400" spc="-254" dirty="0">
                <a:solidFill>
                  <a:srgbClr val="006FC0"/>
                </a:solidFill>
              </a:rPr>
              <a:t> </a:t>
            </a:r>
            <a:r>
              <a:rPr sz="2400" spc="-20" dirty="0">
                <a:solidFill>
                  <a:srgbClr val="006FC0"/>
                </a:solidFill>
              </a:rPr>
              <a:t>уропрезервативом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764773" y="6427114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473748"/>
            <a:ext cx="4635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27 June</a:t>
            </a:r>
            <a:r>
              <a:rPr sz="650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2019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88226" y="4005198"/>
            <a:ext cx="3816350" cy="1511300"/>
            <a:chOff x="6888226" y="4005198"/>
            <a:chExt cx="3816350" cy="1511300"/>
          </a:xfrm>
        </p:grpSpPr>
        <p:sp>
          <p:nvSpPr>
            <p:cNvPr id="7" name="object 7"/>
            <p:cNvSpPr/>
            <p:nvPr/>
          </p:nvSpPr>
          <p:spPr>
            <a:xfrm>
              <a:off x="8491498" y="4076699"/>
              <a:ext cx="2213077" cy="1368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8226" y="4005198"/>
              <a:ext cx="1655699" cy="151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888226" y="620648"/>
            <a:ext cx="1638300" cy="1584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6950" y="620648"/>
            <a:ext cx="1633601" cy="15843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88226" y="2276475"/>
            <a:ext cx="1655699" cy="165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6950" y="2276475"/>
            <a:ext cx="1631950" cy="1657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9188" y="567309"/>
            <a:ext cx="624205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 применении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целесообразно сбрить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или 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коротко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постричь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волосы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генитальной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зоне</a:t>
            </a:r>
            <a:endParaRPr sz="1800">
              <a:latin typeface="Calibri"/>
              <a:cs typeface="Calibri"/>
            </a:endParaRPr>
          </a:p>
          <a:p>
            <a:pPr marL="12700" marR="906144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Кожа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 не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должна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иметь гнойничковых  поражений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Перед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использованием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уропрезерватива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необходимо</a:t>
            </a:r>
            <a:endParaRPr sz="1800">
              <a:latin typeface="Calibri"/>
              <a:cs typeface="Calibri"/>
            </a:endParaRPr>
          </a:p>
          <a:p>
            <a:pPr marL="12700" marR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провести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тщательную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гигиеническую обработку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кожи полового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антисептическими растворами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теплой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водой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мылом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(можно обтереть кожу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гигиеническими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салфетками)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Кожа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должна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быть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сухой.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После обработки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ее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нужно высушить салфеткой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полотенцем.</a:t>
            </a:r>
            <a:endParaRPr sz="1800">
              <a:latin typeface="Calibri"/>
              <a:cs typeface="Calibri"/>
            </a:endParaRPr>
          </a:p>
          <a:p>
            <a:pPr marL="12700" marR="255904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Один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уропрезерватив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обеспечивает сбор мочи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течение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24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часов,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затем меняется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новый</a:t>
            </a:r>
            <a:endParaRPr sz="1800">
              <a:latin typeface="Calibri"/>
              <a:cs typeface="Calibri"/>
            </a:endParaRPr>
          </a:p>
          <a:p>
            <a:pPr marL="12700" marR="3683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канюле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присоединяется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дренажная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трубка  мешка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сбора мочи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(ножного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прикроватного)</a:t>
            </a:r>
            <a:endParaRPr sz="1800">
              <a:latin typeface="Calibri"/>
              <a:cs typeface="Calibri"/>
            </a:endParaRPr>
          </a:p>
          <a:p>
            <a:pPr marL="12700" marR="62484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правильной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фиксации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между половым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членом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катетером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зоне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отхождения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дренажной трубки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должно  остаться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пространство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2-3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см.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162" y="4437062"/>
            <a:ext cx="10861675" cy="2232025"/>
            <a:chOff x="665162" y="4437062"/>
            <a:chExt cx="10861675" cy="2232025"/>
          </a:xfrm>
        </p:grpSpPr>
        <p:sp>
          <p:nvSpPr>
            <p:cNvPr id="3" name="object 3"/>
            <p:cNvSpPr/>
            <p:nvPr/>
          </p:nvSpPr>
          <p:spPr>
            <a:xfrm>
              <a:off x="671512" y="5921375"/>
              <a:ext cx="10848975" cy="1905"/>
            </a:xfrm>
            <a:custGeom>
              <a:avLst/>
              <a:gdLst/>
              <a:ahLst/>
              <a:cxnLst/>
              <a:rect l="l" t="t" r="r" b="b"/>
              <a:pathLst>
                <a:path w="10848975" h="1904">
                  <a:moveTo>
                    <a:pt x="0" y="0"/>
                  </a:moveTo>
                  <a:lnTo>
                    <a:pt x="10848911" y="1587"/>
                  </a:lnTo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03450" y="4437062"/>
              <a:ext cx="2232025" cy="2232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3925" y="5516562"/>
              <a:ext cx="1676400" cy="1081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51376" y="5157787"/>
              <a:ext cx="936625" cy="612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1376" y="5949950"/>
              <a:ext cx="936625" cy="608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72326" y="4437062"/>
              <a:ext cx="1584325" cy="10334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9875" y="4437062"/>
              <a:ext cx="1008062" cy="6556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3901" y="4797425"/>
              <a:ext cx="1085850" cy="15779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02994" y="0"/>
            <a:ext cx="3592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006FC0"/>
                </a:solidFill>
              </a:rPr>
              <a:t>Уропрезервативы </a:t>
            </a:r>
            <a:r>
              <a:rPr sz="2200" spc="-5" dirty="0">
                <a:solidFill>
                  <a:srgbClr val="006FC0"/>
                </a:solidFill>
              </a:rPr>
              <a:t>с</a:t>
            </a:r>
            <a:r>
              <a:rPr sz="2200" spc="-155" dirty="0">
                <a:solidFill>
                  <a:srgbClr val="006FC0"/>
                </a:solidFill>
              </a:rPr>
              <a:t> </a:t>
            </a:r>
            <a:r>
              <a:rPr sz="2200" spc="-15" dirty="0">
                <a:solidFill>
                  <a:srgbClr val="006FC0"/>
                </a:solidFill>
              </a:rPr>
              <a:t>пластырем</a:t>
            </a:r>
            <a:endParaRPr sz="2200"/>
          </a:p>
        </p:txBody>
      </p:sp>
      <p:sp>
        <p:nvSpPr>
          <p:cNvPr id="12" name="object 12"/>
          <p:cNvSpPr txBox="1"/>
          <p:nvPr/>
        </p:nvSpPr>
        <p:spPr>
          <a:xfrm>
            <a:off x="10764773" y="6427114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6473748"/>
            <a:ext cx="4635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27 June</a:t>
            </a:r>
            <a:r>
              <a:rPr sz="650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2019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82317" y="567309"/>
            <a:ext cx="851598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14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Уропрезерватив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пластырем крепится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помощью адгезивного пластыря,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который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предварительно фиксируется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половом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члене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 применении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 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лейкопластырем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(двухсторонним):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двух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лейкопластыря снимают защитные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полоски,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слегка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растягивают его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оборачивают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вокруг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корпуса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так,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один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край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пластыря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заходил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другой.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Адгезивный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пластырь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обладает эластичностью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(способен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растягиваться</a:t>
            </a:r>
            <a:r>
              <a:rPr sz="18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увеличении кровенаполнения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члена) 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свойством «памяти» (возвращается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к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первоначальному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состоянию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уменьшении кровенаполнения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что  препятствует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спаданию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 при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уменьшении кровенаполнения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полового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члена)</a:t>
            </a:r>
            <a:endParaRPr sz="1800">
              <a:latin typeface="Calibri"/>
              <a:cs typeface="Calibri"/>
            </a:endParaRPr>
          </a:p>
          <a:p>
            <a:pPr marL="12700" marR="14033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Уропрезерватив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лейкопластырем равномерно раскручивают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половом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члене,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но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так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чтобы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месте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выпускной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канюли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головки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члена</a:t>
            </a:r>
            <a:r>
              <a:rPr sz="1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оставалось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пространство,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которое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будет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служить для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сбора мочи. После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раскручивания</a:t>
            </a:r>
            <a:endParaRPr sz="1800">
              <a:latin typeface="Calibri"/>
              <a:cs typeface="Calibri"/>
            </a:endParaRPr>
          </a:p>
          <a:p>
            <a:pPr marL="12700" marR="19050">
              <a:lnSpc>
                <a:spcPct val="100000"/>
              </a:lnSpc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прижимают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 всей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окружности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лейкопластырю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обеспечивая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герметичность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устройства.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0370" y="77470"/>
            <a:ext cx="5276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4471C4"/>
                </a:solidFill>
              </a:rPr>
              <a:t>Самоклеящийся </a:t>
            </a:r>
            <a:r>
              <a:rPr spc="-15" dirty="0">
                <a:solidFill>
                  <a:srgbClr val="4471C4"/>
                </a:solidFill>
              </a:rPr>
              <a:t>уропрезерватив </a:t>
            </a:r>
            <a:r>
              <a:rPr dirty="0">
                <a:solidFill>
                  <a:srgbClr val="4471C4"/>
                </a:solidFill>
              </a:rPr>
              <a:t>(с</a:t>
            </a:r>
            <a:r>
              <a:rPr spc="-145" dirty="0">
                <a:solidFill>
                  <a:srgbClr val="4471C4"/>
                </a:solidFill>
              </a:rPr>
              <a:t> </a:t>
            </a:r>
            <a:r>
              <a:rPr spc="-15" dirty="0">
                <a:solidFill>
                  <a:srgbClr val="4471C4"/>
                </a:solidFill>
              </a:rPr>
              <a:t>апликатором)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77473" y="6477914"/>
            <a:ext cx="787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0973" y="6427114"/>
            <a:ext cx="434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6473748"/>
            <a:ext cx="4635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27 June</a:t>
            </a:r>
            <a:r>
              <a:rPr sz="650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2019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4000" y="0"/>
            <a:ext cx="2603500" cy="3500754"/>
            <a:chOff x="1524000" y="0"/>
            <a:chExt cx="2603500" cy="3500754"/>
          </a:xfrm>
        </p:grpSpPr>
        <p:sp>
          <p:nvSpPr>
            <p:cNvPr id="8" name="object 8"/>
            <p:cNvSpPr/>
            <p:nvPr/>
          </p:nvSpPr>
          <p:spPr>
            <a:xfrm>
              <a:off x="1524000" y="1773173"/>
              <a:ext cx="2592451" cy="172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0" y="0"/>
              <a:ext cx="2603500" cy="17288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24000" y="3573526"/>
            <a:ext cx="9321800" cy="3284854"/>
            <a:chOff x="1524000" y="3573526"/>
            <a:chExt cx="9321800" cy="3284854"/>
          </a:xfrm>
        </p:grpSpPr>
        <p:sp>
          <p:nvSpPr>
            <p:cNvPr id="11" name="object 11"/>
            <p:cNvSpPr/>
            <p:nvPr/>
          </p:nvSpPr>
          <p:spPr>
            <a:xfrm>
              <a:off x="1524000" y="3573526"/>
              <a:ext cx="2609850" cy="172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0" y="5300726"/>
              <a:ext cx="2700401" cy="15572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1675" y="5300662"/>
              <a:ext cx="2732151" cy="15573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36151" y="4719700"/>
              <a:ext cx="1509649" cy="2138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03521" y="641730"/>
            <a:ext cx="5835650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Самоклеящийся уропрезерватив не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требует предварительной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фиксации пластыря,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т.к.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клеящее вещество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(адгезив)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уже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нанесено  на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его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внутреннюю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поверхность.</a:t>
            </a:r>
            <a:endParaRPr sz="1600">
              <a:latin typeface="Calibri"/>
              <a:cs typeface="Calibri"/>
            </a:endParaRPr>
          </a:p>
          <a:p>
            <a:pPr marL="12700" marR="705485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Самоклеящийся уропрезерватив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оснащен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пластмассовым  аппликатором и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бумажной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полоской,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облегчающей его 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раскручивание на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половом</a:t>
            </a:r>
            <a:r>
              <a:rPr sz="16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члене.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Аппликатор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помещается на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головку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полового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члена.</a:t>
            </a:r>
            <a:r>
              <a:rPr sz="16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Затем,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раскручивают, потянув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бумажную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полоску.</a:t>
            </a:r>
            <a:r>
              <a:rPr sz="16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месте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нанесения на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него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адгезива пальцами</a:t>
            </a:r>
            <a:r>
              <a:rPr sz="16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обжимают</a:t>
            </a:r>
            <a:endParaRPr sz="1600">
              <a:latin typeface="Calibri"/>
              <a:cs typeface="Calibri"/>
            </a:endParaRPr>
          </a:p>
          <a:p>
            <a:pPr marL="12700" marR="13208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 по окружности,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обеспечивая его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приклеивание к 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коже 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полового</a:t>
            </a:r>
            <a:r>
              <a:rPr sz="16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члена.</a:t>
            </a:r>
            <a:endParaRPr sz="1600">
              <a:latin typeface="Calibri"/>
              <a:cs typeface="Calibri"/>
            </a:endParaRPr>
          </a:p>
          <a:p>
            <a:pPr marL="12700" marR="106045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Аппликатор позволяет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правильно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разместить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уропрезерватив на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половом</a:t>
            </a:r>
            <a:r>
              <a:rPr sz="16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члене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Раскручивающая лента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позволяет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легкостью</a:t>
            </a:r>
            <a:r>
              <a:rPr sz="16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раскатать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презерватив, не прикасаясь к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нему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Самоклеящиеся уропрезервативы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особенно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удобны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людей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ограниченной ловкостью рук,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также ухаживающему персоналу 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в 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медицинских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перчатках.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4773" y="6427114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6473748"/>
            <a:ext cx="4635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27 June</a:t>
            </a:r>
            <a:r>
              <a:rPr sz="650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2019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2317" y="421386"/>
            <a:ext cx="55181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006FC0"/>
                </a:solidFill>
                <a:latin typeface="Calibri"/>
                <a:cs typeface="Calibri"/>
              </a:rPr>
              <a:t>Правила снятия</a:t>
            </a:r>
            <a:r>
              <a:rPr b="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6FC0"/>
                </a:solidFill>
                <a:latin typeface="Calibri"/>
                <a:cs typeface="Calibri"/>
              </a:rPr>
              <a:t>уропрезерватива: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solidFill>
                  <a:srgbClr val="006FC0"/>
                </a:solidFill>
                <a:latin typeface="Calibri"/>
                <a:cs typeface="Calibri"/>
              </a:rPr>
              <a:t>1.Скатать </a:t>
            </a:r>
            <a:r>
              <a:rPr b="0" spc="-15" dirty="0">
                <a:solidFill>
                  <a:srgbClr val="006FC0"/>
                </a:solidFill>
                <a:latin typeface="Calibri"/>
                <a:cs typeface="Calibri"/>
              </a:rPr>
              <a:t>изделие </a:t>
            </a:r>
            <a:r>
              <a:rPr b="0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b="0" spc="-5" dirty="0">
                <a:solidFill>
                  <a:srgbClr val="006FC0"/>
                </a:solidFill>
                <a:latin typeface="Calibri"/>
                <a:cs typeface="Calibri"/>
              </a:rPr>
              <a:t>порядке </a:t>
            </a:r>
            <a:r>
              <a:rPr b="0" dirty="0">
                <a:solidFill>
                  <a:srgbClr val="006FC0"/>
                </a:solidFill>
                <a:latin typeface="Calibri"/>
                <a:cs typeface="Calibri"/>
              </a:rPr>
              <a:t>обратном</a:t>
            </a:r>
            <a:r>
              <a:rPr b="0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6FC0"/>
                </a:solidFill>
                <a:latin typeface="Calibri"/>
                <a:cs typeface="Calibri"/>
              </a:rPr>
              <a:t>надеванию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462" y="1030986"/>
            <a:ext cx="10887075" cy="5207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236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2.При невозможности, можно надсечь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край и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разорвать</a:t>
            </a:r>
            <a:r>
              <a:rPr sz="20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изделие</a:t>
            </a:r>
            <a:endParaRPr sz="2000">
              <a:latin typeface="Calibri"/>
              <a:cs typeface="Calibri"/>
            </a:endParaRPr>
          </a:p>
          <a:p>
            <a:pPr marL="1142365" marR="1095375">
              <a:lnSpc>
                <a:spcPct val="100000"/>
              </a:lnSpc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3.Нельзя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применять силу при снятии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изделия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из-за опасности повредить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кожу 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4.После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удаления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остатков адгезива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необходимо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внимательно осмотреть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кожу 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месте фиксации</a:t>
            </a:r>
            <a:r>
              <a:rPr sz="20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уропрезерватива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  <a:spcBef>
                <a:spcPts val="129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Возможные осложнения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проблемы: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  <a:tabLst>
                <a:tab pos="14852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1.	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Раздражения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кожи,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мацерация,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язвы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  <a:tabLst>
                <a:tab pos="14852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2.	Аллергические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реакции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адгезив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на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латекс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  <a:tabLst>
                <a:tab pos="148526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3.	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Подтекание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мочи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зоне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фиксации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уропрезерватива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Профилактика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осложнений: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1.Правильный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выбор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размера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изделия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2.Постоянный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контроль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кожей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месте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фиксации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3.Соблюдение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правил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гигиенической обработки рук перед</a:t>
            </a:r>
            <a:r>
              <a:rPr sz="20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выполнением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42365" algn="l"/>
                <a:tab pos="10873740" algn="l"/>
              </a:tabLst>
            </a:pPr>
            <a:r>
              <a:rPr sz="2000" u="heavy" dirty="0">
                <a:solidFill>
                  <a:srgbClr val="001F5F"/>
                </a:solidFill>
                <a:uFill>
                  <a:solidFill>
                    <a:srgbClr val="E7E6E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heavy" spc="-10" dirty="0">
                <a:solidFill>
                  <a:srgbClr val="001F5F"/>
                </a:solidFill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процедуры	</a:t>
            </a:r>
            <a:endParaRPr sz="2000">
              <a:latin typeface="Calibri"/>
              <a:cs typeface="Calibri"/>
            </a:endParaRPr>
          </a:p>
          <a:p>
            <a:pPr marL="1142365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4.Употребление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достаточного количества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жидкости</a:t>
            </a:r>
            <a:r>
              <a:rPr sz="2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(питьевой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2317" y="6215278"/>
            <a:ext cx="5427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режим, обеспечивающий </a:t>
            </a:r>
            <a:r>
              <a:rPr sz="2000" dirty="0">
                <a:solidFill>
                  <a:srgbClr val="001F5F"/>
                </a:solidFill>
                <a:latin typeface="Symbol"/>
                <a:cs typeface="Symbol"/>
              </a:rPr>
              <a:t>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1500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мл мочи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сутки)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162" y="3284601"/>
            <a:ext cx="10861675" cy="2805430"/>
            <a:chOff x="665162" y="3284601"/>
            <a:chExt cx="10861675" cy="2805430"/>
          </a:xfrm>
        </p:grpSpPr>
        <p:sp>
          <p:nvSpPr>
            <p:cNvPr id="3" name="object 3"/>
            <p:cNvSpPr/>
            <p:nvPr/>
          </p:nvSpPr>
          <p:spPr>
            <a:xfrm>
              <a:off x="671512" y="5921375"/>
              <a:ext cx="10848975" cy="1905"/>
            </a:xfrm>
            <a:custGeom>
              <a:avLst/>
              <a:gdLst/>
              <a:ahLst/>
              <a:cxnLst/>
              <a:rect l="l" t="t" r="r" b="b"/>
              <a:pathLst>
                <a:path w="10848975" h="1904">
                  <a:moveTo>
                    <a:pt x="0" y="0"/>
                  </a:moveTo>
                  <a:lnTo>
                    <a:pt x="10848911" y="1587"/>
                  </a:lnTo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37600" y="3284601"/>
              <a:ext cx="2722626" cy="28050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615" y="139141"/>
            <a:ext cx="1025779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20" dirty="0">
                <a:solidFill>
                  <a:srgbClr val="001F5F"/>
                </a:solidFill>
              </a:rPr>
              <a:t>Уропрезерватив</a:t>
            </a:r>
            <a:r>
              <a:rPr sz="2200" spc="-80" dirty="0">
                <a:solidFill>
                  <a:srgbClr val="001F5F"/>
                </a:solidFill>
              </a:rPr>
              <a:t> </a:t>
            </a:r>
            <a:r>
              <a:rPr sz="2200" spc="-20" dirty="0">
                <a:solidFill>
                  <a:srgbClr val="001F5F"/>
                </a:solidFill>
              </a:rPr>
              <a:t>необходимо</a:t>
            </a:r>
            <a:r>
              <a:rPr sz="2200" spc="-85" dirty="0">
                <a:solidFill>
                  <a:srgbClr val="001F5F"/>
                </a:solidFill>
              </a:rPr>
              <a:t> </a:t>
            </a:r>
            <a:r>
              <a:rPr sz="2200" spc="-15" dirty="0">
                <a:solidFill>
                  <a:srgbClr val="001F5F"/>
                </a:solidFill>
              </a:rPr>
              <a:t>использовать</a:t>
            </a:r>
            <a:r>
              <a:rPr sz="2200" spc="-75" dirty="0">
                <a:solidFill>
                  <a:srgbClr val="001F5F"/>
                </a:solidFill>
              </a:rPr>
              <a:t> </a:t>
            </a:r>
            <a:r>
              <a:rPr sz="2200" spc="-15" dirty="0">
                <a:solidFill>
                  <a:srgbClr val="001F5F"/>
                </a:solidFill>
              </a:rPr>
              <a:t>вместе</a:t>
            </a:r>
            <a:r>
              <a:rPr sz="2200" spc="-75" dirty="0">
                <a:solidFill>
                  <a:srgbClr val="001F5F"/>
                </a:solidFill>
              </a:rPr>
              <a:t> </a:t>
            </a:r>
            <a:r>
              <a:rPr sz="2200" spc="-5" dirty="0">
                <a:solidFill>
                  <a:srgbClr val="001F5F"/>
                </a:solidFill>
              </a:rPr>
              <a:t>с</a:t>
            </a:r>
            <a:r>
              <a:rPr sz="2200" spc="-45" dirty="0">
                <a:solidFill>
                  <a:srgbClr val="001F5F"/>
                </a:solidFill>
              </a:rPr>
              <a:t> </a:t>
            </a:r>
            <a:r>
              <a:rPr sz="2200" spc="-20" dirty="0">
                <a:solidFill>
                  <a:srgbClr val="001F5F"/>
                </a:solidFill>
              </a:rPr>
              <a:t>мешками</a:t>
            </a:r>
            <a:r>
              <a:rPr sz="2200" spc="-85" dirty="0">
                <a:solidFill>
                  <a:srgbClr val="001F5F"/>
                </a:solidFill>
              </a:rPr>
              <a:t> </a:t>
            </a:r>
            <a:r>
              <a:rPr sz="2200" spc="-10" dirty="0">
                <a:solidFill>
                  <a:srgbClr val="001F5F"/>
                </a:solidFill>
              </a:rPr>
              <a:t>для</a:t>
            </a:r>
            <a:r>
              <a:rPr sz="2200" spc="-40" dirty="0">
                <a:solidFill>
                  <a:srgbClr val="001F5F"/>
                </a:solidFill>
              </a:rPr>
              <a:t> </a:t>
            </a:r>
            <a:r>
              <a:rPr sz="2200" spc="-15" dirty="0">
                <a:solidFill>
                  <a:srgbClr val="001F5F"/>
                </a:solidFill>
              </a:rPr>
              <a:t>сбора</a:t>
            </a:r>
            <a:r>
              <a:rPr sz="2200" spc="-80" dirty="0">
                <a:solidFill>
                  <a:srgbClr val="001F5F"/>
                </a:solidFill>
              </a:rPr>
              <a:t> </a:t>
            </a:r>
            <a:r>
              <a:rPr sz="2200" spc="-10" dirty="0">
                <a:solidFill>
                  <a:srgbClr val="001F5F"/>
                </a:solidFill>
              </a:rPr>
              <a:t>мочи,</a:t>
            </a:r>
            <a:r>
              <a:rPr sz="2200" spc="-80" dirty="0">
                <a:solidFill>
                  <a:srgbClr val="001F5F"/>
                </a:solidFill>
              </a:rPr>
              <a:t> </a:t>
            </a:r>
            <a:r>
              <a:rPr sz="2200" spc="-5" dirty="0">
                <a:solidFill>
                  <a:srgbClr val="001F5F"/>
                </a:solidFill>
              </a:rPr>
              <a:t>а</a:t>
            </a:r>
            <a:r>
              <a:rPr sz="2200" spc="-35" dirty="0">
                <a:solidFill>
                  <a:srgbClr val="001F5F"/>
                </a:solidFill>
              </a:rPr>
              <a:t> </a:t>
            </a:r>
            <a:r>
              <a:rPr sz="2200" spc="-15" dirty="0">
                <a:solidFill>
                  <a:srgbClr val="001F5F"/>
                </a:solidFill>
              </a:rPr>
              <a:t>также</a:t>
            </a:r>
            <a:r>
              <a:rPr sz="2200" spc="-85" dirty="0">
                <a:solidFill>
                  <a:srgbClr val="001F5F"/>
                </a:solidFill>
              </a:rPr>
              <a:t> </a:t>
            </a:r>
            <a:r>
              <a:rPr sz="2200" spc="-5" dirty="0">
                <a:solidFill>
                  <a:srgbClr val="001F5F"/>
                </a:solidFill>
              </a:rPr>
              <a:t>с</a:t>
            </a:r>
            <a:endParaRPr sz="2200"/>
          </a:p>
          <a:p>
            <a:pPr marL="12700">
              <a:lnSpc>
                <a:spcPts val="2510"/>
              </a:lnSpc>
            </a:pPr>
            <a:r>
              <a:rPr sz="2200" spc="-20" dirty="0">
                <a:solidFill>
                  <a:srgbClr val="001F5F"/>
                </a:solidFill>
              </a:rPr>
              <a:t>ремешками </a:t>
            </a:r>
            <a:r>
              <a:rPr sz="2200" spc="-10" dirty="0">
                <a:solidFill>
                  <a:srgbClr val="001F5F"/>
                </a:solidFill>
              </a:rPr>
              <a:t>для </a:t>
            </a:r>
            <a:r>
              <a:rPr sz="2200" spc="-20" dirty="0">
                <a:solidFill>
                  <a:srgbClr val="001F5F"/>
                </a:solidFill>
              </a:rPr>
              <a:t>крепления </a:t>
            </a:r>
            <a:r>
              <a:rPr sz="2200" spc="-15" dirty="0">
                <a:solidFill>
                  <a:srgbClr val="001F5F"/>
                </a:solidFill>
              </a:rPr>
              <a:t>мешка </a:t>
            </a:r>
            <a:r>
              <a:rPr sz="2200" spc="-10" dirty="0">
                <a:solidFill>
                  <a:srgbClr val="001F5F"/>
                </a:solidFill>
              </a:rPr>
              <a:t>на</a:t>
            </a:r>
            <a:r>
              <a:rPr sz="2200" spc="-250" dirty="0">
                <a:solidFill>
                  <a:srgbClr val="001F5F"/>
                </a:solidFill>
              </a:rPr>
              <a:t> </a:t>
            </a:r>
            <a:r>
              <a:rPr sz="2200" spc="-10" dirty="0">
                <a:solidFill>
                  <a:srgbClr val="001F5F"/>
                </a:solidFill>
              </a:rPr>
              <a:t>ноге</a:t>
            </a:r>
            <a:endParaRPr sz="2200"/>
          </a:p>
        </p:txBody>
      </p:sp>
      <p:sp>
        <p:nvSpPr>
          <p:cNvPr id="6" name="object 6"/>
          <p:cNvSpPr txBox="1"/>
          <p:nvPr/>
        </p:nvSpPr>
        <p:spPr>
          <a:xfrm>
            <a:off x="10764773" y="6427114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96636" y="1661268"/>
            <a:ext cx="1834855" cy="766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050" y="1250822"/>
            <a:ext cx="1420240" cy="1618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856864" y="923925"/>
            <a:ext cx="1844039" cy="2344420"/>
            <a:chOff x="2856864" y="923925"/>
            <a:chExt cx="1844039" cy="2344420"/>
          </a:xfrm>
        </p:grpSpPr>
        <p:sp>
          <p:nvSpPr>
            <p:cNvPr id="10" name="object 10"/>
            <p:cNvSpPr/>
            <p:nvPr/>
          </p:nvSpPr>
          <p:spPr>
            <a:xfrm>
              <a:off x="2856864" y="923925"/>
              <a:ext cx="1843650" cy="23438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7055" y="2386583"/>
              <a:ext cx="358139" cy="3337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7000" y="2427287"/>
              <a:ext cx="238125" cy="214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1515" y="3275457"/>
            <a:ext cx="7889875" cy="260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006FC0"/>
                </a:solidFill>
                <a:latin typeface="Calibri Light"/>
                <a:cs typeface="Calibri Light"/>
              </a:rPr>
              <a:t>Мешки </a:t>
            </a:r>
            <a:r>
              <a:rPr sz="2400" b="0" spc="-10" dirty="0">
                <a:solidFill>
                  <a:srgbClr val="006FC0"/>
                </a:solidFill>
                <a:latin typeface="Calibri Light"/>
                <a:cs typeface="Calibri Light"/>
              </a:rPr>
              <a:t>для сбора</a:t>
            </a:r>
            <a:r>
              <a:rPr sz="2400" b="0" spc="-195" dirty="0">
                <a:solidFill>
                  <a:srgbClr val="006FC0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006FC0"/>
                </a:solidFill>
                <a:latin typeface="Calibri Light"/>
                <a:cs typeface="Calibri Light"/>
              </a:rPr>
              <a:t>мочи</a:t>
            </a:r>
            <a:endParaRPr sz="2400">
              <a:latin typeface="Calibri Light"/>
              <a:cs typeface="Calibri Light"/>
            </a:endParaRPr>
          </a:p>
          <a:p>
            <a:pPr marL="213995">
              <a:lnSpc>
                <a:spcPct val="100000"/>
              </a:lnSpc>
              <a:spcBef>
                <a:spcPts val="1565"/>
              </a:spcBef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Выбор мочевого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мешка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основывается</a:t>
            </a:r>
            <a:r>
              <a:rPr sz="11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на: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- степени подвижности</a:t>
            </a:r>
            <a:r>
              <a:rPr sz="11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- продолжительности</a:t>
            </a:r>
            <a:r>
              <a:rPr sz="11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использования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-выборе</a:t>
            </a:r>
            <a:r>
              <a:rPr sz="11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У лежачих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пациентов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используются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прикроватные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мешки,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у ходячих –</a:t>
            </a:r>
            <a:r>
              <a:rPr sz="11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ножные.</a:t>
            </a:r>
            <a:endParaRPr sz="1100">
              <a:latin typeface="Calibri"/>
              <a:cs typeface="Calibri"/>
            </a:endParaRPr>
          </a:p>
          <a:p>
            <a:pPr marL="213995" marR="104775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дневного использования могут использоваться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мешки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объемом от 350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до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 1000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мл.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Ночью можно использовать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мешки 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объемом от 1000</a:t>
            </a:r>
            <a:r>
              <a:rPr sz="11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мл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фиксации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ножных мешков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использоваться эластичные</a:t>
            </a:r>
            <a:r>
              <a:rPr sz="11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ремешки</a:t>
            </a:r>
            <a:endParaRPr sz="1100">
              <a:latin typeface="Calibri"/>
              <a:cs typeface="Calibri"/>
            </a:endParaRPr>
          </a:p>
          <a:p>
            <a:pPr marL="213995" marR="5080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выборе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мочевого</a:t>
            </a:r>
            <a:r>
              <a:rPr sz="11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пакета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имеет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значение</a:t>
            </a:r>
            <a:r>
              <a:rPr sz="11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длина и</a:t>
            </a:r>
            <a:r>
              <a:rPr sz="11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тип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трубки</a:t>
            </a:r>
            <a:r>
              <a:rPr sz="11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1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коннектора.</a:t>
            </a:r>
            <a:r>
              <a:rPr sz="11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Имеются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специальные</a:t>
            </a:r>
            <a:r>
              <a:rPr sz="11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гофрированные</a:t>
            </a:r>
            <a:r>
              <a:rPr sz="11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трубки,  которые препятствуют перегибанию и протеканию</a:t>
            </a:r>
            <a:r>
              <a:rPr sz="11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мочи.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Мочевые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мешки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снабжены сливным краном-клапаном </a:t>
            </a:r>
            <a:r>
              <a:rPr sz="110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1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опорожнения.</a:t>
            </a:r>
            <a:endParaRPr sz="1100">
              <a:latin typeface="Calibri"/>
              <a:cs typeface="Calibri"/>
            </a:endParaRPr>
          </a:p>
          <a:p>
            <a:pPr marL="213995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Наилучшими являются системы, обеспечивающие опорожнение пакета и герметичную фиксацию при его</a:t>
            </a:r>
            <a:r>
              <a:rPr sz="1100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1F5F"/>
                </a:solidFill>
                <a:latin typeface="Calibri"/>
                <a:cs typeface="Calibri"/>
              </a:rPr>
              <a:t>заполнении.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7114"/>
            <a:ext cx="8426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 June</a:t>
            </a:r>
            <a:r>
              <a:rPr sz="1200" spc="-1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64773" y="6427114"/>
            <a:ext cx="51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Page</a:t>
            </a:r>
            <a:r>
              <a:rPr sz="1200" spc="-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2848" y="164338"/>
            <a:ext cx="6228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4471C4"/>
                </a:solidFill>
              </a:rPr>
              <a:t>Средства</a:t>
            </a:r>
            <a:r>
              <a:rPr spc="-6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ухода</a:t>
            </a:r>
            <a:r>
              <a:rPr spc="-65" dirty="0">
                <a:solidFill>
                  <a:srgbClr val="4471C4"/>
                </a:solidFill>
              </a:rPr>
              <a:t> </a:t>
            </a:r>
            <a:r>
              <a:rPr spc="-5" dirty="0">
                <a:solidFill>
                  <a:srgbClr val="4471C4"/>
                </a:solidFill>
              </a:rPr>
              <a:t>при</a:t>
            </a:r>
            <a:r>
              <a:rPr spc="-40" dirty="0">
                <a:solidFill>
                  <a:srgbClr val="4471C4"/>
                </a:solidFill>
              </a:rPr>
              <a:t> </a:t>
            </a:r>
            <a:r>
              <a:rPr spc="-15" dirty="0">
                <a:solidFill>
                  <a:srgbClr val="4471C4"/>
                </a:solidFill>
              </a:rPr>
              <a:t>недержании</a:t>
            </a:r>
            <a:r>
              <a:rPr spc="-75" dirty="0">
                <a:solidFill>
                  <a:srgbClr val="4471C4"/>
                </a:solidFill>
              </a:rPr>
              <a:t> </a:t>
            </a:r>
            <a:r>
              <a:rPr spc="-10" dirty="0">
                <a:solidFill>
                  <a:srgbClr val="4471C4"/>
                </a:solidFill>
              </a:rPr>
              <a:t>мочи</a:t>
            </a:r>
            <a:r>
              <a:rPr spc="-6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у</a:t>
            </a:r>
            <a:r>
              <a:rPr spc="-30" dirty="0">
                <a:solidFill>
                  <a:srgbClr val="4471C4"/>
                </a:solidFill>
              </a:rPr>
              <a:t> </a:t>
            </a:r>
            <a:r>
              <a:rPr spc="-15" dirty="0">
                <a:solidFill>
                  <a:srgbClr val="4471C4"/>
                </a:solidFill>
              </a:rPr>
              <a:t>женщин</a:t>
            </a:r>
            <a:r>
              <a:rPr spc="-75" dirty="0">
                <a:solidFill>
                  <a:srgbClr val="4471C4"/>
                </a:solidFill>
              </a:rPr>
              <a:t> </a:t>
            </a:r>
            <a:r>
              <a:rPr dirty="0">
                <a:solidFill>
                  <a:srgbClr val="4471C4"/>
                </a:solidFill>
              </a:rPr>
              <a:t>и</a:t>
            </a:r>
            <a:r>
              <a:rPr spc="-25" dirty="0">
                <a:solidFill>
                  <a:srgbClr val="4471C4"/>
                </a:solidFill>
              </a:rPr>
              <a:t> </a:t>
            </a:r>
            <a:r>
              <a:rPr spc="-15" dirty="0">
                <a:solidFill>
                  <a:srgbClr val="4471C4"/>
                </a:solidFill>
              </a:rPr>
              <a:t>мужчин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3945" y="781557"/>
            <a:ext cx="8114030" cy="3727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Урологические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прокладки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Впитывающее нижнее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белье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непромокаемым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покрытием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Подгузники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взрослых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Впитывающие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пеленки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Широкий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выбор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средств,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 зависимости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объемов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недержания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мочи</a:t>
            </a:r>
            <a:r>
              <a:rPr sz="20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запросов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Удобство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применения при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небольших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потерях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мочи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Могут быть выбраны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пациентом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медицинской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сестрой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Требуют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тщательного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ухода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кожей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Требуют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обязательной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смены при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переполнении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7700" y="4737976"/>
            <a:ext cx="1798701" cy="1211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40751" y="4292600"/>
            <a:ext cx="2022475" cy="165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175" y="0"/>
            <a:ext cx="3248025" cy="3357245"/>
          </a:xfrm>
          <a:custGeom>
            <a:avLst/>
            <a:gdLst/>
            <a:ahLst/>
            <a:cxnLst/>
            <a:rect l="l" t="t" r="r" b="b"/>
            <a:pathLst>
              <a:path w="3248025" h="3357245">
                <a:moveTo>
                  <a:pt x="3248025" y="0"/>
                </a:moveTo>
                <a:lnTo>
                  <a:pt x="0" y="0"/>
                </a:lnTo>
                <a:lnTo>
                  <a:pt x="0" y="3175635"/>
                </a:lnTo>
                <a:lnTo>
                  <a:pt x="55995" y="3195570"/>
                </a:lnTo>
                <a:lnTo>
                  <a:pt x="110704" y="3214208"/>
                </a:lnTo>
                <a:lnTo>
                  <a:pt x="164157" y="3231575"/>
                </a:lnTo>
                <a:lnTo>
                  <a:pt x="216384" y="3247696"/>
                </a:lnTo>
                <a:lnTo>
                  <a:pt x="267417" y="3262596"/>
                </a:lnTo>
                <a:lnTo>
                  <a:pt x="317285" y="3276299"/>
                </a:lnTo>
                <a:lnTo>
                  <a:pt x="366020" y="3288832"/>
                </a:lnTo>
                <a:lnTo>
                  <a:pt x="413651" y="3300220"/>
                </a:lnTo>
                <a:lnTo>
                  <a:pt x="460211" y="3310487"/>
                </a:lnTo>
                <a:lnTo>
                  <a:pt x="505728" y="3319659"/>
                </a:lnTo>
                <a:lnTo>
                  <a:pt x="550235" y="3327761"/>
                </a:lnTo>
                <a:lnTo>
                  <a:pt x="593761" y="3334818"/>
                </a:lnTo>
                <a:lnTo>
                  <a:pt x="636338" y="3340855"/>
                </a:lnTo>
                <a:lnTo>
                  <a:pt x="677995" y="3345898"/>
                </a:lnTo>
                <a:lnTo>
                  <a:pt x="718764" y="3349971"/>
                </a:lnTo>
                <a:lnTo>
                  <a:pt x="758675" y="3353100"/>
                </a:lnTo>
                <a:lnTo>
                  <a:pt x="797759" y="3355310"/>
                </a:lnTo>
                <a:lnTo>
                  <a:pt x="836046" y="3356627"/>
                </a:lnTo>
                <a:lnTo>
                  <a:pt x="873568" y="3357074"/>
                </a:lnTo>
                <a:lnTo>
                  <a:pt x="910354" y="3356678"/>
                </a:lnTo>
                <a:lnTo>
                  <a:pt x="981843" y="3353456"/>
                </a:lnTo>
                <a:lnTo>
                  <a:pt x="1050758" y="3347162"/>
                </a:lnTo>
                <a:lnTo>
                  <a:pt x="1117345" y="3337998"/>
                </a:lnTo>
                <a:lnTo>
                  <a:pt x="1181849" y="3326164"/>
                </a:lnTo>
                <a:lnTo>
                  <a:pt x="1244514" y="3311862"/>
                </a:lnTo>
                <a:lnTo>
                  <a:pt x="1305587" y="3295294"/>
                </a:lnTo>
                <a:lnTo>
                  <a:pt x="1365312" y="3276660"/>
                </a:lnTo>
                <a:lnTo>
                  <a:pt x="1423934" y="3256162"/>
                </a:lnTo>
                <a:lnTo>
                  <a:pt x="1481698" y="3234002"/>
                </a:lnTo>
                <a:lnTo>
                  <a:pt x="1538849" y="3210381"/>
                </a:lnTo>
                <a:lnTo>
                  <a:pt x="1623964" y="3172650"/>
                </a:lnTo>
                <a:lnTo>
                  <a:pt x="1680657" y="3146257"/>
                </a:lnTo>
                <a:lnTo>
                  <a:pt x="1912331" y="3035134"/>
                </a:lnTo>
                <a:lnTo>
                  <a:pt x="1972702" y="3006972"/>
                </a:lnTo>
                <a:lnTo>
                  <a:pt x="2034543" y="2979061"/>
                </a:lnTo>
                <a:lnTo>
                  <a:pt x="2098100" y="2951602"/>
                </a:lnTo>
                <a:lnTo>
                  <a:pt x="2163618" y="2924795"/>
                </a:lnTo>
                <a:lnTo>
                  <a:pt x="2231343" y="2898844"/>
                </a:lnTo>
                <a:lnTo>
                  <a:pt x="2301519" y="2873948"/>
                </a:lnTo>
                <a:lnTo>
                  <a:pt x="2374391" y="2850309"/>
                </a:lnTo>
                <a:lnTo>
                  <a:pt x="2411915" y="2839024"/>
                </a:lnTo>
                <a:lnTo>
                  <a:pt x="2450205" y="2828129"/>
                </a:lnTo>
                <a:lnTo>
                  <a:pt x="2489291" y="2817649"/>
                </a:lnTo>
                <a:lnTo>
                  <a:pt x="2529205" y="2807609"/>
                </a:lnTo>
                <a:lnTo>
                  <a:pt x="2569977" y="2798034"/>
                </a:lnTo>
                <a:lnTo>
                  <a:pt x="2611637" y="2788950"/>
                </a:lnTo>
                <a:lnTo>
                  <a:pt x="2654217" y="2780382"/>
                </a:lnTo>
                <a:lnTo>
                  <a:pt x="2697746" y="2772354"/>
                </a:lnTo>
                <a:lnTo>
                  <a:pt x="2742256" y="2764892"/>
                </a:lnTo>
                <a:lnTo>
                  <a:pt x="2787778" y="2758022"/>
                </a:lnTo>
                <a:lnTo>
                  <a:pt x="2834340" y="2751768"/>
                </a:lnTo>
                <a:lnTo>
                  <a:pt x="2881976" y="2746155"/>
                </a:lnTo>
                <a:lnTo>
                  <a:pt x="2930714" y="2741209"/>
                </a:lnTo>
                <a:lnTo>
                  <a:pt x="2980586" y="2736955"/>
                </a:lnTo>
                <a:lnTo>
                  <a:pt x="3031623" y="2733418"/>
                </a:lnTo>
                <a:lnTo>
                  <a:pt x="3083854" y="2730623"/>
                </a:lnTo>
                <a:lnTo>
                  <a:pt x="3137311" y="2728596"/>
                </a:lnTo>
                <a:lnTo>
                  <a:pt x="3192024" y="2727361"/>
                </a:lnTo>
                <a:lnTo>
                  <a:pt x="3248025" y="2726944"/>
                </a:lnTo>
                <a:lnTo>
                  <a:pt x="3248025" y="0"/>
                </a:lnTo>
                <a:close/>
              </a:path>
            </a:pathLst>
          </a:custGeom>
          <a:solidFill>
            <a:srgbClr val="4734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2783" y="649351"/>
            <a:ext cx="167132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Анатомо-</a:t>
            </a:r>
            <a:endParaRPr sz="1800">
              <a:latin typeface="Calibri Light"/>
              <a:cs typeface="Calibri Light"/>
            </a:endParaRPr>
          </a:p>
          <a:p>
            <a:pPr marL="12700" marR="48895">
              <a:lnSpc>
                <a:spcPts val="1939"/>
              </a:lnSpc>
              <a:spcBef>
                <a:spcPts val="140"/>
              </a:spcBef>
            </a:pP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ф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у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нкци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о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аль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н</a:t>
            </a:r>
            <a:r>
              <a:rPr sz="1800" b="0" dirty="0">
                <a:solidFill>
                  <a:srgbClr val="FFFFFF"/>
                </a:solidFill>
                <a:latin typeface="Calibri Light"/>
                <a:cs typeface="Calibri Light"/>
              </a:rPr>
              <a:t>ая 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классификация  </a:t>
            </a:r>
            <a:r>
              <a:rPr sz="1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нейрогенного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1925"/>
              </a:lnSpc>
            </a:pP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мочевого</a:t>
            </a:r>
            <a:r>
              <a:rPr sz="18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Calibri Light"/>
                <a:cs typeface="Calibri Light"/>
              </a:rPr>
              <a:t>пузыря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0334" y="179387"/>
            <a:ext cx="7973557" cy="649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425" y="0"/>
            <a:ext cx="12093575" cy="6858000"/>
            <a:chOff x="98425" y="0"/>
            <a:chExt cx="12093575" cy="6858000"/>
          </a:xfrm>
        </p:grpSpPr>
        <p:sp>
          <p:nvSpPr>
            <p:cNvPr id="4" name="object 4"/>
            <p:cNvSpPr/>
            <p:nvPr/>
          </p:nvSpPr>
          <p:spPr>
            <a:xfrm>
              <a:off x="98425" y="2735262"/>
              <a:ext cx="5992749" cy="3908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1301" y="3475100"/>
              <a:ext cx="6101080" cy="3383279"/>
            </a:xfrm>
            <a:custGeom>
              <a:avLst/>
              <a:gdLst/>
              <a:ahLst/>
              <a:cxnLst/>
              <a:rect l="l" t="t" r="r" b="b"/>
              <a:pathLst>
                <a:path w="6101080" h="3383279">
                  <a:moveTo>
                    <a:pt x="6100699" y="0"/>
                  </a:moveTo>
                  <a:lnTo>
                    <a:pt x="0" y="0"/>
                  </a:lnTo>
                  <a:lnTo>
                    <a:pt x="0" y="3382899"/>
                  </a:lnTo>
                  <a:lnTo>
                    <a:pt x="6100699" y="3382899"/>
                  </a:lnTo>
                  <a:lnTo>
                    <a:pt x="6100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9226" y="0"/>
              <a:ext cx="6193155" cy="6858000"/>
            </a:xfrm>
            <a:custGeom>
              <a:avLst/>
              <a:gdLst/>
              <a:ahLst/>
              <a:cxnLst/>
              <a:rect l="l" t="t" r="r" b="b"/>
              <a:pathLst>
                <a:path w="6193155" h="6858000">
                  <a:moveTo>
                    <a:pt x="619277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2774" y="6858000"/>
                  </a:lnTo>
                  <a:lnTo>
                    <a:pt x="619277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0"/>
              <a:ext cx="3002280" cy="3383279"/>
            </a:xfrm>
            <a:custGeom>
              <a:avLst/>
              <a:gdLst/>
              <a:ahLst/>
              <a:cxnLst/>
              <a:rect l="l" t="t" r="r" b="b"/>
              <a:pathLst>
                <a:path w="3002279" h="3383279">
                  <a:moveTo>
                    <a:pt x="3002026" y="0"/>
                  </a:moveTo>
                  <a:lnTo>
                    <a:pt x="0" y="0"/>
                  </a:lnTo>
                  <a:lnTo>
                    <a:pt x="0" y="3383026"/>
                  </a:lnTo>
                  <a:lnTo>
                    <a:pt x="3002026" y="3383026"/>
                  </a:lnTo>
                  <a:lnTo>
                    <a:pt x="30020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5600" y="145923"/>
              <a:ext cx="2093976" cy="30560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90101" y="0"/>
              <a:ext cx="3002280" cy="3383279"/>
            </a:xfrm>
            <a:custGeom>
              <a:avLst/>
              <a:gdLst/>
              <a:ahLst/>
              <a:cxnLst/>
              <a:rect l="l" t="t" r="r" b="b"/>
              <a:pathLst>
                <a:path w="3002279" h="3383279">
                  <a:moveTo>
                    <a:pt x="3001899" y="0"/>
                  </a:moveTo>
                  <a:lnTo>
                    <a:pt x="0" y="0"/>
                  </a:lnTo>
                  <a:lnTo>
                    <a:pt x="0" y="3383026"/>
                  </a:lnTo>
                  <a:lnTo>
                    <a:pt x="3001899" y="3383026"/>
                  </a:lnTo>
                  <a:lnTo>
                    <a:pt x="3001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81725" y="4122737"/>
              <a:ext cx="5641975" cy="16414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2626" y="6284912"/>
              <a:ext cx="5291074" cy="250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0316" y="1086738"/>
            <a:ext cx="413702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Нарушение</a:t>
            </a:r>
            <a:r>
              <a:rPr sz="28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сократительной  активности</a:t>
            </a:r>
            <a:r>
              <a:rPr sz="28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детрузора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39833" y="163829"/>
            <a:ext cx="257238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10" dirty="0">
                <a:latin typeface="Calibri"/>
                <a:cs typeface="Calibri"/>
              </a:rPr>
              <a:t>гипотонии </a:t>
            </a:r>
            <a:r>
              <a:rPr sz="1800" spc="-5" dirty="0">
                <a:latin typeface="Calibri"/>
                <a:cs typeface="Calibri"/>
              </a:rPr>
              <a:t>мочевого  пузыря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основные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лечебно-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реабилитационные  мероприятия направлены 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обеспечение</a:t>
            </a:r>
            <a:endParaRPr sz="1800">
              <a:latin typeface="Calibri"/>
              <a:cs typeface="Calibri"/>
            </a:endParaRPr>
          </a:p>
          <a:p>
            <a:pPr marL="12700" marR="23177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регулярного  </a:t>
            </a:r>
            <a:r>
              <a:rPr sz="1800" spc="-10" dirty="0">
                <a:latin typeface="Calibri"/>
                <a:cs typeface="Calibri"/>
              </a:rPr>
              <a:t>физиологичного  </a:t>
            </a:r>
            <a:r>
              <a:rPr sz="1800" spc="-5" dirty="0">
                <a:latin typeface="Calibri"/>
                <a:cs typeface="Calibri"/>
              </a:rPr>
              <a:t>опорожнения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мочевого  </a:t>
            </a:r>
            <a:r>
              <a:rPr sz="1800" spc="-5" dirty="0">
                <a:latin typeface="Calibri"/>
                <a:cs typeface="Calibri"/>
              </a:rPr>
              <a:t>пузыря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74330" y="1435353"/>
            <a:ext cx="488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ип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ак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ивн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  </a:t>
            </a:r>
            <a:r>
              <a:rPr sz="600" spc="-5" dirty="0">
                <a:latin typeface="Calibri"/>
                <a:cs typeface="Calibri"/>
              </a:rPr>
              <a:t>детрущор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80301" y="506348"/>
            <a:ext cx="488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ип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ак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ивн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  </a:t>
            </a:r>
            <a:r>
              <a:rPr sz="600" spc="-5" dirty="0">
                <a:latin typeface="Calibri"/>
                <a:cs typeface="Calibri"/>
              </a:rPr>
              <a:t>детрущор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80301" y="2191003"/>
            <a:ext cx="488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ип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ак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ивн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  </a:t>
            </a:r>
            <a:r>
              <a:rPr sz="600" spc="-5" dirty="0">
                <a:latin typeface="Calibri"/>
                <a:cs typeface="Calibri"/>
              </a:rPr>
              <a:t>детрущор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1026" y="2905759"/>
            <a:ext cx="527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ипе</a:t>
            </a:r>
            <a:r>
              <a:rPr sz="600" spc="-5" dirty="0">
                <a:latin typeface="Calibri"/>
                <a:cs typeface="Calibri"/>
              </a:rPr>
              <a:t>р</a:t>
            </a:r>
            <a:r>
              <a:rPr sz="600" dirty="0">
                <a:latin typeface="Calibri"/>
                <a:cs typeface="Calibri"/>
              </a:rPr>
              <a:t>ак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ивн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  </a:t>
            </a:r>
            <a:r>
              <a:rPr sz="600" spc="-5" dirty="0">
                <a:latin typeface="Calibri"/>
                <a:cs typeface="Calibri"/>
              </a:rPr>
              <a:t>сфинктер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85052" y="1319276"/>
            <a:ext cx="488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alibri"/>
                <a:cs typeface="Calibri"/>
              </a:rPr>
              <a:t>Г</a:t>
            </a:r>
            <a:r>
              <a:rPr sz="600" dirty="0">
                <a:latin typeface="Calibri"/>
                <a:cs typeface="Calibri"/>
              </a:rPr>
              <a:t>ип</a:t>
            </a:r>
            <a:r>
              <a:rPr sz="600" spc="-10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ак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ивн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  </a:t>
            </a:r>
            <a:r>
              <a:rPr sz="600" spc="-5" dirty="0">
                <a:latin typeface="Calibri"/>
                <a:cs typeface="Calibri"/>
              </a:rPr>
              <a:t>сфинктер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4604" y="2488184"/>
            <a:ext cx="5543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alibri"/>
                <a:cs typeface="Calibri"/>
              </a:rPr>
              <a:t>Нор</a:t>
            </a:r>
            <a:r>
              <a:rPr sz="600" dirty="0">
                <a:latin typeface="Calibri"/>
                <a:cs typeface="Calibri"/>
              </a:rPr>
              <a:t>м</a:t>
            </a:r>
            <a:r>
              <a:rPr sz="600" spc="-5" dirty="0">
                <a:latin typeface="Calibri"/>
                <a:cs typeface="Calibri"/>
              </a:rPr>
              <a:t>о</a:t>
            </a:r>
            <a:r>
              <a:rPr sz="600" dirty="0">
                <a:latin typeface="Calibri"/>
                <a:cs typeface="Calibri"/>
              </a:rPr>
              <a:t>ак</a:t>
            </a:r>
            <a:r>
              <a:rPr sz="600" spc="-10" dirty="0">
                <a:latin typeface="Calibri"/>
                <a:cs typeface="Calibri"/>
              </a:rPr>
              <a:t>т</a:t>
            </a:r>
            <a:r>
              <a:rPr sz="600" dirty="0">
                <a:latin typeface="Calibri"/>
                <a:cs typeface="Calibri"/>
              </a:rPr>
              <a:t>ивн</a:t>
            </a:r>
            <a:r>
              <a:rPr sz="600" spc="-5" dirty="0">
                <a:latin typeface="Calibri"/>
                <a:cs typeface="Calibri"/>
              </a:rPr>
              <a:t>ы</a:t>
            </a:r>
            <a:r>
              <a:rPr sz="600" dirty="0">
                <a:latin typeface="Calibri"/>
                <a:cs typeface="Calibri"/>
              </a:rPr>
              <a:t>й  </a:t>
            </a:r>
            <a:r>
              <a:rPr sz="600" spc="-5" dirty="0">
                <a:latin typeface="Calibri"/>
                <a:cs typeface="Calibri"/>
              </a:rPr>
              <a:t>сфинктер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66" y="205231"/>
            <a:ext cx="8305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6FC0"/>
                </a:solidFill>
              </a:rPr>
              <a:t>Медикаментозное </a:t>
            </a:r>
            <a:r>
              <a:rPr sz="2800" spc="-15" dirty="0">
                <a:solidFill>
                  <a:srgbClr val="006FC0"/>
                </a:solidFill>
              </a:rPr>
              <a:t>лечение </a:t>
            </a:r>
            <a:r>
              <a:rPr sz="2800" spc="-20" dirty="0">
                <a:solidFill>
                  <a:srgbClr val="006FC0"/>
                </a:solidFill>
              </a:rPr>
              <a:t>гипотонии мочевого</a:t>
            </a:r>
            <a:r>
              <a:rPr sz="2800" spc="-305" dirty="0">
                <a:solidFill>
                  <a:srgbClr val="006FC0"/>
                </a:solidFill>
              </a:rPr>
              <a:t> </a:t>
            </a:r>
            <a:r>
              <a:rPr sz="2800" spc="-20" dirty="0">
                <a:solidFill>
                  <a:srgbClr val="006FC0"/>
                </a:solidFill>
              </a:rPr>
              <a:t>пузыря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61694" y="751154"/>
            <a:ext cx="10349865" cy="3954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нарушениях сократительной </a:t>
            </a:r>
            <a:r>
              <a:rPr sz="2000" dirty="0">
                <a:latin typeface="Calibri"/>
                <a:cs typeface="Calibri"/>
              </a:rPr>
              <a:t>способности </a:t>
            </a:r>
            <a:r>
              <a:rPr sz="2000" spc="-5" dirty="0">
                <a:latin typeface="Calibri"/>
                <a:cs typeface="Calibri"/>
              </a:rPr>
              <a:t>мочевого </a:t>
            </a:r>
            <a:r>
              <a:rPr sz="2000" dirty="0">
                <a:latin typeface="Calibri"/>
                <a:cs typeface="Calibri"/>
              </a:rPr>
              <a:t>пузыря </a:t>
            </a:r>
            <a:r>
              <a:rPr sz="2000" spc="-5" dirty="0">
                <a:latin typeface="Calibri"/>
                <a:cs typeface="Calibri"/>
              </a:rPr>
              <a:t>(гипоактивном детрузоре)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рекомендуется </a:t>
            </a:r>
            <a:r>
              <a:rPr sz="2000" spc="-5" dirty="0">
                <a:latin typeface="Calibri"/>
                <a:cs typeface="Calibri"/>
              </a:rPr>
              <a:t>рутинно </a:t>
            </a:r>
            <a:r>
              <a:rPr sz="2000" dirty="0">
                <a:latin typeface="Calibri"/>
                <a:cs typeface="Calibri"/>
              </a:rPr>
              <a:t>назначать </a:t>
            </a:r>
            <a:r>
              <a:rPr sz="2000" spc="-5" dirty="0">
                <a:latin typeface="Calibri"/>
                <a:cs typeface="Calibri"/>
              </a:rPr>
              <a:t>парасимпатомиметики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[1].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Уровень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убедительности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рекомендаций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(уровень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достоверности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доказательств</a:t>
            </a:r>
            <a:r>
              <a:rPr sz="2000" b="1" spc="-1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1а).</a:t>
            </a:r>
            <a:endParaRPr sz="2000">
              <a:latin typeface="Calibri"/>
              <a:cs typeface="Calibri"/>
            </a:endParaRPr>
          </a:p>
          <a:p>
            <a:pPr marL="3597275">
              <a:lnSpc>
                <a:spcPts val="2039"/>
              </a:lnSpc>
              <a:spcBef>
                <a:spcPts val="290"/>
              </a:spcBef>
            </a:pPr>
            <a:r>
              <a:rPr sz="2000" b="1" spc="-5" dirty="0">
                <a:latin typeface="Calibri"/>
                <a:cs typeface="Calibri"/>
              </a:rPr>
              <a:t>Комментарии: </a:t>
            </a:r>
            <a:r>
              <a:rPr sz="2000" i="1" spc="-5" dirty="0">
                <a:latin typeface="Calibri"/>
                <a:cs typeface="Calibri"/>
              </a:rPr>
              <a:t>Применение </a:t>
            </a:r>
            <a:r>
              <a:rPr sz="2000" i="1" dirty="0">
                <a:latin typeface="Calibri"/>
                <a:cs typeface="Calibri"/>
              </a:rPr>
              <a:t>препаратов</a:t>
            </a:r>
            <a:r>
              <a:rPr sz="2000" i="1" spc="-1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группы</a:t>
            </a:r>
            <a:endParaRPr sz="2000">
              <a:latin typeface="Calibri"/>
              <a:cs typeface="Calibri"/>
            </a:endParaRPr>
          </a:p>
          <a:p>
            <a:pPr marL="3597275">
              <a:lnSpc>
                <a:spcPts val="1680"/>
              </a:lnSpc>
            </a:pPr>
            <a:r>
              <a:rPr sz="2000" i="1" spc="-5" dirty="0">
                <a:latin typeface="Calibri"/>
                <a:cs typeface="Calibri"/>
              </a:rPr>
              <a:t>парасимпатомиметиков </a:t>
            </a:r>
            <a:r>
              <a:rPr sz="2000" i="1" dirty="0">
                <a:latin typeface="Calibri"/>
                <a:cs typeface="Calibri"/>
              </a:rPr>
              <a:t>у пациентов с </a:t>
            </a:r>
            <a:r>
              <a:rPr sz="2000" i="1" spc="-5" dirty="0">
                <a:latin typeface="Calibri"/>
                <a:cs typeface="Calibri"/>
              </a:rPr>
              <a:t>НДНМП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требует</a:t>
            </a:r>
            <a:endParaRPr sz="2000">
              <a:latin typeface="Calibri"/>
              <a:cs typeface="Calibri"/>
            </a:endParaRPr>
          </a:p>
          <a:p>
            <a:pPr marL="3597275">
              <a:lnSpc>
                <a:spcPts val="1680"/>
              </a:lnSpc>
            </a:pPr>
            <a:r>
              <a:rPr sz="2000" i="1" spc="-5" dirty="0">
                <a:latin typeface="Calibri"/>
                <a:cs typeface="Calibri"/>
              </a:rPr>
              <a:t>осторожности. </a:t>
            </a:r>
            <a:r>
              <a:rPr sz="2000" i="1" spc="-10" dirty="0">
                <a:latin typeface="Calibri"/>
                <a:cs typeface="Calibri"/>
              </a:rPr>
              <a:t>Ранее </a:t>
            </a:r>
            <a:r>
              <a:rPr sz="2000" i="1" spc="-5" dirty="0">
                <a:latin typeface="Calibri"/>
                <a:cs typeface="Calibri"/>
              </a:rPr>
              <a:t>считалось, </a:t>
            </a:r>
            <a:r>
              <a:rPr sz="2000" i="1" dirty="0">
                <a:latin typeface="Calibri"/>
                <a:cs typeface="Calibri"/>
              </a:rPr>
              <a:t>что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холинергические</a:t>
            </a:r>
            <a:endParaRPr sz="2000">
              <a:latin typeface="Calibri"/>
              <a:cs typeface="Calibri"/>
            </a:endParaRPr>
          </a:p>
          <a:p>
            <a:pPr marL="3597275">
              <a:lnSpc>
                <a:spcPts val="1680"/>
              </a:lnSpc>
            </a:pPr>
            <a:r>
              <a:rPr sz="2000" i="1" dirty="0">
                <a:latin typeface="Calibri"/>
                <a:cs typeface="Calibri"/>
              </a:rPr>
              <a:t>препараты, могут </a:t>
            </a:r>
            <a:r>
              <a:rPr sz="2000" i="1" spc="-5" dirty="0">
                <a:latin typeface="Calibri"/>
                <a:cs typeface="Calibri"/>
              </a:rPr>
              <a:t>усиливать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сократительную</a:t>
            </a:r>
            <a:endParaRPr sz="2000">
              <a:latin typeface="Calibri"/>
              <a:cs typeface="Calibri"/>
            </a:endParaRPr>
          </a:p>
          <a:p>
            <a:pPr marL="3597275">
              <a:lnSpc>
                <a:spcPts val="1680"/>
              </a:lnSpc>
            </a:pPr>
            <a:r>
              <a:rPr sz="2000" i="1" spc="-5" dirty="0">
                <a:latin typeface="Calibri"/>
                <a:cs typeface="Calibri"/>
              </a:rPr>
              <a:t>способность детрузора </a:t>
            </a:r>
            <a:r>
              <a:rPr sz="2000" i="1" dirty="0">
                <a:latin typeface="Calibri"/>
                <a:cs typeface="Calibri"/>
              </a:rPr>
              <a:t>и </a:t>
            </a:r>
            <a:r>
              <a:rPr sz="2000" i="1" spc="-5" dirty="0">
                <a:latin typeface="Calibri"/>
                <a:cs typeface="Calibri"/>
              </a:rPr>
              <a:t>улучшать опорожнение</a:t>
            </a:r>
            <a:r>
              <a:rPr sz="2000" i="1" spc="-8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мочевого</a:t>
            </a:r>
            <a:endParaRPr sz="2000">
              <a:latin typeface="Calibri"/>
              <a:cs typeface="Calibri"/>
            </a:endParaRPr>
          </a:p>
          <a:p>
            <a:pPr marL="3597275" marR="941705">
              <a:lnSpc>
                <a:spcPct val="70000"/>
              </a:lnSpc>
              <a:spcBef>
                <a:spcPts val="360"/>
              </a:spcBef>
            </a:pPr>
            <a:r>
              <a:rPr sz="2000" i="1" dirty="0">
                <a:latin typeface="Calibri"/>
                <a:cs typeface="Calibri"/>
              </a:rPr>
              <a:t>пузыря, но </a:t>
            </a:r>
            <a:r>
              <a:rPr sz="2000" i="1" spc="-5" dirty="0">
                <a:latin typeface="Calibri"/>
                <a:cs typeface="Calibri"/>
              </a:rPr>
              <a:t>их рутинно </a:t>
            </a:r>
            <a:r>
              <a:rPr sz="2000" i="1" dirty="0">
                <a:latin typeface="Calibri"/>
                <a:cs typeface="Calibri"/>
              </a:rPr>
              <a:t>не </a:t>
            </a:r>
            <a:r>
              <a:rPr sz="2000" i="1" spc="-5" dirty="0">
                <a:latin typeface="Calibri"/>
                <a:cs typeface="Calibri"/>
              </a:rPr>
              <a:t>используют </a:t>
            </a:r>
            <a:r>
              <a:rPr sz="2000" i="1" dirty="0">
                <a:latin typeface="Calibri"/>
                <a:cs typeface="Calibri"/>
              </a:rPr>
              <a:t>в</a:t>
            </a:r>
            <a:r>
              <a:rPr sz="2000" i="1" spc="-1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клинической  практике.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75"/>
              </a:spcBef>
            </a:pPr>
            <a:r>
              <a:rPr sz="2000" spc="-5" dirty="0">
                <a:latin typeface="Calibri"/>
                <a:cs typeface="Calibri"/>
              </a:rPr>
              <a:t>Для уменьшения инфравезикального сопротивления, уменьшения объема остаточной мочи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</a:rPr>
              <a:t>риска </a:t>
            </a:r>
            <a:r>
              <a:rPr sz="2000" spc="-5" dirty="0">
                <a:latin typeface="Calibri"/>
                <a:cs typeface="Calibri"/>
              </a:rPr>
              <a:t>автономной </a:t>
            </a:r>
            <a:r>
              <a:rPr sz="2000" spc="-10" dirty="0">
                <a:latin typeface="Calibri"/>
                <a:cs typeface="Calibri"/>
              </a:rPr>
              <a:t>дизрефлексии рекомендованы альфа-блокаторы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90" dirty="0">
                <a:latin typeface="Calibri"/>
                <a:cs typeface="Calibri"/>
              </a:rPr>
              <a:t>*2+.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Уровень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убедительности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рекомендаций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D (уровень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достоверности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доказательств</a:t>
            </a:r>
            <a:r>
              <a:rPr sz="2000" b="1" spc="-1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4).</a:t>
            </a:r>
            <a:endParaRPr sz="2000">
              <a:latin typeface="Calibri"/>
              <a:cs typeface="Calibri"/>
            </a:endParaRPr>
          </a:p>
          <a:p>
            <a:pPr marL="3598545" marR="5080">
              <a:lnSpc>
                <a:spcPct val="70000"/>
              </a:lnSpc>
              <a:spcBef>
                <a:spcPts val="1010"/>
              </a:spcBef>
            </a:pPr>
            <a:r>
              <a:rPr sz="2000" b="1" spc="-5" dirty="0">
                <a:latin typeface="Calibri"/>
                <a:cs typeface="Calibri"/>
              </a:rPr>
              <a:t>Комментарии: </a:t>
            </a:r>
            <a:r>
              <a:rPr sz="2000" i="1" spc="-5" dirty="0">
                <a:latin typeface="Calibri"/>
                <a:cs typeface="Calibri"/>
              </a:rPr>
              <a:t>Альфа-адреноблокаторы способны </a:t>
            </a:r>
            <a:r>
              <a:rPr sz="2000" i="1" dirty="0">
                <a:latin typeface="Calibri"/>
                <a:cs typeface="Calibri"/>
              </a:rPr>
              <a:t>привести  к </a:t>
            </a:r>
            <a:r>
              <a:rPr sz="2000" i="1" spc="-5" dirty="0">
                <a:latin typeface="Calibri"/>
                <a:cs typeface="Calibri"/>
              </a:rPr>
              <a:t>снижению артериального</a:t>
            </a:r>
            <a:r>
              <a:rPr sz="2000" i="1" spc="-10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давления.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9972" y="5621223"/>
            <a:ext cx="587692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401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1.Barendrecht, M.M., et al. Is the </a:t>
            </a:r>
            <a:r>
              <a:rPr sz="1000" spc="-10" dirty="0">
                <a:latin typeface="Calibri"/>
                <a:cs typeface="Calibri"/>
              </a:rPr>
              <a:t>use </a:t>
            </a:r>
            <a:r>
              <a:rPr sz="1000" spc="-5" dirty="0">
                <a:latin typeface="Calibri"/>
                <a:cs typeface="Calibri"/>
              </a:rPr>
              <a:t>of parasympathomimetics for treating an underactive urinary bladder  evidence-based? </a:t>
            </a:r>
            <a:r>
              <a:rPr sz="1000" spc="-10" dirty="0">
                <a:latin typeface="Calibri"/>
                <a:cs typeface="Calibri"/>
              </a:rPr>
              <a:t>BJU </a:t>
            </a:r>
            <a:r>
              <a:rPr sz="1000" spc="-5" dirty="0">
                <a:latin typeface="Calibri"/>
                <a:cs typeface="Calibri"/>
              </a:rPr>
              <a:t>Int, 2007. 99: 749.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https:/</a:t>
            </a:r>
            <a:r>
              <a:rPr sz="1000" spc="-5" dirty="0">
                <a:latin typeface="Calibri"/>
                <a:cs typeface="Calibri"/>
                <a:hlinkClick r:id="rId2"/>
              </a:rPr>
              <a:t>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2"/>
              </a:rPr>
              <a:t>w.ncbi.nlm.nih.gov/pubmed/17233798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2.Gomes, C.M., </a:t>
            </a:r>
            <a:r>
              <a:rPr sz="1000" spc="-5" dirty="0">
                <a:latin typeface="Calibri"/>
                <a:cs typeface="Calibri"/>
              </a:rPr>
              <a:t>et al. Neurological status predicts response to alpha-blockers in </a:t>
            </a:r>
            <a:r>
              <a:rPr sz="1000" spc="-10" dirty="0">
                <a:latin typeface="Calibri"/>
                <a:cs typeface="Calibri"/>
              </a:rPr>
              <a:t>men </a:t>
            </a:r>
            <a:r>
              <a:rPr sz="1000" spc="-5" dirty="0">
                <a:latin typeface="Calibri"/>
                <a:cs typeface="Calibri"/>
              </a:rPr>
              <a:t>with voiding dysfunction and  Parkinson’s disease. Clinics, 2014. 69: 817.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https:/</a:t>
            </a:r>
            <a:r>
              <a:rPr sz="1000" spc="-5" dirty="0">
                <a:latin typeface="Calibri"/>
                <a:cs typeface="Calibri"/>
                <a:hlinkClick r:id="rId3"/>
              </a:rPr>
              <a:t>/w</a:t>
            </a:r>
            <a:r>
              <a:rPr sz="1000" spc="-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  <a:hlinkClick r:id="rId3"/>
              </a:rPr>
              <a:t>w.ncbi.nlm.nih.gov/pubmed/25627993v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4486211"/>
            <a:ext cx="1360551" cy="1986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24925" y="4846701"/>
            <a:ext cx="2908300" cy="431800"/>
          </a:xfrm>
          <a:prstGeom prst="rect">
            <a:avLst/>
          </a:prstGeom>
          <a:ln w="12700">
            <a:solidFill>
              <a:srgbClr val="4471C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Тамсулозин 0,4 </a:t>
            </a:r>
            <a:r>
              <a:rPr sz="11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sz="1100" spc="-5" dirty="0">
                <a:solidFill>
                  <a:srgbClr val="006FC0"/>
                </a:solidFill>
                <a:latin typeface="Calibri"/>
                <a:cs typeface="Calibri"/>
              </a:rPr>
              <a:t>раз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1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1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Доксазозин от 2 </a:t>
            </a:r>
            <a:r>
              <a:rPr sz="1100" spc="-5" dirty="0">
                <a:solidFill>
                  <a:srgbClr val="006FC0"/>
                </a:solidFill>
                <a:latin typeface="Calibri"/>
                <a:cs typeface="Calibri"/>
              </a:rPr>
              <a:t>до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sz="11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sz="1100" spc="-5" dirty="0">
                <a:solidFill>
                  <a:srgbClr val="006FC0"/>
                </a:solidFill>
                <a:latin typeface="Calibri"/>
                <a:cs typeface="Calibri"/>
              </a:rPr>
              <a:t>раза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100" spc="-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5647" y="96469"/>
            <a:ext cx="7466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20" dirty="0">
                <a:solidFill>
                  <a:srgbClr val="4471C4"/>
                </a:solidFill>
                <a:latin typeface="Calibri Light"/>
                <a:cs typeface="Calibri Light"/>
              </a:rPr>
              <a:t>Методы отведения </a:t>
            </a:r>
            <a:r>
              <a:rPr sz="2200" b="0" spc="-15" dirty="0">
                <a:solidFill>
                  <a:srgbClr val="4471C4"/>
                </a:solidFill>
                <a:latin typeface="Calibri Light"/>
                <a:cs typeface="Calibri Light"/>
              </a:rPr>
              <a:t>мочи </a:t>
            </a:r>
            <a:r>
              <a:rPr sz="2200" b="0" spc="-10" dirty="0">
                <a:solidFill>
                  <a:srgbClr val="4471C4"/>
                </a:solidFill>
                <a:latin typeface="Calibri Light"/>
                <a:cs typeface="Calibri Light"/>
              </a:rPr>
              <a:t>при </a:t>
            </a:r>
            <a:r>
              <a:rPr sz="2200" b="0" spc="-20" dirty="0">
                <a:solidFill>
                  <a:srgbClr val="4471C4"/>
                </a:solidFill>
                <a:latin typeface="Calibri Light"/>
                <a:cs typeface="Calibri Light"/>
              </a:rPr>
              <a:t>нарушении </a:t>
            </a:r>
            <a:r>
              <a:rPr sz="2200" b="0" spc="-15" dirty="0">
                <a:solidFill>
                  <a:srgbClr val="4471C4"/>
                </a:solidFill>
                <a:latin typeface="Calibri Light"/>
                <a:cs typeface="Calibri Light"/>
              </a:rPr>
              <a:t>функции</a:t>
            </a:r>
            <a:r>
              <a:rPr sz="2200" b="0" spc="-335" dirty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4471C4"/>
                </a:solidFill>
                <a:latin typeface="Calibri Light"/>
                <a:cs typeface="Calibri Light"/>
              </a:rPr>
              <a:t>опорожнения</a:t>
            </a:r>
            <a:endParaRPr sz="2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0122" y="863321"/>
            <a:ext cx="5303520" cy="16002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Периодическая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катетеризация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Эпицистостома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90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Дренирование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постоянным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уретральным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катетером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24066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Рефлекторное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мочеиспускание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прием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Креда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4002" y="6431686"/>
            <a:ext cx="59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426" y="5449011"/>
            <a:ext cx="40557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0" spc="-5" dirty="0">
                <a:solidFill>
                  <a:srgbClr val="4471C4"/>
                </a:solidFill>
                <a:latin typeface="Calibri Light"/>
                <a:cs typeface="Calibri Light"/>
              </a:rPr>
              <a:t>Наибольший </a:t>
            </a:r>
            <a:r>
              <a:rPr sz="1400" b="0" dirty="0">
                <a:solidFill>
                  <a:srgbClr val="4471C4"/>
                </a:solidFill>
                <a:latin typeface="Calibri Light"/>
                <a:cs typeface="Calibri Light"/>
              </a:rPr>
              <a:t>риск </a:t>
            </a:r>
            <a:r>
              <a:rPr sz="1400" b="0" spc="-5" dirty="0">
                <a:solidFill>
                  <a:srgbClr val="4471C4"/>
                </a:solidFill>
                <a:latin typeface="Calibri Light"/>
                <a:cs typeface="Calibri Light"/>
              </a:rPr>
              <a:t>поражения почек </a:t>
            </a:r>
            <a:r>
              <a:rPr sz="1400" b="0" dirty="0">
                <a:solidFill>
                  <a:srgbClr val="4471C4"/>
                </a:solidFill>
                <a:latin typeface="Calibri Light"/>
                <a:cs typeface="Calibri Light"/>
              </a:rPr>
              <a:t>наблюдается </a:t>
            </a:r>
            <a:r>
              <a:rPr sz="1400" b="0" spc="-5" dirty="0">
                <a:solidFill>
                  <a:srgbClr val="4471C4"/>
                </a:solidFill>
                <a:latin typeface="Calibri Light"/>
                <a:cs typeface="Calibri Light"/>
              </a:rPr>
              <a:t>при  рефлекторном опорожнении (ассистированном типе  мочеиспускания) мочевого пузыря</a:t>
            </a:r>
            <a:r>
              <a:rPr sz="1400" b="0" spc="-110" dirty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4471C4"/>
                </a:solidFill>
                <a:latin typeface="Calibri Light"/>
                <a:cs typeface="Calibri Light"/>
              </a:rPr>
              <a:t>(В)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7398" y="6268618"/>
            <a:ext cx="9709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solidFill>
                  <a:srgbClr val="4471C4"/>
                </a:solidFill>
                <a:latin typeface="Arial"/>
                <a:cs typeface="Arial"/>
              </a:rPr>
              <a:t>Weld </a:t>
            </a:r>
            <a:r>
              <a:rPr sz="1000" spc="-5" dirty="0">
                <a:solidFill>
                  <a:srgbClr val="4471C4"/>
                </a:solidFill>
                <a:latin typeface="Arial"/>
                <a:cs typeface="Arial"/>
              </a:rPr>
              <a:t>et al.,</a:t>
            </a:r>
            <a:r>
              <a:rPr sz="1000" spc="-1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4471C4"/>
                </a:solidFill>
                <a:latin typeface="Arial"/>
                <a:cs typeface="Arial"/>
              </a:rPr>
              <a:t>2000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56426" y="2931032"/>
            <a:ext cx="33966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4471C4"/>
                </a:solidFill>
                <a:latin typeface="Arial"/>
                <a:cs typeface="Arial"/>
              </a:rPr>
              <a:t>К </a:t>
            </a:r>
            <a:r>
              <a:rPr sz="1600" i="1" spc="-10" dirty="0">
                <a:solidFill>
                  <a:srgbClr val="4471C4"/>
                </a:solidFill>
                <a:latin typeface="Arial"/>
                <a:cs typeface="Arial"/>
              </a:rPr>
              <a:t>дренированию </a:t>
            </a:r>
            <a:r>
              <a:rPr sz="1600" i="1" spc="-20" dirty="0">
                <a:solidFill>
                  <a:srgbClr val="4471C4"/>
                </a:solidFill>
                <a:latin typeface="Arial"/>
                <a:cs typeface="Arial"/>
              </a:rPr>
              <a:t>мочевого </a:t>
            </a:r>
            <a:r>
              <a:rPr sz="1600" i="1" spc="-5" dirty="0">
                <a:solidFill>
                  <a:srgbClr val="4471C4"/>
                </a:solidFill>
                <a:latin typeface="Arial"/>
                <a:cs typeface="Arial"/>
              </a:rPr>
              <a:t>пузыря  </a:t>
            </a:r>
            <a:r>
              <a:rPr sz="1600" i="1" spc="-15" dirty="0">
                <a:solidFill>
                  <a:srgbClr val="4471C4"/>
                </a:solidFill>
                <a:latin typeface="Arial"/>
                <a:cs typeface="Arial"/>
              </a:rPr>
              <a:t>постоянным </a:t>
            </a:r>
            <a:r>
              <a:rPr sz="1600" i="1" spc="-10" dirty="0">
                <a:solidFill>
                  <a:srgbClr val="4471C4"/>
                </a:solidFill>
                <a:latin typeface="Arial"/>
                <a:cs typeface="Arial"/>
              </a:rPr>
              <a:t>катетером следует  прибегать при </a:t>
            </a:r>
            <a:r>
              <a:rPr sz="1600" i="1" spc="-15" dirty="0">
                <a:solidFill>
                  <a:srgbClr val="4471C4"/>
                </a:solidFill>
                <a:latin typeface="Arial"/>
                <a:cs typeface="Arial"/>
              </a:rPr>
              <a:t>невозможности  </a:t>
            </a:r>
            <a:r>
              <a:rPr sz="1600" i="1" spc="-10" dirty="0">
                <a:solidFill>
                  <a:srgbClr val="4471C4"/>
                </a:solidFill>
                <a:latin typeface="Arial"/>
                <a:cs typeface="Arial"/>
              </a:rPr>
              <a:t>осуществления периодической  катетеризации </a:t>
            </a:r>
            <a:r>
              <a:rPr sz="1600" i="1" spc="-5" dirty="0">
                <a:solidFill>
                  <a:srgbClr val="4471C4"/>
                </a:solidFill>
                <a:latin typeface="Arial"/>
                <a:cs typeface="Arial"/>
              </a:rPr>
              <a:t>с </a:t>
            </a:r>
            <a:r>
              <a:rPr sz="1600" i="1" spc="-10" dirty="0">
                <a:solidFill>
                  <a:srgbClr val="4471C4"/>
                </a:solidFill>
                <a:latin typeface="Arial"/>
                <a:cs typeface="Arial"/>
              </a:rPr>
              <a:t>посторонней  помощью или </a:t>
            </a:r>
            <a:r>
              <a:rPr sz="1600" i="1" spc="-15" dirty="0">
                <a:solidFill>
                  <a:srgbClr val="4471C4"/>
                </a:solidFill>
                <a:latin typeface="Arial"/>
                <a:cs typeface="Arial"/>
              </a:rPr>
              <a:t>самостоятельно</a:t>
            </a:r>
            <a:r>
              <a:rPr sz="1600" i="1" spc="2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4471C4"/>
                </a:solidFill>
                <a:latin typeface="Arial"/>
                <a:cs typeface="Arial"/>
              </a:rPr>
              <a:t>(С)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81924" y="4295448"/>
            <a:ext cx="3433445" cy="1320165"/>
            <a:chOff x="2081924" y="4295448"/>
            <a:chExt cx="3433445" cy="1320165"/>
          </a:xfrm>
        </p:grpSpPr>
        <p:sp>
          <p:nvSpPr>
            <p:cNvPr id="9" name="object 9"/>
            <p:cNvSpPr/>
            <p:nvPr/>
          </p:nvSpPr>
          <p:spPr>
            <a:xfrm>
              <a:off x="2084146" y="5172602"/>
              <a:ext cx="1898650" cy="294005"/>
            </a:xfrm>
            <a:custGeom>
              <a:avLst/>
              <a:gdLst/>
              <a:ahLst/>
              <a:cxnLst/>
              <a:rect l="l" t="t" r="r" b="b"/>
              <a:pathLst>
                <a:path w="1898650" h="294004">
                  <a:moveTo>
                    <a:pt x="0" y="293643"/>
                  </a:moveTo>
                  <a:lnTo>
                    <a:pt x="1898166" y="293643"/>
                  </a:lnTo>
                </a:path>
                <a:path w="1898650" h="294004">
                  <a:moveTo>
                    <a:pt x="0" y="146833"/>
                  </a:moveTo>
                  <a:lnTo>
                    <a:pt x="1898166" y="146833"/>
                  </a:lnTo>
                </a:path>
                <a:path w="1898650" h="294004">
                  <a:moveTo>
                    <a:pt x="0" y="0"/>
                  </a:moveTo>
                  <a:lnTo>
                    <a:pt x="1898166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65449" y="5114020"/>
              <a:ext cx="489284" cy="4973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4146" y="4735216"/>
              <a:ext cx="1898650" cy="294005"/>
            </a:xfrm>
            <a:custGeom>
              <a:avLst/>
              <a:gdLst/>
              <a:ahLst/>
              <a:cxnLst/>
              <a:rect l="l" t="t" r="r" b="b"/>
              <a:pathLst>
                <a:path w="1898650" h="294004">
                  <a:moveTo>
                    <a:pt x="0" y="293587"/>
                  </a:moveTo>
                  <a:lnTo>
                    <a:pt x="1898166" y="293587"/>
                  </a:lnTo>
                </a:path>
                <a:path w="1898650" h="294004">
                  <a:moveTo>
                    <a:pt x="0" y="146753"/>
                  </a:moveTo>
                  <a:lnTo>
                    <a:pt x="1898166" y="146753"/>
                  </a:lnTo>
                </a:path>
                <a:path w="1898650" h="294004">
                  <a:moveTo>
                    <a:pt x="0" y="0"/>
                  </a:moveTo>
                  <a:lnTo>
                    <a:pt x="1898166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1638" y="4733514"/>
              <a:ext cx="493652" cy="877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84146" y="4588382"/>
              <a:ext cx="2754630" cy="878205"/>
            </a:xfrm>
            <a:custGeom>
              <a:avLst/>
              <a:gdLst/>
              <a:ahLst/>
              <a:cxnLst/>
              <a:rect l="l" t="t" r="r" b="b"/>
              <a:pathLst>
                <a:path w="2754629" h="878204">
                  <a:moveTo>
                    <a:pt x="2387450" y="877863"/>
                  </a:moveTo>
                  <a:lnTo>
                    <a:pt x="2754413" y="877863"/>
                  </a:lnTo>
                </a:path>
                <a:path w="2754629" h="878204">
                  <a:moveTo>
                    <a:pt x="2387450" y="731053"/>
                  </a:moveTo>
                  <a:lnTo>
                    <a:pt x="2754413" y="731053"/>
                  </a:lnTo>
                </a:path>
                <a:path w="2754629" h="878204">
                  <a:moveTo>
                    <a:pt x="2387450" y="584219"/>
                  </a:moveTo>
                  <a:lnTo>
                    <a:pt x="2754413" y="584219"/>
                  </a:lnTo>
                </a:path>
                <a:path w="2754629" h="878204">
                  <a:moveTo>
                    <a:pt x="2387450" y="440421"/>
                  </a:moveTo>
                  <a:lnTo>
                    <a:pt x="2754413" y="440421"/>
                  </a:lnTo>
                </a:path>
                <a:path w="2754629" h="878204">
                  <a:moveTo>
                    <a:pt x="2387450" y="293587"/>
                  </a:moveTo>
                  <a:lnTo>
                    <a:pt x="2754413" y="293587"/>
                  </a:lnTo>
                </a:path>
                <a:path w="2754629" h="878204">
                  <a:moveTo>
                    <a:pt x="2387450" y="146833"/>
                  </a:moveTo>
                  <a:lnTo>
                    <a:pt x="2754413" y="146833"/>
                  </a:lnTo>
                </a:path>
                <a:path w="2754629" h="878204">
                  <a:moveTo>
                    <a:pt x="0" y="0"/>
                  </a:moveTo>
                  <a:lnTo>
                    <a:pt x="1898166" y="0"/>
                  </a:lnTo>
                </a:path>
                <a:path w="2754629" h="878204">
                  <a:moveTo>
                    <a:pt x="2387450" y="0"/>
                  </a:moveTo>
                  <a:lnTo>
                    <a:pt x="2754413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4146" y="4441548"/>
              <a:ext cx="3429635" cy="0"/>
            </a:xfrm>
            <a:custGeom>
              <a:avLst/>
              <a:gdLst/>
              <a:ahLst/>
              <a:cxnLst/>
              <a:rect l="l" t="t" r="r" b="b"/>
              <a:pathLst>
                <a:path w="3429635">
                  <a:moveTo>
                    <a:pt x="0" y="0"/>
                  </a:moveTo>
                  <a:lnTo>
                    <a:pt x="3429392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82312" y="4472920"/>
              <a:ext cx="489284" cy="11384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27844" y="4588382"/>
              <a:ext cx="186055" cy="878205"/>
            </a:xfrm>
            <a:custGeom>
              <a:avLst/>
              <a:gdLst/>
              <a:ahLst/>
              <a:cxnLst/>
              <a:rect l="l" t="t" r="r" b="b"/>
              <a:pathLst>
                <a:path w="186054" h="878204">
                  <a:moveTo>
                    <a:pt x="0" y="877863"/>
                  </a:moveTo>
                  <a:lnTo>
                    <a:pt x="185694" y="877863"/>
                  </a:lnTo>
                </a:path>
                <a:path w="186054" h="878204">
                  <a:moveTo>
                    <a:pt x="0" y="731053"/>
                  </a:moveTo>
                  <a:lnTo>
                    <a:pt x="185694" y="731053"/>
                  </a:lnTo>
                </a:path>
                <a:path w="186054" h="878204">
                  <a:moveTo>
                    <a:pt x="0" y="584219"/>
                  </a:moveTo>
                  <a:lnTo>
                    <a:pt x="185694" y="584219"/>
                  </a:lnTo>
                </a:path>
                <a:path w="186054" h="878204">
                  <a:moveTo>
                    <a:pt x="0" y="440421"/>
                  </a:moveTo>
                  <a:lnTo>
                    <a:pt x="185694" y="440421"/>
                  </a:lnTo>
                </a:path>
                <a:path w="186054" h="878204">
                  <a:moveTo>
                    <a:pt x="0" y="293587"/>
                  </a:moveTo>
                  <a:lnTo>
                    <a:pt x="185694" y="293587"/>
                  </a:lnTo>
                </a:path>
                <a:path w="186054" h="878204">
                  <a:moveTo>
                    <a:pt x="0" y="146833"/>
                  </a:moveTo>
                  <a:lnTo>
                    <a:pt x="185694" y="146833"/>
                  </a:lnTo>
                </a:path>
                <a:path w="186054" h="878204">
                  <a:moveTo>
                    <a:pt x="0" y="0"/>
                  </a:moveTo>
                  <a:lnTo>
                    <a:pt x="185694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8560" y="4499842"/>
              <a:ext cx="489284" cy="11114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84146" y="4297670"/>
              <a:ext cx="3429635" cy="1315720"/>
            </a:xfrm>
            <a:custGeom>
              <a:avLst/>
              <a:gdLst/>
              <a:ahLst/>
              <a:cxnLst/>
              <a:rect l="l" t="t" r="r" b="b"/>
              <a:pathLst>
                <a:path w="3429635" h="1315720">
                  <a:moveTo>
                    <a:pt x="0" y="0"/>
                  </a:moveTo>
                  <a:lnTo>
                    <a:pt x="3429392" y="0"/>
                  </a:lnTo>
                </a:path>
                <a:path w="3429635" h="1315720">
                  <a:moveTo>
                    <a:pt x="0" y="1315153"/>
                  </a:moveTo>
                  <a:lnTo>
                    <a:pt x="11" y="0"/>
                  </a:lnTo>
                </a:path>
                <a:path w="3429635" h="1315720">
                  <a:moveTo>
                    <a:pt x="0" y="1315153"/>
                  </a:moveTo>
                  <a:lnTo>
                    <a:pt x="3429392" y="1315153"/>
                  </a:lnTo>
                </a:path>
              </a:pathLst>
            </a:custGeom>
            <a:ln w="368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11652" y="4918600"/>
            <a:ext cx="220979" cy="122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spc="195" dirty="0">
                <a:latin typeface="Calibri"/>
                <a:cs typeface="Calibri"/>
              </a:rPr>
              <a:t>17%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70870" y="4585268"/>
            <a:ext cx="220979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600" spc="195" dirty="0">
                <a:latin typeface="Calibri"/>
                <a:cs typeface="Calibri"/>
              </a:rPr>
              <a:t>30%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3544" y="4177402"/>
            <a:ext cx="219710" cy="14909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</a:pPr>
            <a:r>
              <a:rPr sz="600" spc="180" dirty="0">
                <a:latin typeface="Calibri"/>
                <a:cs typeface="Calibri"/>
              </a:rPr>
              <a:t>45%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600" spc="180" dirty="0">
                <a:latin typeface="Calibri"/>
                <a:cs typeface="Calibri"/>
              </a:rPr>
              <a:t>40%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600" spc="180" dirty="0">
                <a:latin typeface="Calibri"/>
                <a:cs typeface="Calibri"/>
              </a:rPr>
              <a:t>35%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r>
              <a:rPr sz="600" spc="180" dirty="0">
                <a:latin typeface="Calibri"/>
                <a:cs typeface="Calibri"/>
              </a:rPr>
              <a:t>30%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600" spc="180" dirty="0">
                <a:latin typeface="Calibri"/>
                <a:cs typeface="Calibri"/>
              </a:rPr>
              <a:t>25%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600" spc="180" dirty="0">
                <a:latin typeface="Calibri"/>
                <a:cs typeface="Calibri"/>
              </a:rPr>
              <a:t>20%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600" spc="180" dirty="0">
                <a:latin typeface="Calibri"/>
                <a:cs typeface="Calibri"/>
              </a:rPr>
              <a:t>15%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600" spc="180" dirty="0">
                <a:latin typeface="Calibri"/>
                <a:cs typeface="Calibri"/>
              </a:rPr>
              <a:t>10%</a:t>
            </a:r>
            <a:endParaRPr sz="60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  <a:spcBef>
                <a:spcPts val="430"/>
              </a:spcBef>
            </a:pPr>
            <a:r>
              <a:rPr sz="600" spc="210" dirty="0">
                <a:latin typeface="Calibri"/>
                <a:cs typeface="Calibri"/>
              </a:rPr>
              <a:t>5%</a:t>
            </a:r>
            <a:endParaRPr sz="60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  <a:spcBef>
                <a:spcPts val="434"/>
              </a:spcBef>
            </a:pPr>
            <a:r>
              <a:rPr sz="600" spc="210" dirty="0">
                <a:latin typeface="Calibri"/>
                <a:cs typeface="Calibri"/>
              </a:rPr>
              <a:t>0%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83715" y="5649150"/>
            <a:ext cx="3401060" cy="5162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 indent="148590">
              <a:lnSpc>
                <a:spcPct val="108300"/>
              </a:lnSpc>
              <a:spcBef>
                <a:spcPts val="75"/>
              </a:spcBef>
              <a:tabLst>
                <a:tab pos="981710" algn="l"/>
                <a:tab pos="1854200" algn="l"/>
                <a:tab pos="1989455" algn="l"/>
                <a:tab pos="2621280" algn="l"/>
                <a:tab pos="2691130" algn="l"/>
              </a:tabLst>
            </a:pPr>
            <a:r>
              <a:rPr sz="600" spc="145" dirty="0">
                <a:solidFill>
                  <a:srgbClr val="C00000"/>
                </a:solidFill>
                <a:latin typeface="Calibri"/>
                <a:cs typeface="Calibri"/>
              </a:rPr>
              <a:t>Интермитт.	</a:t>
            </a:r>
            <a:r>
              <a:rPr sz="600" spc="165" dirty="0">
                <a:solidFill>
                  <a:srgbClr val="C00000"/>
                </a:solidFill>
                <a:latin typeface="Calibri"/>
                <a:cs typeface="Calibri"/>
              </a:rPr>
              <a:t>Постоянный	</a:t>
            </a:r>
            <a:r>
              <a:rPr sz="600" spc="150" dirty="0">
                <a:solidFill>
                  <a:srgbClr val="C00000"/>
                </a:solidFill>
                <a:latin typeface="Calibri"/>
                <a:cs typeface="Calibri"/>
              </a:rPr>
              <a:t>Цистостома		Рефлекторн.  </a:t>
            </a:r>
            <a:r>
              <a:rPr sz="600" spc="135" dirty="0">
                <a:solidFill>
                  <a:srgbClr val="C00000"/>
                </a:solidFill>
                <a:latin typeface="Calibri"/>
                <a:cs typeface="Calibri"/>
              </a:rPr>
              <a:t>катетериз.</a:t>
            </a:r>
            <a:r>
              <a:rPr sz="600" spc="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spc="145" dirty="0">
                <a:solidFill>
                  <a:srgbClr val="C00000"/>
                </a:solidFill>
                <a:latin typeface="Calibri"/>
                <a:cs typeface="Calibri"/>
              </a:rPr>
              <a:t>(n=92) </a:t>
            </a:r>
            <a:r>
              <a:rPr sz="600" spc="4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spc="160" dirty="0">
                <a:solidFill>
                  <a:srgbClr val="C00000"/>
                </a:solidFill>
                <a:latin typeface="Calibri"/>
                <a:cs typeface="Calibri"/>
              </a:rPr>
              <a:t>уретральный		</a:t>
            </a:r>
            <a:r>
              <a:rPr sz="600" spc="140" dirty="0">
                <a:solidFill>
                  <a:srgbClr val="C00000"/>
                </a:solidFill>
                <a:latin typeface="Calibri"/>
                <a:cs typeface="Calibri"/>
              </a:rPr>
              <a:t>(n=36)	</a:t>
            </a:r>
            <a:r>
              <a:rPr sz="600" spc="170" dirty="0">
                <a:solidFill>
                  <a:srgbClr val="C00000"/>
                </a:solidFill>
                <a:latin typeface="Calibri"/>
                <a:cs typeface="Calibri"/>
              </a:rPr>
              <a:t>опорожнение</a:t>
            </a:r>
            <a:r>
              <a:rPr sz="6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spc="14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endParaRPr sz="600">
              <a:latin typeface="Calibri"/>
              <a:cs typeface="Calibri"/>
            </a:endParaRPr>
          </a:p>
          <a:p>
            <a:pPr marL="2691130" marR="75565" indent="-1793239">
              <a:lnSpc>
                <a:spcPts val="780"/>
              </a:lnSpc>
              <a:spcBef>
                <a:spcPts val="15"/>
              </a:spcBef>
              <a:tabLst>
                <a:tab pos="2700020" algn="l"/>
              </a:tabLst>
            </a:pPr>
            <a:r>
              <a:rPr sz="600" spc="140" dirty="0">
                <a:solidFill>
                  <a:srgbClr val="C00000"/>
                </a:solidFill>
                <a:latin typeface="Calibri"/>
                <a:cs typeface="Calibri"/>
              </a:rPr>
              <a:t>катетер</a:t>
            </a:r>
            <a:r>
              <a:rPr sz="600" spc="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spc="145" dirty="0">
                <a:solidFill>
                  <a:srgbClr val="C00000"/>
                </a:solidFill>
                <a:latin typeface="Calibri"/>
                <a:cs typeface="Calibri"/>
              </a:rPr>
              <a:t>(n=114)		остат.мочой  </a:t>
            </a:r>
            <a:r>
              <a:rPr sz="600" spc="170" dirty="0">
                <a:solidFill>
                  <a:srgbClr val="C00000"/>
                </a:solidFill>
                <a:latin typeface="Calibri"/>
                <a:cs typeface="Calibri"/>
              </a:rPr>
              <a:t>мене</a:t>
            </a:r>
            <a:r>
              <a:rPr sz="6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spc="170" dirty="0">
                <a:solidFill>
                  <a:srgbClr val="C00000"/>
                </a:solidFill>
                <a:latin typeface="Calibri"/>
                <a:cs typeface="Calibri"/>
              </a:rPr>
              <a:t>100</a:t>
            </a:r>
            <a:r>
              <a:rPr sz="6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600" spc="190" dirty="0">
                <a:solidFill>
                  <a:srgbClr val="C00000"/>
                </a:solidFill>
                <a:latin typeface="Calibri"/>
                <a:cs typeface="Calibri"/>
              </a:rPr>
              <a:t>мл</a:t>
            </a:r>
            <a:endParaRPr sz="600">
              <a:latin typeface="Calibri"/>
              <a:cs typeface="Calibri"/>
            </a:endParaRPr>
          </a:p>
          <a:p>
            <a:pPr marL="2848610">
              <a:lnSpc>
                <a:spcPct val="100000"/>
              </a:lnSpc>
              <a:spcBef>
                <a:spcPts val="25"/>
              </a:spcBef>
            </a:pPr>
            <a:r>
              <a:rPr sz="600" spc="140" dirty="0">
                <a:solidFill>
                  <a:srgbClr val="C00000"/>
                </a:solidFill>
                <a:latin typeface="Calibri"/>
                <a:cs typeface="Calibri"/>
              </a:rPr>
              <a:t>(n=74)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80407" y="3474588"/>
            <a:ext cx="3030220" cy="9753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R="40005" indent="-4445" algn="ctr">
              <a:lnSpc>
                <a:spcPct val="105100"/>
              </a:lnSpc>
              <a:spcBef>
                <a:spcPts val="65"/>
              </a:spcBef>
            </a:pPr>
            <a:r>
              <a:rPr sz="1100" b="1" spc="295" dirty="0">
                <a:solidFill>
                  <a:srgbClr val="44536A"/>
                </a:solidFill>
                <a:latin typeface="Calibri"/>
                <a:cs typeface="Calibri"/>
              </a:rPr>
              <a:t>Осложнения</a:t>
            </a:r>
            <a:r>
              <a:rPr sz="1100" b="1" spc="1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60" dirty="0">
                <a:solidFill>
                  <a:srgbClr val="44536A"/>
                </a:solidFill>
                <a:latin typeface="Calibri"/>
                <a:cs typeface="Calibri"/>
              </a:rPr>
              <a:t>со</a:t>
            </a:r>
            <a:r>
              <a:rPr sz="1100" b="1" spc="1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90" dirty="0">
                <a:solidFill>
                  <a:srgbClr val="44536A"/>
                </a:solidFill>
                <a:latin typeface="Calibri"/>
                <a:cs typeface="Calibri"/>
              </a:rPr>
              <a:t>стороны</a:t>
            </a:r>
            <a:r>
              <a:rPr sz="1100" b="1" spc="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80" dirty="0">
                <a:solidFill>
                  <a:srgbClr val="44536A"/>
                </a:solidFill>
                <a:latin typeface="Calibri"/>
                <a:cs typeface="Calibri"/>
              </a:rPr>
              <a:t>почек</a:t>
            </a:r>
            <a:r>
              <a:rPr sz="1100" b="1" spc="1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305" dirty="0">
                <a:solidFill>
                  <a:srgbClr val="44536A"/>
                </a:solidFill>
                <a:latin typeface="Calibri"/>
                <a:cs typeface="Calibri"/>
              </a:rPr>
              <a:t>и  </a:t>
            </a:r>
            <a:r>
              <a:rPr sz="1100" b="1" spc="275" dirty="0">
                <a:solidFill>
                  <a:srgbClr val="44536A"/>
                </a:solidFill>
                <a:latin typeface="Calibri"/>
                <a:cs typeface="Calibri"/>
              </a:rPr>
              <a:t>верхних </a:t>
            </a:r>
            <a:r>
              <a:rPr sz="1100" b="1" spc="305" dirty="0">
                <a:solidFill>
                  <a:srgbClr val="44536A"/>
                </a:solidFill>
                <a:latin typeface="Calibri"/>
                <a:cs typeface="Calibri"/>
              </a:rPr>
              <a:t>мочевыводящих</a:t>
            </a:r>
            <a:r>
              <a:rPr sz="1100" b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54" dirty="0">
                <a:solidFill>
                  <a:srgbClr val="44536A"/>
                </a:solidFill>
                <a:latin typeface="Calibri"/>
                <a:cs typeface="Calibri"/>
              </a:rPr>
              <a:t>путей.  </a:t>
            </a:r>
            <a:r>
              <a:rPr sz="1100" b="1" spc="290" dirty="0">
                <a:solidFill>
                  <a:srgbClr val="44536A"/>
                </a:solidFill>
                <a:latin typeface="Calibri"/>
                <a:cs typeface="Calibri"/>
              </a:rPr>
              <a:t>Средний</a:t>
            </a:r>
            <a:r>
              <a:rPr sz="1100" b="1" spc="1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95" dirty="0">
                <a:solidFill>
                  <a:srgbClr val="44536A"/>
                </a:solidFill>
                <a:latin typeface="Calibri"/>
                <a:cs typeface="Calibri"/>
              </a:rPr>
              <a:t>период</a:t>
            </a:r>
            <a:r>
              <a:rPr sz="1100" b="1" spc="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95" dirty="0">
                <a:solidFill>
                  <a:srgbClr val="44536A"/>
                </a:solidFill>
                <a:latin typeface="Calibri"/>
                <a:cs typeface="Calibri"/>
              </a:rPr>
              <a:t>наблюдения</a:t>
            </a:r>
            <a:r>
              <a:rPr sz="1100" b="1" spc="9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100" b="1" spc="265" dirty="0">
                <a:solidFill>
                  <a:srgbClr val="44536A"/>
                </a:solidFill>
                <a:latin typeface="Calibri"/>
                <a:cs typeface="Calibri"/>
              </a:rPr>
              <a:t>18  </a:t>
            </a:r>
            <a:r>
              <a:rPr sz="1100" b="1" spc="254" dirty="0">
                <a:solidFill>
                  <a:srgbClr val="44536A"/>
                </a:solidFill>
                <a:latin typeface="Calibri"/>
                <a:cs typeface="Calibri"/>
              </a:rPr>
              <a:t>лет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Calibri"/>
              <a:cs typeface="Calibri"/>
            </a:endParaRPr>
          </a:p>
          <a:p>
            <a:pPr marL="1949450">
              <a:lnSpc>
                <a:spcPct val="100000"/>
              </a:lnSpc>
              <a:spcBef>
                <a:spcPts val="5"/>
              </a:spcBef>
              <a:tabLst>
                <a:tab pos="2808605" algn="l"/>
              </a:tabLst>
            </a:pPr>
            <a:r>
              <a:rPr sz="900" spc="262" baseline="4629" dirty="0">
                <a:latin typeface="Calibri"/>
                <a:cs typeface="Calibri"/>
              </a:rPr>
              <a:t>39</a:t>
            </a:r>
            <a:r>
              <a:rPr sz="900" spc="352" baseline="4629" dirty="0">
                <a:latin typeface="Calibri"/>
                <a:cs typeface="Calibri"/>
              </a:rPr>
              <a:t>%</a:t>
            </a:r>
            <a:r>
              <a:rPr sz="900" baseline="4629" dirty="0">
                <a:latin typeface="Calibri"/>
                <a:cs typeface="Calibri"/>
              </a:rPr>
              <a:t>	</a:t>
            </a:r>
            <a:r>
              <a:rPr sz="600" spc="195" dirty="0">
                <a:latin typeface="Calibri"/>
                <a:cs typeface="Calibri"/>
              </a:rPr>
              <a:t>38%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99715" y="3434881"/>
            <a:ext cx="3940810" cy="2768600"/>
          </a:xfrm>
          <a:custGeom>
            <a:avLst/>
            <a:gdLst/>
            <a:ahLst/>
            <a:cxnLst/>
            <a:rect l="l" t="t" r="r" b="b"/>
            <a:pathLst>
              <a:path w="3940810" h="2768600">
                <a:moveTo>
                  <a:pt x="0" y="2768112"/>
                </a:moveTo>
                <a:lnTo>
                  <a:pt x="3940484" y="2768112"/>
                </a:lnTo>
                <a:lnTo>
                  <a:pt x="3940484" y="0"/>
                </a:lnTo>
                <a:lnTo>
                  <a:pt x="0" y="0"/>
                </a:lnTo>
                <a:lnTo>
                  <a:pt x="0" y="2768112"/>
                </a:lnTo>
                <a:close/>
              </a:path>
            </a:pathLst>
          </a:custGeom>
          <a:ln w="3452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8175" y="0"/>
            <a:ext cx="3248025" cy="3357245"/>
          </a:xfrm>
          <a:custGeom>
            <a:avLst/>
            <a:gdLst/>
            <a:ahLst/>
            <a:cxnLst/>
            <a:rect l="l" t="t" r="r" b="b"/>
            <a:pathLst>
              <a:path w="3248025" h="3357245">
                <a:moveTo>
                  <a:pt x="3248025" y="0"/>
                </a:moveTo>
                <a:lnTo>
                  <a:pt x="0" y="0"/>
                </a:lnTo>
                <a:lnTo>
                  <a:pt x="0" y="3175635"/>
                </a:lnTo>
                <a:lnTo>
                  <a:pt x="55995" y="3195570"/>
                </a:lnTo>
                <a:lnTo>
                  <a:pt x="110704" y="3214208"/>
                </a:lnTo>
                <a:lnTo>
                  <a:pt x="164157" y="3231575"/>
                </a:lnTo>
                <a:lnTo>
                  <a:pt x="216384" y="3247696"/>
                </a:lnTo>
                <a:lnTo>
                  <a:pt x="267417" y="3262596"/>
                </a:lnTo>
                <a:lnTo>
                  <a:pt x="317285" y="3276299"/>
                </a:lnTo>
                <a:lnTo>
                  <a:pt x="366020" y="3288832"/>
                </a:lnTo>
                <a:lnTo>
                  <a:pt x="413651" y="3300220"/>
                </a:lnTo>
                <a:lnTo>
                  <a:pt x="460211" y="3310487"/>
                </a:lnTo>
                <a:lnTo>
                  <a:pt x="505728" y="3319659"/>
                </a:lnTo>
                <a:lnTo>
                  <a:pt x="550235" y="3327761"/>
                </a:lnTo>
                <a:lnTo>
                  <a:pt x="593761" y="3334818"/>
                </a:lnTo>
                <a:lnTo>
                  <a:pt x="636338" y="3340855"/>
                </a:lnTo>
                <a:lnTo>
                  <a:pt x="677995" y="3345898"/>
                </a:lnTo>
                <a:lnTo>
                  <a:pt x="718764" y="3349971"/>
                </a:lnTo>
                <a:lnTo>
                  <a:pt x="758675" y="3353100"/>
                </a:lnTo>
                <a:lnTo>
                  <a:pt x="797759" y="3355310"/>
                </a:lnTo>
                <a:lnTo>
                  <a:pt x="836046" y="3356627"/>
                </a:lnTo>
                <a:lnTo>
                  <a:pt x="873568" y="3357074"/>
                </a:lnTo>
                <a:lnTo>
                  <a:pt x="910354" y="3356678"/>
                </a:lnTo>
                <a:lnTo>
                  <a:pt x="981843" y="3353456"/>
                </a:lnTo>
                <a:lnTo>
                  <a:pt x="1050758" y="3347162"/>
                </a:lnTo>
                <a:lnTo>
                  <a:pt x="1117345" y="3337998"/>
                </a:lnTo>
                <a:lnTo>
                  <a:pt x="1181849" y="3326164"/>
                </a:lnTo>
                <a:lnTo>
                  <a:pt x="1244514" y="3311862"/>
                </a:lnTo>
                <a:lnTo>
                  <a:pt x="1305587" y="3295294"/>
                </a:lnTo>
                <a:lnTo>
                  <a:pt x="1365312" y="3276660"/>
                </a:lnTo>
                <a:lnTo>
                  <a:pt x="1423934" y="3256162"/>
                </a:lnTo>
                <a:lnTo>
                  <a:pt x="1481698" y="3234002"/>
                </a:lnTo>
                <a:lnTo>
                  <a:pt x="1538849" y="3210381"/>
                </a:lnTo>
                <a:lnTo>
                  <a:pt x="1623964" y="3172650"/>
                </a:lnTo>
                <a:lnTo>
                  <a:pt x="1680657" y="3146257"/>
                </a:lnTo>
                <a:lnTo>
                  <a:pt x="1912331" y="3035134"/>
                </a:lnTo>
                <a:lnTo>
                  <a:pt x="1972702" y="3006972"/>
                </a:lnTo>
                <a:lnTo>
                  <a:pt x="2034543" y="2979061"/>
                </a:lnTo>
                <a:lnTo>
                  <a:pt x="2098100" y="2951602"/>
                </a:lnTo>
                <a:lnTo>
                  <a:pt x="2163618" y="2924795"/>
                </a:lnTo>
                <a:lnTo>
                  <a:pt x="2231343" y="2898844"/>
                </a:lnTo>
                <a:lnTo>
                  <a:pt x="2301519" y="2873948"/>
                </a:lnTo>
                <a:lnTo>
                  <a:pt x="2374391" y="2850309"/>
                </a:lnTo>
                <a:lnTo>
                  <a:pt x="2411915" y="2839024"/>
                </a:lnTo>
                <a:lnTo>
                  <a:pt x="2450205" y="2828129"/>
                </a:lnTo>
                <a:lnTo>
                  <a:pt x="2489291" y="2817649"/>
                </a:lnTo>
                <a:lnTo>
                  <a:pt x="2529205" y="2807609"/>
                </a:lnTo>
                <a:lnTo>
                  <a:pt x="2569977" y="2798034"/>
                </a:lnTo>
                <a:lnTo>
                  <a:pt x="2611637" y="2788950"/>
                </a:lnTo>
                <a:lnTo>
                  <a:pt x="2654217" y="2780382"/>
                </a:lnTo>
                <a:lnTo>
                  <a:pt x="2697746" y="2772354"/>
                </a:lnTo>
                <a:lnTo>
                  <a:pt x="2742256" y="2764892"/>
                </a:lnTo>
                <a:lnTo>
                  <a:pt x="2787778" y="2758022"/>
                </a:lnTo>
                <a:lnTo>
                  <a:pt x="2834340" y="2751768"/>
                </a:lnTo>
                <a:lnTo>
                  <a:pt x="2881976" y="2746155"/>
                </a:lnTo>
                <a:lnTo>
                  <a:pt x="2930714" y="2741209"/>
                </a:lnTo>
                <a:lnTo>
                  <a:pt x="2980586" y="2736955"/>
                </a:lnTo>
                <a:lnTo>
                  <a:pt x="3031623" y="2733418"/>
                </a:lnTo>
                <a:lnTo>
                  <a:pt x="3083854" y="2730623"/>
                </a:lnTo>
                <a:lnTo>
                  <a:pt x="3137311" y="2728596"/>
                </a:lnTo>
                <a:lnTo>
                  <a:pt x="3192024" y="2727361"/>
                </a:lnTo>
                <a:lnTo>
                  <a:pt x="3248025" y="2726944"/>
                </a:lnTo>
                <a:lnTo>
                  <a:pt x="324802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16939" y="257302"/>
            <a:ext cx="2680335" cy="21209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377825">
              <a:lnSpc>
                <a:spcPct val="90000"/>
              </a:lnSpc>
              <a:spcBef>
                <a:spcPts val="395"/>
              </a:spcBef>
            </a:pPr>
            <a:r>
              <a:rPr sz="2500" spc="-5" dirty="0">
                <a:solidFill>
                  <a:srgbClr val="FFFFFF"/>
                </a:solidFill>
              </a:rPr>
              <a:t>Оперативные  </a:t>
            </a:r>
            <a:r>
              <a:rPr sz="2500" spc="-10" dirty="0">
                <a:solidFill>
                  <a:srgbClr val="FFFFFF"/>
                </a:solidFill>
              </a:rPr>
              <a:t>методы лечения  </a:t>
            </a:r>
            <a:r>
              <a:rPr sz="2500" spc="-5" dirty="0">
                <a:solidFill>
                  <a:srgbClr val="FFFFFF"/>
                </a:solidFill>
              </a:rPr>
              <a:t>нейрогенной  </a:t>
            </a:r>
            <a:r>
              <a:rPr sz="2500" spc="-10" dirty="0">
                <a:solidFill>
                  <a:srgbClr val="FFFFFF"/>
                </a:solidFill>
              </a:rPr>
              <a:t>гипотонии  мочевого</a:t>
            </a:r>
            <a:r>
              <a:rPr sz="2500" spc="-6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пузыря</a:t>
            </a:r>
            <a:endParaRPr sz="2500"/>
          </a:p>
          <a:p>
            <a:pPr marL="12700">
              <a:lnSpc>
                <a:spcPts val="2700"/>
              </a:lnSpc>
            </a:pPr>
            <a:r>
              <a:rPr sz="2500" spc="-5" dirty="0">
                <a:solidFill>
                  <a:srgbClr val="FFFFFF"/>
                </a:solidFill>
              </a:rPr>
              <a:t>выполняются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редко</a:t>
            </a:r>
            <a:endParaRPr sz="2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5162" y="4321175"/>
            <a:ext cx="10861675" cy="1835150"/>
            <a:chOff x="665162" y="4321175"/>
            <a:chExt cx="10861675" cy="1835150"/>
          </a:xfrm>
        </p:grpSpPr>
        <p:sp>
          <p:nvSpPr>
            <p:cNvPr id="3" name="object 3"/>
            <p:cNvSpPr/>
            <p:nvPr/>
          </p:nvSpPr>
          <p:spPr>
            <a:xfrm>
              <a:off x="671512" y="5921375"/>
              <a:ext cx="10848975" cy="1905"/>
            </a:xfrm>
            <a:custGeom>
              <a:avLst/>
              <a:gdLst/>
              <a:ahLst/>
              <a:cxnLst/>
              <a:rect l="l" t="t" r="r" b="b"/>
              <a:pathLst>
                <a:path w="10848975" h="1904">
                  <a:moveTo>
                    <a:pt x="0" y="0"/>
                  </a:moveTo>
                  <a:lnTo>
                    <a:pt x="10848911" y="1587"/>
                  </a:lnTo>
                </a:path>
              </a:pathLst>
            </a:custGeom>
            <a:ln w="1270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83276" y="4321175"/>
              <a:ext cx="1852549" cy="1835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4679" y="4334128"/>
              <a:ext cx="1796796" cy="1819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14647" y="6022949"/>
            <a:ext cx="45389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Длительное дренирование постоянным уретральным катетером приводит к </a:t>
            </a:r>
            <a:r>
              <a:rPr sz="1000" dirty="0">
                <a:solidFill>
                  <a:srgbClr val="C00000"/>
                </a:solidFill>
                <a:latin typeface="Calibri"/>
                <a:cs typeface="Calibri"/>
              </a:rPr>
              <a:t>риску  </a:t>
            </a: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деструкции уретры и развитию таких осложнений как стриктура уретры, свищ  уретры, ятрогенная</a:t>
            </a:r>
            <a:r>
              <a:rPr sz="10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гипоспадия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116" y="25984"/>
            <a:ext cx="7846059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Преимущества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недостатки 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постоянного дренирования</a:t>
            </a:r>
            <a:r>
              <a:rPr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уретральным</a:t>
            </a:r>
          </a:p>
          <a:p>
            <a:pPr marL="12700">
              <a:lnSpc>
                <a:spcPts val="2280"/>
              </a:lnSpc>
            </a:pP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катетером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29294" y="4239767"/>
            <a:ext cx="10955020" cy="2022475"/>
            <a:chOff x="429294" y="4239767"/>
            <a:chExt cx="10955020" cy="2022475"/>
          </a:xfrm>
        </p:grpSpPr>
        <p:sp>
          <p:nvSpPr>
            <p:cNvPr id="9" name="object 9"/>
            <p:cNvSpPr/>
            <p:nvPr/>
          </p:nvSpPr>
          <p:spPr>
            <a:xfrm>
              <a:off x="6847331" y="4239767"/>
              <a:ext cx="2165604" cy="2022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42150" y="4435538"/>
              <a:ext cx="1577975" cy="14334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294" y="4332287"/>
              <a:ext cx="2807681" cy="13906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2301" y="4435538"/>
              <a:ext cx="2371725" cy="10271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0491" y="1972436"/>
            <a:ext cx="550672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Недостатки:</a:t>
            </a:r>
            <a:endParaRPr sz="18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  <a:spcBef>
                <a:spcPts val="153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Высокая частота уроинфекции (A)</a:t>
            </a:r>
            <a:endParaRPr sz="10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Частота нозокомиальной инфекции превышает 40%</a:t>
            </a:r>
            <a:r>
              <a:rPr sz="1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(В)</a:t>
            </a:r>
            <a:endParaRPr sz="10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Местные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деструктивные осложнения</a:t>
            </a:r>
            <a:r>
              <a:rPr sz="1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(C)</a:t>
            </a:r>
            <a:endParaRPr sz="10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Инкрустация катетера солями при длительном дренировании у 50% пациентов</a:t>
            </a:r>
            <a:r>
              <a:rPr sz="10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(C)</a:t>
            </a:r>
            <a:endParaRPr sz="10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Применение катетеризации более 10 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лет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сопряжено с риском развития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рака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мочевого пузыря</a:t>
            </a:r>
            <a:r>
              <a:rPr sz="10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(D)</a:t>
            </a:r>
            <a:endParaRPr sz="10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Неудобства 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1000">
              <a:latin typeface="Calibri"/>
              <a:cs typeface="Calibri"/>
            </a:endParaRPr>
          </a:p>
          <a:p>
            <a:pPr marL="13335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Необходимость постоянного наблюдения медицинским</a:t>
            </a:r>
            <a:r>
              <a:rPr sz="10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персоналом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192" y="1213230"/>
            <a:ext cx="43472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Небольшое количество</a:t>
            </a:r>
            <a:r>
              <a:rPr sz="1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противопоказаний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Может быть установлен средним медицинским</a:t>
            </a:r>
            <a:r>
              <a:rPr sz="1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персоналом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Большой выбор диаметров</a:t>
            </a:r>
            <a:r>
              <a:rPr sz="1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катетеров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Небольшая 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травматичность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при соблюдении технологии проведения</a:t>
            </a:r>
            <a:r>
              <a:rPr sz="10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Calibri"/>
                <a:cs typeface="Calibri"/>
              </a:rPr>
              <a:t>дренажа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6911" y="833927"/>
            <a:ext cx="1603627" cy="195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192" y="6022949"/>
            <a:ext cx="2765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Неправильная фиксация катетера при </a:t>
            </a:r>
            <a:r>
              <a:rPr sz="1000" spc="-10" dirty="0">
                <a:solidFill>
                  <a:srgbClr val="C00000"/>
                </a:solidFill>
                <a:latin typeface="Calibri"/>
                <a:cs typeface="Calibri"/>
              </a:rPr>
              <a:t>длительном  </a:t>
            </a: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дренировании постоянным уретральным  катетером приводит к осложнениям со стороны  уретры</a:t>
            </a:r>
            <a:r>
              <a:rPr sz="10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C00000"/>
                </a:solidFill>
                <a:latin typeface="Calibri"/>
                <a:cs typeface="Calibri"/>
              </a:rPr>
              <a:t>(С)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33129" y="2663190"/>
            <a:ext cx="2705735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0" spc="-5" dirty="0">
                <a:solidFill>
                  <a:srgbClr val="C00000"/>
                </a:solidFill>
                <a:latin typeface="Calibri Light"/>
                <a:cs typeface="Calibri Light"/>
              </a:rPr>
              <a:t>«Закрытые системы</a:t>
            </a:r>
            <a:r>
              <a:rPr sz="1200" b="0" spc="-2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200" b="0" dirty="0">
                <a:solidFill>
                  <a:srgbClr val="C00000"/>
                </a:solidFill>
                <a:latin typeface="Calibri Light"/>
                <a:cs typeface="Calibri Light"/>
              </a:rPr>
              <a:t>уменьшают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ts val="1370"/>
              </a:lnSpc>
            </a:pPr>
            <a:r>
              <a:rPr sz="1200" b="0" spc="-5" dirty="0">
                <a:solidFill>
                  <a:srgbClr val="C00000"/>
                </a:solidFill>
                <a:latin typeface="Calibri Light"/>
                <a:cs typeface="Calibri Light"/>
              </a:rPr>
              <a:t>осложнение </a:t>
            </a:r>
            <a:r>
              <a:rPr sz="1200" b="0" dirty="0">
                <a:solidFill>
                  <a:srgbClr val="C00000"/>
                </a:solidFill>
                <a:latin typeface="Calibri Light"/>
                <a:cs typeface="Calibri Light"/>
              </a:rPr>
              <a:t>и улучшают качество</a:t>
            </a:r>
            <a:r>
              <a:rPr sz="1200" b="0" spc="-9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C00000"/>
                </a:solidFill>
                <a:latin typeface="Calibri Light"/>
                <a:cs typeface="Calibri Light"/>
              </a:rPr>
              <a:t>жизни»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663051" y="405458"/>
            <a:ext cx="3321685" cy="2276475"/>
            <a:chOff x="8663051" y="405458"/>
            <a:chExt cx="3321685" cy="2276475"/>
          </a:xfrm>
        </p:grpSpPr>
        <p:sp>
          <p:nvSpPr>
            <p:cNvPr id="19" name="object 19"/>
            <p:cNvSpPr/>
            <p:nvPr/>
          </p:nvSpPr>
          <p:spPr>
            <a:xfrm>
              <a:off x="9822440" y="405458"/>
              <a:ext cx="2161822" cy="17221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63051" y="1206499"/>
              <a:ext cx="3213100" cy="14748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980678" y="6022949"/>
            <a:ext cx="29349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На 7 сутки, после установки постоянного </a:t>
            </a:r>
            <a:r>
              <a:rPr sz="1000" spc="-10" dirty="0">
                <a:solidFill>
                  <a:srgbClr val="C00000"/>
                </a:solidFill>
                <a:latin typeface="Calibri"/>
                <a:cs typeface="Calibri"/>
              </a:rPr>
              <a:t>мочевого  </a:t>
            </a: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дренажа, на его внутренней и наружной поверхности  формируются</a:t>
            </a:r>
            <a:r>
              <a:rPr sz="10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C00000"/>
                </a:solidFill>
                <a:latin typeface="Calibri"/>
                <a:cs typeface="Calibri"/>
              </a:rPr>
              <a:t>биопленки,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185325"/>
            <a:ext cx="5658485" cy="242887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270"/>
              </a:spcBef>
            </a:pP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Преимущества:</a:t>
            </a:r>
            <a:endParaRPr sz="18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69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Нет местных деструктивных осложнений со 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стороны</a:t>
            </a:r>
            <a:r>
              <a:rPr sz="105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уретры</a:t>
            </a:r>
            <a:endParaRPr sz="105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Хорошая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переносимость при правильном уходе</a:t>
            </a:r>
            <a:r>
              <a:rPr sz="105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(D)</a:t>
            </a:r>
            <a:endParaRPr sz="105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815"/>
              </a:spcBef>
            </a:pPr>
            <a:r>
              <a:rPr sz="1800" i="1" spc="-5" dirty="0">
                <a:solidFill>
                  <a:srgbClr val="001F5F"/>
                </a:solidFill>
                <a:latin typeface="Calibri"/>
                <a:cs typeface="Calibri"/>
              </a:rPr>
              <a:t>Недостатки: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Высокая 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частота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уроинфекции</a:t>
            </a:r>
            <a:r>
              <a:rPr sz="105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(A)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Частота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нозокомиальной инфекции превышает 40%</a:t>
            </a:r>
            <a:r>
              <a:rPr sz="105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(В)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Местные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деструктивные осложнения</a:t>
            </a:r>
            <a:r>
              <a:rPr sz="105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001F5F"/>
                </a:solidFill>
                <a:latin typeface="Calibri"/>
                <a:cs typeface="Calibri"/>
              </a:rPr>
              <a:t>(C)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Инкрустация</a:t>
            </a:r>
            <a:r>
              <a:rPr sz="105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катетера</a:t>
            </a:r>
            <a:r>
              <a:rPr sz="10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солями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0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длительном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дренировании</a:t>
            </a:r>
            <a:r>
              <a:rPr sz="10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10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50%</a:t>
            </a:r>
            <a:r>
              <a:rPr sz="10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пациентов</a:t>
            </a:r>
            <a:r>
              <a:rPr sz="105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001F5F"/>
                </a:solidFill>
                <a:latin typeface="Calibri"/>
                <a:cs typeface="Calibri"/>
              </a:rPr>
              <a:t>(C)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Применение</a:t>
            </a:r>
            <a:r>
              <a:rPr sz="105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катетеризации</a:t>
            </a:r>
            <a:r>
              <a:rPr sz="10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r>
              <a:rPr sz="10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лет сопряжено</a:t>
            </a:r>
            <a:r>
              <a:rPr sz="10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с риском</a:t>
            </a:r>
            <a:r>
              <a:rPr sz="10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105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рака</a:t>
            </a:r>
            <a:r>
              <a:rPr sz="10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мочевого</a:t>
            </a:r>
            <a:r>
              <a:rPr sz="10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  <a:r>
              <a:rPr sz="10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001F5F"/>
                </a:solidFill>
                <a:latin typeface="Calibri"/>
                <a:cs typeface="Calibri"/>
              </a:rPr>
              <a:t>(D)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Неудобства 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0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r>
              <a:rPr sz="1050" spc="-5" dirty="0">
                <a:solidFill>
                  <a:srgbClr val="001F5F"/>
                </a:solidFill>
                <a:latin typeface="Calibri"/>
                <a:cs typeface="Calibri"/>
              </a:rPr>
              <a:t>Необходимость постоянного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наблюдения медицинским</a:t>
            </a:r>
            <a:r>
              <a:rPr sz="1050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1F5F"/>
                </a:solidFill>
                <a:latin typeface="Calibri"/>
                <a:cs typeface="Calibri"/>
              </a:rPr>
              <a:t>персоналом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7902" y="43942"/>
            <a:ext cx="461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</a:rPr>
              <a:t>Преимущества и </a:t>
            </a:r>
            <a:r>
              <a:rPr sz="1800" spc="-5" dirty="0">
                <a:solidFill>
                  <a:srgbClr val="001F5F"/>
                </a:solidFill>
              </a:rPr>
              <a:t>недостатки эпицистостомии  </a:t>
            </a:r>
            <a:r>
              <a:rPr sz="1800" dirty="0">
                <a:solidFill>
                  <a:srgbClr val="001F5F"/>
                </a:solidFill>
              </a:rPr>
              <a:t>(надлобковой </a:t>
            </a:r>
            <a:r>
              <a:rPr sz="1800" spc="-5" dirty="0">
                <a:solidFill>
                  <a:srgbClr val="001F5F"/>
                </a:solidFill>
              </a:rPr>
              <a:t>катетеризации мочевого</a:t>
            </a:r>
            <a:r>
              <a:rPr sz="1800" spc="-35" dirty="0">
                <a:solidFill>
                  <a:srgbClr val="001F5F"/>
                </a:solidFill>
              </a:rPr>
              <a:t> </a:t>
            </a:r>
            <a:r>
              <a:rPr sz="1800" spc="-5" dirty="0">
                <a:solidFill>
                  <a:srgbClr val="001F5F"/>
                </a:solidFill>
              </a:rPr>
              <a:t>пузыря)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269747" y="3735323"/>
            <a:ext cx="6885940" cy="2293620"/>
            <a:chOff x="269747" y="3735323"/>
            <a:chExt cx="6885940" cy="2293620"/>
          </a:xfrm>
        </p:grpSpPr>
        <p:sp>
          <p:nvSpPr>
            <p:cNvPr id="5" name="object 5"/>
            <p:cNvSpPr/>
            <p:nvPr/>
          </p:nvSpPr>
          <p:spPr>
            <a:xfrm>
              <a:off x="269747" y="3771875"/>
              <a:ext cx="2692908" cy="22205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0110" y="3932681"/>
              <a:ext cx="2176526" cy="1702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6792" y="3735323"/>
              <a:ext cx="4628387" cy="22936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22625" y="3930649"/>
              <a:ext cx="4040124" cy="1704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7288" y="5768746"/>
            <a:ext cx="16611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Осложнение </a:t>
            </a:r>
            <a:r>
              <a:rPr sz="1000" spc="-5" dirty="0">
                <a:latin typeface="Calibri"/>
                <a:cs typeface="Calibri"/>
              </a:rPr>
              <a:t>эпицистостомии,  конкремент </a:t>
            </a:r>
            <a:r>
              <a:rPr sz="1000" spc="-10" dirty="0">
                <a:latin typeface="Calibri"/>
                <a:cs typeface="Calibri"/>
              </a:rPr>
              <a:t>мочевого </a:t>
            </a:r>
            <a:r>
              <a:rPr sz="1000" spc="-5" dirty="0">
                <a:latin typeface="Calibri"/>
                <a:cs typeface="Calibri"/>
              </a:rPr>
              <a:t>пузыря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87006" y="5449696"/>
            <a:ext cx="458470" cy="384810"/>
            <a:chOff x="887006" y="5449696"/>
            <a:chExt cx="458470" cy="384810"/>
          </a:xfrm>
        </p:grpSpPr>
        <p:sp>
          <p:nvSpPr>
            <p:cNvPr id="11" name="object 11"/>
            <p:cNvSpPr/>
            <p:nvPr/>
          </p:nvSpPr>
          <p:spPr>
            <a:xfrm>
              <a:off x="893356" y="5456046"/>
              <a:ext cx="445770" cy="372110"/>
            </a:xfrm>
            <a:custGeom>
              <a:avLst/>
              <a:gdLst/>
              <a:ahLst/>
              <a:cxnLst/>
              <a:rect l="l" t="t" r="r" b="b"/>
              <a:pathLst>
                <a:path w="445769" h="372110">
                  <a:moveTo>
                    <a:pt x="367372" y="0"/>
                  </a:moveTo>
                  <a:lnTo>
                    <a:pt x="384644" y="21716"/>
                  </a:lnTo>
                  <a:lnTo>
                    <a:pt x="0" y="328650"/>
                  </a:lnTo>
                  <a:lnTo>
                    <a:pt x="34645" y="372084"/>
                  </a:lnTo>
                  <a:lnTo>
                    <a:pt x="419315" y="65150"/>
                  </a:lnTo>
                  <a:lnTo>
                    <a:pt x="436714" y="86867"/>
                  </a:lnTo>
                  <a:lnTo>
                    <a:pt x="445477" y="8762"/>
                  </a:lnTo>
                  <a:lnTo>
                    <a:pt x="3673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93356" y="5456046"/>
              <a:ext cx="445770" cy="372110"/>
            </a:xfrm>
            <a:custGeom>
              <a:avLst/>
              <a:gdLst/>
              <a:ahLst/>
              <a:cxnLst/>
              <a:rect l="l" t="t" r="r" b="b"/>
              <a:pathLst>
                <a:path w="445769" h="372110">
                  <a:moveTo>
                    <a:pt x="34645" y="372084"/>
                  </a:moveTo>
                  <a:lnTo>
                    <a:pt x="419315" y="65150"/>
                  </a:lnTo>
                  <a:lnTo>
                    <a:pt x="436714" y="86867"/>
                  </a:lnTo>
                  <a:lnTo>
                    <a:pt x="445477" y="8762"/>
                  </a:lnTo>
                  <a:lnTo>
                    <a:pt x="367372" y="0"/>
                  </a:lnTo>
                  <a:lnTo>
                    <a:pt x="384644" y="21716"/>
                  </a:lnTo>
                  <a:lnTo>
                    <a:pt x="0" y="328650"/>
                  </a:lnTo>
                  <a:lnTo>
                    <a:pt x="34645" y="3720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38069" y="5773623"/>
            <a:ext cx="34810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Осложнение </a:t>
            </a:r>
            <a:r>
              <a:rPr sz="1000" spc="-5" dirty="0">
                <a:latin typeface="Calibri"/>
                <a:cs typeface="Calibri"/>
              </a:rPr>
              <a:t>эпицистостомии, значительное снижение емкости  </a:t>
            </a:r>
            <a:r>
              <a:rPr sz="1000" spc="-10" dirty="0">
                <a:latin typeface="Calibri"/>
                <a:cs typeface="Calibri"/>
              </a:rPr>
              <a:t>мочевого </a:t>
            </a:r>
            <a:r>
              <a:rPr sz="1000" spc="-5" dirty="0">
                <a:latin typeface="Calibri"/>
                <a:cs typeface="Calibri"/>
              </a:rPr>
              <a:t>пузыря – формирование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микроцистиса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25419" y="5387847"/>
            <a:ext cx="458470" cy="384810"/>
            <a:chOff x="3225419" y="5387847"/>
            <a:chExt cx="458470" cy="384810"/>
          </a:xfrm>
        </p:grpSpPr>
        <p:sp>
          <p:nvSpPr>
            <p:cNvPr id="15" name="object 15"/>
            <p:cNvSpPr/>
            <p:nvPr/>
          </p:nvSpPr>
          <p:spPr>
            <a:xfrm>
              <a:off x="3231769" y="5394197"/>
              <a:ext cx="445770" cy="372110"/>
            </a:xfrm>
            <a:custGeom>
              <a:avLst/>
              <a:gdLst/>
              <a:ahLst/>
              <a:cxnLst/>
              <a:rect l="l" t="t" r="r" b="b"/>
              <a:pathLst>
                <a:path w="445770" h="372110">
                  <a:moveTo>
                    <a:pt x="367283" y="0"/>
                  </a:moveTo>
                  <a:lnTo>
                    <a:pt x="384682" y="21716"/>
                  </a:lnTo>
                  <a:lnTo>
                    <a:pt x="0" y="328587"/>
                  </a:lnTo>
                  <a:lnTo>
                    <a:pt x="34670" y="372021"/>
                  </a:lnTo>
                  <a:lnTo>
                    <a:pt x="419354" y="65150"/>
                  </a:lnTo>
                  <a:lnTo>
                    <a:pt x="436626" y="86867"/>
                  </a:lnTo>
                  <a:lnTo>
                    <a:pt x="445389" y="8762"/>
                  </a:lnTo>
                  <a:lnTo>
                    <a:pt x="3672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31769" y="5394197"/>
              <a:ext cx="445770" cy="372110"/>
            </a:xfrm>
            <a:custGeom>
              <a:avLst/>
              <a:gdLst/>
              <a:ahLst/>
              <a:cxnLst/>
              <a:rect l="l" t="t" r="r" b="b"/>
              <a:pathLst>
                <a:path w="445770" h="372110">
                  <a:moveTo>
                    <a:pt x="34670" y="372021"/>
                  </a:moveTo>
                  <a:lnTo>
                    <a:pt x="419354" y="65150"/>
                  </a:lnTo>
                  <a:lnTo>
                    <a:pt x="436626" y="86867"/>
                  </a:lnTo>
                  <a:lnTo>
                    <a:pt x="445389" y="8762"/>
                  </a:lnTo>
                  <a:lnTo>
                    <a:pt x="367283" y="0"/>
                  </a:lnTo>
                  <a:lnTo>
                    <a:pt x="384682" y="21716"/>
                  </a:lnTo>
                  <a:lnTo>
                    <a:pt x="0" y="328587"/>
                  </a:lnTo>
                  <a:lnTo>
                    <a:pt x="34670" y="37202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480" y="0"/>
            <a:ext cx="2386965" cy="1468120"/>
            <a:chOff x="30480" y="0"/>
            <a:chExt cx="2386965" cy="1468120"/>
          </a:xfrm>
        </p:grpSpPr>
        <p:sp>
          <p:nvSpPr>
            <p:cNvPr id="18" name="object 18"/>
            <p:cNvSpPr/>
            <p:nvPr/>
          </p:nvSpPr>
          <p:spPr>
            <a:xfrm>
              <a:off x="30480" y="0"/>
              <a:ext cx="2386584" cy="1467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5425" y="125476"/>
              <a:ext cx="1798701" cy="9493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252204" y="3806952"/>
            <a:ext cx="2711450" cy="2185670"/>
            <a:chOff x="9252204" y="3806952"/>
            <a:chExt cx="2711450" cy="2185670"/>
          </a:xfrm>
        </p:grpSpPr>
        <p:sp>
          <p:nvSpPr>
            <p:cNvPr id="21" name="object 21"/>
            <p:cNvSpPr/>
            <p:nvPr/>
          </p:nvSpPr>
          <p:spPr>
            <a:xfrm>
              <a:off x="9252204" y="3806952"/>
              <a:ext cx="2711196" cy="21854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10700" y="3965575"/>
              <a:ext cx="2197100" cy="16700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90709" y="5687669"/>
            <a:ext cx="17411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Фотографическое изображение  эпицистостомического свища и  дренажной трубки </a:t>
            </a:r>
            <a:r>
              <a:rPr sz="1000" spc="-10" dirty="0">
                <a:latin typeface="Calibri"/>
                <a:cs typeface="Calibri"/>
              </a:rPr>
              <a:t>(норма)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08776" y="1041798"/>
            <a:ext cx="5736410" cy="1755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4386" y="3035570"/>
            <a:ext cx="2846858" cy="58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50442" y="6499352"/>
            <a:ext cx="10090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Эпицистостомия</a:t>
            </a:r>
            <a:r>
              <a:rPr sz="11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метод</a:t>
            </a:r>
            <a:r>
              <a:rPr sz="11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дренирования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мочевого</a:t>
            </a:r>
            <a:r>
              <a:rPr sz="11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пузыря,</a:t>
            </a:r>
            <a:r>
              <a:rPr sz="11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применяемый</a:t>
            </a:r>
            <a:r>
              <a:rPr sz="1100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ситуациях,</a:t>
            </a:r>
            <a:r>
              <a:rPr sz="11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когда</a:t>
            </a:r>
            <a:r>
              <a:rPr sz="11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катетеризация</a:t>
            </a:r>
            <a:r>
              <a:rPr sz="11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1100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возможна,</a:t>
            </a:r>
            <a:r>
              <a:rPr sz="11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нежелательна</a:t>
            </a:r>
            <a:r>
              <a:rPr sz="11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или оказывается</a:t>
            </a:r>
            <a:r>
              <a:rPr sz="11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00000"/>
                </a:solidFill>
                <a:latin typeface="Calibri"/>
                <a:cs typeface="Calibri"/>
              </a:rPr>
              <a:t>недостаточной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776" y="136017"/>
            <a:ext cx="7376159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1F3863"/>
                </a:solidFill>
              </a:rPr>
              <a:t>Преимущества </a:t>
            </a:r>
            <a:r>
              <a:rPr sz="2300" dirty="0">
                <a:solidFill>
                  <a:srgbClr val="1F3863"/>
                </a:solidFill>
              </a:rPr>
              <a:t>и </a:t>
            </a:r>
            <a:r>
              <a:rPr sz="2300" spc="-5" dirty="0">
                <a:solidFill>
                  <a:srgbClr val="1F3863"/>
                </a:solidFill>
              </a:rPr>
              <a:t>недостатки </a:t>
            </a:r>
            <a:r>
              <a:rPr sz="2300" dirty="0">
                <a:solidFill>
                  <a:srgbClr val="1F3863"/>
                </a:solidFill>
              </a:rPr>
              <a:t>периодической</a:t>
            </a:r>
            <a:r>
              <a:rPr sz="2300" spc="-55" dirty="0">
                <a:solidFill>
                  <a:srgbClr val="1F3863"/>
                </a:solidFill>
              </a:rPr>
              <a:t> </a:t>
            </a:r>
            <a:r>
              <a:rPr sz="2300" spc="-5" dirty="0">
                <a:solidFill>
                  <a:srgbClr val="1F3863"/>
                </a:solidFill>
              </a:rPr>
              <a:t>катетеризации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240588" y="619455"/>
            <a:ext cx="5068570" cy="3195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Calibri"/>
                <a:cs typeface="Calibri"/>
              </a:rPr>
              <a:t>Преимущества</a:t>
            </a:r>
            <a:r>
              <a:rPr sz="1800" i="1" spc="-5" dirty="0">
                <a:solidFill>
                  <a:srgbClr val="538235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050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Снижение</a:t>
            </a:r>
            <a:r>
              <a:rPr sz="105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зависимости</a:t>
            </a:r>
            <a:r>
              <a:rPr sz="105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от медицинского</a:t>
            </a:r>
            <a:r>
              <a:rPr sz="105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персонала</a:t>
            </a:r>
            <a:r>
              <a:rPr sz="1050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05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ухаживающих</a:t>
            </a:r>
            <a:r>
              <a:rPr sz="105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лиц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50" spc="-5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50" spc="-5" dirty="0">
                <a:solidFill>
                  <a:srgbClr val="2E5496"/>
                </a:solidFill>
                <a:latin typeface="Calibri"/>
                <a:cs typeface="Calibri"/>
              </a:rPr>
              <a:t>Улучшение</a:t>
            </a:r>
            <a:r>
              <a:rPr sz="105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самообслуживания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50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Уменьшение катетер- ассоциированных осложнений</a:t>
            </a:r>
            <a:r>
              <a:rPr sz="1050" spc="-1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(В)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050" spc="-5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50" spc="-5" dirty="0">
                <a:solidFill>
                  <a:srgbClr val="2E5496"/>
                </a:solidFill>
                <a:latin typeface="Calibri"/>
                <a:cs typeface="Calibri"/>
              </a:rPr>
              <a:t>Улучшение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качества жизни</a:t>
            </a:r>
            <a:r>
              <a:rPr sz="1050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(B)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50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Снижение</a:t>
            </a:r>
            <a:r>
              <a:rPr sz="105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E5496"/>
                </a:solidFill>
                <a:latin typeface="Calibri"/>
                <a:cs typeface="Calibri"/>
              </a:rPr>
              <a:t>частоты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 осложнений</a:t>
            </a:r>
            <a:r>
              <a:rPr sz="105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со</a:t>
            </a:r>
            <a:r>
              <a:rPr sz="1050" spc="-5" dirty="0">
                <a:solidFill>
                  <a:srgbClr val="2E5496"/>
                </a:solidFill>
                <a:latin typeface="Calibri"/>
                <a:cs typeface="Calibri"/>
              </a:rPr>
              <a:t> стороны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 верхних</a:t>
            </a:r>
            <a:r>
              <a:rPr sz="105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мочевыводящих</a:t>
            </a:r>
            <a:r>
              <a:rPr sz="105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E5496"/>
                </a:solidFill>
                <a:latin typeface="Calibri"/>
                <a:cs typeface="Calibri"/>
              </a:rPr>
              <a:t>путей </a:t>
            </a:r>
            <a:r>
              <a:rPr sz="1050" spc="-5" dirty="0">
                <a:solidFill>
                  <a:srgbClr val="2E5496"/>
                </a:solidFill>
                <a:latin typeface="Calibri"/>
                <a:cs typeface="Calibri"/>
              </a:rPr>
              <a:t>(D)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Arial"/>
                <a:cs typeface="Arial"/>
              </a:rPr>
              <a:t>Недостатки:</a:t>
            </a:r>
            <a:endParaRPr sz="18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1360"/>
              </a:spcBef>
            </a:pPr>
            <a:r>
              <a:rPr sz="1000" spc="-5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Сложность обучения самокатетеризации у женщин</a:t>
            </a:r>
            <a:r>
              <a:rPr sz="1000" spc="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(D)</a:t>
            </a:r>
            <a:endParaRPr sz="10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Риск травмы уретры и развития стриктуры уретры</a:t>
            </a:r>
            <a:r>
              <a:rPr sz="10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E5496"/>
                </a:solidFill>
                <a:latin typeface="Calibri"/>
                <a:cs typeface="Calibri"/>
              </a:rPr>
              <a:t>(В)</a:t>
            </a:r>
            <a:endParaRPr sz="10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Воспалительные осложнения со стороны нижних </a:t>
            </a:r>
            <a:r>
              <a:rPr sz="1000" spc="-10" dirty="0">
                <a:solidFill>
                  <a:srgbClr val="2E5496"/>
                </a:solidFill>
                <a:latin typeface="Calibri"/>
                <a:cs typeface="Calibri"/>
              </a:rPr>
              <a:t>мочевыводящих 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путей</a:t>
            </a:r>
            <a:r>
              <a:rPr sz="1000" spc="1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E5496"/>
                </a:solidFill>
                <a:latin typeface="Calibri"/>
                <a:cs typeface="Calibri"/>
              </a:rPr>
              <a:t>(С)</a:t>
            </a:r>
            <a:endParaRPr sz="10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solidFill>
                  <a:srgbClr val="2E5496"/>
                </a:solidFill>
                <a:latin typeface="Arial"/>
                <a:cs typeface="Arial"/>
              </a:rPr>
              <a:t>•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Высокая частота бактериурии при </a:t>
            </a:r>
            <a:r>
              <a:rPr sz="1000" spc="-10" dirty="0">
                <a:solidFill>
                  <a:srgbClr val="2E5496"/>
                </a:solidFill>
                <a:latin typeface="Calibri"/>
                <a:cs typeface="Calibri"/>
              </a:rPr>
              <a:t>длительном применении</a:t>
            </a:r>
            <a:r>
              <a:rPr sz="1000" spc="1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E5496"/>
                </a:solidFill>
                <a:latin typeface="Calibri"/>
                <a:cs typeface="Calibri"/>
              </a:rPr>
              <a:t>(В)</a:t>
            </a:r>
            <a:endParaRPr sz="1000">
              <a:latin typeface="Calibri"/>
              <a:cs typeface="Calibri"/>
            </a:endParaRPr>
          </a:p>
          <a:p>
            <a:pPr marL="2990850">
              <a:lnSpc>
                <a:spcPct val="100000"/>
              </a:lnSpc>
              <a:spcBef>
                <a:spcPts val="885"/>
              </a:spcBef>
            </a:pPr>
            <a:r>
              <a:rPr sz="500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500" spc="-5" dirty="0">
                <a:solidFill>
                  <a:srgbClr val="006FC0"/>
                </a:solidFill>
                <a:latin typeface="Arial"/>
                <a:cs typeface="Arial"/>
              </a:rPr>
              <a:t>Ruz et al 2000, </a:t>
            </a:r>
            <a:r>
              <a:rPr sz="500" spc="5" dirty="0">
                <a:solidFill>
                  <a:srgbClr val="006FC0"/>
                </a:solidFill>
                <a:latin typeface="Arial"/>
                <a:cs typeface="Arial"/>
              </a:rPr>
              <a:t>Wilde </a:t>
            </a:r>
            <a:r>
              <a:rPr sz="500" spc="-5" dirty="0">
                <a:solidFill>
                  <a:srgbClr val="006FC0"/>
                </a:solidFill>
                <a:latin typeface="Arial"/>
                <a:cs typeface="Arial"/>
              </a:rPr>
              <a:t>et al 2003, Pannek et al 2009, </a:t>
            </a:r>
            <a:r>
              <a:rPr sz="500" dirty="0">
                <a:solidFill>
                  <a:srgbClr val="006FC0"/>
                </a:solidFill>
                <a:latin typeface="Arial"/>
                <a:cs typeface="Arial"/>
              </a:rPr>
              <a:t>Geddis </a:t>
            </a:r>
            <a:r>
              <a:rPr sz="500" spc="-5" dirty="0">
                <a:solidFill>
                  <a:srgbClr val="006FC0"/>
                </a:solidFill>
                <a:latin typeface="Arial"/>
                <a:cs typeface="Arial"/>
              </a:rPr>
              <a:t>et al</a:t>
            </a:r>
            <a:r>
              <a:rPr sz="500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006FC0"/>
                </a:solidFill>
                <a:latin typeface="Arial"/>
                <a:cs typeface="Arial"/>
              </a:rPr>
              <a:t>2009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6926" y="4987861"/>
            <a:ext cx="3833749" cy="1433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269101" y="4845050"/>
            <a:ext cx="1317625" cy="1720850"/>
            <a:chOff x="6269101" y="4845050"/>
            <a:chExt cx="1317625" cy="1720850"/>
          </a:xfrm>
        </p:grpSpPr>
        <p:sp>
          <p:nvSpPr>
            <p:cNvPr id="6" name="object 6"/>
            <p:cNvSpPr/>
            <p:nvPr/>
          </p:nvSpPr>
          <p:spPr>
            <a:xfrm>
              <a:off x="6377051" y="5072062"/>
              <a:ext cx="942975" cy="1212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69101" y="4845050"/>
              <a:ext cx="1317625" cy="1720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121669" y="897664"/>
            <a:ext cx="4536489" cy="26674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8207" y="4129785"/>
            <a:ext cx="2117090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El Akri M, Brochard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C, Hascoet J,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Jezequel M, Alimi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Q, Khene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ZE, Richard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C,  Bonan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I, Kerdraon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J,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Gamé X, Manunta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A, Siproudhis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L,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Peyronnet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B.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Risk of  prolapse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urinary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complications in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adult spina bifida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patients with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neurogenic 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acontractile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detrusor using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clean intermittent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catheterization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versus Valsalva  voiding.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Neurourol Urodyn. 2018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Oct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12. doi: 10.1002/nau.23844.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[Epub ahead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of  print] PubMed </a:t>
            </a:r>
            <a:r>
              <a:rPr sz="500" dirty="0">
                <a:solidFill>
                  <a:srgbClr val="006FC0"/>
                </a:solidFill>
                <a:latin typeface="Calibri"/>
                <a:cs typeface="Calibri"/>
              </a:rPr>
              <a:t>PMID:</a:t>
            </a:r>
            <a:r>
              <a:rPr sz="5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500" spc="-5" dirty="0">
                <a:solidFill>
                  <a:srgbClr val="006FC0"/>
                </a:solidFill>
                <a:latin typeface="Calibri"/>
                <a:cs typeface="Calibri"/>
              </a:rPr>
              <a:t>30311685.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0069" y="6448450"/>
            <a:ext cx="19875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European Association of Urology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2018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55575" y="4094098"/>
          <a:ext cx="5521960" cy="2135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3310"/>
                <a:gridCol w="316229"/>
                <a:gridCol w="293370"/>
              </a:tblGrid>
              <a:tr h="3924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Рекомендации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УД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СР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58851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Периодическая катетеризация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 возможности асептическая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должна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 marR="59055">
                        <a:lnSpc>
                          <a:spcPts val="1520"/>
                        </a:lnSpc>
                        <a:spcBef>
                          <a:spcPts val="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применяться как стандарт лечения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нарушением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функции  опорожнения мочевого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пузыря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6672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Пациенты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должны</a:t>
                      </a:r>
                      <a:r>
                        <a:rPr sz="11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быть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хорошо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проинструктированы</a:t>
                      </a:r>
                      <a:r>
                        <a:rPr sz="11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технике</a:t>
                      </a:r>
                      <a:r>
                        <a:rPr sz="11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проведения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периодической катетеризации,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 также возможных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рисков ее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выполнения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20412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Следует использовать катетеры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12-16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7052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возможности, следует избегать установки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постоянного</a:t>
                      </a:r>
                      <a:r>
                        <a:rPr sz="110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трансуретрального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дренирования или надлобковой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цистостомии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2226" y="2015386"/>
            <a:ext cx="3312795" cy="22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4"/>
              </a:lnSpc>
            </a:pPr>
            <a:r>
              <a:rPr sz="1600" spc="-10" dirty="0">
                <a:solidFill>
                  <a:srgbClr val="E24D37"/>
                </a:solidFill>
                <a:latin typeface="Arial"/>
                <a:cs typeface="Arial"/>
              </a:rPr>
              <a:t>Интермиттирующая</a:t>
            </a:r>
            <a:r>
              <a:rPr sz="1600" spc="30" dirty="0">
                <a:solidFill>
                  <a:srgbClr val="E24D37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E24D37"/>
                </a:solidFill>
                <a:latin typeface="Arial"/>
                <a:cs typeface="Arial"/>
              </a:rPr>
              <a:t>катетеризация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6217" y="371982"/>
            <a:ext cx="871728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15315">
              <a:lnSpc>
                <a:spcPts val="2160"/>
              </a:lnSpc>
              <a:spcBef>
                <a:spcPts val="375"/>
              </a:spcBef>
            </a:pP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Сравнительный профиль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осложнений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при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использовании  </a:t>
            </a:r>
            <a:r>
              <a:rPr b="1" spc="-5" dirty="0">
                <a:solidFill>
                  <a:srgbClr val="1F3863"/>
                </a:solidFill>
                <a:latin typeface="Arial"/>
                <a:cs typeface="Arial"/>
              </a:rPr>
              <a:t>периодической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катетеризации </a:t>
            </a:r>
            <a:r>
              <a:rPr b="1" dirty="0">
                <a:solidFill>
                  <a:srgbClr val="1F3863"/>
                </a:solidFill>
                <a:latin typeface="Arial"/>
                <a:cs typeface="Arial"/>
              </a:rPr>
              <a:t>и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постоянного </a:t>
            </a:r>
            <a:r>
              <a:rPr b="1" spc="-10" dirty="0">
                <a:solidFill>
                  <a:srgbClr val="1F3863"/>
                </a:solidFill>
                <a:latin typeface="Arial"/>
                <a:cs typeface="Arial"/>
              </a:rPr>
              <a:t>уретрального</a:t>
            </a:r>
            <a:r>
              <a:rPr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1F3863"/>
                </a:solidFill>
                <a:latin typeface="Arial"/>
                <a:cs typeface="Arial"/>
              </a:rPr>
              <a:t>катетера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154658" y="1387998"/>
            <a:ext cx="7963534" cy="4279265"/>
            <a:chOff x="2154658" y="1387998"/>
            <a:chExt cx="7963534" cy="4279265"/>
          </a:xfrm>
        </p:grpSpPr>
        <p:sp>
          <p:nvSpPr>
            <p:cNvPr id="6" name="object 6"/>
            <p:cNvSpPr/>
            <p:nvPr/>
          </p:nvSpPr>
          <p:spPr>
            <a:xfrm>
              <a:off x="2154658" y="1387998"/>
              <a:ext cx="7963534" cy="4279265"/>
            </a:xfrm>
            <a:custGeom>
              <a:avLst/>
              <a:gdLst/>
              <a:ahLst/>
              <a:cxnLst/>
              <a:rect l="l" t="t" r="r" b="b"/>
              <a:pathLst>
                <a:path w="7963534" h="4279265">
                  <a:moveTo>
                    <a:pt x="7963041" y="0"/>
                  </a:moveTo>
                  <a:lnTo>
                    <a:pt x="0" y="0"/>
                  </a:lnTo>
                  <a:lnTo>
                    <a:pt x="0" y="4279072"/>
                  </a:lnTo>
                  <a:lnTo>
                    <a:pt x="7963041" y="4279072"/>
                  </a:lnTo>
                  <a:lnTo>
                    <a:pt x="7963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8142" y="2320847"/>
              <a:ext cx="6170295" cy="2125980"/>
            </a:xfrm>
            <a:custGeom>
              <a:avLst/>
              <a:gdLst/>
              <a:ahLst/>
              <a:cxnLst/>
              <a:rect l="l" t="t" r="r" b="b"/>
              <a:pathLst>
                <a:path w="6170295" h="2125979">
                  <a:moveTo>
                    <a:pt x="0" y="2125612"/>
                  </a:moveTo>
                  <a:lnTo>
                    <a:pt x="218356" y="2125612"/>
                  </a:lnTo>
                </a:path>
                <a:path w="6170295" h="2125979">
                  <a:moveTo>
                    <a:pt x="274107" y="2125612"/>
                  </a:moveTo>
                  <a:lnTo>
                    <a:pt x="1221866" y="2125612"/>
                  </a:lnTo>
                </a:path>
                <a:path w="6170295" h="2125979">
                  <a:moveTo>
                    <a:pt x="1286909" y="2125612"/>
                  </a:moveTo>
                  <a:lnTo>
                    <a:pt x="1519203" y="2125612"/>
                  </a:lnTo>
                </a:path>
                <a:path w="6170295" h="2125979">
                  <a:moveTo>
                    <a:pt x="1574953" y="2125612"/>
                  </a:moveTo>
                  <a:lnTo>
                    <a:pt x="1723622" y="2125612"/>
                  </a:lnTo>
                </a:path>
                <a:path w="6170295" h="2125979">
                  <a:moveTo>
                    <a:pt x="1844415" y="2125612"/>
                  </a:moveTo>
                  <a:lnTo>
                    <a:pt x="2076709" y="2125612"/>
                  </a:lnTo>
                </a:path>
                <a:path w="6170295" h="2125979">
                  <a:moveTo>
                    <a:pt x="2141751" y="2125612"/>
                  </a:moveTo>
                  <a:lnTo>
                    <a:pt x="2346170" y="2125612"/>
                  </a:lnTo>
                </a:path>
                <a:path w="6170295" h="2125979">
                  <a:moveTo>
                    <a:pt x="2401920" y="2125612"/>
                  </a:moveTo>
                  <a:lnTo>
                    <a:pt x="3201012" y="2125612"/>
                  </a:lnTo>
                </a:path>
                <a:path w="6170295" h="2125979">
                  <a:moveTo>
                    <a:pt x="3266054" y="2125612"/>
                  </a:moveTo>
                  <a:lnTo>
                    <a:pt x="3414723" y="2125612"/>
                  </a:lnTo>
                </a:path>
                <a:path w="6170295" h="2125979">
                  <a:moveTo>
                    <a:pt x="3470473" y="2125612"/>
                  </a:moveTo>
                  <a:lnTo>
                    <a:pt x="3767810" y="2125612"/>
                  </a:lnTo>
                </a:path>
                <a:path w="6170295" h="2125979">
                  <a:moveTo>
                    <a:pt x="3823560" y="2125612"/>
                  </a:moveTo>
                  <a:lnTo>
                    <a:pt x="4093021" y="2125612"/>
                  </a:lnTo>
                </a:path>
                <a:path w="6170295" h="2125979">
                  <a:moveTo>
                    <a:pt x="4148772" y="2125612"/>
                  </a:moveTo>
                  <a:lnTo>
                    <a:pt x="4529734" y="2125612"/>
                  </a:lnTo>
                </a:path>
                <a:path w="6170295" h="2125979">
                  <a:moveTo>
                    <a:pt x="4706278" y="2125612"/>
                  </a:moveTo>
                  <a:lnTo>
                    <a:pt x="5096532" y="2125612"/>
                  </a:lnTo>
                </a:path>
                <a:path w="6170295" h="2125979">
                  <a:moveTo>
                    <a:pt x="5208033" y="2125612"/>
                  </a:moveTo>
                  <a:lnTo>
                    <a:pt x="5393868" y="2125612"/>
                  </a:lnTo>
                </a:path>
                <a:path w="6170295" h="2125979">
                  <a:moveTo>
                    <a:pt x="5505369" y="2125612"/>
                  </a:moveTo>
                  <a:lnTo>
                    <a:pt x="5654037" y="2125612"/>
                  </a:lnTo>
                </a:path>
                <a:path w="6170295" h="2125979">
                  <a:moveTo>
                    <a:pt x="5774830" y="2125612"/>
                  </a:moveTo>
                  <a:lnTo>
                    <a:pt x="5830581" y="2125612"/>
                  </a:lnTo>
                </a:path>
                <a:path w="6170295" h="2125979">
                  <a:moveTo>
                    <a:pt x="5951374" y="2125612"/>
                  </a:moveTo>
                  <a:lnTo>
                    <a:pt x="6007124" y="2125612"/>
                  </a:lnTo>
                </a:path>
                <a:path w="6170295" h="2125979">
                  <a:moveTo>
                    <a:pt x="6072167" y="2125612"/>
                  </a:moveTo>
                  <a:lnTo>
                    <a:pt x="6169792" y="2125612"/>
                  </a:lnTo>
                </a:path>
                <a:path w="6170295" h="2125979">
                  <a:moveTo>
                    <a:pt x="0" y="1596530"/>
                  </a:moveTo>
                  <a:lnTo>
                    <a:pt x="3414723" y="1596530"/>
                  </a:lnTo>
                </a:path>
                <a:path w="6170295" h="2125979">
                  <a:moveTo>
                    <a:pt x="3470473" y="1596530"/>
                  </a:moveTo>
                  <a:lnTo>
                    <a:pt x="4093021" y="1596530"/>
                  </a:lnTo>
                </a:path>
                <a:path w="6170295" h="2125979">
                  <a:moveTo>
                    <a:pt x="4148772" y="1596530"/>
                  </a:moveTo>
                  <a:lnTo>
                    <a:pt x="4529734" y="1596530"/>
                  </a:lnTo>
                </a:path>
                <a:path w="6170295" h="2125979">
                  <a:moveTo>
                    <a:pt x="4706278" y="1596530"/>
                  </a:moveTo>
                  <a:lnTo>
                    <a:pt x="5096532" y="1596530"/>
                  </a:lnTo>
                </a:path>
                <a:path w="6170295" h="2125979">
                  <a:moveTo>
                    <a:pt x="5208033" y="1596530"/>
                  </a:moveTo>
                  <a:lnTo>
                    <a:pt x="5393868" y="1596530"/>
                  </a:lnTo>
                </a:path>
                <a:path w="6170295" h="2125979">
                  <a:moveTo>
                    <a:pt x="5505369" y="1596530"/>
                  </a:moveTo>
                  <a:lnTo>
                    <a:pt x="5654037" y="1596530"/>
                  </a:lnTo>
                </a:path>
                <a:path w="6170295" h="2125979">
                  <a:moveTo>
                    <a:pt x="5774830" y="1596530"/>
                  </a:moveTo>
                  <a:lnTo>
                    <a:pt x="5830581" y="1596530"/>
                  </a:lnTo>
                </a:path>
                <a:path w="6170295" h="2125979">
                  <a:moveTo>
                    <a:pt x="0" y="1067447"/>
                  </a:moveTo>
                  <a:lnTo>
                    <a:pt x="4594776" y="1067447"/>
                  </a:lnTo>
                </a:path>
                <a:path w="6170295" h="2125979">
                  <a:moveTo>
                    <a:pt x="4650527" y="1067447"/>
                  </a:moveTo>
                  <a:lnTo>
                    <a:pt x="5096532" y="1067447"/>
                  </a:lnTo>
                </a:path>
                <a:path w="6170295" h="2125979">
                  <a:moveTo>
                    <a:pt x="5152282" y="1067447"/>
                  </a:moveTo>
                  <a:lnTo>
                    <a:pt x="5449619" y="1067447"/>
                  </a:lnTo>
                </a:path>
                <a:path w="6170295" h="2125979">
                  <a:moveTo>
                    <a:pt x="5505369" y="1067447"/>
                  </a:moveTo>
                  <a:lnTo>
                    <a:pt x="5654037" y="1067447"/>
                  </a:lnTo>
                </a:path>
                <a:path w="6170295" h="2125979">
                  <a:moveTo>
                    <a:pt x="5774830" y="1067447"/>
                  </a:moveTo>
                  <a:lnTo>
                    <a:pt x="6169792" y="1067447"/>
                  </a:lnTo>
                </a:path>
                <a:path w="6170295" h="2125979">
                  <a:moveTo>
                    <a:pt x="0" y="529082"/>
                  </a:moveTo>
                  <a:lnTo>
                    <a:pt x="4594776" y="529082"/>
                  </a:lnTo>
                </a:path>
                <a:path w="6170295" h="2125979">
                  <a:moveTo>
                    <a:pt x="4650527" y="529082"/>
                  </a:moveTo>
                  <a:lnTo>
                    <a:pt x="5096532" y="529082"/>
                  </a:lnTo>
                </a:path>
                <a:path w="6170295" h="2125979">
                  <a:moveTo>
                    <a:pt x="0" y="0"/>
                  </a:moveTo>
                  <a:lnTo>
                    <a:pt x="5096532" y="0"/>
                  </a:lnTo>
                </a:path>
                <a:path w="6170295" h="2125979">
                  <a:moveTo>
                    <a:pt x="5152282" y="0"/>
                  </a:moveTo>
                  <a:lnTo>
                    <a:pt x="6169792" y="0"/>
                  </a:lnTo>
                </a:path>
              </a:pathLst>
            </a:custGeom>
            <a:ln w="928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8142" y="1791764"/>
              <a:ext cx="6170295" cy="0"/>
            </a:xfrm>
            <a:custGeom>
              <a:avLst/>
              <a:gdLst/>
              <a:ahLst/>
              <a:cxnLst/>
              <a:rect l="l" t="t" r="r" b="b"/>
              <a:pathLst>
                <a:path w="6170295">
                  <a:moveTo>
                    <a:pt x="0" y="0"/>
                  </a:moveTo>
                  <a:lnTo>
                    <a:pt x="6169792" y="0"/>
                  </a:lnTo>
                </a:path>
              </a:pathLst>
            </a:custGeom>
            <a:ln w="928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91762" y="2112073"/>
              <a:ext cx="3996054" cy="2859405"/>
            </a:xfrm>
            <a:custGeom>
              <a:avLst/>
              <a:gdLst/>
              <a:ahLst/>
              <a:cxnLst/>
              <a:rect l="l" t="t" r="r" b="b"/>
              <a:pathLst>
                <a:path w="3996054" h="2859404">
                  <a:moveTo>
                    <a:pt x="65036" y="2274125"/>
                  </a:moveTo>
                  <a:lnTo>
                    <a:pt x="0" y="2274125"/>
                  </a:lnTo>
                  <a:lnTo>
                    <a:pt x="0" y="2858846"/>
                  </a:lnTo>
                  <a:lnTo>
                    <a:pt x="65036" y="2858846"/>
                  </a:lnTo>
                  <a:lnTo>
                    <a:pt x="65036" y="2274125"/>
                  </a:lnTo>
                  <a:close/>
                </a:path>
                <a:path w="3996054" h="2859404">
                  <a:moveTo>
                    <a:pt x="622541" y="2543251"/>
                  </a:moveTo>
                  <a:lnTo>
                    <a:pt x="566788" y="2543251"/>
                  </a:lnTo>
                  <a:lnTo>
                    <a:pt x="566788" y="2858846"/>
                  </a:lnTo>
                  <a:lnTo>
                    <a:pt x="622541" y="2858846"/>
                  </a:lnTo>
                  <a:lnTo>
                    <a:pt x="622541" y="2543251"/>
                  </a:lnTo>
                  <a:close/>
                </a:path>
                <a:path w="3996054" h="2859404">
                  <a:moveTo>
                    <a:pt x="1180045" y="2775305"/>
                  </a:moveTo>
                  <a:lnTo>
                    <a:pt x="1124305" y="2775305"/>
                  </a:lnTo>
                  <a:lnTo>
                    <a:pt x="1124305" y="2858846"/>
                  </a:lnTo>
                  <a:lnTo>
                    <a:pt x="1180045" y="2858846"/>
                  </a:lnTo>
                  <a:lnTo>
                    <a:pt x="1180045" y="2775305"/>
                  </a:lnTo>
                  <a:close/>
                </a:path>
                <a:path w="3996054" h="2859404">
                  <a:moveTo>
                    <a:pt x="1746846" y="1698625"/>
                  </a:moveTo>
                  <a:lnTo>
                    <a:pt x="1691093" y="1698625"/>
                  </a:lnTo>
                  <a:lnTo>
                    <a:pt x="1691093" y="2858846"/>
                  </a:lnTo>
                  <a:lnTo>
                    <a:pt x="1746846" y="2858846"/>
                  </a:lnTo>
                  <a:lnTo>
                    <a:pt x="1746846" y="1698625"/>
                  </a:lnTo>
                  <a:close/>
                </a:path>
                <a:path w="3996054" h="2859404">
                  <a:moveTo>
                    <a:pt x="2871152" y="1540827"/>
                  </a:moveTo>
                  <a:lnTo>
                    <a:pt x="2806103" y="1540827"/>
                  </a:lnTo>
                  <a:lnTo>
                    <a:pt x="2806103" y="2858846"/>
                  </a:lnTo>
                  <a:lnTo>
                    <a:pt x="2871152" y="2858846"/>
                  </a:lnTo>
                  <a:lnTo>
                    <a:pt x="2871152" y="1540827"/>
                  </a:lnTo>
                  <a:close/>
                </a:path>
                <a:path w="3996054" h="2859404">
                  <a:moveTo>
                    <a:pt x="3428657" y="0"/>
                  </a:moveTo>
                  <a:lnTo>
                    <a:pt x="3372904" y="0"/>
                  </a:lnTo>
                  <a:lnTo>
                    <a:pt x="3372904" y="2858846"/>
                  </a:lnTo>
                  <a:lnTo>
                    <a:pt x="3428657" y="2858846"/>
                  </a:lnTo>
                  <a:lnTo>
                    <a:pt x="3428657" y="0"/>
                  </a:lnTo>
                  <a:close/>
                </a:path>
                <a:path w="3996054" h="2859404">
                  <a:moveTo>
                    <a:pt x="3995458" y="1169543"/>
                  </a:moveTo>
                  <a:lnTo>
                    <a:pt x="3930408" y="1169543"/>
                  </a:lnTo>
                  <a:lnTo>
                    <a:pt x="3930408" y="2858846"/>
                  </a:lnTo>
                  <a:lnTo>
                    <a:pt x="3995458" y="2858846"/>
                  </a:lnTo>
                  <a:lnTo>
                    <a:pt x="3995458" y="1169543"/>
                  </a:lnTo>
                  <a:close/>
                </a:path>
              </a:pathLst>
            </a:custGeom>
            <a:solidFill>
              <a:srgbClr val="457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5704" y="2798940"/>
              <a:ext cx="5677535" cy="2172335"/>
            </a:xfrm>
            <a:custGeom>
              <a:avLst/>
              <a:gdLst/>
              <a:ahLst/>
              <a:cxnLst/>
              <a:rect l="l" t="t" r="r" b="b"/>
              <a:pathLst>
                <a:path w="5677534" h="2172335">
                  <a:moveTo>
                    <a:pt x="65036" y="2069871"/>
                  </a:moveTo>
                  <a:lnTo>
                    <a:pt x="0" y="2069871"/>
                  </a:lnTo>
                  <a:lnTo>
                    <a:pt x="0" y="2171979"/>
                  </a:lnTo>
                  <a:lnTo>
                    <a:pt x="65036" y="2171979"/>
                  </a:lnTo>
                  <a:lnTo>
                    <a:pt x="65036" y="2069871"/>
                  </a:lnTo>
                  <a:close/>
                </a:path>
                <a:path w="5677534" h="2172335">
                  <a:moveTo>
                    <a:pt x="1189342" y="1642948"/>
                  </a:moveTo>
                  <a:lnTo>
                    <a:pt x="1124292" y="1642948"/>
                  </a:lnTo>
                  <a:lnTo>
                    <a:pt x="1124292" y="2171979"/>
                  </a:lnTo>
                  <a:lnTo>
                    <a:pt x="1189342" y="2171979"/>
                  </a:lnTo>
                  <a:lnTo>
                    <a:pt x="1189342" y="1642948"/>
                  </a:lnTo>
                  <a:close/>
                </a:path>
                <a:path w="5677534" h="2172335">
                  <a:moveTo>
                    <a:pt x="1746846" y="1587258"/>
                  </a:moveTo>
                  <a:lnTo>
                    <a:pt x="1691093" y="1587258"/>
                  </a:lnTo>
                  <a:lnTo>
                    <a:pt x="1691093" y="2171979"/>
                  </a:lnTo>
                  <a:lnTo>
                    <a:pt x="1746846" y="2171979"/>
                  </a:lnTo>
                  <a:lnTo>
                    <a:pt x="1746846" y="1587258"/>
                  </a:lnTo>
                  <a:close/>
                </a:path>
                <a:path w="5677534" h="2172335">
                  <a:moveTo>
                    <a:pt x="2304351" y="1215974"/>
                  </a:moveTo>
                  <a:lnTo>
                    <a:pt x="2248598" y="1215974"/>
                  </a:lnTo>
                  <a:lnTo>
                    <a:pt x="2248598" y="2171979"/>
                  </a:lnTo>
                  <a:lnTo>
                    <a:pt x="2304351" y="2171979"/>
                  </a:lnTo>
                  <a:lnTo>
                    <a:pt x="2304351" y="1215974"/>
                  </a:lnTo>
                  <a:close/>
                </a:path>
                <a:path w="5677534" h="2172335">
                  <a:moveTo>
                    <a:pt x="2871152" y="1670799"/>
                  </a:moveTo>
                  <a:lnTo>
                    <a:pt x="2806103" y="1670799"/>
                  </a:lnTo>
                  <a:lnTo>
                    <a:pt x="2806103" y="2171979"/>
                  </a:lnTo>
                  <a:lnTo>
                    <a:pt x="2871152" y="2171979"/>
                  </a:lnTo>
                  <a:lnTo>
                    <a:pt x="2871152" y="1670799"/>
                  </a:lnTo>
                  <a:close/>
                </a:path>
                <a:path w="5677534" h="2172335">
                  <a:moveTo>
                    <a:pt x="4552962" y="0"/>
                  </a:moveTo>
                  <a:lnTo>
                    <a:pt x="4497209" y="0"/>
                  </a:lnTo>
                  <a:lnTo>
                    <a:pt x="4497209" y="2171979"/>
                  </a:lnTo>
                  <a:lnTo>
                    <a:pt x="4552962" y="2171979"/>
                  </a:lnTo>
                  <a:lnTo>
                    <a:pt x="4552962" y="0"/>
                  </a:lnTo>
                  <a:close/>
                </a:path>
                <a:path w="5677534" h="2172335">
                  <a:moveTo>
                    <a:pt x="5110467" y="686879"/>
                  </a:moveTo>
                  <a:lnTo>
                    <a:pt x="5054714" y="686879"/>
                  </a:lnTo>
                  <a:lnTo>
                    <a:pt x="5054714" y="2171979"/>
                  </a:lnTo>
                  <a:lnTo>
                    <a:pt x="5110467" y="2171979"/>
                  </a:lnTo>
                  <a:lnTo>
                    <a:pt x="5110467" y="686879"/>
                  </a:lnTo>
                  <a:close/>
                </a:path>
                <a:path w="5677534" h="2172335">
                  <a:moveTo>
                    <a:pt x="5677268" y="157797"/>
                  </a:moveTo>
                  <a:lnTo>
                    <a:pt x="5621515" y="157797"/>
                  </a:lnTo>
                  <a:lnTo>
                    <a:pt x="5621515" y="2171979"/>
                  </a:lnTo>
                  <a:lnTo>
                    <a:pt x="5677268" y="2171979"/>
                  </a:lnTo>
                  <a:lnTo>
                    <a:pt x="5677268" y="157797"/>
                  </a:lnTo>
                  <a:close/>
                </a:path>
              </a:pathLst>
            </a:custGeom>
            <a:solidFill>
              <a:srgbClr val="AA4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8245" y="3652900"/>
              <a:ext cx="3986529" cy="1318260"/>
            </a:xfrm>
            <a:custGeom>
              <a:avLst/>
              <a:gdLst/>
              <a:ahLst/>
              <a:cxnLst/>
              <a:rect l="l" t="t" r="r" b="b"/>
              <a:pathLst>
                <a:path w="3986529" h="1318260">
                  <a:moveTo>
                    <a:pt x="65049" y="1058125"/>
                  </a:moveTo>
                  <a:lnTo>
                    <a:pt x="0" y="1058125"/>
                  </a:lnTo>
                  <a:lnTo>
                    <a:pt x="0" y="1318018"/>
                  </a:lnTo>
                  <a:lnTo>
                    <a:pt x="65049" y="1318018"/>
                  </a:lnTo>
                  <a:lnTo>
                    <a:pt x="65049" y="1058125"/>
                  </a:lnTo>
                  <a:close/>
                </a:path>
                <a:path w="3986529" h="1318260">
                  <a:moveTo>
                    <a:pt x="2304364" y="1234478"/>
                  </a:moveTo>
                  <a:lnTo>
                    <a:pt x="2248611" y="1234478"/>
                  </a:lnTo>
                  <a:lnTo>
                    <a:pt x="2248611" y="1318018"/>
                  </a:lnTo>
                  <a:lnTo>
                    <a:pt x="2304364" y="1318018"/>
                  </a:lnTo>
                  <a:lnTo>
                    <a:pt x="2304364" y="1234478"/>
                  </a:lnTo>
                  <a:close/>
                </a:path>
                <a:path w="3986529" h="1318260">
                  <a:moveTo>
                    <a:pt x="3428657" y="0"/>
                  </a:moveTo>
                  <a:lnTo>
                    <a:pt x="3372916" y="0"/>
                  </a:lnTo>
                  <a:lnTo>
                    <a:pt x="3372916" y="1318018"/>
                  </a:lnTo>
                  <a:lnTo>
                    <a:pt x="3428657" y="1318018"/>
                  </a:lnTo>
                  <a:lnTo>
                    <a:pt x="3428657" y="0"/>
                  </a:lnTo>
                  <a:close/>
                </a:path>
                <a:path w="3986529" h="1318260">
                  <a:moveTo>
                    <a:pt x="3986174" y="0"/>
                  </a:moveTo>
                  <a:lnTo>
                    <a:pt x="3930421" y="0"/>
                  </a:lnTo>
                  <a:lnTo>
                    <a:pt x="3930421" y="1318018"/>
                  </a:lnTo>
                  <a:lnTo>
                    <a:pt x="3986174" y="1318018"/>
                  </a:lnTo>
                  <a:lnTo>
                    <a:pt x="3986174" y="0"/>
                  </a:lnTo>
                  <a:close/>
                </a:path>
              </a:pathLst>
            </a:custGeom>
            <a:solidFill>
              <a:srgbClr val="88A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6494" y="3912806"/>
              <a:ext cx="5677535" cy="1058545"/>
            </a:xfrm>
            <a:custGeom>
              <a:avLst/>
              <a:gdLst/>
              <a:ahLst/>
              <a:cxnLst/>
              <a:rect l="l" t="t" r="r" b="b"/>
              <a:pathLst>
                <a:path w="5677534" h="1058545">
                  <a:moveTo>
                    <a:pt x="55753" y="529082"/>
                  </a:moveTo>
                  <a:lnTo>
                    <a:pt x="0" y="529082"/>
                  </a:lnTo>
                  <a:lnTo>
                    <a:pt x="0" y="1058113"/>
                  </a:lnTo>
                  <a:lnTo>
                    <a:pt x="55753" y="1058113"/>
                  </a:lnTo>
                  <a:lnTo>
                    <a:pt x="55753" y="529082"/>
                  </a:lnTo>
                  <a:close/>
                </a:path>
                <a:path w="5677534" h="1058545">
                  <a:moveTo>
                    <a:pt x="2871152" y="891032"/>
                  </a:moveTo>
                  <a:lnTo>
                    <a:pt x="2806115" y="891032"/>
                  </a:lnTo>
                  <a:lnTo>
                    <a:pt x="2806115" y="1058113"/>
                  </a:lnTo>
                  <a:lnTo>
                    <a:pt x="2871152" y="1058113"/>
                  </a:lnTo>
                  <a:lnTo>
                    <a:pt x="2871152" y="891032"/>
                  </a:lnTo>
                  <a:close/>
                </a:path>
                <a:path w="5677534" h="1058545">
                  <a:moveTo>
                    <a:pt x="4552962" y="742518"/>
                  </a:moveTo>
                  <a:lnTo>
                    <a:pt x="4487926" y="742518"/>
                  </a:lnTo>
                  <a:lnTo>
                    <a:pt x="4487926" y="1058113"/>
                  </a:lnTo>
                  <a:lnTo>
                    <a:pt x="4552962" y="1058113"/>
                  </a:lnTo>
                  <a:lnTo>
                    <a:pt x="4552962" y="742518"/>
                  </a:lnTo>
                  <a:close/>
                </a:path>
                <a:path w="5677534" h="1058545">
                  <a:moveTo>
                    <a:pt x="5677268" y="0"/>
                  </a:moveTo>
                  <a:lnTo>
                    <a:pt x="5612219" y="0"/>
                  </a:lnTo>
                  <a:lnTo>
                    <a:pt x="5612219" y="1058113"/>
                  </a:lnTo>
                  <a:lnTo>
                    <a:pt x="5677268" y="1058113"/>
                  </a:lnTo>
                  <a:lnTo>
                    <a:pt x="5677268" y="0"/>
                  </a:lnTo>
                  <a:close/>
                </a:path>
              </a:pathLst>
            </a:custGeom>
            <a:solidFill>
              <a:srgbClr val="705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2247" y="4181982"/>
              <a:ext cx="5677535" cy="789305"/>
            </a:xfrm>
            <a:custGeom>
              <a:avLst/>
              <a:gdLst/>
              <a:ahLst/>
              <a:cxnLst/>
              <a:rect l="l" t="t" r="r" b="b"/>
              <a:pathLst>
                <a:path w="5677534" h="789304">
                  <a:moveTo>
                    <a:pt x="65036" y="473341"/>
                  </a:moveTo>
                  <a:lnTo>
                    <a:pt x="0" y="473341"/>
                  </a:lnTo>
                  <a:lnTo>
                    <a:pt x="0" y="788936"/>
                  </a:lnTo>
                  <a:lnTo>
                    <a:pt x="65036" y="788936"/>
                  </a:lnTo>
                  <a:lnTo>
                    <a:pt x="65036" y="473341"/>
                  </a:lnTo>
                  <a:close/>
                </a:path>
                <a:path w="5677534" h="789304">
                  <a:moveTo>
                    <a:pt x="2871152" y="705396"/>
                  </a:moveTo>
                  <a:lnTo>
                    <a:pt x="2815399" y="705396"/>
                  </a:lnTo>
                  <a:lnTo>
                    <a:pt x="2815399" y="788936"/>
                  </a:lnTo>
                  <a:lnTo>
                    <a:pt x="2871152" y="788936"/>
                  </a:lnTo>
                  <a:lnTo>
                    <a:pt x="2871152" y="705396"/>
                  </a:lnTo>
                  <a:close/>
                </a:path>
                <a:path w="5677534" h="789304">
                  <a:moveTo>
                    <a:pt x="3995458" y="529043"/>
                  </a:moveTo>
                  <a:lnTo>
                    <a:pt x="3930408" y="529043"/>
                  </a:lnTo>
                  <a:lnTo>
                    <a:pt x="3930408" y="788936"/>
                  </a:lnTo>
                  <a:lnTo>
                    <a:pt x="3995458" y="788936"/>
                  </a:lnTo>
                  <a:lnTo>
                    <a:pt x="3995458" y="529043"/>
                  </a:lnTo>
                  <a:close/>
                </a:path>
                <a:path w="5677534" h="789304">
                  <a:moveTo>
                    <a:pt x="4552962" y="473341"/>
                  </a:moveTo>
                  <a:lnTo>
                    <a:pt x="4497209" y="473341"/>
                  </a:lnTo>
                  <a:lnTo>
                    <a:pt x="4497209" y="788936"/>
                  </a:lnTo>
                  <a:lnTo>
                    <a:pt x="4552962" y="788936"/>
                  </a:lnTo>
                  <a:lnTo>
                    <a:pt x="4552962" y="473341"/>
                  </a:lnTo>
                  <a:close/>
                </a:path>
                <a:path w="5677534" h="789304">
                  <a:moveTo>
                    <a:pt x="5677268" y="0"/>
                  </a:moveTo>
                  <a:lnTo>
                    <a:pt x="5621515" y="0"/>
                  </a:lnTo>
                  <a:lnTo>
                    <a:pt x="5621515" y="788936"/>
                  </a:lnTo>
                  <a:lnTo>
                    <a:pt x="5677268" y="788936"/>
                  </a:lnTo>
                  <a:lnTo>
                    <a:pt x="5677268" y="0"/>
                  </a:lnTo>
                  <a:close/>
                </a:path>
              </a:pathLst>
            </a:custGeom>
            <a:solidFill>
              <a:srgbClr val="419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6599" y="3810698"/>
              <a:ext cx="3429000" cy="1160780"/>
            </a:xfrm>
            <a:custGeom>
              <a:avLst/>
              <a:gdLst/>
              <a:ahLst/>
              <a:cxnLst/>
              <a:rect l="l" t="t" r="r" b="b"/>
              <a:pathLst>
                <a:path w="3429000" h="1160779">
                  <a:moveTo>
                    <a:pt x="65049" y="844626"/>
                  </a:moveTo>
                  <a:lnTo>
                    <a:pt x="0" y="844626"/>
                  </a:lnTo>
                  <a:lnTo>
                    <a:pt x="0" y="1160221"/>
                  </a:lnTo>
                  <a:lnTo>
                    <a:pt x="65049" y="1160221"/>
                  </a:lnTo>
                  <a:lnTo>
                    <a:pt x="65049" y="844626"/>
                  </a:lnTo>
                  <a:close/>
                </a:path>
                <a:path w="3429000" h="1160779">
                  <a:moveTo>
                    <a:pt x="622554" y="993140"/>
                  </a:moveTo>
                  <a:lnTo>
                    <a:pt x="566801" y="993140"/>
                  </a:lnTo>
                  <a:lnTo>
                    <a:pt x="566801" y="1160221"/>
                  </a:lnTo>
                  <a:lnTo>
                    <a:pt x="622554" y="1160221"/>
                  </a:lnTo>
                  <a:lnTo>
                    <a:pt x="622554" y="993140"/>
                  </a:lnTo>
                  <a:close/>
                </a:path>
                <a:path w="3429000" h="1160779">
                  <a:moveTo>
                    <a:pt x="1189342" y="1104531"/>
                  </a:moveTo>
                  <a:lnTo>
                    <a:pt x="1124305" y="1104531"/>
                  </a:lnTo>
                  <a:lnTo>
                    <a:pt x="1124305" y="1160221"/>
                  </a:lnTo>
                  <a:lnTo>
                    <a:pt x="1189342" y="1160221"/>
                  </a:lnTo>
                  <a:lnTo>
                    <a:pt x="1189342" y="1104531"/>
                  </a:lnTo>
                  <a:close/>
                </a:path>
                <a:path w="3429000" h="1160779">
                  <a:moveTo>
                    <a:pt x="2313648" y="686828"/>
                  </a:moveTo>
                  <a:lnTo>
                    <a:pt x="2248611" y="686828"/>
                  </a:lnTo>
                  <a:lnTo>
                    <a:pt x="2248611" y="1160221"/>
                  </a:lnTo>
                  <a:lnTo>
                    <a:pt x="2313648" y="1160221"/>
                  </a:lnTo>
                  <a:lnTo>
                    <a:pt x="2313648" y="686828"/>
                  </a:lnTo>
                  <a:close/>
                </a:path>
                <a:path w="3429000" h="1160779">
                  <a:moveTo>
                    <a:pt x="2871152" y="0"/>
                  </a:moveTo>
                  <a:lnTo>
                    <a:pt x="2815412" y="0"/>
                  </a:lnTo>
                  <a:lnTo>
                    <a:pt x="2815412" y="1160221"/>
                  </a:lnTo>
                  <a:lnTo>
                    <a:pt x="2871152" y="1160221"/>
                  </a:lnTo>
                  <a:lnTo>
                    <a:pt x="2871152" y="0"/>
                  </a:lnTo>
                  <a:close/>
                </a:path>
                <a:path w="3429000" h="1160779">
                  <a:moveTo>
                    <a:pt x="3428657" y="1002423"/>
                  </a:moveTo>
                  <a:lnTo>
                    <a:pt x="3372916" y="1002423"/>
                  </a:lnTo>
                  <a:lnTo>
                    <a:pt x="3372916" y="1160221"/>
                  </a:lnTo>
                  <a:lnTo>
                    <a:pt x="3428657" y="1160221"/>
                  </a:lnTo>
                  <a:lnTo>
                    <a:pt x="3428657" y="1002423"/>
                  </a:lnTo>
                  <a:close/>
                </a:path>
              </a:pathLst>
            </a:custGeom>
            <a:solidFill>
              <a:srgbClr val="DB8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9838" y="3114535"/>
              <a:ext cx="5110480" cy="1856739"/>
            </a:xfrm>
            <a:custGeom>
              <a:avLst/>
              <a:gdLst/>
              <a:ahLst/>
              <a:cxnLst/>
              <a:rect l="l" t="t" r="r" b="b"/>
              <a:pathLst>
                <a:path w="5110480" h="1856739">
                  <a:moveTo>
                    <a:pt x="55740" y="1726438"/>
                  </a:moveTo>
                  <a:lnTo>
                    <a:pt x="0" y="1726438"/>
                  </a:lnTo>
                  <a:lnTo>
                    <a:pt x="0" y="1856384"/>
                  </a:lnTo>
                  <a:lnTo>
                    <a:pt x="55740" y="1856384"/>
                  </a:lnTo>
                  <a:lnTo>
                    <a:pt x="55740" y="1726438"/>
                  </a:lnTo>
                  <a:close/>
                </a:path>
                <a:path w="5110480" h="1856739">
                  <a:moveTo>
                    <a:pt x="613257" y="1011758"/>
                  </a:moveTo>
                  <a:lnTo>
                    <a:pt x="557504" y="1011758"/>
                  </a:lnTo>
                  <a:lnTo>
                    <a:pt x="557504" y="1856384"/>
                  </a:lnTo>
                  <a:lnTo>
                    <a:pt x="613257" y="1856384"/>
                  </a:lnTo>
                  <a:lnTo>
                    <a:pt x="613257" y="1011758"/>
                  </a:lnTo>
                  <a:close/>
                </a:path>
                <a:path w="5110480" h="1856739">
                  <a:moveTo>
                    <a:pt x="1180045" y="1113866"/>
                  </a:moveTo>
                  <a:lnTo>
                    <a:pt x="1115009" y="1113866"/>
                  </a:lnTo>
                  <a:lnTo>
                    <a:pt x="1115009" y="1856384"/>
                  </a:lnTo>
                  <a:lnTo>
                    <a:pt x="1180045" y="1856384"/>
                  </a:lnTo>
                  <a:lnTo>
                    <a:pt x="1180045" y="1113866"/>
                  </a:lnTo>
                  <a:close/>
                </a:path>
                <a:path w="5110480" h="1856739">
                  <a:moveTo>
                    <a:pt x="1737550" y="1382991"/>
                  </a:moveTo>
                  <a:lnTo>
                    <a:pt x="1681810" y="1382991"/>
                  </a:lnTo>
                  <a:lnTo>
                    <a:pt x="1681810" y="1856384"/>
                  </a:lnTo>
                  <a:lnTo>
                    <a:pt x="1737550" y="1856384"/>
                  </a:lnTo>
                  <a:lnTo>
                    <a:pt x="1737550" y="1382991"/>
                  </a:lnTo>
                  <a:close/>
                </a:path>
                <a:path w="5110480" h="1856739">
                  <a:moveTo>
                    <a:pt x="2304351" y="1271663"/>
                  </a:moveTo>
                  <a:lnTo>
                    <a:pt x="2239314" y="1271663"/>
                  </a:lnTo>
                  <a:lnTo>
                    <a:pt x="2239314" y="1856384"/>
                  </a:lnTo>
                  <a:lnTo>
                    <a:pt x="2304351" y="1856384"/>
                  </a:lnTo>
                  <a:lnTo>
                    <a:pt x="2304351" y="1271663"/>
                  </a:lnTo>
                  <a:close/>
                </a:path>
                <a:path w="5110480" h="1856739">
                  <a:moveTo>
                    <a:pt x="2861856" y="1271663"/>
                  </a:moveTo>
                  <a:lnTo>
                    <a:pt x="2806103" y="1271663"/>
                  </a:lnTo>
                  <a:lnTo>
                    <a:pt x="2806103" y="1856384"/>
                  </a:lnTo>
                  <a:lnTo>
                    <a:pt x="2861856" y="1856384"/>
                  </a:lnTo>
                  <a:lnTo>
                    <a:pt x="2861856" y="1271663"/>
                  </a:lnTo>
                  <a:close/>
                </a:path>
                <a:path w="5110480" h="1856739">
                  <a:moveTo>
                    <a:pt x="3419360" y="1457248"/>
                  </a:moveTo>
                  <a:lnTo>
                    <a:pt x="3363607" y="1457248"/>
                  </a:lnTo>
                  <a:lnTo>
                    <a:pt x="3363607" y="1856384"/>
                  </a:lnTo>
                  <a:lnTo>
                    <a:pt x="3419360" y="1856384"/>
                  </a:lnTo>
                  <a:lnTo>
                    <a:pt x="3419360" y="1457248"/>
                  </a:lnTo>
                  <a:close/>
                </a:path>
                <a:path w="5110480" h="1856739">
                  <a:moveTo>
                    <a:pt x="3986161" y="1540789"/>
                  </a:moveTo>
                  <a:lnTo>
                    <a:pt x="3930408" y="1540789"/>
                  </a:lnTo>
                  <a:lnTo>
                    <a:pt x="3930408" y="1856384"/>
                  </a:lnTo>
                  <a:lnTo>
                    <a:pt x="3986161" y="1856384"/>
                  </a:lnTo>
                  <a:lnTo>
                    <a:pt x="3986161" y="1540789"/>
                  </a:lnTo>
                  <a:close/>
                </a:path>
                <a:path w="5110480" h="1856739">
                  <a:moveTo>
                    <a:pt x="4543666" y="0"/>
                  </a:moveTo>
                  <a:lnTo>
                    <a:pt x="4487913" y="0"/>
                  </a:lnTo>
                  <a:lnTo>
                    <a:pt x="4487913" y="1856384"/>
                  </a:lnTo>
                  <a:lnTo>
                    <a:pt x="4543666" y="1856384"/>
                  </a:lnTo>
                  <a:lnTo>
                    <a:pt x="4543666" y="0"/>
                  </a:lnTo>
                  <a:close/>
                </a:path>
                <a:path w="5110480" h="1856739">
                  <a:moveTo>
                    <a:pt x="5110467" y="1327353"/>
                  </a:moveTo>
                  <a:lnTo>
                    <a:pt x="5045418" y="1327353"/>
                  </a:lnTo>
                  <a:lnTo>
                    <a:pt x="5045418" y="1856384"/>
                  </a:lnTo>
                  <a:lnTo>
                    <a:pt x="5110467" y="1856384"/>
                  </a:lnTo>
                  <a:lnTo>
                    <a:pt x="5110467" y="1327353"/>
                  </a:lnTo>
                  <a:close/>
                </a:path>
              </a:pathLst>
            </a:custGeom>
            <a:solidFill>
              <a:srgbClr val="92A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3095" y="4803838"/>
              <a:ext cx="1746885" cy="167640"/>
            </a:xfrm>
            <a:custGeom>
              <a:avLst/>
              <a:gdLst/>
              <a:ahLst/>
              <a:cxnLst/>
              <a:rect l="l" t="t" r="r" b="b"/>
              <a:pathLst>
                <a:path w="1746885" h="167639">
                  <a:moveTo>
                    <a:pt x="65036" y="9283"/>
                  </a:moveTo>
                  <a:lnTo>
                    <a:pt x="0" y="9283"/>
                  </a:lnTo>
                  <a:lnTo>
                    <a:pt x="0" y="167081"/>
                  </a:lnTo>
                  <a:lnTo>
                    <a:pt x="65036" y="167081"/>
                  </a:lnTo>
                  <a:lnTo>
                    <a:pt x="65036" y="9283"/>
                  </a:lnTo>
                  <a:close/>
                </a:path>
                <a:path w="1746885" h="167639">
                  <a:moveTo>
                    <a:pt x="1189342" y="9283"/>
                  </a:moveTo>
                  <a:lnTo>
                    <a:pt x="1124292" y="9283"/>
                  </a:lnTo>
                  <a:lnTo>
                    <a:pt x="1124292" y="167081"/>
                  </a:lnTo>
                  <a:lnTo>
                    <a:pt x="1189342" y="167081"/>
                  </a:lnTo>
                  <a:lnTo>
                    <a:pt x="1189342" y="9283"/>
                  </a:lnTo>
                  <a:close/>
                </a:path>
                <a:path w="1746885" h="167639">
                  <a:moveTo>
                    <a:pt x="1746846" y="0"/>
                  </a:moveTo>
                  <a:lnTo>
                    <a:pt x="1691093" y="0"/>
                  </a:lnTo>
                  <a:lnTo>
                    <a:pt x="1691093" y="167081"/>
                  </a:lnTo>
                  <a:lnTo>
                    <a:pt x="1746846" y="167081"/>
                  </a:lnTo>
                  <a:lnTo>
                    <a:pt x="1746846" y="0"/>
                  </a:lnTo>
                  <a:close/>
                </a:path>
              </a:pathLst>
            </a:custGeom>
            <a:solidFill>
              <a:srgbClr val="D1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8142" y="1791764"/>
              <a:ext cx="6170295" cy="3183890"/>
            </a:xfrm>
            <a:custGeom>
              <a:avLst/>
              <a:gdLst/>
              <a:ahLst/>
              <a:cxnLst/>
              <a:rect l="l" t="t" r="r" b="b"/>
              <a:pathLst>
                <a:path w="6170295" h="3183890">
                  <a:moveTo>
                    <a:pt x="0" y="3183790"/>
                  </a:moveTo>
                  <a:lnTo>
                    <a:pt x="0" y="0"/>
                  </a:lnTo>
                </a:path>
                <a:path w="6170295" h="3183890">
                  <a:moveTo>
                    <a:pt x="0" y="3183790"/>
                  </a:moveTo>
                  <a:lnTo>
                    <a:pt x="6169792" y="3183790"/>
                  </a:lnTo>
                </a:path>
              </a:pathLst>
            </a:custGeom>
            <a:ln w="9286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84475" y="4892311"/>
            <a:ext cx="74295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Calibri"/>
                <a:cs typeface="Calibri"/>
              </a:rPr>
              <a:t>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5007" y="4360443"/>
            <a:ext cx="14351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5007" y="3828563"/>
            <a:ext cx="14351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latin typeface="Calibri"/>
                <a:cs typeface="Calibri"/>
              </a:rPr>
              <a:t>20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25007" y="3297068"/>
            <a:ext cx="1435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latin typeface="Calibri"/>
                <a:cs typeface="Calibri"/>
              </a:rPr>
              <a:t>30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5007" y="2765200"/>
            <a:ext cx="14351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950" spc="30" dirty="0">
                <a:latin typeface="Calibri"/>
                <a:cs typeface="Calibri"/>
              </a:rPr>
              <a:t>40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5007" y="2233580"/>
            <a:ext cx="1435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30" dirty="0">
                <a:latin typeface="Calibri"/>
                <a:cs typeface="Calibri"/>
              </a:rPr>
              <a:t>50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04380" y="5029996"/>
            <a:ext cx="1063625" cy="340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92710">
              <a:lnSpc>
                <a:spcPct val="103699"/>
              </a:lnSpc>
              <a:spcBef>
                <a:spcPts val="80"/>
              </a:spcBef>
              <a:tabLst>
                <a:tab pos="664845" algn="l"/>
              </a:tabLst>
            </a:pPr>
            <a:r>
              <a:rPr sz="650" spc="20" dirty="0">
                <a:latin typeface="Calibri"/>
                <a:cs typeface="Calibri"/>
              </a:rPr>
              <a:t>50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15" dirty="0">
                <a:latin typeface="Calibri"/>
                <a:cs typeface="Calibri"/>
              </a:rPr>
              <a:t>дней	</a:t>
            </a:r>
            <a:r>
              <a:rPr sz="650" spc="20" dirty="0">
                <a:latin typeface="Calibri"/>
                <a:cs typeface="Calibri"/>
              </a:rPr>
              <a:t>&lt;1 </a:t>
            </a:r>
            <a:r>
              <a:rPr sz="650" spc="5" dirty="0">
                <a:latin typeface="Calibri"/>
                <a:cs typeface="Calibri"/>
              </a:rPr>
              <a:t>года  </a:t>
            </a:r>
            <a:r>
              <a:rPr sz="650" dirty="0">
                <a:latin typeface="Calibri"/>
                <a:cs typeface="Calibri"/>
              </a:rPr>
              <a:t>Maynard </a:t>
            </a:r>
            <a:r>
              <a:rPr sz="650" spc="20" dirty="0">
                <a:latin typeface="Calibri"/>
                <a:cs typeface="Calibri"/>
              </a:rPr>
              <a:t>et </a:t>
            </a:r>
            <a:r>
              <a:rPr sz="650" spc="-10" dirty="0">
                <a:latin typeface="Calibri"/>
                <a:cs typeface="Calibri"/>
              </a:rPr>
              <a:t>al </a:t>
            </a:r>
            <a:r>
              <a:rPr sz="650" spc="-5" dirty="0">
                <a:latin typeface="Calibri"/>
                <a:cs typeface="Calibri"/>
              </a:rPr>
              <a:t>Turi </a:t>
            </a:r>
            <a:r>
              <a:rPr sz="650" spc="20" dirty="0">
                <a:latin typeface="Calibri"/>
                <a:cs typeface="Calibri"/>
              </a:rPr>
              <a:t>et </a:t>
            </a:r>
            <a:r>
              <a:rPr sz="650" spc="-10" dirty="0">
                <a:latin typeface="Calibri"/>
                <a:cs typeface="Calibri"/>
              </a:rPr>
              <a:t>al</a:t>
            </a:r>
            <a:r>
              <a:rPr sz="650" spc="-45" dirty="0">
                <a:latin typeface="Calibri"/>
                <a:cs typeface="Calibri"/>
              </a:rPr>
              <a:t> </a:t>
            </a:r>
            <a:r>
              <a:rPr sz="650" spc="25" dirty="0">
                <a:latin typeface="Calibri"/>
                <a:cs typeface="Calibri"/>
              </a:rPr>
              <a:t>2006</a:t>
            </a:r>
            <a:endParaRPr sz="650">
              <a:latin typeface="Calibri"/>
              <a:cs typeface="Calibri"/>
            </a:endParaRPr>
          </a:p>
          <a:p>
            <a:pPr marL="148590">
              <a:lnSpc>
                <a:spcPct val="100000"/>
              </a:lnSpc>
              <a:spcBef>
                <a:spcPts val="100"/>
              </a:spcBef>
            </a:pPr>
            <a:r>
              <a:rPr sz="650" spc="35" dirty="0">
                <a:latin typeface="Calibri"/>
                <a:cs typeface="Calibri"/>
              </a:rPr>
              <a:t>1984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8258" y="5029996"/>
            <a:ext cx="459740" cy="3409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 indent="1905" algn="ctr">
              <a:lnSpc>
                <a:spcPct val="108200"/>
              </a:lnSpc>
              <a:spcBef>
                <a:spcPts val="45"/>
              </a:spcBef>
            </a:pPr>
            <a:r>
              <a:rPr sz="650" spc="20" dirty="0">
                <a:latin typeface="Calibri"/>
                <a:cs typeface="Calibri"/>
              </a:rPr>
              <a:t>22 </a:t>
            </a:r>
            <a:r>
              <a:rPr sz="650" spc="5" dirty="0">
                <a:latin typeface="Calibri"/>
                <a:cs typeface="Calibri"/>
              </a:rPr>
              <a:t>месяца  </a:t>
            </a:r>
            <a:r>
              <a:rPr sz="650" spc="10" dirty="0">
                <a:latin typeface="Calibri"/>
                <a:cs typeface="Calibri"/>
              </a:rPr>
              <a:t>Perkash </a:t>
            </a:r>
            <a:r>
              <a:rPr sz="650" spc="20" dirty="0">
                <a:latin typeface="Calibri"/>
                <a:cs typeface="Calibri"/>
              </a:rPr>
              <a:t>et</a:t>
            </a:r>
            <a:r>
              <a:rPr sz="650" spc="-9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al  </a:t>
            </a:r>
            <a:r>
              <a:rPr sz="650" spc="35" dirty="0">
                <a:latin typeface="Calibri"/>
                <a:cs typeface="Calibri"/>
              </a:rPr>
              <a:t>1993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92383" y="5029996"/>
            <a:ext cx="1050290" cy="34099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5080" indent="3810" algn="ctr">
              <a:lnSpc>
                <a:spcPct val="108200"/>
              </a:lnSpc>
              <a:spcBef>
                <a:spcPts val="45"/>
              </a:spcBef>
              <a:tabLst>
                <a:tab pos="561975" algn="l"/>
              </a:tabLst>
            </a:pPr>
            <a:r>
              <a:rPr sz="650" spc="5" dirty="0">
                <a:latin typeface="Calibri"/>
                <a:cs typeface="Calibri"/>
              </a:rPr>
              <a:t>3,7</a:t>
            </a:r>
            <a:r>
              <a:rPr sz="650" spc="30" dirty="0">
                <a:latin typeface="Calibri"/>
                <a:cs typeface="Calibri"/>
              </a:rPr>
              <a:t> </a:t>
            </a:r>
            <a:r>
              <a:rPr sz="650" spc="25" dirty="0">
                <a:latin typeface="Calibri"/>
                <a:cs typeface="Calibri"/>
              </a:rPr>
              <a:t>лет	</a:t>
            </a:r>
            <a:r>
              <a:rPr sz="650" spc="5" dirty="0">
                <a:latin typeface="Calibri"/>
                <a:cs typeface="Calibri"/>
              </a:rPr>
              <a:t>5,1 </a:t>
            </a:r>
            <a:r>
              <a:rPr sz="650" spc="25" dirty="0">
                <a:latin typeface="Calibri"/>
                <a:cs typeface="Calibri"/>
              </a:rPr>
              <a:t>лет  </a:t>
            </a:r>
            <a:r>
              <a:rPr sz="650" dirty="0">
                <a:latin typeface="Calibri"/>
                <a:cs typeface="Calibri"/>
              </a:rPr>
              <a:t>Maynard </a:t>
            </a:r>
            <a:r>
              <a:rPr sz="650" spc="20" dirty="0">
                <a:latin typeface="Calibri"/>
                <a:cs typeface="Calibri"/>
              </a:rPr>
              <a:t>et </a:t>
            </a:r>
            <a:r>
              <a:rPr sz="650" spc="-10" dirty="0">
                <a:latin typeface="Calibri"/>
                <a:cs typeface="Calibri"/>
              </a:rPr>
              <a:t>al </a:t>
            </a:r>
            <a:r>
              <a:rPr sz="650" dirty="0">
                <a:latin typeface="Calibri"/>
                <a:cs typeface="Calibri"/>
              </a:rPr>
              <a:t>Maynard </a:t>
            </a:r>
            <a:r>
              <a:rPr sz="650" spc="20" dirty="0">
                <a:latin typeface="Calibri"/>
                <a:cs typeface="Calibri"/>
              </a:rPr>
              <a:t>et </a:t>
            </a:r>
            <a:r>
              <a:rPr sz="650" spc="-10" dirty="0">
                <a:latin typeface="Calibri"/>
                <a:cs typeface="Calibri"/>
              </a:rPr>
              <a:t>al  </a:t>
            </a:r>
            <a:r>
              <a:rPr sz="650" spc="25" dirty="0">
                <a:latin typeface="Calibri"/>
                <a:cs typeface="Calibri"/>
              </a:rPr>
              <a:t>1982	</a:t>
            </a:r>
            <a:r>
              <a:rPr sz="650" spc="35" dirty="0">
                <a:latin typeface="Calibri"/>
                <a:cs typeface="Calibri"/>
              </a:rPr>
              <a:t>1987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01552" y="5029996"/>
            <a:ext cx="3213100" cy="5461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38100" indent="27305">
              <a:lnSpc>
                <a:spcPct val="103699"/>
              </a:lnSpc>
              <a:spcBef>
                <a:spcPts val="80"/>
              </a:spcBef>
              <a:tabLst>
                <a:tab pos="543560" algn="l"/>
                <a:tab pos="1040765" algn="l"/>
                <a:tab pos="1143635" algn="l"/>
                <a:tab pos="1696720" algn="l"/>
                <a:tab pos="2240915" algn="l"/>
                <a:tab pos="2775585" algn="l"/>
                <a:tab pos="2803525" algn="l"/>
              </a:tabLst>
            </a:pPr>
            <a:r>
              <a:rPr sz="650" spc="5" dirty="0">
                <a:latin typeface="Calibri"/>
                <a:cs typeface="Calibri"/>
              </a:rPr>
              <a:t>5,9</a:t>
            </a:r>
            <a:r>
              <a:rPr sz="650" spc="25" dirty="0">
                <a:latin typeface="Calibri"/>
                <a:cs typeface="Calibri"/>
              </a:rPr>
              <a:t> лет	</a:t>
            </a:r>
            <a:r>
              <a:rPr sz="650" spc="10" dirty="0">
                <a:latin typeface="Calibri"/>
                <a:cs typeface="Calibri"/>
              </a:rPr>
              <a:t>18,0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25" dirty="0">
                <a:latin typeface="Calibri"/>
                <a:cs typeface="Calibri"/>
              </a:rPr>
              <a:t>лет		</a:t>
            </a:r>
            <a:r>
              <a:rPr sz="650" spc="20" dirty="0">
                <a:latin typeface="Calibri"/>
                <a:cs typeface="Calibri"/>
              </a:rPr>
              <a:t>&lt;1</a:t>
            </a:r>
            <a:r>
              <a:rPr sz="650" spc="25" dirty="0">
                <a:latin typeface="Calibri"/>
                <a:cs typeface="Calibri"/>
              </a:rPr>
              <a:t> </a:t>
            </a:r>
            <a:r>
              <a:rPr sz="650" spc="5" dirty="0">
                <a:latin typeface="Calibri"/>
                <a:cs typeface="Calibri"/>
              </a:rPr>
              <a:t>года	</a:t>
            </a:r>
            <a:r>
              <a:rPr sz="650" spc="25" dirty="0">
                <a:latin typeface="Calibri"/>
                <a:cs typeface="Calibri"/>
              </a:rPr>
              <a:t>&gt;10 лет	</a:t>
            </a:r>
            <a:r>
              <a:rPr sz="650" spc="10" dirty="0">
                <a:latin typeface="Calibri"/>
                <a:cs typeface="Calibri"/>
              </a:rPr>
              <a:t>18,1</a:t>
            </a:r>
            <a:r>
              <a:rPr sz="650" spc="40" dirty="0">
                <a:latin typeface="Calibri"/>
                <a:cs typeface="Calibri"/>
              </a:rPr>
              <a:t> </a:t>
            </a:r>
            <a:r>
              <a:rPr sz="650" spc="5" dirty="0">
                <a:latin typeface="Calibri"/>
                <a:cs typeface="Calibri"/>
              </a:rPr>
              <a:t>года	В</a:t>
            </a:r>
            <a:r>
              <a:rPr sz="650" spc="-80" dirty="0">
                <a:latin typeface="Calibri"/>
                <a:cs typeface="Calibri"/>
              </a:rPr>
              <a:t> </a:t>
            </a:r>
            <a:r>
              <a:rPr sz="650" spc="20" dirty="0">
                <a:latin typeface="Calibri"/>
                <a:cs typeface="Calibri"/>
              </a:rPr>
              <a:t>среднем  </a:t>
            </a:r>
            <a:r>
              <a:rPr sz="650" dirty="0">
                <a:latin typeface="Calibri"/>
                <a:cs typeface="Calibri"/>
              </a:rPr>
              <a:t>Chai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20" dirty="0">
                <a:latin typeface="Calibri"/>
                <a:cs typeface="Calibri"/>
              </a:rPr>
              <a:t>et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al	</a:t>
            </a:r>
            <a:r>
              <a:rPr sz="650" spc="10" dirty="0">
                <a:latin typeface="Calibri"/>
                <a:cs typeface="Calibri"/>
              </a:rPr>
              <a:t>Weld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20" dirty="0">
                <a:latin typeface="Calibri"/>
                <a:cs typeface="Calibri"/>
              </a:rPr>
              <a:t>et</a:t>
            </a:r>
            <a:r>
              <a:rPr sz="650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al	</a:t>
            </a:r>
            <a:r>
              <a:rPr sz="650" spc="15" dirty="0">
                <a:latin typeface="Calibri"/>
                <a:cs typeface="Calibri"/>
              </a:rPr>
              <a:t>пост.катетер   </a:t>
            </a:r>
            <a:r>
              <a:rPr sz="650" spc="125" dirty="0">
                <a:latin typeface="Calibri"/>
                <a:cs typeface="Calibri"/>
              </a:rPr>
              <a:t> </a:t>
            </a:r>
            <a:r>
              <a:rPr sz="650" spc="15" dirty="0">
                <a:latin typeface="Calibri"/>
                <a:cs typeface="Calibri"/>
              </a:rPr>
              <a:t>пост.катетер   </a:t>
            </a:r>
            <a:r>
              <a:rPr sz="650" spc="125" dirty="0">
                <a:latin typeface="Calibri"/>
                <a:cs typeface="Calibri"/>
              </a:rPr>
              <a:t> </a:t>
            </a:r>
            <a:r>
              <a:rPr sz="650" spc="15" dirty="0">
                <a:latin typeface="Calibri"/>
                <a:cs typeface="Calibri"/>
              </a:rPr>
              <a:t>пост.катетер		</a:t>
            </a:r>
            <a:r>
              <a:rPr sz="650" spc="10" dirty="0">
                <a:latin typeface="Calibri"/>
                <a:cs typeface="Calibri"/>
              </a:rPr>
              <a:t>23,4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5" dirty="0">
                <a:latin typeface="Calibri"/>
                <a:cs typeface="Calibri"/>
              </a:rPr>
              <a:t>года</a:t>
            </a:r>
            <a:endParaRPr sz="6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571500" algn="l"/>
                <a:tab pos="957580" algn="l"/>
                <a:tab pos="2166620" algn="l"/>
                <a:tab pos="2663825" algn="l"/>
              </a:tabLst>
            </a:pPr>
            <a:r>
              <a:rPr sz="650" spc="35" dirty="0">
                <a:latin typeface="Calibri"/>
                <a:cs typeface="Calibri"/>
              </a:rPr>
              <a:t>199</a:t>
            </a:r>
            <a:r>
              <a:rPr sz="650" spc="5" dirty="0">
                <a:latin typeface="Calibri"/>
                <a:cs typeface="Calibri"/>
              </a:rPr>
              <a:t>5</a:t>
            </a:r>
            <a:r>
              <a:rPr sz="650" dirty="0">
                <a:latin typeface="Calibri"/>
                <a:cs typeface="Calibri"/>
              </a:rPr>
              <a:t>	</a:t>
            </a:r>
            <a:r>
              <a:rPr sz="650" spc="35" dirty="0">
                <a:latin typeface="Calibri"/>
                <a:cs typeface="Calibri"/>
              </a:rPr>
              <a:t>200</a:t>
            </a:r>
            <a:r>
              <a:rPr sz="650" spc="5" dirty="0">
                <a:latin typeface="Calibri"/>
                <a:cs typeface="Calibri"/>
              </a:rPr>
              <a:t>0</a:t>
            </a:r>
            <a:r>
              <a:rPr sz="650" dirty="0">
                <a:latin typeface="Calibri"/>
                <a:cs typeface="Calibri"/>
              </a:rPr>
              <a:t>	</a:t>
            </a:r>
            <a:r>
              <a:rPr sz="650" spc="-25" dirty="0">
                <a:latin typeface="Calibri"/>
                <a:cs typeface="Calibri"/>
              </a:rPr>
              <a:t>T</a:t>
            </a:r>
            <a:r>
              <a:rPr sz="650" spc="20" dirty="0">
                <a:latin typeface="Calibri"/>
                <a:cs typeface="Calibri"/>
              </a:rPr>
              <a:t>u</a:t>
            </a:r>
            <a:r>
              <a:rPr sz="650" spc="-15" dirty="0">
                <a:latin typeface="Calibri"/>
                <a:cs typeface="Calibri"/>
              </a:rPr>
              <a:t>r</a:t>
            </a:r>
            <a:r>
              <a:rPr sz="650" dirty="0">
                <a:latin typeface="Calibri"/>
                <a:cs typeface="Calibri"/>
              </a:rPr>
              <a:t>i</a:t>
            </a:r>
            <a:r>
              <a:rPr sz="650" spc="-10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e</a:t>
            </a:r>
            <a:r>
              <a:rPr sz="650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a</a:t>
            </a:r>
            <a:r>
              <a:rPr sz="650" dirty="0">
                <a:latin typeface="Calibri"/>
                <a:cs typeface="Calibri"/>
              </a:rPr>
              <a:t>l</a:t>
            </a:r>
            <a:r>
              <a:rPr sz="650" spc="65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200</a:t>
            </a:r>
            <a:r>
              <a:rPr sz="650" spc="5" dirty="0">
                <a:latin typeface="Calibri"/>
                <a:cs typeface="Calibri"/>
              </a:rPr>
              <a:t>6</a:t>
            </a:r>
            <a:r>
              <a:rPr sz="650" dirty="0">
                <a:latin typeface="Calibri"/>
                <a:cs typeface="Calibri"/>
              </a:rPr>
              <a:t>    </a:t>
            </a:r>
            <a:r>
              <a:rPr sz="650" spc="70" dirty="0">
                <a:latin typeface="Calibri"/>
                <a:cs typeface="Calibri"/>
              </a:rPr>
              <a:t> </a:t>
            </a:r>
            <a:r>
              <a:rPr sz="650" spc="35" dirty="0">
                <a:latin typeface="Calibri"/>
                <a:cs typeface="Calibri"/>
              </a:rPr>
              <a:t>D</a:t>
            </a:r>
            <a:r>
              <a:rPr sz="650" spc="40" dirty="0">
                <a:latin typeface="Calibri"/>
                <a:cs typeface="Calibri"/>
              </a:rPr>
              <a:t>e</a:t>
            </a:r>
            <a:r>
              <a:rPr sz="650" spc="-30" dirty="0">
                <a:latin typeface="Calibri"/>
                <a:cs typeface="Calibri"/>
              </a:rPr>
              <a:t>w</a:t>
            </a:r>
            <a:r>
              <a:rPr sz="650" spc="-10" dirty="0">
                <a:latin typeface="Calibri"/>
                <a:cs typeface="Calibri"/>
              </a:rPr>
              <a:t>i</a:t>
            </a:r>
            <a:r>
              <a:rPr sz="650" spc="-15" dirty="0">
                <a:latin typeface="Calibri"/>
                <a:cs typeface="Calibri"/>
              </a:rPr>
              <a:t>r</a:t>
            </a:r>
            <a:r>
              <a:rPr sz="650" spc="5" dirty="0">
                <a:latin typeface="Calibri"/>
                <a:cs typeface="Calibri"/>
              </a:rPr>
              <a:t>e</a:t>
            </a:r>
            <a:r>
              <a:rPr sz="650" spc="3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e</a:t>
            </a:r>
            <a:r>
              <a:rPr sz="650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a</a:t>
            </a:r>
            <a:r>
              <a:rPr sz="650" dirty="0">
                <a:latin typeface="Calibri"/>
                <a:cs typeface="Calibri"/>
              </a:rPr>
              <a:t>l	</a:t>
            </a:r>
            <a:r>
              <a:rPr sz="650" spc="5" dirty="0">
                <a:latin typeface="Calibri"/>
                <a:cs typeface="Calibri"/>
              </a:rPr>
              <a:t>W</a:t>
            </a:r>
            <a:r>
              <a:rPr sz="650" spc="40" dirty="0">
                <a:latin typeface="Calibri"/>
                <a:cs typeface="Calibri"/>
              </a:rPr>
              <a:t>e</a:t>
            </a:r>
            <a:r>
              <a:rPr sz="650" spc="-10" dirty="0">
                <a:latin typeface="Calibri"/>
                <a:cs typeface="Calibri"/>
              </a:rPr>
              <a:t>l</a:t>
            </a:r>
            <a:r>
              <a:rPr sz="650" spc="5" dirty="0">
                <a:latin typeface="Calibri"/>
                <a:cs typeface="Calibri"/>
              </a:rPr>
              <a:t>d</a:t>
            </a:r>
            <a:r>
              <a:rPr sz="650" spc="15" dirty="0">
                <a:latin typeface="Calibri"/>
                <a:cs typeface="Calibri"/>
              </a:rPr>
              <a:t> </a:t>
            </a:r>
            <a:r>
              <a:rPr sz="650" spc="40" dirty="0">
                <a:latin typeface="Calibri"/>
                <a:cs typeface="Calibri"/>
              </a:rPr>
              <a:t>e</a:t>
            </a:r>
            <a:r>
              <a:rPr sz="650" dirty="0">
                <a:latin typeface="Calibri"/>
                <a:cs typeface="Calibri"/>
              </a:rPr>
              <a:t>t</a:t>
            </a:r>
            <a:r>
              <a:rPr sz="650" spc="-5" dirty="0">
                <a:latin typeface="Calibri"/>
                <a:cs typeface="Calibri"/>
              </a:rPr>
              <a:t> </a:t>
            </a:r>
            <a:r>
              <a:rPr sz="650" spc="-20" dirty="0">
                <a:latin typeface="Calibri"/>
                <a:cs typeface="Calibri"/>
              </a:rPr>
              <a:t>a</a:t>
            </a:r>
            <a:r>
              <a:rPr sz="650" dirty="0">
                <a:latin typeface="Calibri"/>
                <a:cs typeface="Calibri"/>
              </a:rPr>
              <a:t>l	</a:t>
            </a:r>
            <a:r>
              <a:rPr sz="650" spc="25" dirty="0">
                <a:latin typeface="Calibri"/>
                <a:cs typeface="Calibri"/>
              </a:rPr>
              <a:t>п</a:t>
            </a:r>
            <a:r>
              <a:rPr sz="650" spc="20" dirty="0">
                <a:latin typeface="Calibri"/>
                <a:cs typeface="Calibri"/>
              </a:rPr>
              <a:t>о</a:t>
            </a:r>
            <a:r>
              <a:rPr sz="650" spc="10" dirty="0">
                <a:latin typeface="Calibri"/>
                <a:cs typeface="Calibri"/>
              </a:rPr>
              <a:t>с</a:t>
            </a:r>
            <a:r>
              <a:rPr sz="650" spc="35" dirty="0">
                <a:latin typeface="Calibri"/>
                <a:cs typeface="Calibri"/>
              </a:rPr>
              <a:t>т</a:t>
            </a:r>
            <a:r>
              <a:rPr sz="650" spc="-25" dirty="0">
                <a:latin typeface="Calibri"/>
                <a:cs typeface="Calibri"/>
              </a:rPr>
              <a:t>.</a:t>
            </a:r>
            <a:r>
              <a:rPr sz="650" spc="-10" dirty="0">
                <a:latin typeface="Calibri"/>
                <a:cs typeface="Calibri"/>
              </a:rPr>
              <a:t>к</a:t>
            </a:r>
            <a:r>
              <a:rPr sz="650" spc="-20" dirty="0">
                <a:latin typeface="Calibri"/>
                <a:cs typeface="Calibri"/>
              </a:rPr>
              <a:t>а</a:t>
            </a:r>
            <a:r>
              <a:rPr sz="650" spc="35" dirty="0">
                <a:latin typeface="Calibri"/>
                <a:cs typeface="Calibri"/>
              </a:rPr>
              <a:t>тете</a:t>
            </a:r>
            <a:r>
              <a:rPr sz="650" spc="5" dirty="0">
                <a:latin typeface="Calibri"/>
                <a:cs typeface="Calibri"/>
              </a:rPr>
              <a:t>р</a:t>
            </a:r>
            <a:endParaRPr sz="650">
              <a:latin typeface="Calibri"/>
              <a:cs typeface="Calibri"/>
            </a:endParaRPr>
          </a:p>
          <a:p>
            <a:pPr marR="10795" algn="r">
              <a:lnSpc>
                <a:spcPct val="100000"/>
              </a:lnSpc>
              <a:spcBef>
                <a:spcPts val="30"/>
              </a:spcBef>
              <a:tabLst>
                <a:tab pos="562610" algn="l"/>
                <a:tab pos="994410" algn="l"/>
              </a:tabLst>
            </a:pPr>
            <a:r>
              <a:rPr sz="650" spc="25" dirty="0">
                <a:latin typeface="Calibri"/>
                <a:cs typeface="Calibri"/>
              </a:rPr>
              <a:t>1992	2000	</a:t>
            </a:r>
            <a:r>
              <a:rPr sz="650" spc="5" dirty="0">
                <a:latin typeface="Calibri"/>
                <a:cs typeface="Calibri"/>
              </a:rPr>
              <a:t>Katsumi </a:t>
            </a:r>
            <a:r>
              <a:rPr sz="650" spc="20" dirty="0">
                <a:latin typeface="Calibri"/>
                <a:cs typeface="Calibri"/>
              </a:rPr>
              <a:t>et</a:t>
            </a:r>
            <a:r>
              <a:rPr sz="650" spc="-95" dirty="0">
                <a:latin typeface="Calibri"/>
                <a:cs typeface="Calibri"/>
              </a:rPr>
              <a:t> </a:t>
            </a:r>
            <a:r>
              <a:rPr sz="650" spc="-10" dirty="0">
                <a:latin typeface="Calibri"/>
                <a:cs typeface="Calibri"/>
              </a:rPr>
              <a:t>al</a:t>
            </a:r>
            <a:endParaRPr sz="650">
              <a:latin typeface="Calibri"/>
              <a:cs typeface="Calibri"/>
            </a:endParaRPr>
          </a:p>
          <a:p>
            <a:pPr marR="140970" algn="r">
              <a:lnSpc>
                <a:spcPct val="100000"/>
              </a:lnSpc>
              <a:spcBef>
                <a:spcPts val="25"/>
              </a:spcBef>
            </a:pPr>
            <a:r>
              <a:rPr sz="650" spc="35" dirty="0">
                <a:latin typeface="Calibri"/>
                <a:cs typeface="Calibri"/>
              </a:rPr>
              <a:t>2009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91187" y="2771093"/>
            <a:ext cx="74930" cy="74295"/>
          </a:xfrm>
          <a:custGeom>
            <a:avLst/>
            <a:gdLst/>
            <a:ahLst/>
            <a:cxnLst/>
            <a:rect l="l" t="t" r="r" b="b"/>
            <a:pathLst>
              <a:path w="74929" h="74294">
                <a:moveTo>
                  <a:pt x="74334" y="0"/>
                </a:moveTo>
                <a:lnTo>
                  <a:pt x="0" y="0"/>
                </a:lnTo>
                <a:lnTo>
                  <a:pt x="0" y="74257"/>
                </a:lnTo>
                <a:lnTo>
                  <a:pt x="74334" y="74257"/>
                </a:lnTo>
                <a:lnTo>
                  <a:pt x="74334" y="0"/>
                </a:lnTo>
                <a:close/>
              </a:path>
            </a:pathLst>
          </a:custGeom>
          <a:solidFill>
            <a:srgbClr val="457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20424" y="2714396"/>
            <a:ext cx="105791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44575" algn="l"/>
              </a:tabLst>
            </a:pPr>
            <a:r>
              <a:rPr sz="950" u="sng" dirty="0">
                <a:uFill>
                  <a:solidFill>
                    <a:srgbClr val="858585"/>
                  </a:solidFill>
                </a:uFill>
                <a:latin typeface="Times New Roman"/>
                <a:cs typeface="Times New Roman"/>
              </a:rPr>
              <a:t> 	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891187" y="2984583"/>
            <a:ext cx="74930" cy="1346200"/>
            <a:chOff x="8891187" y="2984583"/>
            <a:chExt cx="74930" cy="1346200"/>
          </a:xfrm>
        </p:grpSpPr>
        <p:sp>
          <p:nvSpPr>
            <p:cNvPr id="31" name="object 31"/>
            <p:cNvSpPr/>
            <p:nvPr/>
          </p:nvSpPr>
          <p:spPr>
            <a:xfrm>
              <a:off x="8891187" y="2984583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29" h="74294">
                  <a:moveTo>
                    <a:pt x="74334" y="0"/>
                  </a:moveTo>
                  <a:lnTo>
                    <a:pt x="0" y="0"/>
                  </a:lnTo>
                  <a:lnTo>
                    <a:pt x="0" y="74257"/>
                  </a:lnTo>
                  <a:lnTo>
                    <a:pt x="74334" y="74257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AA4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91187" y="3188790"/>
              <a:ext cx="74930" cy="83820"/>
            </a:xfrm>
            <a:custGeom>
              <a:avLst/>
              <a:gdLst/>
              <a:ahLst/>
              <a:cxnLst/>
              <a:rect l="l" t="t" r="r" b="b"/>
              <a:pathLst>
                <a:path w="74929" h="83820">
                  <a:moveTo>
                    <a:pt x="74334" y="0"/>
                  </a:moveTo>
                  <a:lnTo>
                    <a:pt x="0" y="0"/>
                  </a:lnTo>
                  <a:lnTo>
                    <a:pt x="0" y="83539"/>
                  </a:lnTo>
                  <a:lnTo>
                    <a:pt x="74334" y="83539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88A4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891187" y="3402280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29" h="74295">
                  <a:moveTo>
                    <a:pt x="74334" y="0"/>
                  </a:moveTo>
                  <a:lnTo>
                    <a:pt x="0" y="0"/>
                  </a:lnTo>
                  <a:lnTo>
                    <a:pt x="0" y="74257"/>
                  </a:lnTo>
                  <a:lnTo>
                    <a:pt x="74334" y="74257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705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91187" y="3615769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29" h="74295">
                  <a:moveTo>
                    <a:pt x="74334" y="0"/>
                  </a:moveTo>
                  <a:lnTo>
                    <a:pt x="0" y="0"/>
                  </a:lnTo>
                  <a:lnTo>
                    <a:pt x="0" y="74257"/>
                  </a:lnTo>
                  <a:lnTo>
                    <a:pt x="74334" y="74257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419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91187" y="3829259"/>
              <a:ext cx="74930" cy="74295"/>
            </a:xfrm>
            <a:custGeom>
              <a:avLst/>
              <a:gdLst/>
              <a:ahLst/>
              <a:cxnLst/>
              <a:rect l="l" t="t" r="r" b="b"/>
              <a:pathLst>
                <a:path w="74929" h="74295">
                  <a:moveTo>
                    <a:pt x="74334" y="0"/>
                  </a:moveTo>
                  <a:lnTo>
                    <a:pt x="0" y="0"/>
                  </a:lnTo>
                  <a:lnTo>
                    <a:pt x="0" y="74257"/>
                  </a:lnTo>
                  <a:lnTo>
                    <a:pt x="74334" y="74257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DB84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91187" y="4033466"/>
              <a:ext cx="74930" cy="83820"/>
            </a:xfrm>
            <a:custGeom>
              <a:avLst/>
              <a:gdLst/>
              <a:ahLst/>
              <a:cxnLst/>
              <a:rect l="l" t="t" r="r" b="b"/>
              <a:pathLst>
                <a:path w="74929" h="83820">
                  <a:moveTo>
                    <a:pt x="74334" y="0"/>
                  </a:moveTo>
                  <a:lnTo>
                    <a:pt x="0" y="0"/>
                  </a:lnTo>
                  <a:lnTo>
                    <a:pt x="0" y="83539"/>
                  </a:lnTo>
                  <a:lnTo>
                    <a:pt x="74334" y="83539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92A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891187" y="4246956"/>
              <a:ext cx="74930" cy="83820"/>
            </a:xfrm>
            <a:custGeom>
              <a:avLst/>
              <a:gdLst/>
              <a:ahLst/>
              <a:cxnLst/>
              <a:rect l="l" t="t" r="r" b="b"/>
              <a:pathLst>
                <a:path w="74929" h="83820">
                  <a:moveTo>
                    <a:pt x="74334" y="0"/>
                  </a:moveTo>
                  <a:lnTo>
                    <a:pt x="0" y="0"/>
                  </a:lnTo>
                  <a:lnTo>
                    <a:pt x="0" y="83539"/>
                  </a:lnTo>
                  <a:lnTo>
                    <a:pt x="74334" y="83539"/>
                  </a:lnTo>
                  <a:lnTo>
                    <a:pt x="74334" y="0"/>
                  </a:lnTo>
                  <a:close/>
                </a:path>
              </a:pathLst>
            </a:custGeom>
            <a:solidFill>
              <a:srgbClr val="D1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463766" y="2647317"/>
            <a:ext cx="1507490" cy="172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845" marR="73660">
              <a:lnSpc>
                <a:spcPct val="146600"/>
              </a:lnSpc>
              <a:spcBef>
                <a:spcPts val="100"/>
              </a:spcBef>
            </a:pPr>
            <a:r>
              <a:rPr sz="950" dirty="0">
                <a:latin typeface="Calibri"/>
                <a:cs typeface="Calibri"/>
              </a:rPr>
              <a:t>Камни </a:t>
            </a:r>
            <a:r>
              <a:rPr sz="950" spc="10" dirty="0">
                <a:latin typeface="Calibri"/>
                <a:cs typeface="Calibri"/>
              </a:rPr>
              <a:t>почек  </a:t>
            </a:r>
            <a:r>
              <a:rPr sz="950" dirty="0">
                <a:latin typeface="Calibri"/>
                <a:cs typeface="Calibri"/>
              </a:rPr>
              <a:t>Камни </a:t>
            </a:r>
            <a:r>
              <a:rPr sz="950" spc="10" dirty="0">
                <a:latin typeface="Calibri"/>
                <a:cs typeface="Calibri"/>
              </a:rPr>
              <a:t>м.пузыря  </a:t>
            </a:r>
            <a:r>
              <a:rPr sz="950" dirty="0">
                <a:latin typeface="Calibri"/>
                <a:cs typeface="Calibri"/>
              </a:rPr>
              <a:t>Инфекции </a:t>
            </a:r>
            <a:r>
              <a:rPr sz="950" spc="10" dirty="0">
                <a:latin typeface="Calibri"/>
                <a:cs typeface="Calibri"/>
              </a:rPr>
              <a:t>почек  </a:t>
            </a:r>
            <a:r>
              <a:rPr sz="950" spc="-10" dirty="0">
                <a:latin typeface="Calibri"/>
                <a:cs typeface="Calibri"/>
              </a:rPr>
              <a:t>М</a:t>
            </a:r>
            <a:r>
              <a:rPr sz="950" spc="-20" dirty="0">
                <a:latin typeface="Calibri"/>
                <a:cs typeface="Calibri"/>
              </a:rPr>
              <a:t>а</a:t>
            </a:r>
            <a:r>
              <a:rPr sz="950" dirty="0">
                <a:latin typeface="Calibri"/>
                <a:cs typeface="Calibri"/>
              </a:rPr>
              <a:t>к</a:t>
            </a:r>
            <a:r>
              <a:rPr sz="950" spc="10" dirty="0">
                <a:latin typeface="Calibri"/>
                <a:cs typeface="Calibri"/>
              </a:rPr>
              <a:t>ро</a:t>
            </a:r>
            <a:r>
              <a:rPr sz="950" spc="35" dirty="0">
                <a:latin typeface="Calibri"/>
                <a:cs typeface="Calibri"/>
              </a:rPr>
              <a:t>ге</a:t>
            </a:r>
            <a:r>
              <a:rPr sz="950" spc="15" dirty="0">
                <a:latin typeface="Calibri"/>
                <a:cs typeface="Calibri"/>
              </a:rPr>
              <a:t>м</a:t>
            </a:r>
            <a:r>
              <a:rPr sz="950" spc="-20" dirty="0">
                <a:latin typeface="Calibri"/>
                <a:cs typeface="Calibri"/>
              </a:rPr>
              <a:t>а</a:t>
            </a:r>
            <a:r>
              <a:rPr sz="950" spc="-5" dirty="0">
                <a:latin typeface="Calibri"/>
                <a:cs typeface="Calibri"/>
              </a:rPr>
              <a:t>т</a:t>
            </a:r>
            <a:r>
              <a:rPr sz="950" spc="5" dirty="0">
                <a:latin typeface="Calibri"/>
                <a:cs typeface="Calibri"/>
              </a:rPr>
              <a:t>у</a:t>
            </a:r>
            <a:r>
              <a:rPr sz="950" spc="10" dirty="0">
                <a:latin typeface="Calibri"/>
                <a:cs typeface="Calibri"/>
              </a:rPr>
              <a:t>р</a:t>
            </a:r>
            <a:r>
              <a:rPr sz="950" dirty="0">
                <a:latin typeface="Calibri"/>
                <a:cs typeface="Calibri"/>
              </a:rPr>
              <a:t>ия  </a:t>
            </a:r>
            <a:r>
              <a:rPr sz="950" spc="15" dirty="0">
                <a:latin typeface="Calibri"/>
                <a:cs typeface="Calibri"/>
              </a:rPr>
              <a:t>Уросепсис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  <a:tabLst>
                <a:tab pos="300990" algn="l"/>
                <a:tab pos="537845" algn="l"/>
              </a:tabLst>
            </a:pPr>
            <a:r>
              <a:rPr sz="950" u="sng" dirty="0">
                <a:uFill>
                  <a:solidFill>
                    <a:srgbClr val="85858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dirty="0">
                <a:latin typeface="Calibri"/>
                <a:cs typeface="Calibri"/>
              </a:rPr>
              <a:t>Стриктуры</a:t>
            </a:r>
            <a:r>
              <a:rPr sz="950" spc="-15" dirty="0">
                <a:latin typeface="Calibri"/>
                <a:cs typeface="Calibri"/>
              </a:rPr>
              <a:t> </a:t>
            </a:r>
            <a:r>
              <a:rPr sz="950" spc="10" dirty="0">
                <a:latin typeface="Calibri"/>
                <a:cs typeface="Calibri"/>
              </a:rPr>
              <a:t>уретры</a:t>
            </a:r>
            <a:endParaRPr sz="950">
              <a:latin typeface="Calibri"/>
              <a:cs typeface="Calibri"/>
            </a:endParaRPr>
          </a:p>
          <a:p>
            <a:pPr marL="537845" marR="306705">
              <a:lnSpc>
                <a:spcPct val="146600"/>
              </a:lnSpc>
            </a:pPr>
            <a:r>
              <a:rPr sz="950" spc="-10" dirty="0">
                <a:latin typeface="Calibri"/>
                <a:cs typeface="Calibri"/>
              </a:rPr>
              <a:t>Э</a:t>
            </a:r>
            <a:r>
              <a:rPr sz="950" spc="15" dirty="0">
                <a:latin typeface="Calibri"/>
                <a:cs typeface="Calibri"/>
              </a:rPr>
              <a:t>п</a:t>
            </a:r>
            <a:r>
              <a:rPr sz="950" dirty="0">
                <a:latin typeface="Calibri"/>
                <a:cs typeface="Calibri"/>
              </a:rPr>
              <a:t>и</a:t>
            </a:r>
            <a:r>
              <a:rPr sz="950" spc="-20" dirty="0">
                <a:latin typeface="Calibri"/>
                <a:cs typeface="Calibri"/>
              </a:rPr>
              <a:t>д</a:t>
            </a:r>
            <a:r>
              <a:rPr sz="950" dirty="0">
                <a:latin typeface="Calibri"/>
                <a:cs typeface="Calibri"/>
              </a:rPr>
              <a:t>и</a:t>
            </a:r>
            <a:r>
              <a:rPr sz="950" spc="-20" dirty="0">
                <a:latin typeface="Calibri"/>
                <a:cs typeface="Calibri"/>
              </a:rPr>
              <a:t>д</a:t>
            </a:r>
            <a:r>
              <a:rPr sz="950" dirty="0">
                <a:latin typeface="Calibri"/>
                <a:cs typeface="Calibri"/>
              </a:rPr>
              <a:t>и</a:t>
            </a:r>
            <a:r>
              <a:rPr sz="950" spc="10" dirty="0">
                <a:latin typeface="Calibri"/>
                <a:cs typeface="Calibri"/>
              </a:rPr>
              <a:t>м</a:t>
            </a:r>
            <a:r>
              <a:rPr sz="950" dirty="0">
                <a:latin typeface="Calibri"/>
                <a:cs typeface="Calibri"/>
              </a:rPr>
              <a:t>ит  </a:t>
            </a:r>
            <a:r>
              <a:rPr sz="950" spc="5" dirty="0">
                <a:latin typeface="Calibri"/>
                <a:cs typeface="Calibri"/>
              </a:rPr>
              <a:t>Ложный</a:t>
            </a:r>
            <a:r>
              <a:rPr sz="950" spc="-75" dirty="0">
                <a:latin typeface="Calibri"/>
                <a:cs typeface="Calibri"/>
              </a:rPr>
              <a:t> </a:t>
            </a:r>
            <a:r>
              <a:rPr sz="950" spc="15" dirty="0">
                <a:latin typeface="Calibri"/>
                <a:cs typeface="Calibri"/>
              </a:rPr>
              <a:t>ход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59304" y="1392639"/>
            <a:ext cx="7954009" cy="4270375"/>
          </a:xfrm>
          <a:custGeom>
            <a:avLst/>
            <a:gdLst/>
            <a:ahLst/>
            <a:cxnLst/>
            <a:rect l="l" t="t" r="r" b="b"/>
            <a:pathLst>
              <a:path w="7954009" h="4270375">
                <a:moveTo>
                  <a:pt x="0" y="4269790"/>
                </a:moveTo>
                <a:lnTo>
                  <a:pt x="7953749" y="4269790"/>
                </a:lnTo>
                <a:lnTo>
                  <a:pt x="7953749" y="0"/>
                </a:lnTo>
                <a:lnTo>
                  <a:pt x="0" y="0"/>
                </a:lnTo>
                <a:lnTo>
                  <a:pt x="0" y="4269790"/>
                </a:lnTo>
                <a:close/>
              </a:path>
            </a:pathLst>
          </a:custGeom>
          <a:ln w="929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641093" y="1824856"/>
            <a:ext cx="3253104" cy="2603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500" b="1" i="1" spc="10" dirty="0">
                <a:solidFill>
                  <a:srgbClr val="4F6128"/>
                </a:solidFill>
                <a:latin typeface="Calibri"/>
                <a:cs typeface="Calibri"/>
              </a:rPr>
              <a:t>Постоянный уретральный</a:t>
            </a:r>
            <a:r>
              <a:rPr sz="1500" b="1" i="1" spc="2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500" b="1" i="1" spc="10" dirty="0">
                <a:solidFill>
                  <a:srgbClr val="4F6128"/>
                </a:solidFill>
                <a:latin typeface="Calibri"/>
                <a:cs typeface="Calibri"/>
              </a:rPr>
              <a:t>катетер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4254" y="1467358"/>
            <a:ext cx="193040" cy="405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1885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  <a:p>
            <a:pPr marL="30480">
              <a:lnSpc>
                <a:spcPts val="1105"/>
              </a:lnSpc>
            </a:pPr>
            <a:r>
              <a:rPr sz="950" spc="30" dirty="0">
                <a:latin typeface="Calibri"/>
                <a:cs typeface="Calibri"/>
              </a:rPr>
              <a:t>60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04351" y="5106987"/>
            <a:ext cx="936625" cy="338455"/>
          </a:xfrm>
          <a:prstGeom prst="rect">
            <a:avLst/>
          </a:prstGeom>
          <a:ln w="12700">
            <a:solidFill>
              <a:srgbClr val="1F3863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635" marR="113030">
              <a:lnSpc>
                <a:spcPts val="1320"/>
              </a:lnSpc>
              <a:spcBef>
                <a:spcPts val="20"/>
              </a:spcBef>
            </a:pPr>
            <a:r>
              <a:rPr sz="1100" spc="-5" dirty="0">
                <a:solidFill>
                  <a:srgbClr val="1F3863"/>
                </a:solidFill>
                <a:latin typeface="Arial"/>
                <a:cs typeface="Arial"/>
              </a:rPr>
              <a:t>Период  на</a:t>
            </a:r>
            <a:r>
              <a:rPr sz="1100" dirty="0">
                <a:solidFill>
                  <a:srgbClr val="1F3863"/>
                </a:solidFill>
                <a:latin typeface="Arial"/>
                <a:cs typeface="Arial"/>
              </a:rPr>
              <a:t>блюд</a:t>
            </a:r>
            <a:r>
              <a:rPr sz="1100" spc="-5" dirty="0">
                <a:solidFill>
                  <a:srgbClr val="1F3863"/>
                </a:solidFill>
                <a:latin typeface="Arial"/>
                <a:cs typeface="Arial"/>
              </a:rPr>
              <a:t>ени</a:t>
            </a:r>
            <a:r>
              <a:rPr sz="1100" dirty="0">
                <a:solidFill>
                  <a:srgbClr val="1F3863"/>
                </a:solidFill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98089" y="6146393"/>
            <a:ext cx="7338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473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8FAADC"/>
                </a:solidFill>
                <a:latin typeface="Arial"/>
                <a:cs typeface="Arial"/>
              </a:rPr>
              <a:t>Weld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et al. J Urol.</a:t>
            </a:r>
            <a:r>
              <a:rPr sz="900" spc="-15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8FAADC"/>
                </a:solidFill>
                <a:latin typeface="Arial"/>
                <a:cs typeface="Arial"/>
              </a:rPr>
              <a:t>2000. 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“Clean</a:t>
            </a:r>
            <a:r>
              <a:rPr sz="900" spc="-2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intermittent</a:t>
            </a:r>
            <a:r>
              <a:rPr sz="900" spc="-4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catheterization</a:t>
            </a:r>
            <a:r>
              <a:rPr sz="900" spc="-3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is</a:t>
            </a:r>
            <a:r>
              <a:rPr sz="900" spc="-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safest</a:t>
            </a:r>
            <a:r>
              <a:rPr sz="900" spc="-2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bladder</a:t>
            </a:r>
            <a:r>
              <a:rPr sz="900" spc="-3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management</a:t>
            </a:r>
            <a:r>
              <a:rPr sz="900" spc="-3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method</a:t>
            </a:r>
            <a:r>
              <a:rPr sz="900" spc="-2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for</a:t>
            </a:r>
            <a:r>
              <a:rPr sz="900" spc="-1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spinal</a:t>
            </a:r>
            <a:r>
              <a:rPr sz="900" spc="-2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cord</a:t>
            </a:r>
            <a:r>
              <a:rPr sz="900" spc="-2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injured</a:t>
            </a:r>
            <a:r>
              <a:rPr sz="900" spc="-2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patients</a:t>
            </a:r>
            <a:r>
              <a:rPr sz="900" spc="-3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in terms</a:t>
            </a:r>
            <a:r>
              <a:rPr sz="900" spc="-2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8FAADC"/>
                </a:solidFill>
                <a:latin typeface="Arial"/>
                <a:cs typeface="Arial"/>
              </a:rPr>
              <a:t>urological</a:t>
            </a:r>
            <a:r>
              <a:rPr sz="900" spc="-35" dirty="0">
                <a:solidFill>
                  <a:srgbClr val="8FAADC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8FAADC"/>
                </a:solidFill>
                <a:latin typeface="Arial"/>
                <a:cs typeface="Arial"/>
              </a:rPr>
              <a:t>complications”.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403975" y="1477962"/>
            <a:ext cx="59055" cy="4117975"/>
            <a:chOff x="6403975" y="1477962"/>
            <a:chExt cx="59055" cy="4117975"/>
          </a:xfrm>
        </p:grpSpPr>
        <p:sp>
          <p:nvSpPr>
            <p:cNvPr id="45" name="object 45"/>
            <p:cNvSpPr/>
            <p:nvPr/>
          </p:nvSpPr>
          <p:spPr>
            <a:xfrm>
              <a:off x="6410325" y="1484312"/>
              <a:ext cx="46355" cy="4105275"/>
            </a:xfrm>
            <a:custGeom>
              <a:avLst/>
              <a:gdLst/>
              <a:ahLst/>
              <a:cxnLst/>
              <a:rect l="l" t="t" r="r" b="b"/>
              <a:pathLst>
                <a:path w="46354" h="4105275">
                  <a:moveTo>
                    <a:pt x="46037" y="0"/>
                  </a:moveTo>
                  <a:lnTo>
                    <a:pt x="0" y="0"/>
                  </a:lnTo>
                  <a:lnTo>
                    <a:pt x="0" y="4105275"/>
                  </a:lnTo>
                  <a:lnTo>
                    <a:pt x="46037" y="4105275"/>
                  </a:lnTo>
                  <a:lnTo>
                    <a:pt x="4603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10325" y="1484312"/>
              <a:ext cx="46355" cy="4105275"/>
            </a:xfrm>
            <a:custGeom>
              <a:avLst/>
              <a:gdLst/>
              <a:ahLst/>
              <a:cxnLst/>
              <a:rect l="l" t="t" r="r" b="b"/>
              <a:pathLst>
                <a:path w="46354" h="4105275">
                  <a:moveTo>
                    <a:pt x="0" y="4105275"/>
                  </a:moveTo>
                  <a:lnTo>
                    <a:pt x="46037" y="4105275"/>
                  </a:lnTo>
                  <a:lnTo>
                    <a:pt x="46037" y="0"/>
                  </a:lnTo>
                  <a:lnTo>
                    <a:pt x="0" y="0"/>
                  </a:lnTo>
                  <a:lnTo>
                    <a:pt x="0" y="410527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790444" y="1840484"/>
            <a:ext cx="2155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7E7E7E"/>
                </a:solidFill>
                <a:latin typeface="Calibri"/>
                <a:cs typeface="Calibri"/>
              </a:rPr>
              <a:t>Периодическая</a:t>
            </a:r>
            <a:r>
              <a:rPr sz="1200" b="1" i="1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7E7E7E"/>
                </a:solidFill>
                <a:latin typeface="Calibri"/>
                <a:cs typeface="Calibri"/>
              </a:rPr>
              <a:t>катетеризация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715" y="84836"/>
            <a:ext cx="65697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1F5F"/>
                </a:solidFill>
              </a:rPr>
              <a:t>Периодическая</a:t>
            </a:r>
            <a:r>
              <a:rPr sz="4000" spc="-60" dirty="0">
                <a:solidFill>
                  <a:srgbClr val="001F5F"/>
                </a:solidFill>
              </a:rPr>
              <a:t> </a:t>
            </a:r>
            <a:r>
              <a:rPr sz="4000" spc="-5" dirty="0">
                <a:solidFill>
                  <a:srgbClr val="001F5F"/>
                </a:solidFill>
              </a:rPr>
              <a:t>катетеризация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0435" y="824230"/>
            <a:ext cx="103339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5"/>
              </a:spcBef>
            </a:pPr>
            <a:r>
              <a:rPr sz="1400" b="0" dirty="0">
                <a:solidFill>
                  <a:srgbClr val="001F5F"/>
                </a:solidFill>
                <a:latin typeface="Calibri Light"/>
                <a:cs typeface="Calibri Light"/>
              </a:rPr>
              <a:t>Это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метод отведения </a:t>
            </a:r>
            <a:r>
              <a:rPr sz="1400" b="0" dirty="0">
                <a:solidFill>
                  <a:srgbClr val="001F5F"/>
                </a:solidFill>
                <a:latin typeface="Calibri Light"/>
                <a:cs typeface="Calibri Light"/>
              </a:rPr>
              <a:t>мочи с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целью </a:t>
            </a:r>
            <a:r>
              <a:rPr sz="1400" b="0" i="1" spc="-10" dirty="0">
                <a:solidFill>
                  <a:srgbClr val="001F5F"/>
                </a:solidFill>
                <a:latin typeface="Calibri Light"/>
                <a:cs typeface="Calibri Light"/>
              </a:rPr>
              <a:t>полного опорожнения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мочевого пузыря каждые </a:t>
            </a:r>
            <a:r>
              <a:rPr sz="1400" b="0" i="1" dirty="0">
                <a:solidFill>
                  <a:srgbClr val="001F5F"/>
                </a:solidFill>
                <a:latin typeface="Calibri Light"/>
                <a:cs typeface="Calibri Light"/>
              </a:rPr>
              <a:t>4-6 </a:t>
            </a:r>
            <a:r>
              <a:rPr sz="1400" b="0" i="1" spc="-5" dirty="0">
                <a:solidFill>
                  <a:srgbClr val="001F5F"/>
                </a:solidFill>
                <a:latin typeface="Calibri Light"/>
                <a:cs typeface="Calibri Light"/>
              </a:rPr>
              <a:t>часов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путем проведения </a:t>
            </a:r>
            <a:r>
              <a:rPr sz="1400" b="0" dirty="0">
                <a:solidFill>
                  <a:srgbClr val="001F5F"/>
                </a:solidFill>
                <a:latin typeface="Calibri Light"/>
                <a:cs typeface="Calibri Light"/>
              </a:rPr>
              <a:t>в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мочевой пузырь через  мочеиспускательный канал полой трубки </a:t>
            </a:r>
            <a:r>
              <a:rPr sz="1400" b="0" dirty="0">
                <a:solidFill>
                  <a:srgbClr val="001F5F"/>
                </a:solidFill>
                <a:latin typeface="Calibri Light"/>
                <a:cs typeface="Calibri Light"/>
              </a:rPr>
              <a:t>–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катетера, </a:t>
            </a:r>
            <a:r>
              <a:rPr sz="1400" b="0" dirty="0">
                <a:solidFill>
                  <a:srgbClr val="001F5F"/>
                </a:solidFill>
                <a:latin typeface="Calibri Light"/>
                <a:cs typeface="Calibri Light"/>
              </a:rPr>
              <a:t>с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последующим его удалением </a:t>
            </a:r>
            <a:r>
              <a:rPr sz="1400" b="0" dirty="0">
                <a:solidFill>
                  <a:srgbClr val="001F5F"/>
                </a:solidFill>
                <a:latin typeface="Calibri Light"/>
                <a:cs typeface="Calibri Light"/>
              </a:rPr>
              <a:t>после</a:t>
            </a:r>
            <a:r>
              <a:rPr sz="1400" b="0" spc="-2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400" b="0" spc="-5" dirty="0">
                <a:solidFill>
                  <a:srgbClr val="001F5F"/>
                </a:solidFill>
                <a:latin typeface="Calibri Light"/>
                <a:cs typeface="Calibri Light"/>
              </a:rPr>
              <a:t>процедуры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6489" y="1623949"/>
            <a:ext cx="3304540" cy="4842510"/>
            <a:chOff x="626489" y="1623949"/>
            <a:chExt cx="3304540" cy="4842510"/>
          </a:xfrm>
        </p:grpSpPr>
        <p:sp>
          <p:nvSpPr>
            <p:cNvPr id="5" name="object 5"/>
            <p:cNvSpPr/>
            <p:nvPr/>
          </p:nvSpPr>
          <p:spPr>
            <a:xfrm>
              <a:off x="626489" y="1623949"/>
              <a:ext cx="3304383" cy="1847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0900" y="3509962"/>
              <a:ext cx="1128712" cy="2270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1750" y="4248179"/>
              <a:ext cx="1338167" cy="22177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05350" y="1404057"/>
            <a:ext cx="7051675" cy="400494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…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обеспечивая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независимость</a:t>
            </a:r>
            <a:r>
              <a:rPr sz="2400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400">
              <a:latin typeface="Calibri"/>
              <a:cs typeface="Calibri"/>
            </a:endParaRPr>
          </a:p>
          <a:p>
            <a:pPr marL="698500" marR="182245" indent="-228600">
              <a:lnSpc>
                <a:spcPts val="969"/>
              </a:lnSpc>
              <a:spcBef>
                <a:spcPts val="615"/>
              </a:spcBef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Независимость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других людей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медперсонала является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важным фактором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для принятия решения пациентом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том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ему 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выводить мочу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(Geddis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2009).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2875"/>
              </a:lnSpc>
              <a:spcBef>
                <a:spcPts val="6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…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улучшая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сексуальную</a:t>
            </a:r>
            <a:r>
              <a:rPr sz="2400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функцию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1019"/>
              </a:lnSpc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Комбинация</a:t>
            </a:r>
            <a:r>
              <a:rPr sz="9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ИК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внутрипузырного</a:t>
            </a:r>
            <a:r>
              <a:rPr sz="9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введения</a:t>
            </a:r>
            <a:r>
              <a:rPr sz="9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оксибутинина</a:t>
            </a:r>
            <a:r>
              <a:rPr sz="9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улучшает</a:t>
            </a:r>
            <a:r>
              <a:rPr sz="9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9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сексуальные</a:t>
            </a:r>
            <a:r>
              <a:rPr sz="9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ощущения</a:t>
            </a:r>
            <a:r>
              <a:rPr sz="9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r>
              <a:rPr sz="9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связанные</a:t>
            </a:r>
            <a:r>
              <a:rPr sz="9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900">
              <a:latin typeface="Calibri"/>
              <a:cs typeface="Calibri"/>
            </a:endParaRPr>
          </a:p>
          <a:p>
            <a:pPr marL="698500">
              <a:lnSpc>
                <a:spcPts val="975"/>
              </a:lnSpc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отсутствием эпизодов неудержания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мочи,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улучшения уверенности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себе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отсутствия необходимости ношения мешка для</a:t>
            </a:r>
            <a:r>
              <a:rPr sz="9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сбора</a:t>
            </a:r>
            <a:endParaRPr sz="900">
              <a:latin typeface="Calibri"/>
              <a:cs typeface="Calibri"/>
            </a:endParaRPr>
          </a:p>
          <a:p>
            <a:pPr marL="698500">
              <a:lnSpc>
                <a:spcPts val="975"/>
              </a:lnSpc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мочи с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постоянным катетером. (Vaidyananthan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1998)</a:t>
            </a:r>
            <a:endParaRPr sz="900">
              <a:latin typeface="Calibri"/>
              <a:cs typeface="Calibri"/>
            </a:endParaRPr>
          </a:p>
          <a:p>
            <a:pPr marL="698500" marR="165100" indent="-228600">
              <a:lnSpc>
                <a:spcPts val="969"/>
              </a:lnSpc>
              <a:spcBef>
                <a:spcPts val="70"/>
              </a:spcBef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Цитата пациента: “Я считаю,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наиболее сложным для меня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фактом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является то,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что с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катетером Фолея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я не могу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нормально 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заниматься сексом”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(Wilde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10"/>
              </a:spcBef>
              <a:tabLst>
                <a:tab pos="3235960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2400" spc="-3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улучшая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удержание	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мочи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пациентов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обструкцией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гиперактивным мочевым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пузырем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1019"/>
              </a:lnSpc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Лучшие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результаты уродинамического исследования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континенции коррелируют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с лучшим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качеством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жизни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(Pannek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2009).</a:t>
            </a:r>
            <a:endParaRPr sz="900">
              <a:latin typeface="Calibri"/>
              <a:cs typeface="Calibri"/>
            </a:endParaRPr>
          </a:p>
          <a:p>
            <a:pPr marL="698500">
              <a:lnSpc>
                <a:spcPts val="1025"/>
              </a:lnSpc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Пациенты с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гиперактивным м.пузырем переводятся на ИК на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фоне</a:t>
            </a:r>
            <a:r>
              <a:rPr sz="900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фармакотерапии.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…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благодаря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меньшему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числу</a:t>
            </a:r>
            <a:r>
              <a:rPr sz="24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осложнений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90"/>
              </a:spcBef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Меньше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инфекций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мочевыводящих путей (Ruz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 2000,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Johanneson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2002)</a:t>
            </a:r>
            <a:endParaRPr sz="9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85"/>
              </a:spcBef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Меньше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инфекций в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целом (Turi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 2006,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Chai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1995)</a:t>
            </a:r>
            <a:endParaRPr sz="9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95"/>
              </a:spcBef>
              <a:tabLst>
                <a:tab pos="697865" algn="l"/>
              </a:tabLst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Меньше вероятность образования камней почек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мочевого пузыря (Chai et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9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1995)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3925" y="1484312"/>
            <a:ext cx="1627251" cy="125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6473748"/>
            <a:ext cx="4635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27 June</a:t>
            </a:r>
            <a:r>
              <a:rPr sz="650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2019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88001" y="1484312"/>
            <a:ext cx="1439799" cy="119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1450" y="3716273"/>
            <a:ext cx="1297051" cy="1368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85459" y="1691386"/>
            <a:ext cx="191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496AF"/>
                </a:solidFill>
                <a:latin typeface="Wingdings"/>
                <a:cs typeface="Wingdings"/>
              </a:rPr>
              <a:t>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0059" y="1834388"/>
            <a:ext cx="384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000" b="1" spc="-135" baseline="-15277" dirty="0">
                <a:solidFill>
                  <a:srgbClr val="8496AF"/>
                </a:solidFill>
                <a:latin typeface="Wingdings"/>
                <a:cs typeface="Wingdings"/>
              </a:rPr>
              <a:t></a:t>
            </a:r>
            <a:r>
              <a:rPr sz="2000" b="1" spc="-90" dirty="0">
                <a:solidFill>
                  <a:srgbClr val="8496AF"/>
                </a:solidFill>
                <a:latin typeface="Wingdings"/>
                <a:cs typeface="Wingdings"/>
              </a:rPr>
              <a:t>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0416" y="2693670"/>
            <a:ext cx="184277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Приклейте упаковку</a:t>
            </a:r>
            <a:r>
              <a:rPr sz="900" spc="-3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клеящим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кружком на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край</a:t>
            </a:r>
            <a:r>
              <a:rPr sz="900" spc="-2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горизонтальной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поверхности.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Налейте чистую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воду в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упаковку</a:t>
            </a:r>
            <a:r>
              <a:rPr sz="900" spc="-7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катетером.</a:t>
            </a:r>
            <a:endParaRPr sz="900">
              <a:latin typeface="Arial"/>
              <a:cs typeface="Arial"/>
            </a:endParaRPr>
          </a:p>
          <a:p>
            <a:pPr marL="12700" marR="448309">
              <a:lnSpc>
                <a:spcPct val="100000"/>
              </a:lnSpc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Подождите 30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секунд</a:t>
            </a:r>
            <a:r>
              <a:rPr sz="900" spc="-1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для  активации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лубриканта.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2376" y="1557274"/>
            <a:ext cx="1295400" cy="210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3700" y="1484312"/>
            <a:ext cx="1508125" cy="1214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63239" y="2909696"/>
            <a:ext cx="1149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Тщательно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вымойте  руки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</a:t>
            </a:r>
            <a:r>
              <a:rPr sz="900" spc="-2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мылом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3897" y="2693670"/>
            <a:ext cx="14751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605" algn="just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Во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время</a:t>
            </a:r>
            <a:r>
              <a:rPr sz="900" spc="-5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катетеризации  удобно собирать мочу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мешок-мочеприемник.</a:t>
            </a:r>
            <a:endParaRPr sz="900">
              <a:latin typeface="Arial"/>
              <a:cs typeface="Arial"/>
            </a:endParaRPr>
          </a:p>
          <a:p>
            <a:pPr marL="12700" marR="55244" algn="just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Присоедините</a:t>
            </a:r>
            <a:r>
              <a:rPr sz="900" spc="-5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дренажную  трубку</a:t>
            </a:r>
            <a:r>
              <a:rPr sz="900" spc="-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мешка-</a:t>
            </a:r>
            <a:endParaRPr sz="9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мочеприемника к</a:t>
            </a:r>
            <a:r>
              <a:rPr sz="900" spc="-7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катетеру.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67726" y="1989073"/>
            <a:ext cx="511175" cy="758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32621" y="2909696"/>
            <a:ext cx="15614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Дважды протрите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область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наружного отверстия</a:t>
            </a:r>
            <a:r>
              <a:rPr sz="900" spc="-6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уретры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салфетками с</a:t>
            </a:r>
            <a:r>
              <a:rPr sz="900" spc="-7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антисептиком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6614" y="5142052"/>
            <a:ext cx="135763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Извлеките катетер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из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упаковки, удерживая</a:t>
            </a:r>
            <a:r>
              <a:rPr sz="900" spc="-5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его  за переходник.</a:t>
            </a:r>
            <a:r>
              <a:rPr sz="900" spc="-1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Не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прикасайтесь к</a:t>
            </a:r>
            <a:r>
              <a:rPr sz="900" spc="-10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основной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части</a:t>
            </a:r>
            <a:r>
              <a:rPr sz="900" spc="-1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1192" y="5070729"/>
            <a:ext cx="175323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Поднимите половой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член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вверх  одной рукой,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а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другой рукой  опустите катетер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наружное  отверстие уретры.</a:t>
            </a:r>
            <a:r>
              <a:rPr sz="900" spc="-7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Удерживайте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 только за</a:t>
            </a:r>
            <a:r>
              <a:rPr sz="900" spc="-1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переходник,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24401" y="3716273"/>
            <a:ext cx="1738249" cy="1381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56197" y="5142052"/>
            <a:ext cx="188213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глубоком отделе уретры катетер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может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встретить сопротивление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сфинктера. В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этом</a:t>
            </a:r>
            <a:r>
              <a:rPr sz="900" spc="-4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случае</a:t>
            </a:r>
            <a:endParaRPr sz="900">
              <a:latin typeface="Arial"/>
              <a:cs typeface="Arial"/>
            </a:endParaRPr>
          </a:p>
          <a:p>
            <a:pPr marL="12700" marR="14859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опустите половой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член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вниз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продолжите введение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67501" y="3716401"/>
            <a:ext cx="1873250" cy="1398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83626" y="3716273"/>
            <a:ext cx="1757299" cy="1368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172450" y="5070729"/>
            <a:ext cx="20675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После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опорожнения мочевого пузыря,  медленно извлеките</a:t>
            </a:r>
            <a:r>
              <a:rPr sz="900" spc="-2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Использованный катетер выбросьте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контейнер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для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мусора. Мочеприемник  можно промыть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использовать  повторно.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32175" y="1484312"/>
            <a:ext cx="1419225" cy="1192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602994" y="0"/>
            <a:ext cx="6002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006FC0"/>
                </a:solidFill>
              </a:rPr>
              <a:t>Самокатетеризация мужчины </a:t>
            </a:r>
            <a:r>
              <a:rPr sz="2200" spc="-5" dirty="0">
                <a:solidFill>
                  <a:srgbClr val="006FC0"/>
                </a:solidFill>
              </a:rPr>
              <a:t>в </a:t>
            </a:r>
            <a:r>
              <a:rPr sz="2200" spc="-20" dirty="0">
                <a:solidFill>
                  <a:srgbClr val="006FC0"/>
                </a:solidFill>
              </a:rPr>
              <a:t>инвалидном</a:t>
            </a:r>
            <a:r>
              <a:rPr sz="2200" spc="-270" dirty="0">
                <a:solidFill>
                  <a:srgbClr val="006FC0"/>
                </a:solidFill>
              </a:rPr>
              <a:t> </a:t>
            </a:r>
            <a:r>
              <a:rPr sz="2200" spc="-15" dirty="0">
                <a:solidFill>
                  <a:srgbClr val="006FC0"/>
                </a:solidFill>
              </a:rPr>
              <a:t>кресле</a:t>
            </a:r>
            <a:endParaRPr sz="2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84002" y="6431686"/>
            <a:ext cx="59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Page</a:t>
            </a:r>
            <a:r>
              <a:rPr sz="1200" spc="-90" dirty="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473748"/>
            <a:ext cx="4635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27 June</a:t>
            </a:r>
            <a:r>
              <a:rPr sz="650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650" spc="-5" dirty="0">
                <a:solidFill>
                  <a:srgbClr val="E7E6E6"/>
                </a:solidFill>
                <a:latin typeface="Calibri"/>
                <a:cs typeface="Calibri"/>
              </a:rPr>
              <a:t>2019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5725" y="1484312"/>
            <a:ext cx="1223962" cy="1081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5251" y="3644900"/>
            <a:ext cx="1255712" cy="107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3676" y="3644963"/>
            <a:ext cx="1214437" cy="106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1900" y="3644900"/>
            <a:ext cx="1189037" cy="107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3644963"/>
            <a:ext cx="1357376" cy="1017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8951" y="3644900"/>
            <a:ext cx="1243012" cy="1006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5725" y="3644900"/>
            <a:ext cx="1128712" cy="1000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2376" y="1442974"/>
            <a:ext cx="1103312" cy="19145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83176" y="1484312"/>
            <a:ext cx="1225550" cy="1074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26965" y="3033776"/>
            <a:ext cx="13989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Налейте чистую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воду</a:t>
            </a:r>
            <a:r>
              <a:rPr sz="900" spc="-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упаковку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</a:t>
            </a:r>
            <a:r>
              <a:rPr sz="900" spc="-3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катетером.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Подождите 30 секунд</a:t>
            </a:r>
            <a:r>
              <a:rPr sz="900" spc="-6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для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активации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лубриканта.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26965" y="2759455"/>
            <a:ext cx="29648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0050" algn="l"/>
              </a:tabLst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кружком на</a:t>
            </a:r>
            <a:r>
              <a:rPr sz="900" spc="2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край	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удобно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собирать мочу</a:t>
            </a:r>
            <a:r>
              <a:rPr sz="900" spc="-9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26965" y="2896615"/>
            <a:ext cx="2878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горизонтальной поверхности.</a:t>
            </a:r>
            <a:r>
              <a:rPr sz="900" spc="1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мешок-мочеприемник.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42534" y="1608531"/>
            <a:ext cx="410209" cy="546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ts val="2045"/>
              </a:lnSpc>
              <a:spcBef>
                <a:spcPts val="105"/>
              </a:spcBef>
            </a:pPr>
            <a:r>
              <a:rPr sz="3000" b="1" spc="-135" baseline="-15277" dirty="0">
                <a:solidFill>
                  <a:srgbClr val="8496AF"/>
                </a:solidFill>
                <a:latin typeface="Wingdings"/>
                <a:cs typeface="Wingdings"/>
              </a:rPr>
              <a:t></a:t>
            </a:r>
            <a:r>
              <a:rPr sz="2000" b="1" spc="-90" dirty="0">
                <a:solidFill>
                  <a:srgbClr val="8496AF"/>
                </a:solidFill>
                <a:latin typeface="Wingdings"/>
                <a:cs typeface="Wingdings"/>
              </a:rPr>
              <a:t></a:t>
            </a:r>
            <a:endParaRPr sz="2000">
              <a:latin typeface="Wingdings"/>
              <a:cs typeface="Wingdings"/>
            </a:endParaRPr>
          </a:p>
          <a:p>
            <a:pPr marL="193675">
              <a:lnSpc>
                <a:spcPts val="2045"/>
              </a:lnSpc>
            </a:pPr>
            <a:r>
              <a:rPr sz="2000" b="1" dirty="0">
                <a:solidFill>
                  <a:srgbClr val="8496AF"/>
                </a:solidFill>
                <a:latin typeface="Wingdings"/>
                <a:cs typeface="Wingdings"/>
              </a:rPr>
              <a:t>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4570" y="3033776"/>
            <a:ext cx="147574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Присоедините дренажную  трубку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мешка-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мочеприемника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катетеру.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1171" y="2622296"/>
            <a:ext cx="4166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-7" baseline="-33950" dirty="0">
                <a:solidFill>
                  <a:srgbClr val="538235"/>
                </a:solidFill>
                <a:latin typeface="Arial"/>
                <a:cs typeface="Arial"/>
              </a:rPr>
              <a:t>Тщательно вымойте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Приклейте упаковку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клеящим Во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время</a:t>
            </a:r>
            <a:r>
              <a:rPr sz="900" spc="-114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катетеризации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76091" y="2830779"/>
            <a:ext cx="7505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руки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</a:t>
            </a:r>
            <a:r>
              <a:rPr sz="900" spc="-8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мылом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40522" y="2622296"/>
            <a:ext cx="946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Снимите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бельѐ</a:t>
            </a:r>
            <a:r>
              <a:rPr sz="900" spc="-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примите</a:t>
            </a:r>
            <a:r>
              <a:rPr sz="900" spc="-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удобное  положение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кресле.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80703" y="2622296"/>
            <a:ext cx="952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Для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удобства  выполнения</a:t>
            </a:r>
            <a:r>
              <a:rPr sz="900" spc="-8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всей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процедуры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можно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использовать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зеркало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78914" y="4781804"/>
            <a:ext cx="138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Одной рукой разведите  половые</a:t>
            </a:r>
            <a:r>
              <a:rPr sz="900" spc="-4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губы.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Другой рукой возьмите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салфетку с</a:t>
            </a:r>
            <a:r>
              <a:rPr sz="900" spc="-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антисептиком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протрите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область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наружного отверстия  уретры движениями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спереди</a:t>
            </a:r>
            <a:r>
              <a:rPr sz="900" spc="-5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назад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91865" y="4781804"/>
            <a:ext cx="1344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Удерживайте</a:t>
            </a:r>
            <a:r>
              <a:rPr sz="900" spc="-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половые  губы</a:t>
            </a:r>
            <a:r>
              <a:rPr sz="900" spc="-2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разведенными.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Второй рукой возьмите  катетер за переходник,  извлеките его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из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упаковки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введите его</a:t>
            </a:r>
            <a:r>
              <a:rPr sz="900" spc="-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мочеиспускательный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канал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31790" y="4781804"/>
            <a:ext cx="18618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Когда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кончик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катетера достигнет  мочевого пузыря,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</a:t>
            </a:r>
            <a:r>
              <a:rPr sz="900" spc="-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мочеприемник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начнет поступать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моча.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83628" y="4755642"/>
            <a:ext cx="17684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Когда отток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мочи прекратится,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медленно извлеките катетер на 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1-2см. В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этот момент отток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мочи  может</a:t>
            </a:r>
            <a:r>
              <a:rPr sz="900" spc="-2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возобновиться.</a:t>
            </a:r>
            <a:endParaRPr sz="900">
              <a:latin typeface="Arial"/>
              <a:cs typeface="Arial"/>
            </a:endParaRPr>
          </a:p>
          <a:p>
            <a:pPr marL="12700" marR="3302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Дополнительно поверните  катетер вокруг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оси,</a:t>
            </a:r>
            <a:r>
              <a:rPr sz="900" spc="-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чтобы</a:t>
            </a:r>
            <a:endParaRPr sz="90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полностью опорожнить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мочевой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пузырь.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024626" y="1484375"/>
            <a:ext cx="1517650" cy="1190625"/>
            <a:chOff x="6024626" y="1484375"/>
            <a:chExt cx="1517650" cy="1190625"/>
          </a:xfrm>
        </p:grpSpPr>
        <p:sp>
          <p:nvSpPr>
            <p:cNvPr id="28" name="object 28"/>
            <p:cNvSpPr/>
            <p:nvPr/>
          </p:nvSpPr>
          <p:spPr>
            <a:xfrm>
              <a:off x="6024626" y="1484375"/>
              <a:ext cx="1223962" cy="11080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32625" y="1916048"/>
              <a:ext cx="509587" cy="7588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7608951" y="1484312"/>
            <a:ext cx="1252537" cy="10810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87776" y="1484312"/>
            <a:ext cx="1152525" cy="10810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055354" y="4684014"/>
            <a:ext cx="10960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После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полного  опорожнения  мочевого</a:t>
            </a:r>
            <a:r>
              <a:rPr sz="900" spc="-7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пузыря  полностью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извлеките катетер</a:t>
            </a:r>
            <a:r>
              <a:rPr sz="900" spc="-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и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выбросьте его</a:t>
            </a:r>
            <a:r>
              <a:rPr sz="900" spc="-4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в</a:t>
            </a:r>
            <a:endParaRPr sz="900">
              <a:latin typeface="Arial"/>
              <a:cs typeface="Arial"/>
            </a:endParaRPr>
          </a:p>
          <a:p>
            <a:pPr marL="12700" marR="301625">
              <a:lnSpc>
                <a:spcPct val="100000"/>
              </a:lnSpc>
            </a:pP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контейнер</a:t>
            </a:r>
            <a:r>
              <a:rPr sz="900" spc="-7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38235"/>
                </a:solidFill>
                <a:latin typeface="Arial"/>
                <a:cs typeface="Arial"/>
              </a:rPr>
              <a:t>для  </a:t>
            </a:r>
            <a:r>
              <a:rPr sz="900" spc="-5" dirty="0">
                <a:solidFill>
                  <a:srgbClr val="538235"/>
                </a:solidFill>
                <a:latin typeface="Arial"/>
                <a:cs typeface="Arial"/>
              </a:rPr>
              <a:t>мусора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602994" y="42417"/>
            <a:ext cx="6618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6FC0"/>
                </a:solidFill>
              </a:rPr>
              <a:t>Самокатетеризация </a:t>
            </a:r>
            <a:r>
              <a:rPr sz="2400" spc="-15" dirty="0">
                <a:solidFill>
                  <a:srgbClr val="006FC0"/>
                </a:solidFill>
              </a:rPr>
              <a:t>женщины </a:t>
            </a:r>
            <a:r>
              <a:rPr sz="2400" dirty="0">
                <a:solidFill>
                  <a:srgbClr val="006FC0"/>
                </a:solidFill>
              </a:rPr>
              <a:t>в </a:t>
            </a:r>
            <a:r>
              <a:rPr sz="2400" spc="-20" dirty="0">
                <a:solidFill>
                  <a:srgbClr val="006FC0"/>
                </a:solidFill>
              </a:rPr>
              <a:t>инвалидном</a:t>
            </a:r>
            <a:r>
              <a:rPr sz="2400" spc="-275" dirty="0">
                <a:solidFill>
                  <a:srgbClr val="006FC0"/>
                </a:solidFill>
              </a:rPr>
              <a:t> </a:t>
            </a:r>
            <a:r>
              <a:rPr sz="2400" spc="-15" dirty="0">
                <a:solidFill>
                  <a:srgbClr val="006FC0"/>
                </a:solidFill>
              </a:rPr>
              <a:t>кресле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97788"/>
            <a:ext cx="4573905" cy="92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z="3100" spc="-10" dirty="0"/>
              <a:t>Нейрогенная</a:t>
            </a:r>
            <a:endParaRPr sz="3100"/>
          </a:p>
          <a:p>
            <a:pPr marL="12700">
              <a:lnSpc>
                <a:spcPts val="3535"/>
              </a:lnSpc>
            </a:pPr>
            <a:r>
              <a:rPr sz="3100" spc="-10" dirty="0"/>
              <a:t>гиперактивность</a:t>
            </a:r>
            <a:r>
              <a:rPr sz="3100" spc="20" dirty="0"/>
              <a:t> </a:t>
            </a:r>
            <a:r>
              <a:rPr sz="3100" spc="-10" dirty="0"/>
              <a:t>детрузора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1008062" y="1701800"/>
            <a:ext cx="4572635" cy="0"/>
          </a:xfrm>
          <a:custGeom>
            <a:avLst/>
            <a:gdLst/>
            <a:ahLst/>
            <a:cxnLst/>
            <a:rect l="l" t="t" r="r" b="b"/>
            <a:pathLst>
              <a:path w="4572635">
                <a:moveTo>
                  <a:pt x="0" y="0"/>
                </a:moveTo>
                <a:lnTo>
                  <a:pt x="4572063" y="0"/>
                </a:lnTo>
              </a:path>
            </a:pathLst>
          </a:custGeom>
          <a:ln w="190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5" name="object 5"/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1201" y="485775"/>
              <a:ext cx="2203450" cy="2862580"/>
            </a:xfrm>
            <a:custGeom>
              <a:avLst/>
              <a:gdLst/>
              <a:ahLst/>
              <a:cxnLst/>
              <a:rect l="l" t="t" r="r" b="b"/>
              <a:pathLst>
                <a:path w="2203450" h="2862579">
                  <a:moveTo>
                    <a:pt x="2203450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2203450" y="2862326"/>
                  </a:lnTo>
                  <a:lnTo>
                    <a:pt x="2203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1051" y="584072"/>
              <a:ext cx="1690624" cy="2214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51676" y="3510025"/>
              <a:ext cx="2212975" cy="2856230"/>
            </a:xfrm>
            <a:custGeom>
              <a:avLst/>
              <a:gdLst/>
              <a:ahLst/>
              <a:cxnLst/>
              <a:rect l="l" t="t" r="r" b="b"/>
              <a:pathLst>
                <a:path w="2212975" h="2856229">
                  <a:moveTo>
                    <a:pt x="2212975" y="0"/>
                  </a:moveTo>
                  <a:lnTo>
                    <a:pt x="0" y="0"/>
                  </a:lnTo>
                  <a:lnTo>
                    <a:pt x="0" y="2855849"/>
                  </a:lnTo>
                  <a:lnTo>
                    <a:pt x="2212975" y="2855849"/>
                  </a:lnTo>
                  <a:lnTo>
                    <a:pt x="2212975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43975" y="3511549"/>
              <a:ext cx="2783205" cy="2854325"/>
            </a:xfrm>
            <a:custGeom>
              <a:avLst/>
              <a:gdLst/>
              <a:ahLst/>
              <a:cxnLst/>
              <a:rect l="l" t="t" r="r" b="b"/>
              <a:pathLst>
                <a:path w="2783204" h="2854325">
                  <a:moveTo>
                    <a:pt x="2782951" y="0"/>
                  </a:moveTo>
                  <a:lnTo>
                    <a:pt x="0" y="0"/>
                  </a:lnTo>
                  <a:lnTo>
                    <a:pt x="0" y="2854325"/>
                  </a:lnTo>
                  <a:lnTo>
                    <a:pt x="2782951" y="2854325"/>
                  </a:lnTo>
                  <a:lnTo>
                    <a:pt x="2782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85583" y="1999946"/>
            <a:ext cx="5290176" cy="2561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2015" y="4840046"/>
            <a:ext cx="57270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Следует различать </a:t>
            </a:r>
            <a:r>
              <a:rPr sz="1800" spc="-5" dirty="0">
                <a:latin typeface="Calibri"/>
                <a:cs typeface="Calibri"/>
              </a:rPr>
              <a:t>термин</a:t>
            </a:r>
            <a:endParaRPr sz="1800">
              <a:latin typeface="Calibri"/>
              <a:cs typeface="Calibri"/>
            </a:endParaRPr>
          </a:p>
          <a:p>
            <a:pPr marL="12700" marR="25603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гиперактивный </a:t>
            </a:r>
            <a:r>
              <a:rPr sz="1800" spc="-5" dirty="0">
                <a:latin typeface="Calibri"/>
                <a:cs typeface="Calibri"/>
              </a:rPr>
              <a:t>мочевой пузырь 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термин </a:t>
            </a:r>
            <a:r>
              <a:rPr sz="1800" dirty="0">
                <a:latin typeface="Calibri"/>
                <a:cs typeface="Calibri"/>
              </a:rPr>
              <a:t>гиперактивный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13730" algn="l"/>
              </a:tabLst>
            </a:pPr>
            <a:r>
              <a:rPr sz="1800" spc="-5" dirty="0">
                <a:latin typeface="Calibri"/>
                <a:cs typeface="Calibri"/>
              </a:rPr>
              <a:t>дет</a:t>
            </a:r>
            <a:r>
              <a:rPr sz="1800" u="heavy" spc="-5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рузор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45626" y="481076"/>
            <a:ext cx="2781300" cy="28670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86055" marR="527050">
              <a:lnSpc>
                <a:spcPct val="100000"/>
              </a:lnSpc>
              <a:spcBef>
                <a:spcPts val="1330"/>
              </a:spcBef>
              <a:tabLst>
                <a:tab pos="41465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dirty="0">
                <a:latin typeface="Calibri"/>
                <a:cs typeface="Calibri"/>
              </a:rPr>
              <a:t>Лечебная </a:t>
            </a:r>
            <a:r>
              <a:rPr sz="1800" spc="-10" dirty="0">
                <a:latin typeface="Calibri"/>
                <a:cs typeface="Calibri"/>
              </a:rPr>
              <a:t>тактика 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гиперактивности</a:t>
            </a:r>
            <a:endParaRPr sz="1800">
              <a:latin typeface="Calibri"/>
              <a:cs typeface="Calibri"/>
            </a:endParaRPr>
          </a:p>
          <a:p>
            <a:pPr marL="186055" marR="38671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детрузора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направлена 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снижение  </a:t>
            </a:r>
            <a:r>
              <a:rPr sz="1800" spc="-5" dirty="0">
                <a:latin typeface="Calibri"/>
                <a:cs typeface="Calibri"/>
              </a:rPr>
              <a:t>внутрипузырного  давления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уменьшение</a:t>
            </a:r>
            <a:endParaRPr sz="18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ургентного</a:t>
            </a:r>
            <a:r>
              <a:rPr sz="1800" spc="-10" dirty="0">
                <a:latin typeface="Calibri"/>
                <a:cs typeface="Calibri"/>
              </a:rPr>
              <a:t> недержания</a:t>
            </a:r>
            <a:endParaRPr sz="180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мочи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23000" y="4580001"/>
            <a:ext cx="5924550" cy="936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61201" y="485775"/>
            <a:ext cx="2203450" cy="286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574040" marR="883919" indent="-190500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Calibri"/>
                <a:cs typeface="Calibri"/>
              </a:rPr>
              <a:t>Гиперак</a:t>
            </a:r>
            <a:r>
              <a:rPr sz="1100" spc="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ивн</a:t>
            </a:r>
            <a:r>
              <a:rPr sz="1100" spc="-5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й  детрузор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Calibri"/>
              <a:cs typeface="Calibri"/>
            </a:endParaRPr>
          </a:p>
          <a:p>
            <a:pPr marL="1336675" marR="89535" indent="-208915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Н</a:t>
            </a:r>
            <a:r>
              <a:rPr sz="1100" spc="5" dirty="0">
                <a:latin typeface="Calibri"/>
                <a:cs typeface="Calibri"/>
              </a:rPr>
              <a:t>о</a:t>
            </a:r>
            <a:r>
              <a:rPr sz="1100" spc="-5" dirty="0">
                <a:latin typeface="Calibri"/>
                <a:cs typeface="Calibri"/>
              </a:rPr>
              <a:t>рм</a:t>
            </a:r>
            <a:r>
              <a:rPr sz="1100" dirty="0">
                <a:latin typeface="Calibri"/>
                <a:cs typeface="Calibri"/>
              </a:rPr>
              <a:t>оак</a:t>
            </a:r>
            <a:r>
              <a:rPr sz="1100" spc="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ивн</a:t>
            </a:r>
            <a:r>
              <a:rPr sz="1100" spc="-5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й  сфинктер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64029" y="3644818"/>
            <a:ext cx="172085" cy="322580"/>
          </a:xfrm>
          <a:custGeom>
            <a:avLst/>
            <a:gdLst/>
            <a:ahLst/>
            <a:cxnLst/>
            <a:rect l="l" t="t" r="r" b="b"/>
            <a:pathLst>
              <a:path w="172084" h="322579">
                <a:moveTo>
                  <a:pt x="171679" y="0"/>
                </a:moveTo>
                <a:lnTo>
                  <a:pt x="0" y="0"/>
                </a:lnTo>
                <a:lnTo>
                  <a:pt x="0" y="322239"/>
                </a:lnTo>
                <a:lnTo>
                  <a:pt x="171679" y="322239"/>
                </a:lnTo>
                <a:lnTo>
                  <a:pt x="171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36987" y="4091987"/>
            <a:ext cx="427990" cy="125095"/>
          </a:xfrm>
          <a:custGeom>
            <a:avLst/>
            <a:gdLst/>
            <a:ahLst/>
            <a:cxnLst/>
            <a:rect l="l" t="t" r="r" b="b"/>
            <a:pathLst>
              <a:path w="427990" h="125095">
                <a:moveTo>
                  <a:pt x="427480" y="0"/>
                </a:moveTo>
                <a:lnTo>
                  <a:pt x="0" y="0"/>
                </a:lnTo>
                <a:lnTo>
                  <a:pt x="0" y="124928"/>
                </a:lnTo>
                <a:lnTo>
                  <a:pt x="427480" y="124928"/>
                </a:lnTo>
                <a:lnTo>
                  <a:pt x="4274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2361" y="3644818"/>
            <a:ext cx="172085" cy="322580"/>
          </a:xfrm>
          <a:custGeom>
            <a:avLst/>
            <a:gdLst/>
            <a:ahLst/>
            <a:cxnLst/>
            <a:rect l="l" t="t" r="r" b="b"/>
            <a:pathLst>
              <a:path w="172084" h="322579">
                <a:moveTo>
                  <a:pt x="171679" y="0"/>
                </a:moveTo>
                <a:lnTo>
                  <a:pt x="0" y="0"/>
                </a:lnTo>
                <a:lnTo>
                  <a:pt x="0" y="322239"/>
                </a:lnTo>
                <a:lnTo>
                  <a:pt x="171679" y="322239"/>
                </a:lnTo>
                <a:lnTo>
                  <a:pt x="171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2926" y="4091987"/>
            <a:ext cx="570865" cy="125095"/>
          </a:xfrm>
          <a:custGeom>
            <a:avLst/>
            <a:gdLst/>
            <a:ahLst/>
            <a:cxnLst/>
            <a:rect l="l" t="t" r="r" b="b"/>
            <a:pathLst>
              <a:path w="570865" h="125095">
                <a:moveTo>
                  <a:pt x="570317" y="0"/>
                </a:moveTo>
                <a:lnTo>
                  <a:pt x="0" y="0"/>
                </a:lnTo>
                <a:lnTo>
                  <a:pt x="0" y="124928"/>
                </a:lnTo>
                <a:lnTo>
                  <a:pt x="570317" y="124928"/>
                </a:lnTo>
                <a:lnTo>
                  <a:pt x="57031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4071" y="4986409"/>
            <a:ext cx="172085" cy="322580"/>
          </a:xfrm>
          <a:custGeom>
            <a:avLst/>
            <a:gdLst/>
            <a:ahLst/>
            <a:cxnLst/>
            <a:rect l="l" t="t" r="r" b="b"/>
            <a:pathLst>
              <a:path w="172084" h="322579">
                <a:moveTo>
                  <a:pt x="171679" y="0"/>
                </a:moveTo>
                <a:lnTo>
                  <a:pt x="0" y="0"/>
                </a:lnTo>
                <a:lnTo>
                  <a:pt x="0" y="322239"/>
                </a:lnTo>
                <a:lnTo>
                  <a:pt x="171679" y="322239"/>
                </a:lnTo>
                <a:lnTo>
                  <a:pt x="17167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4922" y="5433545"/>
            <a:ext cx="570230" cy="125095"/>
          </a:xfrm>
          <a:custGeom>
            <a:avLst/>
            <a:gdLst/>
            <a:ahLst/>
            <a:cxnLst/>
            <a:rect l="l" t="t" r="r" b="b"/>
            <a:pathLst>
              <a:path w="570229" h="125095">
                <a:moveTo>
                  <a:pt x="569974" y="0"/>
                </a:moveTo>
                <a:lnTo>
                  <a:pt x="0" y="0"/>
                </a:lnTo>
                <a:lnTo>
                  <a:pt x="0" y="124928"/>
                </a:lnTo>
                <a:lnTo>
                  <a:pt x="569974" y="124928"/>
                </a:lnTo>
                <a:lnTo>
                  <a:pt x="5699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63795" y="4986409"/>
            <a:ext cx="172085" cy="322580"/>
          </a:xfrm>
          <a:custGeom>
            <a:avLst/>
            <a:gdLst/>
            <a:ahLst/>
            <a:cxnLst/>
            <a:rect l="l" t="t" r="r" b="b"/>
            <a:pathLst>
              <a:path w="172084" h="322579">
                <a:moveTo>
                  <a:pt x="172022" y="0"/>
                </a:moveTo>
                <a:lnTo>
                  <a:pt x="0" y="0"/>
                </a:lnTo>
                <a:lnTo>
                  <a:pt x="0" y="322239"/>
                </a:lnTo>
                <a:lnTo>
                  <a:pt x="172022" y="322239"/>
                </a:lnTo>
                <a:lnTo>
                  <a:pt x="1720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73656" y="5433545"/>
            <a:ext cx="752475" cy="125095"/>
          </a:xfrm>
          <a:custGeom>
            <a:avLst/>
            <a:gdLst/>
            <a:ahLst/>
            <a:cxnLst/>
            <a:rect l="l" t="t" r="r" b="b"/>
            <a:pathLst>
              <a:path w="752475" h="125095">
                <a:moveTo>
                  <a:pt x="752297" y="0"/>
                </a:moveTo>
                <a:lnTo>
                  <a:pt x="0" y="0"/>
                </a:lnTo>
                <a:lnTo>
                  <a:pt x="0" y="124928"/>
                </a:lnTo>
                <a:lnTo>
                  <a:pt x="752297" y="124928"/>
                </a:lnTo>
                <a:lnTo>
                  <a:pt x="75229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040105" y="3615775"/>
          <a:ext cx="6782434" cy="269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3539"/>
                <a:gridCol w="158114"/>
                <a:gridCol w="405130"/>
                <a:gridCol w="127000"/>
                <a:gridCol w="257810"/>
                <a:gridCol w="405764"/>
                <a:gridCol w="224789"/>
                <a:gridCol w="675005"/>
                <a:gridCol w="622300"/>
                <a:gridCol w="989329"/>
                <a:gridCol w="84454"/>
                <a:gridCol w="405129"/>
                <a:gridCol w="54610"/>
                <a:gridCol w="157479"/>
                <a:gridCol w="405130"/>
                <a:gridCol w="140334"/>
              </a:tblGrid>
              <a:tr h="746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Цветовая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45" dirty="0">
                          <a:latin typeface="Arial"/>
                          <a:cs typeface="Arial"/>
                        </a:rPr>
                        <a:t>маркировка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желтый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40" dirty="0">
                          <a:latin typeface="Arial"/>
                          <a:cs typeface="Arial"/>
                        </a:rPr>
                        <a:t>синий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11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40" dirty="0">
                          <a:latin typeface="Arial"/>
                          <a:cs typeface="Arial"/>
                        </a:rPr>
                        <a:t>голубой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черный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серый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белый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850" spc="150" dirty="0">
                          <a:latin typeface="Arial"/>
                          <a:cs typeface="Arial"/>
                        </a:rPr>
                        <a:t>зеленый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165">
                <a:tc row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Размер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80" dirty="0">
                          <a:latin typeface="Arial"/>
                          <a:cs typeface="Arial"/>
                        </a:rPr>
                        <a:t>Сh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5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5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5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9525">
                      <a:solidFill>
                        <a:srgbClr val="9F9F9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13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9525">
                      <a:solidFill>
                        <a:srgbClr val="9F9F9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</a:tr>
              <a:tr h="149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72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Размер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85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2,0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2,8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3,0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3,3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3,7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4,0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4,3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6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Цветовая</a:t>
                      </a:r>
                      <a:r>
                        <a:rPr sz="8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45" dirty="0">
                          <a:latin typeface="Arial"/>
                          <a:cs typeface="Arial"/>
                        </a:rPr>
                        <a:t>маркировка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50" dirty="0">
                          <a:latin typeface="Arial"/>
                          <a:cs typeface="Arial"/>
                        </a:rPr>
                        <a:t>зеленый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оранжевый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2384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красный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желтый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60" dirty="0">
                          <a:latin typeface="Arial"/>
                          <a:cs typeface="Arial"/>
                        </a:rPr>
                        <a:t>фиолетовый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40" dirty="0">
                          <a:latin typeface="Arial"/>
                          <a:cs typeface="Arial"/>
                        </a:rPr>
                        <a:t>синий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850" spc="140" dirty="0">
                          <a:latin typeface="Arial"/>
                          <a:cs typeface="Arial"/>
                        </a:rPr>
                        <a:t>синий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165">
                <a:tc row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Размер</a:t>
                      </a:r>
                      <a:r>
                        <a:rPr sz="8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80" dirty="0">
                          <a:latin typeface="Arial"/>
                          <a:cs typeface="Arial"/>
                        </a:rPr>
                        <a:t>Сh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8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9525">
                      <a:solidFill>
                        <a:srgbClr val="9F9F9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44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T w="9525">
                      <a:solidFill>
                        <a:srgbClr val="9F9F9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3"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50" spc="14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СН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9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124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55" dirty="0">
                          <a:latin typeface="Arial"/>
                          <a:cs typeface="Arial"/>
                        </a:rPr>
                        <a:t>Размер</a:t>
                      </a:r>
                      <a:r>
                        <a:rPr sz="8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85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EFEFE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4,7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5,3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6,0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6,6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7,3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8,0</a:t>
                      </a:r>
                      <a:r>
                        <a:rPr sz="8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50" spc="120" dirty="0">
                          <a:latin typeface="Arial"/>
                          <a:cs typeface="Arial"/>
                        </a:rPr>
                        <a:t>8,6</a:t>
                      </a:r>
                      <a:r>
                        <a:rPr sz="8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190" dirty="0">
                          <a:latin typeface="Arial"/>
                          <a:cs typeface="Arial"/>
                        </a:rPr>
                        <a:t>мм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9F9F9F"/>
                      </a:solidFill>
                      <a:prstDash val="solid"/>
                    </a:lnL>
                    <a:lnR w="12700">
                      <a:solidFill>
                        <a:srgbClr val="9F9F9F"/>
                      </a:solidFill>
                      <a:prstDash val="solid"/>
                    </a:lnR>
                    <a:lnT w="9525">
                      <a:solidFill>
                        <a:srgbClr val="9F9F9F"/>
                      </a:solidFill>
                      <a:prstDash val="solid"/>
                    </a:lnT>
                    <a:lnB w="9525">
                      <a:solidFill>
                        <a:srgbClr val="9F9F9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6995387" y="3644861"/>
            <a:ext cx="150219" cy="321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4682" y="3644861"/>
            <a:ext cx="150219" cy="321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5822" y="3644861"/>
            <a:ext cx="150219" cy="321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13481" y="3644861"/>
            <a:ext cx="150219" cy="321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19085" y="3644861"/>
            <a:ext cx="150219" cy="321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85489" y="3644861"/>
            <a:ext cx="150219" cy="321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02532" y="3644861"/>
            <a:ext cx="150219" cy="321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5387" y="4985604"/>
            <a:ext cx="150219" cy="3214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84682" y="4985604"/>
            <a:ext cx="150219" cy="3214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5822" y="4985604"/>
            <a:ext cx="150219" cy="3214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13481" y="4985604"/>
            <a:ext cx="150219" cy="3214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19085" y="4985604"/>
            <a:ext cx="150219" cy="3214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96220" y="4985604"/>
            <a:ext cx="128759" cy="321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413263" y="4985604"/>
            <a:ext cx="128759" cy="3214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7216" y="1226193"/>
            <a:ext cx="3862239" cy="30314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19496" y="1146809"/>
            <a:ext cx="534416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1.Новый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инертный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материал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2.Оптимальная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форма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кончика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катетера</a:t>
            </a:r>
            <a:endParaRPr sz="1400">
              <a:latin typeface="Calibri"/>
              <a:cs typeface="Calibri"/>
            </a:endParaRPr>
          </a:p>
          <a:p>
            <a:pPr marL="12700" marR="59309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3.Специальное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антибактериальное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гидрофильное покрытие  4.Эргономичная</a:t>
            </a:r>
            <a:r>
              <a:rPr sz="1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упаковка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5.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Технология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самостоятельного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выполнения в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условиях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максимально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приближенных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стерильным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58216" y="278079"/>
            <a:ext cx="5842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Calibri"/>
                <a:cs typeface="Calibri"/>
              </a:rPr>
              <a:t>Современные </a:t>
            </a:r>
            <a:r>
              <a:rPr sz="1800" b="0" spc="-10" dirty="0">
                <a:latin typeface="Calibri"/>
                <a:cs typeface="Calibri"/>
              </a:rPr>
              <a:t>катетеры </a:t>
            </a:r>
            <a:r>
              <a:rPr sz="1800" b="0" dirty="0">
                <a:latin typeface="Calibri"/>
                <a:cs typeface="Calibri"/>
              </a:rPr>
              <a:t>для </a:t>
            </a:r>
            <a:r>
              <a:rPr sz="1800" b="0" spc="-10" dirty="0">
                <a:latin typeface="Calibri"/>
                <a:cs typeface="Calibri"/>
              </a:rPr>
              <a:t>периодической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катетеризации: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1000" y="4601207"/>
            <a:ext cx="3784600" cy="1926589"/>
            <a:chOff x="381000" y="4601207"/>
            <a:chExt cx="3784600" cy="1926589"/>
          </a:xfrm>
        </p:grpSpPr>
        <p:sp>
          <p:nvSpPr>
            <p:cNvPr id="29" name="object 29"/>
            <p:cNvSpPr/>
            <p:nvPr/>
          </p:nvSpPr>
          <p:spPr>
            <a:xfrm>
              <a:off x="626453" y="4601207"/>
              <a:ext cx="2040439" cy="5471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4176" y="5005387"/>
              <a:ext cx="1741424" cy="12477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1000" y="5353049"/>
              <a:ext cx="1379601" cy="117475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67" y="308609"/>
            <a:ext cx="636714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</a:rPr>
              <a:t>Международное общество по удержанию</a:t>
            </a:r>
            <a:r>
              <a:rPr sz="1800" spc="30" dirty="0">
                <a:solidFill>
                  <a:srgbClr val="001F5F"/>
                </a:solidFill>
              </a:rPr>
              <a:t> </a:t>
            </a:r>
            <a:r>
              <a:rPr sz="1800" spc="-5" dirty="0">
                <a:solidFill>
                  <a:srgbClr val="001F5F"/>
                </a:solidFill>
              </a:rPr>
              <a:t>мочи</a:t>
            </a:r>
            <a:endParaRPr sz="1800"/>
          </a:p>
          <a:p>
            <a:pPr marL="12700" marR="5080">
              <a:lnSpc>
                <a:spcPts val="1950"/>
              </a:lnSpc>
              <a:spcBef>
                <a:spcPts val="130"/>
              </a:spcBef>
            </a:pPr>
            <a:r>
              <a:rPr sz="1800" spc="-10" dirty="0">
                <a:solidFill>
                  <a:srgbClr val="001F5F"/>
                </a:solidFill>
              </a:rPr>
              <a:t>(International </a:t>
            </a:r>
            <a:r>
              <a:rPr sz="1800" spc="-5" dirty="0">
                <a:solidFill>
                  <a:srgbClr val="001F5F"/>
                </a:solidFill>
              </a:rPr>
              <a:t>Continence </a:t>
            </a:r>
            <a:r>
              <a:rPr sz="1800" spc="-25" dirty="0">
                <a:solidFill>
                  <a:srgbClr val="001F5F"/>
                </a:solidFill>
              </a:rPr>
              <a:t>Society, </a:t>
            </a:r>
            <a:r>
              <a:rPr sz="1800" dirty="0">
                <a:solidFill>
                  <a:srgbClr val="001F5F"/>
                </a:solidFill>
              </a:rPr>
              <a:t>ISC) </a:t>
            </a:r>
            <a:r>
              <a:rPr sz="1800" spc="-5" dirty="0">
                <a:solidFill>
                  <a:srgbClr val="001F5F"/>
                </a:solidFill>
              </a:rPr>
              <a:t>выделяет три типа катетеров  для периодической катетеризации мочевого</a:t>
            </a:r>
            <a:r>
              <a:rPr sz="1800" spc="25" dirty="0">
                <a:solidFill>
                  <a:srgbClr val="001F5F"/>
                </a:solidFill>
              </a:rPr>
              <a:t> </a:t>
            </a:r>
            <a:r>
              <a:rPr sz="1800" spc="-5" dirty="0">
                <a:solidFill>
                  <a:srgbClr val="001F5F"/>
                </a:solidFill>
              </a:rPr>
              <a:t>пузыря: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39064" y="1371640"/>
            <a:ext cx="5608955" cy="7943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4066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Катетеры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без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покрытия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отдельно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наносимой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смазкой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стандартные</a:t>
            </a:r>
            <a:endParaRPr sz="1400">
              <a:latin typeface="Calibri"/>
              <a:cs typeface="Calibri"/>
            </a:endParaRPr>
          </a:p>
          <a:p>
            <a:pPr marL="240665" marR="377825">
              <a:lnSpc>
                <a:spcPct val="120000"/>
              </a:lnSpc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катетеры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поливинилхлорида,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лубрикант наносится  непосредственно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перед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применением;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064" y="2650972"/>
            <a:ext cx="5948045" cy="10496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24066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Прелубрицированные катетеры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стандартные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катетеры</a:t>
            </a:r>
            <a:r>
              <a:rPr sz="1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endParaRPr sz="1400">
              <a:latin typeface="Calibri"/>
              <a:cs typeface="Calibri"/>
            </a:endParaRPr>
          </a:p>
          <a:p>
            <a:pPr marL="240665" marR="5080">
              <a:lnSpc>
                <a:spcPct val="12000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поливинилхлорида для однократной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катетеризации,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упаковку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которым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фирма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производитель добавляет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водорастворимый лубрикант (смазку;  например,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глицерин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);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064" y="4184370"/>
            <a:ext cx="573659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30175" indent="-228600">
              <a:lnSpc>
                <a:spcPct val="12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Лубрицированные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катетеры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с гидрофильным покрытием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катетеры,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покрытые специальным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гидрофильным полимером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(например,</a:t>
            </a:r>
            <a:endParaRPr sz="1400">
              <a:latin typeface="Calibri"/>
              <a:cs typeface="Calibri"/>
            </a:endParaRPr>
          </a:p>
          <a:p>
            <a:pPr marL="240665" marR="5080">
              <a:lnSpc>
                <a:spcPct val="12000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поливинилпирролидоном),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нанесенным и прочно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зафиксированным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на  дренажных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трубках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при их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изготовлении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всей длине,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включая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дренажные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отверстия.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0548" y="5047234"/>
            <a:ext cx="5747385" cy="136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ts val="1480"/>
              </a:lnSpc>
              <a:spcBef>
                <a:spcPts val="95"/>
              </a:spcBef>
              <a:tabLst>
                <a:tab pos="291465" algn="l"/>
              </a:tabLst>
            </a:pPr>
            <a:r>
              <a:rPr sz="13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Прелубрицированные</a:t>
            </a:r>
            <a:r>
              <a:rPr sz="13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катетеры:</a:t>
            </a:r>
            <a:endParaRPr sz="1300">
              <a:latin typeface="Calibri"/>
              <a:cs typeface="Calibri"/>
            </a:endParaRPr>
          </a:p>
          <a:p>
            <a:pPr marL="292100">
              <a:lnSpc>
                <a:spcPts val="1480"/>
              </a:lnSpc>
            </a:pP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InstantCath Protect®, UroCath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gel®,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Actreen®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и IQ-Cath®</a:t>
            </a:r>
            <a:r>
              <a:rPr sz="1300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gel.</a:t>
            </a:r>
            <a:endParaRPr sz="1300">
              <a:latin typeface="Calibri"/>
              <a:cs typeface="Calibri"/>
            </a:endParaRPr>
          </a:p>
          <a:p>
            <a:pPr marL="292100" marR="68580" indent="-228600">
              <a:lnSpc>
                <a:spcPts val="1400"/>
              </a:lnSpc>
              <a:spcBef>
                <a:spcPts val="1030"/>
              </a:spcBef>
              <a:tabLst>
                <a:tab pos="291465" algn="l"/>
              </a:tabLst>
            </a:pPr>
            <a:r>
              <a:rPr sz="13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Лубрицированные 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катетеры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гидрофильным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покрытием: LoFric</a:t>
            </a:r>
            <a:r>
              <a:rPr sz="1275" spc="-7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EasiCath</a:t>
            </a:r>
            <a:r>
              <a:rPr sz="1275" b="1" spc="-7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,  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GentleCath</a:t>
            </a:r>
            <a:r>
              <a:rPr sz="1275" b="1" spc="-15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b="1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FloCath</a:t>
            </a:r>
            <a:r>
              <a:rPr sz="1275" b="1" spc="-7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Hi-slip</a:t>
            </a:r>
            <a:r>
              <a:rPr sz="1275" spc="-7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, IQ-Cath</a:t>
            </a:r>
            <a:r>
              <a:rPr sz="1275" spc="-7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, Magic3</a:t>
            </a:r>
            <a:r>
              <a:rPr sz="1275" spc="-7" baseline="26143" dirty="0">
                <a:solidFill>
                  <a:srgbClr val="001F5F"/>
                </a:solidFill>
                <a:latin typeface="Calibri"/>
                <a:cs typeface="Calibri"/>
              </a:rPr>
              <a:t>®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300" spc="-15" dirty="0">
                <a:solidFill>
                  <a:srgbClr val="001F5F"/>
                </a:solidFill>
                <a:latin typeface="Calibri"/>
                <a:cs typeface="Calibri"/>
              </a:rPr>
              <a:t>VaQua</a:t>
            </a:r>
            <a:r>
              <a:rPr sz="1275" spc="-22" baseline="26143" dirty="0">
                <a:solidFill>
                  <a:srgbClr val="001F5F"/>
                </a:solidFill>
                <a:latin typeface="Calibri"/>
                <a:cs typeface="Calibri"/>
              </a:rPr>
              <a:t>TM</a:t>
            </a:r>
            <a:r>
              <a:rPr sz="1275" spc="7" baseline="2614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1F5F"/>
                </a:solidFill>
                <a:latin typeface="Calibri"/>
                <a:cs typeface="Calibri"/>
              </a:rPr>
              <a:t>Catheter.</a:t>
            </a:r>
            <a:endParaRPr sz="1300">
              <a:latin typeface="Calibri"/>
              <a:cs typeface="Calibri"/>
            </a:endParaRPr>
          </a:p>
          <a:p>
            <a:pPr marL="63500">
              <a:lnSpc>
                <a:spcPts val="1480"/>
              </a:lnSpc>
              <a:spcBef>
                <a:spcPts val="830"/>
              </a:spcBef>
              <a:tabLst>
                <a:tab pos="291465" algn="l"/>
              </a:tabLst>
            </a:pPr>
            <a:r>
              <a:rPr sz="1300" spc="-5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Лубрицированные 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катетеры </a:t>
            </a:r>
            <a:r>
              <a:rPr sz="1300" spc="-5" dirty="0">
                <a:solidFill>
                  <a:srgbClr val="001F5F"/>
                </a:solidFill>
                <a:latin typeface="Calibri"/>
                <a:cs typeface="Calibri"/>
              </a:rPr>
              <a:t>с активированным 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гидрофильным</a:t>
            </a:r>
            <a:r>
              <a:rPr sz="13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001F5F"/>
                </a:solidFill>
                <a:latin typeface="Calibri"/>
                <a:cs typeface="Calibri"/>
              </a:rPr>
              <a:t>покрытием:</a:t>
            </a:r>
            <a:endParaRPr sz="1300">
              <a:latin typeface="Calibri"/>
              <a:cs typeface="Calibri"/>
            </a:endParaRPr>
          </a:p>
          <a:p>
            <a:pPr marL="292100">
              <a:lnSpc>
                <a:spcPts val="1480"/>
              </a:lnSpc>
            </a:pP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SpeediCath</a:t>
            </a:r>
            <a:r>
              <a:rPr sz="1275" b="1" spc="-7" baseline="26143" dirty="0">
                <a:solidFill>
                  <a:srgbClr val="001F5F"/>
                </a:solidFill>
                <a:latin typeface="Calibri"/>
                <a:cs typeface="Calibri"/>
              </a:rPr>
              <a:t>®</a:t>
            </a:r>
            <a:r>
              <a:rPr sz="1300" b="1" spc="-5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3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001F5F"/>
                </a:solidFill>
                <a:latin typeface="Calibri"/>
                <a:cs typeface="Calibri"/>
              </a:rPr>
              <a:t>VaPro™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5377" y="1051940"/>
            <a:ext cx="48387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ВИДЫ </a:t>
            </a: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ПЕРИОДИЧЕСКОЙ КАТЕТЕРИЗАЦИИ </a:t>
            </a: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МОЧЕВОГО</a:t>
            </a:r>
            <a:r>
              <a:rPr sz="1400" b="1" spc="-9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ПУЗЫРЯ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5377" y="1350340"/>
            <a:ext cx="5009515" cy="68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Стерильная </a:t>
            </a: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периодическая </a:t>
            </a: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катетеризация</a:t>
            </a:r>
            <a:r>
              <a:rPr sz="1400" b="1" spc="-1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sz="1400" i="1" spc="-15" dirty="0">
                <a:solidFill>
                  <a:srgbClr val="6F2F9F"/>
                </a:solidFill>
                <a:latin typeface="Calibri"/>
                <a:cs typeface="Calibri"/>
              </a:rPr>
              <a:t>NON-Touch</a:t>
            </a:r>
            <a:r>
              <a:rPr sz="1400" spc="-15" dirty="0">
                <a:solidFill>
                  <a:srgbClr val="6F2F9F"/>
                </a:solidFill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254"/>
              </a:spcBef>
            </a:pP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Проводится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стерильном помещении.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Используются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стерильные  перчатки, стерильные одноразовые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катетеры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стерильная 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емкость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для слива</a:t>
            </a:r>
            <a:r>
              <a:rPr sz="1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мочи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5377" y="2247138"/>
            <a:ext cx="528447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Асептическая </a:t>
            </a: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периодическая </a:t>
            </a: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катетеризация</a:t>
            </a:r>
            <a:r>
              <a:rPr sz="1400" b="1" spc="-114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Calibri"/>
                <a:cs typeface="Calibri"/>
              </a:rPr>
              <a:t>(</a:t>
            </a:r>
            <a:r>
              <a:rPr sz="1400" i="1" spc="-15" dirty="0">
                <a:solidFill>
                  <a:srgbClr val="6F2F9F"/>
                </a:solidFill>
                <a:latin typeface="Calibri"/>
                <a:cs typeface="Calibri"/>
              </a:rPr>
              <a:t>NON-Touch</a:t>
            </a:r>
            <a:r>
              <a:rPr sz="1400" spc="-15" dirty="0">
                <a:solidFill>
                  <a:srgbClr val="6F2F9F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41300" marR="97155" indent="-228600">
              <a:lnSpc>
                <a:spcPct val="70000"/>
              </a:lnSpc>
              <a:spcBef>
                <a:spcPts val="250"/>
              </a:spcBef>
            </a:pP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Проводится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нестерильном помещении.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Используются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стерильные  одноразовые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катетеры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и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дезинфекция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области</a:t>
            </a:r>
            <a:r>
              <a:rPr sz="1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гениталий.</a:t>
            </a:r>
            <a:endParaRPr sz="1400">
              <a:latin typeface="Calibri"/>
              <a:cs typeface="Calibri"/>
            </a:endParaRPr>
          </a:p>
          <a:p>
            <a:pPr marL="3723640">
              <a:lnSpc>
                <a:spcPts val="1180"/>
              </a:lnSpc>
            </a:pP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EAU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Guidelines,</a:t>
            </a:r>
            <a:r>
              <a:rPr sz="1400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670"/>
              </a:spcBef>
            </a:pP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Чистая </a:t>
            </a: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периодическая</a:t>
            </a:r>
            <a:r>
              <a:rPr sz="1400" b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катетеризация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175"/>
              </a:lnSpc>
            </a:pP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Проводится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в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нестерильном помещении.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Используются</a:t>
            </a:r>
            <a:r>
              <a:rPr sz="1400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чистые</a:t>
            </a:r>
            <a:endParaRPr sz="1400">
              <a:latin typeface="Calibri"/>
              <a:cs typeface="Calibri"/>
            </a:endParaRPr>
          </a:p>
          <a:p>
            <a:pPr marL="241300" marR="248285">
              <a:lnSpc>
                <a:spcPct val="70000"/>
              </a:lnSpc>
              <a:spcBef>
                <a:spcPts val="254"/>
              </a:spcBef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перчатки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или без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перчаток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(самокатетеризация),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чистый,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но не 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обязательно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стерильный раствор для обработки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гениталий,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ts val="925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чистая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емкость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для слива</a:t>
            </a:r>
            <a:r>
              <a:rPr sz="1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мочи.</a:t>
            </a:r>
            <a:endParaRPr sz="1400">
              <a:latin typeface="Calibri"/>
              <a:cs typeface="Calibri"/>
            </a:endParaRPr>
          </a:p>
          <a:p>
            <a:pPr marL="3295650">
              <a:lnSpc>
                <a:spcPts val="1430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Spinal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Cord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Medicine, 2006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28984" y="4152391"/>
            <a:ext cx="9156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6F2F9F"/>
                </a:solidFill>
                <a:latin typeface="Calibri"/>
                <a:cs typeface="Calibri"/>
              </a:rPr>
              <a:t>Cockrane,</a:t>
            </a:r>
            <a:r>
              <a:rPr sz="11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2008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512" y="5921375"/>
            <a:ext cx="10848975" cy="1905"/>
          </a:xfrm>
          <a:custGeom>
            <a:avLst/>
            <a:gdLst/>
            <a:ahLst/>
            <a:cxnLst/>
            <a:rect l="l" t="t" r="r" b="b"/>
            <a:pathLst>
              <a:path w="10848975" h="1904">
                <a:moveTo>
                  <a:pt x="0" y="0"/>
                </a:moveTo>
                <a:lnTo>
                  <a:pt x="10848911" y="1587"/>
                </a:lnTo>
              </a:path>
            </a:pathLst>
          </a:custGeom>
          <a:ln w="12700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pc="-5" dirty="0"/>
              <a:t>Законодательством </a:t>
            </a:r>
            <a:r>
              <a:rPr dirty="0"/>
              <a:t>РФ </a:t>
            </a:r>
            <a:r>
              <a:rPr spc="-5" dirty="0"/>
              <a:t>предусмотрена возможность </a:t>
            </a:r>
            <a:r>
              <a:rPr dirty="0"/>
              <a:t>получения катетеров </a:t>
            </a:r>
            <a:r>
              <a:rPr spc="-5" dirty="0"/>
              <a:t>для периодической </a:t>
            </a:r>
            <a:r>
              <a:rPr dirty="0"/>
              <a:t>катетеризации  </a:t>
            </a:r>
            <a:r>
              <a:rPr spc="-5" dirty="0"/>
              <a:t>мочевого пузыря </a:t>
            </a:r>
            <a:r>
              <a:rPr dirty="0"/>
              <a:t>бесплатно, </a:t>
            </a:r>
            <a:r>
              <a:rPr spc="-5" dirty="0"/>
              <a:t>при </a:t>
            </a:r>
            <a:r>
              <a:rPr dirty="0"/>
              <a:t>наличии </a:t>
            </a:r>
            <a:r>
              <a:rPr spc="-5" dirty="0"/>
              <a:t>инвалидности. </a:t>
            </a:r>
            <a:r>
              <a:rPr dirty="0"/>
              <a:t>Катетеры, как </a:t>
            </a:r>
            <a:r>
              <a:rPr spc="-5" dirty="0"/>
              <a:t>техническое </a:t>
            </a:r>
            <a:r>
              <a:rPr dirty="0"/>
              <a:t>средство </a:t>
            </a:r>
            <a:r>
              <a:rPr spc="-5" dirty="0"/>
              <a:t>реабилитации  прописываются </a:t>
            </a:r>
            <a:r>
              <a:rPr dirty="0"/>
              <a:t>в </a:t>
            </a:r>
            <a:r>
              <a:rPr spc="-5" dirty="0"/>
              <a:t>индивидуальной </a:t>
            </a:r>
            <a:r>
              <a:rPr dirty="0"/>
              <a:t>программе реабилитации и абилитации</a:t>
            </a:r>
            <a:r>
              <a:rPr spc="-275" dirty="0"/>
              <a:t> </a:t>
            </a:r>
            <a:r>
              <a:rPr spc="-5" dirty="0"/>
              <a:t>инвалида.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616" y="1229944"/>
            <a:ext cx="11414760" cy="4843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Приказы, </a:t>
            </a:r>
            <a:r>
              <a:rPr sz="1400" spc="-10" dirty="0">
                <a:latin typeface="Calibri"/>
                <a:cs typeface="Calibri"/>
              </a:rPr>
              <a:t>регламентирующие </a:t>
            </a:r>
            <a:r>
              <a:rPr sz="1400" spc="-5" dirty="0">
                <a:latin typeface="Calibri"/>
                <a:cs typeface="Calibri"/>
              </a:rPr>
              <a:t>получение </a:t>
            </a:r>
            <a:r>
              <a:rPr sz="1400" spc="-10" dirty="0">
                <a:latin typeface="Calibri"/>
                <a:cs typeface="Calibri"/>
              </a:rPr>
              <a:t>катетеров </a:t>
            </a:r>
            <a:r>
              <a:rPr sz="1400" dirty="0">
                <a:latin typeface="Calibri"/>
                <a:cs typeface="Calibri"/>
              </a:rPr>
              <a:t>для </a:t>
            </a:r>
            <a:r>
              <a:rPr sz="1400" spc="-5" dirty="0">
                <a:latin typeface="Calibri"/>
                <a:cs typeface="Calibri"/>
              </a:rPr>
              <a:t>периодический </a:t>
            </a:r>
            <a:r>
              <a:rPr sz="1400" spc="-10" dirty="0">
                <a:latin typeface="Calibri"/>
                <a:cs typeface="Calibri"/>
              </a:rPr>
              <a:t>катетеризации </a:t>
            </a:r>
            <a:r>
              <a:rPr sz="1400" spc="-5" dirty="0">
                <a:latin typeface="Calibri"/>
                <a:cs typeface="Calibri"/>
              </a:rPr>
              <a:t>мочевого пузыря, </a:t>
            </a:r>
            <a:r>
              <a:rPr sz="1400" spc="-10" dirty="0">
                <a:latin typeface="Calibri"/>
                <a:cs typeface="Calibri"/>
              </a:rPr>
              <a:t>как технического средства </a:t>
            </a:r>
            <a:r>
              <a:rPr sz="1400" dirty="0">
                <a:latin typeface="Calibri"/>
                <a:cs typeface="Calibri"/>
              </a:rPr>
              <a:t>реабилитации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абилитации:</a:t>
            </a:r>
            <a:endParaRPr sz="1400">
              <a:latin typeface="Calibri"/>
              <a:cs typeface="Calibri"/>
            </a:endParaRPr>
          </a:p>
          <a:p>
            <a:pPr marL="12700" marR="224154">
              <a:lnSpc>
                <a:spcPts val="1510"/>
              </a:lnSpc>
              <a:spcBef>
                <a:spcPts val="1030"/>
              </a:spcBef>
            </a:pPr>
            <a:r>
              <a:rPr sz="1400" spc="-5" dirty="0">
                <a:latin typeface="Calibri"/>
                <a:cs typeface="Calibri"/>
              </a:rPr>
              <a:t>1.Приказ министерства </a:t>
            </a:r>
            <a:r>
              <a:rPr sz="1400" spc="-20" dirty="0">
                <a:latin typeface="Calibri"/>
                <a:cs typeface="Calibri"/>
              </a:rPr>
              <a:t>труда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социальной </a:t>
            </a:r>
            <a:r>
              <a:rPr sz="1400" dirty="0">
                <a:latin typeface="Calibri"/>
                <a:cs typeface="Calibri"/>
              </a:rPr>
              <a:t>защиты </a:t>
            </a:r>
            <a:r>
              <a:rPr sz="1400" spc="-5" dirty="0">
                <a:latin typeface="Calibri"/>
                <a:cs typeface="Calibri"/>
              </a:rPr>
              <a:t>РФ от </a:t>
            </a:r>
            <a:r>
              <a:rPr sz="1400" dirty="0">
                <a:latin typeface="Calibri"/>
                <a:cs typeface="Calibri"/>
              </a:rPr>
              <a:t>9 </a:t>
            </a:r>
            <a:r>
              <a:rPr sz="1400" spc="-10" dirty="0">
                <a:latin typeface="Calibri"/>
                <a:cs typeface="Calibri"/>
              </a:rPr>
              <a:t>декабря </a:t>
            </a:r>
            <a:r>
              <a:rPr sz="1400" spc="-5" dirty="0">
                <a:latin typeface="Calibri"/>
                <a:cs typeface="Calibri"/>
              </a:rPr>
              <a:t>2014 </a:t>
            </a:r>
            <a:r>
              <a:rPr sz="1400" spc="-25" dirty="0">
                <a:latin typeface="Calibri"/>
                <a:cs typeface="Calibri"/>
              </a:rPr>
              <a:t>г., </a:t>
            </a:r>
            <a:r>
              <a:rPr sz="1400" dirty="0">
                <a:latin typeface="Calibri"/>
                <a:cs typeface="Calibri"/>
              </a:rPr>
              <a:t>№998н </a:t>
            </a:r>
            <a:r>
              <a:rPr sz="1400" spc="-5" dirty="0">
                <a:latin typeface="Calibri"/>
                <a:cs typeface="Calibri"/>
              </a:rPr>
              <a:t>«Об утверждении </a:t>
            </a:r>
            <a:r>
              <a:rPr sz="1400" dirty="0">
                <a:latin typeface="Calibri"/>
                <a:cs typeface="Calibri"/>
              </a:rPr>
              <a:t>перечня </a:t>
            </a:r>
            <a:r>
              <a:rPr sz="1400" spc="-5" dirty="0">
                <a:latin typeface="Calibri"/>
                <a:cs typeface="Calibri"/>
              </a:rPr>
              <a:t>показаний </a:t>
            </a:r>
            <a:r>
              <a:rPr sz="1400" dirty="0">
                <a:latin typeface="Calibri"/>
                <a:cs typeface="Calibri"/>
              </a:rPr>
              <a:t>и противопоказаний </a:t>
            </a:r>
            <a:r>
              <a:rPr sz="1400" spc="-5" dirty="0">
                <a:latin typeface="Calibri"/>
                <a:cs typeface="Calibri"/>
              </a:rPr>
              <a:t>для  обеспечения инвалидов техническими </a:t>
            </a:r>
            <a:r>
              <a:rPr sz="1400" spc="-10" dirty="0">
                <a:latin typeface="Calibri"/>
                <a:cs typeface="Calibri"/>
              </a:rPr>
              <a:t>средствами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реабилитации»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  <a:spcBef>
                <a:spcPts val="810"/>
              </a:spcBef>
            </a:pPr>
            <a:r>
              <a:rPr sz="1400" spc="-5" dirty="0">
                <a:latin typeface="Calibri"/>
                <a:cs typeface="Calibri"/>
              </a:rPr>
              <a:t>2.Приказ министерства </a:t>
            </a:r>
            <a:r>
              <a:rPr sz="1400" spc="-20" dirty="0">
                <a:latin typeface="Calibri"/>
                <a:cs typeface="Calibri"/>
              </a:rPr>
              <a:t>труда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социальной </a:t>
            </a:r>
            <a:r>
              <a:rPr sz="1400" dirty="0">
                <a:latin typeface="Calibri"/>
                <a:cs typeface="Calibri"/>
              </a:rPr>
              <a:t>защиты </a:t>
            </a:r>
            <a:r>
              <a:rPr sz="1400" spc="-5" dirty="0">
                <a:latin typeface="Calibri"/>
                <a:cs typeface="Calibri"/>
              </a:rPr>
              <a:t>РФ от </a:t>
            </a:r>
            <a:r>
              <a:rPr sz="1400" dirty="0">
                <a:latin typeface="Calibri"/>
                <a:cs typeface="Calibri"/>
              </a:rPr>
              <a:t>24 </a:t>
            </a:r>
            <a:r>
              <a:rPr sz="1400" spc="-5" dirty="0">
                <a:latin typeface="Calibri"/>
                <a:cs typeface="Calibri"/>
              </a:rPr>
              <a:t>мая 2013 </a:t>
            </a:r>
            <a:r>
              <a:rPr sz="1400" spc="-25" dirty="0">
                <a:latin typeface="Calibri"/>
                <a:cs typeface="Calibri"/>
              </a:rPr>
              <a:t>г., </a:t>
            </a:r>
            <a:r>
              <a:rPr sz="1400" dirty="0">
                <a:latin typeface="Calibri"/>
                <a:cs typeface="Calibri"/>
              </a:rPr>
              <a:t>№214н </a:t>
            </a:r>
            <a:r>
              <a:rPr sz="1400" spc="-5" dirty="0">
                <a:latin typeface="Calibri"/>
                <a:cs typeface="Calibri"/>
              </a:rPr>
              <a:t>«Об утверждении классификации технических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средств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spc="-5" dirty="0">
                <a:latin typeface="Calibri"/>
                <a:cs typeface="Calibri"/>
              </a:rPr>
              <a:t>реабилитации </a:t>
            </a:r>
            <a:r>
              <a:rPr sz="1400" spc="-10" dirty="0">
                <a:latin typeface="Calibri"/>
                <a:cs typeface="Calibri"/>
              </a:rPr>
              <a:t>(изделий)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рамках федерального </a:t>
            </a:r>
            <a:r>
              <a:rPr sz="1400" dirty="0">
                <a:latin typeface="Calibri"/>
                <a:cs typeface="Calibri"/>
              </a:rPr>
              <a:t>перечня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…»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1025"/>
              </a:spcBef>
            </a:pPr>
            <a:r>
              <a:rPr sz="1400" spc="-5" dirty="0">
                <a:latin typeface="Calibri"/>
                <a:cs typeface="Calibri"/>
              </a:rPr>
              <a:t>3.Приказ министерства </a:t>
            </a:r>
            <a:r>
              <a:rPr sz="1400" spc="-20" dirty="0">
                <a:latin typeface="Calibri"/>
                <a:cs typeface="Calibri"/>
              </a:rPr>
              <a:t>труда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социальной </a:t>
            </a:r>
            <a:r>
              <a:rPr sz="1400" dirty="0">
                <a:latin typeface="Calibri"/>
                <a:cs typeface="Calibri"/>
              </a:rPr>
              <a:t>защиты </a:t>
            </a:r>
            <a:r>
              <a:rPr sz="1400" spc="-5" dirty="0">
                <a:latin typeface="Calibri"/>
                <a:cs typeface="Calibri"/>
              </a:rPr>
              <a:t>РФ от </a:t>
            </a:r>
            <a:r>
              <a:rPr sz="1400" dirty="0">
                <a:latin typeface="Calibri"/>
                <a:cs typeface="Calibri"/>
              </a:rPr>
              <a:t>29 </a:t>
            </a:r>
            <a:r>
              <a:rPr sz="1400" spc="-10" dirty="0">
                <a:latin typeface="Calibri"/>
                <a:cs typeface="Calibri"/>
              </a:rPr>
              <a:t>декабря </a:t>
            </a:r>
            <a:r>
              <a:rPr sz="1400" spc="-5" dirty="0">
                <a:latin typeface="Calibri"/>
                <a:cs typeface="Calibri"/>
              </a:rPr>
              <a:t>2014 </a:t>
            </a:r>
            <a:r>
              <a:rPr sz="1400" spc="-25" dirty="0">
                <a:latin typeface="Calibri"/>
                <a:cs typeface="Calibri"/>
              </a:rPr>
              <a:t>г., </a:t>
            </a:r>
            <a:r>
              <a:rPr sz="1400" spc="-5" dirty="0">
                <a:latin typeface="Calibri"/>
                <a:cs typeface="Calibri"/>
              </a:rPr>
              <a:t>№1200н «О </a:t>
            </a:r>
            <a:r>
              <a:rPr sz="1400" dirty="0">
                <a:latin typeface="Calibri"/>
                <a:cs typeface="Calibri"/>
              </a:rPr>
              <a:t>внесении </a:t>
            </a:r>
            <a:r>
              <a:rPr sz="1400" spc="-5" dirty="0">
                <a:latin typeface="Calibri"/>
                <a:cs typeface="Calibri"/>
              </a:rPr>
              <a:t>изменений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классификацию </a:t>
            </a:r>
            <a:r>
              <a:rPr sz="1400" dirty="0">
                <a:latin typeface="Calibri"/>
                <a:cs typeface="Calibri"/>
              </a:rPr>
              <a:t>технических </a:t>
            </a:r>
            <a:r>
              <a:rPr sz="1400" spc="-15" dirty="0">
                <a:latin typeface="Calibri"/>
                <a:cs typeface="Calibri"/>
              </a:rPr>
              <a:t>средств  </a:t>
            </a:r>
            <a:r>
              <a:rPr sz="1400" spc="-5" dirty="0">
                <a:latin typeface="Calibri"/>
                <a:cs typeface="Calibri"/>
              </a:rPr>
              <a:t>реабилитации </a:t>
            </a:r>
            <a:r>
              <a:rPr sz="1400" spc="-10" dirty="0">
                <a:latin typeface="Calibri"/>
                <a:cs typeface="Calibri"/>
              </a:rPr>
              <a:t>(изделий)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рамках федерального </a:t>
            </a:r>
            <a:r>
              <a:rPr sz="1400" dirty="0">
                <a:latin typeface="Calibri"/>
                <a:cs typeface="Calibri"/>
              </a:rPr>
              <a:t>перечня </a:t>
            </a:r>
            <a:r>
              <a:rPr sz="1400" spc="-5" dirty="0">
                <a:latin typeface="Calibri"/>
                <a:cs typeface="Calibri"/>
              </a:rPr>
              <a:t>реабилитационных мероприятий, технических </a:t>
            </a:r>
            <a:r>
              <a:rPr sz="1400" spc="-15" dirty="0">
                <a:latin typeface="Calibri"/>
                <a:cs typeface="Calibri"/>
              </a:rPr>
              <a:t>средств </a:t>
            </a:r>
            <a:r>
              <a:rPr sz="1400" spc="-5" dirty="0">
                <a:latin typeface="Calibri"/>
                <a:cs typeface="Calibri"/>
              </a:rPr>
              <a:t>реабилитации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услуг...»</a:t>
            </a:r>
            <a:endParaRPr sz="1400">
              <a:latin typeface="Calibri"/>
              <a:cs typeface="Calibri"/>
            </a:endParaRPr>
          </a:p>
          <a:p>
            <a:pPr marL="12700" marR="51435">
              <a:lnSpc>
                <a:spcPts val="1510"/>
              </a:lnSpc>
              <a:spcBef>
                <a:spcPts val="1010"/>
              </a:spcBef>
            </a:pPr>
            <a:r>
              <a:rPr sz="1400" spc="-10" dirty="0">
                <a:latin typeface="Calibri"/>
                <a:cs typeface="Calibri"/>
              </a:rPr>
              <a:t>Количество </a:t>
            </a:r>
            <a:r>
              <a:rPr sz="1400" spc="-5" dirty="0">
                <a:latin typeface="Calibri"/>
                <a:cs typeface="Calibri"/>
              </a:rPr>
              <a:t>рекомендованных </a:t>
            </a:r>
            <a:r>
              <a:rPr sz="1400" dirty="0">
                <a:latin typeface="Calibri"/>
                <a:cs typeface="Calibri"/>
              </a:rPr>
              <a:t>по </a:t>
            </a:r>
            <a:r>
              <a:rPr sz="1400" spc="-5" dirty="0">
                <a:latin typeface="Calibri"/>
                <a:cs typeface="Calibri"/>
              </a:rPr>
              <a:t>медицинским показаниям технических </a:t>
            </a:r>
            <a:r>
              <a:rPr sz="1400" spc="-15" dirty="0">
                <a:latin typeface="Calibri"/>
                <a:cs typeface="Calibri"/>
              </a:rPr>
              <a:t>средств </a:t>
            </a:r>
            <a:r>
              <a:rPr sz="1400" spc="-5" dirty="0">
                <a:latin typeface="Calibri"/>
                <a:cs typeface="Calibri"/>
              </a:rPr>
              <a:t>реабилитации положенное инвалиду </a:t>
            </a:r>
            <a:r>
              <a:rPr sz="1400" spc="-10" dirty="0">
                <a:latin typeface="Calibri"/>
                <a:cs typeface="Calibri"/>
              </a:rPr>
              <a:t>регламентировано </a:t>
            </a:r>
            <a:r>
              <a:rPr sz="1400" spc="-5" dirty="0">
                <a:latin typeface="Calibri"/>
                <a:cs typeface="Calibri"/>
              </a:rPr>
              <a:t>Приказом  министерства </a:t>
            </a:r>
            <a:r>
              <a:rPr sz="1400" spc="-20" dirty="0">
                <a:latin typeface="Calibri"/>
                <a:cs typeface="Calibri"/>
              </a:rPr>
              <a:t>труда </a:t>
            </a:r>
            <a:r>
              <a:rPr sz="1400" dirty="0">
                <a:latin typeface="Calibri"/>
                <a:cs typeface="Calibri"/>
              </a:rPr>
              <a:t>и социальной защиты </a:t>
            </a:r>
            <a:r>
              <a:rPr sz="1400" spc="-5" dirty="0">
                <a:latin typeface="Calibri"/>
                <a:cs typeface="Calibri"/>
              </a:rPr>
              <a:t>РФ от </a:t>
            </a:r>
            <a:r>
              <a:rPr sz="1400" dirty="0">
                <a:latin typeface="Calibri"/>
                <a:cs typeface="Calibri"/>
              </a:rPr>
              <a:t>24 </a:t>
            </a:r>
            <a:r>
              <a:rPr sz="1400" spc="-5" dirty="0">
                <a:latin typeface="Calibri"/>
                <a:cs typeface="Calibri"/>
              </a:rPr>
              <a:t>мая 2013., </a:t>
            </a:r>
            <a:r>
              <a:rPr sz="1400" dirty="0">
                <a:latin typeface="Calibri"/>
                <a:cs typeface="Calibri"/>
              </a:rPr>
              <a:t>№ </a:t>
            </a:r>
            <a:r>
              <a:rPr sz="1400" spc="-5" dirty="0">
                <a:latin typeface="Calibri"/>
                <a:cs typeface="Calibri"/>
              </a:rPr>
              <a:t>215н </a:t>
            </a:r>
            <a:r>
              <a:rPr sz="1400" dirty="0">
                <a:latin typeface="Calibri"/>
                <a:cs typeface="Calibri"/>
              </a:rPr>
              <a:t>"Об </a:t>
            </a:r>
            <a:r>
              <a:rPr sz="1400" spc="-5" dirty="0">
                <a:latin typeface="Calibri"/>
                <a:cs typeface="Calibri"/>
              </a:rPr>
              <a:t>утверждении </a:t>
            </a:r>
            <a:r>
              <a:rPr sz="1400" spc="-10" dirty="0">
                <a:latin typeface="Calibri"/>
                <a:cs typeface="Calibri"/>
              </a:rPr>
              <a:t>сроков </a:t>
            </a:r>
            <a:r>
              <a:rPr sz="1400" spc="-5" dirty="0">
                <a:latin typeface="Calibri"/>
                <a:cs typeface="Calibri"/>
              </a:rPr>
              <a:t>пользования техническими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средствами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0"/>
              </a:lnSpc>
            </a:pPr>
            <a:r>
              <a:rPr sz="1400" spc="-5" dirty="0">
                <a:latin typeface="Calibri"/>
                <a:cs typeface="Calibri"/>
              </a:rPr>
              <a:t>реабилитации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…».</a:t>
            </a:r>
            <a:endParaRPr sz="1400">
              <a:latin typeface="Calibri"/>
              <a:cs typeface="Calibri"/>
            </a:endParaRPr>
          </a:p>
          <a:p>
            <a:pPr marL="12700" marR="187960">
              <a:lnSpc>
                <a:spcPts val="1510"/>
              </a:lnSpc>
              <a:spcBef>
                <a:spcPts val="1019"/>
              </a:spcBef>
            </a:pPr>
            <a:r>
              <a:rPr sz="1400" spc="15" dirty="0">
                <a:latin typeface="Calibri"/>
                <a:cs typeface="Calibri"/>
              </a:rPr>
              <a:t>Вид, </a:t>
            </a:r>
            <a:r>
              <a:rPr sz="1400" spc="-5" dirty="0">
                <a:latin typeface="Calibri"/>
                <a:cs typeface="Calibri"/>
              </a:rPr>
              <a:t>тип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количество </a:t>
            </a:r>
            <a:r>
              <a:rPr sz="1400" spc="-5" dirty="0">
                <a:latin typeface="Calibri"/>
                <a:cs typeface="Calibri"/>
              </a:rPr>
              <a:t>технических </a:t>
            </a:r>
            <a:r>
              <a:rPr sz="1400" spc="-10" dirty="0">
                <a:latin typeface="Calibri"/>
                <a:cs typeface="Calibri"/>
              </a:rPr>
              <a:t>средств </a:t>
            </a:r>
            <a:r>
              <a:rPr sz="1400" spc="-5" dirty="0">
                <a:latin typeface="Calibri"/>
                <a:cs typeface="Calibri"/>
              </a:rPr>
              <a:t>реабилитации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абилитации, </a:t>
            </a:r>
            <a:r>
              <a:rPr sz="1400" spc="-10" dirty="0">
                <a:latin typeface="Calibri"/>
                <a:cs typeface="Calibri"/>
              </a:rPr>
              <a:t>требуемых </a:t>
            </a:r>
            <a:r>
              <a:rPr sz="1400" dirty="0">
                <a:latin typeface="Calibri"/>
                <a:cs typeface="Calibri"/>
              </a:rPr>
              <a:t>для </a:t>
            </a:r>
            <a:r>
              <a:rPr sz="1400" spc="-5" dirty="0">
                <a:latin typeface="Calibri"/>
                <a:cs typeface="Calibri"/>
              </a:rPr>
              <a:t>компенсации нарушения функции </a:t>
            </a:r>
            <a:r>
              <a:rPr sz="1400" spc="-10" dirty="0">
                <a:latin typeface="Calibri"/>
                <a:cs typeface="Calibri"/>
              </a:rPr>
              <a:t>выделения, </a:t>
            </a:r>
            <a:r>
              <a:rPr sz="1400" spc="-5" dirty="0">
                <a:latin typeface="Calibri"/>
                <a:cs typeface="Calibri"/>
              </a:rPr>
              <a:t>определяет  лечащий врач. Он указывает </a:t>
            </a:r>
            <a:r>
              <a:rPr sz="1400" dirty="0">
                <a:latin typeface="Calibri"/>
                <a:cs typeface="Calibri"/>
              </a:rPr>
              <a:t>и обосновывает в </a:t>
            </a:r>
            <a:r>
              <a:rPr sz="1400" spc="-5" dirty="0">
                <a:latin typeface="Calibri"/>
                <a:cs typeface="Calibri"/>
              </a:rPr>
              <a:t>медицинских документах </a:t>
            </a:r>
            <a:r>
              <a:rPr sz="1400" spc="-10" dirty="0">
                <a:latin typeface="Calibri"/>
                <a:cs typeface="Calibri"/>
              </a:rPr>
              <a:t>необходимые </a:t>
            </a:r>
            <a:r>
              <a:rPr sz="1400" dirty="0">
                <a:latin typeface="Calibri"/>
                <a:cs typeface="Calibri"/>
              </a:rPr>
              <a:t>пациенту </a:t>
            </a:r>
            <a:r>
              <a:rPr sz="1400" spc="-5" dirty="0">
                <a:latin typeface="Calibri"/>
                <a:cs typeface="Calibri"/>
              </a:rPr>
              <a:t>технические </a:t>
            </a:r>
            <a:r>
              <a:rPr sz="1400" spc="-10" dirty="0">
                <a:latin typeface="Calibri"/>
                <a:cs typeface="Calibri"/>
              </a:rPr>
              <a:t>средства </a:t>
            </a:r>
            <a:r>
              <a:rPr sz="1400" spc="-5" dirty="0">
                <a:latin typeface="Calibri"/>
                <a:cs typeface="Calibri"/>
              </a:rPr>
              <a:t>реабилитации </a:t>
            </a:r>
            <a:r>
              <a:rPr sz="1400" dirty="0">
                <a:latin typeface="Calibri"/>
                <a:cs typeface="Calibri"/>
              </a:rPr>
              <a:t>без </a:t>
            </a:r>
            <a:r>
              <a:rPr sz="1400" spc="-5" dirty="0">
                <a:latin typeface="Calibri"/>
                <a:cs typeface="Calibri"/>
              </a:rPr>
              <a:t>учета  </a:t>
            </a:r>
            <a:r>
              <a:rPr sz="1400" spc="-10" dirty="0">
                <a:latin typeface="Calibri"/>
                <a:cs typeface="Calibri"/>
              </a:rPr>
              <a:t>сроков </a:t>
            </a:r>
            <a:r>
              <a:rPr sz="1400" dirty="0">
                <a:latin typeface="Calibri"/>
                <a:cs typeface="Calibri"/>
              </a:rPr>
              <a:t>их </a:t>
            </a:r>
            <a:r>
              <a:rPr sz="1400" spc="-5" dirty="0">
                <a:latin typeface="Calibri"/>
                <a:cs typeface="Calibri"/>
              </a:rPr>
              <a:t>использования </a:t>
            </a:r>
            <a:r>
              <a:rPr sz="1400" dirty="0">
                <a:latin typeface="Calibri"/>
                <a:cs typeface="Calibri"/>
              </a:rPr>
              <a:t>и наличия в </a:t>
            </a:r>
            <a:r>
              <a:rPr sz="1400" spc="-5" dirty="0">
                <a:latin typeface="Calibri"/>
                <a:cs typeface="Calibri"/>
              </a:rPr>
              <a:t>классификаторах. </a:t>
            </a:r>
            <a:r>
              <a:rPr sz="1400" dirty="0">
                <a:latin typeface="Calibri"/>
                <a:cs typeface="Calibri"/>
              </a:rPr>
              <a:t>Индивидуальная </a:t>
            </a:r>
            <a:r>
              <a:rPr sz="1400" spc="-5" dirty="0">
                <a:latin typeface="Calibri"/>
                <a:cs typeface="Calibri"/>
              </a:rPr>
              <a:t>программа реабилитации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5" dirty="0">
                <a:latin typeface="Calibri"/>
                <a:cs typeface="Calibri"/>
              </a:rPr>
              <a:t>абилитации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определение, </a:t>
            </a:r>
            <a:r>
              <a:rPr sz="1400" spc="-5" dirty="0">
                <a:latin typeface="Calibri"/>
                <a:cs typeface="Calibri"/>
              </a:rPr>
              <a:t>за </a:t>
            </a:r>
            <a:r>
              <a:rPr sz="1400" spc="5" dirty="0">
                <a:latin typeface="Calibri"/>
                <a:cs typeface="Calibri"/>
              </a:rPr>
              <a:t>счет </a:t>
            </a:r>
            <a:r>
              <a:rPr sz="1400" spc="-10" dirty="0">
                <a:latin typeface="Calibri"/>
                <a:cs typeface="Calibri"/>
              </a:rPr>
              <a:t>каких  </a:t>
            </a:r>
            <a:r>
              <a:rPr sz="1400" spc="-15" dirty="0">
                <a:latin typeface="Calibri"/>
                <a:cs typeface="Calibri"/>
              </a:rPr>
              <a:t>средств </a:t>
            </a:r>
            <a:r>
              <a:rPr sz="1400" spc="-20" dirty="0">
                <a:latin typeface="Calibri"/>
                <a:cs typeface="Calibri"/>
              </a:rPr>
              <a:t>будет </a:t>
            </a:r>
            <a:r>
              <a:rPr sz="1400" spc="-5" dirty="0">
                <a:latin typeface="Calibri"/>
                <a:cs typeface="Calibri"/>
              </a:rPr>
              <a:t>осуществляться обеспечение </a:t>
            </a:r>
            <a:r>
              <a:rPr sz="1400" dirty="0">
                <a:latin typeface="Calibri"/>
                <a:cs typeface="Calibri"/>
              </a:rPr>
              <a:t>инвалида </a:t>
            </a:r>
            <a:r>
              <a:rPr sz="1400" spc="-5" dirty="0">
                <a:latin typeface="Calibri"/>
                <a:cs typeface="Calibri"/>
              </a:rPr>
              <a:t>техническими </a:t>
            </a:r>
            <a:r>
              <a:rPr sz="1400" spc="-10" dirty="0">
                <a:latin typeface="Calibri"/>
                <a:cs typeface="Calibri"/>
              </a:rPr>
              <a:t>средствами </a:t>
            </a:r>
            <a:r>
              <a:rPr sz="1400" spc="-5" dirty="0">
                <a:latin typeface="Calibri"/>
                <a:cs typeface="Calibri"/>
              </a:rPr>
              <a:t>реабилитации, </a:t>
            </a:r>
            <a:r>
              <a:rPr sz="1400" spc="-10" dirty="0">
                <a:latin typeface="Calibri"/>
                <a:cs typeface="Calibri"/>
              </a:rPr>
              <a:t>является </a:t>
            </a:r>
            <a:r>
              <a:rPr sz="1400" spc="-5" dirty="0">
                <a:latin typeface="Calibri"/>
                <a:cs typeface="Calibri"/>
              </a:rPr>
              <a:t>задачей врача</a:t>
            </a:r>
            <a:r>
              <a:rPr sz="1400" spc="2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медикосоциальной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</a:pPr>
            <a:r>
              <a:rPr sz="1400" spc="-5" dirty="0">
                <a:latin typeface="Calibri"/>
                <a:cs typeface="Calibri"/>
              </a:rPr>
              <a:t>экспертизы.</a:t>
            </a:r>
            <a:endParaRPr sz="1400">
              <a:latin typeface="Calibri"/>
              <a:cs typeface="Calibri"/>
            </a:endParaRPr>
          </a:p>
          <a:p>
            <a:pPr marL="12700" marR="534035">
              <a:lnSpc>
                <a:spcPts val="1510"/>
              </a:lnSpc>
              <a:spcBef>
                <a:spcPts val="1019"/>
              </a:spcBef>
            </a:pPr>
            <a:r>
              <a:rPr sz="1400" spc="-10" dirty="0">
                <a:latin typeface="Calibri"/>
                <a:cs typeface="Calibri"/>
              </a:rPr>
              <a:t>Согласно </a:t>
            </a:r>
            <a:r>
              <a:rPr sz="1400" spc="-5" dirty="0">
                <a:latin typeface="Calibri"/>
                <a:cs typeface="Calibri"/>
              </a:rPr>
              <a:t>нормативам </a:t>
            </a:r>
            <a:r>
              <a:rPr sz="1400" dirty="0">
                <a:latin typeface="Calibri"/>
                <a:cs typeface="Calibri"/>
              </a:rPr>
              <a:t>выдачи, </a:t>
            </a:r>
            <a:r>
              <a:rPr sz="1400" spc="-10" dirty="0">
                <a:latin typeface="Calibri"/>
                <a:cs typeface="Calibri"/>
              </a:rPr>
              <a:t>катетер </a:t>
            </a:r>
            <a:r>
              <a:rPr sz="1400" spc="-5" dirty="0">
                <a:latin typeface="Calibri"/>
                <a:cs typeface="Calibri"/>
              </a:rPr>
              <a:t>для самокатетеризации лубрицированный </a:t>
            </a:r>
            <a:r>
              <a:rPr sz="1400" dirty="0">
                <a:latin typeface="Calibri"/>
                <a:cs typeface="Calibri"/>
              </a:rPr>
              <a:t>(пункт 21-20) </a:t>
            </a:r>
            <a:r>
              <a:rPr sz="1400" spc="-10" dirty="0">
                <a:latin typeface="Calibri"/>
                <a:cs typeface="Calibri"/>
              </a:rPr>
              <a:t>используется </a:t>
            </a:r>
            <a:r>
              <a:rPr sz="1400" spc="-5" dirty="0">
                <a:latin typeface="Calibri"/>
                <a:cs typeface="Calibri"/>
              </a:rPr>
              <a:t>каждые </a:t>
            </a:r>
            <a:r>
              <a:rPr sz="1400" dirty="0">
                <a:latin typeface="Calibri"/>
                <a:cs typeface="Calibri"/>
              </a:rPr>
              <a:t>4 часа, </a:t>
            </a:r>
            <a:r>
              <a:rPr sz="1400" spc="-5" dirty="0">
                <a:latin typeface="Calibri"/>
                <a:cs typeface="Calibri"/>
              </a:rPr>
              <a:t>что означает  возможность получения </a:t>
            </a:r>
            <a:r>
              <a:rPr sz="1400" dirty="0">
                <a:latin typeface="Calibri"/>
                <a:cs typeface="Calibri"/>
              </a:rPr>
              <a:t>6 </a:t>
            </a:r>
            <a:r>
              <a:rPr sz="1400" spc="-10" dirty="0">
                <a:latin typeface="Calibri"/>
                <a:cs typeface="Calibri"/>
              </a:rPr>
              <a:t>катетеров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5" dirty="0">
                <a:latin typeface="Calibri"/>
                <a:cs typeface="Calibri"/>
              </a:rPr>
              <a:t>сутки </a:t>
            </a:r>
            <a:r>
              <a:rPr sz="1400" dirty="0">
                <a:latin typeface="Calibri"/>
                <a:cs typeface="Calibri"/>
              </a:rPr>
              <a:t>или </a:t>
            </a:r>
            <a:r>
              <a:rPr sz="1400" spc="-5" dirty="0">
                <a:latin typeface="Calibri"/>
                <a:cs typeface="Calibri"/>
              </a:rPr>
              <a:t>180 </a:t>
            </a:r>
            <a:r>
              <a:rPr sz="1400" dirty="0">
                <a:latin typeface="Calibri"/>
                <a:cs typeface="Calibri"/>
              </a:rPr>
              <a:t>штук в </a:t>
            </a:r>
            <a:r>
              <a:rPr sz="1400" spc="-5" dirty="0">
                <a:latin typeface="Calibri"/>
                <a:cs typeface="Calibri"/>
              </a:rPr>
              <a:t>месяц. </a:t>
            </a:r>
            <a:r>
              <a:rPr sz="1400" spc="-15" dirty="0">
                <a:latin typeface="Calibri"/>
                <a:cs typeface="Calibri"/>
              </a:rPr>
              <a:t>Однако, </a:t>
            </a:r>
            <a:r>
              <a:rPr sz="1400" dirty="0">
                <a:latin typeface="Calibri"/>
                <a:cs typeface="Calibri"/>
              </a:rPr>
              <a:t>при </a:t>
            </a:r>
            <a:r>
              <a:rPr sz="1400" spc="-10" dirty="0">
                <a:latin typeface="Calibri"/>
                <a:cs typeface="Calibri"/>
              </a:rPr>
              <a:t>необходимости более </a:t>
            </a:r>
            <a:r>
              <a:rPr sz="1400" spc="-5" dirty="0">
                <a:latin typeface="Calibri"/>
                <a:cs typeface="Calibri"/>
              </a:rPr>
              <a:t>частой </a:t>
            </a:r>
            <a:r>
              <a:rPr sz="1400" spc="-10" dirty="0">
                <a:latin typeface="Calibri"/>
                <a:cs typeface="Calibri"/>
              </a:rPr>
              <a:t>катетеризации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медицинским</a:t>
            </a:r>
            <a:endParaRPr sz="1400">
              <a:latin typeface="Calibri"/>
              <a:cs typeface="Calibri"/>
            </a:endParaRPr>
          </a:p>
          <a:p>
            <a:pPr marL="12700" marR="396240">
              <a:lnSpc>
                <a:spcPts val="1510"/>
              </a:lnSpc>
              <a:spcBef>
                <a:spcPts val="10"/>
              </a:spcBef>
            </a:pPr>
            <a:r>
              <a:rPr sz="1400" spc="-5" dirty="0">
                <a:latin typeface="Calibri"/>
                <a:cs typeface="Calibri"/>
              </a:rPr>
              <a:t>показаниям, специалист может назначить </a:t>
            </a:r>
            <a:r>
              <a:rPr sz="1400" dirty="0">
                <a:latin typeface="Calibri"/>
                <a:cs typeface="Calibri"/>
              </a:rPr>
              <a:t>9 </a:t>
            </a:r>
            <a:r>
              <a:rPr sz="1400" spc="-10" dirty="0">
                <a:latin typeface="Calibri"/>
                <a:cs typeface="Calibri"/>
              </a:rPr>
              <a:t>катетеризаций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сутки, </a:t>
            </a:r>
            <a:r>
              <a:rPr sz="1400" spc="-20" dirty="0">
                <a:latin typeface="Calibri"/>
                <a:cs typeface="Calibri"/>
              </a:rPr>
              <a:t>тогда </a:t>
            </a:r>
            <a:r>
              <a:rPr sz="1400" dirty="0">
                <a:latin typeface="Calibri"/>
                <a:cs typeface="Calibri"/>
              </a:rPr>
              <a:t>инвалид </a:t>
            </a:r>
            <a:r>
              <a:rPr sz="1400" spc="-10" dirty="0">
                <a:latin typeface="Calibri"/>
                <a:cs typeface="Calibri"/>
              </a:rPr>
              <a:t>должен </a:t>
            </a:r>
            <a:r>
              <a:rPr sz="1400" dirty="0">
                <a:latin typeface="Calibri"/>
                <a:cs typeface="Calibri"/>
              </a:rPr>
              <a:t>быть </a:t>
            </a:r>
            <a:r>
              <a:rPr sz="1400" spc="-5" dirty="0">
                <a:latin typeface="Calibri"/>
                <a:cs typeface="Calibri"/>
              </a:rPr>
              <a:t>обеспечен 240 </a:t>
            </a:r>
            <a:r>
              <a:rPr sz="1400" spc="-10" dirty="0">
                <a:latin typeface="Calibri"/>
                <a:cs typeface="Calibri"/>
              </a:rPr>
              <a:t>катетерами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месяц. </a:t>
            </a:r>
            <a:r>
              <a:rPr sz="1400" spc="15" dirty="0">
                <a:latin typeface="Calibri"/>
                <a:cs typeface="Calibri"/>
              </a:rPr>
              <a:t>По </a:t>
            </a:r>
            <a:r>
              <a:rPr sz="1400" spc="-5" dirty="0">
                <a:latin typeface="Calibri"/>
                <a:cs typeface="Calibri"/>
              </a:rPr>
              <a:t>решению  медико-социальной экспертизы может </a:t>
            </a:r>
            <a:r>
              <a:rPr sz="1400" dirty="0">
                <a:latin typeface="Calibri"/>
                <a:cs typeface="Calibri"/>
              </a:rPr>
              <a:t>быть </a:t>
            </a:r>
            <a:r>
              <a:rPr sz="1400" spc="-10" dirty="0">
                <a:latin typeface="Calibri"/>
                <a:cs typeface="Calibri"/>
              </a:rPr>
              <a:t>отказано </a:t>
            </a:r>
            <a:r>
              <a:rPr sz="1400" dirty="0">
                <a:latin typeface="Calibri"/>
                <a:cs typeface="Calibri"/>
              </a:rPr>
              <a:t>в бесплатном </a:t>
            </a:r>
            <a:r>
              <a:rPr sz="1400" spc="-5" dirty="0">
                <a:latin typeface="Calibri"/>
                <a:cs typeface="Calibri"/>
              </a:rPr>
              <a:t>обеспечении </a:t>
            </a:r>
            <a:r>
              <a:rPr sz="1400" dirty="0">
                <a:latin typeface="Calibri"/>
                <a:cs typeface="Calibri"/>
              </a:rPr>
              <a:t>превышенного </a:t>
            </a:r>
            <a:r>
              <a:rPr sz="1400" spc="-10" dirty="0">
                <a:latin typeface="Calibri"/>
                <a:cs typeface="Calibri"/>
              </a:rPr>
              <a:t>количества </a:t>
            </a:r>
            <a:r>
              <a:rPr sz="1400" spc="-15" dirty="0">
                <a:latin typeface="Calibri"/>
                <a:cs typeface="Calibri"/>
              </a:rPr>
              <a:t>изделий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" dirty="0">
                <a:latin typeface="Calibri"/>
                <a:cs typeface="Calibri"/>
              </a:rPr>
              <a:t>необходимые ему </a:t>
            </a:r>
            <a:r>
              <a:rPr sz="1400" dirty="0">
                <a:latin typeface="Calibri"/>
                <a:cs typeface="Calibri"/>
              </a:rPr>
              <a:t>60  </a:t>
            </a:r>
            <a:r>
              <a:rPr sz="1400" spc="-10" dirty="0">
                <a:latin typeface="Calibri"/>
                <a:cs typeface="Calibri"/>
              </a:rPr>
              <a:t>катетеров </a:t>
            </a:r>
            <a:r>
              <a:rPr sz="1400" spc="-5" dirty="0">
                <a:latin typeface="Calibri"/>
                <a:cs typeface="Calibri"/>
              </a:rPr>
              <a:t>(240-180 штук) </a:t>
            </a:r>
            <a:r>
              <a:rPr sz="1400" dirty="0">
                <a:latin typeface="Calibri"/>
                <a:cs typeface="Calibri"/>
              </a:rPr>
              <a:t>инвалид </a:t>
            </a:r>
            <a:r>
              <a:rPr sz="1400" spc="-20" dirty="0">
                <a:latin typeface="Calibri"/>
                <a:cs typeface="Calibri"/>
              </a:rPr>
              <a:t>будет </a:t>
            </a:r>
            <a:r>
              <a:rPr sz="1400" spc="-5" dirty="0">
                <a:latin typeface="Calibri"/>
                <a:cs typeface="Calibri"/>
              </a:rPr>
              <a:t>вынужден </a:t>
            </a:r>
            <a:r>
              <a:rPr sz="1400" dirty="0">
                <a:latin typeface="Calibri"/>
                <a:cs typeface="Calibri"/>
              </a:rPr>
              <a:t>покупать </a:t>
            </a:r>
            <a:r>
              <a:rPr sz="1400" spc="-5" dirty="0">
                <a:latin typeface="Calibri"/>
                <a:cs typeface="Calibri"/>
              </a:rPr>
              <a:t>за свой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счет.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367" y="107061"/>
            <a:ext cx="923607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25" dirty="0"/>
              <a:t>Правила компенсации </a:t>
            </a:r>
            <a:r>
              <a:rPr sz="2800" spc="-20" dirty="0"/>
              <a:t>затрат </a:t>
            </a:r>
            <a:r>
              <a:rPr sz="2800" spc="-25" dirty="0"/>
              <a:t>инвалиду </a:t>
            </a:r>
            <a:r>
              <a:rPr sz="2800" spc="-20" dirty="0"/>
              <a:t>покупки катетеров</a:t>
            </a:r>
            <a:r>
              <a:rPr sz="2800" spc="-300" dirty="0"/>
              <a:t> </a:t>
            </a:r>
            <a:r>
              <a:rPr sz="2800" spc="-15" dirty="0"/>
              <a:t>для  </a:t>
            </a:r>
            <a:r>
              <a:rPr sz="2800" spc="-25" dirty="0"/>
              <a:t>периодической катетеризации </a:t>
            </a:r>
            <a:r>
              <a:rPr sz="2800" spc="-20" dirty="0"/>
              <a:t>мочевого</a:t>
            </a:r>
            <a:r>
              <a:rPr sz="2800" spc="-190" dirty="0"/>
              <a:t> </a:t>
            </a:r>
            <a:r>
              <a:rPr sz="2800" spc="-20" dirty="0"/>
              <a:t>пузыря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69188" y="1102613"/>
            <a:ext cx="11101070" cy="5234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Согласно </a:t>
            </a:r>
            <a:r>
              <a:rPr sz="2000" spc="-5" dirty="0">
                <a:latin typeface="Calibri"/>
                <a:cs typeface="Calibri"/>
              </a:rPr>
              <a:t>Постановлению Правительства </a:t>
            </a:r>
            <a:r>
              <a:rPr sz="2000" dirty="0">
                <a:latin typeface="Calibri"/>
                <a:cs typeface="Calibri"/>
              </a:rPr>
              <a:t>РФ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7 </a:t>
            </a:r>
            <a:r>
              <a:rPr sz="2000" spc="-10" dirty="0">
                <a:latin typeface="Calibri"/>
                <a:cs typeface="Calibri"/>
              </a:rPr>
              <a:t>апреля </a:t>
            </a:r>
            <a:r>
              <a:rPr sz="2000" dirty="0">
                <a:latin typeface="Calibri"/>
                <a:cs typeface="Calibri"/>
              </a:rPr>
              <a:t>2008 </a:t>
            </a:r>
            <a:r>
              <a:rPr sz="2000" spc="-50" dirty="0">
                <a:latin typeface="Calibri"/>
                <a:cs typeface="Calibri"/>
              </a:rPr>
              <a:t>г. </a:t>
            </a:r>
            <a:r>
              <a:rPr sz="2000" dirty="0">
                <a:latin typeface="Calibri"/>
                <a:cs typeface="Calibri"/>
              </a:rPr>
              <a:t>№ 240 "О </a:t>
            </a:r>
            <a:r>
              <a:rPr sz="2000" spc="-5" dirty="0">
                <a:latin typeface="Calibri"/>
                <a:cs typeface="Calibri"/>
              </a:rPr>
              <a:t>порядке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обеспечения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инвалидов техническими средствами реабилитации …»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Приказу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dirty="0">
                <a:latin typeface="Calibri"/>
                <a:cs typeface="Calibri"/>
              </a:rPr>
              <a:t>21 </a:t>
            </a:r>
            <a:r>
              <a:rPr sz="2000" spc="-5" dirty="0">
                <a:latin typeface="Calibri"/>
                <a:cs typeface="Calibri"/>
              </a:rPr>
              <a:t>января </a:t>
            </a:r>
            <a:r>
              <a:rPr sz="2000" dirty="0">
                <a:latin typeface="Calibri"/>
                <a:cs typeface="Calibri"/>
              </a:rPr>
              <a:t>2011 </a:t>
            </a:r>
            <a:r>
              <a:rPr sz="2000" spc="-50" dirty="0">
                <a:latin typeface="Calibri"/>
                <a:cs typeface="Calibri"/>
              </a:rPr>
              <a:t>г. </a:t>
            </a:r>
            <a:r>
              <a:rPr sz="2000" dirty="0">
                <a:latin typeface="Calibri"/>
                <a:cs typeface="Calibri"/>
              </a:rPr>
              <a:t>N 57н </a:t>
            </a:r>
            <a:r>
              <a:rPr sz="2000" spc="-10" dirty="0">
                <a:latin typeface="Calibri"/>
                <a:cs typeface="Calibri"/>
              </a:rPr>
              <a:t>(ред.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24.10.2014 </a:t>
            </a:r>
            <a:r>
              <a:rPr sz="2000" spc="-35" dirty="0">
                <a:latin typeface="Calibri"/>
                <a:cs typeface="Calibri"/>
              </a:rPr>
              <a:t>г.) </a:t>
            </a:r>
            <a:r>
              <a:rPr sz="2000" dirty="0">
                <a:latin typeface="Calibri"/>
                <a:cs typeface="Calibri"/>
              </a:rPr>
              <a:t>"Об </a:t>
            </a:r>
            <a:r>
              <a:rPr sz="2000" spc="-5" dirty="0">
                <a:latin typeface="Calibri"/>
                <a:cs typeface="Calibri"/>
              </a:rPr>
              <a:t>утверждении порядка </a:t>
            </a:r>
            <a:r>
              <a:rPr sz="2000" dirty="0">
                <a:latin typeface="Calibri"/>
                <a:cs typeface="Calibri"/>
              </a:rPr>
              <a:t>выплаты </a:t>
            </a:r>
            <a:r>
              <a:rPr sz="2000" spc="-10" dirty="0">
                <a:latin typeface="Calibri"/>
                <a:cs typeface="Calibri"/>
              </a:rPr>
              <a:t>компенсации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10" dirty="0">
                <a:latin typeface="Calibri"/>
                <a:cs typeface="Calibri"/>
              </a:rPr>
              <a:t>самостоятельно </a:t>
            </a:r>
            <a:r>
              <a:rPr sz="2000" spc="-5" dirty="0">
                <a:latin typeface="Calibri"/>
                <a:cs typeface="Calibri"/>
              </a:rPr>
              <a:t>приобретенное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инвалидом </a:t>
            </a:r>
            <a:r>
              <a:rPr sz="2000" spc="-10" dirty="0">
                <a:latin typeface="Calibri"/>
                <a:cs typeface="Calibri"/>
              </a:rPr>
              <a:t>техническое </a:t>
            </a:r>
            <a:r>
              <a:rPr sz="2000" spc="-5" dirty="0">
                <a:latin typeface="Calibri"/>
                <a:cs typeface="Calibri"/>
              </a:rPr>
              <a:t>средство реабилитации …" (Министерство здравоохранения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социального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развития </a:t>
            </a:r>
            <a:r>
              <a:rPr sz="2000" spc="-10" dirty="0">
                <a:latin typeface="Calibri"/>
                <a:cs typeface="Calibri"/>
              </a:rPr>
              <a:t>Российской Федерации), </a:t>
            </a:r>
            <a:r>
              <a:rPr sz="2000" dirty="0">
                <a:latin typeface="Calibri"/>
                <a:cs typeface="Calibri"/>
              </a:rPr>
              <a:t>инвалид </a:t>
            </a:r>
            <a:r>
              <a:rPr sz="2000" spc="-5" dirty="0">
                <a:latin typeface="Calibri"/>
                <a:cs typeface="Calibri"/>
              </a:rPr>
              <a:t>имеет </a:t>
            </a:r>
            <a:r>
              <a:rPr sz="2000" dirty="0">
                <a:latin typeface="Calibri"/>
                <a:cs typeface="Calibri"/>
              </a:rPr>
              <a:t>право на </a:t>
            </a:r>
            <a:r>
              <a:rPr sz="2000" spc="-5" dirty="0">
                <a:latin typeface="Calibri"/>
                <a:cs typeface="Calibri"/>
              </a:rPr>
              <a:t>приобретение указанных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индивидуальной </a:t>
            </a:r>
            <a:r>
              <a:rPr sz="2000" dirty="0">
                <a:latin typeface="Calibri"/>
                <a:cs typeface="Calibri"/>
              </a:rPr>
              <a:t>программе </a:t>
            </a:r>
            <a:r>
              <a:rPr sz="2000" spc="-5" dirty="0">
                <a:latin typeface="Calibri"/>
                <a:cs typeface="Calibri"/>
              </a:rPr>
              <a:t>реабилитации технических средств реабилитации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компенсацией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затраченных </a:t>
            </a:r>
            <a:r>
              <a:rPr sz="2000" spc="-10" dirty="0">
                <a:latin typeface="Calibri"/>
                <a:cs typeface="Calibri"/>
              </a:rPr>
              <a:t>денежных </a:t>
            </a:r>
            <a:r>
              <a:rPr sz="2000" spc="-5" dirty="0">
                <a:latin typeface="Calibri"/>
                <a:cs typeface="Calibri"/>
              </a:rPr>
              <a:t>средств.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Calibri"/>
                <a:cs typeface="Calibri"/>
              </a:rPr>
              <a:t>Правила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компенсации: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85"/>
              </a:spcBef>
            </a:pPr>
            <a:r>
              <a:rPr sz="2000" spc="-10" dirty="0">
                <a:latin typeface="Calibri"/>
                <a:cs typeface="Calibri"/>
              </a:rPr>
              <a:t>•денежная компенсация </a:t>
            </a:r>
            <a:r>
              <a:rPr sz="2000" spc="-5" dirty="0">
                <a:latin typeface="Calibri"/>
                <a:cs typeface="Calibri"/>
              </a:rPr>
              <a:t>выплачивается </a:t>
            </a:r>
            <a:r>
              <a:rPr sz="2000" spc="-20" dirty="0">
                <a:latin typeface="Calibri"/>
                <a:cs typeface="Calibri"/>
              </a:rPr>
              <a:t>только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случае, </a:t>
            </a:r>
            <a:r>
              <a:rPr sz="2000" dirty="0">
                <a:latin typeface="Calibri"/>
                <a:cs typeface="Calibri"/>
              </a:rPr>
              <a:t>если </a:t>
            </a:r>
            <a:r>
              <a:rPr sz="2000" spc="-5" dirty="0">
                <a:latin typeface="Calibri"/>
                <a:cs typeface="Calibri"/>
              </a:rPr>
              <a:t>приобретенное </a:t>
            </a:r>
            <a:r>
              <a:rPr sz="2000" spc="-10" dirty="0">
                <a:latin typeface="Calibri"/>
                <a:cs typeface="Calibri"/>
              </a:rPr>
              <a:t>техническое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средство</a:t>
            </a:r>
            <a:endParaRPr sz="2000">
              <a:latin typeface="Calibri"/>
              <a:cs typeface="Calibri"/>
            </a:endParaRPr>
          </a:p>
          <a:p>
            <a:pPr marL="12700" marR="703580">
              <a:lnSpc>
                <a:spcPct val="701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реабилитации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абилитации (оплаченная услуга) предусмотрено индивидуальной </a:t>
            </a:r>
            <a:r>
              <a:rPr sz="2000" dirty="0">
                <a:latin typeface="Calibri"/>
                <a:cs typeface="Calibri"/>
              </a:rPr>
              <a:t>программой  </a:t>
            </a:r>
            <a:r>
              <a:rPr sz="2000" spc="-5" dirty="0">
                <a:latin typeface="Calibri"/>
                <a:cs typeface="Calibri"/>
              </a:rPr>
              <a:t>реабилитации;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75"/>
              </a:spcBef>
            </a:pPr>
            <a:r>
              <a:rPr sz="2000" spc="-5" dirty="0">
                <a:latin typeface="Calibri"/>
                <a:cs typeface="Calibri"/>
              </a:rPr>
              <a:t>•размер </a:t>
            </a:r>
            <a:r>
              <a:rPr sz="2000" spc="-15" dirty="0">
                <a:latin typeface="Calibri"/>
                <a:cs typeface="Calibri"/>
              </a:rPr>
              <a:t>должен </a:t>
            </a:r>
            <a:r>
              <a:rPr sz="2000" dirty="0">
                <a:latin typeface="Calibri"/>
                <a:cs typeface="Calibri"/>
              </a:rPr>
              <a:t>равняться </a:t>
            </a:r>
            <a:r>
              <a:rPr sz="2000" spc="-5" dirty="0">
                <a:latin typeface="Calibri"/>
                <a:cs typeface="Calibri"/>
              </a:rPr>
              <a:t>стоимости приобретенного </a:t>
            </a:r>
            <a:r>
              <a:rPr sz="2000" spc="-10" dirty="0">
                <a:latin typeface="Calibri"/>
                <a:cs typeface="Calibri"/>
              </a:rPr>
              <a:t>технического </a:t>
            </a:r>
            <a:r>
              <a:rPr sz="2000" spc="-5" dirty="0">
                <a:latin typeface="Calibri"/>
                <a:cs typeface="Calibri"/>
              </a:rPr>
              <a:t>средства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реабилитации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(оказанной </a:t>
            </a:r>
            <a:r>
              <a:rPr sz="2000" dirty="0">
                <a:latin typeface="Calibri"/>
                <a:cs typeface="Calibri"/>
              </a:rPr>
              <a:t>услуги), но не </a:t>
            </a:r>
            <a:r>
              <a:rPr sz="2000" spc="-15" dirty="0">
                <a:latin typeface="Calibri"/>
                <a:cs typeface="Calibri"/>
              </a:rPr>
              <a:t>должен </a:t>
            </a:r>
            <a:r>
              <a:rPr sz="2000" dirty="0">
                <a:latin typeface="Calibri"/>
                <a:cs typeface="Calibri"/>
              </a:rPr>
              <a:t>превышать </a:t>
            </a:r>
            <a:r>
              <a:rPr sz="2000" spc="-5" dirty="0">
                <a:latin typeface="Calibri"/>
                <a:cs typeface="Calibri"/>
              </a:rPr>
              <a:t>стоимость соответствующего </a:t>
            </a:r>
            <a:r>
              <a:rPr sz="2000" spc="-10" dirty="0">
                <a:latin typeface="Calibri"/>
                <a:cs typeface="Calibri"/>
              </a:rPr>
              <a:t>технического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средства</a:t>
            </a:r>
            <a:endParaRPr sz="2000">
              <a:latin typeface="Calibri"/>
              <a:cs typeface="Calibri"/>
            </a:endParaRPr>
          </a:p>
          <a:p>
            <a:pPr marL="12700" marR="85598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реабилитации (услуги), </a:t>
            </a:r>
            <a:r>
              <a:rPr sz="2000" spc="-15" dirty="0">
                <a:latin typeface="Calibri"/>
                <a:cs typeface="Calibri"/>
              </a:rPr>
              <a:t>которое </a:t>
            </a:r>
            <a:r>
              <a:rPr sz="2000" dirty="0">
                <a:latin typeface="Calibri"/>
                <a:cs typeface="Calibri"/>
              </a:rPr>
              <a:t>было бы </a:t>
            </a:r>
            <a:r>
              <a:rPr sz="2000" spc="-10" dirty="0">
                <a:latin typeface="Calibri"/>
                <a:cs typeface="Calibri"/>
              </a:rPr>
              <a:t>предоставлено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месту жительства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соответствии </a:t>
            </a:r>
            <a:r>
              <a:rPr sz="2000" dirty="0">
                <a:latin typeface="Calibri"/>
                <a:cs typeface="Calibri"/>
              </a:rPr>
              <a:t>с  Правилами </a:t>
            </a:r>
            <a:r>
              <a:rPr sz="2000" spc="-5" dirty="0">
                <a:latin typeface="Calibri"/>
                <a:cs typeface="Calibri"/>
              </a:rPr>
              <a:t>обеспечения инвалидов техническими средствами реабилитации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абилитаци;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80"/>
              </a:spcBef>
            </a:pPr>
            <a:r>
              <a:rPr sz="2000" spc="-5" dirty="0">
                <a:latin typeface="Calibri"/>
                <a:cs typeface="Calibri"/>
              </a:rPr>
              <a:t>•размер </a:t>
            </a:r>
            <a:r>
              <a:rPr sz="2000" spc="-10" dirty="0">
                <a:latin typeface="Calibri"/>
                <a:cs typeface="Calibri"/>
              </a:rPr>
              <a:t>денежно </a:t>
            </a:r>
            <a:r>
              <a:rPr sz="2000" spc="-5" dirty="0">
                <a:latin typeface="Calibri"/>
                <a:cs typeface="Calibri"/>
              </a:rPr>
              <a:t>компенсации </a:t>
            </a:r>
            <a:r>
              <a:rPr sz="2000" spc="-15" dirty="0">
                <a:latin typeface="Calibri"/>
                <a:cs typeface="Calibri"/>
              </a:rPr>
              <a:t>определяется </a:t>
            </a:r>
            <a:r>
              <a:rPr sz="2000" spc="-5" dirty="0">
                <a:latin typeface="Calibri"/>
                <a:cs typeface="Calibri"/>
              </a:rPr>
              <a:t>региональным </a:t>
            </a:r>
            <a:r>
              <a:rPr sz="2000" spc="-20" dirty="0">
                <a:latin typeface="Calibri"/>
                <a:cs typeface="Calibri"/>
              </a:rPr>
              <a:t>отделением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20" dirty="0">
                <a:latin typeface="Calibri"/>
                <a:cs typeface="Calibri"/>
              </a:rPr>
              <a:t>результатам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последнего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времени размещения заказа на </a:t>
            </a:r>
            <a:r>
              <a:rPr sz="2000" dirty="0">
                <a:latin typeface="Calibri"/>
                <a:cs typeface="Calibri"/>
              </a:rPr>
              <a:t>поставку </a:t>
            </a:r>
            <a:r>
              <a:rPr sz="2000" spc="-25" dirty="0">
                <a:latin typeface="Calibri"/>
                <a:cs typeface="Calibri"/>
              </a:rPr>
              <a:t>ТСР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(или) оказание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услуги.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85"/>
              </a:spcBef>
            </a:pPr>
            <a:r>
              <a:rPr sz="2000" dirty="0">
                <a:latin typeface="Calibri"/>
                <a:cs typeface="Calibri"/>
              </a:rPr>
              <a:t>Размер </a:t>
            </a:r>
            <a:r>
              <a:rPr sz="2000" spc="-5" dirty="0">
                <a:latin typeface="Calibri"/>
                <a:cs typeface="Calibri"/>
              </a:rPr>
              <a:t>стоимости </a:t>
            </a:r>
            <a:r>
              <a:rPr sz="2000" spc="-10" dirty="0">
                <a:latin typeface="Calibri"/>
                <a:cs typeface="Calibri"/>
              </a:rPr>
              <a:t>технического </a:t>
            </a:r>
            <a:r>
              <a:rPr sz="2000" spc="-5" dirty="0">
                <a:latin typeface="Calibri"/>
                <a:cs typeface="Calibri"/>
              </a:rPr>
              <a:t>средства </a:t>
            </a:r>
            <a:r>
              <a:rPr sz="2000" spc="-15" dirty="0">
                <a:latin typeface="Calibri"/>
                <a:cs typeface="Calibri"/>
              </a:rPr>
              <a:t>определяется согласно </a:t>
            </a:r>
            <a:r>
              <a:rPr sz="2000" spc="-10" dirty="0">
                <a:latin typeface="Calibri"/>
                <a:cs typeface="Calibri"/>
              </a:rPr>
              <a:t>цене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Государственном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контракте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за</a:t>
            </a:r>
            <a:r>
              <a:rPr sz="2000" u="heavy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купки </a:t>
            </a:r>
            <a:r>
              <a:rPr sz="2000" u="heavy" spc="-10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средств </a:t>
            </a:r>
            <a:r>
              <a:rPr sz="2000" u="heavy" spc="-5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индивидуальной реабилитации </a:t>
            </a:r>
            <a:r>
              <a:rPr sz="2000" u="heavy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в регионе, актуальном </a:t>
            </a:r>
            <a:r>
              <a:rPr sz="2000" u="heavy" spc="-5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на момент </a:t>
            </a:r>
            <a:r>
              <a:rPr sz="2000" u="heavy" spc="-15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подачи</a:t>
            </a:r>
            <a:r>
              <a:rPr sz="2000" u="heavy" spc="-75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E7E6E6"/>
                  </a:solidFill>
                </a:uFill>
                <a:latin typeface="Calibri"/>
                <a:cs typeface="Calibri"/>
              </a:rPr>
              <a:t>инвалидом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заявления. Эту информацию можно </a:t>
            </a:r>
            <a:r>
              <a:rPr sz="2000" spc="-10" dirty="0">
                <a:latin typeface="Calibri"/>
                <a:cs typeface="Calibri"/>
              </a:rPr>
              <a:t>получить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сайте Фонда социального </a:t>
            </a:r>
            <a:r>
              <a:rPr sz="2000" spc="-10" dirty="0">
                <a:latin typeface="Calibri"/>
                <a:cs typeface="Calibri"/>
              </a:rPr>
              <a:t>страхования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РФ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10" dirty="0">
                <a:latin typeface="Calibri"/>
                <a:cs typeface="Calibri"/>
                <a:hlinkClick r:id="rId2"/>
              </a:rPr>
              <a:t>http://fss.ru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50" y="257809"/>
            <a:ext cx="7301230" cy="6023610"/>
            <a:chOff x="273050" y="257809"/>
            <a:chExt cx="7301230" cy="6023610"/>
          </a:xfrm>
        </p:grpSpPr>
        <p:sp>
          <p:nvSpPr>
            <p:cNvPr id="3" name="object 3"/>
            <p:cNvSpPr/>
            <p:nvPr/>
          </p:nvSpPr>
          <p:spPr>
            <a:xfrm>
              <a:off x="336550" y="320611"/>
              <a:ext cx="7174230" cy="5897880"/>
            </a:xfrm>
            <a:custGeom>
              <a:avLst/>
              <a:gdLst/>
              <a:ahLst/>
              <a:cxnLst/>
              <a:rect l="l" t="t" r="r" b="b"/>
              <a:pathLst>
                <a:path w="7174230" h="5897880">
                  <a:moveTo>
                    <a:pt x="7173976" y="0"/>
                  </a:moveTo>
                  <a:lnTo>
                    <a:pt x="0" y="0"/>
                  </a:lnTo>
                  <a:lnTo>
                    <a:pt x="0" y="5897626"/>
                  </a:lnTo>
                  <a:lnTo>
                    <a:pt x="7173976" y="5897626"/>
                  </a:lnTo>
                  <a:lnTo>
                    <a:pt x="7173976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050" y="257809"/>
              <a:ext cx="7301230" cy="6023610"/>
            </a:xfrm>
            <a:custGeom>
              <a:avLst/>
              <a:gdLst/>
              <a:ahLst/>
              <a:cxnLst/>
              <a:rect l="l" t="t" r="r" b="b"/>
              <a:pathLst>
                <a:path w="7301230" h="6023610">
                  <a:moveTo>
                    <a:pt x="7250049" y="50800"/>
                  </a:moveTo>
                  <a:lnTo>
                    <a:pt x="7173849" y="50800"/>
                  </a:lnTo>
                  <a:lnTo>
                    <a:pt x="7173849" y="127000"/>
                  </a:lnTo>
                  <a:lnTo>
                    <a:pt x="7173849" y="5896610"/>
                  </a:lnTo>
                  <a:lnTo>
                    <a:pt x="127000" y="5896610"/>
                  </a:lnTo>
                  <a:lnTo>
                    <a:pt x="127000" y="127000"/>
                  </a:lnTo>
                  <a:lnTo>
                    <a:pt x="7173849" y="127000"/>
                  </a:lnTo>
                  <a:lnTo>
                    <a:pt x="7173849" y="50800"/>
                  </a:lnTo>
                  <a:lnTo>
                    <a:pt x="50800" y="50800"/>
                  </a:lnTo>
                  <a:lnTo>
                    <a:pt x="50800" y="127000"/>
                  </a:lnTo>
                  <a:lnTo>
                    <a:pt x="50800" y="5896610"/>
                  </a:lnTo>
                  <a:lnTo>
                    <a:pt x="50800" y="5972810"/>
                  </a:lnTo>
                  <a:lnTo>
                    <a:pt x="7250049" y="5972810"/>
                  </a:lnTo>
                  <a:lnTo>
                    <a:pt x="7250049" y="5896927"/>
                  </a:lnTo>
                  <a:lnTo>
                    <a:pt x="7250049" y="5896610"/>
                  </a:lnTo>
                  <a:lnTo>
                    <a:pt x="7250049" y="127000"/>
                  </a:lnTo>
                  <a:lnTo>
                    <a:pt x="7250049" y="126365"/>
                  </a:lnTo>
                  <a:lnTo>
                    <a:pt x="7250049" y="50800"/>
                  </a:lnTo>
                  <a:close/>
                </a:path>
                <a:path w="7301230" h="6023610">
                  <a:moveTo>
                    <a:pt x="7300849" y="0"/>
                  </a:moveTo>
                  <a:lnTo>
                    <a:pt x="7275449" y="0"/>
                  </a:lnTo>
                  <a:lnTo>
                    <a:pt x="7275449" y="25400"/>
                  </a:lnTo>
                  <a:lnTo>
                    <a:pt x="7275449" y="5998210"/>
                  </a:lnTo>
                  <a:lnTo>
                    <a:pt x="25400" y="5998210"/>
                  </a:lnTo>
                  <a:lnTo>
                    <a:pt x="25400" y="25400"/>
                  </a:lnTo>
                  <a:lnTo>
                    <a:pt x="7275449" y="25400"/>
                  </a:lnTo>
                  <a:lnTo>
                    <a:pt x="7275449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5998210"/>
                  </a:lnTo>
                  <a:lnTo>
                    <a:pt x="0" y="6023610"/>
                  </a:lnTo>
                  <a:lnTo>
                    <a:pt x="7300849" y="6023610"/>
                  </a:lnTo>
                  <a:lnTo>
                    <a:pt x="7300849" y="5998527"/>
                  </a:lnTo>
                  <a:lnTo>
                    <a:pt x="7300849" y="5998210"/>
                  </a:lnTo>
                  <a:lnTo>
                    <a:pt x="7300849" y="25400"/>
                  </a:lnTo>
                  <a:lnTo>
                    <a:pt x="7300849" y="24765"/>
                  </a:lnTo>
                  <a:lnTo>
                    <a:pt x="7300849" y="0"/>
                  </a:lnTo>
                  <a:close/>
                </a:path>
              </a:pathLst>
            </a:custGeom>
            <a:solidFill>
              <a:srgbClr val="00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9566" y="658748"/>
            <a:ext cx="544766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" dirty="0"/>
              <a:t>Детруз</a:t>
            </a:r>
            <a:r>
              <a:rPr sz="4000" spc="5" dirty="0"/>
              <a:t>о</a:t>
            </a:r>
            <a:r>
              <a:rPr sz="4000" spc="-5" dirty="0"/>
              <a:t>рно-</a:t>
            </a:r>
            <a:r>
              <a:rPr sz="4000" spc="-10" dirty="0"/>
              <a:t>сфинкт</a:t>
            </a:r>
            <a:r>
              <a:rPr sz="4000" dirty="0"/>
              <a:t>е</a:t>
            </a:r>
            <a:r>
              <a:rPr sz="4000" spc="-5" dirty="0"/>
              <a:t>рная  диссинергия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899566" y="2008266"/>
            <a:ext cx="5549900" cy="28397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5"/>
              </a:spcBef>
            </a:pPr>
            <a:r>
              <a:rPr sz="2400" dirty="0">
                <a:latin typeface="Calibri"/>
                <a:cs typeface="Calibri"/>
              </a:rPr>
              <a:t>Лечебная </a:t>
            </a:r>
            <a:r>
              <a:rPr sz="2400" spc="-10" dirty="0">
                <a:latin typeface="Calibri"/>
                <a:cs typeface="Calibri"/>
              </a:rPr>
              <a:t>тактика </a:t>
            </a:r>
            <a:r>
              <a:rPr sz="2400" spc="-5" dirty="0">
                <a:latin typeface="Calibri"/>
                <a:cs typeface="Calibri"/>
              </a:rPr>
              <a:t>направлена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на: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25"/>
              </a:spcBef>
            </a:pPr>
            <a:r>
              <a:rPr sz="2400" spc="-15" dirty="0">
                <a:latin typeface="Arial"/>
                <a:cs typeface="Arial"/>
              </a:rPr>
              <a:t>•</a:t>
            </a:r>
            <a:r>
              <a:rPr sz="2400" spc="-15" dirty="0">
                <a:latin typeface="Calibri"/>
                <a:cs typeface="Calibri"/>
              </a:rPr>
              <a:t>Подавление </a:t>
            </a:r>
            <a:r>
              <a:rPr sz="2400" spc="-5" dirty="0">
                <a:latin typeface="Calibri"/>
                <a:cs typeface="Calibri"/>
              </a:rPr>
              <a:t>гиперактивности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детрузора</a:t>
            </a:r>
            <a:endParaRPr sz="2400">
              <a:latin typeface="Calibri"/>
              <a:cs typeface="Calibri"/>
            </a:endParaRPr>
          </a:p>
          <a:p>
            <a:pPr marL="12700" marR="101600" algn="just">
              <a:lnSpc>
                <a:spcPts val="2590"/>
              </a:lnSpc>
              <a:spcBef>
                <a:spcPts val="1035"/>
              </a:spcBef>
            </a:pPr>
            <a:r>
              <a:rPr sz="2400" spc="-15" dirty="0">
                <a:latin typeface="Arial"/>
                <a:cs typeface="Arial"/>
              </a:rPr>
              <a:t>•</a:t>
            </a:r>
            <a:r>
              <a:rPr sz="2400" spc="-15" dirty="0">
                <a:latin typeface="Calibri"/>
                <a:cs typeface="Calibri"/>
              </a:rPr>
              <a:t>Подавление </a:t>
            </a:r>
            <a:r>
              <a:rPr sz="2400" spc="-5" dirty="0">
                <a:latin typeface="Calibri"/>
                <a:cs typeface="Calibri"/>
              </a:rPr>
              <a:t>гиперактивности наружного  сфинктера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уретры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005"/>
              </a:spcBef>
            </a:pPr>
            <a:r>
              <a:rPr sz="2400" spc="-5" dirty="0">
                <a:latin typeface="Arial"/>
                <a:cs typeface="Arial"/>
              </a:rPr>
              <a:t>•</a:t>
            </a:r>
            <a:r>
              <a:rPr sz="2400" spc="-5" dirty="0">
                <a:latin typeface="Calibri"/>
                <a:cs typeface="Calibri"/>
              </a:rPr>
              <a:t>Обеспечение </a:t>
            </a:r>
            <a:r>
              <a:rPr sz="2400" spc="-10" dirty="0">
                <a:latin typeface="Calibri"/>
                <a:cs typeface="Calibri"/>
              </a:rPr>
              <a:t>адекватного </a:t>
            </a:r>
            <a:r>
              <a:rPr sz="2400" spc="-5" dirty="0">
                <a:latin typeface="Calibri"/>
                <a:cs typeface="Calibri"/>
              </a:rPr>
              <a:t>дренирования  мочевого </a:t>
            </a:r>
            <a:r>
              <a:rPr sz="2400" dirty="0">
                <a:latin typeface="Calibri"/>
                <a:cs typeface="Calibri"/>
              </a:rPr>
              <a:t>пузыря при нарушении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функции  </a:t>
            </a:r>
            <a:r>
              <a:rPr sz="2400" spc="-10" dirty="0">
                <a:latin typeface="Calibri"/>
                <a:cs typeface="Calibri"/>
              </a:rPr>
              <a:t>опорожнения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9550" y="655701"/>
            <a:ext cx="4023486" cy="158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20201" y="3124200"/>
            <a:ext cx="1970024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61526" y="3785438"/>
            <a:ext cx="95376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Гиперактивный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детрузор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9725" y="5854700"/>
            <a:ext cx="9531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Гиперак</a:t>
            </a:r>
            <a:r>
              <a:rPr sz="1100" spc="5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ивн</a:t>
            </a:r>
            <a:r>
              <a:rPr sz="1100" spc="-5" dirty="0">
                <a:latin typeface="Calibri"/>
                <a:cs typeface="Calibri"/>
              </a:rPr>
              <a:t>ы</a:t>
            </a:r>
            <a:r>
              <a:rPr sz="1100" dirty="0">
                <a:latin typeface="Calibri"/>
                <a:cs typeface="Calibri"/>
              </a:rPr>
              <a:t>й  сфинетра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794" y="219583"/>
            <a:ext cx="979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1F5F"/>
                </a:solidFill>
              </a:rPr>
              <a:t>Технологии, направленные </a:t>
            </a:r>
            <a:r>
              <a:rPr sz="2400" spc="-5" dirty="0">
                <a:solidFill>
                  <a:srgbClr val="001F5F"/>
                </a:solidFill>
              </a:rPr>
              <a:t>на </a:t>
            </a:r>
            <a:r>
              <a:rPr sz="2400" spc="-20" dirty="0">
                <a:solidFill>
                  <a:srgbClr val="001F5F"/>
                </a:solidFill>
              </a:rPr>
              <a:t>снижение внутриуретрального</a:t>
            </a:r>
            <a:r>
              <a:rPr sz="2400" spc="-254" dirty="0">
                <a:solidFill>
                  <a:srgbClr val="001F5F"/>
                </a:solidFill>
              </a:rPr>
              <a:t> </a:t>
            </a:r>
            <a:r>
              <a:rPr sz="2400" spc="-20" dirty="0">
                <a:solidFill>
                  <a:srgbClr val="001F5F"/>
                </a:solidFill>
              </a:rPr>
              <a:t>сопротивления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63721" y="994917"/>
            <a:ext cx="8107045" cy="3929379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1300" marR="101600" indent="-228600">
              <a:lnSpc>
                <a:spcPct val="70100"/>
              </a:lnSpc>
              <a:spcBef>
                <a:spcPts val="635"/>
              </a:spcBef>
              <a:tabLst>
                <a:tab pos="240665" algn="l"/>
              </a:tabLst>
            </a:pPr>
            <a:r>
              <a:rPr sz="15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Малоинвазивное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эндоскопическое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хирургическое вмешательство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инъекция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ботулинического 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нейропептида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сфинктер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рекомендуется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лечении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ДСД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для уменьшения инфравезикального  сопротивления</a:t>
            </a:r>
            <a:r>
              <a:rPr sz="15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150" dirty="0">
                <a:solidFill>
                  <a:srgbClr val="001F5F"/>
                </a:solidFill>
                <a:latin typeface="Calibri"/>
                <a:cs typeface="Calibri"/>
              </a:rPr>
              <a:t>*1+.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Уровень убедительности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рекомендаций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(уровень достоверности </a:t>
            </a: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доказательств</a:t>
            </a:r>
            <a:r>
              <a:rPr sz="15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1а).</a:t>
            </a:r>
            <a:endParaRPr sz="1500">
              <a:latin typeface="Calibri"/>
              <a:cs typeface="Calibri"/>
            </a:endParaRPr>
          </a:p>
          <a:p>
            <a:pPr marL="3597275" marR="521334">
              <a:lnSpc>
                <a:spcPct val="70000"/>
              </a:lnSpc>
              <a:spcBef>
                <a:spcPts val="994"/>
              </a:spcBef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Комментарии: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Достигаемый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терапевтический 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эффект довольно низкий,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метод</a:t>
            </a:r>
            <a:r>
              <a:rPr sz="15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возможно</a:t>
            </a:r>
            <a:endParaRPr sz="1500">
              <a:latin typeface="Calibri"/>
              <a:cs typeface="Calibri"/>
            </a:endParaRPr>
          </a:p>
          <a:p>
            <a:pPr marL="3597275" marR="266065">
              <a:lnSpc>
                <a:spcPct val="70000"/>
              </a:lnSpc>
            </a:pP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применять лишь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зарегистрированными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для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него  препаратами </a:t>
            </a:r>
            <a:r>
              <a:rPr sz="1500" i="1" spc="-10" dirty="0">
                <a:solidFill>
                  <a:srgbClr val="001F5F"/>
                </a:solidFill>
                <a:latin typeface="Calibri"/>
                <a:cs typeface="Calibri"/>
              </a:rPr>
              <a:t>ботулинического</a:t>
            </a:r>
            <a:r>
              <a:rPr sz="15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нейропептида.</a:t>
            </a:r>
            <a:endParaRPr sz="1500">
              <a:latin typeface="Calibri"/>
              <a:cs typeface="Calibri"/>
            </a:endParaRPr>
          </a:p>
          <a:p>
            <a:pPr marL="3597275">
              <a:lnSpc>
                <a:spcPts val="990"/>
              </a:lnSpc>
            </a:pP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Частота возможных осложнений оценивается</a:t>
            </a:r>
            <a:r>
              <a:rPr sz="15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-15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endParaRPr sz="1500">
              <a:latin typeface="Calibri"/>
              <a:cs typeface="Calibri"/>
            </a:endParaRPr>
          </a:p>
          <a:p>
            <a:pPr marL="3597275">
              <a:lnSpc>
                <a:spcPts val="1530"/>
              </a:lnSpc>
            </a:pP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низкая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-150" dirty="0">
                <a:solidFill>
                  <a:srgbClr val="001F5F"/>
                </a:solidFill>
                <a:latin typeface="Calibri"/>
                <a:cs typeface="Calibri"/>
              </a:rPr>
              <a:t>*1+.</a:t>
            </a:r>
            <a:endParaRPr sz="1500">
              <a:latin typeface="Calibri"/>
              <a:cs typeface="Calibri"/>
            </a:endParaRPr>
          </a:p>
          <a:p>
            <a:pPr marL="241300" marR="582930" indent="-228600">
              <a:lnSpc>
                <a:spcPct val="70000"/>
              </a:lnSpc>
              <a:spcBef>
                <a:spcPts val="1005"/>
              </a:spcBef>
              <a:tabLst>
                <a:tab pos="240665" algn="l"/>
              </a:tabLst>
            </a:pPr>
            <a:r>
              <a:rPr sz="1500" dirty="0">
                <a:solidFill>
                  <a:srgbClr val="001F5F"/>
                </a:solidFill>
                <a:latin typeface="Arial"/>
                <a:cs typeface="Arial"/>
              </a:rPr>
              <a:t>•	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Сфинктеротомия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стентирование уретры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рекомендуется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мужчин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тетраплегией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возможности использования уропрезерватива</a:t>
            </a:r>
            <a:r>
              <a:rPr sz="15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[2].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500" b="1" spc="-10" dirty="0">
                <a:solidFill>
                  <a:srgbClr val="001F5F"/>
                </a:solidFill>
                <a:latin typeface="Calibri"/>
                <a:cs typeface="Calibri"/>
              </a:rPr>
              <a:t>Уровень убедительности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рекомендаций </a:t>
            </a:r>
            <a:r>
              <a:rPr sz="1500" b="1" dirty="0">
                <a:solidFill>
                  <a:srgbClr val="001F5F"/>
                </a:solidFill>
                <a:latin typeface="Calibri"/>
                <a:cs typeface="Calibri"/>
              </a:rPr>
              <a:t>B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(уровень достоверности</a:t>
            </a:r>
            <a:r>
              <a:rPr sz="15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1a).</a:t>
            </a:r>
            <a:endParaRPr sz="1500">
              <a:latin typeface="Calibri"/>
              <a:cs typeface="Calibri"/>
            </a:endParaRPr>
          </a:p>
          <a:p>
            <a:pPr marL="3597275" marR="5080">
              <a:lnSpc>
                <a:spcPct val="70100"/>
              </a:lnSpc>
              <a:spcBef>
                <a:spcPts val="990"/>
              </a:spcBef>
            </a:pPr>
            <a:r>
              <a:rPr sz="1500" b="1" spc="-5" dirty="0">
                <a:solidFill>
                  <a:srgbClr val="001F5F"/>
                </a:solidFill>
                <a:latin typeface="Calibri"/>
                <a:cs typeface="Calibri"/>
              </a:rPr>
              <a:t>Комментарии: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Путем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поэтапных трансуретральных  разрезов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зоны сфинктера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снизить  </a:t>
            </a:r>
            <a:r>
              <a:rPr sz="1500" i="1" spc="-10" dirty="0">
                <a:solidFill>
                  <a:srgbClr val="001F5F"/>
                </a:solidFill>
                <a:latin typeface="Calibri"/>
                <a:cs typeface="Calibri"/>
              </a:rPr>
              <a:t>инфравезикальное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сопротивление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без</a:t>
            </a:r>
            <a:r>
              <a:rPr sz="15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нарушения</a:t>
            </a:r>
            <a:endParaRPr sz="1500">
              <a:latin typeface="Calibri"/>
              <a:cs typeface="Calibri"/>
            </a:endParaRPr>
          </a:p>
          <a:p>
            <a:pPr marL="3597275" marR="10795">
              <a:lnSpc>
                <a:spcPct val="70000"/>
              </a:lnSpc>
            </a:pPr>
            <a:r>
              <a:rPr sz="1500" i="1" spc="-10" dirty="0">
                <a:solidFill>
                  <a:srgbClr val="001F5F"/>
                </a:solidFill>
                <a:latin typeface="Calibri"/>
                <a:cs typeface="Calibri"/>
              </a:rPr>
              <a:t>замыкательной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функции уретры.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Во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многих случаях  сфинктеротомию </a:t>
            </a:r>
            <a:r>
              <a:rPr sz="1500" i="1" spc="-10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выполнять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повторно,  данный метод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имеет </a:t>
            </a:r>
            <a:r>
              <a:rPr sz="1500" i="1" spc="-10" dirty="0">
                <a:solidFill>
                  <a:srgbClr val="001F5F"/>
                </a:solidFill>
                <a:latin typeface="Calibri"/>
                <a:cs typeface="Calibri"/>
              </a:rPr>
              <a:t>хорошую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эффективность </a:t>
            </a:r>
            <a:r>
              <a:rPr sz="1500" i="1" dirty="0">
                <a:solidFill>
                  <a:srgbClr val="001F5F"/>
                </a:solidFill>
                <a:latin typeface="Calibri"/>
                <a:cs typeface="Calibri"/>
              </a:rPr>
              <a:t>и не  </a:t>
            </a:r>
            <a:r>
              <a:rPr sz="1500" i="1" spc="-5" dirty="0">
                <a:solidFill>
                  <a:srgbClr val="001F5F"/>
                </a:solidFill>
                <a:latin typeface="Calibri"/>
                <a:cs typeface="Calibri"/>
              </a:rPr>
              <a:t>вызывает </a:t>
            </a:r>
            <a:r>
              <a:rPr sz="1500" i="1" spc="-10" dirty="0">
                <a:solidFill>
                  <a:srgbClr val="001F5F"/>
                </a:solidFill>
                <a:latin typeface="Calibri"/>
                <a:cs typeface="Calibri"/>
              </a:rPr>
              <a:t>тяжелых осложнений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[2].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854" y="5526125"/>
            <a:ext cx="2863850" cy="8343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9845">
              <a:lnSpc>
                <a:spcPts val="760"/>
              </a:lnSpc>
              <a:spcBef>
                <a:spcPts val="185"/>
              </a:spcBef>
            </a:pP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1.Schurch, B., </a:t>
            </a:r>
            <a:r>
              <a:rPr sz="700" i="1" spc="-5" dirty="0">
                <a:solidFill>
                  <a:srgbClr val="001F5F"/>
                </a:solidFill>
                <a:latin typeface="Calibri"/>
                <a:cs typeface="Calibri"/>
              </a:rPr>
              <a:t>et al.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Botulinum-A toxin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as a treatment of detrusor-sphincter 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dyssynergia: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a prospective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study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in 24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spinal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cord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injury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patients. J Urol,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1996.  155: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 1023.https://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  <a:hlinkClick r:id="rId2"/>
              </a:rPr>
              <a:t>www.ncbi.nlm.nih.gov/pubmed/8583552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</a:pP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2. Utomo, E., </a:t>
            </a:r>
            <a:r>
              <a:rPr sz="700" i="1" spc="-5" dirty="0">
                <a:solidFill>
                  <a:srgbClr val="001F5F"/>
                </a:solidFill>
                <a:latin typeface="Calibri"/>
                <a:cs typeface="Calibri"/>
              </a:rPr>
              <a:t>et al.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Surgical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management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functional bladder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outlet  obstruction in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adults with neurogenic bladder dysfunction.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Cochrane Database  Syst Rev, </a:t>
            </a:r>
            <a:r>
              <a:rPr sz="700" spc="-10" dirty="0">
                <a:solidFill>
                  <a:srgbClr val="001F5F"/>
                </a:solidFill>
                <a:latin typeface="Calibri"/>
                <a:cs typeface="Calibri"/>
              </a:rPr>
              <a:t>2014. 5: Cd004927.  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</a:rPr>
              <a:t>https://</a:t>
            </a:r>
            <a:r>
              <a:rPr sz="700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www.ncbi.nlm.nih.gov/pubmed/24859260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4497323"/>
            <a:ext cx="2719070" cy="1577340"/>
            <a:chOff x="533400" y="4497323"/>
            <a:chExt cx="2719070" cy="1577340"/>
          </a:xfrm>
        </p:grpSpPr>
        <p:sp>
          <p:nvSpPr>
            <p:cNvPr id="6" name="object 6"/>
            <p:cNvSpPr/>
            <p:nvPr/>
          </p:nvSpPr>
          <p:spPr>
            <a:xfrm>
              <a:off x="533400" y="4535423"/>
              <a:ext cx="1604772" cy="1504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2150" y="4695151"/>
              <a:ext cx="1089025" cy="9880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4103" y="4497323"/>
              <a:ext cx="1658112" cy="1577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9175" y="4693564"/>
              <a:ext cx="1069975" cy="9880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64075" y="5202237"/>
            <a:ext cx="1781810" cy="1447800"/>
            <a:chOff x="4664075" y="5202237"/>
            <a:chExt cx="1781810" cy="1447800"/>
          </a:xfrm>
        </p:grpSpPr>
        <p:sp>
          <p:nvSpPr>
            <p:cNvPr id="11" name="object 11"/>
            <p:cNvSpPr/>
            <p:nvPr/>
          </p:nvSpPr>
          <p:spPr>
            <a:xfrm>
              <a:off x="5479414" y="5202237"/>
              <a:ext cx="965847" cy="7641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4075" y="5202237"/>
              <a:ext cx="926782" cy="7544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64075" y="5956655"/>
              <a:ext cx="999401" cy="6933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29580" y="5956655"/>
              <a:ext cx="915708" cy="6933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63579" y="1391600"/>
            <a:ext cx="3355857" cy="2539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516" y="5837021"/>
            <a:ext cx="2197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Протезирование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полового</a:t>
            </a:r>
            <a:r>
              <a:rPr sz="12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Calibri"/>
                <a:cs typeface="Calibri"/>
              </a:rPr>
              <a:t>члена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9609" y="124205"/>
            <a:ext cx="3006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</a:rPr>
              <a:t>Коррекция нарушений</a:t>
            </a:r>
            <a:r>
              <a:rPr sz="1800" spc="-180" dirty="0">
                <a:solidFill>
                  <a:srgbClr val="001F5F"/>
                </a:solidFill>
              </a:rPr>
              <a:t> </a:t>
            </a:r>
            <a:r>
              <a:rPr sz="1800" spc="-15" dirty="0">
                <a:solidFill>
                  <a:srgbClr val="001F5F"/>
                </a:solidFill>
              </a:rPr>
              <a:t>эрекции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715962" y="2836798"/>
            <a:ext cx="10735945" cy="3848100"/>
            <a:chOff x="715962" y="2836798"/>
            <a:chExt cx="10735945" cy="3848100"/>
          </a:xfrm>
        </p:grpSpPr>
        <p:sp>
          <p:nvSpPr>
            <p:cNvPr id="5" name="object 5"/>
            <p:cNvSpPr/>
            <p:nvPr/>
          </p:nvSpPr>
          <p:spPr>
            <a:xfrm>
              <a:off x="7648575" y="2836798"/>
              <a:ext cx="1905000" cy="88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63126" y="4284289"/>
              <a:ext cx="2188368" cy="14275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07956" y="3629151"/>
              <a:ext cx="467359" cy="694055"/>
            </a:xfrm>
            <a:custGeom>
              <a:avLst/>
              <a:gdLst/>
              <a:ahLst/>
              <a:cxnLst/>
              <a:rect l="l" t="t" r="r" b="b"/>
              <a:pathLst>
                <a:path w="467359" h="694054">
                  <a:moveTo>
                    <a:pt x="467360" y="561975"/>
                  </a:moveTo>
                  <a:lnTo>
                    <a:pt x="207391" y="561975"/>
                  </a:lnTo>
                  <a:lnTo>
                    <a:pt x="345821" y="693547"/>
                  </a:lnTo>
                  <a:lnTo>
                    <a:pt x="467360" y="561975"/>
                  </a:lnTo>
                  <a:close/>
                </a:path>
                <a:path w="467359" h="694054">
                  <a:moveTo>
                    <a:pt x="10160" y="0"/>
                  </a:moveTo>
                  <a:lnTo>
                    <a:pt x="0" y="130302"/>
                  </a:lnTo>
                  <a:lnTo>
                    <a:pt x="35605" y="142365"/>
                  </a:lnTo>
                  <a:lnTo>
                    <a:pt x="69735" y="160988"/>
                  </a:lnTo>
                  <a:lnTo>
                    <a:pt x="102158" y="185795"/>
                  </a:lnTo>
                  <a:lnTo>
                    <a:pt x="132640" y="216413"/>
                  </a:lnTo>
                  <a:lnTo>
                    <a:pt x="160947" y="252466"/>
                  </a:lnTo>
                  <a:lnTo>
                    <a:pt x="186845" y="293581"/>
                  </a:lnTo>
                  <a:lnTo>
                    <a:pt x="210101" y="339383"/>
                  </a:lnTo>
                  <a:lnTo>
                    <a:pt x="230482" y="389498"/>
                  </a:lnTo>
                  <a:lnTo>
                    <a:pt x="247753" y="443551"/>
                  </a:lnTo>
                  <a:lnTo>
                    <a:pt x="261682" y="501168"/>
                  </a:lnTo>
                  <a:lnTo>
                    <a:pt x="272034" y="561975"/>
                  </a:lnTo>
                  <a:lnTo>
                    <a:pt x="402717" y="561975"/>
                  </a:lnTo>
                  <a:lnTo>
                    <a:pt x="393656" y="503270"/>
                  </a:lnTo>
                  <a:lnTo>
                    <a:pt x="381510" y="446678"/>
                  </a:lnTo>
                  <a:lnTo>
                    <a:pt x="366426" y="392411"/>
                  </a:lnTo>
                  <a:lnTo>
                    <a:pt x="348552" y="340682"/>
                  </a:lnTo>
                  <a:lnTo>
                    <a:pt x="328036" y="291704"/>
                  </a:lnTo>
                  <a:lnTo>
                    <a:pt x="305026" y="245690"/>
                  </a:lnTo>
                  <a:lnTo>
                    <a:pt x="279671" y="202851"/>
                  </a:lnTo>
                  <a:lnTo>
                    <a:pt x="252118" y="163401"/>
                  </a:lnTo>
                  <a:lnTo>
                    <a:pt x="222516" y="127552"/>
                  </a:lnTo>
                  <a:lnTo>
                    <a:pt x="191012" y="95518"/>
                  </a:lnTo>
                  <a:lnTo>
                    <a:pt x="157756" y="67510"/>
                  </a:lnTo>
                  <a:lnTo>
                    <a:pt x="122894" y="43741"/>
                  </a:lnTo>
                  <a:lnTo>
                    <a:pt x="86575" y="24425"/>
                  </a:lnTo>
                  <a:lnTo>
                    <a:pt x="48948" y="9774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07956" y="3629151"/>
              <a:ext cx="467359" cy="694055"/>
            </a:xfrm>
            <a:custGeom>
              <a:avLst/>
              <a:gdLst/>
              <a:ahLst/>
              <a:cxnLst/>
              <a:rect l="l" t="t" r="r" b="b"/>
              <a:pathLst>
                <a:path w="467359" h="694054">
                  <a:moveTo>
                    <a:pt x="10160" y="0"/>
                  </a:moveTo>
                  <a:lnTo>
                    <a:pt x="48948" y="9774"/>
                  </a:lnTo>
                  <a:lnTo>
                    <a:pt x="86575" y="24425"/>
                  </a:lnTo>
                  <a:lnTo>
                    <a:pt x="122894" y="43741"/>
                  </a:lnTo>
                  <a:lnTo>
                    <a:pt x="157756" y="67510"/>
                  </a:lnTo>
                  <a:lnTo>
                    <a:pt x="191012" y="95518"/>
                  </a:lnTo>
                  <a:lnTo>
                    <a:pt x="222516" y="127552"/>
                  </a:lnTo>
                  <a:lnTo>
                    <a:pt x="252118" y="163401"/>
                  </a:lnTo>
                  <a:lnTo>
                    <a:pt x="279671" y="202851"/>
                  </a:lnTo>
                  <a:lnTo>
                    <a:pt x="305026" y="245690"/>
                  </a:lnTo>
                  <a:lnTo>
                    <a:pt x="328036" y="291704"/>
                  </a:lnTo>
                  <a:lnTo>
                    <a:pt x="348552" y="340682"/>
                  </a:lnTo>
                  <a:lnTo>
                    <a:pt x="366426" y="392411"/>
                  </a:lnTo>
                  <a:lnTo>
                    <a:pt x="381510" y="446678"/>
                  </a:lnTo>
                  <a:lnTo>
                    <a:pt x="393656" y="503270"/>
                  </a:lnTo>
                  <a:lnTo>
                    <a:pt x="402717" y="561975"/>
                  </a:lnTo>
                  <a:lnTo>
                    <a:pt x="467360" y="561975"/>
                  </a:lnTo>
                  <a:lnTo>
                    <a:pt x="345821" y="693547"/>
                  </a:lnTo>
                  <a:lnTo>
                    <a:pt x="207391" y="561975"/>
                  </a:lnTo>
                  <a:lnTo>
                    <a:pt x="272034" y="561975"/>
                  </a:lnTo>
                  <a:lnTo>
                    <a:pt x="261682" y="501168"/>
                  </a:lnTo>
                  <a:lnTo>
                    <a:pt x="247753" y="443551"/>
                  </a:lnTo>
                  <a:lnTo>
                    <a:pt x="230482" y="389498"/>
                  </a:lnTo>
                  <a:lnTo>
                    <a:pt x="210101" y="339383"/>
                  </a:lnTo>
                  <a:lnTo>
                    <a:pt x="186845" y="293581"/>
                  </a:lnTo>
                  <a:lnTo>
                    <a:pt x="160947" y="252466"/>
                  </a:lnTo>
                  <a:lnTo>
                    <a:pt x="132640" y="216413"/>
                  </a:lnTo>
                  <a:lnTo>
                    <a:pt x="102158" y="185795"/>
                  </a:lnTo>
                  <a:lnTo>
                    <a:pt x="69735" y="160988"/>
                  </a:lnTo>
                  <a:lnTo>
                    <a:pt x="35605" y="142365"/>
                  </a:lnTo>
                  <a:lnTo>
                    <a:pt x="0" y="130302"/>
                  </a:lnTo>
                  <a:lnTo>
                    <a:pt x="1016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18077" y="5674702"/>
              <a:ext cx="2262505" cy="1003935"/>
            </a:xfrm>
            <a:custGeom>
              <a:avLst/>
              <a:gdLst/>
              <a:ahLst/>
              <a:cxnLst/>
              <a:rect l="l" t="t" r="r" b="b"/>
              <a:pathLst>
                <a:path w="2262504" h="1003934">
                  <a:moveTo>
                    <a:pt x="442753" y="292646"/>
                  </a:moveTo>
                  <a:lnTo>
                    <a:pt x="143001" y="292646"/>
                  </a:lnTo>
                  <a:lnTo>
                    <a:pt x="161044" y="323916"/>
                  </a:lnTo>
                  <a:lnTo>
                    <a:pt x="201585" y="384716"/>
                  </a:lnTo>
                  <a:lnTo>
                    <a:pt x="247881" y="443134"/>
                  </a:lnTo>
                  <a:lnTo>
                    <a:pt x="299704" y="499096"/>
                  </a:lnTo>
                  <a:lnTo>
                    <a:pt x="327617" y="526133"/>
                  </a:lnTo>
                  <a:lnTo>
                    <a:pt x="356826" y="552529"/>
                  </a:lnTo>
                  <a:lnTo>
                    <a:pt x="387304" y="578274"/>
                  </a:lnTo>
                  <a:lnTo>
                    <a:pt x="419021" y="603359"/>
                  </a:lnTo>
                  <a:lnTo>
                    <a:pt x="451950" y="627775"/>
                  </a:lnTo>
                  <a:lnTo>
                    <a:pt x="486062" y="651513"/>
                  </a:lnTo>
                  <a:lnTo>
                    <a:pt x="521329" y="674564"/>
                  </a:lnTo>
                  <a:lnTo>
                    <a:pt x="557722" y="696919"/>
                  </a:lnTo>
                  <a:lnTo>
                    <a:pt x="595213" y="718567"/>
                  </a:lnTo>
                  <a:lnTo>
                    <a:pt x="633773" y="739501"/>
                  </a:lnTo>
                  <a:lnTo>
                    <a:pt x="673374" y="759711"/>
                  </a:lnTo>
                  <a:lnTo>
                    <a:pt x="713988" y="779188"/>
                  </a:lnTo>
                  <a:lnTo>
                    <a:pt x="755586" y="797922"/>
                  </a:lnTo>
                  <a:lnTo>
                    <a:pt x="798140" y="815905"/>
                  </a:lnTo>
                  <a:lnTo>
                    <a:pt x="841622" y="833127"/>
                  </a:lnTo>
                  <a:lnTo>
                    <a:pt x="886003" y="849580"/>
                  </a:lnTo>
                  <a:lnTo>
                    <a:pt x="931255" y="865253"/>
                  </a:lnTo>
                  <a:lnTo>
                    <a:pt x="977349" y="880138"/>
                  </a:lnTo>
                  <a:lnTo>
                    <a:pt x="1024257" y="894226"/>
                  </a:lnTo>
                  <a:lnTo>
                    <a:pt x="1071950" y="907508"/>
                  </a:lnTo>
                  <a:lnTo>
                    <a:pt x="1120401" y="919973"/>
                  </a:lnTo>
                  <a:lnTo>
                    <a:pt x="1169580" y="931614"/>
                  </a:lnTo>
                  <a:lnTo>
                    <a:pt x="1219460" y="942421"/>
                  </a:lnTo>
                  <a:lnTo>
                    <a:pt x="1270012" y="952384"/>
                  </a:lnTo>
                  <a:lnTo>
                    <a:pt x="1321208" y="961496"/>
                  </a:lnTo>
                  <a:lnTo>
                    <a:pt x="1373019" y="969745"/>
                  </a:lnTo>
                  <a:lnTo>
                    <a:pt x="1425417" y="977124"/>
                  </a:lnTo>
                  <a:lnTo>
                    <a:pt x="1478373" y="983623"/>
                  </a:lnTo>
                  <a:lnTo>
                    <a:pt x="1531860" y="989233"/>
                  </a:lnTo>
                  <a:lnTo>
                    <a:pt x="1585848" y="993945"/>
                  </a:lnTo>
                  <a:lnTo>
                    <a:pt x="1640309" y="997749"/>
                  </a:lnTo>
                  <a:lnTo>
                    <a:pt x="1695215" y="1000637"/>
                  </a:lnTo>
                  <a:lnTo>
                    <a:pt x="1750538" y="1002599"/>
                  </a:lnTo>
                  <a:lnTo>
                    <a:pt x="1806249" y="1003626"/>
                  </a:lnTo>
                  <a:lnTo>
                    <a:pt x="1862320" y="1003709"/>
                  </a:lnTo>
                  <a:lnTo>
                    <a:pt x="1918722" y="1002839"/>
                  </a:lnTo>
                  <a:lnTo>
                    <a:pt x="1975427" y="1001007"/>
                  </a:lnTo>
                  <a:lnTo>
                    <a:pt x="2032407" y="998203"/>
                  </a:lnTo>
                  <a:lnTo>
                    <a:pt x="2089633" y="994418"/>
                  </a:lnTo>
                  <a:lnTo>
                    <a:pt x="2147077" y="989643"/>
                  </a:lnTo>
                  <a:lnTo>
                    <a:pt x="2204710" y="983869"/>
                  </a:lnTo>
                  <a:lnTo>
                    <a:pt x="2239002" y="979845"/>
                  </a:lnTo>
                  <a:lnTo>
                    <a:pt x="2142536" y="979845"/>
                  </a:lnTo>
                  <a:lnTo>
                    <a:pt x="2083176" y="979624"/>
                  </a:lnTo>
                  <a:lnTo>
                    <a:pt x="2024275" y="978353"/>
                  </a:lnTo>
                  <a:lnTo>
                    <a:pt x="1965862" y="976042"/>
                  </a:lnTo>
                  <a:lnTo>
                    <a:pt x="1907968" y="972705"/>
                  </a:lnTo>
                  <a:lnTo>
                    <a:pt x="1850624" y="968353"/>
                  </a:lnTo>
                  <a:lnTo>
                    <a:pt x="1793860" y="962998"/>
                  </a:lnTo>
                  <a:lnTo>
                    <a:pt x="1737708" y="956651"/>
                  </a:lnTo>
                  <a:lnTo>
                    <a:pt x="1682199" y="949325"/>
                  </a:lnTo>
                  <a:lnTo>
                    <a:pt x="1627362" y="941031"/>
                  </a:lnTo>
                  <a:lnTo>
                    <a:pt x="1573229" y="931782"/>
                  </a:lnTo>
                  <a:lnTo>
                    <a:pt x="1519831" y="921589"/>
                  </a:lnTo>
                  <a:lnTo>
                    <a:pt x="1467198" y="910464"/>
                  </a:lnTo>
                  <a:lnTo>
                    <a:pt x="1415360" y="898420"/>
                  </a:lnTo>
                  <a:lnTo>
                    <a:pt x="1364350" y="885467"/>
                  </a:lnTo>
                  <a:lnTo>
                    <a:pt x="1314197" y="871617"/>
                  </a:lnTo>
                  <a:lnTo>
                    <a:pt x="1264932" y="856884"/>
                  </a:lnTo>
                  <a:lnTo>
                    <a:pt x="1216586" y="841278"/>
                  </a:lnTo>
                  <a:lnTo>
                    <a:pt x="1169190" y="824811"/>
                  </a:lnTo>
                  <a:lnTo>
                    <a:pt x="1122775" y="807496"/>
                  </a:lnTo>
                  <a:lnTo>
                    <a:pt x="1077370" y="789343"/>
                  </a:lnTo>
                  <a:lnTo>
                    <a:pt x="1033008" y="770366"/>
                  </a:lnTo>
                  <a:lnTo>
                    <a:pt x="989719" y="750576"/>
                  </a:lnTo>
                  <a:lnTo>
                    <a:pt x="947533" y="729985"/>
                  </a:lnTo>
                  <a:lnTo>
                    <a:pt x="906481" y="708604"/>
                  </a:lnTo>
                  <a:lnTo>
                    <a:pt x="866594" y="686446"/>
                  </a:lnTo>
                  <a:lnTo>
                    <a:pt x="827903" y="663522"/>
                  </a:lnTo>
                  <a:lnTo>
                    <a:pt x="790439" y="639844"/>
                  </a:lnTo>
                  <a:lnTo>
                    <a:pt x="754231" y="615425"/>
                  </a:lnTo>
                  <a:lnTo>
                    <a:pt x="719312" y="590276"/>
                  </a:lnTo>
                  <a:lnTo>
                    <a:pt x="685712" y="564409"/>
                  </a:lnTo>
                  <a:lnTo>
                    <a:pt x="653461" y="537835"/>
                  </a:lnTo>
                  <a:lnTo>
                    <a:pt x="622590" y="510568"/>
                  </a:lnTo>
                  <a:lnTo>
                    <a:pt x="593131" y="482618"/>
                  </a:lnTo>
                  <a:lnTo>
                    <a:pt x="565113" y="453997"/>
                  </a:lnTo>
                  <a:lnTo>
                    <a:pt x="538568" y="424718"/>
                  </a:lnTo>
                  <a:lnTo>
                    <a:pt x="513526" y="394792"/>
                  </a:lnTo>
                  <a:lnTo>
                    <a:pt x="490018" y="364231"/>
                  </a:lnTo>
                  <a:lnTo>
                    <a:pt x="468074" y="333048"/>
                  </a:lnTo>
                  <a:lnTo>
                    <a:pt x="447727" y="301253"/>
                  </a:lnTo>
                  <a:lnTo>
                    <a:pt x="442753" y="292646"/>
                  </a:lnTo>
                  <a:close/>
                </a:path>
                <a:path w="2262504" h="1003934">
                  <a:moveTo>
                    <a:pt x="2262505" y="977087"/>
                  </a:moveTo>
                  <a:lnTo>
                    <a:pt x="2202322" y="979003"/>
                  </a:lnTo>
                  <a:lnTo>
                    <a:pt x="2142536" y="979845"/>
                  </a:lnTo>
                  <a:lnTo>
                    <a:pt x="2239002" y="979845"/>
                  </a:lnTo>
                  <a:lnTo>
                    <a:pt x="2262505" y="977087"/>
                  </a:lnTo>
                  <a:close/>
                </a:path>
                <a:path w="2262504" h="1003934">
                  <a:moveTo>
                    <a:pt x="199644" y="0"/>
                  </a:moveTo>
                  <a:lnTo>
                    <a:pt x="0" y="304546"/>
                  </a:lnTo>
                  <a:lnTo>
                    <a:pt x="143001" y="292646"/>
                  </a:lnTo>
                  <a:lnTo>
                    <a:pt x="442753" y="292646"/>
                  </a:lnTo>
                  <a:lnTo>
                    <a:pt x="429006" y="268859"/>
                  </a:lnTo>
                  <a:lnTo>
                    <a:pt x="571881" y="256971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37834" y="5335397"/>
              <a:ext cx="2161540" cy="1331595"/>
            </a:xfrm>
            <a:custGeom>
              <a:avLst/>
              <a:gdLst/>
              <a:ahLst/>
              <a:cxnLst/>
              <a:rect l="l" t="t" r="r" b="b"/>
              <a:pathLst>
                <a:path w="2161540" h="1331595">
                  <a:moveTo>
                    <a:pt x="2158872" y="0"/>
                  </a:moveTo>
                  <a:lnTo>
                    <a:pt x="1872868" y="23748"/>
                  </a:lnTo>
                  <a:lnTo>
                    <a:pt x="1874877" y="58796"/>
                  </a:lnTo>
                  <a:lnTo>
                    <a:pt x="1875076" y="93731"/>
                  </a:lnTo>
                  <a:lnTo>
                    <a:pt x="1870145" y="163194"/>
                  </a:lnTo>
                  <a:lnTo>
                    <a:pt x="1858270" y="232003"/>
                  </a:lnTo>
                  <a:lnTo>
                    <a:pt x="1839650" y="300020"/>
                  </a:lnTo>
                  <a:lnTo>
                    <a:pt x="1814478" y="367108"/>
                  </a:lnTo>
                  <a:lnTo>
                    <a:pt x="1782952" y="433130"/>
                  </a:lnTo>
                  <a:lnTo>
                    <a:pt x="1745267" y="497951"/>
                  </a:lnTo>
                  <a:lnTo>
                    <a:pt x="1724176" y="529868"/>
                  </a:lnTo>
                  <a:lnTo>
                    <a:pt x="1701619" y="561433"/>
                  </a:lnTo>
                  <a:lnTo>
                    <a:pt x="1677620" y="592629"/>
                  </a:lnTo>
                  <a:lnTo>
                    <a:pt x="1652204" y="623439"/>
                  </a:lnTo>
                  <a:lnTo>
                    <a:pt x="1625395" y="653846"/>
                  </a:lnTo>
                  <a:lnTo>
                    <a:pt x="1597218" y="683832"/>
                  </a:lnTo>
                  <a:lnTo>
                    <a:pt x="1567697" y="713382"/>
                  </a:lnTo>
                  <a:lnTo>
                    <a:pt x="1536857" y="742477"/>
                  </a:lnTo>
                  <a:lnTo>
                    <a:pt x="1504722" y="771100"/>
                  </a:lnTo>
                  <a:lnTo>
                    <a:pt x="1471317" y="799235"/>
                  </a:lnTo>
                  <a:lnTo>
                    <a:pt x="1436666" y="826865"/>
                  </a:lnTo>
                  <a:lnTo>
                    <a:pt x="1400794" y="853971"/>
                  </a:lnTo>
                  <a:lnTo>
                    <a:pt x="1363725" y="880538"/>
                  </a:lnTo>
                  <a:lnTo>
                    <a:pt x="1325484" y="906548"/>
                  </a:lnTo>
                  <a:lnTo>
                    <a:pt x="1286096" y="931984"/>
                  </a:lnTo>
                  <a:lnTo>
                    <a:pt x="1245583" y="956828"/>
                  </a:lnTo>
                  <a:lnTo>
                    <a:pt x="1203973" y="981065"/>
                  </a:lnTo>
                  <a:lnTo>
                    <a:pt x="1161287" y="1004676"/>
                  </a:lnTo>
                  <a:lnTo>
                    <a:pt x="1117552" y="1027644"/>
                  </a:lnTo>
                  <a:lnTo>
                    <a:pt x="1072792" y="1049954"/>
                  </a:lnTo>
                  <a:lnTo>
                    <a:pt x="1027031" y="1071586"/>
                  </a:lnTo>
                  <a:lnTo>
                    <a:pt x="980294" y="1092525"/>
                  </a:lnTo>
                  <a:lnTo>
                    <a:pt x="932605" y="1112753"/>
                  </a:lnTo>
                  <a:lnTo>
                    <a:pt x="883988" y="1132253"/>
                  </a:lnTo>
                  <a:lnTo>
                    <a:pt x="834469" y="1151008"/>
                  </a:lnTo>
                  <a:lnTo>
                    <a:pt x="784071" y="1169002"/>
                  </a:lnTo>
                  <a:lnTo>
                    <a:pt x="732820" y="1186216"/>
                  </a:lnTo>
                  <a:lnTo>
                    <a:pt x="680739" y="1202633"/>
                  </a:lnTo>
                  <a:lnTo>
                    <a:pt x="627853" y="1218238"/>
                  </a:lnTo>
                  <a:lnTo>
                    <a:pt x="574188" y="1233011"/>
                  </a:lnTo>
                  <a:lnTo>
                    <a:pt x="519766" y="1246938"/>
                  </a:lnTo>
                  <a:lnTo>
                    <a:pt x="464613" y="1260000"/>
                  </a:lnTo>
                  <a:lnTo>
                    <a:pt x="408753" y="1272180"/>
                  </a:lnTo>
                  <a:lnTo>
                    <a:pt x="352211" y="1283461"/>
                  </a:lnTo>
                  <a:lnTo>
                    <a:pt x="295010" y="1293826"/>
                  </a:lnTo>
                  <a:lnTo>
                    <a:pt x="237177" y="1303258"/>
                  </a:lnTo>
                  <a:lnTo>
                    <a:pt x="178735" y="1311740"/>
                  </a:lnTo>
                  <a:lnTo>
                    <a:pt x="119708" y="1319255"/>
                  </a:lnTo>
                  <a:lnTo>
                    <a:pt x="60121" y="1325786"/>
                  </a:lnTo>
                  <a:lnTo>
                    <a:pt x="0" y="1331315"/>
                  </a:lnTo>
                  <a:lnTo>
                    <a:pt x="346125" y="1301999"/>
                  </a:lnTo>
                  <a:lnTo>
                    <a:pt x="405711" y="1295468"/>
                  </a:lnTo>
                  <a:lnTo>
                    <a:pt x="464738" y="1287953"/>
                  </a:lnTo>
                  <a:lnTo>
                    <a:pt x="523179" y="1279471"/>
                  </a:lnTo>
                  <a:lnTo>
                    <a:pt x="581011" y="1270039"/>
                  </a:lnTo>
                  <a:lnTo>
                    <a:pt x="638210" y="1259674"/>
                  </a:lnTo>
                  <a:lnTo>
                    <a:pt x="694751" y="1248393"/>
                  </a:lnTo>
                  <a:lnTo>
                    <a:pt x="750610" y="1236213"/>
                  </a:lnTo>
                  <a:lnTo>
                    <a:pt x="805761" y="1223151"/>
                  </a:lnTo>
                  <a:lnTo>
                    <a:pt x="860181" y="1209225"/>
                  </a:lnTo>
                  <a:lnTo>
                    <a:pt x="913845" y="1194451"/>
                  </a:lnTo>
                  <a:lnTo>
                    <a:pt x="966728" y="1178847"/>
                  </a:lnTo>
                  <a:lnTo>
                    <a:pt x="1018807" y="1162429"/>
                  </a:lnTo>
                  <a:lnTo>
                    <a:pt x="1070056" y="1145215"/>
                  </a:lnTo>
                  <a:lnTo>
                    <a:pt x="1120452" y="1127222"/>
                  </a:lnTo>
                  <a:lnTo>
                    <a:pt x="1169969" y="1108467"/>
                  </a:lnTo>
                  <a:lnTo>
                    <a:pt x="1218583" y="1088967"/>
                  </a:lnTo>
                  <a:lnTo>
                    <a:pt x="1266269" y="1068739"/>
                  </a:lnTo>
                  <a:lnTo>
                    <a:pt x="1313004" y="1047801"/>
                  </a:lnTo>
                  <a:lnTo>
                    <a:pt x="1358763" y="1026168"/>
                  </a:lnTo>
                  <a:lnTo>
                    <a:pt x="1403521" y="1003860"/>
                  </a:lnTo>
                  <a:lnTo>
                    <a:pt x="1447254" y="980891"/>
                  </a:lnTo>
                  <a:lnTo>
                    <a:pt x="1489937" y="957281"/>
                  </a:lnTo>
                  <a:lnTo>
                    <a:pt x="1531546" y="933045"/>
                  </a:lnTo>
                  <a:lnTo>
                    <a:pt x="1572056" y="908200"/>
                  </a:lnTo>
                  <a:lnTo>
                    <a:pt x="1611443" y="882765"/>
                  </a:lnTo>
                  <a:lnTo>
                    <a:pt x="1649682" y="856756"/>
                  </a:lnTo>
                  <a:lnTo>
                    <a:pt x="1686749" y="830190"/>
                  </a:lnTo>
                  <a:lnTo>
                    <a:pt x="1722619" y="803084"/>
                  </a:lnTo>
                  <a:lnTo>
                    <a:pt x="1757269" y="775455"/>
                  </a:lnTo>
                  <a:lnTo>
                    <a:pt x="1790673" y="747321"/>
                  </a:lnTo>
                  <a:lnTo>
                    <a:pt x="1822806" y="718698"/>
                  </a:lnTo>
                  <a:lnTo>
                    <a:pt x="1853646" y="689603"/>
                  </a:lnTo>
                  <a:lnTo>
                    <a:pt x="1883166" y="660055"/>
                  </a:lnTo>
                  <a:lnTo>
                    <a:pt x="1911343" y="630069"/>
                  </a:lnTo>
                  <a:lnTo>
                    <a:pt x="1938151" y="599663"/>
                  </a:lnTo>
                  <a:lnTo>
                    <a:pt x="1963567" y="568854"/>
                  </a:lnTo>
                  <a:lnTo>
                    <a:pt x="1987567" y="537659"/>
                  </a:lnTo>
                  <a:lnTo>
                    <a:pt x="2010125" y="506095"/>
                  </a:lnTo>
                  <a:lnTo>
                    <a:pt x="2031216" y="474179"/>
                  </a:lnTo>
                  <a:lnTo>
                    <a:pt x="2068905" y="409361"/>
                  </a:lnTo>
                  <a:lnTo>
                    <a:pt x="2100435" y="343341"/>
                  </a:lnTo>
                  <a:lnTo>
                    <a:pt x="2125613" y="276256"/>
                  </a:lnTo>
                  <a:lnTo>
                    <a:pt x="2144241" y="208243"/>
                  </a:lnTo>
                  <a:lnTo>
                    <a:pt x="2156124" y="139437"/>
                  </a:lnTo>
                  <a:lnTo>
                    <a:pt x="2161067" y="69978"/>
                  </a:lnTo>
                  <a:lnTo>
                    <a:pt x="2160874" y="35045"/>
                  </a:lnTo>
                  <a:lnTo>
                    <a:pt x="2158872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18077" y="5335397"/>
              <a:ext cx="4281170" cy="1343025"/>
            </a:xfrm>
            <a:custGeom>
              <a:avLst/>
              <a:gdLst/>
              <a:ahLst/>
              <a:cxnLst/>
              <a:rect l="l" t="t" r="r" b="b"/>
              <a:pathLst>
                <a:path w="4281170" h="1343025">
                  <a:moveTo>
                    <a:pt x="2119757" y="1331315"/>
                  </a:moveTo>
                  <a:lnTo>
                    <a:pt x="2179878" y="1325786"/>
                  </a:lnTo>
                  <a:lnTo>
                    <a:pt x="2239465" y="1319255"/>
                  </a:lnTo>
                  <a:lnTo>
                    <a:pt x="2298492" y="1311740"/>
                  </a:lnTo>
                  <a:lnTo>
                    <a:pt x="2356934" y="1303258"/>
                  </a:lnTo>
                  <a:lnTo>
                    <a:pt x="2414767" y="1293826"/>
                  </a:lnTo>
                  <a:lnTo>
                    <a:pt x="2471968" y="1283461"/>
                  </a:lnTo>
                  <a:lnTo>
                    <a:pt x="2528510" y="1272180"/>
                  </a:lnTo>
                  <a:lnTo>
                    <a:pt x="2584370" y="1260000"/>
                  </a:lnTo>
                  <a:lnTo>
                    <a:pt x="2639523" y="1246938"/>
                  </a:lnTo>
                  <a:lnTo>
                    <a:pt x="2693945" y="1233011"/>
                  </a:lnTo>
                  <a:lnTo>
                    <a:pt x="2747610" y="1218238"/>
                  </a:lnTo>
                  <a:lnTo>
                    <a:pt x="2800496" y="1202633"/>
                  </a:lnTo>
                  <a:lnTo>
                    <a:pt x="2852577" y="1186216"/>
                  </a:lnTo>
                  <a:lnTo>
                    <a:pt x="2903828" y="1169002"/>
                  </a:lnTo>
                  <a:lnTo>
                    <a:pt x="2954226" y="1151008"/>
                  </a:lnTo>
                  <a:lnTo>
                    <a:pt x="3003745" y="1132253"/>
                  </a:lnTo>
                  <a:lnTo>
                    <a:pt x="3052362" y="1112753"/>
                  </a:lnTo>
                  <a:lnTo>
                    <a:pt x="3100051" y="1092525"/>
                  </a:lnTo>
                  <a:lnTo>
                    <a:pt x="3146788" y="1071586"/>
                  </a:lnTo>
                  <a:lnTo>
                    <a:pt x="3192549" y="1049954"/>
                  </a:lnTo>
                  <a:lnTo>
                    <a:pt x="3237309" y="1027644"/>
                  </a:lnTo>
                  <a:lnTo>
                    <a:pt x="3281044" y="1004676"/>
                  </a:lnTo>
                  <a:lnTo>
                    <a:pt x="3323730" y="981065"/>
                  </a:lnTo>
                  <a:lnTo>
                    <a:pt x="3365340" y="956828"/>
                  </a:lnTo>
                  <a:lnTo>
                    <a:pt x="3405853" y="931984"/>
                  </a:lnTo>
                  <a:lnTo>
                    <a:pt x="3445241" y="906548"/>
                  </a:lnTo>
                  <a:lnTo>
                    <a:pt x="3483482" y="880538"/>
                  </a:lnTo>
                  <a:lnTo>
                    <a:pt x="3520551" y="853971"/>
                  </a:lnTo>
                  <a:lnTo>
                    <a:pt x="3556423" y="826865"/>
                  </a:lnTo>
                  <a:lnTo>
                    <a:pt x="3591074" y="799235"/>
                  </a:lnTo>
                  <a:lnTo>
                    <a:pt x="3624479" y="771100"/>
                  </a:lnTo>
                  <a:lnTo>
                    <a:pt x="3656614" y="742477"/>
                  </a:lnTo>
                  <a:lnTo>
                    <a:pt x="3687454" y="713382"/>
                  </a:lnTo>
                  <a:lnTo>
                    <a:pt x="3716975" y="683832"/>
                  </a:lnTo>
                  <a:lnTo>
                    <a:pt x="3745152" y="653846"/>
                  </a:lnTo>
                  <a:lnTo>
                    <a:pt x="3771961" y="623439"/>
                  </a:lnTo>
                  <a:lnTo>
                    <a:pt x="3797377" y="592629"/>
                  </a:lnTo>
                  <a:lnTo>
                    <a:pt x="3821376" y="561433"/>
                  </a:lnTo>
                  <a:lnTo>
                    <a:pt x="3843933" y="529868"/>
                  </a:lnTo>
                  <a:lnTo>
                    <a:pt x="3865024" y="497951"/>
                  </a:lnTo>
                  <a:lnTo>
                    <a:pt x="3902709" y="433130"/>
                  </a:lnTo>
                  <a:lnTo>
                    <a:pt x="3934235" y="367108"/>
                  </a:lnTo>
                  <a:lnTo>
                    <a:pt x="3959407" y="300020"/>
                  </a:lnTo>
                  <a:lnTo>
                    <a:pt x="3978027" y="232003"/>
                  </a:lnTo>
                  <a:lnTo>
                    <a:pt x="3989902" y="163194"/>
                  </a:lnTo>
                  <a:lnTo>
                    <a:pt x="3994833" y="93731"/>
                  </a:lnTo>
                  <a:lnTo>
                    <a:pt x="3994634" y="58796"/>
                  </a:lnTo>
                  <a:lnTo>
                    <a:pt x="3992626" y="23748"/>
                  </a:lnTo>
                  <a:lnTo>
                    <a:pt x="4278630" y="0"/>
                  </a:lnTo>
                  <a:lnTo>
                    <a:pt x="4280631" y="35045"/>
                  </a:lnTo>
                  <a:lnTo>
                    <a:pt x="4280824" y="69978"/>
                  </a:lnTo>
                  <a:lnTo>
                    <a:pt x="4275881" y="139437"/>
                  </a:lnTo>
                  <a:lnTo>
                    <a:pt x="4263998" y="208243"/>
                  </a:lnTo>
                  <a:lnTo>
                    <a:pt x="4245370" y="276256"/>
                  </a:lnTo>
                  <a:lnTo>
                    <a:pt x="4220192" y="343341"/>
                  </a:lnTo>
                  <a:lnTo>
                    <a:pt x="4188662" y="409361"/>
                  </a:lnTo>
                  <a:lnTo>
                    <a:pt x="4150973" y="474179"/>
                  </a:lnTo>
                  <a:lnTo>
                    <a:pt x="4129882" y="506095"/>
                  </a:lnTo>
                  <a:lnTo>
                    <a:pt x="4107324" y="537659"/>
                  </a:lnTo>
                  <a:lnTo>
                    <a:pt x="4083324" y="568854"/>
                  </a:lnTo>
                  <a:lnTo>
                    <a:pt x="4057908" y="599663"/>
                  </a:lnTo>
                  <a:lnTo>
                    <a:pt x="4031100" y="630069"/>
                  </a:lnTo>
                  <a:lnTo>
                    <a:pt x="4002923" y="660055"/>
                  </a:lnTo>
                  <a:lnTo>
                    <a:pt x="3973403" y="689603"/>
                  </a:lnTo>
                  <a:lnTo>
                    <a:pt x="3942563" y="718698"/>
                  </a:lnTo>
                  <a:lnTo>
                    <a:pt x="3910430" y="747321"/>
                  </a:lnTo>
                  <a:lnTo>
                    <a:pt x="3877026" y="775455"/>
                  </a:lnTo>
                  <a:lnTo>
                    <a:pt x="3842376" y="803084"/>
                  </a:lnTo>
                  <a:lnTo>
                    <a:pt x="3806506" y="830190"/>
                  </a:lnTo>
                  <a:lnTo>
                    <a:pt x="3769439" y="856756"/>
                  </a:lnTo>
                  <a:lnTo>
                    <a:pt x="3731200" y="882765"/>
                  </a:lnTo>
                  <a:lnTo>
                    <a:pt x="3691813" y="908200"/>
                  </a:lnTo>
                  <a:lnTo>
                    <a:pt x="3651303" y="933045"/>
                  </a:lnTo>
                  <a:lnTo>
                    <a:pt x="3609694" y="957281"/>
                  </a:lnTo>
                  <a:lnTo>
                    <a:pt x="3567011" y="980891"/>
                  </a:lnTo>
                  <a:lnTo>
                    <a:pt x="3523278" y="1003860"/>
                  </a:lnTo>
                  <a:lnTo>
                    <a:pt x="3478520" y="1026168"/>
                  </a:lnTo>
                  <a:lnTo>
                    <a:pt x="3432761" y="1047801"/>
                  </a:lnTo>
                  <a:lnTo>
                    <a:pt x="3386026" y="1068739"/>
                  </a:lnTo>
                  <a:lnTo>
                    <a:pt x="3338340" y="1088967"/>
                  </a:lnTo>
                  <a:lnTo>
                    <a:pt x="3289726" y="1108467"/>
                  </a:lnTo>
                  <a:lnTo>
                    <a:pt x="3240209" y="1127222"/>
                  </a:lnTo>
                  <a:lnTo>
                    <a:pt x="3189813" y="1145215"/>
                  </a:lnTo>
                  <a:lnTo>
                    <a:pt x="3138564" y="1162429"/>
                  </a:lnTo>
                  <a:lnTo>
                    <a:pt x="3086485" y="1178847"/>
                  </a:lnTo>
                  <a:lnTo>
                    <a:pt x="3033602" y="1194451"/>
                  </a:lnTo>
                  <a:lnTo>
                    <a:pt x="2979938" y="1209225"/>
                  </a:lnTo>
                  <a:lnTo>
                    <a:pt x="2925518" y="1223151"/>
                  </a:lnTo>
                  <a:lnTo>
                    <a:pt x="2870367" y="1236213"/>
                  </a:lnTo>
                  <a:lnTo>
                    <a:pt x="2814508" y="1248393"/>
                  </a:lnTo>
                  <a:lnTo>
                    <a:pt x="2757967" y="1259674"/>
                  </a:lnTo>
                  <a:lnTo>
                    <a:pt x="2700768" y="1270039"/>
                  </a:lnTo>
                  <a:lnTo>
                    <a:pt x="2642936" y="1279471"/>
                  </a:lnTo>
                  <a:lnTo>
                    <a:pt x="2584495" y="1287953"/>
                  </a:lnTo>
                  <a:lnTo>
                    <a:pt x="2525468" y="1295468"/>
                  </a:lnTo>
                  <a:lnTo>
                    <a:pt x="2465882" y="1301999"/>
                  </a:lnTo>
                  <a:lnTo>
                    <a:pt x="2405761" y="1307528"/>
                  </a:lnTo>
                  <a:lnTo>
                    <a:pt x="2119757" y="1331315"/>
                  </a:lnTo>
                  <a:lnTo>
                    <a:pt x="2061356" y="1335671"/>
                  </a:lnTo>
                  <a:lnTo>
                    <a:pt x="2003223" y="1339010"/>
                  </a:lnTo>
                  <a:lnTo>
                    <a:pt x="1945386" y="1341342"/>
                  </a:lnTo>
                  <a:lnTo>
                    <a:pt x="1887874" y="1342677"/>
                  </a:lnTo>
                  <a:lnTo>
                    <a:pt x="1830715" y="1343024"/>
                  </a:lnTo>
                  <a:lnTo>
                    <a:pt x="1773937" y="1342395"/>
                  </a:lnTo>
                  <a:lnTo>
                    <a:pt x="1717570" y="1340800"/>
                  </a:lnTo>
                  <a:lnTo>
                    <a:pt x="1661641" y="1338247"/>
                  </a:lnTo>
                  <a:lnTo>
                    <a:pt x="1606180" y="1334748"/>
                  </a:lnTo>
                  <a:lnTo>
                    <a:pt x="1551214" y="1330312"/>
                  </a:lnTo>
                  <a:lnTo>
                    <a:pt x="1496772" y="1324950"/>
                  </a:lnTo>
                  <a:lnTo>
                    <a:pt x="1442883" y="1318671"/>
                  </a:lnTo>
                  <a:lnTo>
                    <a:pt x="1389575" y="1311486"/>
                  </a:lnTo>
                  <a:lnTo>
                    <a:pt x="1336877" y="1303405"/>
                  </a:lnTo>
                  <a:lnTo>
                    <a:pt x="1284817" y="1294438"/>
                  </a:lnTo>
                  <a:lnTo>
                    <a:pt x="1233423" y="1284595"/>
                  </a:lnTo>
                  <a:lnTo>
                    <a:pt x="1182725" y="1273885"/>
                  </a:lnTo>
                  <a:lnTo>
                    <a:pt x="1132750" y="1262320"/>
                  </a:lnTo>
                  <a:lnTo>
                    <a:pt x="1083528" y="1249909"/>
                  </a:lnTo>
                  <a:lnTo>
                    <a:pt x="1035086" y="1236663"/>
                  </a:lnTo>
                  <a:lnTo>
                    <a:pt x="987454" y="1222591"/>
                  </a:lnTo>
                  <a:lnTo>
                    <a:pt x="940659" y="1207703"/>
                  </a:lnTo>
                  <a:lnTo>
                    <a:pt x="894730" y="1192010"/>
                  </a:lnTo>
                  <a:lnTo>
                    <a:pt x="849696" y="1175521"/>
                  </a:lnTo>
                  <a:lnTo>
                    <a:pt x="805586" y="1158247"/>
                  </a:lnTo>
                  <a:lnTo>
                    <a:pt x="762427" y="1140198"/>
                  </a:lnTo>
                  <a:lnTo>
                    <a:pt x="720248" y="1121384"/>
                  </a:lnTo>
                  <a:lnTo>
                    <a:pt x="679078" y="1101815"/>
                  </a:lnTo>
                  <a:lnTo>
                    <a:pt x="638945" y="1081500"/>
                  </a:lnTo>
                  <a:lnTo>
                    <a:pt x="599878" y="1060451"/>
                  </a:lnTo>
                  <a:lnTo>
                    <a:pt x="561905" y="1038677"/>
                  </a:lnTo>
                  <a:lnTo>
                    <a:pt x="525055" y="1016189"/>
                  </a:lnTo>
                  <a:lnTo>
                    <a:pt x="489356" y="992996"/>
                  </a:lnTo>
                  <a:lnTo>
                    <a:pt x="454837" y="969108"/>
                  </a:lnTo>
                  <a:lnTo>
                    <a:pt x="421526" y="944536"/>
                  </a:lnTo>
                  <a:lnTo>
                    <a:pt x="389452" y="919289"/>
                  </a:lnTo>
                  <a:lnTo>
                    <a:pt x="358643" y="893378"/>
                  </a:lnTo>
                  <a:lnTo>
                    <a:pt x="329127" y="866813"/>
                  </a:lnTo>
                  <a:lnTo>
                    <a:pt x="300935" y="839604"/>
                  </a:lnTo>
                  <a:lnTo>
                    <a:pt x="274092" y="811761"/>
                  </a:lnTo>
                  <a:lnTo>
                    <a:pt x="248629" y="783294"/>
                  </a:lnTo>
                  <a:lnTo>
                    <a:pt x="201955" y="724528"/>
                  </a:lnTo>
                  <a:lnTo>
                    <a:pt x="161141" y="663387"/>
                  </a:lnTo>
                  <a:lnTo>
                    <a:pt x="143001" y="631951"/>
                  </a:lnTo>
                  <a:lnTo>
                    <a:pt x="0" y="643851"/>
                  </a:lnTo>
                  <a:lnTo>
                    <a:pt x="199644" y="339305"/>
                  </a:lnTo>
                  <a:lnTo>
                    <a:pt x="571881" y="596277"/>
                  </a:lnTo>
                  <a:lnTo>
                    <a:pt x="429006" y="608164"/>
                  </a:lnTo>
                  <a:lnTo>
                    <a:pt x="468074" y="672353"/>
                  </a:lnTo>
                  <a:lnTo>
                    <a:pt x="490018" y="703537"/>
                  </a:lnTo>
                  <a:lnTo>
                    <a:pt x="513526" y="734098"/>
                  </a:lnTo>
                  <a:lnTo>
                    <a:pt x="538568" y="764024"/>
                  </a:lnTo>
                  <a:lnTo>
                    <a:pt x="565113" y="793303"/>
                  </a:lnTo>
                  <a:lnTo>
                    <a:pt x="593131" y="821924"/>
                  </a:lnTo>
                  <a:lnTo>
                    <a:pt x="622590" y="849874"/>
                  </a:lnTo>
                  <a:lnTo>
                    <a:pt x="653461" y="877141"/>
                  </a:lnTo>
                  <a:lnTo>
                    <a:pt x="685712" y="903715"/>
                  </a:lnTo>
                  <a:lnTo>
                    <a:pt x="719312" y="929582"/>
                  </a:lnTo>
                  <a:lnTo>
                    <a:pt x="754231" y="954731"/>
                  </a:lnTo>
                  <a:lnTo>
                    <a:pt x="790439" y="979150"/>
                  </a:lnTo>
                  <a:lnTo>
                    <a:pt x="827903" y="1002828"/>
                  </a:lnTo>
                  <a:lnTo>
                    <a:pt x="866594" y="1025751"/>
                  </a:lnTo>
                  <a:lnTo>
                    <a:pt x="906481" y="1047910"/>
                  </a:lnTo>
                  <a:lnTo>
                    <a:pt x="947533" y="1069290"/>
                  </a:lnTo>
                  <a:lnTo>
                    <a:pt x="989719" y="1089882"/>
                  </a:lnTo>
                  <a:lnTo>
                    <a:pt x="1033008" y="1109672"/>
                  </a:lnTo>
                  <a:lnTo>
                    <a:pt x="1077370" y="1128649"/>
                  </a:lnTo>
                  <a:lnTo>
                    <a:pt x="1122775" y="1146802"/>
                  </a:lnTo>
                  <a:lnTo>
                    <a:pt x="1169190" y="1164117"/>
                  </a:lnTo>
                  <a:lnTo>
                    <a:pt x="1216586" y="1180584"/>
                  </a:lnTo>
                  <a:lnTo>
                    <a:pt x="1264932" y="1196190"/>
                  </a:lnTo>
                  <a:lnTo>
                    <a:pt x="1314197" y="1210923"/>
                  </a:lnTo>
                  <a:lnTo>
                    <a:pt x="1364350" y="1224772"/>
                  </a:lnTo>
                  <a:lnTo>
                    <a:pt x="1415360" y="1237725"/>
                  </a:lnTo>
                  <a:lnTo>
                    <a:pt x="1467198" y="1249770"/>
                  </a:lnTo>
                  <a:lnTo>
                    <a:pt x="1519831" y="1260895"/>
                  </a:lnTo>
                  <a:lnTo>
                    <a:pt x="1573229" y="1271088"/>
                  </a:lnTo>
                  <a:lnTo>
                    <a:pt x="1627362" y="1280337"/>
                  </a:lnTo>
                  <a:lnTo>
                    <a:pt x="1682199" y="1288631"/>
                  </a:lnTo>
                  <a:lnTo>
                    <a:pt x="1737708" y="1295957"/>
                  </a:lnTo>
                  <a:lnTo>
                    <a:pt x="1793860" y="1302304"/>
                  </a:lnTo>
                  <a:lnTo>
                    <a:pt x="1850624" y="1307659"/>
                  </a:lnTo>
                  <a:lnTo>
                    <a:pt x="1907968" y="1312011"/>
                  </a:lnTo>
                  <a:lnTo>
                    <a:pt x="1965862" y="1315348"/>
                  </a:lnTo>
                  <a:lnTo>
                    <a:pt x="2024275" y="1317659"/>
                  </a:lnTo>
                  <a:lnTo>
                    <a:pt x="2083176" y="1318930"/>
                  </a:lnTo>
                  <a:lnTo>
                    <a:pt x="2142536" y="1319151"/>
                  </a:lnTo>
                  <a:lnTo>
                    <a:pt x="2202322" y="1318309"/>
                  </a:lnTo>
                  <a:lnTo>
                    <a:pt x="2262505" y="1316393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04100" y="4462462"/>
              <a:ext cx="1612900" cy="12493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5962" y="3576637"/>
              <a:ext cx="2779649" cy="2035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54031" y="3031362"/>
            <a:ext cx="14420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001F5F"/>
                </a:solidFill>
                <a:latin typeface="Calibri"/>
                <a:cs typeface="Calibri"/>
              </a:rPr>
              <a:t>Ингибиторы</a:t>
            </a:r>
            <a:r>
              <a:rPr sz="10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Calibri"/>
                <a:cs typeface="Calibri"/>
              </a:rPr>
              <a:t>ФДЭ5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b="1" spc="-5" dirty="0">
                <a:solidFill>
                  <a:srgbClr val="001F5F"/>
                </a:solidFill>
                <a:latin typeface="Calibri"/>
                <a:cs typeface="Calibri"/>
              </a:rPr>
              <a:t>(силденафил,</a:t>
            </a:r>
            <a:r>
              <a:rPr sz="1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Calibri"/>
                <a:cs typeface="Calibri"/>
              </a:rPr>
              <a:t>тадалафил,  варденафил)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42958" y="2397633"/>
            <a:ext cx="1735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-10" dirty="0">
                <a:solidFill>
                  <a:srgbClr val="001F5F"/>
                </a:solidFill>
                <a:latin typeface="Calibri Light"/>
                <a:cs typeface="Calibri Light"/>
              </a:rPr>
              <a:t>Медикаментозная</a:t>
            </a:r>
            <a:r>
              <a:rPr sz="1200" b="0" spc="-14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001F5F"/>
                </a:solidFill>
                <a:latin typeface="Calibri Light"/>
                <a:cs typeface="Calibri Light"/>
              </a:rPr>
              <a:t>терапия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254" y="5879998"/>
            <a:ext cx="35540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1F5F"/>
                </a:solidFill>
                <a:latin typeface="Calibri"/>
                <a:cs typeface="Calibri"/>
              </a:rPr>
              <a:t>Простагландин Е для внутриуретрального и интракавернозного  введения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4108" y="1485864"/>
            <a:ext cx="2464435" cy="1507490"/>
            <a:chOff x="864108" y="1485864"/>
            <a:chExt cx="2464435" cy="1507490"/>
          </a:xfrm>
        </p:grpSpPr>
        <p:sp>
          <p:nvSpPr>
            <p:cNvPr id="18" name="object 18"/>
            <p:cNvSpPr/>
            <p:nvPr/>
          </p:nvSpPr>
          <p:spPr>
            <a:xfrm>
              <a:off x="864108" y="1485864"/>
              <a:ext cx="2464308" cy="15073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2350" y="1644586"/>
              <a:ext cx="1949450" cy="9921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739" y="2762757"/>
            <a:ext cx="27584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01F5F"/>
                </a:solidFill>
                <a:latin typeface="Calibri"/>
                <a:cs typeface="Calibri"/>
              </a:rPr>
              <a:t>Вакуумные устройства и венозные</a:t>
            </a:r>
            <a:r>
              <a:rPr sz="1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001F5F"/>
                </a:solidFill>
                <a:latin typeface="Calibri"/>
                <a:cs typeface="Calibri"/>
              </a:rPr>
              <a:t>констрикторы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4125" y="488513"/>
            <a:ext cx="7604125" cy="2348865"/>
            <a:chOff x="954125" y="488513"/>
            <a:chExt cx="7604125" cy="2348865"/>
          </a:xfrm>
        </p:grpSpPr>
        <p:sp>
          <p:nvSpPr>
            <p:cNvPr id="22" name="object 22"/>
            <p:cNvSpPr/>
            <p:nvPr/>
          </p:nvSpPr>
          <p:spPr>
            <a:xfrm>
              <a:off x="954125" y="908545"/>
              <a:ext cx="1914525" cy="64250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24039" y="658494"/>
              <a:ext cx="1628139" cy="1887220"/>
            </a:xfrm>
            <a:custGeom>
              <a:avLst/>
              <a:gdLst/>
              <a:ahLst/>
              <a:cxnLst/>
              <a:rect l="l" t="t" r="r" b="b"/>
              <a:pathLst>
                <a:path w="1628140" h="1887220">
                  <a:moveTo>
                    <a:pt x="948435" y="1421256"/>
                  </a:moveTo>
                  <a:lnTo>
                    <a:pt x="1231900" y="1887092"/>
                  </a:lnTo>
                  <a:lnTo>
                    <a:pt x="1627758" y="1639569"/>
                  </a:lnTo>
                  <a:lnTo>
                    <a:pt x="1457959" y="1584959"/>
                  </a:lnTo>
                  <a:lnTo>
                    <a:pt x="1457371" y="1541147"/>
                  </a:lnTo>
                  <a:lnTo>
                    <a:pt x="1455248" y="1497465"/>
                  </a:lnTo>
                  <a:lnTo>
                    <a:pt x="1453442" y="1475866"/>
                  </a:lnTo>
                  <a:lnTo>
                    <a:pt x="1118234" y="1475866"/>
                  </a:lnTo>
                  <a:lnTo>
                    <a:pt x="948435" y="1421256"/>
                  </a:lnTo>
                  <a:close/>
                </a:path>
                <a:path w="1628140" h="1887220">
                  <a:moveTo>
                    <a:pt x="0" y="0"/>
                  </a:moveTo>
                  <a:lnTo>
                    <a:pt x="48960" y="21091"/>
                  </a:lnTo>
                  <a:lnTo>
                    <a:pt x="97086" y="43257"/>
                  </a:lnTo>
                  <a:lnTo>
                    <a:pt x="144358" y="66471"/>
                  </a:lnTo>
                  <a:lnTo>
                    <a:pt x="190756" y="90708"/>
                  </a:lnTo>
                  <a:lnTo>
                    <a:pt x="236261" y="115944"/>
                  </a:lnTo>
                  <a:lnTo>
                    <a:pt x="280855" y="142153"/>
                  </a:lnTo>
                  <a:lnTo>
                    <a:pt x="324517" y="169309"/>
                  </a:lnTo>
                  <a:lnTo>
                    <a:pt x="367230" y="197387"/>
                  </a:lnTo>
                  <a:lnTo>
                    <a:pt x="408973" y="226362"/>
                  </a:lnTo>
                  <a:lnTo>
                    <a:pt x="449727" y="256209"/>
                  </a:lnTo>
                  <a:lnTo>
                    <a:pt x="489474" y="286903"/>
                  </a:lnTo>
                  <a:lnTo>
                    <a:pt x="528195" y="318417"/>
                  </a:lnTo>
                  <a:lnTo>
                    <a:pt x="565869" y="350728"/>
                  </a:lnTo>
                  <a:lnTo>
                    <a:pt x="602478" y="383808"/>
                  </a:lnTo>
                  <a:lnTo>
                    <a:pt x="638002" y="417635"/>
                  </a:lnTo>
                  <a:lnTo>
                    <a:pt x="672424" y="452181"/>
                  </a:lnTo>
                  <a:lnTo>
                    <a:pt x="705722" y="487422"/>
                  </a:lnTo>
                  <a:lnTo>
                    <a:pt x="737879" y="523332"/>
                  </a:lnTo>
                  <a:lnTo>
                    <a:pt x="768874" y="559886"/>
                  </a:lnTo>
                  <a:lnTo>
                    <a:pt x="798690" y="597059"/>
                  </a:lnTo>
                  <a:lnTo>
                    <a:pt x="827306" y="634826"/>
                  </a:lnTo>
                  <a:lnTo>
                    <a:pt x="854703" y="673161"/>
                  </a:lnTo>
                  <a:lnTo>
                    <a:pt x="880863" y="712039"/>
                  </a:lnTo>
                  <a:lnTo>
                    <a:pt x="905766" y="751435"/>
                  </a:lnTo>
                  <a:lnTo>
                    <a:pt x="929393" y="791323"/>
                  </a:lnTo>
                  <a:lnTo>
                    <a:pt x="951724" y="831678"/>
                  </a:lnTo>
                  <a:lnTo>
                    <a:pt x="972741" y="872475"/>
                  </a:lnTo>
                  <a:lnTo>
                    <a:pt x="992425" y="913689"/>
                  </a:lnTo>
                  <a:lnTo>
                    <a:pt x="1010756" y="955293"/>
                  </a:lnTo>
                  <a:lnTo>
                    <a:pt x="1027715" y="997264"/>
                  </a:lnTo>
                  <a:lnTo>
                    <a:pt x="1043283" y="1039576"/>
                  </a:lnTo>
                  <a:lnTo>
                    <a:pt x="1057440" y="1082203"/>
                  </a:lnTo>
                  <a:lnTo>
                    <a:pt x="1070169" y="1125120"/>
                  </a:lnTo>
                  <a:lnTo>
                    <a:pt x="1081448" y="1168302"/>
                  </a:lnTo>
                  <a:lnTo>
                    <a:pt x="1091260" y="1211723"/>
                  </a:lnTo>
                  <a:lnTo>
                    <a:pt x="1099585" y="1255359"/>
                  </a:lnTo>
                  <a:lnTo>
                    <a:pt x="1106404" y="1299184"/>
                  </a:lnTo>
                  <a:lnTo>
                    <a:pt x="1111697" y="1343172"/>
                  </a:lnTo>
                  <a:lnTo>
                    <a:pt x="1115446" y="1387299"/>
                  </a:lnTo>
                  <a:lnTo>
                    <a:pt x="1117632" y="1431539"/>
                  </a:lnTo>
                  <a:lnTo>
                    <a:pt x="1118234" y="1475866"/>
                  </a:lnTo>
                  <a:lnTo>
                    <a:pt x="1453442" y="1475866"/>
                  </a:lnTo>
                  <a:lnTo>
                    <a:pt x="1446476" y="1410577"/>
                  </a:lnTo>
                  <a:lnTo>
                    <a:pt x="1439868" y="1367416"/>
                  </a:lnTo>
                  <a:lnTo>
                    <a:pt x="1431806" y="1324474"/>
                  </a:lnTo>
                  <a:lnTo>
                    <a:pt x="1422311" y="1281772"/>
                  </a:lnTo>
                  <a:lnTo>
                    <a:pt x="1411404" y="1239334"/>
                  </a:lnTo>
                  <a:lnTo>
                    <a:pt x="1399103" y="1197180"/>
                  </a:lnTo>
                  <a:lnTo>
                    <a:pt x="1385431" y="1155334"/>
                  </a:lnTo>
                  <a:lnTo>
                    <a:pt x="1370407" y="1113817"/>
                  </a:lnTo>
                  <a:lnTo>
                    <a:pt x="1354052" y="1072652"/>
                  </a:lnTo>
                  <a:lnTo>
                    <a:pt x="1336386" y="1031861"/>
                  </a:lnTo>
                  <a:lnTo>
                    <a:pt x="1317430" y="991466"/>
                  </a:lnTo>
                  <a:lnTo>
                    <a:pt x="1297204" y="951490"/>
                  </a:lnTo>
                  <a:lnTo>
                    <a:pt x="1275729" y="911954"/>
                  </a:lnTo>
                  <a:lnTo>
                    <a:pt x="1253025" y="872881"/>
                  </a:lnTo>
                  <a:lnTo>
                    <a:pt x="1229113" y="834294"/>
                  </a:lnTo>
                  <a:lnTo>
                    <a:pt x="1204012" y="796214"/>
                  </a:lnTo>
                  <a:lnTo>
                    <a:pt x="1177744" y="758663"/>
                  </a:lnTo>
                  <a:lnTo>
                    <a:pt x="1150329" y="721665"/>
                  </a:lnTo>
                  <a:lnTo>
                    <a:pt x="1121787" y="685240"/>
                  </a:lnTo>
                  <a:lnTo>
                    <a:pt x="1092139" y="649412"/>
                  </a:lnTo>
                  <a:lnTo>
                    <a:pt x="1061406" y="614202"/>
                  </a:lnTo>
                  <a:lnTo>
                    <a:pt x="1029607" y="579633"/>
                  </a:lnTo>
                  <a:lnTo>
                    <a:pt x="996763" y="545727"/>
                  </a:lnTo>
                  <a:lnTo>
                    <a:pt x="962894" y="512506"/>
                  </a:lnTo>
                  <a:lnTo>
                    <a:pt x="928022" y="479993"/>
                  </a:lnTo>
                  <a:lnTo>
                    <a:pt x="892166" y="448209"/>
                  </a:lnTo>
                  <a:lnTo>
                    <a:pt x="855347" y="417177"/>
                  </a:lnTo>
                  <a:lnTo>
                    <a:pt x="817586" y="386920"/>
                  </a:lnTo>
                  <a:lnTo>
                    <a:pt x="778902" y="357459"/>
                  </a:lnTo>
                  <a:lnTo>
                    <a:pt x="739317" y="328816"/>
                  </a:lnTo>
                  <a:lnTo>
                    <a:pt x="698850" y="301014"/>
                  </a:lnTo>
                  <a:lnTo>
                    <a:pt x="657523" y="274075"/>
                  </a:lnTo>
                  <a:lnTo>
                    <a:pt x="615355" y="248022"/>
                  </a:lnTo>
                  <a:lnTo>
                    <a:pt x="572367" y="222876"/>
                  </a:lnTo>
                  <a:lnTo>
                    <a:pt x="528579" y="198659"/>
                  </a:lnTo>
                  <a:lnTo>
                    <a:pt x="484013" y="175395"/>
                  </a:lnTo>
                  <a:lnTo>
                    <a:pt x="438688" y="153105"/>
                  </a:lnTo>
                  <a:lnTo>
                    <a:pt x="392625" y="131811"/>
                  </a:lnTo>
                  <a:lnTo>
                    <a:pt x="345844" y="111536"/>
                  </a:lnTo>
                  <a:lnTo>
                    <a:pt x="298366" y="92302"/>
                  </a:lnTo>
                  <a:lnTo>
                    <a:pt x="250211" y="74131"/>
                  </a:lnTo>
                  <a:lnTo>
                    <a:pt x="201399" y="57045"/>
                  </a:lnTo>
                  <a:lnTo>
                    <a:pt x="151952" y="41067"/>
                  </a:lnTo>
                  <a:lnTo>
                    <a:pt x="101889" y="26218"/>
                  </a:lnTo>
                  <a:lnTo>
                    <a:pt x="51232" y="12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53661" y="494863"/>
              <a:ext cx="2442845" cy="1035050"/>
            </a:xfrm>
            <a:custGeom>
              <a:avLst/>
              <a:gdLst/>
              <a:ahLst/>
              <a:cxnLst/>
              <a:rect l="l" t="t" r="r" b="b"/>
              <a:pathLst>
                <a:path w="2442845" h="1035050">
                  <a:moveTo>
                    <a:pt x="1444553" y="0"/>
                  </a:moveTo>
                  <a:lnTo>
                    <a:pt x="1395347" y="1042"/>
                  </a:lnTo>
                  <a:lnTo>
                    <a:pt x="1346483" y="3302"/>
                  </a:lnTo>
                  <a:lnTo>
                    <a:pt x="1297986" y="6767"/>
                  </a:lnTo>
                  <a:lnTo>
                    <a:pt x="1249886" y="11426"/>
                  </a:lnTo>
                  <a:lnTo>
                    <a:pt x="1202210" y="17270"/>
                  </a:lnTo>
                  <a:lnTo>
                    <a:pt x="1154984" y="24287"/>
                  </a:lnTo>
                  <a:lnTo>
                    <a:pt x="1108237" y="32467"/>
                  </a:lnTo>
                  <a:lnTo>
                    <a:pt x="1061996" y="41799"/>
                  </a:lnTo>
                  <a:lnTo>
                    <a:pt x="1016289" y="52271"/>
                  </a:lnTo>
                  <a:lnTo>
                    <a:pt x="971142" y="63874"/>
                  </a:lnTo>
                  <a:lnTo>
                    <a:pt x="926585" y="76596"/>
                  </a:lnTo>
                  <a:lnTo>
                    <a:pt x="882643" y="90427"/>
                  </a:lnTo>
                  <a:lnTo>
                    <a:pt x="839345" y="105356"/>
                  </a:lnTo>
                  <a:lnTo>
                    <a:pt x="796718" y="121371"/>
                  </a:lnTo>
                  <a:lnTo>
                    <a:pt x="754790" y="138464"/>
                  </a:lnTo>
                  <a:lnTo>
                    <a:pt x="713588" y="156622"/>
                  </a:lnTo>
                  <a:lnTo>
                    <a:pt x="673139" y="175834"/>
                  </a:lnTo>
                  <a:lnTo>
                    <a:pt x="633472" y="196091"/>
                  </a:lnTo>
                  <a:lnTo>
                    <a:pt x="594613" y="217381"/>
                  </a:lnTo>
                  <a:lnTo>
                    <a:pt x="556591" y="239693"/>
                  </a:lnTo>
                  <a:lnTo>
                    <a:pt x="519432" y="263018"/>
                  </a:lnTo>
                  <a:lnTo>
                    <a:pt x="483164" y="287343"/>
                  </a:lnTo>
                  <a:lnTo>
                    <a:pt x="447816" y="312658"/>
                  </a:lnTo>
                  <a:lnTo>
                    <a:pt x="413413" y="338953"/>
                  </a:lnTo>
                  <a:lnTo>
                    <a:pt x="379984" y="366216"/>
                  </a:lnTo>
                  <a:lnTo>
                    <a:pt x="347556" y="394438"/>
                  </a:lnTo>
                  <a:lnTo>
                    <a:pt x="316158" y="423606"/>
                  </a:lnTo>
                  <a:lnTo>
                    <a:pt x="285815" y="453711"/>
                  </a:lnTo>
                  <a:lnTo>
                    <a:pt x="256556" y="484741"/>
                  </a:lnTo>
                  <a:lnTo>
                    <a:pt x="228409" y="516686"/>
                  </a:lnTo>
                  <a:lnTo>
                    <a:pt x="201400" y="549535"/>
                  </a:lnTo>
                  <a:lnTo>
                    <a:pt x="175558" y="583277"/>
                  </a:lnTo>
                  <a:lnTo>
                    <a:pt x="150909" y="617902"/>
                  </a:lnTo>
                  <a:lnTo>
                    <a:pt x="127482" y="653399"/>
                  </a:lnTo>
                  <a:lnTo>
                    <a:pt x="105303" y="689756"/>
                  </a:lnTo>
                  <a:lnTo>
                    <a:pt x="84381" y="727002"/>
                  </a:lnTo>
                  <a:lnTo>
                    <a:pt x="64803" y="765011"/>
                  </a:lnTo>
                  <a:lnTo>
                    <a:pt x="46536" y="803886"/>
                  </a:lnTo>
                  <a:lnTo>
                    <a:pt x="29629" y="843580"/>
                  </a:lnTo>
                  <a:lnTo>
                    <a:pt x="14107" y="884080"/>
                  </a:lnTo>
                  <a:lnTo>
                    <a:pt x="0" y="925377"/>
                  </a:lnTo>
                  <a:lnTo>
                    <a:pt x="339598" y="1034470"/>
                  </a:lnTo>
                  <a:lnTo>
                    <a:pt x="353712" y="993173"/>
                  </a:lnTo>
                  <a:lnTo>
                    <a:pt x="369240" y="952673"/>
                  </a:lnTo>
                  <a:lnTo>
                    <a:pt x="386153" y="912980"/>
                  </a:lnTo>
                  <a:lnTo>
                    <a:pt x="404425" y="874106"/>
                  </a:lnTo>
                  <a:lnTo>
                    <a:pt x="424029" y="836060"/>
                  </a:lnTo>
                  <a:lnTo>
                    <a:pt x="444935" y="798853"/>
                  </a:lnTo>
                  <a:lnTo>
                    <a:pt x="467117" y="762497"/>
                  </a:lnTo>
                  <a:lnTo>
                    <a:pt x="490576" y="726964"/>
                  </a:lnTo>
                  <a:lnTo>
                    <a:pt x="515200" y="692379"/>
                  </a:lnTo>
                  <a:lnTo>
                    <a:pt x="541046" y="658639"/>
                  </a:lnTo>
                  <a:lnTo>
                    <a:pt x="568057" y="625792"/>
                  </a:lnTo>
                  <a:lnTo>
                    <a:pt x="596207" y="593849"/>
                  </a:lnTo>
                  <a:lnTo>
                    <a:pt x="625468" y="562821"/>
                  </a:lnTo>
                  <a:lnTo>
                    <a:pt x="655812" y="532718"/>
                  </a:lnTo>
                  <a:lnTo>
                    <a:pt x="687212" y="503552"/>
                  </a:lnTo>
                  <a:lnTo>
                    <a:pt x="719641" y="475333"/>
                  </a:lnTo>
                  <a:lnTo>
                    <a:pt x="753071" y="448072"/>
                  </a:lnTo>
                  <a:lnTo>
                    <a:pt x="787475" y="421779"/>
                  </a:lnTo>
                  <a:lnTo>
                    <a:pt x="822824" y="396466"/>
                  </a:lnTo>
                  <a:lnTo>
                    <a:pt x="859092" y="372143"/>
                  </a:lnTo>
                  <a:lnTo>
                    <a:pt x="896252" y="348822"/>
                  </a:lnTo>
                  <a:lnTo>
                    <a:pt x="934274" y="326511"/>
                  </a:lnTo>
                  <a:lnTo>
                    <a:pt x="973133" y="305224"/>
                  </a:lnTo>
                  <a:lnTo>
                    <a:pt x="1012801" y="284969"/>
                  </a:lnTo>
                  <a:lnTo>
                    <a:pt x="1053249" y="265758"/>
                  </a:lnTo>
                  <a:lnTo>
                    <a:pt x="1094451" y="247602"/>
                  </a:lnTo>
                  <a:lnTo>
                    <a:pt x="1136380" y="230512"/>
                  </a:lnTo>
                  <a:lnTo>
                    <a:pt x="1179007" y="214498"/>
                  </a:lnTo>
                  <a:lnTo>
                    <a:pt x="1222305" y="199571"/>
                  </a:lnTo>
                  <a:lnTo>
                    <a:pt x="1266246" y="185741"/>
                  </a:lnTo>
                  <a:lnTo>
                    <a:pt x="1310804" y="173020"/>
                  </a:lnTo>
                  <a:lnTo>
                    <a:pt x="1355951" y="161419"/>
                  </a:lnTo>
                  <a:lnTo>
                    <a:pt x="1401658" y="150947"/>
                  </a:lnTo>
                  <a:lnTo>
                    <a:pt x="1447900" y="141616"/>
                  </a:lnTo>
                  <a:lnTo>
                    <a:pt x="1494647" y="133437"/>
                  </a:lnTo>
                  <a:lnTo>
                    <a:pt x="1541874" y="126420"/>
                  </a:lnTo>
                  <a:lnTo>
                    <a:pt x="1589551" y="120576"/>
                  </a:lnTo>
                  <a:lnTo>
                    <a:pt x="1637652" y="115916"/>
                  </a:lnTo>
                  <a:lnTo>
                    <a:pt x="1686150" y="112450"/>
                  </a:lnTo>
                  <a:lnTo>
                    <a:pt x="1735016" y="110190"/>
                  </a:lnTo>
                  <a:lnTo>
                    <a:pt x="1784223" y="109145"/>
                  </a:lnTo>
                  <a:lnTo>
                    <a:pt x="2124879" y="109145"/>
                  </a:lnTo>
                  <a:lnTo>
                    <a:pt x="2102739" y="102036"/>
                  </a:lnTo>
                  <a:lnTo>
                    <a:pt x="2051604" y="86285"/>
                  </a:lnTo>
                  <a:lnTo>
                    <a:pt x="2000452" y="71891"/>
                  </a:lnTo>
                  <a:lnTo>
                    <a:pt x="1949311" y="58842"/>
                  </a:lnTo>
                  <a:lnTo>
                    <a:pt x="1898209" y="47129"/>
                  </a:lnTo>
                  <a:lnTo>
                    <a:pt x="1847172" y="36739"/>
                  </a:lnTo>
                  <a:lnTo>
                    <a:pt x="1796229" y="27663"/>
                  </a:lnTo>
                  <a:lnTo>
                    <a:pt x="1745407" y="19890"/>
                  </a:lnTo>
                  <a:lnTo>
                    <a:pt x="1694733" y="13408"/>
                  </a:lnTo>
                  <a:lnTo>
                    <a:pt x="1644235" y="8207"/>
                  </a:lnTo>
                  <a:lnTo>
                    <a:pt x="1593941" y="4277"/>
                  </a:lnTo>
                  <a:lnTo>
                    <a:pt x="1543877" y="1606"/>
                  </a:lnTo>
                  <a:lnTo>
                    <a:pt x="1494072" y="184"/>
                  </a:lnTo>
                  <a:lnTo>
                    <a:pt x="1444553" y="0"/>
                  </a:lnTo>
                  <a:close/>
                </a:path>
                <a:path w="2442845" h="1035050">
                  <a:moveTo>
                    <a:pt x="2124879" y="109145"/>
                  </a:moveTo>
                  <a:lnTo>
                    <a:pt x="1784223" y="109145"/>
                  </a:lnTo>
                  <a:lnTo>
                    <a:pt x="1833744" y="109328"/>
                  </a:lnTo>
                  <a:lnTo>
                    <a:pt x="1883552" y="110748"/>
                  </a:lnTo>
                  <a:lnTo>
                    <a:pt x="1933618" y="113417"/>
                  </a:lnTo>
                  <a:lnTo>
                    <a:pt x="1983915" y="117344"/>
                  </a:lnTo>
                  <a:lnTo>
                    <a:pt x="2034417" y="122542"/>
                  </a:lnTo>
                  <a:lnTo>
                    <a:pt x="2085094" y="129020"/>
                  </a:lnTo>
                  <a:lnTo>
                    <a:pt x="2135920" y="136790"/>
                  </a:lnTo>
                  <a:lnTo>
                    <a:pt x="2186868" y="145861"/>
                  </a:lnTo>
                  <a:lnTo>
                    <a:pt x="2237909" y="156246"/>
                  </a:lnTo>
                  <a:lnTo>
                    <a:pt x="2289017" y="167954"/>
                  </a:lnTo>
                  <a:lnTo>
                    <a:pt x="2340164" y="180997"/>
                  </a:lnTo>
                  <a:lnTo>
                    <a:pt x="2391322" y="195385"/>
                  </a:lnTo>
                  <a:lnTo>
                    <a:pt x="2442464" y="211129"/>
                  </a:lnTo>
                  <a:lnTo>
                    <a:pt x="2124879" y="109145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53661" y="494863"/>
              <a:ext cx="3898265" cy="2051050"/>
            </a:xfrm>
            <a:custGeom>
              <a:avLst/>
              <a:gdLst/>
              <a:ahLst/>
              <a:cxnLst/>
              <a:rect l="l" t="t" r="r" b="b"/>
              <a:pathLst>
                <a:path w="3898265" h="2051050">
                  <a:moveTo>
                    <a:pt x="2442464" y="211129"/>
                  </a:moveTo>
                  <a:lnTo>
                    <a:pt x="2391322" y="195385"/>
                  </a:lnTo>
                  <a:lnTo>
                    <a:pt x="2340164" y="180997"/>
                  </a:lnTo>
                  <a:lnTo>
                    <a:pt x="2289017" y="167954"/>
                  </a:lnTo>
                  <a:lnTo>
                    <a:pt x="2237909" y="156246"/>
                  </a:lnTo>
                  <a:lnTo>
                    <a:pt x="2186868" y="145861"/>
                  </a:lnTo>
                  <a:lnTo>
                    <a:pt x="2135920" y="136790"/>
                  </a:lnTo>
                  <a:lnTo>
                    <a:pt x="2085094" y="129020"/>
                  </a:lnTo>
                  <a:lnTo>
                    <a:pt x="2034417" y="122542"/>
                  </a:lnTo>
                  <a:lnTo>
                    <a:pt x="1983915" y="117344"/>
                  </a:lnTo>
                  <a:lnTo>
                    <a:pt x="1933618" y="113417"/>
                  </a:lnTo>
                  <a:lnTo>
                    <a:pt x="1883552" y="110748"/>
                  </a:lnTo>
                  <a:lnTo>
                    <a:pt x="1833744" y="109328"/>
                  </a:lnTo>
                  <a:lnTo>
                    <a:pt x="1784223" y="109145"/>
                  </a:lnTo>
                  <a:lnTo>
                    <a:pt x="1735016" y="110190"/>
                  </a:lnTo>
                  <a:lnTo>
                    <a:pt x="1686150" y="112450"/>
                  </a:lnTo>
                  <a:lnTo>
                    <a:pt x="1637652" y="115916"/>
                  </a:lnTo>
                  <a:lnTo>
                    <a:pt x="1589551" y="120576"/>
                  </a:lnTo>
                  <a:lnTo>
                    <a:pt x="1541874" y="126420"/>
                  </a:lnTo>
                  <a:lnTo>
                    <a:pt x="1494647" y="133437"/>
                  </a:lnTo>
                  <a:lnTo>
                    <a:pt x="1447900" y="141616"/>
                  </a:lnTo>
                  <a:lnTo>
                    <a:pt x="1401658" y="150947"/>
                  </a:lnTo>
                  <a:lnTo>
                    <a:pt x="1355951" y="161419"/>
                  </a:lnTo>
                  <a:lnTo>
                    <a:pt x="1310804" y="173020"/>
                  </a:lnTo>
                  <a:lnTo>
                    <a:pt x="1266246" y="185741"/>
                  </a:lnTo>
                  <a:lnTo>
                    <a:pt x="1222305" y="199571"/>
                  </a:lnTo>
                  <a:lnTo>
                    <a:pt x="1179007" y="214498"/>
                  </a:lnTo>
                  <a:lnTo>
                    <a:pt x="1136380" y="230512"/>
                  </a:lnTo>
                  <a:lnTo>
                    <a:pt x="1094451" y="247602"/>
                  </a:lnTo>
                  <a:lnTo>
                    <a:pt x="1053249" y="265758"/>
                  </a:lnTo>
                  <a:lnTo>
                    <a:pt x="1012801" y="284969"/>
                  </a:lnTo>
                  <a:lnTo>
                    <a:pt x="973133" y="305224"/>
                  </a:lnTo>
                  <a:lnTo>
                    <a:pt x="934274" y="326511"/>
                  </a:lnTo>
                  <a:lnTo>
                    <a:pt x="896252" y="348822"/>
                  </a:lnTo>
                  <a:lnTo>
                    <a:pt x="859092" y="372143"/>
                  </a:lnTo>
                  <a:lnTo>
                    <a:pt x="822824" y="396466"/>
                  </a:lnTo>
                  <a:lnTo>
                    <a:pt x="787475" y="421779"/>
                  </a:lnTo>
                  <a:lnTo>
                    <a:pt x="753071" y="448072"/>
                  </a:lnTo>
                  <a:lnTo>
                    <a:pt x="719641" y="475333"/>
                  </a:lnTo>
                  <a:lnTo>
                    <a:pt x="687212" y="503552"/>
                  </a:lnTo>
                  <a:lnTo>
                    <a:pt x="655812" y="532718"/>
                  </a:lnTo>
                  <a:lnTo>
                    <a:pt x="625468" y="562821"/>
                  </a:lnTo>
                  <a:lnTo>
                    <a:pt x="596207" y="593849"/>
                  </a:lnTo>
                  <a:lnTo>
                    <a:pt x="568057" y="625792"/>
                  </a:lnTo>
                  <a:lnTo>
                    <a:pt x="541046" y="658639"/>
                  </a:lnTo>
                  <a:lnTo>
                    <a:pt x="515200" y="692379"/>
                  </a:lnTo>
                  <a:lnTo>
                    <a:pt x="490548" y="727002"/>
                  </a:lnTo>
                  <a:lnTo>
                    <a:pt x="467117" y="762497"/>
                  </a:lnTo>
                  <a:lnTo>
                    <a:pt x="444935" y="798853"/>
                  </a:lnTo>
                  <a:lnTo>
                    <a:pt x="424029" y="836060"/>
                  </a:lnTo>
                  <a:lnTo>
                    <a:pt x="404425" y="874106"/>
                  </a:lnTo>
                  <a:lnTo>
                    <a:pt x="386153" y="912980"/>
                  </a:lnTo>
                  <a:lnTo>
                    <a:pt x="369240" y="952673"/>
                  </a:lnTo>
                  <a:lnTo>
                    <a:pt x="353712" y="993173"/>
                  </a:lnTo>
                  <a:lnTo>
                    <a:pt x="339598" y="1034470"/>
                  </a:lnTo>
                  <a:lnTo>
                    <a:pt x="0" y="925377"/>
                  </a:lnTo>
                  <a:lnTo>
                    <a:pt x="14107" y="884080"/>
                  </a:lnTo>
                  <a:lnTo>
                    <a:pt x="29629" y="843580"/>
                  </a:lnTo>
                  <a:lnTo>
                    <a:pt x="46536" y="803886"/>
                  </a:lnTo>
                  <a:lnTo>
                    <a:pt x="64803" y="765011"/>
                  </a:lnTo>
                  <a:lnTo>
                    <a:pt x="84401" y="726964"/>
                  </a:lnTo>
                  <a:lnTo>
                    <a:pt x="105303" y="689756"/>
                  </a:lnTo>
                  <a:lnTo>
                    <a:pt x="127482" y="653399"/>
                  </a:lnTo>
                  <a:lnTo>
                    <a:pt x="150909" y="617902"/>
                  </a:lnTo>
                  <a:lnTo>
                    <a:pt x="175558" y="583277"/>
                  </a:lnTo>
                  <a:lnTo>
                    <a:pt x="201400" y="549535"/>
                  </a:lnTo>
                  <a:lnTo>
                    <a:pt x="228409" y="516686"/>
                  </a:lnTo>
                  <a:lnTo>
                    <a:pt x="256556" y="484741"/>
                  </a:lnTo>
                  <a:lnTo>
                    <a:pt x="285815" y="453711"/>
                  </a:lnTo>
                  <a:lnTo>
                    <a:pt x="316158" y="423606"/>
                  </a:lnTo>
                  <a:lnTo>
                    <a:pt x="347556" y="394438"/>
                  </a:lnTo>
                  <a:lnTo>
                    <a:pt x="379984" y="366216"/>
                  </a:lnTo>
                  <a:lnTo>
                    <a:pt x="413413" y="338953"/>
                  </a:lnTo>
                  <a:lnTo>
                    <a:pt x="447816" y="312658"/>
                  </a:lnTo>
                  <a:lnTo>
                    <a:pt x="483164" y="287343"/>
                  </a:lnTo>
                  <a:lnTo>
                    <a:pt x="519432" y="263018"/>
                  </a:lnTo>
                  <a:lnTo>
                    <a:pt x="556591" y="239693"/>
                  </a:lnTo>
                  <a:lnTo>
                    <a:pt x="594613" y="217381"/>
                  </a:lnTo>
                  <a:lnTo>
                    <a:pt x="633472" y="196091"/>
                  </a:lnTo>
                  <a:lnTo>
                    <a:pt x="673139" y="175834"/>
                  </a:lnTo>
                  <a:lnTo>
                    <a:pt x="713588" y="156622"/>
                  </a:lnTo>
                  <a:lnTo>
                    <a:pt x="754790" y="138464"/>
                  </a:lnTo>
                  <a:lnTo>
                    <a:pt x="796718" y="121371"/>
                  </a:lnTo>
                  <a:lnTo>
                    <a:pt x="839345" y="105356"/>
                  </a:lnTo>
                  <a:lnTo>
                    <a:pt x="882643" y="90427"/>
                  </a:lnTo>
                  <a:lnTo>
                    <a:pt x="926585" y="76596"/>
                  </a:lnTo>
                  <a:lnTo>
                    <a:pt x="971142" y="63874"/>
                  </a:lnTo>
                  <a:lnTo>
                    <a:pt x="1016289" y="52271"/>
                  </a:lnTo>
                  <a:lnTo>
                    <a:pt x="1061996" y="41799"/>
                  </a:lnTo>
                  <a:lnTo>
                    <a:pt x="1108237" y="32467"/>
                  </a:lnTo>
                  <a:lnTo>
                    <a:pt x="1154984" y="24287"/>
                  </a:lnTo>
                  <a:lnTo>
                    <a:pt x="1202210" y="17270"/>
                  </a:lnTo>
                  <a:lnTo>
                    <a:pt x="1249886" y="11426"/>
                  </a:lnTo>
                  <a:lnTo>
                    <a:pt x="1297986" y="6767"/>
                  </a:lnTo>
                  <a:lnTo>
                    <a:pt x="1346483" y="3302"/>
                  </a:lnTo>
                  <a:lnTo>
                    <a:pt x="1395347" y="1042"/>
                  </a:lnTo>
                  <a:lnTo>
                    <a:pt x="1444553" y="0"/>
                  </a:lnTo>
                  <a:lnTo>
                    <a:pt x="1494072" y="184"/>
                  </a:lnTo>
                  <a:lnTo>
                    <a:pt x="1543877" y="1606"/>
                  </a:lnTo>
                  <a:lnTo>
                    <a:pt x="1593941" y="4277"/>
                  </a:lnTo>
                  <a:lnTo>
                    <a:pt x="1644235" y="8207"/>
                  </a:lnTo>
                  <a:lnTo>
                    <a:pt x="1694733" y="13408"/>
                  </a:lnTo>
                  <a:lnTo>
                    <a:pt x="1745407" y="19890"/>
                  </a:lnTo>
                  <a:lnTo>
                    <a:pt x="1796229" y="27663"/>
                  </a:lnTo>
                  <a:lnTo>
                    <a:pt x="1847172" y="36739"/>
                  </a:lnTo>
                  <a:lnTo>
                    <a:pt x="1898209" y="47129"/>
                  </a:lnTo>
                  <a:lnTo>
                    <a:pt x="1949311" y="58842"/>
                  </a:lnTo>
                  <a:lnTo>
                    <a:pt x="2000452" y="71891"/>
                  </a:lnTo>
                  <a:lnTo>
                    <a:pt x="2051604" y="86285"/>
                  </a:lnTo>
                  <a:lnTo>
                    <a:pt x="2102739" y="102036"/>
                  </a:lnTo>
                  <a:lnTo>
                    <a:pt x="2442464" y="211129"/>
                  </a:lnTo>
                  <a:lnTo>
                    <a:pt x="2492774" y="227981"/>
                  </a:lnTo>
                  <a:lnTo>
                    <a:pt x="2542380" y="245960"/>
                  </a:lnTo>
                  <a:lnTo>
                    <a:pt x="2591262" y="265041"/>
                  </a:lnTo>
                  <a:lnTo>
                    <a:pt x="2639401" y="285201"/>
                  </a:lnTo>
                  <a:lnTo>
                    <a:pt x="2686775" y="306417"/>
                  </a:lnTo>
                  <a:lnTo>
                    <a:pt x="2733367" y="328664"/>
                  </a:lnTo>
                  <a:lnTo>
                    <a:pt x="2779155" y="351919"/>
                  </a:lnTo>
                  <a:lnTo>
                    <a:pt x="2824120" y="376159"/>
                  </a:lnTo>
                  <a:lnTo>
                    <a:pt x="2868242" y="401358"/>
                  </a:lnTo>
                  <a:lnTo>
                    <a:pt x="2911501" y="427495"/>
                  </a:lnTo>
                  <a:lnTo>
                    <a:pt x="2953878" y="454545"/>
                  </a:lnTo>
                  <a:lnTo>
                    <a:pt x="2995353" y="482485"/>
                  </a:lnTo>
                  <a:lnTo>
                    <a:pt x="3035906" y="511290"/>
                  </a:lnTo>
                  <a:lnTo>
                    <a:pt x="3075517" y="540938"/>
                  </a:lnTo>
                  <a:lnTo>
                    <a:pt x="3114167" y="571404"/>
                  </a:lnTo>
                  <a:lnTo>
                    <a:pt x="3151835" y="602665"/>
                  </a:lnTo>
                  <a:lnTo>
                    <a:pt x="3188502" y="634698"/>
                  </a:lnTo>
                  <a:lnTo>
                    <a:pt x="3224147" y="667477"/>
                  </a:lnTo>
                  <a:lnTo>
                    <a:pt x="3258753" y="700981"/>
                  </a:lnTo>
                  <a:lnTo>
                    <a:pt x="3292297" y="735185"/>
                  </a:lnTo>
                  <a:lnTo>
                    <a:pt x="3324762" y="770065"/>
                  </a:lnTo>
                  <a:lnTo>
                    <a:pt x="3356126" y="805598"/>
                  </a:lnTo>
                  <a:lnTo>
                    <a:pt x="3386370" y="841760"/>
                  </a:lnTo>
                  <a:lnTo>
                    <a:pt x="3415475" y="878528"/>
                  </a:lnTo>
                  <a:lnTo>
                    <a:pt x="3443419" y="915878"/>
                  </a:lnTo>
                  <a:lnTo>
                    <a:pt x="3470185" y="953785"/>
                  </a:lnTo>
                  <a:lnTo>
                    <a:pt x="3495752" y="992227"/>
                  </a:lnTo>
                  <a:lnTo>
                    <a:pt x="3520099" y="1031180"/>
                  </a:lnTo>
                  <a:lnTo>
                    <a:pt x="3543208" y="1070620"/>
                  </a:lnTo>
                  <a:lnTo>
                    <a:pt x="3565059" y="1110524"/>
                  </a:lnTo>
                  <a:lnTo>
                    <a:pt x="3585631" y="1150867"/>
                  </a:lnTo>
                  <a:lnTo>
                    <a:pt x="3604905" y="1191626"/>
                  </a:lnTo>
                  <a:lnTo>
                    <a:pt x="3622861" y="1232778"/>
                  </a:lnTo>
                  <a:lnTo>
                    <a:pt x="3639480" y="1274299"/>
                  </a:lnTo>
                  <a:lnTo>
                    <a:pt x="3654741" y="1316164"/>
                  </a:lnTo>
                  <a:lnTo>
                    <a:pt x="3668625" y="1358351"/>
                  </a:lnTo>
                  <a:lnTo>
                    <a:pt x="3681112" y="1400836"/>
                  </a:lnTo>
                  <a:lnTo>
                    <a:pt x="3692182" y="1443595"/>
                  </a:lnTo>
                  <a:lnTo>
                    <a:pt x="3701815" y="1486604"/>
                  </a:lnTo>
                  <a:lnTo>
                    <a:pt x="3709992" y="1529840"/>
                  </a:lnTo>
                  <a:lnTo>
                    <a:pt x="3716693" y="1573278"/>
                  </a:lnTo>
                  <a:lnTo>
                    <a:pt x="3721898" y="1616897"/>
                  </a:lnTo>
                  <a:lnTo>
                    <a:pt x="3725587" y="1660671"/>
                  </a:lnTo>
                  <a:lnTo>
                    <a:pt x="3727740" y="1704576"/>
                  </a:lnTo>
                  <a:lnTo>
                    <a:pt x="3728339" y="1748591"/>
                  </a:lnTo>
                  <a:lnTo>
                    <a:pt x="3898138" y="1803201"/>
                  </a:lnTo>
                  <a:lnTo>
                    <a:pt x="3502279" y="2050724"/>
                  </a:lnTo>
                  <a:lnTo>
                    <a:pt x="3218815" y="1584888"/>
                  </a:lnTo>
                  <a:lnTo>
                    <a:pt x="3388614" y="1639498"/>
                  </a:lnTo>
                  <a:lnTo>
                    <a:pt x="3388011" y="1595170"/>
                  </a:lnTo>
                  <a:lnTo>
                    <a:pt x="3385825" y="1550930"/>
                  </a:lnTo>
                  <a:lnTo>
                    <a:pt x="3382076" y="1506803"/>
                  </a:lnTo>
                  <a:lnTo>
                    <a:pt x="3376783" y="1462815"/>
                  </a:lnTo>
                  <a:lnTo>
                    <a:pt x="3369964" y="1418990"/>
                  </a:lnTo>
                  <a:lnTo>
                    <a:pt x="3361639" y="1375354"/>
                  </a:lnTo>
                  <a:lnTo>
                    <a:pt x="3351827" y="1331933"/>
                  </a:lnTo>
                  <a:lnTo>
                    <a:pt x="3340548" y="1288751"/>
                  </a:lnTo>
                  <a:lnTo>
                    <a:pt x="3327819" y="1245834"/>
                  </a:lnTo>
                  <a:lnTo>
                    <a:pt x="3313662" y="1203207"/>
                  </a:lnTo>
                  <a:lnTo>
                    <a:pt x="3298094" y="1160895"/>
                  </a:lnTo>
                  <a:lnTo>
                    <a:pt x="3281135" y="1118925"/>
                  </a:lnTo>
                  <a:lnTo>
                    <a:pt x="3262804" y="1077320"/>
                  </a:lnTo>
                  <a:lnTo>
                    <a:pt x="3243120" y="1036106"/>
                  </a:lnTo>
                  <a:lnTo>
                    <a:pt x="3222103" y="995309"/>
                  </a:lnTo>
                  <a:lnTo>
                    <a:pt x="3199772" y="954954"/>
                  </a:lnTo>
                  <a:lnTo>
                    <a:pt x="3176145" y="915066"/>
                  </a:lnTo>
                  <a:lnTo>
                    <a:pt x="3151242" y="875670"/>
                  </a:lnTo>
                  <a:lnTo>
                    <a:pt x="3125082" y="836792"/>
                  </a:lnTo>
                  <a:lnTo>
                    <a:pt x="3097685" y="798457"/>
                  </a:lnTo>
                  <a:lnTo>
                    <a:pt x="3069069" y="760691"/>
                  </a:lnTo>
                  <a:lnTo>
                    <a:pt x="3039253" y="723517"/>
                  </a:lnTo>
                  <a:lnTo>
                    <a:pt x="3008258" y="686963"/>
                  </a:lnTo>
                  <a:lnTo>
                    <a:pt x="2976101" y="651053"/>
                  </a:lnTo>
                  <a:lnTo>
                    <a:pt x="2942803" y="615812"/>
                  </a:lnTo>
                  <a:lnTo>
                    <a:pt x="2908381" y="581266"/>
                  </a:lnTo>
                  <a:lnTo>
                    <a:pt x="2872857" y="547440"/>
                  </a:lnTo>
                  <a:lnTo>
                    <a:pt x="2836248" y="514359"/>
                  </a:lnTo>
                  <a:lnTo>
                    <a:pt x="2798574" y="482048"/>
                  </a:lnTo>
                  <a:lnTo>
                    <a:pt x="2759853" y="450534"/>
                  </a:lnTo>
                  <a:lnTo>
                    <a:pt x="2720106" y="419840"/>
                  </a:lnTo>
                  <a:lnTo>
                    <a:pt x="2679352" y="389993"/>
                  </a:lnTo>
                  <a:lnTo>
                    <a:pt x="2637609" y="361018"/>
                  </a:lnTo>
                  <a:lnTo>
                    <a:pt x="2594896" y="332940"/>
                  </a:lnTo>
                  <a:lnTo>
                    <a:pt x="2551234" y="305784"/>
                  </a:lnTo>
                  <a:lnTo>
                    <a:pt x="2506640" y="279575"/>
                  </a:lnTo>
                  <a:lnTo>
                    <a:pt x="2461135" y="254340"/>
                  </a:lnTo>
                  <a:lnTo>
                    <a:pt x="2414737" y="230102"/>
                  </a:lnTo>
                  <a:lnTo>
                    <a:pt x="2367465" y="206888"/>
                  </a:lnTo>
                  <a:lnTo>
                    <a:pt x="2319339" y="184722"/>
                  </a:lnTo>
                  <a:lnTo>
                    <a:pt x="2270379" y="163631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94049" y="904747"/>
              <a:ext cx="1939925" cy="19320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58470" y="35799"/>
              <a:ext cx="7157611" cy="27565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5800" y="4387850"/>
              <a:ext cx="824230" cy="703580"/>
            </a:xfrm>
            <a:custGeom>
              <a:avLst/>
              <a:gdLst/>
              <a:ahLst/>
              <a:cxnLst/>
              <a:rect l="l" t="t" r="r" b="b"/>
              <a:pathLst>
                <a:path w="824230" h="703579">
                  <a:moveTo>
                    <a:pt x="411861" y="0"/>
                  </a:moveTo>
                  <a:lnTo>
                    <a:pt x="360199" y="2740"/>
                  </a:lnTo>
                  <a:lnTo>
                    <a:pt x="310452" y="10742"/>
                  </a:lnTo>
                  <a:lnTo>
                    <a:pt x="263006" y="23675"/>
                  </a:lnTo>
                  <a:lnTo>
                    <a:pt x="218246" y="41209"/>
                  </a:lnTo>
                  <a:lnTo>
                    <a:pt x="176559" y="63015"/>
                  </a:lnTo>
                  <a:lnTo>
                    <a:pt x="138330" y="88763"/>
                  </a:lnTo>
                  <a:lnTo>
                    <a:pt x="103946" y="118123"/>
                  </a:lnTo>
                  <a:lnTo>
                    <a:pt x="73793" y="150765"/>
                  </a:lnTo>
                  <a:lnTo>
                    <a:pt x="48257" y="186359"/>
                  </a:lnTo>
                  <a:lnTo>
                    <a:pt x="27723" y="224576"/>
                  </a:lnTo>
                  <a:lnTo>
                    <a:pt x="12579" y="265085"/>
                  </a:lnTo>
                  <a:lnTo>
                    <a:pt x="3209" y="307558"/>
                  </a:lnTo>
                  <a:lnTo>
                    <a:pt x="0" y="351663"/>
                  </a:lnTo>
                  <a:lnTo>
                    <a:pt x="3209" y="395767"/>
                  </a:lnTo>
                  <a:lnTo>
                    <a:pt x="12579" y="438240"/>
                  </a:lnTo>
                  <a:lnTo>
                    <a:pt x="27723" y="478749"/>
                  </a:lnTo>
                  <a:lnTo>
                    <a:pt x="48257" y="516966"/>
                  </a:lnTo>
                  <a:lnTo>
                    <a:pt x="73793" y="552560"/>
                  </a:lnTo>
                  <a:lnTo>
                    <a:pt x="103946" y="585202"/>
                  </a:lnTo>
                  <a:lnTo>
                    <a:pt x="138330" y="614562"/>
                  </a:lnTo>
                  <a:lnTo>
                    <a:pt x="176559" y="640310"/>
                  </a:lnTo>
                  <a:lnTo>
                    <a:pt x="218246" y="662116"/>
                  </a:lnTo>
                  <a:lnTo>
                    <a:pt x="263006" y="679650"/>
                  </a:lnTo>
                  <a:lnTo>
                    <a:pt x="310452" y="692583"/>
                  </a:lnTo>
                  <a:lnTo>
                    <a:pt x="360199" y="700585"/>
                  </a:lnTo>
                  <a:lnTo>
                    <a:pt x="411861" y="703326"/>
                  </a:lnTo>
                  <a:lnTo>
                    <a:pt x="463549" y="700585"/>
                  </a:lnTo>
                  <a:lnTo>
                    <a:pt x="513319" y="692583"/>
                  </a:lnTo>
                  <a:lnTo>
                    <a:pt x="560785" y="679650"/>
                  </a:lnTo>
                  <a:lnTo>
                    <a:pt x="605560" y="662116"/>
                  </a:lnTo>
                  <a:lnTo>
                    <a:pt x="647260" y="640310"/>
                  </a:lnTo>
                  <a:lnTo>
                    <a:pt x="685498" y="614562"/>
                  </a:lnTo>
                  <a:lnTo>
                    <a:pt x="719889" y="585202"/>
                  </a:lnTo>
                  <a:lnTo>
                    <a:pt x="750047" y="552560"/>
                  </a:lnTo>
                  <a:lnTo>
                    <a:pt x="775587" y="516966"/>
                  </a:lnTo>
                  <a:lnTo>
                    <a:pt x="796123" y="478749"/>
                  </a:lnTo>
                  <a:lnTo>
                    <a:pt x="811269" y="438240"/>
                  </a:lnTo>
                  <a:lnTo>
                    <a:pt x="820639" y="395767"/>
                  </a:lnTo>
                  <a:lnTo>
                    <a:pt x="823849" y="351663"/>
                  </a:lnTo>
                  <a:lnTo>
                    <a:pt x="820639" y="307558"/>
                  </a:lnTo>
                  <a:lnTo>
                    <a:pt x="811269" y="265085"/>
                  </a:lnTo>
                  <a:lnTo>
                    <a:pt x="796123" y="224576"/>
                  </a:lnTo>
                  <a:lnTo>
                    <a:pt x="775587" y="186359"/>
                  </a:lnTo>
                  <a:lnTo>
                    <a:pt x="750047" y="150765"/>
                  </a:lnTo>
                  <a:lnTo>
                    <a:pt x="719889" y="118123"/>
                  </a:lnTo>
                  <a:lnTo>
                    <a:pt x="685498" y="88763"/>
                  </a:lnTo>
                  <a:lnTo>
                    <a:pt x="647260" y="63015"/>
                  </a:lnTo>
                  <a:lnTo>
                    <a:pt x="605560" y="41209"/>
                  </a:lnTo>
                  <a:lnTo>
                    <a:pt x="560785" y="23675"/>
                  </a:lnTo>
                  <a:lnTo>
                    <a:pt x="513319" y="10742"/>
                  </a:lnTo>
                  <a:lnTo>
                    <a:pt x="463549" y="2740"/>
                  </a:lnTo>
                  <a:lnTo>
                    <a:pt x="411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36054" y="883411"/>
            <a:ext cx="4110990" cy="293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Хирургическое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получение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сперматозоидов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TESE, TESA,  MESA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Calibri"/>
              <a:cs typeface="Calibri"/>
            </a:endParaRPr>
          </a:p>
          <a:p>
            <a:pPr marL="698500" marR="12700" indent="-228600">
              <a:lnSpc>
                <a:spcPts val="1939"/>
              </a:lnSpc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5" dirty="0">
                <a:latin typeface="Calibri"/>
                <a:cs typeface="Calibri"/>
              </a:rPr>
              <a:t>Инвазивный </a:t>
            </a:r>
            <a:r>
              <a:rPr sz="1800" spc="-20" dirty="0">
                <a:latin typeface="Calibri"/>
                <a:cs typeface="Calibri"/>
              </a:rPr>
              <a:t>метод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опасностью  осложнений </a:t>
            </a:r>
            <a:r>
              <a:rPr sz="1800" spc="-10" dirty="0">
                <a:latin typeface="Calibri"/>
                <a:cs typeface="Calibri"/>
              </a:rPr>
              <a:t>(гематома, </a:t>
            </a:r>
            <a:r>
              <a:rPr sz="1800" spc="-5" dirty="0">
                <a:latin typeface="Calibri"/>
                <a:cs typeface="Calibri"/>
              </a:rPr>
              <a:t>инфекция,  </a:t>
            </a:r>
            <a:r>
              <a:rPr sz="1800" dirty="0">
                <a:latin typeface="Calibri"/>
                <a:cs typeface="Calibri"/>
              </a:rPr>
              <a:t>атрофия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яичка)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0" dirty="0">
                <a:latin typeface="Calibri"/>
                <a:cs typeface="Calibri"/>
              </a:rPr>
              <a:t>Дорогостоящий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метод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254" y="4140834"/>
            <a:ext cx="4192904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• </a:t>
            </a:r>
            <a:r>
              <a:rPr sz="1800" spc="-10" dirty="0">
                <a:latin typeface="Calibri"/>
                <a:cs typeface="Calibri"/>
              </a:rPr>
              <a:t>Небольшое количество сперматозоидов  </a:t>
            </a:r>
            <a:r>
              <a:rPr sz="1800" spc="-5" dirty="0">
                <a:latin typeface="Calibri"/>
                <a:cs typeface="Calibri"/>
              </a:rPr>
              <a:t>принуждает пару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участию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протоколе  </a:t>
            </a:r>
            <a:r>
              <a:rPr sz="1800" spc="-20" dirty="0">
                <a:latin typeface="Calibri"/>
                <a:cs typeface="Calibri"/>
              </a:rPr>
              <a:t>ЭКО </a:t>
            </a:r>
            <a:r>
              <a:rPr sz="1800" spc="-5" dirty="0">
                <a:latin typeface="Calibri"/>
                <a:cs typeface="Calibri"/>
              </a:rPr>
              <a:t>(инсеминация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невозможна)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93254" y="5255133"/>
            <a:ext cx="36455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0" dirty="0">
                <a:latin typeface="Calibri"/>
                <a:cs typeface="Calibri"/>
              </a:rPr>
              <a:t>Наиболее </a:t>
            </a:r>
            <a:r>
              <a:rPr sz="1800" dirty="0">
                <a:latin typeface="Calibri"/>
                <a:cs typeface="Calibri"/>
              </a:rPr>
              <a:t>эффективный </a:t>
            </a:r>
            <a:r>
              <a:rPr sz="1800" spc="-20" dirty="0">
                <a:latin typeface="Calibri"/>
                <a:cs typeface="Calibri"/>
              </a:rPr>
              <a:t>метод </a:t>
            </a:r>
            <a:r>
              <a:rPr sz="1800" dirty="0">
                <a:latin typeface="Calibri"/>
                <a:cs typeface="Calibri"/>
              </a:rPr>
              <a:t>для  </a:t>
            </a:r>
            <a:r>
              <a:rPr sz="1800" spc="-5" dirty="0">
                <a:latin typeface="Calibri"/>
                <a:cs typeface="Calibri"/>
              </a:rPr>
              <a:t>рождения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ребенка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7828" y="3778961"/>
            <a:ext cx="472821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76580" marR="5080" indent="-564515">
              <a:lnSpc>
                <a:spcPts val="3460"/>
              </a:lnSpc>
              <a:spcBef>
                <a:spcPts val="535"/>
              </a:spcBef>
            </a:pPr>
            <a:r>
              <a:rPr sz="3200" b="0" spc="-25" dirty="0">
                <a:solidFill>
                  <a:srgbClr val="001F5F"/>
                </a:solidFill>
                <a:latin typeface="Calibri Light"/>
                <a:cs typeface="Calibri Light"/>
              </a:rPr>
              <a:t>Коррекция</a:t>
            </a:r>
            <a:r>
              <a:rPr sz="3200" b="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3200" b="0" spc="-30" dirty="0">
                <a:solidFill>
                  <a:srgbClr val="001F5F"/>
                </a:solidFill>
                <a:latin typeface="Calibri Light"/>
                <a:cs typeface="Calibri Light"/>
              </a:rPr>
              <a:t>репродуктивных  нарушений </a:t>
            </a:r>
            <a:r>
              <a:rPr sz="3200" b="0" dirty="0">
                <a:solidFill>
                  <a:srgbClr val="001F5F"/>
                </a:solidFill>
                <a:latin typeface="Calibri Light"/>
                <a:cs typeface="Calibri Light"/>
              </a:rPr>
              <a:t>у</a:t>
            </a:r>
            <a:r>
              <a:rPr sz="3200" b="0" spc="-114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001F5F"/>
                </a:solidFill>
                <a:latin typeface="Calibri Light"/>
                <a:cs typeface="Calibri Light"/>
              </a:rPr>
              <a:t>мужчин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367" y="5392623"/>
            <a:ext cx="5407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Применение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вспомогательных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репродуктивных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технологий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позвоночно-спинномозговой травме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 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мужчин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позволяет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наступить беременности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25%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случаев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87" y="3447922"/>
            <a:ext cx="10682605" cy="174625"/>
          </a:xfrm>
          <a:custGeom>
            <a:avLst/>
            <a:gdLst/>
            <a:ahLst/>
            <a:cxnLst/>
            <a:rect l="l" t="t" r="r" b="b"/>
            <a:pathLst>
              <a:path w="10682605" h="174625">
                <a:moveTo>
                  <a:pt x="10507662" y="104764"/>
                </a:moveTo>
                <a:lnTo>
                  <a:pt x="10507611" y="174625"/>
                </a:lnTo>
                <a:lnTo>
                  <a:pt x="10647413" y="104775"/>
                </a:lnTo>
                <a:lnTo>
                  <a:pt x="10507662" y="104764"/>
                </a:lnTo>
                <a:close/>
              </a:path>
              <a:path w="10682605" h="174625">
                <a:moveTo>
                  <a:pt x="10507687" y="69839"/>
                </a:moveTo>
                <a:lnTo>
                  <a:pt x="10507662" y="104764"/>
                </a:lnTo>
                <a:lnTo>
                  <a:pt x="10525137" y="104775"/>
                </a:lnTo>
                <a:lnTo>
                  <a:pt x="10525137" y="69850"/>
                </a:lnTo>
                <a:lnTo>
                  <a:pt x="10507687" y="69839"/>
                </a:lnTo>
                <a:close/>
              </a:path>
              <a:path w="10682605" h="174625">
                <a:moveTo>
                  <a:pt x="10507738" y="0"/>
                </a:moveTo>
                <a:lnTo>
                  <a:pt x="10507687" y="69839"/>
                </a:lnTo>
                <a:lnTo>
                  <a:pt x="10525137" y="69850"/>
                </a:lnTo>
                <a:lnTo>
                  <a:pt x="10525137" y="104775"/>
                </a:lnTo>
                <a:lnTo>
                  <a:pt x="10647434" y="104764"/>
                </a:lnTo>
                <a:lnTo>
                  <a:pt x="10682236" y="87375"/>
                </a:lnTo>
                <a:lnTo>
                  <a:pt x="10507738" y="0"/>
                </a:lnTo>
                <a:close/>
              </a:path>
              <a:path w="10682605" h="174625">
                <a:moveTo>
                  <a:pt x="25" y="63626"/>
                </a:moveTo>
                <a:lnTo>
                  <a:pt x="0" y="98551"/>
                </a:lnTo>
                <a:lnTo>
                  <a:pt x="10507662" y="104764"/>
                </a:lnTo>
                <a:lnTo>
                  <a:pt x="10507687" y="69839"/>
                </a:lnTo>
                <a:lnTo>
                  <a:pt x="25" y="6362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2167" y="1245488"/>
            <a:ext cx="29419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Изменение образа</a:t>
            </a:r>
            <a:r>
              <a:rPr sz="1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жизни/поведения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2167" y="1458849"/>
            <a:ext cx="308038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Снижение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массы</a:t>
            </a:r>
            <a:r>
              <a:rPr sz="1400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тела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Уменьшение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потребления</a:t>
            </a:r>
            <a:r>
              <a:rPr sz="1400" spc="-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кофеина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Отказ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400" spc="-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курения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Тренировка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мочевого</a:t>
            </a:r>
            <a:r>
              <a:rPr sz="1400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Ограничение употребления</a:t>
            </a:r>
            <a:r>
              <a:rPr sz="1400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жидкости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Регулярность</a:t>
            </a:r>
            <a:r>
              <a:rPr sz="1400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мочеиспусканий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3125" y="1133475"/>
            <a:ext cx="4314825" cy="3300729"/>
            <a:chOff x="873125" y="1133475"/>
            <a:chExt cx="4314825" cy="3300729"/>
          </a:xfrm>
        </p:grpSpPr>
        <p:sp>
          <p:nvSpPr>
            <p:cNvPr id="6" name="object 6"/>
            <p:cNvSpPr/>
            <p:nvPr/>
          </p:nvSpPr>
          <p:spPr>
            <a:xfrm>
              <a:off x="873125" y="1133475"/>
              <a:ext cx="2844800" cy="3300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45075" y="3478148"/>
              <a:ext cx="142875" cy="955675"/>
            </a:xfrm>
            <a:custGeom>
              <a:avLst/>
              <a:gdLst/>
              <a:ahLst/>
              <a:cxnLst/>
              <a:rect l="l" t="t" r="r" b="b"/>
              <a:pathLst>
                <a:path w="142875" h="955675">
                  <a:moveTo>
                    <a:pt x="77724" y="927100"/>
                  </a:moveTo>
                  <a:lnTo>
                    <a:pt x="61975" y="927100"/>
                  </a:lnTo>
                  <a:lnTo>
                    <a:pt x="55499" y="933576"/>
                  </a:lnTo>
                  <a:lnTo>
                    <a:pt x="55499" y="949325"/>
                  </a:lnTo>
                  <a:lnTo>
                    <a:pt x="61975" y="955675"/>
                  </a:lnTo>
                  <a:lnTo>
                    <a:pt x="77724" y="955675"/>
                  </a:lnTo>
                  <a:lnTo>
                    <a:pt x="84074" y="949325"/>
                  </a:lnTo>
                  <a:lnTo>
                    <a:pt x="84074" y="933576"/>
                  </a:lnTo>
                  <a:lnTo>
                    <a:pt x="77724" y="927100"/>
                  </a:lnTo>
                  <a:close/>
                </a:path>
                <a:path w="142875" h="955675">
                  <a:moveTo>
                    <a:pt x="77724" y="869950"/>
                  </a:moveTo>
                  <a:lnTo>
                    <a:pt x="61975" y="869950"/>
                  </a:lnTo>
                  <a:lnTo>
                    <a:pt x="55499" y="876300"/>
                  </a:lnTo>
                  <a:lnTo>
                    <a:pt x="55499" y="892175"/>
                  </a:lnTo>
                  <a:lnTo>
                    <a:pt x="61975" y="898525"/>
                  </a:lnTo>
                  <a:lnTo>
                    <a:pt x="77724" y="898525"/>
                  </a:lnTo>
                  <a:lnTo>
                    <a:pt x="84074" y="892175"/>
                  </a:lnTo>
                  <a:lnTo>
                    <a:pt x="84074" y="876300"/>
                  </a:lnTo>
                  <a:lnTo>
                    <a:pt x="77724" y="869950"/>
                  </a:lnTo>
                  <a:close/>
                </a:path>
                <a:path w="142875" h="955675">
                  <a:moveTo>
                    <a:pt x="77724" y="812800"/>
                  </a:moveTo>
                  <a:lnTo>
                    <a:pt x="61975" y="812800"/>
                  </a:lnTo>
                  <a:lnTo>
                    <a:pt x="55499" y="819150"/>
                  </a:lnTo>
                  <a:lnTo>
                    <a:pt x="55499" y="835025"/>
                  </a:lnTo>
                  <a:lnTo>
                    <a:pt x="61975" y="841375"/>
                  </a:lnTo>
                  <a:lnTo>
                    <a:pt x="77724" y="841375"/>
                  </a:lnTo>
                  <a:lnTo>
                    <a:pt x="84074" y="835025"/>
                  </a:lnTo>
                  <a:lnTo>
                    <a:pt x="84074" y="819150"/>
                  </a:lnTo>
                  <a:lnTo>
                    <a:pt x="77724" y="812800"/>
                  </a:lnTo>
                  <a:close/>
                </a:path>
                <a:path w="142875" h="955675">
                  <a:moveTo>
                    <a:pt x="77724" y="755650"/>
                  </a:moveTo>
                  <a:lnTo>
                    <a:pt x="61975" y="755650"/>
                  </a:lnTo>
                  <a:lnTo>
                    <a:pt x="55499" y="762000"/>
                  </a:lnTo>
                  <a:lnTo>
                    <a:pt x="55499" y="777748"/>
                  </a:lnTo>
                  <a:lnTo>
                    <a:pt x="61975" y="784225"/>
                  </a:lnTo>
                  <a:lnTo>
                    <a:pt x="77724" y="784225"/>
                  </a:lnTo>
                  <a:lnTo>
                    <a:pt x="84074" y="777748"/>
                  </a:lnTo>
                  <a:lnTo>
                    <a:pt x="84074" y="762000"/>
                  </a:lnTo>
                  <a:lnTo>
                    <a:pt x="77724" y="755650"/>
                  </a:lnTo>
                  <a:close/>
                </a:path>
                <a:path w="142875" h="955675">
                  <a:moveTo>
                    <a:pt x="77724" y="698373"/>
                  </a:moveTo>
                  <a:lnTo>
                    <a:pt x="61975" y="698373"/>
                  </a:lnTo>
                  <a:lnTo>
                    <a:pt x="55499" y="704850"/>
                  </a:lnTo>
                  <a:lnTo>
                    <a:pt x="55499" y="720598"/>
                  </a:lnTo>
                  <a:lnTo>
                    <a:pt x="61975" y="727075"/>
                  </a:lnTo>
                  <a:lnTo>
                    <a:pt x="77724" y="727075"/>
                  </a:lnTo>
                  <a:lnTo>
                    <a:pt x="84074" y="720598"/>
                  </a:lnTo>
                  <a:lnTo>
                    <a:pt x="84074" y="704850"/>
                  </a:lnTo>
                  <a:lnTo>
                    <a:pt x="77724" y="698373"/>
                  </a:lnTo>
                  <a:close/>
                </a:path>
                <a:path w="142875" h="955675">
                  <a:moveTo>
                    <a:pt x="77724" y="641223"/>
                  </a:moveTo>
                  <a:lnTo>
                    <a:pt x="61975" y="641223"/>
                  </a:lnTo>
                  <a:lnTo>
                    <a:pt x="55499" y="647573"/>
                  </a:lnTo>
                  <a:lnTo>
                    <a:pt x="55499" y="663448"/>
                  </a:lnTo>
                  <a:lnTo>
                    <a:pt x="61975" y="669798"/>
                  </a:lnTo>
                  <a:lnTo>
                    <a:pt x="77724" y="669798"/>
                  </a:lnTo>
                  <a:lnTo>
                    <a:pt x="84074" y="663448"/>
                  </a:lnTo>
                  <a:lnTo>
                    <a:pt x="84074" y="647573"/>
                  </a:lnTo>
                  <a:lnTo>
                    <a:pt x="77724" y="641223"/>
                  </a:lnTo>
                  <a:close/>
                </a:path>
                <a:path w="142875" h="955675">
                  <a:moveTo>
                    <a:pt x="79375" y="585596"/>
                  </a:moveTo>
                  <a:lnTo>
                    <a:pt x="63500" y="585596"/>
                  </a:lnTo>
                  <a:lnTo>
                    <a:pt x="57150" y="592074"/>
                  </a:lnTo>
                  <a:lnTo>
                    <a:pt x="57150" y="607821"/>
                  </a:lnTo>
                  <a:lnTo>
                    <a:pt x="63500" y="614299"/>
                  </a:lnTo>
                  <a:lnTo>
                    <a:pt x="79375" y="614299"/>
                  </a:lnTo>
                  <a:lnTo>
                    <a:pt x="85725" y="607821"/>
                  </a:lnTo>
                  <a:lnTo>
                    <a:pt x="85725" y="592074"/>
                  </a:lnTo>
                  <a:lnTo>
                    <a:pt x="79375" y="585596"/>
                  </a:lnTo>
                  <a:close/>
                </a:path>
                <a:path w="142875" h="955675">
                  <a:moveTo>
                    <a:pt x="79375" y="528446"/>
                  </a:moveTo>
                  <a:lnTo>
                    <a:pt x="63500" y="528446"/>
                  </a:lnTo>
                  <a:lnTo>
                    <a:pt x="57150" y="534924"/>
                  </a:lnTo>
                  <a:lnTo>
                    <a:pt x="57150" y="550671"/>
                  </a:lnTo>
                  <a:lnTo>
                    <a:pt x="63500" y="557021"/>
                  </a:lnTo>
                  <a:lnTo>
                    <a:pt x="79375" y="557021"/>
                  </a:lnTo>
                  <a:lnTo>
                    <a:pt x="85725" y="550671"/>
                  </a:lnTo>
                  <a:lnTo>
                    <a:pt x="85725" y="534924"/>
                  </a:lnTo>
                  <a:lnTo>
                    <a:pt x="79375" y="528446"/>
                  </a:lnTo>
                  <a:close/>
                </a:path>
                <a:path w="142875" h="955675">
                  <a:moveTo>
                    <a:pt x="79375" y="471296"/>
                  </a:moveTo>
                  <a:lnTo>
                    <a:pt x="63500" y="471296"/>
                  </a:lnTo>
                  <a:lnTo>
                    <a:pt x="57150" y="477646"/>
                  </a:lnTo>
                  <a:lnTo>
                    <a:pt x="57150" y="493521"/>
                  </a:lnTo>
                  <a:lnTo>
                    <a:pt x="63500" y="499871"/>
                  </a:lnTo>
                  <a:lnTo>
                    <a:pt x="79375" y="499871"/>
                  </a:lnTo>
                  <a:lnTo>
                    <a:pt x="85725" y="493521"/>
                  </a:lnTo>
                  <a:lnTo>
                    <a:pt x="85725" y="477646"/>
                  </a:lnTo>
                  <a:lnTo>
                    <a:pt x="79375" y="471296"/>
                  </a:lnTo>
                  <a:close/>
                </a:path>
                <a:path w="142875" h="955675">
                  <a:moveTo>
                    <a:pt x="79375" y="414146"/>
                  </a:moveTo>
                  <a:lnTo>
                    <a:pt x="63500" y="414146"/>
                  </a:lnTo>
                  <a:lnTo>
                    <a:pt x="57150" y="420496"/>
                  </a:lnTo>
                  <a:lnTo>
                    <a:pt x="57150" y="436371"/>
                  </a:lnTo>
                  <a:lnTo>
                    <a:pt x="63500" y="442721"/>
                  </a:lnTo>
                  <a:lnTo>
                    <a:pt x="79375" y="442721"/>
                  </a:lnTo>
                  <a:lnTo>
                    <a:pt x="85725" y="436371"/>
                  </a:lnTo>
                  <a:lnTo>
                    <a:pt x="85725" y="420496"/>
                  </a:lnTo>
                  <a:lnTo>
                    <a:pt x="79375" y="414146"/>
                  </a:lnTo>
                  <a:close/>
                </a:path>
                <a:path w="142875" h="955675">
                  <a:moveTo>
                    <a:pt x="79375" y="356996"/>
                  </a:moveTo>
                  <a:lnTo>
                    <a:pt x="63500" y="356996"/>
                  </a:lnTo>
                  <a:lnTo>
                    <a:pt x="57150" y="363346"/>
                  </a:lnTo>
                  <a:lnTo>
                    <a:pt x="57150" y="379094"/>
                  </a:lnTo>
                  <a:lnTo>
                    <a:pt x="63500" y="385571"/>
                  </a:lnTo>
                  <a:lnTo>
                    <a:pt x="79375" y="385571"/>
                  </a:lnTo>
                  <a:lnTo>
                    <a:pt x="85725" y="379094"/>
                  </a:lnTo>
                  <a:lnTo>
                    <a:pt x="85725" y="363346"/>
                  </a:lnTo>
                  <a:lnTo>
                    <a:pt x="79375" y="356996"/>
                  </a:lnTo>
                  <a:close/>
                </a:path>
                <a:path w="142875" h="955675">
                  <a:moveTo>
                    <a:pt x="79375" y="299719"/>
                  </a:moveTo>
                  <a:lnTo>
                    <a:pt x="63500" y="299719"/>
                  </a:lnTo>
                  <a:lnTo>
                    <a:pt x="57150" y="306196"/>
                  </a:lnTo>
                  <a:lnTo>
                    <a:pt x="57150" y="321944"/>
                  </a:lnTo>
                  <a:lnTo>
                    <a:pt x="63500" y="328421"/>
                  </a:lnTo>
                  <a:lnTo>
                    <a:pt x="79375" y="328421"/>
                  </a:lnTo>
                  <a:lnTo>
                    <a:pt x="85725" y="321944"/>
                  </a:lnTo>
                  <a:lnTo>
                    <a:pt x="85725" y="306196"/>
                  </a:lnTo>
                  <a:lnTo>
                    <a:pt x="79375" y="299719"/>
                  </a:lnTo>
                  <a:close/>
                </a:path>
                <a:path w="142875" h="955675">
                  <a:moveTo>
                    <a:pt x="79375" y="242569"/>
                  </a:moveTo>
                  <a:lnTo>
                    <a:pt x="63500" y="242569"/>
                  </a:lnTo>
                  <a:lnTo>
                    <a:pt x="57150" y="248919"/>
                  </a:lnTo>
                  <a:lnTo>
                    <a:pt x="57150" y="264794"/>
                  </a:lnTo>
                  <a:lnTo>
                    <a:pt x="63500" y="271144"/>
                  </a:lnTo>
                  <a:lnTo>
                    <a:pt x="79375" y="271144"/>
                  </a:lnTo>
                  <a:lnTo>
                    <a:pt x="85725" y="264794"/>
                  </a:lnTo>
                  <a:lnTo>
                    <a:pt x="85725" y="248919"/>
                  </a:lnTo>
                  <a:lnTo>
                    <a:pt x="79375" y="242569"/>
                  </a:lnTo>
                  <a:close/>
                </a:path>
                <a:path w="142875" h="955675">
                  <a:moveTo>
                    <a:pt x="79375" y="185419"/>
                  </a:moveTo>
                  <a:lnTo>
                    <a:pt x="63500" y="185419"/>
                  </a:lnTo>
                  <a:lnTo>
                    <a:pt x="57150" y="191769"/>
                  </a:lnTo>
                  <a:lnTo>
                    <a:pt x="57150" y="207644"/>
                  </a:lnTo>
                  <a:lnTo>
                    <a:pt x="63500" y="213994"/>
                  </a:lnTo>
                  <a:lnTo>
                    <a:pt x="79375" y="213994"/>
                  </a:lnTo>
                  <a:lnTo>
                    <a:pt x="85725" y="207644"/>
                  </a:lnTo>
                  <a:lnTo>
                    <a:pt x="85725" y="191769"/>
                  </a:lnTo>
                  <a:lnTo>
                    <a:pt x="79375" y="185419"/>
                  </a:lnTo>
                  <a:close/>
                </a:path>
                <a:path w="142875" h="955675">
                  <a:moveTo>
                    <a:pt x="57150" y="140006"/>
                  </a:moveTo>
                  <a:lnTo>
                    <a:pt x="57150" y="150368"/>
                  </a:lnTo>
                  <a:lnTo>
                    <a:pt x="63500" y="156844"/>
                  </a:lnTo>
                  <a:lnTo>
                    <a:pt x="79375" y="156844"/>
                  </a:lnTo>
                  <a:lnTo>
                    <a:pt x="85725" y="150368"/>
                  </a:lnTo>
                  <a:lnTo>
                    <a:pt x="85725" y="142875"/>
                  </a:lnTo>
                  <a:lnTo>
                    <a:pt x="71374" y="142875"/>
                  </a:lnTo>
                  <a:lnTo>
                    <a:pt x="57150" y="140006"/>
                  </a:lnTo>
                  <a:close/>
                </a:path>
                <a:path w="142875" h="955675">
                  <a:moveTo>
                    <a:pt x="79375" y="128270"/>
                  </a:moveTo>
                  <a:lnTo>
                    <a:pt x="63500" y="128270"/>
                  </a:lnTo>
                  <a:lnTo>
                    <a:pt x="57150" y="134619"/>
                  </a:lnTo>
                  <a:lnTo>
                    <a:pt x="57150" y="140006"/>
                  </a:lnTo>
                  <a:lnTo>
                    <a:pt x="71374" y="142875"/>
                  </a:lnTo>
                  <a:lnTo>
                    <a:pt x="85635" y="140006"/>
                  </a:lnTo>
                  <a:lnTo>
                    <a:pt x="85725" y="134619"/>
                  </a:lnTo>
                  <a:lnTo>
                    <a:pt x="79375" y="128270"/>
                  </a:lnTo>
                  <a:close/>
                </a:path>
                <a:path w="142875" h="955675">
                  <a:moveTo>
                    <a:pt x="85725" y="139988"/>
                  </a:moveTo>
                  <a:lnTo>
                    <a:pt x="71374" y="142875"/>
                  </a:lnTo>
                  <a:lnTo>
                    <a:pt x="85725" y="142875"/>
                  </a:lnTo>
                  <a:lnTo>
                    <a:pt x="85725" y="139988"/>
                  </a:lnTo>
                  <a:close/>
                </a:path>
                <a:path w="142875" h="955675">
                  <a:moveTo>
                    <a:pt x="71374" y="0"/>
                  </a:moveTo>
                  <a:lnTo>
                    <a:pt x="43612" y="5617"/>
                  </a:lnTo>
                  <a:lnTo>
                    <a:pt x="20923" y="20939"/>
                  </a:lnTo>
                  <a:lnTo>
                    <a:pt x="5615" y="43666"/>
                  </a:lnTo>
                  <a:lnTo>
                    <a:pt x="0" y="71500"/>
                  </a:lnTo>
                  <a:lnTo>
                    <a:pt x="5615" y="99315"/>
                  </a:lnTo>
                  <a:lnTo>
                    <a:pt x="20923" y="121999"/>
                  </a:lnTo>
                  <a:lnTo>
                    <a:pt x="43612" y="137277"/>
                  </a:lnTo>
                  <a:lnTo>
                    <a:pt x="57150" y="140006"/>
                  </a:lnTo>
                  <a:lnTo>
                    <a:pt x="57150" y="134619"/>
                  </a:lnTo>
                  <a:lnTo>
                    <a:pt x="63500" y="128270"/>
                  </a:lnTo>
                  <a:lnTo>
                    <a:pt x="112607" y="128270"/>
                  </a:lnTo>
                  <a:lnTo>
                    <a:pt x="121935" y="121999"/>
                  </a:lnTo>
                  <a:lnTo>
                    <a:pt x="137001" y="99695"/>
                  </a:lnTo>
                  <a:lnTo>
                    <a:pt x="63500" y="99695"/>
                  </a:lnTo>
                  <a:lnTo>
                    <a:pt x="57150" y="93217"/>
                  </a:lnTo>
                  <a:lnTo>
                    <a:pt x="57150" y="77470"/>
                  </a:lnTo>
                  <a:lnTo>
                    <a:pt x="63500" y="70992"/>
                  </a:lnTo>
                  <a:lnTo>
                    <a:pt x="142772" y="70992"/>
                  </a:lnTo>
                  <a:lnTo>
                    <a:pt x="137257" y="43666"/>
                  </a:lnTo>
                  <a:lnTo>
                    <a:pt x="121935" y="20939"/>
                  </a:lnTo>
                  <a:lnTo>
                    <a:pt x="99208" y="5617"/>
                  </a:lnTo>
                  <a:lnTo>
                    <a:pt x="71374" y="0"/>
                  </a:lnTo>
                  <a:close/>
                </a:path>
                <a:path w="142875" h="955675">
                  <a:moveTo>
                    <a:pt x="112607" y="128270"/>
                  </a:moveTo>
                  <a:lnTo>
                    <a:pt x="79375" y="128270"/>
                  </a:lnTo>
                  <a:lnTo>
                    <a:pt x="85725" y="134619"/>
                  </a:lnTo>
                  <a:lnTo>
                    <a:pt x="85725" y="139988"/>
                  </a:lnTo>
                  <a:lnTo>
                    <a:pt x="99208" y="137277"/>
                  </a:lnTo>
                  <a:lnTo>
                    <a:pt x="112607" y="128270"/>
                  </a:lnTo>
                  <a:close/>
                </a:path>
                <a:path w="142875" h="955675">
                  <a:moveTo>
                    <a:pt x="79375" y="70992"/>
                  </a:moveTo>
                  <a:lnTo>
                    <a:pt x="63500" y="70992"/>
                  </a:lnTo>
                  <a:lnTo>
                    <a:pt x="57150" y="77470"/>
                  </a:lnTo>
                  <a:lnTo>
                    <a:pt x="57150" y="93217"/>
                  </a:lnTo>
                  <a:lnTo>
                    <a:pt x="63500" y="99695"/>
                  </a:lnTo>
                  <a:lnTo>
                    <a:pt x="79375" y="99695"/>
                  </a:lnTo>
                  <a:lnTo>
                    <a:pt x="85725" y="93217"/>
                  </a:lnTo>
                  <a:lnTo>
                    <a:pt x="85725" y="77470"/>
                  </a:lnTo>
                  <a:lnTo>
                    <a:pt x="79375" y="70992"/>
                  </a:lnTo>
                  <a:close/>
                </a:path>
                <a:path w="142875" h="955675">
                  <a:moveTo>
                    <a:pt x="142772" y="70992"/>
                  </a:moveTo>
                  <a:lnTo>
                    <a:pt x="79375" y="70992"/>
                  </a:lnTo>
                  <a:lnTo>
                    <a:pt x="85725" y="77470"/>
                  </a:lnTo>
                  <a:lnTo>
                    <a:pt x="85725" y="93217"/>
                  </a:lnTo>
                  <a:lnTo>
                    <a:pt x="79375" y="99695"/>
                  </a:lnTo>
                  <a:lnTo>
                    <a:pt x="137001" y="99695"/>
                  </a:lnTo>
                  <a:lnTo>
                    <a:pt x="137257" y="99315"/>
                  </a:lnTo>
                  <a:lnTo>
                    <a:pt x="142875" y="71500"/>
                  </a:lnTo>
                  <a:lnTo>
                    <a:pt x="142772" y="709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7691" y="3569970"/>
            <a:ext cx="2750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Менее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инвазивный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подход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0511" y="3569970"/>
            <a:ext cx="267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Более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инвазивный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подход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5276" y="1483613"/>
            <a:ext cx="1554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Стимуляция</a:t>
            </a:r>
            <a:r>
              <a:rPr sz="1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нервов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5276" y="1696974"/>
            <a:ext cx="24269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Тибиальная</a:t>
            </a:r>
            <a:r>
              <a:rPr sz="1400" spc="-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стимуляция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Сакральная</a:t>
            </a:r>
            <a:r>
              <a:rPr sz="14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нейромодуляция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5775" y="2305050"/>
            <a:ext cx="1817624" cy="2128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09103" y="4268470"/>
            <a:ext cx="30232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Оперативное</a:t>
            </a:r>
            <a:r>
              <a:rPr sz="1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лечение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Аугментация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мочевого</a:t>
            </a:r>
            <a:r>
              <a:rPr sz="1400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пузря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Кишечная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пластика мочевого</a:t>
            </a:r>
            <a:r>
              <a:rPr sz="14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9619" y="4482210"/>
            <a:ext cx="27832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Консервативная</a:t>
            </a:r>
            <a:r>
              <a:rPr sz="1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тактика</a:t>
            </a:r>
            <a:endParaRPr sz="1400">
              <a:latin typeface="Calibri"/>
              <a:cs typeface="Calibri"/>
            </a:endParaRPr>
          </a:p>
          <a:p>
            <a:pPr marL="190500" marR="5080" indent="-178435">
              <a:lnSpc>
                <a:spcPct val="100000"/>
              </a:lnSpc>
              <a:spcBef>
                <a:spcPts val="5"/>
              </a:spcBef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Использование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средств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ухода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при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недержании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5476" y="4125214"/>
            <a:ext cx="1356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Фарма</a:t>
            </a:r>
            <a:r>
              <a:rPr sz="1400" b="1" spc="-2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5476" y="4338573"/>
            <a:ext cx="200088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</a:t>
            </a:r>
            <a:r>
              <a:rPr sz="1300" spc="180" dirty="0">
                <a:solidFill>
                  <a:srgbClr val="5E238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</a:t>
            </a:r>
            <a:endParaRPr sz="1400">
              <a:latin typeface="Calibri"/>
              <a:cs typeface="Calibri"/>
            </a:endParaRPr>
          </a:p>
          <a:p>
            <a:pPr marL="190500" marR="354330" indent="-178435">
              <a:lnSpc>
                <a:spcPct val="100000"/>
              </a:lnSpc>
              <a:spcBef>
                <a:spcPts val="5"/>
              </a:spcBef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Агонисты бета3- 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ад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ено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ц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еп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оров</a:t>
            </a:r>
            <a:endParaRPr sz="1400">
              <a:latin typeface="Calibri"/>
              <a:cs typeface="Calibri"/>
            </a:endParaRPr>
          </a:p>
          <a:p>
            <a:pPr marL="190500" marR="5080" indent="-178435">
              <a:lnSpc>
                <a:spcPct val="100000"/>
              </a:lnSpc>
            </a:pPr>
            <a:r>
              <a:rPr sz="1300" spc="10" dirty="0">
                <a:solidFill>
                  <a:srgbClr val="5E2382"/>
                </a:solidFill>
                <a:latin typeface="Arial"/>
                <a:cs typeface="Arial"/>
              </a:rPr>
              <a:t>•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Флавоксат,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имипрамин,  эстрогены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05608" y="102565"/>
            <a:ext cx="7948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1F5F"/>
                </a:solidFill>
                <a:latin typeface="Calibri"/>
                <a:cs typeface="Calibri"/>
              </a:rPr>
              <a:t>Алгоритм </a:t>
            </a:r>
            <a:r>
              <a:rPr sz="2800" b="0" spc="-5" dirty="0">
                <a:solidFill>
                  <a:srgbClr val="001F5F"/>
                </a:solidFill>
                <a:latin typeface="Calibri"/>
                <a:cs typeface="Calibri"/>
              </a:rPr>
              <a:t>лечения гиперактивного </a:t>
            </a:r>
            <a:r>
              <a:rPr sz="2800" b="0" spc="-10" dirty="0">
                <a:solidFill>
                  <a:srgbClr val="001F5F"/>
                </a:solidFill>
                <a:latin typeface="Calibri"/>
                <a:cs typeface="Calibri"/>
              </a:rPr>
              <a:t>мочевого</a:t>
            </a:r>
            <a:r>
              <a:rPr sz="2800" b="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19723" y="2433573"/>
            <a:ext cx="142875" cy="1173480"/>
          </a:xfrm>
          <a:custGeom>
            <a:avLst/>
            <a:gdLst/>
            <a:ahLst/>
            <a:cxnLst/>
            <a:rect l="l" t="t" r="r" b="b"/>
            <a:pathLst>
              <a:path w="142875" h="1173479">
                <a:moveTo>
                  <a:pt x="79375" y="0"/>
                </a:moveTo>
                <a:lnTo>
                  <a:pt x="63626" y="0"/>
                </a:lnTo>
                <a:lnTo>
                  <a:pt x="57150" y="6476"/>
                </a:lnTo>
                <a:lnTo>
                  <a:pt x="57150" y="22225"/>
                </a:lnTo>
                <a:lnTo>
                  <a:pt x="63626" y="28701"/>
                </a:lnTo>
                <a:lnTo>
                  <a:pt x="79375" y="28701"/>
                </a:lnTo>
                <a:lnTo>
                  <a:pt x="85725" y="22225"/>
                </a:lnTo>
                <a:lnTo>
                  <a:pt x="85725" y="6476"/>
                </a:lnTo>
                <a:lnTo>
                  <a:pt x="79375" y="0"/>
                </a:lnTo>
                <a:close/>
              </a:path>
              <a:path w="142875" h="1173479">
                <a:moveTo>
                  <a:pt x="79375" y="57276"/>
                </a:moveTo>
                <a:lnTo>
                  <a:pt x="63626" y="57276"/>
                </a:lnTo>
                <a:lnTo>
                  <a:pt x="57150" y="63626"/>
                </a:lnTo>
                <a:lnTo>
                  <a:pt x="57150" y="79501"/>
                </a:lnTo>
                <a:lnTo>
                  <a:pt x="63626" y="85851"/>
                </a:lnTo>
                <a:lnTo>
                  <a:pt x="79375" y="85851"/>
                </a:lnTo>
                <a:lnTo>
                  <a:pt x="85725" y="79501"/>
                </a:lnTo>
                <a:lnTo>
                  <a:pt x="85725" y="63626"/>
                </a:lnTo>
                <a:lnTo>
                  <a:pt x="79375" y="57276"/>
                </a:lnTo>
                <a:close/>
              </a:path>
              <a:path w="142875" h="1173479">
                <a:moveTo>
                  <a:pt x="79375" y="114426"/>
                </a:moveTo>
                <a:lnTo>
                  <a:pt x="63626" y="114426"/>
                </a:lnTo>
                <a:lnTo>
                  <a:pt x="57150" y="120776"/>
                </a:lnTo>
                <a:lnTo>
                  <a:pt x="57150" y="136651"/>
                </a:lnTo>
                <a:lnTo>
                  <a:pt x="63626" y="143001"/>
                </a:lnTo>
                <a:lnTo>
                  <a:pt x="79375" y="143001"/>
                </a:lnTo>
                <a:lnTo>
                  <a:pt x="85725" y="136651"/>
                </a:lnTo>
                <a:lnTo>
                  <a:pt x="85725" y="120776"/>
                </a:lnTo>
                <a:lnTo>
                  <a:pt x="79375" y="114426"/>
                </a:lnTo>
                <a:close/>
              </a:path>
              <a:path w="142875" h="1173479">
                <a:moveTo>
                  <a:pt x="79375" y="171576"/>
                </a:moveTo>
                <a:lnTo>
                  <a:pt x="63626" y="171576"/>
                </a:lnTo>
                <a:lnTo>
                  <a:pt x="57150" y="178053"/>
                </a:lnTo>
                <a:lnTo>
                  <a:pt x="57150" y="193801"/>
                </a:lnTo>
                <a:lnTo>
                  <a:pt x="63626" y="200151"/>
                </a:lnTo>
                <a:lnTo>
                  <a:pt x="79375" y="200151"/>
                </a:lnTo>
                <a:lnTo>
                  <a:pt x="85725" y="193801"/>
                </a:lnTo>
                <a:lnTo>
                  <a:pt x="85725" y="178053"/>
                </a:lnTo>
                <a:lnTo>
                  <a:pt x="79375" y="171576"/>
                </a:lnTo>
                <a:close/>
              </a:path>
              <a:path w="142875" h="1173479">
                <a:moveTo>
                  <a:pt x="79375" y="228726"/>
                </a:moveTo>
                <a:lnTo>
                  <a:pt x="63626" y="228726"/>
                </a:lnTo>
                <a:lnTo>
                  <a:pt x="57150" y="235203"/>
                </a:lnTo>
                <a:lnTo>
                  <a:pt x="57150" y="250951"/>
                </a:lnTo>
                <a:lnTo>
                  <a:pt x="63626" y="257428"/>
                </a:lnTo>
                <a:lnTo>
                  <a:pt x="79375" y="257428"/>
                </a:lnTo>
                <a:lnTo>
                  <a:pt x="85725" y="250951"/>
                </a:lnTo>
                <a:lnTo>
                  <a:pt x="85725" y="235203"/>
                </a:lnTo>
                <a:lnTo>
                  <a:pt x="79375" y="228726"/>
                </a:lnTo>
                <a:close/>
              </a:path>
              <a:path w="142875" h="1173479">
                <a:moveTo>
                  <a:pt x="79375" y="286003"/>
                </a:moveTo>
                <a:lnTo>
                  <a:pt x="63626" y="286003"/>
                </a:lnTo>
                <a:lnTo>
                  <a:pt x="57150" y="292353"/>
                </a:lnTo>
                <a:lnTo>
                  <a:pt x="57150" y="308101"/>
                </a:lnTo>
                <a:lnTo>
                  <a:pt x="63626" y="314578"/>
                </a:lnTo>
                <a:lnTo>
                  <a:pt x="79375" y="314578"/>
                </a:lnTo>
                <a:lnTo>
                  <a:pt x="85725" y="308101"/>
                </a:lnTo>
                <a:lnTo>
                  <a:pt x="85725" y="292353"/>
                </a:lnTo>
                <a:lnTo>
                  <a:pt x="79375" y="286003"/>
                </a:lnTo>
                <a:close/>
              </a:path>
              <a:path w="142875" h="1173479">
                <a:moveTo>
                  <a:pt x="79375" y="343153"/>
                </a:moveTo>
                <a:lnTo>
                  <a:pt x="63626" y="343153"/>
                </a:lnTo>
                <a:lnTo>
                  <a:pt x="57150" y="349503"/>
                </a:lnTo>
                <a:lnTo>
                  <a:pt x="57150" y="365378"/>
                </a:lnTo>
                <a:lnTo>
                  <a:pt x="63626" y="371728"/>
                </a:lnTo>
                <a:lnTo>
                  <a:pt x="79375" y="371728"/>
                </a:lnTo>
                <a:lnTo>
                  <a:pt x="85725" y="365378"/>
                </a:lnTo>
                <a:lnTo>
                  <a:pt x="85725" y="349503"/>
                </a:lnTo>
                <a:lnTo>
                  <a:pt x="79375" y="343153"/>
                </a:lnTo>
                <a:close/>
              </a:path>
              <a:path w="142875" h="1173479">
                <a:moveTo>
                  <a:pt x="79375" y="400303"/>
                </a:moveTo>
                <a:lnTo>
                  <a:pt x="63626" y="400303"/>
                </a:lnTo>
                <a:lnTo>
                  <a:pt x="57150" y="406653"/>
                </a:lnTo>
                <a:lnTo>
                  <a:pt x="57150" y="422528"/>
                </a:lnTo>
                <a:lnTo>
                  <a:pt x="63626" y="428878"/>
                </a:lnTo>
                <a:lnTo>
                  <a:pt x="79375" y="428878"/>
                </a:lnTo>
                <a:lnTo>
                  <a:pt x="85725" y="422528"/>
                </a:lnTo>
                <a:lnTo>
                  <a:pt x="85725" y="406653"/>
                </a:lnTo>
                <a:lnTo>
                  <a:pt x="79375" y="400303"/>
                </a:lnTo>
                <a:close/>
              </a:path>
              <a:path w="142875" h="1173479">
                <a:moveTo>
                  <a:pt x="79375" y="457453"/>
                </a:moveTo>
                <a:lnTo>
                  <a:pt x="63626" y="457453"/>
                </a:lnTo>
                <a:lnTo>
                  <a:pt x="57150" y="463930"/>
                </a:lnTo>
                <a:lnTo>
                  <a:pt x="57150" y="479678"/>
                </a:lnTo>
                <a:lnTo>
                  <a:pt x="63626" y="486155"/>
                </a:lnTo>
                <a:lnTo>
                  <a:pt x="79375" y="486155"/>
                </a:lnTo>
                <a:lnTo>
                  <a:pt x="85725" y="479678"/>
                </a:lnTo>
                <a:lnTo>
                  <a:pt x="85725" y="463930"/>
                </a:lnTo>
                <a:lnTo>
                  <a:pt x="79375" y="457453"/>
                </a:lnTo>
                <a:close/>
              </a:path>
              <a:path w="142875" h="1173479">
                <a:moveTo>
                  <a:pt x="79375" y="514730"/>
                </a:moveTo>
                <a:lnTo>
                  <a:pt x="63626" y="514730"/>
                </a:lnTo>
                <a:lnTo>
                  <a:pt x="57150" y="521080"/>
                </a:lnTo>
                <a:lnTo>
                  <a:pt x="57150" y="536828"/>
                </a:lnTo>
                <a:lnTo>
                  <a:pt x="63626" y="543305"/>
                </a:lnTo>
                <a:lnTo>
                  <a:pt x="79375" y="543305"/>
                </a:lnTo>
                <a:lnTo>
                  <a:pt x="85725" y="536828"/>
                </a:lnTo>
                <a:lnTo>
                  <a:pt x="85725" y="521080"/>
                </a:lnTo>
                <a:lnTo>
                  <a:pt x="79375" y="514730"/>
                </a:lnTo>
                <a:close/>
              </a:path>
              <a:path w="142875" h="1173479">
                <a:moveTo>
                  <a:pt x="79375" y="571880"/>
                </a:moveTo>
                <a:lnTo>
                  <a:pt x="63626" y="571880"/>
                </a:lnTo>
                <a:lnTo>
                  <a:pt x="57150" y="578230"/>
                </a:lnTo>
                <a:lnTo>
                  <a:pt x="57150" y="594105"/>
                </a:lnTo>
                <a:lnTo>
                  <a:pt x="63626" y="600455"/>
                </a:lnTo>
                <a:lnTo>
                  <a:pt x="79375" y="600455"/>
                </a:lnTo>
                <a:lnTo>
                  <a:pt x="85725" y="594105"/>
                </a:lnTo>
                <a:lnTo>
                  <a:pt x="85725" y="578230"/>
                </a:lnTo>
                <a:lnTo>
                  <a:pt x="79375" y="571880"/>
                </a:lnTo>
                <a:close/>
              </a:path>
              <a:path w="142875" h="1173479">
                <a:moveTo>
                  <a:pt x="79375" y="629030"/>
                </a:moveTo>
                <a:lnTo>
                  <a:pt x="63626" y="629030"/>
                </a:lnTo>
                <a:lnTo>
                  <a:pt x="57150" y="635380"/>
                </a:lnTo>
                <a:lnTo>
                  <a:pt x="57150" y="651255"/>
                </a:lnTo>
                <a:lnTo>
                  <a:pt x="63626" y="657605"/>
                </a:lnTo>
                <a:lnTo>
                  <a:pt x="79375" y="657605"/>
                </a:lnTo>
                <a:lnTo>
                  <a:pt x="85725" y="651255"/>
                </a:lnTo>
                <a:lnTo>
                  <a:pt x="85725" y="635380"/>
                </a:lnTo>
                <a:lnTo>
                  <a:pt x="79375" y="629030"/>
                </a:lnTo>
                <a:close/>
              </a:path>
              <a:path w="142875" h="1173479">
                <a:moveTo>
                  <a:pt x="79375" y="686180"/>
                </a:moveTo>
                <a:lnTo>
                  <a:pt x="63626" y="686180"/>
                </a:lnTo>
                <a:lnTo>
                  <a:pt x="57150" y="692658"/>
                </a:lnTo>
                <a:lnTo>
                  <a:pt x="57150" y="708405"/>
                </a:lnTo>
                <a:lnTo>
                  <a:pt x="63626" y="714755"/>
                </a:lnTo>
                <a:lnTo>
                  <a:pt x="79375" y="714755"/>
                </a:lnTo>
                <a:lnTo>
                  <a:pt x="85725" y="708405"/>
                </a:lnTo>
                <a:lnTo>
                  <a:pt x="85725" y="692658"/>
                </a:lnTo>
                <a:lnTo>
                  <a:pt x="79375" y="686180"/>
                </a:lnTo>
                <a:close/>
              </a:path>
              <a:path w="142875" h="1173479">
                <a:moveTo>
                  <a:pt x="79375" y="743330"/>
                </a:moveTo>
                <a:lnTo>
                  <a:pt x="63626" y="743330"/>
                </a:lnTo>
                <a:lnTo>
                  <a:pt x="57150" y="749808"/>
                </a:lnTo>
                <a:lnTo>
                  <a:pt x="57150" y="765555"/>
                </a:lnTo>
                <a:lnTo>
                  <a:pt x="63626" y="772033"/>
                </a:lnTo>
                <a:lnTo>
                  <a:pt x="79375" y="772033"/>
                </a:lnTo>
                <a:lnTo>
                  <a:pt x="85725" y="765555"/>
                </a:lnTo>
                <a:lnTo>
                  <a:pt x="85725" y="749808"/>
                </a:lnTo>
                <a:lnTo>
                  <a:pt x="79375" y="743330"/>
                </a:lnTo>
                <a:close/>
              </a:path>
              <a:path w="142875" h="1173479">
                <a:moveTo>
                  <a:pt x="79375" y="800608"/>
                </a:moveTo>
                <a:lnTo>
                  <a:pt x="63626" y="800608"/>
                </a:lnTo>
                <a:lnTo>
                  <a:pt x="57150" y="806958"/>
                </a:lnTo>
                <a:lnTo>
                  <a:pt x="57150" y="822705"/>
                </a:lnTo>
                <a:lnTo>
                  <a:pt x="63626" y="829183"/>
                </a:lnTo>
                <a:lnTo>
                  <a:pt x="79375" y="829183"/>
                </a:lnTo>
                <a:lnTo>
                  <a:pt x="85725" y="822705"/>
                </a:lnTo>
                <a:lnTo>
                  <a:pt x="85725" y="806958"/>
                </a:lnTo>
                <a:lnTo>
                  <a:pt x="79375" y="800608"/>
                </a:lnTo>
                <a:close/>
              </a:path>
              <a:path w="142875" h="1173479">
                <a:moveTo>
                  <a:pt x="79375" y="857758"/>
                </a:moveTo>
                <a:lnTo>
                  <a:pt x="63626" y="857758"/>
                </a:lnTo>
                <a:lnTo>
                  <a:pt x="57150" y="864108"/>
                </a:lnTo>
                <a:lnTo>
                  <a:pt x="57150" y="879983"/>
                </a:lnTo>
                <a:lnTo>
                  <a:pt x="63626" y="886333"/>
                </a:lnTo>
                <a:lnTo>
                  <a:pt x="79375" y="886333"/>
                </a:lnTo>
                <a:lnTo>
                  <a:pt x="85725" y="879983"/>
                </a:lnTo>
                <a:lnTo>
                  <a:pt x="85725" y="864108"/>
                </a:lnTo>
                <a:lnTo>
                  <a:pt x="79375" y="857758"/>
                </a:lnTo>
                <a:close/>
              </a:path>
              <a:path w="142875" h="1173479">
                <a:moveTo>
                  <a:pt x="79375" y="914908"/>
                </a:moveTo>
                <a:lnTo>
                  <a:pt x="63626" y="914908"/>
                </a:lnTo>
                <a:lnTo>
                  <a:pt x="57150" y="921258"/>
                </a:lnTo>
                <a:lnTo>
                  <a:pt x="57150" y="937133"/>
                </a:lnTo>
                <a:lnTo>
                  <a:pt x="63626" y="943483"/>
                </a:lnTo>
                <a:lnTo>
                  <a:pt x="79375" y="943483"/>
                </a:lnTo>
                <a:lnTo>
                  <a:pt x="85725" y="937133"/>
                </a:lnTo>
                <a:lnTo>
                  <a:pt x="85725" y="921258"/>
                </a:lnTo>
                <a:lnTo>
                  <a:pt x="79375" y="914908"/>
                </a:lnTo>
                <a:close/>
              </a:path>
              <a:path w="142875" h="1173479">
                <a:moveTo>
                  <a:pt x="79375" y="972058"/>
                </a:moveTo>
                <a:lnTo>
                  <a:pt x="63626" y="972058"/>
                </a:lnTo>
                <a:lnTo>
                  <a:pt x="57150" y="978535"/>
                </a:lnTo>
                <a:lnTo>
                  <a:pt x="57150" y="994283"/>
                </a:lnTo>
                <a:lnTo>
                  <a:pt x="63626" y="1000760"/>
                </a:lnTo>
                <a:lnTo>
                  <a:pt x="79375" y="1000760"/>
                </a:lnTo>
                <a:lnTo>
                  <a:pt x="85725" y="994283"/>
                </a:lnTo>
                <a:lnTo>
                  <a:pt x="85725" y="978535"/>
                </a:lnTo>
                <a:lnTo>
                  <a:pt x="79375" y="972058"/>
                </a:lnTo>
                <a:close/>
              </a:path>
              <a:path w="142875" h="1173479">
                <a:moveTo>
                  <a:pt x="60281" y="1032614"/>
                </a:moveTo>
                <a:lnTo>
                  <a:pt x="43666" y="1035966"/>
                </a:lnTo>
                <a:lnTo>
                  <a:pt x="20939" y="1051274"/>
                </a:lnTo>
                <a:lnTo>
                  <a:pt x="5617" y="1073963"/>
                </a:lnTo>
                <a:lnTo>
                  <a:pt x="0" y="1101725"/>
                </a:lnTo>
                <a:lnTo>
                  <a:pt x="5617" y="1129559"/>
                </a:lnTo>
                <a:lnTo>
                  <a:pt x="20939" y="1152286"/>
                </a:lnTo>
                <a:lnTo>
                  <a:pt x="43666" y="1167608"/>
                </a:lnTo>
                <a:lnTo>
                  <a:pt x="71500" y="1173226"/>
                </a:lnTo>
                <a:lnTo>
                  <a:pt x="99315" y="1167608"/>
                </a:lnTo>
                <a:lnTo>
                  <a:pt x="121999" y="1152286"/>
                </a:lnTo>
                <a:lnTo>
                  <a:pt x="137277" y="1129559"/>
                </a:lnTo>
                <a:lnTo>
                  <a:pt x="140193" y="1115060"/>
                </a:lnTo>
                <a:lnTo>
                  <a:pt x="63626" y="1115060"/>
                </a:lnTo>
                <a:lnTo>
                  <a:pt x="57150" y="1108710"/>
                </a:lnTo>
                <a:lnTo>
                  <a:pt x="57150" y="1092835"/>
                </a:lnTo>
                <a:lnTo>
                  <a:pt x="63626" y="1086485"/>
                </a:lnTo>
                <a:lnTo>
                  <a:pt x="139801" y="1086485"/>
                </a:lnTo>
                <a:lnTo>
                  <a:pt x="137277" y="1073963"/>
                </a:lnTo>
                <a:lnTo>
                  <a:pt x="126467" y="1057910"/>
                </a:lnTo>
                <a:lnTo>
                  <a:pt x="63626" y="1057910"/>
                </a:lnTo>
                <a:lnTo>
                  <a:pt x="57150" y="1051433"/>
                </a:lnTo>
                <a:lnTo>
                  <a:pt x="57150" y="1035685"/>
                </a:lnTo>
                <a:lnTo>
                  <a:pt x="60281" y="1032614"/>
                </a:lnTo>
                <a:close/>
              </a:path>
              <a:path w="142875" h="1173479">
                <a:moveTo>
                  <a:pt x="79375" y="1086485"/>
                </a:moveTo>
                <a:lnTo>
                  <a:pt x="63626" y="1086485"/>
                </a:lnTo>
                <a:lnTo>
                  <a:pt x="57150" y="1092835"/>
                </a:lnTo>
                <a:lnTo>
                  <a:pt x="57150" y="1108710"/>
                </a:lnTo>
                <a:lnTo>
                  <a:pt x="63626" y="1115060"/>
                </a:lnTo>
                <a:lnTo>
                  <a:pt x="79375" y="1115060"/>
                </a:lnTo>
                <a:lnTo>
                  <a:pt x="85725" y="1108710"/>
                </a:lnTo>
                <a:lnTo>
                  <a:pt x="85725" y="1092835"/>
                </a:lnTo>
                <a:lnTo>
                  <a:pt x="79375" y="1086485"/>
                </a:lnTo>
                <a:close/>
              </a:path>
              <a:path w="142875" h="1173479">
                <a:moveTo>
                  <a:pt x="139801" y="1086485"/>
                </a:moveTo>
                <a:lnTo>
                  <a:pt x="79375" y="1086485"/>
                </a:lnTo>
                <a:lnTo>
                  <a:pt x="85725" y="1092835"/>
                </a:lnTo>
                <a:lnTo>
                  <a:pt x="85725" y="1108710"/>
                </a:lnTo>
                <a:lnTo>
                  <a:pt x="79375" y="1115060"/>
                </a:lnTo>
                <a:lnTo>
                  <a:pt x="140193" y="1115060"/>
                </a:lnTo>
                <a:lnTo>
                  <a:pt x="142875" y="1101725"/>
                </a:lnTo>
                <a:lnTo>
                  <a:pt x="139801" y="1086485"/>
                </a:lnTo>
                <a:close/>
              </a:path>
              <a:path w="142875" h="1173479">
                <a:moveTo>
                  <a:pt x="71500" y="1030351"/>
                </a:moveTo>
                <a:lnTo>
                  <a:pt x="60281" y="1032614"/>
                </a:lnTo>
                <a:lnTo>
                  <a:pt x="57150" y="1035685"/>
                </a:lnTo>
                <a:lnTo>
                  <a:pt x="57150" y="1051433"/>
                </a:lnTo>
                <a:lnTo>
                  <a:pt x="63626" y="1057910"/>
                </a:lnTo>
                <a:lnTo>
                  <a:pt x="79375" y="1057910"/>
                </a:lnTo>
                <a:lnTo>
                  <a:pt x="85725" y="1051433"/>
                </a:lnTo>
                <a:lnTo>
                  <a:pt x="85725" y="1035685"/>
                </a:lnTo>
                <a:lnTo>
                  <a:pt x="82639" y="1032599"/>
                </a:lnTo>
                <a:lnTo>
                  <a:pt x="71500" y="1030351"/>
                </a:lnTo>
                <a:close/>
              </a:path>
              <a:path w="142875" h="1173479">
                <a:moveTo>
                  <a:pt x="82639" y="1032599"/>
                </a:moveTo>
                <a:lnTo>
                  <a:pt x="85725" y="1035685"/>
                </a:lnTo>
                <a:lnTo>
                  <a:pt x="85725" y="1051433"/>
                </a:lnTo>
                <a:lnTo>
                  <a:pt x="79375" y="1057910"/>
                </a:lnTo>
                <a:lnTo>
                  <a:pt x="126467" y="1057910"/>
                </a:lnTo>
                <a:lnTo>
                  <a:pt x="121999" y="1051274"/>
                </a:lnTo>
                <a:lnTo>
                  <a:pt x="99315" y="1035966"/>
                </a:lnTo>
                <a:lnTo>
                  <a:pt x="82639" y="1032599"/>
                </a:lnTo>
                <a:close/>
              </a:path>
              <a:path w="142875" h="1173479">
                <a:moveTo>
                  <a:pt x="79375" y="1029335"/>
                </a:moveTo>
                <a:lnTo>
                  <a:pt x="63626" y="1029335"/>
                </a:lnTo>
                <a:lnTo>
                  <a:pt x="60281" y="1032614"/>
                </a:lnTo>
                <a:lnTo>
                  <a:pt x="71500" y="1030351"/>
                </a:lnTo>
                <a:lnTo>
                  <a:pt x="80390" y="1030351"/>
                </a:lnTo>
                <a:lnTo>
                  <a:pt x="79375" y="1029335"/>
                </a:lnTo>
                <a:close/>
              </a:path>
              <a:path w="142875" h="1173479">
                <a:moveTo>
                  <a:pt x="80390" y="1030351"/>
                </a:moveTo>
                <a:lnTo>
                  <a:pt x="71500" y="1030351"/>
                </a:lnTo>
                <a:lnTo>
                  <a:pt x="82639" y="1032599"/>
                </a:lnTo>
                <a:lnTo>
                  <a:pt x="80390" y="1030351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89523" y="2172462"/>
            <a:ext cx="1375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Ботулинотерапия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317" y="6376822"/>
            <a:ext cx="508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Lucas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MG, et al. EAU guidelines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urinary incontinence.</a:t>
            </a:r>
            <a:r>
              <a:rPr sz="9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2013.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Available from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http://www.uroweb.org/gls/pdf/19_Urinary_Incontinence_LR.pdf.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Last </a:t>
            </a:r>
            <a:r>
              <a:rPr sz="900" spc="-5" dirty="0">
                <a:solidFill>
                  <a:srgbClr val="001F5F"/>
                </a:solidFill>
                <a:latin typeface="Calibri"/>
                <a:cs typeface="Calibri"/>
              </a:rPr>
              <a:t>accessed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March</a:t>
            </a:r>
            <a:r>
              <a:rPr sz="9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1F5F"/>
                </a:solidFill>
                <a:latin typeface="Calibri"/>
                <a:cs typeface="Calibri"/>
              </a:rPr>
              <a:t>2013.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5929" y="5399023"/>
            <a:ext cx="32042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*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Рефрактерность</a:t>
            </a:r>
            <a:r>
              <a:rPr sz="18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определяется,</a:t>
            </a:r>
            <a:endParaRPr sz="1800">
              <a:latin typeface="Calibri"/>
              <a:cs typeface="Calibri"/>
            </a:endParaRPr>
          </a:p>
          <a:p>
            <a:pPr marL="12700" marR="465455" algn="just">
              <a:lnSpc>
                <a:spcPct val="100000"/>
              </a:lnSpc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как отсутствие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эффекта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от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1  препарата через 4-8</a:t>
            </a:r>
            <a:r>
              <a:rPr sz="1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недель  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(AUA)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1626" y="5956198"/>
            <a:ext cx="4422140" cy="645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-5" dirty="0">
                <a:latin typeface="Calibri"/>
                <a:cs typeface="Calibri"/>
              </a:rPr>
              <a:t>Наиболее эффективно </a:t>
            </a:r>
            <a:r>
              <a:rPr sz="1350" dirty="0">
                <a:latin typeface="Calibri"/>
                <a:cs typeface="Calibri"/>
              </a:rPr>
              <a:t>сочетание </a:t>
            </a:r>
            <a:r>
              <a:rPr sz="1350" spc="-5" dirty="0">
                <a:latin typeface="Calibri"/>
                <a:cs typeface="Calibri"/>
              </a:rPr>
              <a:t>двух </a:t>
            </a:r>
            <a:r>
              <a:rPr sz="1350" spc="-10" dirty="0">
                <a:latin typeface="Calibri"/>
                <a:cs typeface="Calibri"/>
              </a:rPr>
              <a:t>методов </a:t>
            </a:r>
            <a:r>
              <a:rPr sz="1350" dirty="0">
                <a:latin typeface="Calibri"/>
                <a:cs typeface="Calibri"/>
              </a:rPr>
              <a:t>воздействия  на мышцы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промежности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350" b="1" dirty="0">
                <a:latin typeface="Times New Roman"/>
                <a:cs typeface="Times New Roman"/>
              </a:rPr>
              <a:t>Biofeedback и </a:t>
            </a:r>
            <a:r>
              <a:rPr sz="1350" b="1" spc="-5" dirty="0">
                <a:latin typeface="Times New Roman"/>
                <a:cs typeface="Times New Roman"/>
              </a:rPr>
              <a:t>Electrical</a:t>
            </a:r>
            <a:r>
              <a:rPr sz="1350" b="1" spc="-6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Stimulation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133" y="501776"/>
            <a:ext cx="93059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940175" marR="5080" indent="-392811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001F5F"/>
                </a:solidFill>
              </a:rPr>
              <a:t>Терапию БОС </a:t>
            </a:r>
            <a:r>
              <a:rPr sz="3200" spc="-5" dirty="0">
                <a:solidFill>
                  <a:srgbClr val="001F5F"/>
                </a:solidFill>
              </a:rPr>
              <a:t>можно отнести </a:t>
            </a:r>
            <a:r>
              <a:rPr sz="3200" dirty="0">
                <a:solidFill>
                  <a:srgbClr val="001F5F"/>
                </a:solidFill>
              </a:rPr>
              <a:t>к </a:t>
            </a:r>
            <a:r>
              <a:rPr sz="3200" spc="-5" dirty="0">
                <a:solidFill>
                  <a:srgbClr val="001F5F"/>
                </a:solidFill>
              </a:rPr>
              <a:t>«тренировке мочевого  пузыря»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52315" y="1798103"/>
            <a:ext cx="5273496" cy="407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3275" y="1923719"/>
            <a:ext cx="5488482" cy="2391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272530" marR="5080" indent="-4470400">
              <a:lnSpc>
                <a:spcPts val="2160"/>
              </a:lnSpc>
              <a:spcBef>
                <a:spcPts val="375"/>
              </a:spcBef>
            </a:pPr>
            <a:r>
              <a:rPr b="0" spc="-15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- первая </a:t>
            </a:r>
            <a:r>
              <a:rPr b="0" spc="-5" dirty="0">
                <a:solidFill>
                  <a:srgbClr val="001F5F"/>
                </a:solidFill>
                <a:latin typeface="Calibri"/>
                <a:cs typeface="Calibri"/>
              </a:rPr>
              <a:t>линия </a:t>
            </a:r>
            <a:r>
              <a:rPr b="0" spc="-10" dirty="0">
                <a:solidFill>
                  <a:srgbClr val="001F5F"/>
                </a:solidFill>
                <a:latin typeface="Calibri"/>
                <a:cs typeface="Calibri"/>
              </a:rPr>
              <a:t>медикаментозной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терапии </a:t>
            </a:r>
            <a:r>
              <a:rPr b="0" spc="-5" dirty="0">
                <a:solidFill>
                  <a:srgbClr val="001F5F"/>
                </a:solidFill>
                <a:latin typeface="Calibri"/>
                <a:cs typeface="Calibri"/>
              </a:rPr>
              <a:t>гиперактивного </a:t>
            </a:r>
            <a:r>
              <a:rPr b="0" spc="-10" dirty="0">
                <a:solidFill>
                  <a:srgbClr val="001F5F"/>
                </a:solidFill>
                <a:latin typeface="Calibri"/>
                <a:cs typeface="Calibri"/>
              </a:rPr>
              <a:t>мочевого 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</a:p>
        </p:txBody>
      </p:sp>
      <p:sp>
        <p:nvSpPr>
          <p:cNvPr id="3" name="object 3"/>
          <p:cNvSpPr/>
          <p:nvPr/>
        </p:nvSpPr>
        <p:spPr>
          <a:xfrm>
            <a:off x="293687" y="80962"/>
            <a:ext cx="960437" cy="1252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6794" y="1519809"/>
            <a:ext cx="983932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sz="1800" dirty="0">
                <a:latin typeface="Calibri"/>
                <a:cs typeface="Calibri"/>
              </a:rPr>
              <a:t>•	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 лечения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нейрогенной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гиперактивности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детрузора, увеличения вместимости мочевого  пузыря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уменьшения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эпизодов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недержания мочи,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качестве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первой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линии терапии, применяются 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(антимускариновые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препараты).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Уровень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убедительности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рекомендаций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(уровень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достоверности доказательств</a:t>
            </a:r>
            <a:r>
              <a:rPr sz="18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1а).</a:t>
            </a:r>
            <a:endParaRPr sz="1800">
              <a:latin typeface="Calibri"/>
              <a:cs typeface="Calibri"/>
            </a:endParaRPr>
          </a:p>
          <a:p>
            <a:pPr marL="2348865" algn="just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Комментарии: </a:t>
            </a:r>
            <a:r>
              <a:rPr sz="1800" i="1" dirty="0">
                <a:latin typeface="Calibri"/>
                <a:cs typeface="Calibri"/>
              </a:rPr>
              <a:t>При </a:t>
            </a:r>
            <a:r>
              <a:rPr sz="1800" i="1" spc="-5" dirty="0">
                <a:latin typeface="Calibri"/>
                <a:cs typeface="Calibri"/>
              </a:rPr>
              <a:t>неэффективности терапии </a:t>
            </a:r>
            <a:r>
              <a:rPr sz="1800" i="1" dirty="0">
                <a:latin typeface="Calibri"/>
                <a:cs typeface="Calibri"/>
              </a:rPr>
              <a:t>у </a:t>
            </a:r>
            <a:r>
              <a:rPr sz="1800" i="1" spc="-5" dirty="0">
                <a:latin typeface="Calibri"/>
                <a:cs typeface="Calibri"/>
              </a:rPr>
              <a:t>пациентов</a:t>
            </a:r>
            <a:r>
              <a:rPr sz="1800" i="1" spc="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2348865" marR="355600" algn="just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неврологическими </a:t>
            </a:r>
            <a:r>
              <a:rPr sz="1800" i="1" spc="-10" dirty="0">
                <a:latin typeface="Calibri"/>
                <a:cs typeface="Calibri"/>
              </a:rPr>
              <a:t>заболеваниями </a:t>
            </a:r>
            <a:r>
              <a:rPr sz="1800" i="1" dirty="0">
                <a:latin typeface="Calibri"/>
                <a:cs typeface="Calibri"/>
              </a:rPr>
              <a:t>для </a:t>
            </a:r>
            <a:r>
              <a:rPr sz="1800" i="1" spc="-10" dirty="0">
                <a:latin typeface="Calibri"/>
                <a:cs typeface="Calibri"/>
              </a:rPr>
              <a:t>максимального </a:t>
            </a:r>
            <a:r>
              <a:rPr sz="1800" i="1" dirty="0">
                <a:latin typeface="Calibri"/>
                <a:cs typeface="Calibri"/>
              </a:rPr>
              <a:t>эффекта </a:t>
            </a:r>
            <a:r>
              <a:rPr sz="1800" i="1" spc="-5" dirty="0">
                <a:latin typeface="Calibri"/>
                <a:cs typeface="Calibri"/>
              </a:rPr>
              <a:t>могут  потребоваться более </a:t>
            </a:r>
            <a:r>
              <a:rPr sz="1800" i="1" dirty="0">
                <a:latin typeface="Calibri"/>
                <a:cs typeface="Calibri"/>
              </a:rPr>
              <a:t>высокие дозы </a:t>
            </a:r>
            <a:r>
              <a:rPr sz="1800" i="1" spc="-10" dirty="0">
                <a:latin typeface="Calibri"/>
                <a:cs typeface="Calibri"/>
              </a:rPr>
              <a:t>антихолинергических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препаратов</a:t>
            </a:r>
            <a:endParaRPr sz="1800">
              <a:latin typeface="Calibri"/>
              <a:cs typeface="Calibri"/>
            </a:endParaRPr>
          </a:p>
          <a:p>
            <a:pPr marL="12700" marR="407034" algn="just">
              <a:lnSpc>
                <a:spcPct val="100000"/>
              </a:lnSpc>
              <a:spcBef>
                <a:spcPts val="5"/>
              </a:spcBef>
              <a:tabLst>
                <a:tab pos="926465" algn="l"/>
              </a:tabLst>
            </a:pPr>
            <a:r>
              <a:rPr sz="1800" dirty="0">
                <a:latin typeface="Calibri"/>
                <a:cs typeface="Calibri"/>
              </a:rPr>
              <a:t>•	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отсутствии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эффекта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приема препаратов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первой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линии терапии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рекомендовано  использование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комбинации различных антимускариновых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препаратов.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5" dirty="0">
                <a:solidFill>
                  <a:srgbClr val="006FC0"/>
                </a:solidFill>
                <a:latin typeface="Calibri"/>
                <a:cs typeface="Calibri"/>
              </a:rPr>
              <a:t>Уровень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убедительности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рекомендаций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(уровень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достоверности доказательств</a:t>
            </a:r>
            <a:r>
              <a:rPr sz="1800" spc="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3).</a:t>
            </a:r>
            <a:endParaRPr sz="1800">
              <a:latin typeface="Calibri"/>
              <a:cs typeface="Calibri"/>
            </a:endParaRPr>
          </a:p>
          <a:p>
            <a:pPr marL="2348865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Комментарии: </a:t>
            </a:r>
            <a:r>
              <a:rPr sz="1800" i="1" spc="-5" dirty="0">
                <a:latin typeface="Calibri"/>
                <a:cs typeface="Calibri"/>
              </a:rPr>
              <a:t>Антимускариновые препараты </a:t>
            </a:r>
            <a:r>
              <a:rPr sz="1800" i="1" dirty="0">
                <a:latin typeface="Calibri"/>
                <a:cs typeface="Calibri"/>
              </a:rPr>
              <a:t>с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длительным</a:t>
            </a:r>
            <a:endParaRPr sz="1800">
              <a:latin typeface="Calibri"/>
              <a:cs typeface="Calibri"/>
            </a:endParaRPr>
          </a:p>
          <a:p>
            <a:pPr marL="2348865" marR="37465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высвобождением </a:t>
            </a:r>
            <a:r>
              <a:rPr sz="1800" i="1" dirty="0">
                <a:latin typeface="Calibri"/>
                <a:cs typeface="Calibri"/>
              </a:rPr>
              <a:t>в </a:t>
            </a:r>
            <a:r>
              <a:rPr sz="1800" i="1" spc="-5" dirty="0">
                <a:latin typeface="Calibri"/>
                <a:cs typeface="Calibri"/>
              </a:rPr>
              <a:t>меньшей степени </a:t>
            </a:r>
            <a:r>
              <a:rPr sz="1800" i="1" dirty="0">
                <a:latin typeface="Calibri"/>
                <a:cs typeface="Calibri"/>
              </a:rPr>
              <a:t>вызывают </a:t>
            </a:r>
            <a:r>
              <a:rPr sz="1800" i="1" spc="-5" dirty="0">
                <a:latin typeface="Calibri"/>
                <a:cs typeface="Calibri"/>
              </a:rPr>
              <a:t>ряд </a:t>
            </a:r>
            <a:r>
              <a:rPr sz="1800" i="1" dirty="0">
                <a:latin typeface="Calibri"/>
                <a:cs typeface="Calibri"/>
              </a:rPr>
              <a:t>побочных эффектов,  таких </a:t>
            </a:r>
            <a:r>
              <a:rPr sz="1800" i="1" spc="-10" dirty="0">
                <a:latin typeface="Calibri"/>
                <a:cs typeface="Calibri"/>
              </a:rPr>
              <a:t>как сухость </a:t>
            </a:r>
            <a:r>
              <a:rPr sz="1800" i="1" dirty="0">
                <a:latin typeface="Calibri"/>
                <a:cs typeface="Calibri"/>
              </a:rPr>
              <a:t>во </a:t>
            </a:r>
            <a:r>
              <a:rPr sz="1800" i="1" spc="-20" dirty="0">
                <a:latin typeface="Calibri"/>
                <a:cs typeface="Calibri"/>
              </a:rPr>
              <a:t>рту. </a:t>
            </a:r>
            <a:r>
              <a:rPr sz="1800" i="1" spc="-10" dirty="0">
                <a:latin typeface="Calibri"/>
                <a:cs typeface="Calibri"/>
              </a:rPr>
              <a:t>Некоторые </a:t>
            </a:r>
            <a:r>
              <a:rPr sz="1800" i="1" dirty="0">
                <a:latin typeface="Calibri"/>
                <a:cs typeface="Calibri"/>
              </a:rPr>
              <a:t>препараты </a:t>
            </a:r>
            <a:r>
              <a:rPr sz="1800" i="1" spc="-5" dirty="0">
                <a:latin typeface="Calibri"/>
                <a:cs typeface="Calibri"/>
              </a:rPr>
              <a:t>проникают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через</a:t>
            </a:r>
            <a:endParaRPr sz="1800">
              <a:latin typeface="Calibri"/>
              <a:cs typeface="Calibri"/>
            </a:endParaRPr>
          </a:p>
          <a:p>
            <a:pPr marL="2348865" marR="5080">
              <a:lnSpc>
                <a:spcPct val="100000"/>
              </a:lnSpc>
            </a:pPr>
            <a:r>
              <a:rPr sz="1800" i="1" spc="-5" dirty="0">
                <a:latin typeface="Calibri"/>
                <a:cs typeface="Calibri"/>
              </a:rPr>
              <a:t>гематоэнцефалический </a:t>
            </a:r>
            <a:r>
              <a:rPr sz="1800" i="1" dirty="0">
                <a:latin typeface="Calibri"/>
                <a:cs typeface="Calibri"/>
              </a:rPr>
              <a:t>барьер, и </a:t>
            </a:r>
            <a:r>
              <a:rPr sz="1800" i="1" spc="-5" dirty="0">
                <a:latin typeface="Calibri"/>
                <a:cs typeface="Calibri"/>
              </a:rPr>
              <a:t>могут </a:t>
            </a:r>
            <a:r>
              <a:rPr sz="1800" i="1" dirty="0">
                <a:latin typeface="Calibri"/>
                <a:cs typeface="Calibri"/>
              </a:rPr>
              <a:t>вызвать </a:t>
            </a:r>
            <a:r>
              <a:rPr sz="1800" i="1" spc="-5" dirty="0">
                <a:latin typeface="Calibri"/>
                <a:cs typeface="Calibri"/>
              </a:rPr>
              <a:t>ухудшение </a:t>
            </a:r>
            <a:r>
              <a:rPr sz="1800" i="1" spc="-10" dirty="0">
                <a:latin typeface="Calibri"/>
                <a:cs typeface="Calibri"/>
              </a:rPr>
              <a:t>когнитивных  функций.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873" y="367411"/>
            <a:ext cx="7326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b="0" spc="-5" dirty="0">
                <a:solidFill>
                  <a:srgbClr val="001F5F"/>
                </a:solidFill>
                <a:latin typeface="Calibri"/>
                <a:cs typeface="Calibri"/>
              </a:rPr>
              <a:t>устраняют действие </a:t>
            </a:r>
            <a:r>
              <a:rPr b="0" spc="-15" dirty="0">
                <a:solidFill>
                  <a:srgbClr val="001F5F"/>
                </a:solidFill>
                <a:latin typeface="Calibri"/>
                <a:cs typeface="Calibri"/>
              </a:rPr>
              <a:t>ацетилхолина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b="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1F5F"/>
                </a:solidFill>
                <a:latin typeface="Calibri"/>
                <a:cs typeface="Calibri"/>
              </a:rPr>
              <a:t>синапсе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67911" y="1911847"/>
            <a:ext cx="8060690" cy="4481195"/>
            <a:chOff x="3867911" y="1911847"/>
            <a:chExt cx="8060690" cy="4481195"/>
          </a:xfrm>
        </p:grpSpPr>
        <p:sp>
          <p:nvSpPr>
            <p:cNvPr id="4" name="object 4"/>
            <p:cNvSpPr/>
            <p:nvPr/>
          </p:nvSpPr>
          <p:spPr>
            <a:xfrm>
              <a:off x="4963683" y="1911847"/>
              <a:ext cx="6964549" cy="4481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03875" y="5256276"/>
              <a:ext cx="1065530" cy="709930"/>
            </a:xfrm>
            <a:custGeom>
              <a:avLst/>
              <a:gdLst/>
              <a:ahLst/>
              <a:cxnLst/>
              <a:rect l="l" t="t" r="r" b="b"/>
              <a:pathLst>
                <a:path w="1065529" h="709929">
                  <a:moveTo>
                    <a:pt x="531876" y="487299"/>
                  </a:moveTo>
                  <a:lnTo>
                    <a:pt x="537293" y="442507"/>
                  </a:lnTo>
                  <a:lnTo>
                    <a:pt x="552830" y="400789"/>
                  </a:lnTo>
                  <a:lnTo>
                    <a:pt x="577417" y="363036"/>
                  </a:lnTo>
                  <a:lnTo>
                    <a:pt x="609980" y="330144"/>
                  </a:lnTo>
                  <a:lnTo>
                    <a:pt x="649450" y="303005"/>
                  </a:lnTo>
                  <a:lnTo>
                    <a:pt x="694753" y="282514"/>
                  </a:lnTo>
                  <a:lnTo>
                    <a:pt x="744819" y="269564"/>
                  </a:lnTo>
                  <a:lnTo>
                    <a:pt x="798576" y="265049"/>
                  </a:lnTo>
                  <a:lnTo>
                    <a:pt x="852296" y="269564"/>
                  </a:lnTo>
                  <a:lnTo>
                    <a:pt x="902344" y="282514"/>
                  </a:lnTo>
                  <a:lnTo>
                    <a:pt x="947645" y="303005"/>
                  </a:lnTo>
                  <a:lnTo>
                    <a:pt x="987123" y="330144"/>
                  </a:lnTo>
                  <a:lnTo>
                    <a:pt x="1019701" y="363036"/>
                  </a:lnTo>
                  <a:lnTo>
                    <a:pt x="1044303" y="400789"/>
                  </a:lnTo>
                  <a:lnTo>
                    <a:pt x="1059853" y="442507"/>
                  </a:lnTo>
                  <a:lnTo>
                    <a:pt x="1065276" y="487299"/>
                  </a:lnTo>
                  <a:lnTo>
                    <a:pt x="1059853" y="532090"/>
                  </a:lnTo>
                  <a:lnTo>
                    <a:pt x="1044303" y="573808"/>
                  </a:lnTo>
                  <a:lnTo>
                    <a:pt x="1019701" y="611561"/>
                  </a:lnTo>
                  <a:lnTo>
                    <a:pt x="987123" y="644453"/>
                  </a:lnTo>
                  <a:lnTo>
                    <a:pt x="947645" y="671592"/>
                  </a:lnTo>
                  <a:lnTo>
                    <a:pt x="902344" y="692083"/>
                  </a:lnTo>
                  <a:lnTo>
                    <a:pt x="852296" y="705033"/>
                  </a:lnTo>
                  <a:lnTo>
                    <a:pt x="798576" y="709549"/>
                  </a:lnTo>
                  <a:lnTo>
                    <a:pt x="744819" y="705033"/>
                  </a:lnTo>
                  <a:lnTo>
                    <a:pt x="694753" y="692083"/>
                  </a:lnTo>
                  <a:lnTo>
                    <a:pt x="649450" y="671592"/>
                  </a:lnTo>
                  <a:lnTo>
                    <a:pt x="609980" y="644453"/>
                  </a:lnTo>
                  <a:lnTo>
                    <a:pt x="577417" y="611561"/>
                  </a:lnTo>
                  <a:lnTo>
                    <a:pt x="552830" y="573808"/>
                  </a:lnTo>
                  <a:lnTo>
                    <a:pt x="537293" y="532090"/>
                  </a:lnTo>
                  <a:lnTo>
                    <a:pt x="531876" y="487299"/>
                  </a:lnTo>
                  <a:close/>
                </a:path>
                <a:path w="1065529" h="709929">
                  <a:moveTo>
                    <a:pt x="0" y="221361"/>
                  </a:moveTo>
                  <a:lnTo>
                    <a:pt x="5400" y="176735"/>
                  </a:lnTo>
                  <a:lnTo>
                    <a:pt x="20889" y="135177"/>
                  </a:lnTo>
                  <a:lnTo>
                    <a:pt x="45400" y="97575"/>
                  </a:lnTo>
                  <a:lnTo>
                    <a:pt x="77866" y="64817"/>
                  </a:lnTo>
                  <a:lnTo>
                    <a:pt x="117220" y="37792"/>
                  </a:lnTo>
                  <a:lnTo>
                    <a:pt x="162395" y="17389"/>
                  </a:lnTo>
                  <a:lnTo>
                    <a:pt x="212323" y="4495"/>
                  </a:lnTo>
                  <a:lnTo>
                    <a:pt x="265938" y="0"/>
                  </a:lnTo>
                  <a:lnTo>
                    <a:pt x="319516" y="4495"/>
                  </a:lnTo>
                  <a:lnTo>
                    <a:pt x="369427" y="17389"/>
                  </a:lnTo>
                  <a:lnTo>
                    <a:pt x="414599" y="37792"/>
                  </a:lnTo>
                  <a:lnTo>
                    <a:pt x="453961" y="64817"/>
                  </a:lnTo>
                  <a:lnTo>
                    <a:pt x="486441" y="97575"/>
                  </a:lnTo>
                  <a:lnTo>
                    <a:pt x="510968" y="135177"/>
                  </a:lnTo>
                  <a:lnTo>
                    <a:pt x="526470" y="176735"/>
                  </a:lnTo>
                  <a:lnTo>
                    <a:pt x="531876" y="221361"/>
                  </a:lnTo>
                  <a:lnTo>
                    <a:pt x="526470" y="266002"/>
                  </a:lnTo>
                  <a:lnTo>
                    <a:pt x="510968" y="307580"/>
                  </a:lnTo>
                  <a:lnTo>
                    <a:pt x="486441" y="345203"/>
                  </a:lnTo>
                  <a:lnTo>
                    <a:pt x="453961" y="377982"/>
                  </a:lnTo>
                  <a:lnTo>
                    <a:pt x="414599" y="405026"/>
                  </a:lnTo>
                  <a:lnTo>
                    <a:pt x="369427" y="425445"/>
                  </a:lnTo>
                  <a:lnTo>
                    <a:pt x="319516" y="438349"/>
                  </a:lnTo>
                  <a:lnTo>
                    <a:pt x="265938" y="442849"/>
                  </a:lnTo>
                  <a:lnTo>
                    <a:pt x="212323" y="438349"/>
                  </a:lnTo>
                  <a:lnTo>
                    <a:pt x="162395" y="425445"/>
                  </a:lnTo>
                  <a:lnTo>
                    <a:pt x="117220" y="405026"/>
                  </a:lnTo>
                  <a:lnTo>
                    <a:pt x="77866" y="377982"/>
                  </a:lnTo>
                  <a:lnTo>
                    <a:pt x="45400" y="345203"/>
                  </a:lnTo>
                  <a:lnTo>
                    <a:pt x="20889" y="307580"/>
                  </a:lnTo>
                  <a:lnTo>
                    <a:pt x="5400" y="266002"/>
                  </a:lnTo>
                  <a:lnTo>
                    <a:pt x="0" y="221361"/>
                  </a:lnTo>
                  <a:close/>
                </a:path>
              </a:pathLst>
            </a:custGeom>
            <a:ln w="508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67912" y="5596420"/>
              <a:ext cx="2345690" cy="739775"/>
            </a:xfrm>
            <a:custGeom>
              <a:avLst/>
              <a:gdLst/>
              <a:ahLst/>
              <a:cxnLst/>
              <a:rect l="l" t="t" r="r" b="b"/>
              <a:pathLst>
                <a:path w="2345690" h="739775">
                  <a:moveTo>
                    <a:pt x="2345563" y="304304"/>
                  </a:moveTo>
                  <a:lnTo>
                    <a:pt x="2334526" y="300316"/>
                  </a:lnTo>
                  <a:lnTo>
                    <a:pt x="2249043" y="269405"/>
                  </a:lnTo>
                  <a:lnTo>
                    <a:pt x="2245487" y="271106"/>
                  </a:lnTo>
                  <a:lnTo>
                    <a:pt x="2244217" y="274408"/>
                  </a:lnTo>
                  <a:lnTo>
                    <a:pt x="2243074" y="277698"/>
                  </a:lnTo>
                  <a:lnTo>
                    <a:pt x="2244725" y="281343"/>
                  </a:lnTo>
                  <a:lnTo>
                    <a:pt x="2308949" y="304558"/>
                  </a:lnTo>
                  <a:lnTo>
                    <a:pt x="59867" y="715975"/>
                  </a:lnTo>
                  <a:lnTo>
                    <a:pt x="1705127" y="33477"/>
                  </a:lnTo>
                  <a:lnTo>
                    <a:pt x="1665986" y="85026"/>
                  </a:lnTo>
                  <a:lnTo>
                    <a:pt x="1663827" y="87820"/>
                  </a:lnTo>
                  <a:lnTo>
                    <a:pt x="1664335" y="91808"/>
                  </a:lnTo>
                  <a:lnTo>
                    <a:pt x="1669923" y="96050"/>
                  </a:lnTo>
                  <a:lnTo>
                    <a:pt x="1673987" y="95504"/>
                  </a:lnTo>
                  <a:lnTo>
                    <a:pt x="1676019" y="92710"/>
                  </a:lnTo>
                  <a:lnTo>
                    <a:pt x="1735963" y="13792"/>
                  </a:lnTo>
                  <a:lnTo>
                    <a:pt x="1728190" y="12738"/>
                  </a:lnTo>
                  <a:lnTo>
                    <a:pt x="1634363" y="0"/>
                  </a:lnTo>
                  <a:lnTo>
                    <a:pt x="1631061" y="2425"/>
                  </a:lnTo>
                  <a:lnTo>
                    <a:pt x="1630680" y="5905"/>
                  </a:lnTo>
                  <a:lnTo>
                    <a:pt x="1630172" y="9372"/>
                  </a:lnTo>
                  <a:lnTo>
                    <a:pt x="1632585" y="12573"/>
                  </a:lnTo>
                  <a:lnTo>
                    <a:pt x="1700237" y="21767"/>
                  </a:lnTo>
                  <a:lnTo>
                    <a:pt x="0" y="727075"/>
                  </a:lnTo>
                  <a:lnTo>
                    <a:pt x="2413" y="732942"/>
                  </a:lnTo>
                  <a:lnTo>
                    <a:pt x="3556" y="739190"/>
                  </a:lnTo>
                  <a:lnTo>
                    <a:pt x="2311222" y="317055"/>
                  </a:lnTo>
                  <a:lnTo>
                    <a:pt x="2259457" y="361480"/>
                  </a:lnTo>
                  <a:lnTo>
                    <a:pt x="2259076" y="365480"/>
                  </a:lnTo>
                  <a:lnTo>
                    <a:pt x="2263648" y="370814"/>
                  </a:lnTo>
                  <a:lnTo>
                    <a:pt x="2267712" y="371119"/>
                  </a:lnTo>
                  <a:lnTo>
                    <a:pt x="2345563" y="3043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11220" y="6354876"/>
            <a:ext cx="23075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Основные типы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М-холинопрецепторов 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050" b="1" spc="-5" dirty="0">
                <a:solidFill>
                  <a:srgbClr val="001F5F"/>
                </a:solidFill>
                <a:latin typeface="Calibri"/>
                <a:cs typeface="Calibri"/>
              </a:rPr>
              <a:t>стенке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мочевого</a:t>
            </a:r>
            <a:r>
              <a:rPr sz="105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1F5F"/>
                </a:solidFill>
                <a:latin typeface="Calibri"/>
                <a:cs typeface="Calibri"/>
              </a:rPr>
              <a:t>пузыря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314" y="952897"/>
            <a:ext cx="4469130" cy="12058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Выделяют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следующие виды</a:t>
            </a:r>
            <a:r>
              <a:rPr sz="15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м-холинорецепторов: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59"/>
              </a:spcBef>
            </a:pP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М1-холинорецепторы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 ЦНС и в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вегетативных</a:t>
            </a:r>
            <a:r>
              <a:rPr sz="15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ганглиях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500" spc="-15" dirty="0">
                <a:solidFill>
                  <a:srgbClr val="001F5F"/>
                </a:solidFill>
                <a:latin typeface="Calibri"/>
                <a:cs typeface="Calibri"/>
              </a:rPr>
              <a:t>(однако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последние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локализуются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вне</a:t>
            </a:r>
            <a:r>
              <a:rPr sz="15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синапсов);</a:t>
            </a:r>
            <a:endParaRPr sz="1500">
              <a:latin typeface="Calibri"/>
              <a:cs typeface="Calibri"/>
            </a:endParaRPr>
          </a:p>
          <a:p>
            <a:pPr marL="12700" marR="824865">
              <a:lnSpc>
                <a:spcPct val="70000"/>
              </a:lnSpc>
              <a:spcBef>
                <a:spcPts val="994"/>
              </a:spcBef>
            </a:pP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М2-холинорецепторы—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основной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подтип</a:t>
            </a:r>
            <a:r>
              <a:rPr sz="15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001F5F"/>
                </a:solidFill>
                <a:latin typeface="Calibri"/>
                <a:cs typeface="Calibri"/>
              </a:rPr>
              <a:t>м- 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холинорецепторов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сердце;</a:t>
            </a:r>
            <a:r>
              <a:rPr sz="15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некоторые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914" y="2064258"/>
            <a:ext cx="40906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пресинаптические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1500" spc="-15" baseline="-19444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-холинорецепторы</a:t>
            </a:r>
            <a:r>
              <a:rPr sz="15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снижают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314" y="2164988"/>
            <a:ext cx="4504055" cy="16548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высвобождение</a:t>
            </a:r>
            <a:r>
              <a:rPr sz="15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ацетилхолина;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  <a:spcBef>
                <a:spcPts val="470"/>
              </a:spcBef>
            </a:pP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М3-холинорепепторы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— в </a:t>
            </a:r>
            <a:r>
              <a:rPr sz="1500" spc="-15" dirty="0">
                <a:solidFill>
                  <a:srgbClr val="001F5F"/>
                </a:solidFill>
                <a:latin typeface="Calibri"/>
                <a:cs typeface="Calibri"/>
              </a:rPr>
              <a:t>гладких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мышцах,</a:t>
            </a:r>
            <a:r>
              <a:rPr sz="15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530"/>
              </a:lnSpc>
            </a:pP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большинстве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экзокринных</a:t>
            </a:r>
            <a:r>
              <a:rPr sz="15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001F5F"/>
                </a:solidFill>
                <a:latin typeface="Calibri"/>
                <a:cs typeface="Calibri"/>
              </a:rPr>
              <a:t>желез;</a:t>
            </a:r>
            <a:endParaRPr sz="1500">
              <a:latin typeface="Calibri"/>
              <a:cs typeface="Calibri"/>
            </a:endParaRPr>
          </a:p>
          <a:p>
            <a:pPr marL="12700" marR="309880">
              <a:lnSpc>
                <a:spcPct val="70000"/>
              </a:lnSpc>
              <a:spcBef>
                <a:spcPts val="994"/>
              </a:spcBef>
            </a:pP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М4-холинорецепторы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— в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сердце, стенке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легочных  альвеол,</a:t>
            </a:r>
            <a:r>
              <a:rPr sz="15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ЦНС;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М5-холинорецепторы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— в ЦНС, в слюнных </a:t>
            </a:r>
            <a:r>
              <a:rPr sz="1500" spc="-10" dirty="0">
                <a:solidFill>
                  <a:srgbClr val="001F5F"/>
                </a:solidFill>
                <a:latin typeface="Calibri"/>
                <a:cs typeface="Calibri"/>
              </a:rPr>
              <a:t>железах, 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радужной оболочке, </a:t>
            </a:r>
            <a:r>
              <a:rPr sz="150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мононуклеарных клетках</a:t>
            </a:r>
            <a:r>
              <a:rPr sz="15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001F5F"/>
                </a:solidFill>
                <a:latin typeface="Calibri"/>
                <a:cs typeface="Calibri"/>
              </a:rPr>
              <a:t>крови.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991" y="4122801"/>
            <a:ext cx="2101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Действие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М-холиноблокаторов: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991" y="4414266"/>
            <a:ext cx="1693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1)расширяют зрачки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глаз;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991" y="4705350"/>
            <a:ext cx="2327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2)вызывают </a:t>
            </a:r>
            <a:r>
              <a:rPr sz="1200" dirty="0">
                <a:latin typeface="Calibri"/>
                <a:cs typeface="Calibri"/>
              </a:rPr>
              <a:t>паралич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аккомодации;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991" y="4997957"/>
            <a:ext cx="20789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3)учащают сокращения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сердца;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91" y="5289041"/>
            <a:ext cx="33197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4)облегчают атриовентрикулярную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проводимость;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7008" y="5760783"/>
            <a:ext cx="2019300" cy="10795"/>
          </a:xfrm>
          <a:custGeom>
            <a:avLst/>
            <a:gdLst/>
            <a:ahLst/>
            <a:cxnLst/>
            <a:rect l="l" t="t" r="r" b="b"/>
            <a:pathLst>
              <a:path w="2019300" h="10795">
                <a:moveTo>
                  <a:pt x="2019300" y="0"/>
                </a:moveTo>
                <a:lnTo>
                  <a:pt x="0" y="0"/>
                </a:lnTo>
                <a:lnTo>
                  <a:pt x="0" y="10667"/>
                </a:lnTo>
                <a:lnTo>
                  <a:pt x="2019300" y="10667"/>
                </a:lnTo>
                <a:lnTo>
                  <a:pt x="20193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0991" y="5580075"/>
            <a:ext cx="35445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5)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снижают тонус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гладких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мышц </a:t>
            </a:r>
            <a:r>
              <a:rPr sz="1200" spc="-10" dirty="0">
                <a:latin typeface="Calibri"/>
                <a:cs typeface="Calibri"/>
              </a:rPr>
              <a:t>бронхов,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желудочно-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865" y="5744971"/>
            <a:ext cx="324675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кишечного </a:t>
            </a:r>
            <a:r>
              <a:rPr sz="1200" dirty="0">
                <a:latin typeface="Calibri"/>
                <a:cs typeface="Calibri"/>
              </a:rPr>
              <a:t>тракта,</a:t>
            </a:r>
            <a:r>
              <a:rPr sz="1200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мочевого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пузыря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(блок</a:t>
            </a:r>
            <a:r>
              <a:rPr sz="1200" b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М3-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u="sng" spc="-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холинорецепторов)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1025"/>
              </a:spcBef>
            </a:pPr>
            <a:r>
              <a:rPr sz="1200" spc="-5" dirty="0">
                <a:latin typeface="Calibri"/>
                <a:cs typeface="Calibri"/>
              </a:rPr>
              <a:t>6)уменьшают секрецию слюнных, бронхиальных,  пищеварительных, потовых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желез.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9508" y="1221636"/>
            <a:ext cx="4405310" cy="277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76925" y="4239895"/>
            <a:ext cx="52247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86055" indent="-17272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1F5F"/>
                </a:solidFill>
                <a:latin typeface="Wingdings"/>
                <a:cs typeface="Wingdings"/>
              </a:rPr>
              <a:t>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устраняют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действие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ацетилхолина,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который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выделяется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из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окончаний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постганглионарных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парасимпатических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волокон.</a:t>
            </a:r>
            <a:endParaRPr sz="1800">
              <a:latin typeface="Calibri"/>
              <a:cs typeface="Calibri"/>
            </a:endParaRPr>
          </a:p>
          <a:p>
            <a:pPr marL="184785" marR="1017905" indent="-172720">
              <a:lnSpc>
                <a:spcPct val="100000"/>
              </a:lnSpc>
            </a:pPr>
            <a:r>
              <a:rPr sz="1800" spc="-15" dirty="0">
                <a:solidFill>
                  <a:srgbClr val="001F5F"/>
                </a:solidFill>
                <a:latin typeface="Wingdings"/>
                <a:cs typeface="Wingdings"/>
              </a:rPr>
              <a:t>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блокируют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влияние  парасимпатической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иннервации;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Wingdings"/>
                <a:cs typeface="Wingdings"/>
              </a:rPr>
              <a:t>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фармакологические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эффекты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М-холиноблокаторов  противоположны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эффектам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возбуждения</a:t>
            </a:r>
            <a:endParaRPr sz="1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парасимпатической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иннервации.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967096" y="274446"/>
            <a:ext cx="2256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001F5F"/>
                </a:solidFill>
                <a:latin typeface="Calibri"/>
                <a:cs typeface="Calibri"/>
              </a:rPr>
              <a:t>М-холиноблокаторы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5291" y="1048258"/>
            <a:ext cx="52692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Рекомендуемые дозы М-холиноблокаторов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для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пациентов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нейрогенной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гиперактивность</a:t>
            </a:r>
            <a:r>
              <a:rPr sz="18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детрузора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Солифенацин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10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раз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spc="-25" dirty="0">
                <a:solidFill>
                  <a:srgbClr val="006FC0"/>
                </a:solidFill>
                <a:latin typeface="Calibri"/>
                <a:cs typeface="Calibri"/>
              </a:rPr>
              <a:t>Троспия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хлорид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15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раза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Оксибутинин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5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раза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spc="-30" dirty="0">
                <a:solidFill>
                  <a:srgbClr val="006FC0"/>
                </a:solidFill>
                <a:latin typeface="Calibri"/>
                <a:cs typeface="Calibri"/>
              </a:rPr>
              <a:t>Толтеродин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раза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solidFill>
                  <a:srgbClr val="006FC0"/>
                </a:solidFill>
                <a:latin typeface="Arial"/>
                <a:cs typeface="Arial"/>
              </a:rPr>
              <a:t>•	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Фезотеродин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8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мг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раз </a:t>
            </a:r>
            <a:r>
              <a:rPr sz="1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18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сутки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4618</Words>
  <Application>Microsoft Office PowerPoint</Application>
  <PresentationFormat>Произвольный</PresentationFormat>
  <Paragraphs>800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Нейроурология  (лекция 2)</vt:lpstr>
      <vt:lpstr>Основные приоритеты в оказании урологической помощи  при нейрогенной дисфункции мочеиспускания</vt:lpstr>
      <vt:lpstr>Презентация PowerPoint</vt:lpstr>
      <vt:lpstr>Нейрогенная гиперактивность детрузора</vt:lpstr>
      <vt:lpstr>Алгоритм лечения гиперактивного мочевого пузыря</vt:lpstr>
      <vt:lpstr>Терапию БОС можно отнести к «тренировке мочевого  пузыря»</vt:lpstr>
      <vt:lpstr>М-холиноблокаторы - первая линия медикаментозной терапии гиперактивного мочевого  пузыря</vt:lpstr>
      <vt:lpstr>М-холиноблокаторы – устраняют действие ацетилхолина в синапсе</vt:lpstr>
      <vt:lpstr>М-холиноблокаторы</vt:lpstr>
      <vt:lpstr>М-холиноблокаторы препараты постоянного приема</vt:lpstr>
      <vt:lpstr>Инъекции ботулинического токсина типа А – вторая линия терапии  гиперактивного мочевого пузыря</vt:lpstr>
      <vt:lpstr>Презентация PowerPoint</vt:lpstr>
      <vt:lpstr>Ботулинический токсин = Ботулинический нейропептид</vt:lpstr>
      <vt:lpstr>Механизм действия ботулинического токсина</vt:lpstr>
      <vt:lpstr>Рекомендации EAU</vt:lpstr>
      <vt:lpstr>Тибиальная стимуляция</vt:lpstr>
      <vt:lpstr>Сакральная нейромодуляция в РФ разрешена для лечения  идиопатической детрузорной гиперактивности</vt:lpstr>
      <vt:lpstr>МЕХАНИЗМ ДЕЙСТВИЯ</vt:lpstr>
      <vt:lpstr>Противопоказания к сакральной нейростимуляции</vt:lpstr>
      <vt:lpstr>Хирургические методы лечения</vt:lpstr>
      <vt:lpstr>Презентация PowerPoint</vt:lpstr>
      <vt:lpstr>Средство ухода при недержании мочи у мужчин</vt:lpstr>
      <vt:lpstr>Преимущества и недостатки применения уропрезерватива</vt:lpstr>
      <vt:lpstr>Уход за пациентом с уропрезервативом</vt:lpstr>
      <vt:lpstr>Уропрезервативы с пластырем</vt:lpstr>
      <vt:lpstr>Самоклеящийся уропрезерватив (с апликатором)</vt:lpstr>
      <vt:lpstr>Правила снятия уропрезерватива: 1.Скатать изделие в порядке обратном надеванию</vt:lpstr>
      <vt:lpstr>Уропрезерватив необходимо использовать вместе с мешками для сбора мочи, а также с ремешками для крепления мешка на ноге</vt:lpstr>
      <vt:lpstr>Средства ухода при недержании мочи у женщин и мужчин</vt:lpstr>
      <vt:lpstr>Презентация PowerPoint</vt:lpstr>
      <vt:lpstr>Медикаментозное лечение гипотонии мочевого пузыря</vt:lpstr>
      <vt:lpstr>Оперативные  методы лечения  нейрогенной  гипотонии  мочевого пузыря выполняются редко</vt:lpstr>
      <vt:lpstr>Преимущества и недостатки постоянного дренирования уретральным катетером</vt:lpstr>
      <vt:lpstr>Преимущества и недостатки эпицистостомии  (надлобковой катетеризации мочевого пузыря)</vt:lpstr>
      <vt:lpstr>Преимущества и недостатки периодической катетеризации</vt:lpstr>
      <vt:lpstr>Сравнительный профиль осложнений при использовании  периодической катетеризации и постоянного уретрального катетера</vt:lpstr>
      <vt:lpstr>Периодическая катетеризация</vt:lpstr>
      <vt:lpstr>Самокатетеризация мужчины в инвалидном кресле</vt:lpstr>
      <vt:lpstr>Самокатетеризация женщины в инвалидном кресле</vt:lpstr>
      <vt:lpstr>Современные катетеры для периодической катетеризации:</vt:lpstr>
      <vt:lpstr>Международное общество по удержанию мочи (International Continence Society, ISC) выделяет три типа катетеров  для периодической катетеризации мочевого пузыря:</vt:lpstr>
      <vt:lpstr>Законодательством РФ предусмотрена возможность получения катетеров для периодической катетеризации  мочевого пузыря бесплатно, при наличии инвалидности. Катетеры, как техническое средство реабилитации  прописываются в индивидуальной программе реабилитации и абилитации инвалида.</vt:lpstr>
      <vt:lpstr>Правила компенсации затрат инвалиду покупки катетеров для  периодической катетеризации мочевого пузыря</vt:lpstr>
      <vt:lpstr>Детрузорно-сфинктерная  диссинергия</vt:lpstr>
      <vt:lpstr>Технологии, направленные на снижение внутриуретрального сопротивления</vt:lpstr>
      <vt:lpstr>Коррекция нарушений эрекции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Нейроурология (лекция 2)</dc:title>
  <dc:creator>роман салюков</dc:creator>
  <cp:lastModifiedBy>Екатерина Быкова</cp:lastModifiedBy>
  <cp:revision>1</cp:revision>
  <dcterms:created xsi:type="dcterms:W3CDTF">2020-11-11T13:50:40Z</dcterms:created>
  <dcterms:modified xsi:type="dcterms:W3CDTF">2020-11-11T17:11:36Z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2020-11-11T00:00:00Z</vt:filetime>
  </property>
</Properties>
</file>