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9" r:id="rId3"/>
    <p:sldId id="271" r:id="rId4"/>
    <p:sldId id="275" r:id="rId5"/>
    <p:sldId id="273" r:id="rId6"/>
    <p:sldId id="276" r:id="rId7"/>
    <p:sldId id="268" r:id="rId8"/>
  </p:sldIdLst>
  <p:sldSz cx="9144000" cy="6858000" type="screen4x3"/>
  <p:notesSz cx="6858000" cy="9144000"/>
  <p:custDataLst>
    <p:tags r:id="rId9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>
      <p:cViewPr>
        <p:scale>
          <a:sx n="95" d="100"/>
          <a:sy n="95" d="100"/>
        </p:scale>
        <p:origin x="-56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344477056848101E-2"/>
          <c:y val="0.13719595769552176"/>
          <c:w val="0.64215736383531397"/>
          <c:h val="0.857052869729450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проекта</c:v>
                </c:pt>
              </c:strCache>
            </c:strRef>
          </c:tx>
          <c:explosion val="28"/>
          <c:cat>
            <c:strRef>
              <c:f>Лист1!$A$2:$A$3</c:f>
              <c:strCache>
                <c:ptCount val="2"/>
                <c:pt idx="0">
                  <c:v>Собственные (внебюджетные) средства КрасГМУ</c:v>
                </c:pt>
                <c:pt idx="1">
                  <c:v>Бюджетные (федеральные) средства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155888387528805"/>
          <c:y val="0.27524053643963459"/>
          <c:w val="0.33844115722872398"/>
          <c:h val="0.346027952754107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B95BB-BE41-3847-A2C8-FDA83F5B7F31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4AE33-2995-A84F-8095-BD3089A7F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9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4B726-0C79-8743-A130-299C742EE22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8032-91B4-C546-90DC-2CA4EBA74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01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4BCFA-1182-BD40-AF3B-53DCB008DCED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F2C13-9C34-D843-A039-60F9981CE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274D4-7D16-3647-9354-7FC097D2153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FD46B-893F-E544-80E8-15E822928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80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888B5-4617-9542-89A5-4B6BBEDC7E78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FEAAB-BA20-7C43-9DF7-93FAFB0E4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8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A193-9F0A-C743-B5DF-02B01A8C265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F8E83-08CC-8941-91C8-2612BB10F2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4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EC6CF-AD63-7E4E-B20C-FBDAC1A048A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DB3CE-ADC3-FA43-A7E4-40451F33F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0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05C20-C6DC-BD4E-B216-CAB507F62FF7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25E4-6ACD-2D45-A282-80FDAC1F5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0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19E39-2715-9E41-833C-76E1029586C3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D5749-8A07-9F48-B341-B0D171978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3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BE2A-BD3D-9C4C-B5B5-2834FBCF84A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9FE6-0E86-9D4A-953F-F30D48031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924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C0B29-9FDE-5844-8E04-66DD9CBC85F2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AAF45-AFD1-A342-A565-6EE463D73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53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CF285D5-35A3-3549-AD04-22585631D1A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F844066-99F8-F64F-A7CF-72CE0D235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32253" y="2276872"/>
            <a:ext cx="9144000" cy="1470025"/>
          </a:xfrm>
        </p:spPr>
        <p:txBody>
          <a:bodyPr/>
          <a:lstStyle/>
          <a:p>
            <a:r>
              <a:rPr kumimoji="0"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/>
            </a:r>
            <a:br>
              <a:rPr kumimoji="0"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</a:br>
            <a:r>
              <a:rPr kumimoji="0" lang="ru-RU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Cимуляционные</a:t>
            </a:r>
            <a:r>
              <a:rPr kumimoji="0"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 </a:t>
            </a:r>
            <a:r>
              <a:rPr kumimoji="0"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технологии в совершенствовании качества </a:t>
            </a:r>
            <a:r>
              <a:rPr kumimoji="0" lang="ru-RU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практическои</a:t>
            </a:r>
            <a:r>
              <a:rPr kumimoji="0"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̆ подготовки врача в </a:t>
            </a:r>
            <a:r>
              <a:rPr kumimoji="0" lang="ru-RU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КрасГМУ</a:t>
            </a:r>
            <a:r>
              <a:rPr kumimoji="0"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 </a:t>
            </a:r>
            <a: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/>
            </a:r>
            <a:b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</a:br>
            <a:endParaRPr kumimoji="0" lang="ru-RU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835696" y="1556792"/>
            <a:ext cx="7000875" cy="1588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6732588" y="6029325"/>
            <a:ext cx="241141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kumimoji="0" lang="ru-RU" sz="1800" dirty="0" smtClean="0">
                <a:solidFill>
                  <a:schemeClr val="bg1"/>
                </a:solidFill>
                <a:latin typeface="Calibri" charset="0"/>
              </a:rPr>
              <a:t>27 января 2016 года</a:t>
            </a:r>
            <a:endParaRPr kumimoji="0" lang="ru-RU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1403648" y="4869160"/>
            <a:ext cx="7500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/>
            <a:r>
              <a:rPr kumimoji="0" lang="ru-RU" dirty="0" smtClean="0">
                <a:solidFill>
                  <a:srgbClr val="595959"/>
                </a:solidFill>
                <a:latin typeface="Calibri" charset="0"/>
              </a:rPr>
              <a:t>Зав. кафедрой – центром </a:t>
            </a:r>
            <a:r>
              <a:rPr kumimoji="0" lang="ru-RU" dirty="0" err="1" smtClean="0">
                <a:solidFill>
                  <a:srgbClr val="595959"/>
                </a:solidFill>
                <a:latin typeface="Calibri" charset="0"/>
              </a:rPr>
              <a:t>симуляционных</a:t>
            </a:r>
            <a:r>
              <a:rPr kumimoji="0" lang="ru-RU" dirty="0" smtClean="0">
                <a:solidFill>
                  <a:srgbClr val="595959"/>
                </a:solidFill>
                <a:latin typeface="Calibri" charset="0"/>
              </a:rPr>
              <a:t> технологий</a:t>
            </a:r>
            <a:endParaRPr kumimoji="0" lang="ru-RU" dirty="0">
              <a:solidFill>
                <a:srgbClr val="595959"/>
              </a:solidFill>
              <a:latin typeface="Calibri" charset="0"/>
            </a:endParaRPr>
          </a:p>
          <a:p>
            <a:pPr algn="r"/>
            <a:r>
              <a:rPr kumimoji="0" lang="ru-RU" dirty="0" smtClean="0">
                <a:solidFill>
                  <a:srgbClr val="595959"/>
                </a:solidFill>
                <a:latin typeface="Calibri" charset="0"/>
              </a:rPr>
              <a:t>Таптыгина Елена Викторовна</a:t>
            </a:r>
            <a:endParaRPr kumimoji="0" lang="ru-RU" sz="4000" dirty="0">
              <a:solidFill>
                <a:srgbClr val="595959"/>
              </a:solidFill>
              <a:latin typeface="Calibri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" y="116632"/>
            <a:ext cx="9144000" cy="177079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475656" y="2780928"/>
            <a:ext cx="5904656" cy="0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43608" y="548680"/>
            <a:ext cx="7000875" cy="1588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3" name="TextBox 12"/>
          <p:cNvSpPr txBox="1">
            <a:spLocks noChangeArrowheads="1"/>
          </p:cNvSpPr>
          <p:nvPr/>
        </p:nvSpPr>
        <p:spPr bwMode="auto">
          <a:xfrm>
            <a:off x="179512" y="1628800"/>
            <a:ext cx="26802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2000" b="1" dirty="0" smtClean="0">
                <a:latin typeface="Calibri" charset="0"/>
              </a:rPr>
              <a:t>Коммуникативная </a:t>
            </a:r>
          </a:p>
          <a:p>
            <a:r>
              <a:rPr kumimoji="0" lang="ru-RU" sz="2000" b="1" dirty="0" smtClean="0">
                <a:latin typeface="Calibri" charset="0"/>
              </a:rPr>
              <a:t>компетентность врача</a:t>
            </a:r>
            <a:endParaRPr kumimoji="0" lang="ru-RU" sz="2000" b="1" dirty="0">
              <a:latin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5445224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Обучение с использованием </a:t>
            </a:r>
            <a:r>
              <a:rPr lang="ru-RU" dirty="0" err="1" smtClean="0"/>
              <a:t>симуляционных</a:t>
            </a:r>
            <a:r>
              <a:rPr lang="ru-RU" dirty="0" smtClean="0"/>
              <a:t> технологий как механизм повышения уровня безопасности пациентов и качества оказания </a:t>
            </a:r>
            <a:r>
              <a:rPr lang="ru-RU" dirty="0" err="1" smtClean="0"/>
              <a:t>медицинскои</a:t>
            </a:r>
            <a:r>
              <a:rPr lang="ru-RU" dirty="0" smtClean="0"/>
              <a:t>̆ помощи</a:t>
            </a:r>
            <a:endParaRPr lang="ru-RU" dirty="0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588224" y="2060848"/>
            <a:ext cx="21567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2000" b="1" dirty="0" smtClean="0">
                <a:latin typeface="Calibri" charset="0"/>
              </a:rPr>
              <a:t>Практическая </a:t>
            </a:r>
          </a:p>
          <a:p>
            <a:r>
              <a:rPr kumimoji="0" lang="ru-RU" sz="2000" b="1" dirty="0" smtClean="0">
                <a:latin typeface="Calibri" charset="0"/>
              </a:rPr>
              <a:t>подготовка врача</a:t>
            </a:r>
            <a:endParaRPr kumimoji="0" lang="ru-RU" sz="2000" b="1" dirty="0">
              <a:latin typeface="Calibri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 bwMode="auto">
          <a:xfrm>
            <a:off x="6732588" y="6289675"/>
            <a:ext cx="241141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kumimoji="0" lang="ru-RU" sz="1800" dirty="0" smtClean="0">
                <a:solidFill>
                  <a:schemeClr val="bg1"/>
                </a:solidFill>
                <a:latin typeface="Calibri" charset="0"/>
              </a:rPr>
              <a:t>27 января 2016 года</a:t>
            </a:r>
            <a:endParaRPr kumimoji="0" lang="ru-RU" sz="1800" dirty="0">
              <a:solidFill>
                <a:schemeClr val="bg1"/>
              </a:solidFill>
              <a:latin typeface="Calibri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79712" y="6165304"/>
            <a:ext cx="7000875" cy="1588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340768"/>
            <a:ext cx="2997076" cy="255284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348880"/>
            <a:ext cx="2132608" cy="189655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852936"/>
            <a:ext cx="2831309" cy="26073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4365104"/>
            <a:ext cx="3347864" cy="923330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В.М. Бехтерев:  </a:t>
            </a:r>
            <a:r>
              <a:rPr lang="ru-RU" dirty="0" smtClean="0"/>
              <a:t>Если </a:t>
            </a:r>
            <a:r>
              <a:rPr lang="ru-RU" dirty="0"/>
              <a:t>больному после разговора с врачом не становится легче, то это не </a:t>
            </a:r>
            <a:r>
              <a:rPr lang="ru-RU" dirty="0" smtClean="0"/>
              <a:t>врач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3 составных успешного формирования врача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620688"/>
            <a:ext cx="8784976" cy="646331"/>
          </a:xfrm>
          <a:prstGeom prst="rect">
            <a:avLst/>
          </a:prstGeom>
          <a:ln>
            <a:solidFill>
              <a:srgbClr val="EEECE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.П. Боткин: Научная </a:t>
            </a:r>
            <a:r>
              <a:rPr lang="ru-RU" dirty="0"/>
              <a:t>работа для </a:t>
            </a:r>
            <a:r>
              <a:rPr lang="ru-RU" dirty="0" smtClean="0"/>
              <a:t>врача </a:t>
            </a:r>
            <a:r>
              <a:rPr lang="ru-RU" dirty="0"/>
              <a:t>нужна, как насущный хлеб, без </a:t>
            </a:r>
            <a:r>
              <a:rPr lang="ru-RU" dirty="0" smtClean="0"/>
              <a:t>которого врач </a:t>
            </a:r>
            <a:r>
              <a:rPr lang="ru-RU" dirty="0"/>
              <a:t>существовать решительно не в </a:t>
            </a:r>
            <a:r>
              <a:rPr lang="ru-RU" dirty="0" smtClean="0"/>
              <a:t>состоянии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3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3" grpId="0"/>
      <p:bldP spid="2" grpId="0"/>
      <p:bldP spid="12" grpId="0"/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66" r="-1930"/>
          <a:stretch/>
        </p:blipFill>
        <p:spPr>
          <a:xfrm>
            <a:off x="4572000" y="1988840"/>
            <a:ext cx="4684646" cy="4869160"/>
          </a:xfr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" y="2028498"/>
            <a:ext cx="4499991" cy="481202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40"/>
            <a:ext cx="9144000" cy="17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01413" y="0"/>
            <a:ext cx="4629200" cy="648072"/>
          </a:xfrm>
        </p:spPr>
        <p:txBody>
          <a:bodyPr/>
          <a:lstStyle/>
          <a:p>
            <a:pPr algn="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Открытие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центра аккредитации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71" t="8753" b="8753"/>
          <a:stretch/>
        </p:blipFill>
        <p:spPr>
          <a:xfrm>
            <a:off x="4714528" y="791681"/>
            <a:ext cx="416127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57" y="3982680"/>
            <a:ext cx="3683040" cy="268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916" y="3789040"/>
            <a:ext cx="3718500" cy="2551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99" y="2893329"/>
            <a:ext cx="1633739" cy="101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8" name="Название 1"/>
          <p:cNvSpPr txBox="1">
            <a:spLocks/>
          </p:cNvSpPr>
          <p:nvPr/>
        </p:nvSpPr>
        <p:spPr bwMode="auto">
          <a:xfrm>
            <a:off x="4589" y="110792"/>
            <a:ext cx="493204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l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Участие во Всероссийских и международных конференциях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2048" y="1096999"/>
            <a:ext cx="1640723" cy="249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21497"/>
          <a:stretch/>
        </p:blipFill>
        <p:spPr>
          <a:xfrm>
            <a:off x="121438" y="780220"/>
            <a:ext cx="2768853" cy="203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52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 bwMode="auto">
          <a:xfrm>
            <a:off x="6732588" y="6289675"/>
            <a:ext cx="241141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kumimoji="0" lang="ru-RU" sz="1800" dirty="0" smtClean="0">
                <a:solidFill>
                  <a:schemeClr val="bg1"/>
                </a:solidFill>
                <a:latin typeface="Calibri" charset="0"/>
              </a:rPr>
              <a:t>27 января 2016 года</a:t>
            </a:r>
            <a:endParaRPr kumimoji="0" lang="ru-RU" sz="1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2" y="188640"/>
            <a:ext cx="9144000" cy="1770791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01128421"/>
              </p:ext>
            </p:extLst>
          </p:nvPr>
        </p:nvGraphicFramePr>
        <p:xfrm>
          <a:off x="611560" y="1700808"/>
          <a:ext cx="784887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3059832" y="2204864"/>
            <a:ext cx="3096344" cy="0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4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333" y="5786388"/>
            <a:ext cx="8229600" cy="450900"/>
          </a:xfrm>
        </p:spPr>
        <p:txBody>
          <a:bodyPr/>
          <a:lstStyle/>
          <a:p>
            <a:r>
              <a:rPr lang="ru-RU" sz="1800" b="1" dirty="0" smtClean="0"/>
              <a:t>Жизненный цикл развития кафедры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5" y="1916832"/>
            <a:ext cx="9225236" cy="3312368"/>
          </a:xfrm>
          <a:prstGeom prst="rect">
            <a:avLst/>
          </a:prstGeom>
        </p:spPr>
      </p:pic>
      <p:pic>
        <p:nvPicPr>
          <p:cNvPr id="5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27" y="136144"/>
            <a:ext cx="9144000" cy="177079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979712" y="4725144"/>
            <a:ext cx="194320" cy="19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235893" y="6123633"/>
            <a:ext cx="8892480" cy="6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kumimoji="0" lang="ru-RU" sz="4400" dirty="0" smtClean="0">
                <a:solidFill>
                  <a:schemeClr val="bg1">
                    <a:lumMod val="85000"/>
                  </a:schemeClr>
                </a:solidFill>
                <a:latin typeface="Calibri" charset="0"/>
              </a:rPr>
              <a:t>БУДЕМ РАСТИ ВМЕСТЕ</a:t>
            </a:r>
            <a:endParaRPr kumimoji="0" lang="ru-RU" sz="4400" dirty="0">
              <a:solidFill>
                <a:schemeClr val="bg1">
                  <a:lumMod val="8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 bwMode="auto">
          <a:xfrm>
            <a:off x="6732588" y="6289675"/>
            <a:ext cx="241141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kumimoji="0" lang="ru-RU" sz="1800" dirty="0" smtClean="0">
                <a:solidFill>
                  <a:schemeClr val="bg1"/>
                </a:solidFill>
                <a:latin typeface="Calibri" charset="0"/>
              </a:rPr>
              <a:t>27 января 2016 года</a:t>
            </a:r>
            <a:endParaRPr kumimoji="0" lang="ru-RU" sz="1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39" y="1628800"/>
            <a:ext cx="9093200" cy="4559300"/>
          </a:xfrm>
          <a:prstGeom prst="rect">
            <a:avLst/>
          </a:prstGeom>
          <a:solidFill>
            <a:srgbClr val="F2F2F2"/>
          </a:solidFill>
        </p:spPr>
      </p:pic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899592" y="476672"/>
            <a:ext cx="7992888" cy="34778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r"/>
            <a:r>
              <a:rPr lang="ru-RU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Благодарю за внимание</a:t>
            </a:r>
            <a:r>
              <a:rPr lang="ru-RU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!</a:t>
            </a:r>
          </a:p>
          <a:p>
            <a:pPr algn="just"/>
            <a:r>
              <a:rPr lang="ru-RU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/>
            </a:r>
            <a:br>
              <a:rPr lang="ru-RU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</a:br>
            <a:endParaRPr lang="ru-RU" sz="4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  <a:p>
            <a:pPr algn="just"/>
            <a:endParaRPr lang="ru-RU" sz="4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  <a:p>
            <a:pPr algn="just"/>
            <a:endParaRPr lang="ru-RU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pic>
        <p:nvPicPr>
          <p:cNvPr id="10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2310040" cy="217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669ebe6d2a3367086e97b7751d51abd6d7ee0fc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104</Words>
  <Application>Microsoft Office PowerPoint</Application>
  <PresentationFormat>Экран (4:3)</PresentationFormat>
  <Paragraphs>22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 Cимуляционные технологии в совершенствовании качества практической подготовки врача в КрасГМУ  </vt:lpstr>
      <vt:lpstr>Презентация PowerPoint</vt:lpstr>
      <vt:lpstr>Презентация PowerPoint</vt:lpstr>
      <vt:lpstr>Открытие центра аккредитации</vt:lpstr>
      <vt:lpstr>Презентация PowerPoint</vt:lpstr>
      <vt:lpstr>Жизненный цикл развития кафедры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Olka</dc:creator>
  <cp:lastModifiedBy>Тимофей А. Харитонов</cp:lastModifiedBy>
  <cp:revision>47</cp:revision>
  <dcterms:created xsi:type="dcterms:W3CDTF">2014-01-26T16:25:09Z</dcterms:created>
  <dcterms:modified xsi:type="dcterms:W3CDTF">2016-01-26T04:27:39Z</dcterms:modified>
</cp:coreProperties>
</file>