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7" r:id="rId20"/>
    <p:sldId id="272" r:id="rId21"/>
    <p:sldId id="273" r:id="rId22"/>
    <p:sldId id="274" r:id="rId23"/>
    <p:sldId id="275" r:id="rId24"/>
    <p:sldId id="281" r:id="rId25"/>
    <p:sldId id="276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399" y="404664"/>
            <a:ext cx="7175351" cy="1793167"/>
          </a:xfrm>
        </p:spPr>
        <p:txBody>
          <a:bodyPr/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 и рак молочной железы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249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Доброкачественные опухоли молочной 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Интрадуктальная</a:t>
            </a:r>
            <a:r>
              <a:rPr lang="ru-RU" dirty="0"/>
              <a:t> папиллома («кровоточащий сосок», болезнь </a:t>
            </a:r>
            <a:r>
              <a:rPr lang="ru-RU" dirty="0" err="1"/>
              <a:t>Минца</a:t>
            </a:r>
            <a:r>
              <a:rPr lang="ru-RU" dirty="0"/>
              <a:t>) — доброкачественная эпителиальная опухоль ворсинчатой структуры, состоящая из </a:t>
            </a:r>
            <a:r>
              <a:rPr lang="ru-RU" dirty="0" err="1"/>
              <a:t>фиброваскулярной</a:t>
            </a:r>
            <a:r>
              <a:rPr lang="ru-RU" dirty="0"/>
              <a:t> стромы, покрытой опухолевыми клетками. Развивается она в протоках, связанных с соском.</a:t>
            </a:r>
          </a:p>
        </p:txBody>
      </p:sp>
    </p:spTree>
    <p:extLst>
      <p:ext uri="{BB962C8B-B14F-4D97-AF65-F5344CB8AC3E}">
        <p14:creationId xmlns:p14="http://schemas.microsoft.com/office/powerpoint/2010/main" val="1867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Боли в молочной железе различной интенсивности и характера (мастопатия, </a:t>
            </a:r>
            <a:r>
              <a:rPr lang="ru-RU" dirty="0" err="1"/>
              <a:t>мастодиния</a:t>
            </a:r>
            <a:r>
              <a:rPr lang="ru-RU" dirty="0"/>
              <a:t>). Пальпируемое одиночное объемное образование (фиброаденома, </a:t>
            </a:r>
            <a:r>
              <a:rPr lang="ru-RU" dirty="0" err="1"/>
              <a:t>галактоцеле</a:t>
            </a:r>
            <a:r>
              <a:rPr lang="ru-RU" dirty="0"/>
              <a:t>). Множественные поражения обеих молочных желез (мастопатия). Цикличное увеличение патологических участков или </a:t>
            </a:r>
            <a:r>
              <a:rPr lang="ru-RU" dirty="0" err="1"/>
              <a:t>нагрубание</a:t>
            </a:r>
            <a:r>
              <a:rPr lang="ru-RU" dirty="0"/>
              <a:t> молочной железы во время месячных (мастопатия, </a:t>
            </a:r>
            <a:r>
              <a:rPr lang="ru-RU" dirty="0" err="1"/>
              <a:t>мастодиния</a:t>
            </a:r>
            <a:r>
              <a:rPr lang="ru-RU" dirty="0"/>
              <a:t>). Выделения из соска: геморрагического характера (</a:t>
            </a:r>
            <a:r>
              <a:rPr lang="ru-RU" dirty="0" err="1"/>
              <a:t>интрадуктальная</a:t>
            </a:r>
            <a:r>
              <a:rPr lang="ru-RU" dirty="0"/>
              <a:t> папиллома), молока (</a:t>
            </a:r>
            <a:r>
              <a:rPr lang="ru-RU" dirty="0" err="1"/>
              <a:t>галакторея</a:t>
            </a:r>
            <a:r>
              <a:rPr lang="ru-RU" dirty="0"/>
              <a:t>), слизи буроватого цвета (</a:t>
            </a:r>
            <a:r>
              <a:rPr lang="ru-RU" dirty="0" err="1"/>
              <a:t>галактоцеле</a:t>
            </a:r>
            <a:r>
              <a:rPr lang="ru-RU" dirty="0"/>
              <a:t>, сообщающееся с протоком железы). Увеличение одной или обеих молочных желез у мужчины (гинекомастия).</a:t>
            </a:r>
          </a:p>
        </p:txBody>
      </p:sp>
    </p:spTree>
    <p:extLst>
      <p:ext uri="{BB962C8B-B14F-4D97-AF65-F5344CB8AC3E}">
        <p14:creationId xmlns:p14="http://schemas.microsoft.com/office/powerpoint/2010/main" val="10913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Обследование больного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При осмотре и пальпации определяют асимметричность размеров желёз, втяжение соска, флюктуацию, либо уплотнение железы. Признаки злокачественного процесса могут быть выявлены в положении больной стоя с руками, упертыми в бёдра, или при поднятии ко лбу сложенных ладонями рук. В таком положении напрягаются грудные мышцы, и над опухолью, прорастающей связки молочной железы, можно заметить втяжение кожи. Пальпируются также подмышечные и надключичные лимфоузлы (в положении больной стоя или сидя).</a:t>
            </a:r>
          </a:p>
        </p:txBody>
      </p:sp>
    </p:spTree>
    <p:extLst>
      <p:ext uri="{BB962C8B-B14F-4D97-AF65-F5344CB8AC3E}">
        <p14:creationId xmlns:p14="http://schemas.microsoft.com/office/powerpoint/2010/main" val="32394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УЗИ молочной железы позволяет дифференцировать кистозные образования от солидных. В злокачественных опухолях больше плотных структур, чем в доброкачественных. УЗИ облегчает проведение “прицельной” пункционной биопсии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Маммография (рентгеновская). Позволяет увидеть более плотные, чем ткань молочной железы, ткани опухолей (например, содержащие </a:t>
            </a:r>
            <a:r>
              <a:rPr lang="ru-RU" dirty="0" err="1"/>
              <a:t>микрокальцинаты</a:t>
            </a:r>
            <a:r>
              <a:rPr lang="ru-RU" dirty="0"/>
              <a:t>); уплотненные лимфоузлы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Контрастная маммография (</a:t>
            </a:r>
            <a:r>
              <a:rPr lang="ru-RU" dirty="0" err="1"/>
              <a:t>дуктография</a:t>
            </a:r>
            <a:r>
              <a:rPr lang="ru-RU" dirty="0"/>
              <a:t>) назначается при выделениях из протоков железы. Контраст - </a:t>
            </a:r>
            <a:r>
              <a:rPr lang="ru-RU" dirty="0" err="1"/>
              <a:t>верографин</a:t>
            </a:r>
            <a:r>
              <a:rPr lang="ru-RU" dirty="0"/>
              <a:t> 60% 0,3—1,0 мл. Выявляются дефекты заполнения молочных 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4. </a:t>
            </a:r>
            <a:r>
              <a:rPr lang="ru-RU" dirty="0" err="1"/>
              <a:t>Термография</a:t>
            </a:r>
            <a:r>
              <a:rPr lang="ru-RU" dirty="0"/>
              <a:t>. Опухолевые узлы выделяют большее количество тепла, что видно на термограмме. Однако исследование дает большое количество ложноположительных и ложноотрицательных результатов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Гистологическое и цитологическое исследование отделяемого из соска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Тонкоигольная пункционная биопсия с цитологическим и гистологическим исследованием (отрицательный ответ не исключает наличие опухоли</a:t>
            </a:r>
            <a:r>
              <a:rPr lang="ru-RU" dirty="0" smtClean="0"/>
              <a:t>),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Эксцизионная</a:t>
            </a:r>
            <a:r>
              <a:rPr lang="ru-RU" dirty="0"/>
              <a:t> биопсия.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7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Группы препаратов, которые используют в терапевтическом лечении: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Витамины</a:t>
            </a:r>
          </a:p>
          <a:p>
            <a:r>
              <a:rPr lang="ru-RU" dirty="0" smtClean="0"/>
              <a:t>Седативные препараты</a:t>
            </a:r>
          </a:p>
          <a:p>
            <a:r>
              <a:rPr lang="ru-RU" dirty="0" smtClean="0"/>
              <a:t>Адаптогены </a:t>
            </a:r>
            <a:r>
              <a:rPr lang="ru-RU" dirty="0"/>
              <a:t>растительного происхождения: «Настойка женьшеня», «Элеутерококк», «Китайский лимонник</a:t>
            </a:r>
            <a:r>
              <a:rPr lang="ru-RU" dirty="0" smtClean="0"/>
              <a:t>»</a:t>
            </a:r>
          </a:p>
          <a:p>
            <a:r>
              <a:rPr lang="ru-RU" dirty="0"/>
              <a:t>Мочегонные </a:t>
            </a:r>
            <a:r>
              <a:rPr lang="ru-RU" dirty="0" smtClean="0"/>
              <a:t>средства</a:t>
            </a:r>
          </a:p>
          <a:p>
            <a:r>
              <a:rPr lang="ru-RU" dirty="0"/>
              <a:t>Фитотерапия: «</a:t>
            </a:r>
            <a:r>
              <a:rPr lang="ru-RU" dirty="0" err="1"/>
              <a:t>Мастадинон</a:t>
            </a:r>
            <a:r>
              <a:rPr lang="ru-RU" dirty="0"/>
              <a:t>», «</a:t>
            </a:r>
            <a:r>
              <a:rPr lang="ru-RU" dirty="0" err="1"/>
              <a:t>Циклодинон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Гормонотерапия</a:t>
            </a:r>
          </a:p>
          <a:p>
            <a:r>
              <a:rPr lang="ru-RU" dirty="0"/>
              <a:t>О</a:t>
            </a:r>
            <a:r>
              <a:rPr lang="ru-RU" dirty="0" smtClean="0"/>
              <a:t>перативное </a:t>
            </a:r>
            <a:r>
              <a:rPr lang="ru-RU" dirty="0"/>
              <a:t>лечение (для узловой формы </a:t>
            </a:r>
            <a:r>
              <a:rPr lang="ru-RU" dirty="0" smtClean="0"/>
              <a:t>мастопатии)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Рациональное питание, избегать полуфабрикатов, жирных и копченых продуктов. Употребление витаминов в виде свежих овощей и фруктов. В осенне-зимний период принимать поливитамины. Избегание пестицидов и химических добавок в пище. Выполнение своевременно детородной функции. Контроль над приемом гормональных препаратов. Желательно приступать к их приему только после консультации с врачом. Осуществление грудного вскармливания. Регулярные сексуальные отношения. Своевременное лечение: патология щитовидной железы, гинекологических заболеваний, эндокринных заболеваний, отклонений в работе печени. </a:t>
            </a:r>
          </a:p>
        </p:txBody>
      </p:sp>
    </p:spTree>
    <p:extLst>
      <p:ext uri="{BB962C8B-B14F-4D97-AF65-F5344CB8AC3E}">
        <p14:creationId xmlns:p14="http://schemas.microsoft.com/office/powerpoint/2010/main" val="3584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7848872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 молочной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</a:t>
            </a:r>
            <a:r>
              <a:rPr lang="ru-RU" dirty="0"/>
              <a:t>из самых распространенных онкологических заболеваний. Занимает 3-е место (до 25%) среди всех карцином; у женщин — занимает 2 место после рака половых органов. Увеличение заболеваемости регистрируется в возрасте 40—45 лет и в 60—70 лет. Заболеваемость раком молочной железы значительно увеличилась за последние 10-20 лет; заболевание возникает у 1 из 9 женщин.</a:t>
            </a:r>
          </a:p>
        </p:txBody>
      </p:sp>
    </p:spTree>
    <p:extLst>
      <p:ext uri="{BB962C8B-B14F-4D97-AF65-F5344CB8AC3E}">
        <p14:creationId xmlns:p14="http://schemas.microsoft.com/office/powerpoint/2010/main" val="3353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способствующие развитию: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 молочной железы</a:t>
            </a:r>
          </a:p>
          <a:p>
            <a:r>
              <a:rPr lang="ru-RU" dirty="0" smtClean="0"/>
              <a:t>Добавочные молочные </a:t>
            </a:r>
            <a:r>
              <a:rPr lang="ru-RU" dirty="0" err="1" smtClean="0"/>
              <a:t>железв</a:t>
            </a:r>
            <a:endParaRPr lang="ru-RU" dirty="0" smtClean="0"/>
          </a:p>
          <a:p>
            <a:r>
              <a:rPr lang="ru-RU" dirty="0" smtClean="0"/>
              <a:t>Воспалительные процессы</a:t>
            </a:r>
          </a:p>
          <a:p>
            <a:r>
              <a:rPr lang="ru-RU" dirty="0" smtClean="0"/>
              <a:t>Травмы</a:t>
            </a:r>
          </a:p>
          <a:p>
            <a:r>
              <a:rPr lang="ru-RU" dirty="0" smtClean="0"/>
              <a:t>Болезни эндокринной системы</a:t>
            </a:r>
          </a:p>
          <a:p>
            <a:r>
              <a:rPr lang="ru-RU" dirty="0" smtClean="0"/>
              <a:t>Сокращение периода лактации</a:t>
            </a:r>
          </a:p>
          <a:p>
            <a:r>
              <a:rPr lang="ru-RU" dirty="0" smtClean="0"/>
              <a:t>Большое число абортов</a:t>
            </a:r>
          </a:p>
          <a:p>
            <a:r>
              <a:rPr lang="ru-RU" dirty="0" smtClean="0"/>
              <a:t>Малое число родов</a:t>
            </a:r>
          </a:p>
          <a:p>
            <a:r>
              <a:rPr lang="ru-RU" dirty="0" smtClean="0"/>
              <a:t>Поздний брак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Дисгормональные</a:t>
            </a:r>
            <a:r>
              <a:rPr lang="ru-RU" dirty="0"/>
              <a:t> заболевания молочной железы: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Мастопатия </a:t>
            </a:r>
          </a:p>
          <a:p>
            <a:r>
              <a:rPr lang="ru-RU" sz="3200" dirty="0" err="1" smtClean="0"/>
              <a:t>Галакторея</a:t>
            </a:r>
            <a:endParaRPr lang="ru-RU" sz="3200" dirty="0"/>
          </a:p>
          <a:p>
            <a:r>
              <a:rPr lang="ru-RU" sz="3200" dirty="0" err="1" smtClean="0"/>
              <a:t>Галактоцеле</a:t>
            </a:r>
            <a:endParaRPr lang="ru-RU" sz="3200" dirty="0" smtClean="0"/>
          </a:p>
          <a:p>
            <a:r>
              <a:rPr lang="ru-RU" sz="3200" dirty="0" err="1" smtClean="0"/>
              <a:t>Мастодиния</a:t>
            </a:r>
            <a:endParaRPr lang="ru-RU" sz="3200" dirty="0" smtClean="0"/>
          </a:p>
          <a:p>
            <a:r>
              <a:rPr lang="ru-RU" sz="3200" dirty="0" smtClean="0"/>
              <a:t>Гинекомастия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· папиллярный рак (1% всех случаев рака молочной железы) — </a:t>
            </a:r>
            <a:r>
              <a:rPr lang="ru-RU" dirty="0" err="1"/>
              <a:t>внутрипротоковое</a:t>
            </a:r>
            <a:r>
              <a:rPr lang="ru-RU" dirty="0"/>
              <a:t> </a:t>
            </a:r>
            <a:r>
              <a:rPr lang="ru-RU" dirty="0" err="1"/>
              <a:t>неинвазивное</a:t>
            </a:r>
            <a:r>
              <a:rPr lang="ru-RU" dirty="0"/>
              <a:t> новообразование низкой степени злокачественности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медуллярный рак (5-10%) — чаще большая объемная опухоль со слабой способностью к инвазивному росту, окруженная </a:t>
            </a:r>
            <a:r>
              <a:rPr lang="ru-RU" dirty="0" err="1"/>
              <a:t>лимфоцитарным</a:t>
            </a:r>
            <a:r>
              <a:rPr lang="ru-RU" dirty="0"/>
              <a:t> валом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воспалительный (</a:t>
            </a:r>
            <a:r>
              <a:rPr lang="ru-RU" dirty="0" err="1"/>
              <a:t>маститоподобный</a:t>
            </a:r>
            <a:r>
              <a:rPr lang="ru-RU" dirty="0"/>
              <a:t>) рак (5-10%) распространяется по лимфатическим сосудам кожи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инфильтрирующий </a:t>
            </a:r>
            <a:r>
              <a:rPr lang="ru-RU" dirty="0" err="1"/>
              <a:t>протоковый</a:t>
            </a:r>
            <a:r>
              <a:rPr lang="ru-RU" dirty="0"/>
              <a:t> </a:t>
            </a:r>
            <a:r>
              <a:rPr lang="ru-RU" dirty="0" err="1"/>
              <a:t>скиррозный</a:t>
            </a:r>
            <a:r>
              <a:rPr lang="ru-RU" dirty="0"/>
              <a:t> рак (70%) характеризует образование гнезд и тяжей опухолевых клеток, окруженных плотной коллагеновой стромой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болезнь </a:t>
            </a:r>
            <a:r>
              <a:rPr lang="ru-RU" dirty="0" err="1"/>
              <a:t>Педжета</a:t>
            </a:r>
            <a:r>
              <a:rPr lang="ru-RU" dirty="0"/>
              <a:t> (рак соска и ареолы молочной железы) (1-2%) — развивается при распространении первичного рака протоков молочной железы в эпидермис.</a:t>
            </a:r>
          </a:p>
        </p:txBody>
      </p:sp>
    </p:spTree>
    <p:extLst>
      <p:ext uri="{BB962C8B-B14F-4D97-AF65-F5344CB8AC3E}">
        <p14:creationId xmlns:p14="http://schemas.microsoft.com/office/powerpoint/2010/main" val="17992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стадии основаны на классификации </a:t>
            </a:r>
            <a:r>
              <a:rPr lang="ru-RU" dirty="0" smtClean="0"/>
              <a:t>TNM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Стадия I: опухоль размерами менее 2 см в диаметре, нет вовлечения лимфатических узлов и отдаленных метастазов</a:t>
            </a:r>
          </a:p>
          <a:p>
            <a:endParaRPr lang="ru-RU" dirty="0"/>
          </a:p>
          <a:p>
            <a:r>
              <a:rPr lang="ru-RU" dirty="0"/>
              <a:t>Стадия II: опухоль 2—5 см в диаметре; пальпируются подвижные подмышечные лимфоузлы</a:t>
            </a:r>
          </a:p>
          <a:p>
            <a:endParaRPr lang="ru-RU" dirty="0"/>
          </a:p>
          <a:p>
            <a:r>
              <a:rPr lang="ru-RU" dirty="0"/>
              <a:t>Стадия III: опухоль более 5 см в диаметре, возможно локальное прорастание; пальпируются лимфатические узлы за пределами подмышечной области. Отдаленные метастазы отсутствуют</a:t>
            </a:r>
          </a:p>
          <a:p>
            <a:endParaRPr lang="ru-RU" dirty="0"/>
          </a:p>
          <a:p>
            <a:r>
              <a:rPr lang="ru-RU" dirty="0"/>
              <a:t>Стадия IV характеризуется отдаленными метастазами.</a:t>
            </a:r>
          </a:p>
        </p:txBody>
      </p:sp>
    </p:spTree>
    <p:extLst>
      <p:ext uri="{BB962C8B-B14F-4D97-AF65-F5344CB8AC3E}">
        <p14:creationId xmlns:p14="http://schemas.microsoft.com/office/powerpoint/2010/main" val="29741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Методика осмотра и пальпации молочной железы описана в разделе «</a:t>
            </a:r>
            <a:r>
              <a:rPr lang="ru-RU" dirty="0" err="1"/>
              <a:t>Дисгормональные</a:t>
            </a:r>
            <a:r>
              <a:rPr lang="ru-RU" dirty="0"/>
              <a:t> заболевания и доброкачественные заболевания молочной железы». Частота поражения правой и левой железы одинакова. Наиболее часто опухоль располагается в верхне-наружном квадранте (46,8%), далее - в верхне-внутреннем (11,5%), нижне-наружном (7,9%), нижне-внутреннем (3,8%), в центре железы (7,2%).</a:t>
            </a:r>
          </a:p>
        </p:txBody>
      </p:sp>
    </p:spTree>
    <p:extLst>
      <p:ext uri="{BB962C8B-B14F-4D97-AF65-F5344CB8AC3E}">
        <p14:creationId xmlns:p14="http://schemas.microsoft.com/office/powerpoint/2010/main" val="3761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Инструментальное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УЗИ — в ткани молочной железы определяются плотные узлы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Термографическое исследование иногда обнаруживает местное повышение температуры над опухолью (на 2-3 °С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3. Маммография - локальное затенение без четких контуров с отходящими в стороны лучами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Цитологическое исследование мазка выделений соска, пораженного «экземой» - при болезни </a:t>
            </a:r>
            <a:r>
              <a:rPr lang="ru-RU" dirty="0" err="1"/>
              <a:t>Педжета</a:t>
            </a:r>
            <a:r>
              <a:rPr lang="ru-RU" dirty="0"/>
              <a:t> обнаруживаются крупные пузыристые клетки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Пункционная биопсия - при цитологическом исследовании обнаруживают комплексы атипичных клеток, характерных для опухоли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Эксцизионная</a:t>
            </a:r>
            <a:r>
              <a:rPr lang="ru-RU" dirty="0"/>
              <a:t> биопсия. В биоптате определяют </a:t>
            </a:r>
            <a:r>
              <a:rPr lang="ru-RU" dirty="0" err="1"/>
              <a:t>эстрогеновые</a:t>
            </a:r>
            <a:r>
              <a:rPr lang="ru-RU" dirty="0"/>
              <a:t> и </a:t>
            </a:r>
            <a:r>
              <a:rPr lang="ru-RU" dirty="0" err="1"/>
              <a:t>прогестероновые</a:t>
            </a:r>
            <a:r>
              <a:rPr lang="ru-RU" dirty="0"/>
              <a:t> рецепторы. </a:t>
            </a:r>
            <a:r>
              <a:rPr lang="ru-RU" dirty="0" err="1"/>
              <a:t>Рецепторопозитивные</a:t>
            </a:r>
            <a:r>
              <a:rPr lang="ru-RU" dirty="0"/>
              <a:t> опухоли чаще поддаются гормональной терапии и имеют лучший прогноз.</a:t>
            </a:r>
          </a:p>
        </p:txBody>
      </p:sp>
    </p:spTree>
    <p:extLst>
      <p:ext uri="{BB962C8B-B14F-4D97-AF65-F5344CB8AC3E}">
        <p14:creationId xmlns:p14="http://schemas.microsoft.com/office/powerpoint/2010/main" val="29688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5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Лечение рака молочной железы – комбинированное, которое включает хирургическое вмешательство, химиотерапию, лучевую и гормональную терапию. Для выбора наиболее рациональной схемы лечения больные должны быть осмотрены хирургом, онкологом, лучевым и </a:t>
            </a:r>
            <a:r>
              <a:rPr lang="ru-RU" dirty="0" err="1"/>
              <a:t>химиотерапевтом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1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2960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Мастопатия (</a:t>
            </a:r>
            <a:r>
              <a:rPr lang="ru-RU" dirty="0" err="1"/>
              <a:t>фиброаденоматоз</a:t>
            </a:r>
            <a:r>
              <a:rPr lang="ru-RU" dirty="0"/>
              <a:t>, болезнь </a:t>
            </a:r>
            <a:r>
              <a:rPr lang="ru-RU" dirty="0" err="1"/>
              <a:t>Реклю</a:t>
            </a:r>
            <a:r>
              <a:rPr lang="ru-RU" dirty="0"/>
              <a:t>) — патологический процесс, развивающийся в молочной железе под влиянием нарушенного гормонального баланса и характеризующийся образованием в молочной железе узлов, кист или диффузного уплотнения. В ее патогенезе играет роль нарушение нормального соотношения между фолликулином и гормоном желтого </a:t>
            </a:r>
            <a:r>
              <a:rPr lang="ru-RU" dirty="0" smtClean="0"/>
              <a:t>тела.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Галакторея</a:t>
            </a:r>
            <a:r>
              <a:rPr lang="ru-RU" dirty="0"/>
              <a:t> — выделение молока вне физиологической лактации (результат выделения в кровь гормона переднего </a:t>
            </a:r>
            <a:r>
              <a:rPr lang="ru-RU" dirty="0" err="1"/>
              <a:t>аденогипофиза</a:t>
            </a:r>
            <a:r>
              <a:rPr lang="ru-RU" dirty="0"/>
              <a:t> пролактина и гормона заднего отдела гипофиза окситоцина).</a:t>
            </a:r>
          </a:p>
        </p:txBody>
      </p:sp>
    </p:spTree>
    <p:extLst>
      <p:ext uri="{BB962C8B-B14F-4D97-AF65-F5344CB8AC3E}">
        <p14:creationId xmlns:p14="http://schemas.microsoft.com/office/powerpoint/2010/main" val="20869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Галактоцеле</a:t>
            </a:r>
            <a:r>
              <a:rPr lang="ru-RU" dirty="0"/>
              <a:t> — молочная киста, возникающая в периоде лактации у женщин, перенесших острый мастит. В результате рубцовых изменений в молочных ходах происходит облитерация одного из них и </a:t>
            </a:r>
            <a:r>
              <a:rPr lang="ru-RU" dirty="0" err="1"/>
              <a:t>отшнурование</a:t>
            </a:r>
            <a:r>
              <a:rPr lang="ru-RU" dirty="0"/>
              <a:t> участка железистой ткани, продолжающей секретировать. При прекращении лактации молочные кисты не всегда подвергаются полному обратному </a:t>
            </a:r>
            <a:r>
              <a:rPr lang="ru-RU" dirty="0" smtClean="0"/>
              <a:t>развитию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Мастодиния</a:t>
            </a:r>
            <a:r>
              <a:rPr lang="ru-RU" dirty="0"/>
              <a:t> (</a:t>
            </a:r>
            <a:r>
              <a:rPr lang="ru-RU" dirty="0" err="1"/>
              <a:t>масталгия</a:t>
            </a:r>
            <a:r>
              <a:rPr lang="ru-RU" dirty="0"/>
              <a:t>, болезнь Купера) — боли в молочной железе в предменструальном периоде. Причина болей — цикличное </a:t>
            </a:r>
            <a:r>
              <a:rPr lang="ru-RU" dirty="0" err="1"/>
              <a:t>нагрубание</a:t>
            </a:r>
            <a:r>
              <a:rPr lang="ru-RU" dirty="0"/>
              <a:t> желёз, обусловленное венозным застоем и отечностью стромы (даже у здоровой женщины объём железы в это время увеличивается на 15%).</a:t>
            </a:r>
          </a:p>
        </p:txBody>
      </p:sp>
    </p:spTree>
    <p:extLst>
      <p:ext uri="{BB962C8B-B14F-4D97-AF65-F5344CB8AC3E}">
        <p14:creationId xmlns:p14="http://schemas.microsoft.com/office/powerpoint/2010/main" val="4440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Дисгормональные</a:t>
            </a:r>
            <a:r>
              <a:rPr lang="ru-RU" dirty="0" smtClean="0"/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Гинекомастия — </a:t>
            </a:r>
            <a:r>
              <a:rPr lang="ru-RU" dirty="0" err="1"/>
              <a:t>дисгормональное</a:t>
            </a:r>
            <a:r>
              <a:rPr lang="ru-RU" dirty="0"/>
              <a:t> заболевание молочных желёз у мужчин. В большинстве случаев это доброкачественное состояние. Однако иногда гинекомастия возникает при гормонально-активных феминизирующих опухолях половых желёз. Гинекомастия возможна при аденоме предстательной железы, циррозе печени, нарушениях функции коры надпочечников и гипофиза, приеме </a:t>
            </a:r>
            <a:r>
              <a:rPr lang="ru-RU" dirty="0" smtClean="0"/>
              <a:t>лекарств.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Доброкачественные опухоли молочной 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4830091"/>
          </a:xfrm>
        </p:spPr>
        <p:txBody>
          <a:bodyPr>
            <a:normAutofit fontScale="92500"/>
          </a:bodyPr>
          <a:lstStyle/>
          <a:p>
            <a:r>
              <a:rPr lang="ru-RU" dirty="0"/>
              <a:t> Фиброаденома молочной железы — доброкачественная опухоль, состоящая из пролиферирующих эпителиальных элементов и соединительной ткани. У женщин старше 40 лет может злокачественно перерождаться с частотой до 1%. Выделяют </a:t>
            </a:r>
            <a:r>
              <a:rPr lang="ru-RU" dirty="0" err="1"/>
              <a:t>периканаликулярную</a:t>
            </a:r>
            <a:r>
              <a:rPr lang="ru-RU" dirty="0"/>
              <a:t> и </a:t>
            </a:r>
            <a:r>
              <a:rPr lang="ru-RU" dirty="0" err="1"/>
              <a:t>интраканаликулярную</a:t>
            </a:r>
            <a:r>
              <a:rPr lang="ru-RU" dirty="0"/>
              <a:t> фиброаденомы.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684827" cy="48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</TotalTime>
  <Words>1226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Дисгормональные заболевания и рак молочной железы</vt:lpstr>
      <vt:lpstr>Дисгормональные заболевания молочной железы:</vt:lpstr>
      <vt:lpstr>Дисгормональные заболевания</vt:lpstr>
      <vt:lpstr>Презентация PowerPoint</vt:lpstr>
      <vt:lpstr>Дисгормональные заболевания</vt:lpstr>
      <vt:lpstr>Дисгормональные заболевания</vt:lpstr>
      <vt:lpstr>Дисгормональные заболевания</vt:lpstr>
      <vt:lpstr>Дисгормональные заболевания</vt:lpstr>
      <vt:lpstr>Доброкачественные опухоли молочной железы</vt:lpstr>
      <vt:lpstr>Доброкачественные опухоли молочной железы</vt:lpstr>
      <vt:lpstr>Жалобы</vt:lpstr>
      <vt:lpstr>Обследование больного</vt:lpstr>
      <vt:lpstr>диагностика</vt:lpstr>
      <vt:lpstr>диагностика</vt:lpstr>
      <vt:lpstr>Группы препаратов, которые используют в терапевтическом лечении: </vt:lpstr>
      <vt:lpstr>Профилактика</vt:lpstr>
      <vt:lpstr>Презентация PowerPoint</vt:lpstr>
      <vt:lpstr>Рак молочной железы</vt:lpstr>
      <vt:lpstr>Факторы, способствующие развитию:</vt:lpstr>
      <vt:lpstr>классификация</vt:lpstr>
      <vt:lpstr>Клинические стадии основаны на классификации TNM</vt:lpstr>
      <vt:lpstr>обследование</vt:lpstr>
      <vt:lpstr>Инструментальное исследование</vt:lpstr>
      <vt:lpstr>Презентация PowerPoint</vt:lpstr>
      <vt:lpstr>лечение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Елена</cp:lastModifiedBy>
  <cp:revision>10</cp:revision>
  <dcterms:created xsi:type="dcterms:W3CDTF">2018-10-03T09:53:27Z</dcterms:created>
  <dcterms:modified xsi:type="dcterms:W3CDTF">2018-10-03T11:53:36Z</dcterms:modified>
</cp:coreProperties>
</file>