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29F1-4BE3-4BF8-8DD6-3CDE40FC3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C01CA2-FEDB-4D5F-8624-74C5F5226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472BD-190F-45B0-9060-75485697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05740F-4A05-4A95-8EC3-DA7557F0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D72F8-29E2-4226-9011-C3627FEA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3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4D3E3-CAC7-4625-8CB2-2D153FED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D0DC3A-74B9-45FB-8209-7CE8F354C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1F680-B0DA-47C2-9C8C-06320D9D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77F7D-7D64-40C8-81FC-73955DD7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FC77B-A2C5-4879-B9FB-5029DB8A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3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C64856-C7BA-4756-B3A7-3A3D575D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51653E-EB59-4D71-918A-71AFD477D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D0CE3-72CF-4D21-A511-667A7174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B8426-07AF-430A-A36A-549B526E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657E8-79DC-4DB2-8D92-4BF4D7AE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8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D1E3F-402D-49EB-A9B2-F8566C67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288BE-2043-4699-AEB1-0DAC296D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88FC1-2BB1-44DA-8295-778304D9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CA9105-7EE7-4295-A4EA-FE68979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4382-8E2E-46EC-BEE1-25AE21A7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7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6A613-BF8A-48AB-A001-3B371FCD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6C27EA-974F-450F-B74F-BC11D0CFE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0208E-9F88-47A1-ABFB-51B7C469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39D29-4800-4671-9163-E5FC136E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2338C-30B6-4647-8B57-084C133A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4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ABFD9-D6FB-4577-A947-7BE75267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D8A684-E5B7-489B-AD83-8B89BAC9D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4C1B50-A4AD-4288-8ED3-BCE935F31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4A073F-9AA6-4A7D-9582-B5A8F807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B6EAE5-32E1-4FFF-8135-80F5BC38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D8385C-13D3-4810-98ED-C1EFE47F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9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25559-931B-4AA3-959D-01ED114D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35069-4A01-41DD-9E27-85D175E1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E4CF3E-09CA-4D00-BFB8-3A2C5A016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6FEA01-FDDE-440B-A4A5-EDF2B0AEA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69D411-DFE3-4DA4-ACC4-0A9AEA42D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85E3B8-2D33-427D-A666-AFDB7A47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113378-1FD3-4897-A31B-088D59C2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6C0AD8-DE47-44A7-B4C8-3A64FFE0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5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80A76-47ED-4AFD-A7AD-F48D6B26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8F598F-1C30-404D-96AB-8E0BDF3E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161336-975D-49F5-B0E1-42632500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CD44B4-4F78-41B5-B95D-FBEA9970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3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1E6005-DABB-47B0-909B-16975E61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A287A3-7FAF-476A-8F31-1C194DD4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07B7AF-8224-447A-A26E-ADDFE33F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3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E64F2-48E5-4AD0-9821-5DF0290C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E9A45E-F228-46A6-9638-575B40CD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66AD19-A893-4C8F-997F-262F7798B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716CEA-C963-4C2C-BDC4-180010A3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F70D24-ADDF-4F72-A11F-ACC067AD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3BD6FF-3044-4967-988A-37830CE8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0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DEF8C-28F5-41E1-B3E1-42543064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A019DD-2078-4546-A74E-469733B65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0E1FFA-5F61-4FF1-8247-7358C0217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088C8B-953A-407B-B6D9-C37FE00C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7B0A07-20A3-47FA-BF30-55C28E57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152A9-669D-47F6-ACB8-CACE825D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6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3E42C-DF46-462B-8B58-7C239310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8229DD-5B7D-4549-B4EF-989286F6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D9FF6-FE94-4D24-A309-AEFC4F6DB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158B2-339A-4477-800E-1B0CB1607B12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D7223-E14C-480D-B1F9-4EAAD6A5D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51C5FA-F6A4-4A5B-BFA1-12AE87AD6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A6FC-CEBB-43DF-8C29-B63AA83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8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FD04C-3EBA-4DF2-840A-0E6322ABC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Суставы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5FFC4B-BE6A-49D4-AE8A-9CF84302B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0914" y="5111242"/>
            <a:ext cx="4888636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Подготовила: студентка 329 группы</a:t>
            </a:r>
            <a:br>
              <a:rPr lang="ru-RU" sz="2000" dirty="0"/>
            </a:br>
            <a:r>
              <a:rPr lang="ru-RU" sz="2000" dirty="0"/>
              <a:t>Лечебного факультета</a:t>
            </a:r>
            <a:br>
              <a:rPr lang="ru-RU" sz="2000" dirty="0"/>
            </a:br>
            <a:r>
              <a:rPr lang="ru-RU" sz="2000" dirty="0" err="1"/>
              <a:t>Арбекова</a:t>
            </a:r>
            <a:r>
              <a:rPr lang="ru-RU" sz="2000" dirty="0"/>
              <a:t> А.О.</a:t>
            </a:r>
            <a:br>
              <a:rPr lang="ru-RU" sz="2000" dirty="0"/>
            </a:br>
            <a:r>
              <a:rPr lang="ru-RU" sz="2000" dirty="0"/>
              <a:t>ФГБОУ ВО </a:t>
            </a:r>
            <a:r>
              <a:rPr lang="ru-RU" sz="2000" dirty="0" err="1"/>
              <a:t>КрасГМУ</a:t>
            </a:r>
            <a:r>
              <a:rPr lang="ru-RU" sz="2000" dirty="0"/>
              <a:t> им. проф. </a:t>
            </a:r>
            <a:r>
              <a:rPr lang="ru-RU" sz="2000" dirty="0" err="1"/>
              <a:t>В.Ф.Войно</a:t>
            </a:r>
            <a:r>
              <a:rPr lang="ru-RU" sz="2000" dirty="0"/>
              <a:t>-Ясенецкого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0977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38F05-AED6-4D22-878B-E8AF55A4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Седловидный сустав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2DF58C-DD3D-4BD3-A34C-035903D91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13163"/>
            <a:ext cx="6172200" cy="402214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FC2CE03-7DF0-47A5-9680-7C3EB5DC3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образован 2 седловидными сочленовными поверхностями, сидящими "верхом" друг на друге, из которых одна движется вдоль и поперек другой. Благодаря этому в нем совершаются движения вокруг двух взаимно перпендикулярных осей: фронтальной (сгибание и разгибание) и сагиттальной (отведение и приведение). В двухосных суставах возможен также переход движения с одной оси на другую, т. е. круговое движение. </a:t>
            </a:r>
            <a:br>
              <a:rPr lang="ru-RU" dirty="0"/>
            </a:br>
            <a:r>
              <a:rPr lang="ru-RU" dirty="0"/>
              <a:t>Например: запястно-пястный большого пальца кисти</a:t>
            </a:r>
          </a:p>
        </p:txBody>
      </p:sp>
    </p:spTree>
    <p:extLst>
      <p:ext uri="{BB962C8B-B14F-4D97-AF65-F5344CB8AC3E}">
        <p14:creationId xmlns:p14="http://schemas.microsoft.com/office/powerpoint/2010/main" val="409618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284FF-78A4-4E7C-9CED-BAD2303E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Многоосные суставы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B6BDA5-089B-410A-8D76-FCD19D9D16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1600" dirty="0"/>
              <a:t>Шаровидный сустав</a:t>
            </a:r>
            <a:br>
              <a:rPr lang="ru-RU" sz="1600" dirty="0"/>
            </a:br>
            <a:r>
              <a:rPr lang="ru-RU" sz="1600" dirty="0"/>
              <a:t>Одна из суставных поверхностей образует выпуклую, шаровидной формы головку, другая - соответственно вогнутую суставную впадину. Теоретически движение может совершаться вокруг множества осей, соответствующих радиусам шара, но практически среди них обыкновенно различают три главные оси, перпендикулярные друг другу и пересекающиеся в центре головки: </a:t>
            </a:r>
            <a:br>
              <a:rPr lang="ru-RU" sz="1600" dirty="0"/>
            </a:br>
            <a:r>
              <a:rPr lang="ru-RU" sz="1600" dirty="0"/>
              <a:t>1) поперечную (фронтальную), вокруг которой происходит сгибание, </a:t>
            </a:r>
            <a:r>
              <a:rPr lang="ru-RU" sz="1600" dirty="0" err="1"/>
              <a:t>flexio</a:t>
            </a:r>
            <a:r>
              <a:rPr lang="ru-RU" sz="1600" dirty="0"/>
              <a:t>, когда движущаяся часть образует с фронтальной плоскостью угол, открытый кпереди, и разгибание, </a:t>
            </a:r>
            <a:r>
              <a:rPr lang="ru-RU" sz="1600" dirty="0" err="1"/>
              <a:t>extensio</a:t>
            </a:r>
            <a:r>
              <a:rPr lang="ru-RU" sz="1600" dirty="0"/>
              <a:t>, когда угол будет открыт кзади; </a:t>
            </a:r>
            <a:br>
              <a:rPr lang="ru-RU" sz="1600" dirty="0"/>
            </a:br>
            <a:r>
              <a:rPr lang="ru-RU" sz="1600" dirty="0"/>
              <a:t>2) переднезаднюю (сагиттальную), вокруг которой совершаются отведение, </a:t>
            </a:r>
            <a:r>
              <a:rPr lang="ru-RU" sz="1600" dirty="0" err="1"/>
              <a:t>abductio</a:t>
            </a:r>
            <a:r>
              <a:rPr lang="ru-RU" sz="1600" dirty="0"/>
              <a:t>, и приведение, </a:t>
            </a:r>
            <a:r>
              <a:rPr lang="ru-RU" sz="1600" dirty="0" err="1"/>
              <a:t>adductio</a:t>
            </a:r>
            <a:r>
              <a:rPr lang="ru-RU" sz="1600" dirty="0"/>
              <a:t>; </a:t>
            </a:r>
            <a:br>
              <a:rPr lang="ru-RU" sz="1600" dirty="0"/>
            </a:br>
            <a:r>
              <a:rPr lang="ru-RU" sz="1600" dirty="0"/>
              <a:t>3) вертикальную, вокруг которой происходит вращение, </a:t>
            </a:r>
            <a:r>
              <a:rPr lang="ru-RU" sz="1600" dirty="0" err="1"/>
              <a:t>rotatio</a:t>
            </a:r>
            <a:r>
              <a:rPr lang="ru-RU" sz="1600" dirty="0"/>
              <a:t>, внутрь, </a:t>
            </a:r>
            <a:r>
              <a:rPr lang="ru-RU" sz="1600" dirty="0" err="1"/>
              <a:t>pronatio</a:t>
            </a:r>
            <a:r>
              <a:rPr lang="ru-RU" sz="1600" dirty="0"/>
              <a:t>, и наружу, </a:t>
            </a:r>
            <a:r>
              <a:rPr lang="ru-RU" sz="1600" dirty="0" err="1"/>
              <a:t>supinatio</a:t>
            </a:r>
            <a:r>
              <a:rPr lang="ru-RU" sz="1600" dirty="0"/>
              <a:t>. </a:t>
            </a:r>
            <a:br>
              <a:rPr lang="ru-RU" sz="1600" dirty="0"/>
            </a:br>
            <a:r>
              <a:rPr lang="ru-RU" sz="1600" dirty="0"/>
              <a:t>При переходе с одной оси на другую получается круговое движение, </a:t>
            </a:r>
            <a:r>
              <a:rPr lang="ru-RU" sz="1600" dirty="0" err="1"/>
              <a:t>circumductio</a:t>
            </a:r>
            <a:r>
              <a:rPr lang="ru-RU" sz="1600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93C9D3-EE64-49DC-A778-1A5D88C486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7780" y="1516177"/>
            <a:ext cx="50290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9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4D8E9-A3D5-4D44-889B-C08C652E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Плоский сустав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C3D892-D8E2-40E7-BBEF-19A10BB44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11" r="34102"/>
          <a:stretch/>
        </p:blipFill>
        <p:spPr>
          <a:xfrm>
            <a:off x="6880194" y="457200"/>
            <a:ext cx="3240350" cy="601281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1FDA9E1-9F66-465F-A9AD-D831E3E2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имеют почти плоские суставные поверхности. Их можно рассматривать как поверхности шара с очень большим радиусом, поэтому движения в них совершаются вокруг всех трех осей, но объем движений вследствие незначительной разности площадей суставных поверхностей небольшой. Связки в многоосных суставах располагаются со всех сторон сустава.</a:t>
            </a:r>
            <a:br>
              <a:rPr lang="ru-RU" dirty="0"/>
            </a:br>
            <a:r>
              <a:rPr lang="ru-RU" dirty="0"/>
              <a:t>Например: межпозвоночный сустав</a:t>
            </a:r>
          </a:p>
        </p:txBody>
      </p:sp>
    </p:spTree>
    <p:extLst>
      <p:ext uri="{BB962C8B-B14F-4D97-AF65-F5344CB8AC3E}">
        <p14:creationId xmlns:p14="http://schemas.microsoft.com/office/powerpoint/2010/main" val="406066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E5EB-DAF0-41B4-9756-9F9AC764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по числу суставных поверхностей: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F36B0-7B93-4BC0-BAFD-CF5AB169BA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Простой сустав</a:t>
            </a:r>
          </a:p>
          <a:p>
            <a:pPr marL="0" indent="0">
              <a:buNone/>
            </a:pPr>
            <a:r>
              <a:rPr lang="ru-RU" dirty="0"/>
              <a:t>Имеет только две суставные поверхности</a:t>
            </a:r>
            <a:br>
              <a:rPr lang="ru-RU" dirty="0"/>
            </a:br>
            <a:r>
              <a:rPr lang="ru-RU" dirty="0"/>
              <a:t>Например: межфаланговый сустав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2334F1-E82C-4E14-ADF8-57C4C260AE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0324" y="1825625"/>
            <a:ext cx="46853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0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24A2D-6679-47F2-9396-0B02B133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/>
          <a:lstStyle/>
          <a:p>
            <a:r>
              <a:rPr lang="ru-RU" dirty="0"/>
              <a:t>Сложный сустав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B5F6D3-4EDD-491E-AC06-B9D72887F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42383"/>
            <a:ext cx="6172200" cy="396370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12B5E5C-7647-404B-88C8-DDCAD2F05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Имеет более двух </a:t>
            </a:r>
            <a:r>
              <a:rPr lang="ru-RU" sz="2000" dirty="0" err="1"/>
              <a:t>сочленовых</a:t>
            </a:r>
            <a:r>
              <a:rPr lang="ru-RU" sz="2000" dirty="0"/>
              <a:t> поверхностей</a:t>
            </a:r>
            <a:br>
              <a:rPr lang="ru-RU" sz="2000" dirty="0"/>
            </a:br>
            <a:r>
              <a:rPr lang="ru-RU" sz="2000" dirty="0"/>
              <a:t>Состоит из нескольких простых сочленений, в которых движения могут совершаться отдельно. Наличие в сложном суставе нескольких сочленений обусловливает общность их связок.</a:t>
            </a:r>
            <a:br>
              <a:rPr lang="ru-RU" sz="2000" dirty="0"/>
            </a:br>
            <a:r>
              <a:rPr lang="ru-RU" sz="2000" dirty="0"/>
              <a:t>Например: локтевой сустав</a:t>
            </a:r>
          </a:p>
        </p:txBody>
      </p:sp>
    </p:spTree>
    <p:extLst>
      <p:ext uri="{BB962C8B-B14F-4D97-AF65-F5344CB8AC3E}">
        <p14:creationId xmlns:p14="http://schemas.microsoft.com/office/powerpoint/2010/main" val="78149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3B767-D825-4C5D-A20D-16FCAFBA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Комплексный сустав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FF3CF9-84D2-4293-85A9-BB3110FC2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0813" y="1176337"/>
            <a:ext cx="6076950" cy="44958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8B84D91-3249-472D-89A2-24DF5A79C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Содержит внутрисуставной хрящ, который разделяет сустав на две камеры (двухкамерный сустав). Деление на камеры происходит или полностью, если внутрисуставной хрящ имеет форму диска (например, в височно-нижнечелюстном суставе), или неполностью, если хрящ приобретает форму полулунного мениска</a:t>
            </a:r>
          </a:p>
          <a:p>
            <a:r>
              <a:rPr lang="ru-RU" dirty="0"/>
              <a:t>Например: коленный сустав</a:t>
            </a:r>
          </a:p>
        </p:txBody>
      </p:sp>
    </p:spTree>
    <p:extLst>
      <p:ext uri="{BB962C8B-B14F-4D97-AF65-F5344CB8AC3E}">
        <p14:creationId xmlns:p14="http://schemas.microsoft.com/office/powerpoint/2010/main" val="72203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C68F-AB8A-4A4A-BD0C-8A3886B0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Комбинированный сустав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FAD91A-E48B-404A-9B21-781EF8F92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882118"/>
            <a:ext cx="6172200" cy="308423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89A599A-704A-49C7-A069-2F56C5E4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представляет комбинацию нескольких изолированных друг от друга суставов, расположенных отдельно друг от друга, но функционирующих вместе. Таковы, например, оба височно-нижнечелюстных сустава, проксимальный и дистальный лучелоктевые суставы и др. Так как комбинированный сустав представляет функциональное сочетание двух или более анатомически отдельных сочленений, то этим он отличается от сложного и комплексного суставов, каждый из которых, будучи анатомически единым, слагается из функционально различных соединений.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173655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B1CE-FD59-4D1A-850B-88CA4D9C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Одноосные суставы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D70BF-B55A-4381-A57C-D1BC2CC4F8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Цилиндрический сустав</a:t>
            </a:r>
            <a:br>
              <a:rPr lang="ru-RU" dirty="0"/>
            </a:br>
            <a:r>
              <a:rPr lang="ru-RU" sz="2000" dirty="0"/>
              <a:t>Цилиндрическая суставная поверхность, ось которой располагается вертикально, параллельно длинной оси сочленяющихся костей или вертикальной оси тела, обеспечивает движение вокруг одной вертикальной оси - вращение, </a:t>
            </a:r>
            <a:r>
              <a:rPr lang="ru-RU" sz="2000" dirty="0" err="1"/>
              <a:t>rotatio</a:t>
            </a:r>
            <a:r>
              <a:rPr lang="ru-RU" sz="2000" dirty="0"/>
              <a:t>; такой сустав называют также вращательным.</a:t>
            </a:r>
            <a:br>
              <a:rPr lang="ru-RU" sz="2000" dirty="0"/>
            </a:br>
            <a:r>
              <a:rPr lang="ru-RU" sz="2000" dirty="0"/>
              <a:t>Например: лучелоктевой сустав, срединный атлантоосевой сустав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9076DF-0044-487A-A810-A5F791A51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006099"/>
            <a:ext cx="5890331" cy="28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2B8CB-8ADB-4EEF-B8F1-60B62268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Блоковидный</a:t>
            </a:r>
            <a:r>
              <a:rPr lang="ru-RU" dirty="0"/>
              <a:t> сустав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B8812B-584F-4C12-A75B-ED05CE223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4626" y="987425"/>
            <a:ext cx="3909324" cy="487362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B945DA1-EFC9-490C-98CB-B88B32FCB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4724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err="1"/>
              <a:t>Блоковидная</a:t>
            </a:r>
            <a:r>
              <a:rPr lang="ru-RU" sz="1400" dirty="0"/>
              <a:t> суставная поверхность его представляет собой поперечно лежащий цилиндр, длинная ось которого лежит поперечно, во фронтальной плоскости, перпендикулярно длинной оси сочленяющихся костей; поэтому движения в </a:t>
            </a:r>
            <a:r>
              <a:rPr lang="ru-RU" sz="1400" dirty="0" err="1"/>
              <a:t>блоковидном</a:t>
            </a:r>
            <a:r>
              <a:rPr lang="ru-RU" sz="1400" dirty="0"/>
              <a:t> суставе совершаются вокруг этой фронтальной оси (сгибание и разгибание). Направляющие бороздка и гребешок, имеющиеся на сочленовных поверхностях, устраняют возможность бокового соскальзывания и способствуют движению вокруг одной оси. Если направляющая бороздка блока располагается не перпендикулярно к оси последнего, а под некоторым углом к ней, то при продолжении ее получается винтообразная линия. Такой </a:t>
            </a:r>
            <a:r>
              <a:rPr lang="ru-RU" sz="1400" dirty="0" err="1"/>
              <a:t>блоковидный</a:t>
            </a:r>
            <a:r>
              <a:rPr lang="ru-RU" sz="1400" dirty="0"/>
              <a:t> сустав рассматривают как винтообразный (пример - плечелоктевой сустав). Движение в винтообразном суставе такое же, как и в чисто </a:t>
            </a:r>
            <a:r>
              <a:rPr lang="ru-RU" sz="1400" dirty="0" err="1"/>
              <a:t>блоковидном</a:t>
            </a:r>
            <a:r>
              <a:rPr lang="ru-RU" sz="1400" dirty="0"/>
              <a:t> сочленении. Согласно закономерностям расположения связочного аппарата, в цилиндрическом суставе направляющие связки будут располагаться перпендикулярно вертикальной оси вращения, в </a:t>
            </a:r>
            <a:r>
              <a:rPr lang="ru-RU" sz="1400" dirty="0" err="1"/>
              <a:t>блоковидном</a:t>
            </a:r>
            <a:r>
              <a:rPr lang="ru-RU" sz="1400" dirty="0"/>
              <a:t> суставе - перпендикулярно фронтальной оси и по бокам ее. Такое расположение связок удерживает кости в их положении, не мешая движению.</a:t>
            </a:r>
            <a:br>
              <a:rPr lang="ru-RU" sz="1400" dirty="0"/>
            </a:br>
            <a:r>
              <a:rPr lang="ru-RU" sz="1400" dirty="0"/>
              <a:t>Например: межфаланговые суставы кисти и стопы, </a:t>
            </a:r>
            <a:r>
              <a:rPr lang="ru-RU" sz="1400" dirty="0" err="1"/>
              <a:t>голеностопны</a:t>
            </a:r>
            <a:r>
              <a:rPr lang="ru-RU" sz="1400" dirty="0"/>
              <a:t> сустав</a:t>
            </a:r>
          </a:p>
        </p:txBody>
      </p:sp>
    </p:spTree>
    <p:extLst>
      <p:ext uri="{BB962C8B-B14F-4D97-AF65-F5344CB8AC3E}">
        <p14:creationId xmlns:p14="http://schemas.microsoft.com/office/powerpoint/2010/main" val="334823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27299-74D9-4DDE-83C4-C2B3924F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Двухосные суставы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86A2B2-81FD-463C-9846-EE339D0F51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Эллипсовидный сустав</a:t>
            </a:r>
            <a:br>
              <a:rPr lang="ru-RU" dirty="0"/>
            </a:br>
            <a:r>
              <a:rPr lang="ru-RU" dirty="0"/>
              <a:t>Сочленовные поверхности представляют отрезки эллипса: одна из них выпуклая, овальной формы с неодинаковой кривизной в двух направлениях, другая соответственно вогнутая. Они обеспечивают движения вокруг 2 горизонтальных осей, перпендикулярных друг другу: вокруг фронтальной - сгибание и разгибание и вокруг сагиттальной - отведение и приведение. Связки в эллипсовидных суставах располагаются перпендикулярно осям вращения, на их концах.</a:t>
            </a:r>
            <a:br>
              <a:rPr lang="ru-RU" dirty="0"/>
            </a:br>
            <a:r>
              <a:rPr lang="ru-RU" dirty="0"/>
              <a:t>Например: лучезапястный сустав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76E364-41D6-430C-AA72-5FA8A74276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4112" y="1253331"/>
            <a:ext cx="35928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6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09A53-422A-4AE0-BEEB-7BD04F14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Мыщелковый</a:t>
            </a:r>
            <a:r>
              <a:rPr lang="ru-RU" dirty="0"/>
              <a:t> сустав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17B38E-1EBD-4DDB-92F5-32E380972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992" y="1510752"/>
            <a:ext cx="6172200" cy="347186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6AE7814-81CE-46E0-9FF8-4AD75FBAE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имеет выпуклую суставную головку в виде выступающего округлого отростка, близкого по форме к эллипсу, называемого мыщелком, </a:t>
            </a:r>
            <a:r>
              <a:rPr lang="ru-RU" dirty="0" err="1"/>
              <a:t>condylus</a:t>
            </a:r>
            <a:r>
              <a:rPr lang="ru-RU" dirty="0"/>
              <a:t>, отчего и происходит название сустава. Мыщелку соответствует впадина на сочленовной поверхности другой кости, хотя разница в величине между ними может быть значительной.</a:t>
            </a:r>
            <a:br>
              <a:rPr lang="ru-RU" dirty="0"/>
            </a:br>
            <a:r>
              <a:rPr lang="ru-RU" dirty="0"/>
              <a:t>Например: коленный сустав</a:t>
            </a:r>
          </a:p>
        </p:txBody>
      </p:sp>
    </p:spTree>
    <p:extLst>
      <p:ext uri="{BB962C8B-B14F-4D97-AF65-F5344CB8AC3E}">
        <p14:creationId xmlns:p14="http://schemas.microsoft.com/office/powerpoint/2010/main" val="2839596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832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Суставы</vt:lpstr>
      <vt:lpstr>Классификация по числу суставных поверхностей:</vt:lpstr>
      <vt:lpstr>Сложный сустав</vt:lpstr>
      <vt:lpstr>Комплексный сустав</vt:lpstr>
      <vt:lpstr>Комбинированный сустав</vt:lpstr>
      <vt:lpstr>Одноосные суставы</vt:lpstr>
      <vt:lpstr>Блоковидный сустав</vt:lpstr>
      <vt:lpstr>Двухосные суставы</vt:lpstr>
      <vt:lpstr>Мыщелковый сустав</vt:lpstr>
      <vt:lpstr>Седловидный сустав</vt:lpstr>
      <vt:lpstr>Многоосные суставы</vt:lpstr>
      <vt:lpstr>Плоский сустав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Суставы</dc:title>
  <dc:creator>Дмитрий Дегтярёв</dc:creator>
  <cp:lastModifiedBy>Дмитрий Дегтярёв</cp:lastModifiedBy>
  <cp:revision>5</cp:revision>
  <dcterms:created xsi:type="dcterms:W3CDTF">2023-03-12T11:22:17Z</dcterms:created>
  <dcterms:modified xsi:type="dcterms:W3CDTF">2023-03-12T12:02:12Z</dcterms:modified>
</cp:coreProperties>
</file>