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86" r:id="rId4"/>
    <p:sldId id="296" r:id="rId5"/>
    <p:sldId id="295" r:id="rId6"/>
    <p:sldId id="274" r:id="rId7"/>
    <p:sldId id="275" r:id="rId8"/>
    <p:sldId id="287" r:id="rId9"/>
    <p:sldId id="293" r:id="rId10"/>
    <p:sldId id="289" r:id="rId11"/>
    <p:sldId id="291" r:id="rId12"/>
    <p:sldId id="292" r:id="rId13"/>
    <p:sldId id="294" r:id="rId14"/>
    <p:sldId id="288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285" r:id="rId23"/>
    <p:sldId id="264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ладлен Бортницкий" initials="ВБ" lastIdx="10" clrIdx="0">
    <p:extLst>
      <p:ext uri="{19B8F6BF-5375-455C-9EA6-DF929625EA0E}">
        <p15:presenceInfo xmlns:p15="http://schemas.microsoft.com/office/powerpoint/2012/main" userId="2376892991bf301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A21C29"/>
    <a:srgbClr val="A82608"/>
    <a:srgbClr val="5F9AD2"/>
    <a:srgbClr val="5C9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dirty="0"/>
              <a:t>Половое соотношение пострадавших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2294012467191602"/>
          <c:y val="8.3561609192382785E-2"/>
          <c:w val="0.35526703183841152"/>
          <c:h val="0.8585510939393814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Половое соотношение пострадавщих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969-4D33-8CD5-33399D73C9E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969-4D33-8CD5-33399D73C9E4}"/>
              </c:ext>
            </c:extLst>
          </c:dPt>
          <c:dLbls>
            <c:dLbl>
              <c:idx val="0"/>
              <c:layout>
                <c:manualLayout>
                  <c:x val="5.2083333333333336E-2"/>
                  <c:y val="-6.7223180764093685E-2"/>
                </c:manualLayout>
              </c:layout>
              <c:tx>
                <c:rich>
                  <a:bodyPr/>
                  <a:lstStyle/>
                  <a:p>
                    <a:fld id="{EC31D7FD-647F-4B4B-9AFD-492E90610AAD}" type="CELLRANGE">
                      <a:rPr lang="en-US" baseline="0" dirty="0"/>
                      <a:pPr/>
                      <a:t>[ДИАПАЗОН ЯЧЕЕК]</a:t>
                    </a:fld>
                    <a:r>
                      <a:rPr lang="en-US" baseline="0" dirty="0"/>
                      <a:t>; </a:t>
                    </a:r>
                    <a:fld id="{2B7C45B1-E3DD-4DBE-8913-BB5FCFD830DC}" type="PERCENTAGE">
                      <a:rPr lang="en-US" baseline="0" dirty="0"/>
                      <a:pPr/>
                      <a:t>[ПРОЦЕНТ]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F969-4D33-8CD5-33399D73C9E4}"/>
                </c:ext>
              </c:extLst>
            </c:dLbl>
            <c:dLbl>
              <c:idx val="1"/>
              <c:layout>
                <c:manualLayout>
                  <c:x val="-5.0000000000000079E-2"/>
                  <c:y val="9.4610402556872503E-2"/>
                </c:manualLayout>
              </c:layout>
              <c:tx>
                <c:rich>
                  <a:bodyPr/>
                  <a:lstStyle/>
                  <a:p>
                    <a:fld id="{AD131D79-569B-48C5-8A28-913FAF5EA41C}" type="CELLRANGE">
                      <a:rPr lang="en-US" baseline="0"/>
                      <a:pPr/>
                      <a:t>[ДИАПАЗОН ЯЧЕЕК]</a:t>
                    </a:fld>
                    <a:r>
                      <a:rPr lang="en-US" baseline="0"/>
                      <a:t>; </a:t>
                    </a:r>
                    <a:fld id="{F282A043-0A60-4C7C-B5C1-47B41C8FBA82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F969-4D33-8CD5-33399D73C9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3732</c:v>
                </c:pt>
                <c:pt idx="1">
                  <c:v>3391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Лист1!$B$2:$B$3</c15:f>
                <c15:dlblRangeCache>
                  <c:ptCount val="2"/>
                  <c:pt idx="0">
                    <c:v>3732</c:v>
                  </c:pt>
                  <c:pt idx="1">
                    <c:v>3391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F969-4D33-8CD5-33399D73C9E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F969-4D33-8CD5-33399D73C9E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F969-4D33-8CD5-33399D73C9E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F969-4D33-8CD5-33399D73C9E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F969-4D33-8CD5-33399D73C9E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F969-4D33-8CD5-33399D73C9E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F969-4D33-8CD5-33399D73C9E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F969-4D33-8CD5-33399D73C9E4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F969-4D33-8CD5-33399D73C9E4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F969-4D33-8CD5-33399D73C9E4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F969-4D33-8CD5-33399D73C9E4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F969-4D33-8CD5-33399D73C9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1B-F969-4D33-8CD5-33399D73C9E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F969-4D33-8CD5-33399D73C9E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F969-4D33-8CD5-33399D73C9E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F969-4D33-8CD5-33399D73C9E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F969-4D33-8CD5-33399D73C9E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5-F969-4D33-8CD5-33399D73C9E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7-F969-4D33-8CD5-33399D73C9E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9-F969-4D33-8CD5-33399D73C9E4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B-F969-4D33-8CD5-33399D73C9E4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D-F969-4D33-8CD5-33399D73C9E4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F-F969-4D33-8CD5-33399D73C9E4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1-F969-4D33-8CD5-33399D73C9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32-F969-4D33-8CD5-33399D73C9E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4-F969-4D33-8CD5-33399D73C9E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6-F969-4D33-8CD5-33399D73C9E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8-F969-4D33-8CD5-33399D73C9E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A-F969-4D33-8CD5-33399D73C9E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C-F969-4D33-8CD5-33399D73C9E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E-F969-4D33-8CD5-33399D73C9E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0-F969-4D33-8CD5-33399D73C9E4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2-F969-4D33-8CD5-33399D73C9E4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4-F969-4D33-8CD5-33399D73C9E4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6-F969-4D33-8CD5-33399D73C9E4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8-F969-4D33-8CD5-33399D73C9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Лист1!$E$2:$E$12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49-F969-4D33-8CD5-33399D73C9E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B-F969-4D33-8CD5-33399D73C9E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D-F969-4D33-8CD5-33399D73C9E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F-F969-4D33-8CD5-33399D73C9E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1-F969-4D33-8CD5-33399D73C9E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3-F969-4D33-8CD5-33399D73C9E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5-F969-4D33-8CD5-33399D73C9E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7-F969-4D33-8CD5-33399D73C9E4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9-F969-4D33-8CD5-33399D73C9E4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B-F969-4D33-8CD5-33399D73C9E4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D-F969-4D33-8CD5-33399D73C9E4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F-F969-4D33-8CD5-33399D73C9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Лист1!$F$2:$F$12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60-F969-4D33-8CD5-33399D73C9E4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2-F969-4D33-8CD5-33399D73C9E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4-F969-4D33-8CD5-33399D73C9E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6-F969-4D33-8CD5-33399D73C9E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8-F969-4D33-8CD5-33399D73C9E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A-F969-4D33-8CD5-33399D73C9E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C-F969-4D33-8CD5-33399D73C9E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E-F969-4D33-8CD5-33399D73C9E4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0-F969-4D33-8CD5-33399D73C9E4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2-F969-4D33-8CD5-33399D73C9E4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4-F969-4D33-8CD5-33399D73C9E4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6-F969-4D33-8CD5-33399D73C9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Лист1!$G$2:$G$12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77-F969-4D33-8CD5-33399D73C9E4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9-F969-4D33-8CD5-33399D73C9E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B-F969-4D33-8CD5-33399D73C9E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D-F969-4D33-8CD5-33399D73C9E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F-F969-4D33-8CD5-33399D73C9E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1-F969-4D33-8CD5-33399D73C9E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3-F969-4D33-8CD5-33399D73C9E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5-F969-4D33-8CD5-33399D73C9E4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7-F969-4D33-8CD5-33399D73C9E4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9-F969-4D33-8CD5-33399D73C9E4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B-F969-4D33-8CD5-33399D73C9E4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D-F969-4D33-8CD5-33399D73C9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Лист1!$H$2:$H$12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8E-F969-4D33-8CD5-33399D73C9E4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90-F969-4D33-8CD5-33399D73C9E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92-F969-4D33-8CD5-33399D73C9E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94-F969-4D33-8CD5-33399D73C9E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96-F969-4D33-8CD5-33399D73C9E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98-F969-4D33-8CD5-33399D73C9E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9A-F969-4D33-8CD5-33399D73C9E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9C-F969-4D33-8CD5-33399D73C9E4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9E-F969-4D33-8CD5-33399D73C9E4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A0-F969-4D33-8CD5-33399D73C9E4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A2-F969-4D33-8CD5-33399D73C9E4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A4-F969-4D33-8CD5-33399D73C9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Лист1!$I$2:$I$12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A5-F969-4D33-8CD5-33399D73C9E4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A7-F969-4D33-8CD5-33399D73C9E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A9-F969-4D33-8CD5-33399D73C9E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AB-F969-4D33-8CD5-33399D73C9E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AD-F969-4D33-8CD5-33399D73C9E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AF-F969-4D33-8CD5-33399D73C9E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B1-F969-4D33-8CD5-33399D73C9E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B3-F969-4D33-8CD5-33399D73C9E4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B5-F969-4D33-8CD5-33399D73C9E4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B7-F969-4D33-8CD5-33399D73C9E4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B9-F969-4D33-8CD5-33399D73C9E4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BB-F969-4D33-8CD5-33399D73C9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Лист1!$J$2:$J$12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BC-F969-4D33-8CD5-33399D73C9E4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BE-F969-4D33-8CD5-33399D73C9E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C0-F969-4D33-8CD5-33399D73C9E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C2-F969-4D33-8CD5-33399D73C9E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C4-F969-4D33-8CD5-33399D73C9E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C6-F969-4D33-8CD5-33399D73C9E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C8-F969-4D33-8CD5-33399D73C9E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CA-F969-4D33-8CD5-33399D73C9E4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CC-F969-4D33-8CD5-33399D73C9E4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CE-F969-4D33-8CD5-33399D73C9E4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D0-F969-4D33-8CD5-33399D73C9E4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D2-F969-4D33-8CD5-33399D73C9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Лист1!$K$2:$K$12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D3-F969-4D33-8CD5-33399D73C9E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l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43958333333333333"/>
          <c:y val="0.32910520633634843"/>
          <c:w val="0.11970734908136484"/>
          <c:h val="0.396563834869755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3B3838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S</a:t>
            </a:r>
            <a:r>
              <a:rPr lang="ru-RU" dirty="0"/>
              <a:t>42.2</a:t>
            </a:r>
            <a:r>
              <a:rPr lang="ru-RU" baseline="0" dirty="0"/>
              <a:t> Перелом верхнего конца плечевой кости </a:t>
            </a:r>
          </a:p>
          <a:p>
            <a:pPr>
              <a:defRPr/>
            </a:pPr>
            <a:r>
              <a:rPr lang="ru-RU" baseline="0" dirty="0"/>
              <a:t>(13 дней)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134-4B94-9E3F-56ABC375D5E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134-4B94-9E3F-56ABC375D5E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134-4B94-9E3F-56ABC375D5E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134-4B94-9E3F-56ABC375D5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Закрытая репозиция, БИОС перелома шейки плечевой кости </c:v>
                </c:pt>
                <c:pt idx="1">
                  <c:v>Открытая репозиция, накостный остеосинтез перелома шейки плечевой кости</c:v>
                </c:pt>
                <c:pt idx="2">
                  <c:v>Открытая репозиция, остеосинтез спицами и компрессирующей петлей</c:v>
                </c:pt>
                <c:pt idx="3">
                  <c:v>Открытая репозиция, Биос перелома плечевой кости 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0.28999999999999998</c:v>
                </c:pt>
                <c:pt idx="1">
                  <c:v>0.38</c:v>
                </c:pt>
                <c:pt idx="2">
                  <c:v>0.13</c:v>
                </c:pt>
                <c:pt idx="3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CC-4C4B-8FCC-076AC4245D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3B3838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S</a:t>
            </a:r>
            <a:r>
              <a:rPr lang="ru-RU" dirty="0"/>
              <a:t>32.0</a:t>
            </a:r>
            <a:r>
              <a:rPr lang="ru-RU" baseline="0" dirty="0"/>
              <a:t> Перелом поясничного позвонка</a:t>
            </a:r>
          </a:p>
          <a:p>
            <a:pPr>
              <a:defRPr/>
            </a:pPr>
            <a:r>
              <a:rPr lang="ru-RU" baseline="0" dirty="0"/>
              <a:t>(16 дней)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134-4B94-9E3F-56ABC375D5E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134-4B94-9E3F-56ABC375D5E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134-4B94-9E3F-56ABC375D5E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134-4B94-9E3F-56ABC375D5EC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134-4B94-9E3F-56ABC375D5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Транспедикулярная фиксация</c:v>
                </c:pt>
                <c:pt idx="1">
                  <c:v>Ламинэктомия</c:v>
                </c:pt>
                <c:pt idx="2">
                  <c:v>Декомпрессия позвонков</c:v>
                </c:pt>
                <c:pt idx="3">
                  <c:v>Торакотомия</c:v>
                </c:pt>
                <c:pt idx="4">
                  <c:v>Смерть в стационаре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1</c:v>
                </c:pt>
                <c:pt idx="1">
                  <c:v>0.14000000000000001</c:v>
                </c:pt>
                <c:pt idx="2">
                  <c:v>0.14000000000000001</c:v>
                </c:pt>
                <c:pt idx="3">
                  <c:v>0.2</c:v>
                </c:pt>
                <c:pt idx="4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CC-4C4B-8FCC-076AC4245D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3B3838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S</a:t>
            </a:r>
            <a:r>
              <a:rPr lang="ru-RU" dirty="0"/>
              <a:t>82.1</a:t>
            </a:r>
            <a:r>
              <a:rPr lang="ru-RU" baseline="0" dirty="0"/>
              <a:t> Перелом проксимального отдела большеберцовой кости</a:t>
            </a:r>
          </a:p>
          <a:p>
            <a:pPr>
              <a:defRPr/>
            </a:pPr>
            <a:r>
              <a:rPr lang="ru-RU" baseline="0" dirty="0"/>
              <a:t>(21 день) 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134-4B94-9E3F-56ABC375D5E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134-4B94-9E3F-56ABC375D5E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134-4B94-9E3F-56ABC375D5E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134-4B94-9E3F-56ABC375D5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Открытая репозиция,накостный остеосинтез костей голени</c:v>
                </c:pt>
                <c:pt idx="1">
                  <c:v>Закрытая репозиция, БИОС костей голени</c:v>
                </c:pt>
                <c:pt idx="2">
                  <c:v>Наложения аппарата ЧКДО по Иллизарову на кости голени</c:v>
                </c:pt>
                <c:pt idx="3">
                  <c:v>Стабилизация перелом костей голени в АВФ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0.76</c:v>
                </c:pt>
                <c:pt idx="1">
                  <c:v>0.16</c:v>
                </c:pt>
                <c:pt idx="2">
                  <c:v>0.04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CC-4C4B-8FCC-076AC4245D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3B3838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dirty="0"/>
              <a:t>Самые частые диагнозы среди мужчин по возрасту: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0860244422572177"/>
          <c:y val="0.1144662363781899"/>
          <c:w val="0.76682463910761156"/>
          <c:h val="0.814061152509969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S72.30 Перелом тела (диафиза) бедренной кости закрытый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Юношеский возраст (17-21 год)</c:v>
                </c:pt>
                <c:pt idx="1">
                  <c:v>Первый зрелый возраст (22 - 35 лет)</c:v>
                </c:pt>
                <c:pt idx="2">
                  <c:v>Второй зрелый возраст (36 - 60 лет)</c:v>
                </c:pt>
                <c:pt idx="3">
                  <c:v>Пожилой возраст (61-74 года)</c:v>
                </c:pt>
                <c:pt idx="4">
                  <c:v>Старческий возраст (75 - 90 лет)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9.5652173913043477</c:v>
                </c:pt>
                <c:pt idx="1">
                  <c:v>3.0927835051546393</c:v>
                </c:pt>
                <c:pt idx="2">
                  <c:v>2.7649769585253456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DD-48D7-A21A-D7EDDFB41BE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S42.00 Перелом ключицы закрытый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Юношеский возраст (17-21 год)</c:v>
                </c:pt>
                <c:pt idx="1">
                  <c:v>Первый зрелый возраст (22 - 35 лет)</c:v>
                </c:pt>
                <c:pt idx="2">
                  <c:v>Второй зрелый возраст (36 - 60 лет)</c:v>
                </c:pt>
                <c:pt idx="3">
                  <c:v>Пожилой возраст (61-74 года)</c:v>
                </c:pt>
                <c:pt idx="4">
                  <c:v>Старческий возраст (75 - 90 лет)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5.2173913043478262</c:v>
                </c:pt>
                <c:pt idx="1">
                  <c:v>3.608247422680412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DD-48D7-A21A-D7EDDFB41BE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S42.20 Перелом верхнего конца плечевой кости закрытый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Юношеский возраст (17-21 год)</c:v>
                </c:pt>
                <c:pt idx="1">
                  <c:v>Первый зрелый возраст (22 - 35 лет)</c:v>
                </c:pt>
                <c:pt idx="2">
                  <c:v>Второй зрелый возраст (36 - 60 лет)</c:v>
                </c:pt>
                <c:pt idx="3">
                  <c:v>Пожилой возраст (61-74 года)</c:v>
                </c:pt>
                <c:pt idx="4">
                  <c:v>Старческий возраст (75 - 90 лет)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 formatCode="0.0">
                  <c:v>3.4782608695652173</c:v>
                </c:pt>
                <c:pt idx="3" formatCode="0.0">
                  <c:v>2.9255319148936172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DD-48D7-A21A-D7EDDFB41BE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S82.70 Множественные переломы голени закрытые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Юношеский возраст (17-21 год)</c:v>
                </c:pt>
                <c:pt idx="1">
                  <c:v>Первый зрелый возраст (22 - 35 лет)</c:v>
                </c:pt>
                <c:pt idx="2">
                  <c:v>Второй зрелый возраст (36 - 60 лет)</c:v>
                </c:pt>
                <c:pt idx="3">
                  <c:v>Пожилой возраст (61-74 года)</c:v>
                </c:pt>
                <c:pt idx="4">
                  <c:v>Старческий возраст (75 - 90 лет)</c:v>
                </c:pt>
              </c:strCache>
            </c:strRef>
          </c:cat>
          <c:val>
            <c:numRef>
              <c:f>Лист1!$E$2:$E$6</c:f>
              <c:numCache>
                <c:formatCode>0.0</c:formatCode>
                <c:ptCount val="5"/>
                <c:pt idx="1">
                  <c:v>3.608247422680412</c:v>
                </c:pt>
                <c:pt idx="2">
                  <c:v>6.3940092165898621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DD-48D7-A21A-D7EDDFB41BE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S72.00 Перелом шейки бедра закрытый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Юношеский возраст (17-21 год)</c:v>
                </c:pt>
                <c:pt idx="1">
                  <c:v>Первый зрелый возраст (22 - 35 лет)</c:v>
                </c:pt>
                <c:pt idx="2">
                  <c:v>Второй зрелый возраст (36 - 60 лет)</c:v>
                </c:pt>
                <c:pt idx="3">
                  <c:v>Пожилой возраст (61-74 года)</c:v>
                </c:pt>
                <c:pt idx="4">
                  <c:v>Старческий возраст (75 - 90 лет)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2" formatCode="0.0">
                  <c:v>4.2626728110599084</c:v>
                </c:pt>
                <c:pt idx="3" formatCode="0.0">
                  <c:v>21.143617021276594</c:v>
                </c:pt>
                <c:pt idx="4" formatCode="0.0">
                  <c:v>32.706766917293237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DD-48D7-A21A-D7EDDFB41BE6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S72.10 Чрезвертельный перелом закрытый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Юношеский возраст (17-21 год)</c:v>
                </c:pt>
                <c:pt idx="1">
                  <c:v>Первый зрелый возраст (22 - 35 лет)</c:v>
                </c:pt>
                <c:pt idx="2">
                  <c:v>Второй зрелый возраст (36 - 60 лет)</c:v>
                </c:pt>
                <c:pt idx="3">
                  <c:v>Пожилой возраст (61-74 года)</c:v>
                </c:pt>
                <c:pt idx="4">
                  <c:v>Старческий возраст (75 - 90 лет)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3" formatCode="0.0">
                  <c:v>9.4414893617021285</c:v>
                </c:pt>
                <c:pt idx="4" formatCode="0.0">
                  <c:v>21.052631578947366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ADD-48D7-A21A-D7EDDFB41BE6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S72.20 Подвертельный перелом закрытый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Юношеский возраст (17-21 год)</c:v>
                </c:pt>
                <c:pt idx="1">
                  <c:v>Первый зрелый возраст (22 - 35 лет)</c:v>
                </c:pt>
                <c:pt idx="2">
                  <c:v>Второй зрелый возраст (36 - 60 лет)</c:v>
                </c:pt>
                <c:pt idx="3">
                  <c:v>Пожилой возраст (61-74 года)</c:v>
                </c:pt>
                <c:pt idx="4">
                  <c:v>Старческий возраст (75 - 90 лет)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4" formatCode="0.0">
                  <c:v>4.1353383458646613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DD-48D7-A21A-D7EDDFB41B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100"/>
        <c:axId val="361231528"/>
        <c:axId val="361229960"/>
      </c:barChart>
      <c:catAx>
        <c:axId val="361231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1229960"/>
        <c:crosses val="autoZero"/>
        <c:auto val="1"/>
        <c:lblAlgn val="ctr"/>
        <c:lblOffset val="100"/>
        <c:noMultiLvlLbl val="0"/>
      </c:catAx>
      <c:valAx>
        <c:axId val="361229960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*значения на 100 исследуемых</a:t>
                </a:r>
              </a:p>
            </c:rich>
          </c:tx>
          <c:layout>
            <c:manualLayout>
              <c:xMode val="edge"/>
              <c:yMode val="edge"/>
              <c:x val="0.7850173064304462"/>
              <c:y val="0.928527388888159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out"/>
        <c:minorTickMark val="none"/>
        <c:tickLblPos val="nextTo"/>
        <c:crossAx val="361231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461556758530181"/>
          <c:y val="0.42381323835959755"/>
          <c:w val="0.33559276574803149"/>
          <c:h val="0.4585503122084471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3B3838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dirty="0"/>
              <a:t>Самые частые диагнозы среди женщин по возрасту: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0547752624671917"/>
          <c:y val="9.7038004328239683E-2"/>
          <c:w val="0.76682463910761156"/>
          <c:h val="0.814061152509969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S72.00 Перелом шейки бедра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Юношеский возраст (16-20 год)</c:v>
                </c:pt>
                <c:pt idx="1">
                  <c:v>Первый зрелый возраст (21 - 35 лет)</c:v>
                </c:pt>
                <c:pt idx="2">
                  <c:v>Второй зрелый возраст (36 - 55 лет)</c:v>
                </c:pt>
                <c:pt idx="3">
                  <c:v>Пожилой возраст (56-74 года)</c:v>
                </c:pt>
                <c:pt idx="4">
                  <c:v>Старческий возраст (75 - 90 лет)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15.151515151515152</c:v>
                </c:pt>
                <c:pt idx="2" formatCode="0.0">
                  <c:v>3.8805970149253728</c:v>
                </c:pt>
                <c:pt idx="3" formatCode="0.0">
                  <c:v>21.800165152766311</c:v>
                </c:pt>
                <c:pt idx="4" formatCode="0.0">
                  <c:v>42.180616740088105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CC-4582-B64D-793AEB8F34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S42.40 Перелом нижнего конца плечевой кости закрытый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4.9794948714143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CC-4582-B64D-793AEB8F34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Юношеский возраст (16-20 год)</c:v>
                </c:pt>
                <c:pt idx="1">
                  <c:v>Первый зрелый возраст (21 - 35 лет)</c:v>
                </c:pt>
                <c:pt idx="2">
                  <c:v>Второй зрелый возраст (36 - 55 лет)</c:v>
                </c:pt>
                <c:pt idx="3">
                  <c:v>Пожилой возраст (56-74 года)</c:v>
                </c:pt>
                <c:pt idx="4">
                  <c:v>Старческий возраст (75 - 90 лет)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 formatCode="0.0">
                  <c:v>6.0606060606060606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CC-4582-B64D-793AEB8F342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S72.30 Перелом тела [диафиза] бедренной кости закрытый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1.74282320499503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CC-4582-B64D-793AEB8F34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Юношеский возраст (16-20 год)</c:v>
                </c:pt>
                <c:pt idx="1">
                  <c:v>Первый зрелый возраст (21 - 35 лет)</c:v>
                </c:pt>
                <c:pt idx="2">
                  <c:v>Второй зрелый возраст (36 - 55 лет)</c:v>
                </c:pt>
                <c:pt idx="3">
                  <c:v>Пожилой возраст (56-74 года)</c:v>
                </c:pt>
                <c:pt idx="4">
                  <c:v>Старческий возраст (75 - 90 лет)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 formatCode="0.0">
                  <c:v>6.0606060606060606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CC-4582-B64D-793AEB8F3428}"/>
            </c:ext>
          </c:extLst>
        </c:ser>
        <c:ser>
          <c:idx val="3"/>
          <c:order val="3"/>
          <c:tx>
            <c:strRef>
              <c:f>Лист1!$I$1</c:f>
              <c:strCache>
                <c:ptCount val="1"/>
                <c:pt idx="0">
                  <c:v>S82.70 Множественные переломы голени закрытые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-2.0833333333332951E-3"/>
                  <c:y val="1.49384846142431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CC-4582-B64D-793AEB8F34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Юношеский возраст (16-20 год)</c:v>
                </c:pt>
                <c:pt idx="1">
                  <c:v>Первый зрелый возраст (21 - 35 лет)</c:v>
                </c:pt>
                <c:pt idx="2">
                  <c:v>Второй зрелый возраст (36 - 55 лет)</c:v>
                </c:pt>
                <c:pt idx="3">
                  <c:v>Пожилой возраст (56-74 года)</c:v>
                </c:pt>
                <c:pt idx="4">
                  <c:v>Старческий возраст (75 - 90 лет)</c:v>
                </c:pt>
              </c:strCache>
            </c:strRef>
          </c:cat>
          <c:val>
            <c:numRef>
              <c:f>Лист1!$I$2:$I$6</c:f>
              <c:numCache>
                <c:formatCode>0.0</c:formatCode>
                <c:ptCount val="5"/>
                <c:pt idx="1">
                  <c:v>4.3478260869565215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6CC-4582-B64D-793AEB8F3428}"/>
            </c:ext>
          </c:extLst>
        </c:ser>
        <c:ser>
          <c:idx val="4"/>
          <c:order val="4"/>
          <c:tx>
            <c:strRef>
              <c:f>Лист1!$J$1</c:f>
              <c:strCache>
                <c:ptCount val="1"/>
                <c:pt idx="0">
                  <c:v>S32.00 Перелом поясничного позвонка закрытый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-3.819400322405998E-17"/>
                  <c:y val="-4.9794948714143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6CC-4582-B64D-793AEB8F34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Юношеский возраст (16-20 год)</c:v>
                </c:pt>
                <c:pt idx="1">
                  <c:v>Первый зрелый возраст (21 - 35 лет)</c:v>
                </c:pt>
                <c:pt idx="2">
                  <c:v>Второй зрелый возраст (36 - 55 лет)</c:v>
                </c:pt>
                <c:pt idx="3">
                  <c:v>Пожилой возраст (56-74 года)</c:v>
                </c:pt>
                <c:pt idx="4">
                  <c:v>Старческий возраст (75 - 90 лет)</c:v>
                </c:pt>
              </c:strCache>
            </c:strRef>
          </c:cat>
          <c:val>
            <c:numRef>
              <c:f>Лист1!$J$2:$J$6</c:f>
              <c:numCache>
                <c:formatCode>0.0</c:formatCode>
                <c:ptCount val="5"/>
                <c:pt idx="1">
                  <c:v>3.9130434782608701</c:v>
                </c:pt>
                <c:pt idx="2">
                  <c:v>11.044776119402986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6CC-4582-B64D-793AEB8F342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S42.00 Перелом ключицы закрытый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-2.0833333333333715E-3"/>
                  <c:y val="-2.73872217927790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6CC-4582-B64D-793AEB8F34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Юношеский возраст (16-20 год)</c:v>
                </c:pt>
                <c:pt idx="1">
                  <c:v>Первый зрелый возраст (21 - 35 лет)</c:v>
                </c:pt>
                <c:pt idx="2">
                  <c:v>Второй зрелый возраст (36 - 55 лет)</c:v>
                </c:pt>
                <c:pt idx="3">
                  <c:v>Пожилой возраст (56-74 года)</c:v>
                </c:pt>
                <c:pt idx="4">
                  <c:v>Старческий возраст (75 - 90 лет)</c:v>
                </c:pt>
              </c:strCache>
            </c:strRef>
          </c:cat>
          <c:val>
            <c:numRef>
              <c:f>Лист1!$G$2:$G$6</c:f>
              <c:numCache>
                <c:formatCode>0.0</c:formatCode>
                <c:ptCount val="5"/>
                <c:pt idx="1">
                  <c:v>3.9130434782608701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6CC-4582-B64D-793AEB8F3428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S82.30 Перелом дистального отдела большеберцовой кости закрытый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Юношеский возраст (16-20 год)</c:v>
                </c:pt>
                <c:pt idx="1">
                  <c:v>Первый зрелый возраст (21 - 35 лет)</c:v>
                </c:pt>
                <c:pt idx="2">
                  <c:v>Второй зрелый возраст (36 - 55 лет)</c:v>
                </c:pt>
                <c:pt idx="3">
                  <c:v>Пожилой возраст (56-74 года)</c:v>
                </c:pt>
                <c:pt idx="4">
                  <c:v>Старческий возраст (75 - 90 лет)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2" formatCode="0.0">
                  <c:v>3.1343283582089549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6CC-4582-B64D-793AEB8F3428}"/>
            </c:ext>
          </c:extLst>
        </c:ser>
        <c:ser>
          <c:idx val="7"/>
          <c:order val="7"/>
          <c:tx>
            <c:strRef>
              <c:f>Лист1!$E$1</c:f>
              <c:strCache>
                <c:ptCount val="1"/>
                <c:pt idx="0">
                  <c:v>S42.20 Перелом верхнего конца плечевой кости закрытый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Юношеский возраст (16-20 год)</c:v>
                </c:pt>
                <c:pt idx="1">
                  <c:v>Первый зрелый возраст (21 - 35 лет)</c:v>
                </c:pt>
                <c:pt idx="2">
                  <c:v>Второй зрелый возраст (36 - 55 лет)</c:v>
                </c:pt>
                <c:pt idx="3">
                  <c:v>Пожилой возраст (56-74 года)</c:v>
                </c:pt>
                <c:pt idx="4">
                  <c:v>Старческий возраст (75 - 90 лет)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3" formatCode="0.0">
                  <c:v>6.8538398018166804</c:v>
                </c:pt>
                <c:pt idx="4" formatCode="0.0">
                  <c:v>4.1850220264317182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6CC-4582-B64D-793AEB8F3428}"/>
            </c:ext>
          </c:extLst>
        </c:ser>
        <c:ser>
          <c:idx val="8"/>
          <c:order val="8"/>
          <c:tx>
            <c:strRef>
              <c:f>Лист1!$F$1</c:f>
              <c:strCache>
                <c:ptCount val="1"/>
                <c:pt idx="0">
                  <c:v>S72.10 Чрезвертельный перелом закрытый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3"/>
              <c:layout>
                <c:manualLayout>
                  <c:x val="-3.819400322405998E-17"/>
                  <c:y val="-7.4692423071215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6CC-4582-B64D-793AEB8F34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Юношеский возраст (16-20 год)</c:v>
                </c:pt>
                <c:pt idx="1">
                  <c:v>Первый зрелый возраст (21 - 35 лет)</c:v>
                </c:pt>
                <c:pt idx="2">
                  <c:v>Второй зрелый возраст (36 - 55 лет)</c:v>
                </c:pt>
                <c:pt idx="3">
                  <c:v>Пожилой возраст (56-74 года)</c:v>
                </c:pt>
                <c:pt idx="4">
                  <c:v>Старческий возраст (75 - 90 лет)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3" formatCode="0.0">
                  <c:v>5.2848885218827411</c:v>
                </c:pt>
                <c:pt idx="4" formatCode="0.0">
                  <c:v>12.77533039647577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6CC-4582-B64D-793AEB8F34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50"/>
        <c:overlap val="-100"/>
        <c:axId val="480208992"/>
        <c:axId val="480208208"/>
      </c:barChart>
      <c:catAx>
        <c:axId val="480208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0208208"/>
        <c:crosses val="autoZero"/>
        <c:auto val="1"/>
        <c:lblAlgn val="ctr"/>
        <c:lblOffset val="100"/>
        <c:noMultiLvlLbl val="0"/>
      </c:catAx>
      <c:valAx>
        <c:axId val="480208208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*значения на 100 исследуемых</a:t>
                </a:r>
              </a:p>
            </c:rich>
          </c:tx>
          <c:layout>
            <c:manualLayout>
              <c:xMode val="edge"/>
              <c:yMode val="edge"/>
              <c:x val="0.7850173064304462"/>
              <c:y val="0.928527388888159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out"/>
        <c:minorTickMark val="none"/>
        <c:tickLblPos val="nextTo"/>
        <c:crossAx val="480208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253223425196859"/>
          <c:y val="0.32920283580272497"/>
          <c:w val="0.33567609908136481"/>
          <c:h val="0.5836560039475239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3B3838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dirty="0"/>
              <a:t>Соотношение пострадавших по месту жительства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2294012467191602"/>
          <c:y val="8.3561609192382785E-2"/>
          <c:w val="0.35526703183841152"/>
          <c:h val="0.8585510939393814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Половое соотношение пострадавщих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84C-4DE1-955E-A78C2E219D3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84C-4DE1-955E-A78C2E219D36}"/>
              </c:ext>
            </c:extLst>
          </c:dPt>
          <c:dLbls>
            <c:dLbl>
              <c:idx val="0"/>
              <c:layout>
                <c:manualLayout>
                  <c:x val="8.8541666666666588E-2"/>
                  <c:y val="-7.4692423071215208E-2"/>
                </c:manualLayout>
              </c:layout>
              <c:tx>
                <c:rich>
                  <a:bodyPr/>
                  <a:lstStyle/>
                  <a:p>
                    <a:fld id="{79188367-7DBA-4CAF-AEA2-8D4B4C762269}" type="CELLRANGE">
                      <a:rPr lang="en-US" baseline="0" dirty="0"/>
                      <a:pPr/>
                      <a:t>[ДИАПАЗОН ЯЧЕЕК]</a:t>
                    </a:fld>
                    <a:r>
                      <a:rPr lang="en-US" baseline="0" dirty="0"/>
                      <a:t>; </a:t>
                    </a:r>
                    <a:fld id="{BE7806B1-15B5-4C50-A5A8-B79799DC587A}" type="PERCENTAGE">
                      <a:rPr lang="en-US" baseline="0" dirty="0"/>
                      <a:pPr/>
                      <a:t>[ПРОЦЕНТ]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184C-4DE1-955E-A78C2E219D36}"/>
                </c:ext>
              </c:extLst>
            </c:dLbl>
            <c:dLbl>
              <c:idx val="1"/>
              <c:layout>
                <c:manualLayout>
                  <c:x val="-8.3333333333333329E-2"/>
                  <c:y val="6.7223180764093685E-2"/>
                </c:manualLayout>
              </c:layout>
              <c:tx>
                <c:rich>
                  <a:bodyPr/>
                  <a:lstStyle/>
                  <a:p>
                    <a:fld id="{FB95D958-8EF3-49D5-97FC-EBA717F6D264}" type="CELLRANGE">
                      <a:rPr lang="en-US" baseline="0"/>
                      <a:pPr/>
                      <a:t>[ДИАПАЗОН ЯЧЕЕК]</a:t>
                    </a:fld>
                    <a:r>
                      <a:rPr lang="en-US" baseline="0"/>
                      <a:t>; </a:t>
                    </a:r>
                    <a:fld id="{894E5FDC-4EC8-463D-BCA3-5B120747A97F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184C-4DE1-955E-A78C2E219D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Сельское население</c:v>
                </c:pt>
                <c:pt idx="1">
                  <c:v>Городское население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4434</c:v>
                </c:pt>
                <c:pt idx="1">
                  <c:v>2689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Лист1!$B$2:$B$3</c15:f>
                <c15:dlblRangeCache>
                  <c:ptCount val="2"/>
                  <c:pt idx="0">
                    <c:v>4434</c:v>
                  </c:pt>
                  <c:pt idx="1">
                    <c:v>2689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184C-4DE1-955E-A78C2E219D3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184C-4DE1-955E-A78C2E219D3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184C-4DE1-955E-A78C2E219D3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184C-4DE1-955E-A78C2E219D3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184C-4DE1-955E-A78C2E219D3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184C-4DE1-955E-A78C2E219D36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184C-4DE1-955E-A78C2E219D36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184C-4DE1-955E-A78C2E219D36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184C-4DE1-955E-A78C2E219D36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184C-4DE1-955E-A78C2E219D36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184C-4DE1-955E-A78C2E219D36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184C-4DE1-955E-A78C2E219D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Сельское население</c:v>
                </c:pt>
                <c:pt idx="1">
                  <c:v>Городское население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1B-184C-4DE1-955E-A78C2E219D3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184C-4DE1-955E-A78C2E219D3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184C-4DE1-955E-A78C2E219D3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184C-4DE1-955E-A78C2E219D3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184C-4DE1-955E-A78C2E219D3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5-184C-4DE1-955E-A78C2E219D36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7-184C-4DE1-955E-A78C2E219D36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9-184C-4DE1-955E-A78C2E219D36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B-184C-4DE1-955E-A78C2E219D36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D-184C-4DE1-955E-A78C2E219D36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F-184C-4DE1-955E-A78C2E219D36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1-184C-4DE1-955E-A78C2E219D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Сельское население</c:v>
                </c:pt>
                <c:pt idx="1">
                  <c:v>Городское население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32-184C-4DE1-955E-A78C2E219D3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4-184C-4DE1-955E-A78C2E219D3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6-184C-4DE1-955E-A78C2E219D3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8-184C-4DE1-955E-A78C2E219D3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A-184C-4DE1-955E-A78C2E219D3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C-184C-4DE1-955E-A78C2E219D36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E-184C-4DE1-955E-A78C2E219D36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0-184C-4DE1-955E-A78C2E219D36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2-184C-4DE1-955E-A78C2E219D36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4-184C-4DE1-955E-A78C2E219D36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6-184C-4DE1-955E-A78C2E219D36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8-184C-4DE1-955E-A78C2E219D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Сельское население</c:v>
                </c:pt>
                <c:pt idx="1">
                  <c:v>Городское население</c:v>
                </c:pt>
              </c:strCache>
            </c:strRef>
          </c:cat>
          <c:val>
            <c:numRef>
              <c:f>Лист1!$E$2:$E$12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49-184C-4DE1-955E-A78C2E219D3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B-184C-4DE1-955E-A78C2E219D3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D-184C-4DE1-955E-A78C2E219D3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F-184C-4DE1-955E-A78C2E219D3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1-184C-4DE1-955E-A78C2E219D3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3-184C-4DE1-955E-A78C2E219D36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5-184C-4DE1-955E-A78C2E219D36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7-184C-4DE1-955E-A78C2E219D36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9-184C-4DE1-955E-A78C2E219D36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B-184C-4DE1-955E-A78C2E219D36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D-184C-4DE1-955E-A78C2E219D36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F-184C-4DE1-955E-A78C2E219D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Сельское население</c:v>
                </c:pt>
                <c:pt idx="1">
                  <c:v>Городское население</c:v>
                </c:pt>
              </c:strCache>
            </c:strRef>
          </c:cat>
          <c:val>
            <c:numRef>
              <c:f>Лист1!$F$2:$F$12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60-184C-4DE1-955E-A78C2E219D36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2-184C-4DE1-955E-A78C2E219D3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4-184C-4DE1-955E-A78C2E219D3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6-184C-4DE1-955E-A78C2E219D3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8-184C-4DE1-955E-A78C2E219D3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A-184C-4DE1-955E-A78C2E219D36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C-184C-4DE1-955E-A78C2E219D36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E-184C-4DE1-955E-A78C2E219D36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0-184C-4DE1-955E-A78C2E219D36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2-184C-4DE1-955E-A78C2E219D36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4-184C-4DE1-955E-A78C2E219D36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6-184C-4DE1-955E-A78C2E219D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Сельское население</c:v>
                </c:pt>
                <c:pt idx="1">
                  <c:v>Городское население</c:v>
                </c:pt>
              </c:strCache>
            </c:strRef>
          </c:cat>
          <c:val>
            <c:numRef>
              <c:f>Лист1!$G$2:$G$12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77-184C-4DE1-955E-A78C2E219D36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9-184C-4DE1-955E-A78C2E219D3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B-184C-4DE1-955E-A78C2E219D3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D-184C-4DE1-955E-A78C2E219D3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F-184C-4DE1-955E-A78C2E219D3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1-184C-4DE1-955E-A78C2E219D36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3-184C-4DE1-955E-A78C2E219D36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5-184C-4DE1-955E-A78C2E219D36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7-184C-4DE1-955E-A78C2E219D36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9-184C-4DE1-955E-A78C2E219D36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B-184C-4DE1-955E-A78C2E219D36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D-184C-4DE1-955E-A78C2E219D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Сельское население</c:v>
                </c:pt>
                <c:pt idx="1">
                  <c:v>Городское население</c:v>
                </c:pt>
              </c:strCache>
            </c:strRef>
          </c:cat>
          <c:val>
            <c:numRef>
              <c:f>Лист1!$H$2:$H$12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8E-184C-4DE1-955E-A78C2E219D36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90-184C-4DE1-955E-A78C2E219D3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92-184C-4DE1-955E-A78C2E219D3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94-184C-4DE1-955E-A78C2E219D3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96-184C-4DE1-955E-A78C2E219D3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98-184C-4DE1-955E-A78C2E219D36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9A-184C-4DE1-955E-A78C2E219D36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9C-184C-4DE1-955E-A78C2E219D36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9E-184C-4DE1-955E-A78C2E219D36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A0-184C-4DE1-955E-A78C2E219D36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A2-184C-4DE1-955E-A78C2E219D36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A4-184C-4DE1-955E-A78C2E219D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Сельское население</c:v>
                </c:pt>
                <c:pt idx="1">
                  <c:v>Городское население</c:v>
                </c:pt>
              </c:strCache>
            </c:strRef>
          </c:cat>
          <c:val>
            <c:numRef>
              <c:f>Лист1!$I$2:$I$12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A5-184C-4DE1-955E-A78C2E219D36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A7-184C-4DE1-955E-A78C2E219D3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A9-184C-4DE1-955E-A78C2E219D3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AB-184C-4DE1-955E-A78C2E219D3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AD-184C-4DE1-955E-A78C2E219D3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AF-184C-4DE1-955E-A78C2E219D36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B1-184C-4DE1-955E-A78C2E219D36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B3-184C-4DE1-955E-A78C2E219D36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B5-184C-4DE1-955E-A78C2E219D36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B7-184C-4DE1-955E-A78C2E219D36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B9-184C-4DE1-955E-A78C2E219D36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BB-184C-4DE1-955E-A78C2E219D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Сельское население</c:v>
                </c:pt>
                <c:pt idx="1">
                  <c:v>Городское население</c:v>
                </c:pt>
              </c:strCache>
            </c:strRef>
          </c:cat>
          <c:val>
            <c:numRef>
              <c:f>Лист1!$J$2:$J$12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BC-184C-4DE1-955E-A78C2E219D36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BE-184C-4DE1-955E-A78C2E219D3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C0-184C-4DE1-955E-A78C2E219D3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C2-184C-4DE1-955E-A78C2E219D3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C4-184C-4DE1-955E-A78C2E219D3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C6-184C-4DE1-955E-A78C2E219D36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C8-184C-4DE1-955E-A78C2E219D36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CA-184C-4DE1-955E-A78C2E219D36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CC-184C-4DE1-955E-A78C2E219D36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CE-184C-4DE1-955E-A78C2E219D36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D0-184C-4DE1-955E-A78C2E219D36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D2-184C-4DE1-955E-A78C2E219D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Сельское население</c:v>
                </c:pt>
                <c:pt idx="1">
                  <c:v>Городское население</c:v>
                </c:pt>
              </c:strCache>
            </c:strRef>
          </c:cat>
          <c:val>
            <c:numRef>
              <c:f>Лист1!$K$2:$K$12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D3-184C-4DE1-955E-A78C2E219D3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l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43958333333333333"/>
          <c:y val="0.32910520633634843"/>
          <c:w val="0.11970734908136484"/>
          <c:h val="0.396563834869755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3B3838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0835679133858269"/>
          <c:y val="4.4001678913152709E-2"/>
          <c:w val="0.35526703183841152"/>
          <c:h val="0.8585510939393814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Соотношение самых частых диагнозов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A49-4E11-8C80-5D230C801A0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A49-4E11-8C80-5D230C801A0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A49-4E11-8C80-5D230C801A0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A49-4E11-8C80-5D230C801A0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A49-4E11-8C80-5D230C801A0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A49-4E11-8C80-5D230C801A0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4A49-4E11-8C80-5D230C801A04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4A49-4E11-8C80-5D230C801A04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4A49-4E11-8C80-5D230C801A04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4A49-4E11-8C80-5D230C801A04}"/>
              </c:ext>
            </c:extLst>
          </c:dPt>
          <c:dLbls>
            <c:dLbl>
              <c:idx val="0"/>
              <c:layout>
                <c:manualLayout>
                  <c:x val="5.2083333333333336E-2"/>
                  <c:y val="-6.7223180764093685E-2"/>
                </c:manualLayout>
              </c:layout>
              <c:tx>
                <c:rich>
                  <a:bodyPr/>
                  <a:lstStyle/>
                  <a:p>
                    <a:fld id="{6773D6F0-E422-4FD0-9E50-CA9F40009262}" type="CELLRANGE">
                      <a:rPr lang="en-US" baseline="0" dirty="0"/>
                      <a:pPr/>
                      <a:t>[ДИАПАЗОН ЯЧЕЕК]</a:t>
                    </a:fld>
                    <a:r>
                      <a:rPr lang="en-US" baseline="0" dirty="0"/>
                      <a:t>; </a:t>
                    </a:r>
                    <a:fld id="{0D64A054-7DB8-4540-B86D-13DADF9EB780}" type="PERCENTAGE">
                      <a:rPr lang="en-US" baseline="0" dirty="0"/>
                      <a:pPr/>
                      <a:t>[ПРОЦЕНТ]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4A49-4E11-8C80-5D230C801A04}"/>
                </c:ext>
              </c:extLst>
            </c:dLbl>
            <c:dLbl>
              <c:idx val="1"/>
              <c:layout>
                <c:manualLayout>
                  <c:x val="3.0208333333333334E-2"/>
                  <c:y val="7.718217050692229E-2"/>
                </c:manualLayout>
              </c:layout>
              <c:tx>
                <c:rich>
                  <a:bodyPr/>
                  <a:lstStyle/>
                  <a:p>
                    <a:fld id="{D065B2DF-B1FB-403B-BFE5-441F8CAF0D22}" type="CELLRANGE">
                      <a:rPr lang="en-US" baseline="0"/>
                      <a:pPr/>
                      <a:t>[ДИАПАЗОН ЯЧЕЕК]</a:t>
                    </a:fld>
                    <a:r>
                      <a:rPr lang="en-US" baseline="0"/>
                      <a:t>; </a:t>
                    </a:r>
                    <a:fld id="{E5483DF3-951B-4F98-9879-46F791378B95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4A49-4E11-8C80-5D230C801A04}"/>
                </c:ext>
              </c:extLst>
            </c:dLbl>
            <c:dLbl>
              <c:idx val="2"/>
              <c:layout>
                <c:manualLayout>
                  <c:x val="-1.8749999999999999E-2"/>
                  <c:y val="7.7182170506922373E-2"/>
                </c:manualLayout>
              </c:layout>
              <c:tx>
                <c:rich>
                  <a:bodyPr/>
                  <a:lstStyle/>
                  <a:p>
                    <a:fld id="{3DE922D5-B946-46CC-B833-D8232C7513A9}" type="CELLRANGE">
                      <a:rPr lang="en-US" baseline="0"/>
                      <a:pPr/>
                      <a:t>[ДИАПАЗОН ЯЧЕЕК]</a:t>
                    </a:fld>
                    <a:r>
                      <a:rPr lang="en-US" baseline="0"/>
                      <a:t>; </a:t>
                    </a:r>
                    <a:fld id="{6A9CE370-66E7-44D0-BDC1-94E65C51FDEF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4A49-4E11-8C80-5D230C801A04}"/>
                </c:ext>
              </c:extLst>
            </c:dLbl>
            <c:dLbl>
              <c:idx val="3"/>
              <c:layout>
                <c:manualLayout>
                  <c:x val="-3.5416666666666666E-2"/>
                  <c:y val="4.7305201278436203E-2"/>
                </c:manualLayout>
              </c:layout>
              <c:tx>
                <c:rich>
                  <a:bodyPr/>
                  <a:lstStyle/>
                  <a:p>
                    <a:fld id="{D57F86DA-E85C-47FB-A972-F29D6FF13099}" type="CELLRANGE">
                      <a:rPr lang="en-US" baseline="0"/>
                      <a:pPr/>
                      <a:t>[ДИАПАЗОН ЯЧЕЕК]</a:t>
                    </a:fld>
                    <a:r>
                      <a:rPr lang="en-US" baseline="0"/>
                      <a:t>; </a:t>
                    </a:r>
                    <a:fld id="{537EA92C-2C1E-4391-90CE-8C375F0E5089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4A49-4E11-8C80-5D230C801A04}"/>
                </c:ext>
              </c:extLst>
            </c:dLbl>
            <c:dLbl>
              <c:idx val="4"/>
              <c:layout>
                <c:manualLayout>
                  <c:x val="-5.0000000000000079E-2"/>
                  <c:y val="1.4938484614243042E-2"/>
                </c:manualLayout>
              </c:layout>
              <c:tx>
                <c:rich>
                  <a:bodyPr/>
                  <a:lstStyle/>
                  <a:p>
                    <a:fld id="{76B0BD74-6AA2-4398-9904-4492111FB7EB}" type="CELLRANGE">
                      <a:rPr lang="en-US" baseline="0"/>
                      <a:pPr/>
                      <a:t>[ДИАПАЗОН ЯЧЕЕК]</a:t>
                    </a:fld>
                    <a:r>
                      <a:rPr lang="en-US" baseline="0"/>
                      <a:t>; </a:t>
                    </a:r>
                    <a:fld id="{9ABBBA76-51D0-405A-8527-220175DEB493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4A49-4E11-8C80-5D230C801A04}"/>
                </c:ext>
              </c:extLst>
            </c:dLbl>
            <c:dLbl>
              <c:idx val="5"/>
              <c:layout>
                <c:manualLayout>
                  <c:x val="-3.3333333333333333E-2"/>
                  <c:y val="-1.2448737178535868E-2"/>
                </c:manualLayout>
              </c:layout>
              <c:tx>
                <c:rich>
                  <a:bodyPr/>
                  <a:lstStyle/>
                  <a:p>
                    <a:fld id="{692AC72F-2979-4378-9AD9-FB567EA595B0}" type="CELLRANGE">
                      <a:rPr lang="en-US" baseline="0"/>
                      <a:pPr/>
                      <a:t>[ДИАПАЗОН ЯЧЕЕК]</a:t>
                    </a:fld>
                    <a:r>
                      <a:rPr lang="en-US" baseline="0"/>
                      <a:t>; </a:t>
                    </a:r>
                    <a:fld id="{F6AC186C-717C-422A-8CE2-F650AA57C81C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4A49-4E11-8C80-5D230C801A04}"/>
                </c:ext>
              </c:extLst>
            </c:dLbl>
            <c:dLbl>
              <c:idx val="6"/>
              <c:layout>
                <c:manualLayout>
                  <c:x val="-3.0208333333333334E-2"/>
                  <c:y val="-2.9876969228486084E-2"/>
                </c:manualLayout>
              </c:layout>
              <c:tx>
                <c:rich>
                  <a:bodyPr/>
                  <a:lstStyle/>
                  <a:p>
                    <a:fld id="{314CF85B-0FE9-40C5-86D2-C3112C0F8264}" type="CELLRANGE">
                      <a:rPr lang="en-US" baseline="0"/>
                      <a:pPr/>
                      <a:t>[ДИАПАЗОН ЯЧЕЕК]</a:t>
                    </a:fld>
                    <a:r>
                      <a:rPr lang="en-US" baseline="0"/>
                      <a:t>; </a:t>
                    </a:r>
                    <a:fld id="{88C0580A-744E-450B-9BA6-E9816D834627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4A49-4E11-8C80-5D230C801A04}"/>
                </c:ext>
              </c:extLst>
            </c:dLbl>
            <c:dLbl>
              <c:idx val="7"/>
              <c:layout>
                <c:manualLayout>
                  <c:x val="-2.6041666666666744E-2"/>
                  <c:y val="-3.7346211535607604E-2"/>
                </c:manualLayout>
              </c:layout>
              <c:tx>
                <c:rich>
                  <a:bodyPr/>
                  <a:lstStyle/>
                  <a:p>
                    <a:fld id="{2DF5DD20-C20A-481A-AABC-D4DEDC09C7ED}" type="CELLRANGE">
                      <a:rPr lang="en-US" baseline="0"/>
                      <a:pPr/>
                      <a:t>[ДИАПАЗОН ЯЧЕЕК]</a:t>
                    </a:fld>
                    <a:r>
                      <a:rPr lang="en-US" baseline="0"/>
                      <a:t>; </a:t>
                    </a:r>
                    <a:fld id="{78E2E7BA-0739-4942-BC25-D19509304674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4A49-4E11-8C80-5D230C801A04}"/>
                </c:ext>
              </c:extLst>
            </c:dLbl>
            <c:dLbl>
              <c:idx val="8"/>
              <c:layout>
                <c:manualLayout>
                  <c:x val="-1.8750000000000076E-2"/>
                  <c:y val="-5.7264191021265003E-2"/>
                </c:manualLayout>
              </c:layout>
              <c:tx>
                <c:rich>
                  <a:bodyPr/>
                  <a:lstStyle/>
                  <a:p>
                    <a:fld id="{16701609-2590-445A-BA9B-5612ECE2DF34}" type="CELLRANGE">
                      <a:rPr lang="en-US" baseline="0"/>
                      <a:pPr/>
                      <a:t>[ДИАПАЗОН ЯЧЕЕК]</a:t>
                    </a:fld>
                    <a:r>
                      <a:rPr lang="en-US" baseline="0"/>
                      <a:t>; </a:t>
                    </a:r>
                    <a:fld id="{13A38D68-6B43-4798-8FEE-2D4DA4472271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4A49-4E11-8C80-5D230C801A04}"/>
                </c:ext>
              </c:extLst>
            </c:dLbl>
            <c:dLbl>
              <c:idx val="9"/>
              <c:layout>
                <c:manualLayout>
                  <c:x val="9.3749999999999233E-3"/>
                  <c:y val="-5.2284696149850658E-2"/>
                </c:manualLayout>
              </c:layout>
              <c:tx>
                <c:rich>
                  <a:bodyPr/>
                  <a:lstStyle/>
                  <a:p>
                    <a:fld id="{C81C804B-CCD3-457F-8007-6B65A5BAA7A4}" type="CELLRANGE">
                      <a:rPr lang="en-US" baseline="0"/>
                      <a:pPr/>
                      <a:t>[ДИАПАЗОН ЯЧЕЕК]</a:t>
                    </a:fld>
                    <a:r>
                      <a:rPr lang="en-US" baseline="0"/>
                      <a:t>; </a:t>
                    </a:r>
                    <a:fld id="{5843282C-24DD-42D7-9538-15E5FEFC6A21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4A49-4E11-8C80-5D230C801A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Лист1!$A$2:$A$11</c:f>
              <c:strCache>
                <c:ptCount val="10"/>
                <c:pt idx="0">
                  <c:v>S72.0 Перелом шейки бедра</c:v>
                </c:pt>
                <c:pt idx="1">
                  <c:v>S72.1 Чрезвертельный перелом</c:v>
                </c:pt>
                <c:pt idx="2">
                  <c:v>S82.7 Множественные переломы голени</c:v>
                </c:pt>
                <c:pt idx="3">
                  <c:v>S72.3 Перелом тела [диафиза] бедренной кости</c:v>
                </c:pt>
                <c:pt idx="4">
                  <c:v>S42.2 Перелом верхнего конца плечевой кости</c:v>
                </c:pt>
                <c:pt idx="5">
                  <c:v>S82.8 Переломы других отделов голени</c:v>
                </c:pt>
                <c:pt idx="6">
                  <c:v>S32.0 Перелом поясничного позвонка</c:v>
                </c:pt>
                <c:pt idx="7">
                  <c:v>S42.0 Перелом ключицы</c:v>
                </c:pt>
                <c:pt idx="8">
                  <c:v>S82.1 Перелом проксимального отдела большеберцовой кости</c:v>
                </c:pt>
                <c:pt idx="9">
                  <c:v>S42.3 Перелом тела [диафиза] плечевой кости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1259</c:v>
                </c:pt>
                <c:pt idx="1">
                  <c:v>528</c:v>
                </c:pt>
                <c:pt idx="2">
                  <c:v>461</c:v>
                </c:pt>
                <c:pt idx="3">
                  <c:v>263</c:v>
                </c:pt>
                <c:pt idx="4">
                  <c:v>247</c:v>
                </c:pt>
                <c:pt idx="5">
                  <c:v>181</c:v>
                </c:pt>
                <c:pt idx="6">
                  <c:v>171</c:v>
                </c:pt>
                <c:pt idx="7">
                  <c:v>163</c:v>
                </c:pt>
                <c:pt idx="8">
                  <c:v>143</c:v>
                </c:pt>
                <c:pt idx="9">
                  <c:v>140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Лист1!$B$2:$B$11</c15:f>
                <c15:dlblRangeCache>
                  <c:ptCount val="10"/>
                  <c:pt idx="0">
                    <c:v>1259</c:v>
                  </c:pt>
                  <c:pt idx="1">
                    <c:v>528</c:v>
                  </c:pt>
                  <c:pt idx="2">
                    <c:v>461</c:v>
                  </c:pt>
                  <c:pt idx="3">
                    <c:v>263</c:v>
                  </c:pt>
                  <c:pt idx="4">
                    <c:v>247</c:v>
                  </c:pt>
                  <c:pt idx="5">
                    <c:v>181</c:v>
                  </c:pt>
                  <c:pt idx="6">
                    <c:v>171</c:v>
                  </c:pt>
                  <c:pt idx="7">
                    <c:v>163</c:v>
                  </c:pt>
                  <c:pt idx="8">
                    <c:v>143</c:v>
                  </c:pt>
                  <c:pt idx="9">
                    <c:v>140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4-4A49-4E11-8C80-5D230C801A0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4A49-4E11-8C80-5D230C801A0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4A49-4E11-8C80-5D230C801A0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4A49-4E11-8C80-5D230C801A0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4A49-4E11-8C80-5D230C801A0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E-4A49-4E11-8C80-5D230C801A0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0-4A49-4E11-8C80-5D230C801A0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2-4A49-4E11-8C80-5D230C801A04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4-4A49-4E11-8C80-5D230C801A04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6-4A49-4E11-8C80-5D230C801A04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8-4A49-4E11-8C80-5D230C801A04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A-4A49-4E11-8C80-5D230C801A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S72.0 Перелом шейки бедра</c:v>
                </c:pt>
                <c:pt idx="1">
                  <c:v>S72.1 Чрезвертельный перелом</c:v>
                </c:pt>
                <c:pt idx="2">
                  <c:v>S82.7 Множественные переломы голени</c:v>
                </c:pt>
                <c:pt idx="3">
                  <c:v>S72.3 Перелом тела [диафиза] бедренной кости</c:v>
                </c:pt>
                <c:pt idx="4">
                  <c:v>S42.2 Перелом верхнего конца плечевой кости</c:v>
                </c:pt>
                <c:pt idx="5">
                  <c:v>S82.8 Переломы других отделов голени</c:v>
                </c:pt>
                <c:pt idx="6">
                  <c:v>S32.0 Перелом поясничного позвонка</c:v>
                </c:pt>
                <c:pt idx="7">
                  <c:v>S42.0 Перелом ключицы</c:v>
                </c:pt>
                <c:pt idx="8">
                  <c:v>S82.1 Перелом проксимального отдела большеберцовой кости</c:v>
                </c:pt>
                <c:pt idx="9">
                  <c:v>S42.3 Перелом тела [диафиза] плечевой кости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2B-4A49-4E11-8C80-5D230C801A0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D-4A49-4E11-8C80-5D230C801A0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F-4A49-4E11-8C80-5D230C801A0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1-4A49-4E11-8C80-5D230C801A0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3-4A49-4E11-8C80-5D230C801A0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5-4A49-4E11-8C80-5D230C801A0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7-4A49-4E11-8C80-5D230C801A0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9-4A49-4E11-8C80-5D230C801A04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B-4A49-4E11-8C80-5D230C801A04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D-4A49-4E11-8C80-5D230C801A04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F-4A49-4E11-8C80-5D230C801A04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1-4A49-4E11-8C80-5D230C801A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S72.0 Перелом шейки бедра</c:v>
                </c:pt>
                <c:pt idx="1">
                  <c:v>S72.1 Чрезвертельный перелом</c:v>
                </c:pt>
                <c:pt idx="2">
                  <c:v>S82.7 Множественные переломы голени</c:v>
                </c:pt>
                <c:pt idx="3">
                  <c:v>S72.3 Перелом тела [диафиза] бедренной кости</c:v>
                </c:pt>
                <c:pt idx="4">
                  <c:v>S42.2 Перелом верхнего конца плечевой кости</c:v>
                </c:pt>
                <c:pt idx="5">
                  <c:v>S82.8 Переломы других отделов голени</c:v>
                </c:pt>
                <c:pt idx="6">
                  <c:v>S32.0 Перелом поясничного позвонка</c:v>
                </c:pt>
                <c:pt idx="7">
                  <c:v>S42.0 Перелом ключицы</c:v>
                </c:pt>
                <c:pt idx="8">
                  <c:v>S82.1 Перелом проксимального отдела большеберцовой кости</c:v>
                </c:pt>
                <c:pt idx="9">
                  <c:v>S42.3 Перелом тела [диафиза] плечевой кости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42-4A49-4E11-8C80-5D230C801A0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4-4A49-4E11-8C80-5D230C801A0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6-4A49-4E11-8C80-5D230C801A0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8-4A49-4E11-8C80-5D230C801A0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A-4A49-4E11-8C80-5D230C801A0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C-4A49-4E11-8C80-5D230C801A0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E-4A49-4E11-8C80-5D230C801A0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0-4A49-4E11-8C80-5D230C801A04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2-4A49-4E11-8C80-5D230C801A04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4-4A49-4E11-8C80-5D230C801A04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6-4A49-4E11-8C80-5D230C801A04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8-4A49-4E11-8C80-5D230C801A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S72.0 Перелом шейки бедра</c:v>
                </c:pt>
                <c:pt idx="1">
                  <c:v>S72.1 Чрезвертельный перелом</c:v>
                </c:pt>
                <c:pt idx="2">
                  <c:v>S82.7 Множественные переломы голени</c:v>
                </c:pt>
                <c:pt idx="3">
                  <c:v>S72.3 Перелом тела [диафиза] бедренной кости</c:v>
                </c:pt>
                <c:pt idx="4">
                  <c:v>S42.2 Перелом верхнего конца плечевой кости</c:v>
                </c:pt>
                <c:pt idx="5">
                  <c:v>S82.8 Переломы других отделов голени</c:v>
                </c:pt>
                <c:pt idx="6">
                  <c:v>S32.0 Перелом поясничного позвонка</c:v>
                </c:pt>
                <c:pt idx="7">
                  <c:v>S42.0 Перелом ключицы</c:v>
                </c:pt>
                <c:pt idx="8">
                  <c:v>S82.1 Перелом проксимального отдела большеберцовой кости</c:v>
                </c:pt>
                <c:pt idx="9">
                  <c:v>S42.3 Перелом тела [диафиза] плечевой кости</c:v>
                </c:pt>
              </c:strCache>
            </c:strRef>
          </c:cat>
          <c:val>
            <c:numRef>
              <c:f>Лист1!$E$2:$E$12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59-4A49-4E11-8C80-5D230C801A0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B-4A49-4E11-8C80-5D230C801A0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D-4A49-4E11-8C80-5D230C801A0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F-4A49-4E11-8C80-5D230C801A0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1-4A49-4E11-8C80-5D230C801A0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3-4A49-4E11-8C80-5D230C801A0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5-4A49-4E11-8C80-5D230C801A0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7-4A49-4E11-8C80-5D230C801A04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9-4A49-4E11-8C80-5D230C801A04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B-4A49-4E11-8C80-5D230C801A04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D-4A49-4E11-8C80-5D230C801A04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F-4A49-4E11-8C80-5D230C801A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S72.0 Перелом шейки бедра</c:v>
                </c:pt>
                <c:pt idx="1">
                  <c:v>S72.1 Чрезвертельный перелом</c:v>
                </c:pt>
                <c:pt idx="2">
                  <c:v>S82.7 Множественные переломы голени</c:v>
                </c:pt>
                <c:pt idx="3">
                  <c:v>S72.3 Перелом тела [диафиза] бедренной кости</c:v>
                </c:pt>
                <c:pt idx="4">
                  <c:v>S42.2 Перелом верхнего конца плечевой кости</c:v>
                </c:pt>
                <c:pt idx="5">
                  <c:v>S82.8 Переломы других отделов голени</c:v>
                </c:pt>
                <c:pt idx="6">
                  <c:v>S32.0 Перелом поясничного позвонка</c:v>
                </c:pt>
                <c:pt idx="7">
                  <c:v>S42.0 Перелом ключицы</c:v>
                </c:pt>
                <c:pt idx="8">
                  <c:v>S82.1 Перелом проксимального отдела большеберцовой кости</c:v>
                </c:pt>
                <c:pt idx="9">
                  <c:v>S42.3 Перелом тела [диафиза] плечевой кости</c:v>
                </c:pt>
              </c:strCache>
            </c:strRef>
          </c:cat>
          <c:val>
            <c:numRef>
              <c:f>Лист1!$F$2:$F$12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70-4A49-4E11-8C80-5D230C801A04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2-4A49-4E11-8C80-5D230C801A0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4-4A49-4E11-8C80-5D230C801A0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6-4A49-4E11-8C80-5D230C801A0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8-4A49-4E11-8C80-5D230C801A0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A-4A49-4E11-8C80-5D230C801A0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C-4A49-4E11-8C80-5D230C801A0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E-4A49-4E11-8C80-5D230C801A04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0-4A49-4E11-8C80-5D230C801A04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2-4A49-4E11-8C80-5D230C801A04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4-4A49-4E11-8C80-5D230C801A04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6-4A49-4E11-8C80-5D230C801A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S72.0 Перелом шейки бедра</c:v>
                </c:pt>
                <c:pt idx="1">
                  <c:v>S72.1 Чрезвертельный перелом</c:v>
                </c:pt>
                <c:pt idx="2">
                  <c:v>S82.7 Множественные переломы голени</c:v>
                </c:pt>
                <c:pt idx="3">
                  <c:v>S72.3 Перелом тела [диафиза] бедренной кости</c:v>
                </c:pt>
                <c:pt idx="4">
                  <c:v>S42.2 Перелом верхнего конца плечевой кости</c:v>
                </c:pt>
                <c:pt idx="5">
                  <c:v>S82.8 Переломы других отделов голени</c:v>
                </c:pt>
                <c:pt idx="6">
                  <c:v>S32.0 Перелом поясничного позвонка</c:v>
                </c:pt>
                <c:pt idx="7">
                  <c:v>S42.0 Перелом ключицы</c:v>
                </c:pt>
                <c:pt idx="8">
                  <c:v>S82.1 Перелом проксимального отдела большеберцовой кости</c:v>
                </c:pt>
                <c:pt idx="9">
                  <c:v>S42.3 Перелом тела [диафиза] плечевой кости</c:v>
                </c:pt>
              </c:strCache>
            </c:strRef>
          </c:cat>
          <c:val>
            <c:numRef>
              <c:f>Лист1!$G$2:$G$12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87-4A49-4E11-8C80-5D230C801A04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9-4A49-4E11-8C80-5D230C801A0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B-4A49-4E11-8C80-5D230C801A0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D-4A49-4E11-8C80-5D230C801A0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F-4A49-4E11-8C80-5D230C801A0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91-4A49-4E11-8C80-5D230C801A0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93-4A49-4E11-8C80-5D230C801A0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95-4A49-4E11-8C80-5D230C801A04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97-4A49-4E11-8C80-5D230C801A04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99-4A49-4E11-8C80-5D230C801A04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9B-4A49-4E11-8C80-5D230C801A04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9D-4A49-4E11-8C80-5D230C801A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S72.0 Перелом шейки бедра</c:v>
                </c:pt>
                <c:pt idx="1">
                  <c:v>S72.1 Чрезвертельный перелом</c:v>
                </c:pt>
                <c:pt idx="2">
                  <c:v>S82.7 Множественные переломы голени</c:v>
                </c:pt>
                <c:pt idx="3">
                  <c:v>S72.3 Перелом тела [диафиза] бедренной кости</c:v>
                </c:pt>
                <c:pt idx="4">
                  <c:v>S42.2 Перелом верхнего конца плечевой кости</c:v>
                </c:pt>
                <c:pt idx="5">
                  <c:v>S82.8 Переломы других отделов голени</c:v>
                </c:pt>
                <c:pt idx="6">
                  <c:v>S32.0 Перелом поясничного позвонка</c:v>
                </c:pt>
                <c:pt idx="7">
                  <c:v>S42.0 Перелом ключицы</c:v>
                </c:pt>
                <c:pt idx="8">
                  <c:v>S82.1 Перелом проксимального отдела большеберцовой кости</c:v>
                </c:pt>
                <c:pt idx="9">
                  <c:v>S42.3 Перелом тела [диафиза] плечевой кости</c:v>
                </c:pt>
              </c:strCache>
            </c:strRef>
          </c:cat>
          <c:val>
            <c:numRef>
              <c:f>Лист1!$H$2:$H$12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9E-4A49-4E11-8C80-5D230C801A04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A0-4A49-4E11-8C80-5D230C801A0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A2-4A49-4E11-8C80-5D230C801A0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A4-4A49-4E11-8C80-5D230C801A0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A6-4A49-4E11-8C80-5D230C801A0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A8-4A49-4E11-8C80-5D230C801A0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AA-4A49-4E11-8C80-5D230C801A0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AC-4A49-4E11-8C80-5D230C801A04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AE-4A49-4E11-8C80-5D230C801A04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B0-4A49-4E11-8C80-5D230C801A04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B2-4A49-4E11-8C80-5D230C801A04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B4-4A49-4E11-8C80-5D230C801A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S72.0 Перелом шейки бедра</c:v>
                </c:pt>
                <c:pt idx="1">
                  <c:v>S72.1 Чрезвертельный перелом</c:v>
                </c:pt>
                <c:pt idx="2">
                  <c:v>S82.7 Множественные переломы голени</c:v>
                </c:pt>
                <c:pt idx="3">
                  <c:v>S72.3 Перелом тела [диафиза] бедренной кости</c:v>
                </c:pt>
                <c:pt idx="4">
                  <c:v>S42.2 Перелом верхнего конца плечевой кости</c:v>
                </c:pt>
                <c:pt idx="5">
                  <c:v>S82.8 Переломы других отделов голени</c:v>
                </c:pt>
                <c:pt idx="6">
                  <c:v>S32.0 Перелом поясничного позвонка</c:v>
                </c:pt>
                <c:pt idx="7">
                  <c:v>S42.0 Перелом ключицы</c:v>
                </c:pt>
                <c:pt idx="8">
                  <c:v>S82.1 Перелом проксимального отдела большеберцовой кости</c:v>
                </c:pt>
                <c:pt idx="9">
                  <c:v>S42.3 Перелом тела [диафиза] плечевой кости</c:v>
                </c:pt>
              </c:strCache>
            </c:strRef>
          </c:cat>
          <c:val>
            <c:numRef>
              <c:f>Лист1!$I$2:$I$12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B5-4A49-4E11-8C80-5D230C801A04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B7-4A49-4E11-8C80-5D230C801A0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B9-4A49-4E11-8C80-5D230C801A0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BB-4A49-4E11-8C80-5D230C801A0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BD-4A49-4E11-8C80-5D230C801A0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BF-4A49-4E11-8C80-5D230C801A0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C1-4A49-4E11-8C80-5D230C801A0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C3-4A49-4E11-8C80-5D230C801A04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C5-4A49-4E11-8C80-5D230C801A04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C7-4A49-4E11-8C80-5D230C801A04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C9-4A49-4E11-8C80-5D230C801A04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CB-4A49-4E11-8C80-5D230C801A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S72.0 Перелом шейки бедра</c:v>
                </c:pt>
                <c:pt idx="1">
                  <c:v>S72.1 Чрезвертельный перелом</c:v>
                </c:pt>
                <c:pt idx="2">
                  <c:v>S82.7 Множественные переломы голени</c:v>
                </c:pt>
                <c:pt idx="3">
                  <c:v>S72.3 Перелом тела [диафиза] бедренной кости</c:v>
                </c:pt>
                <c:pt idx="4">
                  <c:v>S42.2 Перелом верхнего конца плечевой кости</c:v>
                </c:pt>
                <c:pt idx="5">
                  <c:v>S82.8 Переломы других отделов голени</c:v>
                </c:pt>
                <c:pt idx="6">
                  <c:v>S32.0 Перелом поясничного позвонка</c:v>
                </c:pt>
                <c:pt idx="7">
                  <c:v>S42.0 Перелом ключицы</c:v>
                </c:pt>
                <c:pt idx="8">
                  <c:v>S82.1 Перелом проксимального отдела большеберцовой кости</c:v>
                </c:pt>
                <c:pt idx="9">
                  <c:v>S42.3 Перелом тела [диафиза] плечевой кости</c:v>
                </c:pt>
              </c:strCache>
            </c:strRef>
          </c:cat>
          <c:val>
            <c:numRef>
              <c:f>Лист1!$J$2:$J$12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CC-4A49-4E11-8C80-5D230C801A04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CE-4A49-4E11-8C80-5D230C801A0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D0-4A49-4E11-8C80-5D230C801A0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D2-4A49-4E11-8C80-5D230C801A0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D4-4A49-4E11-8C80-5D230C801A0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D6-4A49-4E11-8C80-5D230C801A0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D8-4A49-4E11-8C80-5D230C801A0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DA-4A49-4E11-8C80-5D230C801A04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DC-4A49-4E11-8C80-5D230C801A04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DE-4A49-4E11-8C80-5D230C801A04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E0-4A49-4E11-8C80-5D230C801A04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E2-4A49-4E11-8C80-5D230C801A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S72.0 Перелом шейки бедра</c:v>
                </c:pt>
                <c:pt idx="1">
                  <c:v>S72.1 Чрезвертельный перелом</c:v>
                </c:pt>
                <c:pt idx="2">
                  <c:v>S82.7 Множественные переломы голени</c:v>
                </c:pt>
                <c:pt idx="3">
                  <c:v>S72.3 Перелом тела [диафиза] бедренной кости</c:v>
                </c:pt>
                <c:pt idx="4">
                  <c:v>S42.2 Перелом верхнего конца плечевой кости</c:v>
                </c:pt>
                <c:pt idx="5">
                  <c:v>S82.8 Переломы других отделов голени</c:v>
                </c:pt>
                <c:pt idx="6">
                  <c:v>S32.0 Перелом поясничного позвонка</c:v>
                </c:pt>
                <c:pt idx="7">
                  <c:v>S42.0 Перелом ключицы</c:v>
                </c:pt>
                <c:pt idx="8">
                  <c:v>S82.1 Перелом проксимального отдела большеберцовой кости</c:v>
                </c:pt>
                <c:pt idx="9">
                  <c:v>S42.3 Перелом тела [диафиза] плечевой кости</c:v>
                </c:pt>
              </c:strCache>
            </c:strRef>
          </c:cat>
          <c:val>
            <c:numRef>
              <c:f>Лист1!$K$2:$K$12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E3-4A49-4E11-8C80-5D230C801A0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l"/>
      <c:legendEntry>
        <c:idx val="10"/>
        <c:delete val="1"/>
      </c:legendEntry>
      <c:layout>
        <c:manualLayout>
          <c:xMode val="edge"/>
          <c:yMode val="edge"/>
          <c:x val="5.1041666666666666E-2"/>
          <c:y val="6.5191978151388011E-2"/>
          <c:w val="0.32491568241469815"/>
          <c:h val="0.869615847654118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3B3838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S72</a:t>
            </a:r>
            <a:r>
              <a:rPr lang="ru-RU" dirty="0"/>
              <a:t>.0</a:t>
            </a:r>
            <a:r>
              <a:rPr lang="ru-RU" baseline="0" dirty="0"/>
              <a:t> Перелом шейки бедра</a:t>
            </a:r>
          </a:p>
          <a:p>
            <a:pPr>
              <a:defRPr/>
            </a:pPr>
            <a:r>
              <a:rPr lang="ru-RU" baseline="0" dirty="0"/>
              <a:t>(23 дня)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Соотношение 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F0F-448B-A11B-15A436F56EB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F0F-448B-A11B-15A436F56EB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F0F-448B-A11B-15A436F56EB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F0F-448B-A11B-15A436F56E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Эндопротезирование тазобедренного сустава</c:v>
                </c:pt>
                <c:pt idx="1">
                  <c:v>Ревизия эндопротезированного тазобедренного сустава</c:v>
                </c:pt>
                <c:pt idx="2">
                  <c:v>Открытая репозиция, БИОС бедренной кости </c:v>
                </c:pt>
                <c:pt idx="3">
                  <c:v>Открытое вправление вывиха головки эндопротеза тазобедренного сустава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0.92</c:v>
                </c:pt>
                <c:pt idx="1">
                  <c:v>0.04</c:v>
                </c:pt>
                <c:pt idx="2">
                  <c:v>0.03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A6-4759-BD34-BE6868969A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3B3838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S72</a:t>
            </a:r>
            <a:r>
              <a:rPr lang="ru-RU" dirty="0"/>
              <a:t>.</a:t>
            </a:r>
            <a:r>
              <a:rPr lang="en-US" dirty="0"/>
              <a:t>1</a:t>
            </a:r>
            <a:r>
              <a:rPr lang="en-US" baseline="0" dirty="0"/>
              <a:t> </a:t>
            </a:r>
            <a:r>
              <a:rPr lang="ru-RU" baseline="0" dirty="0" err="1"/>
              <a:t>Чрезвертельный</a:t>
            </a:r>
            <a:r>
              <a:rPr lang="ru-RU" baseline="0" dirty="0"/>
              <a:t> перелом бедренной кости </a:t>
            </a:r>
            <a:r>
              <a:rPr lang="ru-RU" dirty="0"/>
              <a:t> </a:t>
            </a:r>
          </a:p>
          <a:p>
            <a:pPr>
              <a:defRPr/>
            </a:pPr>
            <a:r>
              <a:rPr lang="ru-RU" dirty="0"/>
              <a:t>(10</a:t>
            </a:r>
            <a:r>
              <a:rPr lang="ru-RU" baseline="0" dirty="0"/>
              <a:t> дней)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Соотношение 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CAF-4AB8-88D6-7E479C15643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CAF-4AB8-88D6-7E479C15643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CAF-4AB8-88D6-7E479C1564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Закрытая репозиция, БИОС бедренной кости </c:v>
                </c:pt>
                <c:pt idx="1">
                  <c:v>Эндопротезирование тазобедренного сустава</c:v>
                </c:pt>
                <c:pt idx="2">
                  <c:v>Перевязка поверхностной бедренной вены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0.95</c:v>
                </c:pt>
                <c:pt idx="1">
                  <c:v>0.04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66-4AB4-982E-C1C76CD2C8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CAF-4AB8-88D6-7E479C15643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CAF-4AB8-88D6-7E479C15643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CAF-4AB8-88D6-7E479C156435}"/>
              </c:ext>
            </c:extLst>
          </c:dPt>
          <c:cat>
            <c:strRef>
              <c:f>Лист1!$A$2:$A$4</c:f>
              <c:strCache>
                <c:ptCount val="3"/>
                <c:pt idx="0">
                  <c:v>Закрытая репозиция, БИОС бедренной кости </c:v>
                </c:pt>
                <c:pt idx="1">
                  <c:v>Эндопротезирование тазобедренного сустава</c:v>
                </c:pt>
                <c:pt idx="2">
                  <c:v>Перевязка поверхностной бедренной вены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1-A766-4AB4-982E-C1C76CD2C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3B3838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S82</a:t>
            </a:r>
            <a:r>
              <a:rPr lang="ru-RU" dirty="0"/>
              <a:t>.7</a:t>
            </a:r>
            <a:r>
              <a:rPr lang="ru-RU" baseline="0" dirty="0"/>
              <a:t> Множественные переломы костей голени</a:t>
            </a:r>
          </a:p>
          <a:p>
            <a:pPr>
              <a:defRPr/>
            </a:pPr>
            <a:r>
              <a:rPr lang="ru-RU" baseline="0" dirty="0"/>
              <a:t>(17 дней)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64E-4827-B758-5CCFEACED69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64E-4827-B758-5CCFEACED69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64E-4827-B758-5CCFEACED69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64E-4827-B758-5CCFEACED69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64E-4827-B758-5CCFEACED69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64E-4827-B758-5CCFEACED69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B64E-4827-B758-5CCFEACED6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Закрытая репозиция, БИОС костей голени</c:v>
                </c:pt>
                <c:pt idx="1">
                  <c:v>Открытая репозиция, остеосинтез лодыжек по АО</c:v>
                </c:pt>
                <c:pt idx="2">
                  <c:v>Удаление металлоконструкции</c:v>
                </c:pt>
                <c:pt idx="3">
                  <c:v>Демонтаж АВФ</c:v>
                </c:pt>
                <c:pt idx="4">
                  <c:v>Стабилизация перелома в АВФ</c:v>
                </c:pt>
                <c:pt idx="5">
                  <c:v>Открытая репозиция, накостныйц остеосинтез костей голени</c:v>
                </c:pt>
                <c:pt idx="6">
                  <c:v>Ревизия П/О ран голени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0.47</c:v>
                </c:pt>
                <c:pt idx="1">
                  <c:v>0.28999999999999998</c:v>
                </c:pt>
                <c:pt idx="2">
                  <c:v>0.03</c:v>
                </c:pt>
                <c:pt idx="3">
                  <c:v>0.02</c:v>
                </c:pt>
                <c:pt idx="4">
                  <c:v>0.03</c:v>
                </c:pt>
                <c:pt idx="5">
                  <c:v>0.25</c:v>
                </c:pt>
                <c:pt idx="6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CC-4C4B-8FCC-076AC4245D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3B3838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S</a:t>
            </a:r>
            <a:r>
              <a:rPr lang="ru-RU" dirty="0"/>
              <a:t>72.3</a:t>
            </a:r>
            <a:r>
              <a:rPr lang="ru-RU" baseline="0" dirty="0"/>
              <a:t> Перелом тела (диафиза) бедренной кости</a:t>
            </a:r>
          </a:p>
          <a:p>
            <a:pPr>
              <a:defRPr/>
            </a:pPr>
            <a:r>
              <a:rPr lang="ru-RU" baseline="0" dirty="0"/>
              <a:t>(18 дней)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134-4B94-9E3F-56ABC375D5E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134-4B94-9E3F-56ABC375D5E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134-4B94-9E3F-56ABC375D5E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134-4B94-9E3F-56ABC375D5EC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134-4B94-9E3F-56ABC375D5EC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134-4B94-9E3F-56ABC375D5EC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4134-4B94-9E3F-56ABC375D5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Закрытая репозиция, БИОС бедренной кости</c:v>
                </c:pt>
                <c:pt idx="1">
                  <c:v>Открытая репозиция, БИОС бедренной кости </c:v>
                </c:pt>
                <c:pt idx="2">
                  <c:v>Стабилизация переломов бедренной кости аппаратом АВФ</c:v>
                </c:pt>
                <c:pt idx="3">
                  <c:v>Открытая репозиция, накостный остеосинтез бедренной кости </c:v>
                </c:pt>
                <c:pt idx="4">
                  <c:v>Демонтаж АВФ</c:v>
                </c:pt>
                <c:pt idx="5">
                  <c:v>Перевязка поверхностной бедренной вены</c:v>
                </c:pt>
                <c:pt idx="6">
                  <c:v>Ампутация бедра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0.52</c:v>
                </c:pt>
                <c:pt idx="1">
                  <c:v>0.09</c:v>
                </c:pt>
                <c:pt idx="2">
                  <c:v>0.18</c:v>
                </c:pt>
                <c:pt idx="3">
                  <c:v>0.13</c:v>
                </c:pt>
                <c:pt idx="4">
                  <c:v>7.0000000000000007E-2</c:v>
                </c:pt>
                <c:pt idx="5">
                  <c:v>0.05</c:v>
                </c:pt>
                <c:pt idx="6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CC-4C4B-8FCC-076AC4245D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3B3838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12T17:30:34.689" idx="1">
    <p:pos x="7680" y="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12T17:30:34.689" idx="5">
    <p:pos x="7680" y="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12T17:30:34.689" idx="6">
    <p:pos x="7680" y="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AE53-8159-4304-B0F2-9B49734EB49A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87A8-9B68-4F53-AD7E-921A1BD61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4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AE53-8159-4304-B0F2-9B49734EB49A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87A8-9B68-4F53-AD7E-921A1BD61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648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AE53-8159-4304-B0F2-9B49734EB49A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87A8-9B68-4F53-AD7E-921A1BD61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527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AE53-8159-4304-B0F2-9B49734EB49A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87A8-9B68-4F53-AD7E-921A1BD61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58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AE53-8159-4304-B0F2-9B49734EB49A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87A8-9B68-4F53-AD7E-921A1BD61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135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AE53-8159-4304-B0F2-9B49734EB49A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87A8-9B68-4F53-AD7E-921A1BD61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61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AE53-8159-4304-B0F2-9B49734EB49A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87A8-9B68-4F53-AD7E-921A1BD61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53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AE53-8159-4304-B0F2-9B49734EB49A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87A8-9B68-4F53-AD7E-921A1BD61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937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AE53-8159-4304-B0F2-9B49734EB49A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87A8-9B68-4F53-AD7E-921A1BD61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73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AE53-8159-4304-B0F2-9B49734EB49A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87A8-9B68-4F53-AD7E-921A1BD61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904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AE53-8159-4304-B0F2-9B49734EB49A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87A8-9B68-4F53-AD7E-921A1BD61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59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FAE53-8159-4304-B0F2-9B49734EB49A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B87A8-9B68-4F53-AD7E-921A1BD61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23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webp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3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366" y="2424718"/>
            <a:ext cx="8899364" cy="2099649"/>
          </a:xfrm>
        </p:spPr>
        <p:txBody>
          <a:bodyPr>
            <a:normAutofit/>
          </a:bodyPr>
          <a:lstStyle/>
          <a:p>
            <a:r>
              <a:rPr lang="ru-RU" sz="2800" b="1" dirty="0"/>
              <a:t>АНАЛИЗ СПЕЦИАЛИЗИРОВАННОЙ ПОМОЩИ ПОСТРАДАВШИМ С СОЧЕТАННОЙ ТРАВМОЙ ЗА 2019-2022ГГ. ПО ДАННЫМ КРАЕВОГО ГОСУДАРСТВЕННОГО БЮДЖЕТНОГО УЧРЕЖДЕНИЯ ЗДРАВООХРАНЕНИЯ «КРАЕВАЯ КЛИНИЧЕСКАЯ БОЛЬНИЦА»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365" y="5274320"/>
            <a:ext cx="4518211" cy="1537313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+mj-lt"/>
              </a:rPr>
              <a:t>Авторы:</a:t>
            </a:r>
          </a:p>
          <a:p>
            <a:pPr algn="l"/>
            <a:r>
              <a:rPr lang="ru-RU" sz="2000" b="1" dirty="0">
                <a:latin typeface="+mj-lt"/>
              </a:rPr>
              <a:t>Бортницкий Владлен Дмитриевич </a:t>
            </a:r>
          </a:p>
          <a:p>
            <a:pPr algn="l"/>
            <a:r>
              <a:rPr lang="ru-RU" sz="2000" dirty="0">
                <a:latin typeface="+mj-lt"/>
              </a:rPr>
              <a:t>Ординатор 2 года кафедры травматологии и ортопедии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F0951D-48E4-1350-8482-94190420ADD3}"/>
              </a:ext>
            </a:extLst>
          </p:cNvPr>
          <p:cNvSpPr txBox="1"/>
          <p:nvPr/>
        </p:nvSpPr>
        <p:spPr>
          <a:xfrm>
            <a:off x="2429436" y="115610"/>
            <a:ext cx="6535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+mj-lt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Федерации, г. Красноярск</a:t>
            </a:r>
          </a:p>
          <a:p>
            <a:pPr algn="ctr"/>
            <a:endParaRPr lang="ru-RU" sz="1600" dirty="0">
              <a:latin typeface="+mj-lt"/>
            </a:endParaRPr>
          </a:p>
          <a:p>
            <a:pPr algn="ctr"/>
            <a:r>
              <a:rPr lang="ru-RU" sz="1600" dirty="0">
                <a:latin typeface="+mj-lt"/>
              </a:rPr>
              <a:t>Кафедра травматологии, ортопедии и нейрохирургии с курсом ПО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202440-E182-405A-5099-D634860AFEA4}"/>
              </a:ext>
            </a:extLst>
          </p:cNvPr>
          <p:cNvSpPr txBox="1"/>
          <p:nvPr/>
        </p:nvSpPr>
        <p:spPr>
          <a:xfrm>
            <a:off x="7080196" y="4919008"/>
            <a:ext cx="50176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latin typeface="+mj-lt"/>
              </a:rPr>
              <a:t>Научные руководители:</a:t>
            </a:r>
          </a:p>
          <a:p>
            <a:pPr algn="r"/>
            <a:r>
              <a:rPr lang="ru-RU" sz="2000" b="1" dirty="0">
                <a:latin typeface="+mj-lt"/>
              </a:rPr>
              <a:t>Белова Ольга Анатольевна</a:t>
            </a:r>
          </a:p>
          <a:p>
            <a:pPr algn="r"/>
            <a:r>
              <a:rPr lang="ru-RU" sz="2000" dirty="0">
                <a:latin typeface="+mj-lt"/>
              </a:rPr>
              <a:t>Ассистент кафедры </a:t>
            </a:r>
          </a:p>
          <a:p>
            <a:pPr algn="r"/>
            <a:r>
              <a:rPr lang="ru-RU" sz="2000" b="1" dirty="0" err="1">
                <a:latin typeface="+mj-lt"/>
              </a:rPr>
              <a:t>Лубнин</a:t>
            </a:r>
            <a:r>
              <a:rPr lang="ru-RU" sz="2000" b="1" dirty="0">
                <a:latin typeface="+mj-lt"/>
              </a:rPr>
              <a:t> Алексей Михайлович </a:t>
            </a:r>
          </a:p>
          <a:p>
            <a:pPr algn="r"/>
            <a:r>
              <a:rPr lang="ru-RU" sz="2000" dirty="0">
                <a:latin typeface="+mj-lt"/>
              </a:rPr>
              <a:t>Главный внештатный травматолог Красноярского края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623FFB-DA32-B532-7B02-AB1957FE0B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5" y="179367"/>
            <a:ext cx="1425388" cy="144214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5122168-56D5-F335-83C2-36AFE34EEE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" r="6731"/>
          <a:stretch/>
        </p:blipFill>
        <p:spPr>
          <a:xfrm>
            <a:off x="9260541" y="172451"/>
            <a:ext cx="2931459" cy="151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29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Объект 3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1495124"/>
              </p:ext>
            </p:extLst>
          </p:nvPr>
        </p:nvGraphicFramePr>
        <p:xfrm>
          <a:off x="0" y="1757081"/>
          <a:ext cx="12192000" cy="5100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DA89CF0-FD41-F884-1415-49D144F2F6E1}"/>
              </a:ext>
            </a:extLst>
          </p:cNvPr>
          <p:cNvSpPr/>
          <p:nvPr/>
        </p:nvSpPr>
        <p:spPr>
          <a:xfrm>
            <a:off x="0" y="0"/>
            <a:ext cx="12192000" cy="1757082"/>
          </a:xfrm>
          <a:prstGeom prst="rect">
            <a:avLst/>
          </a:prstGeom>
          <a:solidFill>
            <a:srgbClr val="A21C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59004-7C0D-2EFB-C112-67A3276E4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75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РЕЗУЛЬТАТЫ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0755366-F088-ED9F-5299-9CF724B66235}"/>
              </a:ext>
            </a:extLst>
          </p:cNvPr>
          <p:cNvSpPr/>
          <p:nvPr/>
        </p:nvSpPr>
        <p:spPr>
          <a:xfrm>
            <a:off x="0" y="0"/>
            <a:ext cx="1783976" cy="175708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F5BE7D2-8B2A-2B8B-EC4C-F3A7473E40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4" y="157468"/>
            <a:ext cx="1425388" cy="144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71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Объект 3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24286"/>
              </p:ext>
            </p:extLst>
          </p:nvPr>
        </p:nvGraphicFramePr>
        <p:xfrm>
          <a:off x="0" y="1757081"/>
          <a:ext cx="12192000" cy="5100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DA89CF0-FD41-F884-1415-49D144F2F6E1}"/>
              </a:ext>
            </a:extLst>
          </p:cNvPr>
          <p:cNvSpPr/>
          <p:nvPr/>
        </p:nvSpPr>
        <p:spPr>
          <a:xfrm>
            <a:off x="0" y="0"/>
            <a:ext cx="12192000" cy="1757082"/>
          </a:xfrm>
          <a:prstGeom prst="rect">
            <a:avLst/>
          </a:prstGeom>
          <a:solidFill>
            <a:srgbClr val="A21C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59004-7C0D-2EFB-C112-67A3276E4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75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РЕЗУЛЬТАТЫ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0755366-F088-ED9F-5299-9CF724B66235}"/>
              </a:ext>
            </a:extLst>
          </p:cNvPr>
          <p:cNvSpPr/>
          <p:nvPr/>
        </p:nvSpPr>
        <p:spPr>
          <a:xfrm>
            <a:off x="0" y="0"/>
            <a:ext cx="1783976" cy="175708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F5BE7D2-8B2A-2B8B-EC4C-F3A7473E40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4" y="157468"/>
            <a:ext cx="1425388" cy="144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66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DA89CF0-FD41-F884-1415-49D144F2F6E1}"/>
              </a:ext>
            </a:extLst>
          </p:cNvPr>
          <p:cNvSpPr/>
          <p:nvPr/>
        </p:nvSpPr>
        <p:spPr>
          <a:xfrm>
            <a:off x="0" y="0"/>
            <a:ext cx="12192000" cy="1757082"/>
          </a:xfrm>
          <a:prstGeom prst="rect">
            <a:avLst/>
          </a:prstGeom>
          <a:solidFill>
            <a:srgbClr val="A21C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59004-7C0D-2EFB-C112-67A3276E4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75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РЕЗУЛЬТАТЫ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0755366-F088-ED9F-5299-9CF724B66235}"/>
              </a:ext>
            </a:extLst>
          </p:cNvPr>
          <p:cNvSpPr/>
          <p:nvPr/>
        </p:nvSpPr>
        <p:spPr>
          <a:xfrm>
            <a:off x="0" y="0"/>
            <a:ext cx="1783976" cy="175708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F5BE7D2-8B2A-2B8B-EC4C-F3A7473E40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4" y="157468"/>
            <a:ext cx="1425388" cy="1442146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7BC0B883-7204-E247-BA68-2BA80E826D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757081"/>
            <a:ext cx="12165390" cy="510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84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DA89CF0-FD41-F884-1415-49D144F2F6E1}"/>
              </a:ext>
            </a:extLst>
          </p:cNvPr>
          <p:cNvSpPr/>
          <p:nvPr/>
        </p:nvSpPr>
        <p:spPr>
          <a:xfrm>
            <a:off x="0" y="0"/>
            <a:ext cx="12192000" cy="1757082"/>
          </a:xfrm>
          <a:prstGeom prst="rect">
            <a:avLst/>
          </a:prstGeom>
          <a:solidFill>
            <a:srgbClr val="A21C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59004-7C0D-2EFB-C112-67A3276E4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75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РЕЗУЛЬТАТЫ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0755366-F088-ED9F-5299-9CF724B66235}"/>
              </a:ext>
            </a:extLst>
          </p:cNvPr>
          <p:cNvSpPr/>
          <p:nvPr/>
        </p:nvSpPr>
        <p:spPr>
          <a:xfrm>
            <a:off x="0" y="0"/>
            <a:ext cx="1783976" cy="175708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F5BE7D2-8B2A-2B8B-EC4C-F3A7473E40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4" y="157468"/>
            <a:ext cx="1425388" cy="1442146"/>
          </a:xfrm>
          <a:prstGeom prst="rect">
            <a:avLst/>
          </a:prstGeom>
        </p:spPr>
      </p:pic>
      <p:graphicFrame>
        <p:nvGraphicFramePr>
          <p:cNvPr id="5" name="Объект 19">
            <a:extLst>
              <a:ext uri="{FF2B5EF4-FFF2-40B4-BE49-F238E27FC236}">
                <a16:creationId xmlns:a16="http://schemas.microsoft.com/office/drawing/2014/main" id="{F2578E33-92CB-3578-464B-1D9D3DC0C3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4970015"/>
              </p:ext>
            </p:extLst>
          </p:nvPr>
        </p:nvGraphicFramePr>
        <p:xfrm>
          <a:off x="0" y="1757081"/>
          <a:ext cx="12192000" cy="5100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6868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Объект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0874597"/>
              </p:ext>
            </p:extLst>
          </p:nvPr>
        </p:nvGraphicFramePr>
        <p:xfrm>
          <a:off x="0" y="1757081"/>
          <a:ext cx="12192000" cy="5100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DA89CF0-FD41-F884-1415-49D144F2F6E1}"/>
              </a:ext>
            </a:extLst>
          </p:cNvPr>
          <p:cNvSpPr/>
          <p:nvPr/>
        </p:nvSpPr>
        <p:spPr>
          <a:xfrm>
            <a:off x="0" y="0"/>
            <a:ext cx="12192000" cy="1757082"/>
          </a:xfrm>
          <a:prstGeom prst="rect">
            <a:avLst/>
          </a:prstGeom>
          <a:solidFill>
            <a:srgbClr val="A21C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59004-7C0D-2EFB-C112-67A3276E4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75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РЕЗУЛЬТАТЫ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0755366-F088-ED9F-5299-9CF724B66235}"/>
              </a:ext>
            </a:extLst>
          </p:cNvPr>
          <p:cNvSpPr/>
          <p:nvPr/>
        </p:nvSpPr>
        <p:spPr>
          <a:xfrm>
            <a:off x="0" y="0"/>
            <a:ext cx="1783976" cy="175708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F5BE7D2-8B2A-2B8B-EC4C-F3A7473E40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4" y="157468"/>
            <a:ext cx="1425388" cy="144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70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DA89CF0-FD41-F884-1415-49D144F2F6E1}"/>
              </a:ext>
            </a:extLst>
          </p:cNvPr>
          <p:cNvSpPr/>
          <p:nvPr/>
        </p:nvSpPr>
        <p:spPr>
          <a:xfrm>
            <a:off x="0" y="0"/>
            <a:ext cx="12192000" cy="1757082"/>
          </a:xfrm>
          <a:prstGeom prst="rect">
            <a:avLst/>
          </a:prstGeom>
          <a:solidFill>
            <a:srgbClr val="A21C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59004-7C0D-2EFB-C112-67A3276E4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75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ПРОГНОЗИРОВАНИЕ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0755366-F088-ED9F-5299-9CF724B66235}"/>
              </a:ext>
            </a:extLst>
          </p:cNvPr>
          <p:cNvSpPr/>
          <p:nvPr/>
        </p:nvSpPr>
        <p:spPr>
          <a:xfrm>
            <a:off x="0" y="0"/>
            <a:ext cx="1783976" cy="175708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F5BE7D2-8B2A-2B8B-EC4C-F3A7473E40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4" y="157468"/>
            <a:ext cx="1425388" cy="1442146"/>
          </a:xfrm>
          <a:prstGeom prst="rect">
            <a:avLst/>
          </a:prstGeom>
        </p:spPr>
      </p:pic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0B52A703-6E7B-E650-E7BF-294F11AF8B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9595065"/>
              </p:ext>
            </p:extLst>
          </p:nvPr>
        </p:nvGraphicFramePr>
        <p:xfrm>
          <a:off x="0" y="1757081"/>
          <a:ext cx="6096000" cy="5100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461BE8-BD56-EE4C-67E0-8D19387212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57080"/>
            <a:ext cx="6085006" cy="5100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FE8B443A-8E91-9DB3-5490-DF2156A6DB93}"/>
              </a:ext>
            </a:extLst>
          </p:cNvPr>
          <p:cNvSpPr/>
          <p:nvPr/>
        </p:nvSpPr>
        <p:spPr>
          <a:xfrm rot="10800000">
            <a:off x="10484704" y="3064934"/>
            <a:ext cx="1134533" cy="1049866"/>
          </a:xfrm>
          <a:prstGeom prst="rightArrow">
            <a:avLst/>
          </a:prstGeom>
          <a:solidFill>
            <a:srgbClr val="A21C29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919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DA89CF0-FD41-F884-1415-49D144F2F6E1}"/>
              </a:ext>
            </a:extLst>
          </p:cNvPr>
          <p:cNvSpPr/>
          <p:nvPr/>
        </p:nvSpPr>
        <p:spPr>
          <a:xfrm>
            <a:off x="0" y="0"/>
            <a:ext cx="12192000" cy="1757082"/>
          </a:xfrm>
          <a:prstGeom prst="rect">
            <a:avLst/>
          </a:prstGeom>
          <a:solidFill>
            <a:srgbClr val="A21C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59004-7C0D-2EFB-C112-67A3276E4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75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ПРОГНОЗИРОВАНИЕ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0755366-F088-ED9F-5299-9CF724B66235}"/>
              </a:ext>
            </a:extLst>
          </p:cNvPr>
          <p:cNvSpPr/>
          <p:nvPr/>
        </p:nvSpPr>
        <p:spPr>
          <a:xfrm>
            <a:off x="0" y="0"/>
            <a:ext cx="1783976" cy="175708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F5BE7D2-8B2A-2B8B-EC4C-F3A7473E40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4" y="157468"/>
            <a:ext cx="1425388" cy="1442146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CC41DBD3-33D4-ABE6-30B6-3C9EEE7C1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D074A87B-58B4-6BC0-B7B9-FD848E8E9A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4277893"/>
              </p:ext>
            </p:extLst>
          </p:nvPr>
        </p:nvGraphicFramePr>
        <p:xfrm>
          <a:off x="0" y="1757362"/>
          <a:ext cx="6096000" cy="5100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DECBB3-7783-8216-27E7-DD457C3BC4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57081"/>
            <a:ext cx="6096000" cy="5100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080B84B5-7B3A-10BA-227F-FC4254CE043D}"/>
              </a:ext>
            </a:extLst>
          </p:cNvPr>
          <p:cNvSpPr/>
          <p:nvPr/>
        </p:nvSpPr>
        <p:spPr>
          <a:xfrm rot="2868914">
            <a:off x="6984999" y="2883905"/>
            <a:ext cx="1092200" cy="1032933"/>
          </a:xfrm>
          <a:prstGeom prst="rightArrow">
            <a:avLst/>
          </a:prstGeom>
          <a:solidFill>
            <a:srgbClr val="A21C29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361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DA89CF0-FD41-F884-1415-49D144F2F6E1}"/>
              </a:ext>
            </a:extLst>
          </p:cNvPr>
          <p:cNvSpPr/>
          <p:nvPr/>
        </p:nvSpPr>
        <p:spPr>
          <a:xfrm>
            <a:off x="0" y="0"/>
            <a:ext cx="12192000" cy="1757082"/>
          </a:xfrm>
          <a:prstGeom prst="rect">
            <a:avLst/>
          </a:prstGeom>
          <a:solidFill>
            <a:srgbClr val="A21C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59004-7C0D-2EFB-C112-67A3276E4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75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ПРОГНОЗИРОВАНИЕ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0755366-F088-ED9F-5299-9CF724B66235}"/>
              </a:ext>
            </a:extLst>
          </p:cNvPr>
          <p:cNvSpPr/>
          <p:nvPr/>
        </p:nvSpPr>
        <p:spPr>
          <a:xfrm>
            <a:off x="0" y="0"/>
            <a:ext cx="1783976" cy="175708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F5BE7D2-8B2A-2B8B-EC4C-F3A7473E40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4" y="157468"/>
            <a:ext cx="1425388" cy="1442146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CC41DBD3-33D4-ABE6-30B6-3C9EEE7C1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C09706AB-F7E3-4E57-F3A3-B810CF0D3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8289502"/>
              </p:ext>
            </p:extLst>
          </p:nvPr>
        </p:nvGraphicFramePr>
        <p:xfrm>
          <a:off x="0" y="1757081"/>
          <a:ext cx="6096000" cy="5100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F002DA-7753-442C-0D9B-F3AAFA5B59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93540" y="2051174"/>
            <a:ext cx="5100921" cy="4512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0130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DA89CF0-FD41-F884-1415-49D144F2F6E1}"/>
              </a:ext>
            </a:extLst>
          </p:cNvPr>
          <p:cNvSpPr/>
          <p:nvPr/>
        </p:nvSpPr>
        <p:spPr>
          <a:xfrm>
            <a:off x="0" y="0"/>
            <a:ext cx="12192000" cy="1757082"/>
          </a:xfrm>
          <a:prstGeom prst="rect">
            <a:avLst/>
          </a:prstGeom>
          <a:solidFill>
            <a:srgbClr val="A21C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59004-7C0D-2EFB-C112-67A3276E4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75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ПРОГНОЗИРОВАНИЕ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0755366-F088-ED9F-5299-9CF724B66235}"/>
              </a:ext>
            </a:extLst>
          </p:cNvPr>
          <p:cNvSpPr/>
          <p:nvPr/>
        </p:nvSpPr>
        <p:spPr>
          <a:xfrm>
            <a:off x="0" y="0"/>
            <a:ext cx="1783976" cy="175708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F5BE7D2-8B2A-2B8B-EC4C-F3A7473E40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4" y="157468"/>
            <a:ext cx="1425388" cy="1442146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CC41DBD3-33D4-ABE6-30B6-3C9EEE7C1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C09706AB-F7E3-4E57-F3A3-B810CF0D3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7431286"/>
              </p:ext>
            </p:extLst>
          </p:nvPr>
        </p:nvGraphicFramePr>
        <p:xfrm>
          <a:off x="0" y="1757081"/>
          <a:ext cx="6096000" cy="5100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00ACED-68A5-6E85-973C-6D0EFF68B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57080"/>
            <a:ext cx="6096000" cy="5100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8436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DA89CF0-FD41-F884-1415-49D144F2F6E1}"/>
              </a:ext>
            </a:extLst>
          </p:cNvPr>
          <p:cNvSpPr/>
          <p:nvPr/>
        </p:nvSpPr>
        <p:spPr>
          <a:xfrm>
            <a:off x="0" y="0"/>
            <a:ext cx="12192000" cy="1757082"/>
          </a:xfrm>
          <a:prstGeom prst="rect">
            <a:avLst/>
          </a:prstGeom>
          <a:solidFill>
            <a:srgbClr val="A21C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59004-7C0D-2EFB-C112-67A3276E4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75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ПРОГНОЗИРОВАНИЕ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0755366-F088-ED9F-5299-9CF724B66235}"/>
              </a:ext>
            </a:extLst>
          </p:cNvPr>
          <p:cNvSpPr/>
          <p:nvPr/>
        </p:nvSpPr>
        <p:spPr>
          <a:xfrm>
            <a:off x="0" y="0"/>
            <a:ext cx="1783976" cy="175708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F5BE7D2-8B2A-2B8B-EC4C-F3A7473E40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4" y="157468"/>
            <a:ext cx="1425388" cy="1442146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CC41DBD3-33D4-ABE6-30B6-3C9EEE7C1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C09706AB-F7E3-4E57-F3A3-B810CF0D3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9396274"/>
              </p:ext>
            </p:extLst>
          </p:nvPr>
        </p:nvGraphicFramePr>
        <p:xfrm>
          <a:off x="0" y="1757081"/>
          <a:ext cx="6096000" cy="5100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926279-33EA-57A5-908F-71A67F771D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367" y="1757080"/>
            <a:ext cx="6155267" cy="5100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3001C544-2556-E8D2-27BE-498EBFD8EF80}"/>
              </a:ext>
            </a:extLst>
          </p:cNvPr>
          <p:cNvSpPr/>
          <p:nvPr/>
        </p:nvSpPr>
        <p:spPr>
          <a:xfrm rot="18322661">
            <a:off x="9084733" y="4521201"/>
            <a:ext cx="1270000" cy="787400"/>
          </a:xfrm>
          <a:prstGeom prst="rightArrow">
            <a:avLst/>
          </a:prstGeom>
          <a:solidFill>
            <a:srgbClr val="A21C29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31E1B839-6B5C-7F68-207C-8FE859C7C68B}"/>
              </a:ext>
            </a:extLst>
          </p:cNvPr>
          <p:cNvSpPr/>
          <p:nvPr/>
        </p:nvSpPr>
        <p:spPr>
          <a:xfrm rot="4211740">
            <a:off x="11315707" y="3236944"/>
            <a:ext cx="740149" cy="872541"/>
          </a:xfrm>
          <a:prstGeom prst="downArrow">
            <a:avLst/>
          </a:prstGeom>
          <a:solidFill>
            <a:srgbClr val="A21C29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319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DA89CF0-FD41-F884-1415-49D144F2F6E1}"/>
              </a:ext>
            </a:extLst>
          </p:cNvPr>
          <p:cNvSpPr/>
          <p:nvPr/>
        </p:nvSpPr>
        <p:spPr>
          <a:xfrm>
            <a:off x="0" y="0"/>
            <a:ext cx="12192000" cy="1757082"/>
          </a:xfrm>
          <a:prstGeom prst="rect">
            <a:avLst/>
          </a:prstGeom>
          <a:solidFill>
            <a:srgbClr val="A21C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59004-7C0D-2EFB-C112-67A3276E4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75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ВВЕДЕНИЕ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DF4952-B4E7-7C7B-C2FC-67E2B966DEE8}"/>
              </a:ext>
            </a:extLst>
          </p:cNvPr>
          <p:cNvSpPr txBox="1"/>
          <p:nvPr/>
        </p:nvSpPr>
        <p:spPr>
          <a:xfrm>
            <a:off x="3935506" y="1903221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202124"/>
                </a:solidFill>
              </a:rPr>
              <a:t>СОЧЕТАННАЯ ТРАВМА (ПОЛИТРАВМА)</a:t>
            </a:r>
            <a:r>
              <a:rPr lang="ru-RU" b="1" i="0" dirty="0">
                <a:solidFill>
                  <a:srgbClr val="202124"/>
                </a:solidFill>
                <a:effectLst/>
              </a:rPr>
              <a:t> </a:t>
            </a:r>
            <a:r>
              <a:rPr lang="ru-RU" b="0" i="0" dirty="0">
                <a:solidFill>
                  <a:srgbClr val="202124"/>
                </a:solidFill>
                <a:effectLst/>
                <a:latin typeface="-apple-system"/>
              </a:rPr>
              <a:t>– это сложный патологический процесс, обусловленный повреждением нескольких анатомических областей или сегментов конечностей с выраженным проявлением синдрома взаимного отягощения</a:t>
            </a:r>
            <a:r>
              <a:rPr lang="ru-RU" dirty="0">
                <a:solidFill>
                  <a:srgbClr val="202124"/>
                </a:solidFill>
                <a:latin typeface="-apple-system"/>
              </a:rPr>
              <a:t>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0755366-F088-ED9F-5299-9CF724B66235}"/>
              </a:ext>
            </a:extLst>
          </p:cNvPr>
          <p:cNvSpPr/>
          <p:nvPr/>
        </p:nvSpPr>
        <p:spPr>
          <a:xfrm>
            <a:off x="0" y="0"/>
            <a:ext cx="1783976" cy="175708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F5BE7D2-8B2A-2B8B-EC4C-F3A7473E40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4" y="157468"/>
            <a:ext cx="1425388" cy="144214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50CBC96-2A40-490F-2432-DC2BB0DA62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7081"/>
            <a:ext cx="3854824" cy="5139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883E34-5754-32F3-8E48-9E8F8DFDBFA1}"/>
              </a:ext>
            </a:extLst>
          </p:cNvPr>
          <p:cNvSpPr txBox="1"/>
          <p:nvPr/>
        </p:nvSpPr>
        <p:spPr>
          <a:xfrm>
            <a:off x="3935506" y="3103550"/>
            <a:ext cx="66378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Виды помощи при сочетанной травме в Красноярском Крае:</a:t>
            </a:r>
          </a:p>
          <a:p>
            <a:r>
              <a:rPr lang="ru-RU" b="1" dirty="0"/>
              <a:t>-</a:t>
            </a:r>
            <a:r>
              <a:rPr lang="ru-RU" b="1" dirty="0" err="1"/>
              <a:t>Травмцентр</a:t>
            </a:r>
            <a:r>
              <a:rPr lang="ru-RU" b="1" dirty="0"/>
              <a:t> 1-го уровня: </a:t>
            </a:r>
          </a:p>
          <a:p>
            <a:r>
              <a:rPr lang="ru-RU" dirty="0"/>
              <a:t>КГБУЗ «Краевая клиническая больница» и КМКБСМП </a:t>
            </a:r>
          </a:p>
          <a:p>
            <a:r>
              <a:rPr lang="ru-RU" dirty="0"/>
              <a:t>им. </a:t>
            </a:r>
            <a:r>
              <a:rPr lang="ru-RU" dirty="0" err="1"/>
              <a:t>Н.С.Карповича</a:t>
            </a:r>
            <a:r>
              <a:rPr lang="ru-RU" dirty="0"/>
              <a:t>.</a:t>
            </a:r>
          </a:p>
          <a:p>
            <a:r>
              <a:rPr lang="ru-RU" dirty="0"/>
              <a:t>(</a:t>
            </a:r>
            <a:r>
              <a:rPr lang="ru-RU" b="1" dirty="0"/>
              <a:t>Высокоспециализированная помощь</a:t>
            </a:r>
            <a:r>
              <a:rPr lang="ru-RU" dirty="0"/>
              <a:t>)</a:t>
            </a:r>
          </a:p>
          <a:p>
            <a:endParaRPr lang="ru-RU" b="1" dirty="0"/>
          </a:p>
          <a:p>
            <a:r>
              <a:rPr lang="ru-RU" b="1" dirty="0"/>
              <a:t>-</a:t>
            </a:r>
            <a:r>
              <a:rPr lang="ru-RU" b="1" dirty="0" err="1"/>
              <a:t>Травмцентр</a:t>
            </a:r>
            <a:r>
              <a:rPr lang="ru-RU" b="1" dirty="0"/>
              <a:t> 2-го уровня: </a:t>
            </a:r>
          </a:p>
          <a:p>
            <a:r>
              <a:rPr lang="ru-RU" dirty="0"/>
              <a:t>8 </a:t>
            </a:r>
            <a:r>
              <a:rPr lang="ru-RU" dirty="0" err="1"/>
              <a:t>травмцентров</a:t>
            </a:r>
            <a:r>
              <a:rPr lang="ru-RU" dirty="0"/>
              <a:t> крупных ГБ (Канск, Ачинск, Минусинск и т.д.)</a:t>
            </a:r>
          </a:p>
          <a:p>
            <a:r>
              <a:rPr lang="ru-RU" b="1" dirty="0"/>
              <a:t>(Специализированная помощь)</a:t>
            </a:r>
          </a:p>
          <a:p>
            <a:endParaRPr lang="ru-RU" b="1" dirty="0"/>
          </a:p>
          <a:p>
            <a:r>
              <a:rPr lang="ru-RU" b="1" dirty="0"/>
              <a:t>-</a:t>
            </a:r>
            <a:r>
              <a:rPr lang="ru-RU" b="1" dirty="0" err="1"/>
              <a:t>Травмцентр</a:t>
            </a:r>
            <a:r>
              <a:rPr lang="ru-RU" b="1" dirty="0"/>
              <a:t> 3-го уровня: </a:t>
            </a:r>
          </a:p>
          <a:p>
            <a:r>
              <a:rPr lang="ru-RU" dirty="0"/>
              <a:t>остальные ГБ и ЦРБ, где есть хирургические отделения.</a:t>
            </a:r>
          </a:p>
          <a:p>
            <a:r>
              <a:rPr lang="ru-RU" b="1" dirty="0"/>
              <a:t>(Квалифицированная помощь)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983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DA89CF0-FD41-F884-1415-49D144F2F6E1}"/>
              </a:ext>
            </a:extLst>
          </p:cNvPr>
          <p:cNvSpPr/>
          <p:nvPr/>
        </p:nvSpPr>
        <p:spPr>
          <a:xfrm>
            <a:off x="0" y="0"/>
            <a:ext cx="12192000" cy="1757082"/>
          </a:xfrm>
          <a:prstGeom prst="rect">
            <a:avLst/>
          </a:prstGeom>
          <a:solidFill>
            <a:srgbClr val="A21C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59004-7C0D-2EFB-C112-67A3276E4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75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ПРОГНОЗИРОВАНИЕ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0755366-F088-ED9F-5299-9CF724B66235}"/>
              </a:ext>
            </a:extLst>
          </p:cNvPr>
          <p:cNvSpPr/>
          <p:nvPr/>
        </p:nvSpPr>
        <p:spPr>
          <a:xfrm>
            <a:off x="0" y="0"/>
            <a:ext cx="1783976" cy="175708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F5BE7D2-8B2A-2B8B-EC4C-F3A7473E40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4" y="157468"/>
            <a:ext cx="1425388" cy="1442146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CC41DBD3-33D4-ABE6-30B6-3C9EEE7C1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C09706AB-F7E3-4E57-F3A3-B810CF0D3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1845066"/>
              </p:ext>
            </p:extLst>
          </p:nvPr>
        </p:nvGraphicFramePr>
        <p:xfrm>
          <a:off x="0" y="1757081"/>
          <a:ext cx="6096000" cy="5100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EBDF1D-25C8-A90C-4830-6B6A8E2D8E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133" y="1757080"/>
            <a:ext cx="6163734" cy="5100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4BC477AA-6CCE-C339-4653-F7EBD9DBAB03}"/>
              </a:ext>
            </a:extLst>
          </p:cNvPr>
          <p:cNvSpPr/>
          <p:nvPr/>
        </p:nvSpPr>
        <p:spPr>
          <a:xfrm rot="10800000">
            <a:off x="10159999" y="3793066"/>
            <a:ext cx="990600" cy="618067"/>
          </a:xfrm>
          <a:prstGeom prst="rightArrow">
            <a:avLst/>
          </a:prstGeom>
          <a:solidFill>
            <a:srgbClr val="A21C29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415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DA89CF0-FD41-F884-1415-49D144F2F6E1}"/>
              </a:ext>
            </a:extLst>
          </p:cNvPr>
          <p:cNvSpPr/>
          <p:nvPr/>
        </p:nvSpPr>
        <p:spPr>
          <a:xfrm>
            <a:off x="0" y="0"/>
            <a:ext cx="12192000" cy="1757082"/>
          </a:xfrm>
          <a:prstGeom prst="rect">
            <a:avLst/>
          </a:prstGeom>
          <a:solidFill>
            <a:srgbClr val="A21C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59004-7C0D-2EFB-C112-67A3276E4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75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ПРОГНОЗИРОВАНИЕ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0755366-F088-ED9F-5299-9CF724B66235}"/>
              </a:ext>
            </a:extLst>
          </p:cNvPr>
          <p:cNvSpPr/>
          <p:nvPr/>
        </p:nvSpPr>
        <p:spPr>
          <a:xfrm>
            <a:off x="0" y="0"/>
            <a:ext cx="1783976" cy="175708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F5BE7D2-8B2A-2B8B-EC4C-F3A7473E40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4" y="157468"/>
            <a:ext cx="1425388" cy="1442146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CC41DBD3-33D4-ABE6-30B6-3C9EEE7C1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C09706AB-F7E3-4E57-F3A3-B810CF0D3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6912962"/>
              </p:ext>
            </p:extLst>
          </p:nvPr>
        </p:nvGraphicFramePr>
        <p:xfrm>
          <a:off x="0" y="1757081"/>
          <a:ext cx="6096000" cy="5100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EFBF3A-F0AC-35AC-DD65-847FDDF37E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29399" y="1903009"/>
            <a:ext cx="5283201" cy="480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7922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DA89CF0-FD41-F884-1415-49D144F2F6E1}"/>
              </a:ext>
            </a:extLst>
          </p:cNvPr>
          <p:cNvSpPr/>
          <p:nvPr/>
        </p:nvSpPr>
        <p:spPr>
          <a:xfrm>
            <a:off x="0" y="0"/>
            <a:ext cx="12192000" cy="1757082"/>
          </a:xfrm>
          <a:prstGeom prst="rect">
            <a:avLst/>
          </a:prstGeom>
          <a:solidFill>
            <a:srgbClr val="A21C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59004-7C0D-2EFB-C112-67A3276E4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75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ВЫВОДЫ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0755366-F088-ED9F-5299-9CF724B66235}"/>
              </a:ext>
            </a:extLst>
          </p:cNvPr>
          <p:cNvSpPr/>
          <p:nvPr/>
        </p:nvSpPr>
        <p:spPr>
          <a:xfrm>
            <a:off x="0" y="0"/>
            <a:ext cx="1783976" cy="175708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F5BE7D2-8B2A-2B8B-EC4C-F3A7473E40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4" y="157468"/>
            <a:ext cx="1425388" cy="14421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F54F79-929E-CB32-5D0E-225C2734B544}"/>
              </a:ext>
            </a:extLst>
          </p:cNvPr>
          <p:cNvSpPr txBox="1"/>
          <p:nvPr/>
        </p:nvSpPr>
        <p:spPr>
          <a:xfrm>
            <a:off x="179293" y="2508210"/>
            <a:ext cx="70004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1</a:t>
            </a:r>
            <a:r>
              <a:rPr lang="ru-RU" sz="2400" dirty="0"/>
              <a:t>.Создана база данных пациентов с сочетанной травмой на базе КГБУЗ ККБ;</a:t>
            </a:r>
          </a:p>
          <a:p>
            <a:r>
              <a:rPr lang="ru-RU" sz="2400" b="1" dirty="0"/>
              <a:t>2. </a:t>
            </a:r>
            <a:r>
              <a:rPr lang="ru-RU" sz="2400" dirty="0"/>
              <a:t>Разработка блоков маршрутизации для пациентов с определенным видом сочетанной травмы, как руководство к действию в приемном покое </a:t>
            </a:r>
            <a:r>
              <a:rPr lang="ru-RU" sz="2400" b="1" dirty="0" err="1"/>
              <a:t>травмцентров</a:t>
            </a:r>
            <a:r>
              <a:rPr lang="ru-RU" sz="2400" b="1" dirty="0"/>
              <a:t> 1-го и 2-го уровня Красноярского Края;</a:t>
            </a:r>
          </a:p>
          <a:p>
            <a:r>
              <a:rPr lang="ru-RU" sz="2400" b="1" dirty="0"/>
              <a:t>3. </a:t>
            </a:r>
            <a:r>
              <a:rPr lang="ru-RU" sz="2400" dirty="0"/>
              <a:t>Дополнение алгоритмов </a:t>
            </a:r>
            <a:r>
              <a:rPr lang="ru-RU" sz="2400" b="1" dirty="0"/>
              <a:t>клинических рекомендаций </a:t>
            </a:r>
            <a:r>
              <a:rPr lang="ru-RU" sz="2400" dirty="0"/>
              <a:t>тактики ведения пациентов с сочетанной травмой. </a:t>
            </a:r>
            <a:endParaRPr lang="ru-RU" sz="24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436CCF-8E69-9B57-7803-527808F5CC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732" y="2526639"/>
            <a:ext cx="5093060" cy="3823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9475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73064"/>
            <a:ext cx="9144000" cy="2387600"/>
          </a:xfrm>
        </p:spPr>
        <p:txBody>
          <a:bodyPr/>
          <a:lstStyle/>
          <a:p>
            <a:r>
              <a:rPr lang="ru-RU" b="1" dirty="0"/>
              <a:t>ВОПРОСЫ?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25849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Контакты:</a:t>
            </a:r>
          </a:p>
          <a:p>
            <a:endParaRPr lang="ru-RU" dirty="0"/>
          </a:p>
          <a:p>
            <a:r>
              <a:rPr lang="ru-RU" dirty="0"/>
              <a:t>Бортницкий Владлен Дмитриевич </a:t>
            </a:r>
          </a:p>
          <a:p>
            <a:r>
              <a:rPr lang="ru-RU" dirty="0"/>
              <a:t>+7(983)264-23-93</a:t>
            </a:r>
          </a:p>
          <a:p>
            <a:r>
              <a:rPr lang="en-US" dirty="0" err="1"/>
              <a:t>bortnicky@mail</a:t>
            </a:r>
            <a:r>
              <a:rPr lang="ru-RU" dirty="0"/>
              <a:t>.</a:t>
            </a:r>
            <a:r>
              <a:rPr lang="en-US" dirty="0" err="1"/>
              <a:t>ru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938" y="4217485"/>
            <a:ext cx="1858566" cy="226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52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DA89CF0-FD41-F884-1415-49D144F2F6E1}"/>
              </a:ext>
            </a:extLst>
          </p:cNvPr>
          <p:cNvSpPr/>
          <p:nvPr/>
        </p:nvSpPr>
        <p:spPr>
          <a:xfrm>
            <a:off x="0" y="0"/>
            <a:ext cx="12192000" cy="1757082"/>
          </a:xfrm>
          <a:prstGeom prst="rect">
            <a:avLst/>
          </a:prstGeom>
          <a:solidFill>
            <a:srgbClr val="A21C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59004-7C0D-2EFB-C112-67A3276E4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1575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ОСОБЕННОСТИ ПОЛУЧЕНИЯ СОЧЕТАННОЙ ТРАВМЫ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0755366-F088-ED9F-5299-9CF724B66235}"/>
              </a:ext>
            </a:extLst>
          </p:cNvPr>
          <p:cNvSpPr/>
          <p:nvPr/>
        </p:nvSpPr>
        <p:spPr>
          <a:xfrm>
            <a:off x="0" y="0"/>
            <a:ext cx="1783976" cy="175708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F5BE7D2-8B2A-2B8B-EC4C-F3A7473E40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4" y="157468"/>
            <a:ext cx="1425388" cy="144214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8556D0-2D70-EB4E-73A5-B5DC270396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8" y="1855283"/>
            <a:ext cx="3716867" cy="2477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499D8D1-5EC8-8045-E2A7-0E1DF89BD1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394" y="1855283"/>
            <a:ext cx="3531073" cy="2477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B1462E3-42C5-C3E2-E1BD-C50AFFC110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126" y="1855283"/>
            <a:ext cx="4318000" cy="2477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53D6E05-FAAF-DC7A-471C-C0EEABBDBA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301" y="4431396"/>
            <a:ext cx="3531073" cy="2354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D3F8BDA-06FE-50CF-8191-223AEDACCC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431396"/>
            <a:ext cx="3742267" cy="2354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354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DA89CF0-FD41-F884-1415-49D144F2F6E1}"/>
              </a:ext>
            </a:extLst>
          </p:cNvPr>
          <p:cNvSpPr/>
          <p:nvPr/>
        </p:nvSpPr>
        <p:spPr>
          <a:xfrm>
            <a:off x="0" y="0"/>
            <a:ext cx="12192000" cy="1757082"/>
          </a:xfrm>
          <a:prstGeom prst="rect">
            <a:avLst/>
          </a:prstGeom>
          <a:solidFill>
            <a:srgbClr val="A21C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59004-7C0D-2EFB-C112-67A3276E4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1575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ОЦЕНКА СТЕПЕНИ ТЯЖЕСТИ ПАЦИЕНТОВ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0755366-F088-ED9F-5299-9CF724B66235}"/>
              </a:ext>
            </a:extLst>
          </p:cNvPr>
          <p:cNvSpPr/>
          <p:nvPr/>
        </p:nvSpPr>
        <p:spPr>
          <a:xfrm>
            <a:off x="0" y="0"/>
            <a:ext cx="1783976" cy="175708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F5BE7D2-8B2A-2B8B-EC4C-F3A7473E40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4" y="157468"/>
            <a:ext cx="1425388" cy="1442146"/>
          </a:xfrm>
          <a:prstGeom prst="rect">
            <a:avLst/>
          </a:prstGeom>
        </p:spPr>
      </p:pic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B2CC285C-18CB-FBF3-3D80-5176100BC0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921111"/>
              </p:ext>
            </p:extLst>
          </p:nvPr>
        </p:nvGraphicFramePr>
        <p:xfrm>
          <a:off x="1854201" y="2103181"/>
          <a:ext cx="8483598" cy="4724400"/>
        </p:xfrm>
        <a:graphic>
          <a:graphicData uri="http://schemas.openxmlformats.org/drawingml/2006/table">
            <a:tbl>
              <a:tblPr bandRow="1">
                <a:solidFill>
                  <a:schemeClr val="bg1"/>
                </a:solidFill>
                <a:tableStyleId>{9D7B26C5-4107-4FEC-AEDC-1716B250A1EF}</a:tableStyleId>
              </a:tblPr>
              <a:tblGrid>
                <a:gridCol w="2827866">
                  <a:extLst>
                    <a:ext uri="{9D8B030D-6E8A-4147-A177-3AD203B41FA5}">
                      <a16:colId xmlns:a16="http://schemas.microsoft.com/office/drawing/2014/main" val="302103355"/>
                    </a:ext>
                  </a:extLst>
                </a:gridCol>
                <a:gridCol w="4648201">
                  <a:extLst>
                    <a:ext uri="{9D8B030D-6E8A-4147-A177-3AD203B41FA5}">
                      <a16:colId xmlns:a16="http://schemas.microsoft.com/office/drawing/2014/main" val="2449842389"/>
                    </a:ext>
                  </a:extLst>
                </a:gridCol>
                <a:gridCol w="1007531">
                  <a:extLst>
                    <a:ext uri="{9D8B030D-6E8A-4147-A177-3AD203B41FA5}">
                      <a16:colId xmlns:a16="http://schemas.microsoft.com/office/drawing/2014/main" val="1508642229"/>
                    </a:ext>
                  </a:extLst>
                </a:gridCol>
              </a:tblGrid>
              <a:tr h="297231">
                <a:tc gridSpan="2"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Критерии: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C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Баллы: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C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343189"/>
                  </a:ext>
                </a:extLst>
              </a:tr>
              <a:tr h="211468">
                <a:tc rowSpan="4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Открывание глаз: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- Спонтанное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9386476"/>
                  </a:ext>
                </a:extLst>
              </a:tr>
              <a:tr h="211468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- На звук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36258"/>
                  </a:ext>
                </a:extLst>
              </a:tr>
              <a:tr h="211468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- На боль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786725"/>
                  </a:ext>
                </a:extLst>
              </a:tr>
              <a:tr h="211468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- Нет ответа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178449"/>
                  </a:ext>
                </a:extLst>
              </a:tr>
              <a:tr h="211468">
                <a:tc rowSpan="5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Речь: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- Связанная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2882557"/>
                  </a:ext>
                </a:extLst>
              </a:tr>
              <a:tr h="211468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- Отдельные фразы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100890"/>
                  </a:ext>
                </a:extLst>
              </a:tr>
              <a:tr h="211468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- Отдельные слова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5024836"/>
                  </a:ext>
                </a:extLst>
              </a:tr>
              <a:tr h="211468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- Бормотание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931921"/>
                  </a:ext>
                </a:extLst>
              </a:tr>
              <a:tr h="211468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- Отсутствует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979903"/>
                  </a:ext>
                </a:extLst>
              </a:tr>
              <a:tr h="211468">
                <a:tc rowSpan="6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Движения: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- По команде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808127"/>
                  </a:ext>
                </a:extLst>
              </a:tr>
              <a:tr h="211468">
                <a:tc vMerge="1"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- Локализует боль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647355"/>
                  </a:ext>
                </a:extLst>
              </a:tr>
              <a:tr h="211468">
                <a:tc vMerge="1"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- Отдергивает конечность на боль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434965"/>
                  </a:ext>
                </a:extLst>
              </a:tr>
              <a:tr h="211468">
                <a:tc vMerge="1"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- Сгибает конечность в ответ на боль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4014048"/>
                  </a:ext>
                </a:extLst>
              </a:tr>
              <a:tr h="211468">
                <a:tc vMerge="1"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-Разгибает конечность в ответ на боль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524591"/>
                  </a:ext>
                </a:extLst>
              </a:tr>
              <a:tr h="211468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- Отсутствуют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770961"/>
                  </a:ext>
                </a:extLst>
              </a:tr>
              <a:tr h="211468">
                <a:tc gridSpan="3">
                  <a:txBody>
                    <a:bodyPr/>
                    <a:lstStyle/>
                    <a:p>
                      <a:r>
                        <a:rPr lang="ru-RU" sz="1400" dirty="0"/>
                        <a:t>Сумма баллов: </a:t>
                      </a:r>
                      <a:r>
                        <a:rPr lang="ru-RU" sz="1400" b="1" dirty="0"/>
                        <a:t>15</a:t>
                      </a:r>
                      <a:r>
                        <a:rPr lang="ru-RU" sz="1400" dirty="0"/>
                        <a:t> – ясное сознание; </a:t>
                      </a:r>
                      <a:r>
                        <a:rPr lang="ru-RU" sz="1400" b="1" dirty="0"/>
                        <a:t>14 – 13 </a:t>
                      </a:r>
                      <a:r>
                        <a:rPr lang="ru-RU" sz="1400" dirty="0"/>
                        <a:t>–оглушение; </a:t>
                      </a:r>
                      <a:r>
                        <a:rPr lang="ru-RU" sz="1400" b="1" dirty="0"/>
                        <a:t>12 – 9 </a:t>
                      </a:r>
                      <a:r>
                        <a:rPr lang="ru-RU" sz="1400" dirty="0"/>
                        <a:t>– сопор: </a:t>
                      </a:r>
                      <a:r>
                        <a:rPr lang="ru-RU" sz="1400" b="1" dirty="0"/>
                        <a:t>8 – 4 </a:t>
                      </a:r>
                      <a:r>
                        <a:rPr lang="ru-RU" sz="1400" dirty="0"/>
                        <a:t>– кома: </a:t>
                      </a:r>
                      <a:r>
                        <a:rPr lang="ru-RU" sz="1400" b="1" dirty="0"/>
                        <a:t>3</a:t>
                      </a:r>
                      <a:r>
                        <a:rPr lang="ru-RU" sz="1400" dirty="0"/>
                        <a:t> – атоническая кома.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90841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BBDF7FB-7CDB-6A1E-A216-D395C95A6F92}"/>
              </a:ext>
            </a:extLst>
          </p:cNvPr>
          <p:cNvSpPr txBox="1"/>
          <p:nvPr/>
        </p:nvSpPr>
        <p:spPr>
          <a:xfrm>
            <a:off x="4994087" y="1733849"/>
            <a:ext cx="2203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Шкала комы Глазго:</a:t>
            </a:r>
          </a:p>
        </p:txBody>
      </p:sp>
    </p:spTree>
    <p:extLst>
      <p:ext uri="{BB962C8B-B14F-4D97-AF65-F5344CB8AC3E}">
        <p14:creationId xmlns:p14="http://schemas.microsoft.com/office/powerpoint/2010/main" val="1923436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DA89CF0-FD41-F884-1415-49D144F2F6E1}"/>
              </a:ext>
            </a:extLst>
          </p:cNvPr>
          <p:cNvSpPr/>
          <p:nvPr/>
        </p:nvSpPr>
        <p:spPr>
          <a:xfrm>
            <a:off x="0" y="0"/>
            <a:ext cx="12192000" cy="1757082"/>
          </a:xfrm>
          <a:prstGeom prst="rect">
            <a:avLst/>
          </a:prstGeom>
          <a:solidFill>
            <a:srgbClr val="A21C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59004-7C0D-2EFB-C112-67A3276E4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1575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ОЦЕНКА СТЕПЕНИ ТЯЖЕСТИ ПАЦИЕНТОВ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0755366-F088-ED9F-5299-9CF724B66235}"/>
              </a:ext>
            </a:extLst>
          </p:cNvPr>
          <p:cNvSpPr/>
          <p:nvPr/>
        </p:nvSpPr>
        <p:spPr>
          <a:xfrm>
            <a:off x="0" y="0"/>
            <a:ext cx="1783976" cy="175708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F5BE7D2-8B2A-2B8B-EC4C-F3A7473E40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4" y="157468"/>
            <a:ext cx="1425388" cy="144214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2F73D1D-3468-0CED-9C9B-01AE5F854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668" y="1757081"/>
            <a:ext cx="2376663" cy="5100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Овал 22">
            <a:extLst>
              <a:ext uri="{FF2B5EF4-FFF2-40B4-BE49-F238E27FC236}">
                <a16:creationId xmlns:a16="http://schemas.microsoft.com/office/drawing/2014/main" id="{623E764E-4EAD-51DE-FDD4-1A4935165574}"/>
              </a:ext>
            </a:extLst>
          </p:cNvPr>
          <p:cNvSpPr/>
          <p:nvPr/>
        </p:nvSpPr>
        <p:spPr>
          <a:xfrm>
            <a:off x="5729130" y="1841855"/>
            <a:ext cx="733733" cy="829625"/>
          </a:xfrm>
          <a:prstGeom prst="ellipse">
            <a:avLst/>
          </a:prstGeom>
          <a:solidFill>
            <a:schemeClr val="bg1">
              <a:alpha val="5000"/>
            </a:schemeClr>
          </a:solidFill>
          <a:ln w="180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633F5F1A-61C0-742F-7D41-A5D4CCF86B84}"/>
              </a:ext>
            </a:extLst>
          </p:cNvPr>
          <p:cNvSpPr/>
          <p:nvPr/>
        </p:nvSpPr>
        <p:spPr>
          <a:xfrm>
            <a:off x="5518863" y="2764719"/>
            <a:ext cx="1154265" cy="508001"/>
          </a:xfrm>
          <a:prstGeom prst="ellipse">
            <a:avLst/>
          </a:prstGeom>
          <a:solidFill>
            <a:schemeClr val="bg1">
              <a:alpha val="5000"/>
            </a:schemeClr>
          </a:solidFill>
          <a:ln w="180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408D2B9E-12E7-4269-1E72-AB7240FD0A36}"/>
              </a:ext>
            </a:extLst>
          </p:cNvPr>
          <p:cNvSpPr/>
          <p:nvPr/>
        </p:nvSpPr>
        <p:spPr>
          <a:xfrm>
            <a:off x="5729130" y="3362031"/>
            <a:ext cx="733733" cy="918326"/>
          </a:xfrm>
          <a:prstGeom prst="ellipse">
            <a:avLst/>
          </a:prstGeom>
          <a:solidFill>
            <a:schemeClr val="bg1">
              <a:alpha val="5000"/>
            </a:schemeClr>
          </a:solidFill>
          <a:ln w="180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8C1FE92D-4474-4B37-818C-49870B10918F}"/>
              </a:ext>
            </a:extLst>
          </p:cNvPr>
          <p:cNvSpPr/>
          <p:nvPr/>
        </p:nvSpPr>
        <p:spPr>
          <a:xfrm rot="934295">
            <a:off x="5119483" y="3168801"/>
            <a:ext cx="408801" cy="1552275"/>
          </a:xfrm>
          <a:prstGeom prst="ellipse">
            <a:avLst/>
          </a:prstGeom>
          <a:solidFill>
            <a:schemeClr val="bg1">
              <a:alpha val="5000"/>
            </a:schemeClr>
          </a:solidFill>
          <a:ln w="180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341A6E67-78CF-1D43-A9A1-DE20DE580F96}"/>
              </a:ext>
            </a:extLst>
          </p:cNvPr>
          <p:cNvSpPr/>
          <p:nvPr/>
        </p:nvSpPr>
        <p:spPr>
          <a:xfrm>
            <a:off x="5628257" y="4417259"/>
            <a:ext cx="467738" cy="2224982"/>
          </a:xfrm>
          <a:prstGeom prst="ellipse">
            <a:avLst/>
          </a:prstGeom>
          <a:solidFill>
            <a:schemeClr val="bg1">
              <a:alpha val="5000"/>
            </a:schemeClr>
          </a:solidFill>
          <a:ln w="180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79A6EF3-E1AF-A546-FA54-2280CD04EDF2}"/>
              </a:ext>
            </a:extLst>
          </p:cNvPr>
          <p:cNvSpPr txBox="1"/>
          <p:nvPr/>
        </p:nvSpPr>
        <p:spPr>
          <a:xfrm>
            <a:off x="479767" y="1972841"/>
            <a:ext cx="3948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AIS (Abbreviated Index Severity)</a:t>
            </a:r>
          </a:p>
          <a:p>
            <a:r>
              <a:rPr lang="ru-RU" b="1" dirty="0"/>
              <a:t>«Сокращенная шкала повреждений»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CB14B1-AE9D-DD1B-F1F4-D4B396322C5F}"/>
              </a:ext>
            </a:extLst>
          </p:cNvPr>
          <p:cNvSpPr txBox="1"/>
          <p:nvPr/>
        </p:nvSpPr>
        <p:spPr>
          <a:xfrm>
            <a:off x="8297333" y="1972840"/>
            <a:ext cx="341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ISS (Injury Severity Score)</a:t>
            </a:r>
          </a:p>
          <a:p>
            <a:r>
              <a:rPr lang="ru-RU" b="1" dirty="0"/>
              <a:t>«Шкала тяжести повреждений»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5AEAA2-0B14-31CF-5781-70257C1F2E46}"/>
              </a:ext>
            </a:extLst>
          </p:cNvPr>
          <p:cNvSpPr txBox="1"/>
          <p:nvPr/>
        </p:nvSpPr>
        <p:spPr>
          <a:xfrm>
            <a:off x="87643" y="2764565"/>
            <a:ext cx="4739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5 РЕГИОНОВ ТЕЛА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2C542B-9B86-71A3-F9A8-22A7D909EC47}"/>
              </a:ext>
            </a:extLst>
          </p:cNvPr>
          <p:cNvSpPr txBox="1"/>
          <p:nvPr/>
        </p:nvSpPr>
        <p:spPr>
          <a:xfrm>
            <a:off x="146195" y="3279290"/>
            <a:ext cx="436719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Степень тяжести отдельного региона оценивается по </a:t>
            </a:r>
            <a:r>
              <a:rPr lang="ru-RU" sz="2000" dirty="0">
                <a:solidFill>
                  <a:srgbClr val="C00000"/>
                </a:solidFill>
              </a:rPr>
              <a:t>5-ти</a:t>
            </a:r>
            <a:r>
              <a:rPr lang="ru-RU" sz="2000" dirty="0"/>
              <a:t> балльной системе:</a:t>
            </a:r>
          </a:p>
          <a:p>
            <a:r>
              <a:rPr lang="ru-RU" sz="2000" dirty="0">
                <a:solidFill>
                  <a:srgbClr val="C00000"/>
                </a:solidFill>
              </a:rPr>
              <a:t>1 балл </a:t>
            </a:r>
            <a:r>
              <a:rPr lang="ru-RU" sz="2000" dirty="0"/>
              <a:t>– легкие повреждения;</a:t>
            </a:r>
          </a:p>
          <a:p>
            <a:r>
              <a:rPr lang="ru-RU" sz="2000" dirty="0">
                <a:solidFill>
                  <a:srgbClr val="C00000"/>
                </a:solidFill>
              </a:rPr>
              <a:t>2 балла </a:t>
            </a:r>
            <a:r>
              <a:rPr lang="ru-RU" sz="2000" dirty="0"/>
              <a:t>- травмы средней тяжести;</a:t>
            </a:r>
          </a:p>
          <a:p>
            <a:r>
              <a:rPr lang="ru-RU" sz="2000" dirty="0">
                <a:solidFill>
                  <a:srgbClr val="C00000"/>
                </a:solidFill>
              </a:rPr>
              <a:t>3 балла </a:t>
            </a:r>
            <a:r>
              <a:rPr lang="ru-RU" sz="2000" dirty="0"/>
              <a:t>– тяжелая травма, но без угрозы для жизни;</a:t>
            </a:r>
          </a:p>
          <a:p>
            <a:r>
              <a:rPr lang="ru-RU" sz="2000" dirty="0">
                <a:solidFill>
                  <a:srgbClr val="C00000"/>
                </a:solidFill>
              </a:rPr>
              <a:t>4 балла </a:t>
            </a:r>
            <a:r>
              <a:rPr lang="ru-RU" sz="2000" dirty="0"/>
              <a:t>– тяжелое повреждение с угрозой для жизни;</a:t>
            </a:r>
          </a:p>
          <a:p>
            <a:r>
              <a:rPr lang="ru-RU" sz="2000" dirty="0">
                <a:solidFill>
                  <a:srgbClr val="C00000"/>
                </a:solidFill>
              </a:rPr>
              <a:t>5 баллов </a:t>
            </a:r>
            <a:r>
              <a:rPr lang="ru-RU" sz="2000" dirty="0"/>
              <a:t>– критическое повреждение с сомнительным выживанием.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C1994D-8C27-B35C-B069-B1512B1A773A}"/>
              </a:ext>
            </a:extLst>
          </p:cNvPr>
          <p:cNvSpPr txBox="1"/>
          <p:nvPr/>
        </p:nvSpPr>
        <p:spPr>
          <a:xfrm>
            <a:off x="7313932" y="2718399"/>
            <a:ext cx="4834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Сумма величины показателей по </a:t>
            </a:r>
            <a:r>
              <a:rPr lang="en-US" b="1" dirty="0">
                <a:solidFill>
                  <a:srgbClr val="C00000"/>
                </a:solidFill>
              </a:rPr>
              <a:t>AIS </a:t>
            </a:r>
            <a:r>
              <a:rPr lang="ru-RU" b="1" dirty="0">
                <a:solidFill>
                  <a:srgbClr val="C00000"/>
                </a:solidFill>
              </a:rPr>
              <a:t>трех наиболее серьезно поврежденных областей, возведенных в квадрат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D6AEED-E9D1-192F-E04A-208E8BC69A11}"/>
              </a:ext>
            </a:extLst>
          </p:cNvPr>
          <p:cNvSpPr txBox="1"/>
          <p:nvPr/>
        </p:nvSpPr>
        <p:spPr>
          <a:xfrm>
            <a:off x="7713911" y="3944409"/>
            <a:ext cx="4293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Анализ шкалы </a:t>
            </a:r>
            <a:r>
              <a:rPr lang="en-US" dirty="0"/>
              <a:t>ISS</a:t>
            </a:r>
            <a:r>
              <a:rPr lang="ru-RU" dirty="0"/>
              <a:t>:</a:t>
            </a:r>
          </a:p>
          <a:p>
            <a:pPr algn="r"/>
            <a:r>
              <a:rPr lang="ru-RU" dirty="0"/>
              <a:t>1-9 балла - повреждение легкой степени;</a:t>
            </a:r>
          </a:p>
          <a:p>
            <a:pPr algn="r"/>
            <a:r>
              <a:rPr lang="ru-RU" dirty="0"/>
              <a:t>10-16 баллов - средней степени тяжести;</a:t>
            </a:r>
          </a:p>
          <a:p>
            <a:pPr algn="r"/>
            <a:r>
              <a:rPr lang="ru-RU" dirty="0">
                <a:solidFill>
                  <a:srgbClr val="C00000"/>
                </a:solidFill>
              </a:rPr>
              <a:t>17-24 балла – тяжелое;</a:t>
            </a:r>
          </a:p>
          <a:p>
            <a:pPr algn="r"/>
            <a:r>
              <a:rPr lang="ru-RU" dirty="0">
                <a:solidFill>
                  <a:srgbClr val="C00000"/>
                </a:solidFill>
              </a:rPr>
              <a:t>Выше 24 баллов – крайне тяжелое.</a:t>
            </a:r>
          </a:p>
        </p:txBody>
      </p:sp>
    </p:spTree>
    <p:extLst>
      <p:ext uri="{BB962C8B-B14F-4D97-AF65-F5344CB8AC3E}">
        <p14:creationId xmlns:p14="http://schemas.microsoft.com/office/powerpoint/2010/main" val="2159748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DA89CF0-FD41-F884-1415-49D144F2F6E1}"/>
              </a:ext>
            </a:extLst>
          </p:cNvPr>
          <p:cNvSpPr/>
          <p:nvPr/>
        </p:nvSpPr>
        <p:spPr>
          <a:xfrm>
            <a:off x="0" y="0"/>
            <a:ext cx="12192000" cy="1757082"/>
          </a:xfrm>
          <a:prstGeom prst="rect">
            <a:avLst/>
          </a:prstGeom>
          <a:solidFill>
            <a:srgbClr val="A21C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59004-7C0D-2EFB-C112-67A3276E4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75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НАПРАВЛЕНИЯ ИССЛЕДОВАНИЯ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0755366-F088-ED9F-5299-9CF724B66235}"/>
              </a:ext>
            </a:extLst>
          </p:cNvPr>
          <p:cNvSpPr/>
          <p:nvPr/>
        </p:nvSpPr>
        <p:spPr>
          <a:xfrm>
            <a:off x="0" y="0"/>
            <a:ext cx="1783976" cy="175708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F5BE7D2-8B2A-2B8B-EC4C-F3A7473E40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4" y="157468"/>
            <a:ext cx="1425388" cy="1442146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4C69DDDC-4218-463F-72A2-A2D61DBEBDFD}"/>
              </a:ext>
            </a:extLst>
          </p:cNvPr>
          <p:cNvSpPr/>
          <p:nvPr/>
        </p:nvSpPr>
        <p:spPr>
          <a:xfrm>
            <a:off x="5118847" y="1972840"/>
            <a:ext cx="164353" cy="2243559"/>
          </a:xfrm>
          <a:prstGeom prst="roundRect">
            <a:avLst/>
          </a:prstGeom>
          <a:solidFill>
            <a:srgbClr val="A21C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9BC441A2-B5EC-34F1-64CF-08C21FB3F8D0}"/>
              </a:ext>
            </a:extLst>
          </p:cNvPr>
          <p:cNvSpPr/>
          <p:nvPr/>
        </p:nvSpPr>
        <p:spPr>
          <a:xfrm>
            <a:off x="5908242" y="4435694"/>
            <a:ext cx="187758" cy="2312463"/>
          </a:xfrm>
          <a:prstGeom prst="roundRect">
            <a:avLst/>
          </a:prstGeom>
          <a:solidFill>
            <a:srgbClr val="A21C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F37AF2-9BFF-A035-198C-2FEE9B7DE3C8}"/>
              </a:ext>
            </a:extLst>
          </p:cNvPr>
          <p:cNvSpPr txBox="1"/>
          <p:nvPr/>
        </p:nvSpPr>
        <p:spPr>
          <a:xfrm>
            <a:off x="-138952" y="1815373"/>
            <a:ext cx="516815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/>
              <a:t>Цель:</a:t>
            </a:r>
          </a:p>
          <a:p>
            <a:pPr algn="r"/>
            <a:r>
              <a:rPr lang="ru-RU" sz="2400" dirty="0"/>
              <a:t>Повышение качества высокоспециализированной медицинской помощи пациентам с сочетанной травмой в Красноярском крае </a:t>
            </a:r>
          </a:p>
          <a:p>
            <a:pPr algn="r"/>
            <a:endParaRPr lang="ru-RU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11985F-9B20-61A8-E1B3-F59C0AC2A705}"/>
              </a:ext>
            </a:extLst>
          </p:cNvPr>
          <p:cNvSpPr txBox="1"/>
          <p:nvPr/>
        </p:nvSpPr>
        <p:spPr>
          <a:xfrm>
            <a:off x="6283759" y="4431321"/>
            <a:ext cx="54684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Задачи:</a:t>
            </a:r>
          </a:p>
          <a:p>
            <a:r>
              <a:rPr lang="ru-RU" sz="2000" dirty="0"/>
              <a:t>1. Оценка вариабельности сочетанной травмы; 2. Объём оказываемой помощи при разных видах сочетанной травмы;</a:t>
            </a:r>
          </a:p>
          <a:p>
            <a:r>
              <a:rPr lang="ru-RU" sz="2000" dirty="0"/>
              <a:t>3. Разработка клинических рекомендаций в зависимости от объёма повреждений.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68B308D-EB3C-4225-46E1-0D8A193967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76216"/>
            <a:ext cx="4767756" cy="2435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F059BE5-A9C0-3178-15DA-267AB36551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14" y="4312187"/>
            <a:ext cx="4767757" cy="2435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4452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DA89CF0-FD41-F884-1415-49D144F2F6E1}"/>
              </a:ext>
            </a:extLst>
          </p:cNvPr>
          <p:cNvSpPr/>
          <p:nvPr/>
        </p:nvSpPr>
        <p:spPr>
          <a:xfrm>
            <a:off x="0" y="0"/>
            <a:ext cx="12192000" cy="1757082"/>
          </a:xfrm>
          <a:prstGeom prst="rect">
            <a:avLst/>
          </a:prstGeom>
          <a:solidFill>
            <a:srgbClr val="A21C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59004-7C0D-2EFB-C112-67A3276E4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759"/>
            <a:ext cx="10515600" cy="1325563"/>
          </a:xfrm>
        </p:spPr>
        <p:txBody>
          <a:bodyPr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МАТЕРИАЛЫ И МЕТОДЫ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0755366-F088-ED9F-5299-9CF724B66235}"/>
              </a:ext>
            </a:extLst>
          </p:cNvPr>
          <p:cNvSpPr/>
          <p:nvPr/>
        </p:nvSpPr>
        <p:spPr>
          <a:xfrm>
            <a:off x="0" y="0"/>
            <a:ext cx="1783976" cy="175708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F5BE7D2-8B2A-2B8B-EC4C-F3A7473E40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4" y="157468"/>
            <a:ext cx="1425388" cy="1442146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66D21FC6-2DBE-19DB-2F4C-43C19C604A69}"/>
              </a:ext>
            </a:extLst>
          </p:cNvPr>
          <p:cNvSpPr/>
          <p:nvPr/>
        </p:nvSpPr>
        <p:spPr>
          <a:xfrm>
            <a:off x="2447364" y="2048407"/>
            <a:ext cx="119112" cy="1757082"/>
          </a:xfrm>
          <a:prstGeom prst="roundRect">
            <a:avLst/>
          </a:prstGeom>
          <a:solidFill>
            <a:srgbClr val="A21C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370C1F8-CEE0-5175-F5F7-2165C2481972}"/>
              </a:ext>
            </a:extLst>
          </p:cNvPr>
          <p:cNvSpPr/>
          <p:nvPr/>
        </p:nvSpPr>
        <p:spPr>
          <a:xfrm>
            <a:off x="2447364" y="4515823"/>
            <a:ext cx="119111" cy="2232110"/>
          </a:xfrm>
          <a:prstGeom prst="roundRect">
            <a:avLst/>
          </a:prstGeom>
          <a:solidFill>
            <a:srgbClr val="A21C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304E18-174E-AC66-8461-B2E0292F05DB}"/>
              </a:ext>
            </a:extLst>
          </p:cNvPr>
          <p:cNvSpPr txBox="1"/>
          <p:nvPr/>
        </p:nvSpPr>
        <p:spPr>
          <a:xfrm>
            <a:off x="2780671" y="1972314"/>
            <a:ext cx="55760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Материалы:</a:t>
            </a:r>
          </a:p>
          <a:p>
            <a:r>
              <a:rPr lang="ru-RU" sz="2400" dirty="0"/>
              <a:t>7123 пациента, поступивших для лечения в  отделении сочетанной травматологии КГБУЗ «Краевая клиническая больница»  за 2019-2022гг.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8E2F60-E4CB-CDD0-25E4-E09BAE4751CA}"/>
              </a:ext>
            </a:extLst>
          </p:cNvPr>
          <p:cNvSpPr txBox="1"/>
          <p:nvPr/>
        </p:nvSpPr>
        <p:spPr>
          <a:xfrm>
            <a:off x="2794943" y="4401833"/>
            <a:ext cx="540123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Методы:</a:t>
            </a:r>
          </a:p>
          <a:p>
            <a:r>
              <a:rPr lang="ru-RU" dirty="0"/>
              <a:t>Проведено исследование по модулю региональной телемедицинской системы и системы </a:t>
            </a:r>
            <a:r>
              <a:rPr lang="en-US" dirty="0"/>
              <a:t>QMS </a:t>
            </a:r>
            <a:r>
              <a:rPr lang="ru-RU" dirty="0"/>
              <a:t>КГБУЗ «Краевая клиническая больница» всех пациентов, получивших за 4 года сочетанную травму, госпитализированные первично в </a:t>
            </a:r>
            <a:r>
              <a:rPr lang="ru-RU" dirty="0" err="1"/>
              <a:t>травмцентр</a:t>
            </a:r>
            <a:r>
              <a:rPr lang="ru-RU" dirty="0"/>
              <a:t> 1-го уровня, или переведенные из </a:t>
            </a:r>
            <a:r>
              <a:rPr lang="ru-RU" dirty="0" err="1"/>
              <a:t>травмцентров</a:t>
            </a:r>
            <a:r>
              <a:rPr lang="ru-RU" dirty="0"/>
              <a:t> 2-го и 3-го уровня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5A85EB2-41CC-40C7-F675-EF7C6A2944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74" y="4600490"/>
            <a:ext cx="2089734" cy="175708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23DEB38-6799-3D2B-F6C1-CD8715B768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30" y="2048406"/>
            <a:ext cx="2079639" cy="175708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DC6E5B-F749-5193-5DFE-D1DE974579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386" y="1815373"/>
            <a:ext cx="3530614" cy="5042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1022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DA89CF0-FD41-F884-1415-49D144F2F6E1}"/>
              </a:ext>
            </a:extLst>
          </p:cNvPr>
          <p:cNvSpPr/>
          <p:nvPr/>
        </p:nvSpPr>
        <p:spPr>
          <a:xfrm>
            <a:off x="0" y="0"/>
            <a:ext cx="12192000" cy="1757082"/>
          </a:xfrm>
          <a:prstGeom prst="rect">
            <a:avLst/>
          </a:prstGeom>
          <a:solidFill>
            <a:srgbClr val="A21C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59004-7C0D-2EFB-C112-67A3276E4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75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МЕТОДЫ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0755366-F088-ED9F-5299-9CF724B66235}"/>
              </a:ext>
            </a:extLst>
          </p:cNvPr>
          <p:cNvSpPr/>
          <p:nvPr/>
        </p:nvSpPr>
        <p:spPr>
          <a:xfrm>
            <a:off x="0" y="0"/>
            <a:ext cx="1783976" cy="175708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F5BE7D2-8B2A-2B8B-EC4C-F3A7473E40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4" y="157468"/>
            <a:ext cx="1425388" cy="14421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8E2F60-E4CB-CDD0-25E4-E09BAE4751CA}"/>
              </a:ext>
            </a:extLst>
          </p:cNvPr>
          <p:cNvSpPr txBox="1"/>
          <p:nvPr/>
        </p:nvSpPr>
        <p:spPr>
          <a:xfrm>
            <a:off x="179294" y="2310838"/>
            <a:ext cx="72998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Проанализировано:</a:t>
            </a:r>
          </a:p>
          <a:p>
            <a:r>
              <a:rPr lang="ru-RU" sz="3200" dirty="0"/>
              <a:t>- Пол пациентов;</a:t>
            </a:r>
          </a:p>
          <a:p>
            <a:r>
              <a:rPr lang="ru-RU" sz="3200" dirty="0"/>
              <a:t>- Возраст;</a:t>
            </a:r>
          </a:p>
          <a:p>
            <a:r>
              <a:rPr lang="ru-RU" sz="3200" dirty="0"/>
              <a:t>- Диагноз при поступлении по МКБ-10;</a:t>
            </a:r>
          </a:p>
          <a:p>
            <a:r>
              <a:rPr lang="ru-RU" sz="3200" dirty="0"/>
              <a:t>- Срок нахождения  в стационаре;</a:t>
            </a:r>
          </a:p>
          <a:p>
            <a:r>
              <a:rPr lang="ru-RU" sz="3200" dirty="0"/>
              <a:t>- Количество выполненных операций;</a:t>
            </a:r>
          </a:p>
          <a:p>
            <a:r>
              <a:rPr lang="ru-RU" sz="3200" dirty="0"/>
              <a:t>- Осложнения при лечении;</a:t>
            </a:r>
          </a:p>
          <a:p>
            <a:r>
              <a:rPr lang="ru-RU" sz="3200" dirty="0"/>
              <a:t>- Исход лечения.</a:t>
            </a:r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0787A9A7-CD97-DC3A-8B93-BB2A26343C6F}"/>
              </a:ext>
            </a:extLst>
          </p:cNvPr>
          <p:cNvSpPr/>
          <p:nvPr/>
        </p:nvSpPr>
        <p:spPr>
          <a:xfrm>
            <a:off x="7147033" y="4084458"/>
            <a:ext cx="978408" cy="48463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7B2AABF0-77B5-6C18-B8FC-4A9FDAF29D22}"/>
              </a:ext>
            </a:extLst>
          </p:cNvPr>
          <p:cNvSpPr/>
          <p:nvPr/>
        </p:nvSpPr>
        <p:spPr>
          <a:xfrm>
            <a:off x="8270437" y="3051525"/>
            <a:ext cx="3742267" cy="255454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21DBBA-D246-DDEF-45C4-B71588320D7A}"/>
              </a:ext>
            </a:extLst>
          </p:cNvPr>
          <p:cNvSpPr txBox="1"/>
          <p:nvPr/>
        </p:nvSpPr>
        <p:spPr>
          <a:xfrm>
            <a:off x="8223899" y="3357278"/>
            <a:ext cx="38353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157</a:t>
            </a:r>
          </a:p>
          <a:p>
            <a:pPr algn="ctr"/>
            <a:r>
              <a:rPr lang="ru-RU" sz="4000" dirty="0">
                <a:solidFill>
                  <a:schemeClr val="bg1"/>
                </a:solidFill>
              </a:rPr>
              <a:t>входных</a:t>
            </a:r>
          </a:p>
          <a:p>
            <a:pPr algn="ctr"/>
            <a:r>
              <a:rPr lang="ru-RU" sz="4000" dirty="0">
                <a:solidFill>
                  <a:schemeClr val="bg1"/>
                </a:solidFill>
              </a:rPr>
              <a:t>диагнозов*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5FB7C9-7BFF-6490-026A-97CCFBCF0EDA}"/>
              </a:ext>
            </a:extLst>
          </p:cNvPr>
          <p:cNvSpPr txBox="1"/>
          <p:nvPr/>
        </p:nvSpPr>
        <p:spPr>
          <a:xfrm>
            <a:off x="7955960" y="6457575"/>
            <a:ext cx="4236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* Работа проходила над травмами О.Д.А</a:t>
            </a:r>
          </a:p>
        </p:txBody>
      </p:sp>
    </p:spTree>
    <p:extLst>
      <p:ext uri="{BB962C8B-B14F-4D97-AF65-F5344CB8AC3E}">
        <p14:creationId xmlns:p14="http://schemas.microsoft.com/office/powerpoint/2010/main" val="3014302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DA89CF0-FD41-F884-1415-49D144F2F6E1}"/>
              </a:ext>
            </a:extLst>
          </p:cNvPr>
          <p:cNvSpPr/>
          <p:nvPr/>
        </p:nvSpPr>
        <p:spPr>
          <a:xfrm>
            <a:off x="0" y="0"/>
            <a:ext cx="12192000" cy="1757082"/>
          </a:xfrm>
          <a:prstGeom prst="rect">
            <a:avLst/>
          </a:prstGeom>
          <a:solidFill>
            <a:srgbClr val="A21C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59004-7C0D-2EFB-C112-67A3276E4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75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РЕЗУЛЬТАТЫ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0755366-F088-ED9F-5299-9CF724B66235}"/>
              </a:ext>
            </a:extLst>
          </p:cNvPr>
          <p:cNvSpPr/>
          <p:nvPr/>
        </p:nvSpPr>
        <p:spPr>
          <a:xfrm>
            <a:off x="0" y="0"/>
            <a:ext cx="1783976" cy="175708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F5BE7D2-8B2A-2B8B-EC4C-F3A7473E40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4" y="157468"/>
            <a:ext cx="1425388" cy="1442146"/>
          </a:xfrm>
          <a:prstGeom prst="rect">
            <a:avLst/>
          </a:prstGeom>
        </p:spPr>
      </p:pic>
      <p:graphicFrame>
        <p:nvGraphicFramePr>
          <p:cNvPr id="5" name="Объект 19">
            <a:extLst>
              <a:ext uri="{FF2B5EF4-FFF2-40B4-BE49-F238E27FC236}">
                <a16:creationId xmlns:a16="http://schemas.microsoft.com/office/drawing/2014/main" id="{791C442F-DFB8-99CA-3F24-B7982B3816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007157"/>
              </p:ext>
            </p:extLst>
          </p:nvPr>
        </p:nvGraphicFramePr>
        <p:xfrm>
          <a:off x="0" y="1757081"/>
          <a:ext cx="12192000" cy="5100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70076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1482</TotalTime>
  <Words>847</Words>
  <Application>Microsoft Office PowerPoint</Application>
  <PresentationFormat>Широкоэкранный</PresentationFormat>
  <Paragraphs>177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-apple-system</vt:lpstr>
      <vt:lpstr>Arial</vt:lpstr>
      <vt:lpstr>Calibri</vt:lpstr>
      <vt:lpstr>Calibri Light</vt:lpstr>
      <vt:lpstr>Тема Office</vt:lpstr>
      <vt:lpstr>АНАЛИЗ СПЕЦИАЛИЗИРОВАННОЙ ПОМОЩИ ПОСТРАДАВШИМ С СОЧЕТАННОЙ ТРАВМОЙ ЗА 2019-2022ГГ. ПО ДАННЫМ КРАЕВОГО ГОСУДАРСТВЕННОГО БЮДЖЕТНОГО УЧРЕЖДЕНИЯ ЗДРАВООХРАНЕНИЯ «КРАЕВАЯ КЛИНИЧЕСКАЯ БОЛЬНИЦА»</vt:lpstr>
      <vt:lpstr>ВВЕДЕНИЕ</vt:lpstr>
      <vt:lpstr>ОСОБЕННОСТИ ПОЛУЧЕНИЯ СОЧЕТАННОЙ ТРАВМЫ</vt:lpstr>
      <vt:lpstr>ОЦЕНКА СТЕПЕНИ ТЯЖЕСТИ ПАЦИЕНТОВ</vt:lpstr>
      <vt:lpstr>ОЦЕНКА СТЕПЕНИ ТЯЖЕСТИ ПАЦИЕНТОВ</vt:lpstr>
      <vt:lpstr>НАПРАВЛЕНИЯ ИССЛЕДОВАНИЯ</vt:lpstr>
      <vt:lpstr>МАТЕРИАЛЫ И МЕТОДЫ</vt:lpstr>
      <vt:lpstr>МЕТОДЫ</vt:lpstr>
      <vt:lpstr>РЕЗУЛЬТАТЫ</vt:lpstr>
      <vt:lpstr>РЕЗУЛЬТАТЫ</vt:lpstr>
      <vt:lpstr>РЕЗУЛЬТАТЫ</vt:lpstr>
      <vt:lpstr>РЕЗУЛЬТАТЫ</vt:lpstr>
      <vt:lpstr>РЕЗУЛЬТАТЫ</vt:lpstr>
      <vt:lpstr>РЕЗУЛЬТАТЫ</vt:lpstr>
      <vt:lpstr>ПРОГНОЗИРОВАНИЕ</vt:lpstr>
      <vt:lpstr>ПРОГНОЗИРОВАНИЕ</vt:lpstr>
      <vt:lpstr>ПРОГНОЗИРОВАНИЕ</vt:lpstr>
      <vt:lpstr>ПРОГНОЗИРОВАНИЕ</vt:lpstr>
      <vt:lpstr>ПРОГНОЗИРОВАНИЕ</vt:lpstr>
      <vt:lpstr>ПРОГНОЗИРОВАНИЕ</vt:lpstr>
      <vt:lpstr>ПРОГНОЗИРОВАНИЕ</vt:lpstr>
      <vt:lpstr>ВЫВОДЫ</vt:lpstr>
      <vt:lpstr>ВОПРОСЫ?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СПЕЦИАЛИЗИРОВАННОЙ ПОМОЩИ ПОСТРАДАВШИМ С СОЧЕТАННОЙ ТРАВМОЙ ЗА 2019-2022ГГ. ПО ДАННЫМ КРАЕВОГО ГОСУДАРСТВЕННОГО БЮДЖЕТНОГО УЧРЕЖДЕНИЯ ЗДРАВООХРАНЕНИЯ «КРАЕВАЯ КЛИНИЧЕСКАЯ БОЛЬНИЦА»</dc:title>
  <dc:creator>Учетная запись Майкрософт</dc:creator>
  <cp:lastModifiedBy>Владлен Бортницкий</cp:lastModifiedBy>
  <cp:revision>80</cp:revision>
  <dcterms:created xsi:type="dcterms:W3CDTF">2023-05-04T15:35:25Z</dcterms:created>
  <dcterms:modified xsi:type="dcterms:W3CDTF">2023-10-08T12:10:01Z</dcterms:modified>
</cp:coreProperties>
</file>