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122D17-79DD-4EF1-9A8D-F07AC4A1E594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BEC4F4-AE94-44E5-B283-B615F42D42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Восприятие и понимание в общении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04208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</a:t>
            </a:r>
            <a:r>
              <a:rPr lang="en-US" b="1" dirty="0" smtClean="0"/>
              <a:t>1</a:t>
            </a:r>
            <a:endParaRPr lang="ru-RU" b="1" dirty="0" smtClean="0"/>
          </a:p>
          <a:p>
            <a:endParaRPr lang="ru-RU" b="1" smtClean="0"/>
          </a:p>
          <a:p>
            <a:endParaRPr lang="ru-RU" b="1" dirty="0" smtClean="0"/>
          </a:p>
          <a:p>
            <a:r>
              <a:rPr lang="ru-RU" sz="1600" b="1" dirty="0" smtClean="0"/>
              <a:t>Разработал преподаватель психологии </a:t>
            </a:r>
            <a:br>
              <a:rPr lang="ru-RU" sz="1600" b="1" dirty="0" smtClean="0"/>
            </a:br>
            <a:r>
              <a:rPr lang="ru-RU" sz="1600" b="1" dirty="0" err="1" smtClean="0"/>
              <a:t>Рупенко</a:t>
            </a:r>
            <a:r>
              <a:rPr lang="ru-RU" sz="1600" b="1" dirty="0" smtClean="0"/>
              <a:t> Анастасия Юрьевна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3400" dirty="0" smtClean="0"/>
              <a:t>Охарактеризуйте </a:t>
            </a:r>
            <a:r>
              <a:rPr lang="ru-RU" sz="3400" dirty="0" smtClean="0"/>
              <a:t>интерактивную сторону общения. Какие стратегии взаимодействия между людьми принято выделять в психологии?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3400" dirty="0" smtClean="0"/>
              <a:t>Охарактеризуйте </a:t>
            </a:r>
            <a:r>
              <a:rPr lang="ru-RU" sz="3400" dirty="0" err="1" smtClean="0"/>
              <a:t>перцептивную</a:t>
            </a:r>
            <a:r>
              <a:rPr lang="ru-RU" sz="3400" dirty="0" smtClean="0"/>
              <a:t> сторону общения.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3400" dirty="0" smtClean="0"/>
              <a:t>Назовите и опишите механизмы социальной перцепции и эффекты восприятия.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3400" dirty="0" smtClean="0"/>
              <a:t>Что такое психологический барьер общения? Приведите классификацию барьеров.</a:t>
            </a:r>
          </a:p>
          <a:p>
            <a:endParaRPr lang="ru-RU" dirty="0" smtClean="0"/>
          </a:p>
          <a:p>
            <a:endParaRPr lang="ru-RU" dirty="0" smtClean="0"/>
          </a:p>
          <a:p>
            <a:pPr lvl="1">
              <a:buNone/>
            </a:pPr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Интерактивная сторона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Перцептивная</a:t>
            </a:r>
            <a:r>
              <a:rPr lang="ru-RU" dirty="0" smtClean="0"/>
              <a:t> сторона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Психологические барьеры общения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Интерактивная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Психологическая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структура совместной деятельности </a:t>
            </a:r>
            <a:r>
              <a:rPr lang="ru-RU" dirty="0" smtClean="0"/>
              <a:t>включает в себя наличие общих целей и мотивов, совместные действия и общий результат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Под </a:t>
            </a:r>
            <a:r>
              <a:rPr lang="ru-RU" b="1" dirty="0" smtClean="0"/>
              <a:t>целью</a:t>
            </a:r>
            <a:r>
              <a:rPr lang="ru-RU" dirty="0" smtClean="0"/>
              <a:t> понимается идеально представленный общий результат, к которому стремится группа. </a:t>
            </a:r>
            <a:endParaRPr lang="en-US" dirty="0" smtClean="0"/>
          </a:p>
          <a:p>
            <a:pPr lvl="1"/>
            <a:r>
              <a:rPr lang="ru-RU" dirty="0" smtClean="0"/>
              <a:t>Общая </a:t>
            </a:r>
            <a:r>
              <a:rPr lang="ru-RU" dirty="0" smtClean="0"/>
              <a:t>цель может распадаться на более частные и конкретные </a:t>
            </a:r>
            <a:r>
              <a:rPr lang="ru-RU" b="1" dirty="0" smtClean="0"/>
              <a:t>задачи</a:t>
            </a:r>
            <a:r>
              <a:rPr lang="ru-RU" dirty="0" smtClean="0"/>
              <a:t>, поэтапное решение которых приближает коллективного субъекта к цели</a:t>
            </a:r>
            <a:r>
              <a:rPr lang="ru-RU" dirty="0" smtClean="0"/>
              <a:t>.</a:t>
            </a:r>
            <a:endParaRPr lang="en-US" dirty="0" smtClean="0"/>
          </a:p>
          <a:p>
            <a:pPr lvl="1"/>
            <a:r>
              <a:rPr lang="ru-RU" dirty="0" smtClean="0"/>
              <a:t>Обязательным </a:t>
            </a:r>
            <a:r>
              <a:rPr lang="ru-RU" dirty="0" smtClean="0"/>
              <a:t>компонентом психологической структуры совместной деятельности является общий </a:t>
            </a:r>
            <a:r>
              <a:rPr lang="ru-RU" b="1" dirty="0" smtClean="0"/>
              <a:t>мотив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Следующий </a:t>
            </a:r>
            <a:r>
              <a:rPr lang="ru-RU" dirty="0" smtClean="0"/>
              <a:t>компонент совместной деятельности — </a:t>
            </a:r>
            <a:r>
              <a:rPr lang="ru-RU" b="1" dirty="0" smtClean="0"/>
              <a:t>совместные действия</a:t>
            </a:r>
            <a:r>
              <a:rPr lang="ru-RU" dirty="0" smtClean="0"/>
              <a:t>, т.е. такие ее элементы, которые направлены на выполнение текущих </a:t>
            </a:r>
            <a:r>
              <a:rPr lang="ru-RU" dirty="0" smtClean="0"/>
              <a:t>задач</a:t>
            </a:r>
            <a:r>
              <a:rPr lang="ru-RU" dirty="0" smtClean="0"/>
              <a:t>. Структуру совместной деятельности завершает общий </a:t>
            </a:r>
            <a:r>
              <a:rPr lang="ru-RU" b="1" dirty="0" smtClean="0"/>
              <a:t>результат</a:t>
            </a:r>
            <a:r>
              <a:rPr lang="ru-RU" dirty="0" smtClean="0"/>
              <a:t>, полученный ее участниками.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Интерактивная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ипы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(стратегии взаимодействия)</a:t>
            </a:r>
            <a:r>
              <a:rPr lang="ru-RU" dirty="0" smtClean="0"/>
              <a:t>: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сотрудничество</a:t>
            </a:r>
            <a:r>
              <a:rPr lang="ru-RU" dirty="0" smtClean="0"/>
              <a:t>: оба партнера по взаимодействию активно помогают друг другу, активно способствуют достижению индивидуальных целей каждого и общих целей совместной деятельности;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противоборство</a:t>
            </a:r>
            <a:r>
              <a:rPr lang="ru-RU" dirty="0" smtClean="0"/>
              <a:t>: оба партнера противодействуют друг другу и препятствуют достижению индивидуальных целей каждого;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уклонение от взаимодействия</a:t>
            </a:r>
            <a:r>
              <a:rPr lang="ru-RU" dirty="0" smtClean="0"/>
              <a:t>: оба партнера стараются избегать активного сотрудничества;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однонаправленное содействие</a:t>
            </a:r>
            <a:r>
              <a:rPr lang="ru-RU" dirty="0" smtClean="0"/>
              <a:t>: один из участников совместной деятельности способствует достижению индивидуальных целей другого, а второй уклоняется от взаимодействия с ним;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однонаправленное противодействие</a:t>
            </a:r>
            <a:r>
              <a:rPr lang="ru-RU" dirty="0" smtClean="0"/>
              <a:t>: один из партнеров препятствует достижению целей другого, а второй уклоняется от взаимодействия с первым;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контрастное взаимодействие</a:t>
            </a:r>
            <a:r>
              <a:rPr lang="ru-RU" dirty="0" smtClean="0"/>
              <a:t>: один из участников старается содействовать другому, а второй прибегает к стратегии активного противодействия первому (в подобных ситуациях такое противодействие может маскироваться в той или иной форме);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компромиссное взаимодействие</a:t>
            </a:r>
            <a:r>
              <a:rPr lang="ru-RU" dirty="0" smtClean="0"/>
              <a:t>: оба партнера проявляют отдельные элементы как содействия, так и противодействия.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Перцептивная</a:t>
            </a:r>
            <a:r>
              <a:rPr lang="ru-RU" dirty="0" smtClean="0"/>
              <a:t>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Социальная перцепция </a:t>
            </a:r>
            <a:r>
              <a:rPr lang="ru-RU" dirty="0" smtClean="0"/>
              <a:t>– процесс восприятия социальных объектов, под которыми подразумеваются другие люди, социальные группы, большие социальные общности. В качестве субъекта социальной перцепции может выступать не только отдельный индивид, но и группа.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Перцептивная</a:t>
            </a:r>
            <a:r>
              <a:rPr lang="ru-RU" dirty="0" smtClean="0"/>
              <a:t>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Функции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межличностного восприятия</a:t>
            </a:r>
            <a:r>
              <a:rPr lang="ru-RU" dirty="0" smtClean="0"/>
              <a:t>: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познание себя, являющееся начальной базой для оценки других людей;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познание партнеров по взаимодействию, дающее возможность сориентироваться в социальном окружении;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установление эмоциональных отношений, обеспечивающее выбор наиболее надежных или предпочтительных партнеров;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организация совместной деятельности на основе взаимопонимания, позволяющая достигать наибольшего успеха.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Перцептивная</a:t>
            </a:r>
            <a:r>
              <a:rPr lang="ru-RU" dirty="0" smtClean="0"/>
              <a:t>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Механизмы межличностного восприятия</a:t>
            </a:r>
            <a:r>
              <a:rPr lang="ru-RU" dirty="0" smtClean="0"/>
              <a:t>. </a:t>
            </a:r>
          </a:p>
          <a:p>
            <a:pPr lvl="0">
              <a:spcBef>
                <a:spcPts val="600"/>
              </a:spcBef>
            </a:pPr>
            <a:r>
              <a:rPr lang="ru-RU" b="1" dirty="0" smtClean="0"/>
              <a:t>восприятие других людей </a:t>
            </a:r>
            <a:r>
              <a:rPr lang="ru-RU" dirty="0" smtClean="0"/>
              <a:t>(стереотипия). </a:t>
            </a:r>
            <a:r>
              <a:rPr lang="ru-RU" u="sng" dirty="0" smtClean="0"/>
              <a:t>Стереотип</a:t>
            </a:r>
            <a:r>
              <a:rPr lang="ru-RU" dirty="0" smtClean="0"/>
              <a:t> — это некоторый устойчивый образ какого-либо явления или человека, которым пользуются как известным «сокращением» при взаимодействии с этим явлением или человеком. </a:t>
            </a:r>
          </a:p>
          <a:p>
            <a:pPr lvl="0">
              <a:spcBef>
                <a:spcPts val="600"/>
              </a:spcBef>
            </a:pPr>
            <a:r>
              <a:rPr lang="ru-RU" b="1" dirty="0" smtClean="0"/>
              <a:t>познание и понимание людьми друг друга </a:t>
            </a:r>
            <a:r>
              <a:rPr lang="ru-RU" dirty="0" smtClean="0"/>
              <a:t>(идентификация, эмпатия, аттракция</a:t>
            </a:r>
            <a:r>
              <a:rPr lang="ru-RU" dirty="0" smtClean="0"/>
              <a:t>).</a:t>
            </a:r>
          </a:p>
          <a:p>
            <a:pPr lvl="1">
              <a:spcBef>
                <a:spcPts val="600"/>
              </a:spcBef>
            </a:pPr>
            <a:r>
              <a:rPr lang="ru-RU" u="sng" dirty="0" smtClean="0"/>
              <a:t>Идентификация</a:t>
            </a:r>
            <a:r>
              <a:rPr lang="ru-RU" dirty="0" smtClean="0"/>
              <a:t> </a:t>
            </a:r>
            <a:r>
              <a:rPr lang="ru-RU" dirty="0" smtClean="0"/>
              <a:t>– это частично осознаваемый психический процесс уподобления себя другому человеку или группе людей.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u="sng" dirty="0" smtClean="0"/>
              <a:t>Эмпатия</a:t>
            </a:r>
            <a:r>
              <a:rPr lang="ru-RU" dirty="0" smtClean="0"/>
              <a:t> </a:t>
            </a:r>
            <a:r>
              <a:rPr lang="ru-RU" dirty="0" smtClean="0"/>
              <a:t>– это способность человека представить себя на месте другого человека, понять чувства, желания, идеи и действия другого, на непроизвольном уровне, положительно относиться к ближнему, испытывать сходные с ним чувства, понимать и принимать его актуальное эмоциональное состояние.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u="sng" dirty="0" smtClean="0"/>
              <a:t>Аттракция</a:t>
            </a:r>
            <a:r>
              <a:rPr lang="ru-RU" dirty="0" smtClean="0"/>
              <a:t> </a:t>
            </a:r>
            <a:r>
              <a:rPr lang="ru-RU" dirty="0" smtClean="0"/>
              <a:t>— это и процесс формирования привлекательности какого-то человека для воспринимающего, и результат этого процесса.</a:t>
            </a:r>
          </a:p>
          <a:p>
            <a:pPr lvl="0">
              <a:spcBef>
                <a:spcPts val="600"/>
              </a:spcBef>
            </a:pPr>
            <a:r>
              <a:rPr lang="ru-RU" b="1" dirty="0" smtClean="0"/>
              <a:t>познание самого себя в процессе общения </a:t>
            </a:r>
            <a:r>
              <a:rPr lang="ru-RU" dirty="0" smtClean="0"/>
              <a:t>(рефлексия). </a:t>
            </a:r>
            <a:r>
              <a:rPr lang="ru-RU" u="sng" dirty="0" smtClean="0"/>
              <a:t>Рефлексия</a:t>
            </a:r>
            <a:r>
              <a:rPr lang="ru-RU" dirty="0" smtClean="0"/>
              <a:t> – это механизм самопознания в процессе межличностного восприятия, в основе которого лежит способность человека представлять себе то, как он воспринимается его партнером.</a:t>
            </a:r>
          </a:p>
          <a:p>
            <a:pPr lvl="0">
              <a:spcBef>
                <a:spcPts val="600"/>
              </a:spcBef>
            </a:pPr>
            <a:r>
              <a:rPr lang="ru-RU" b="1" dirty="0" smtClean="0"/>
              <a:t>прогнозирование поведения партнера по взаимодействию </a:t>
            </a:r>
            <a:r>
              <a:rPr lang="ru-RU" dirty="0" smtClean="0"/>
              <a:t>(каузальная атрибуция). </a:t>
            </a:r>
            <a:r>
              <a:rPr lang="ru-RU" u="sng" dirty="0" smtClean="0"/>
              <a:t>Каузальная атрибуция</a:t>
            </a:r>
            <a:r>
              <a:rPr lang="ru-RU" dirty="0" smtClean="0"/>
              <a:t> — феномен межличностного восприятия, заключающийся в интерпретации, приписывании причин действий другого человека в условиях дефицита информации о действительных причинах его действий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Перцептивная</a:t>
            </a:r>
            <a:r>
              <a:rPr lang="ru-RU" dirty="0" smtClean="0"/>
              <a:t>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Эффекты восприятия</a:t>
            </a:r>
            <a:r>
              <a:rPr lang="ru-RU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Сущность </a:t>
            </a:r>
            <a:r>
              <a:rPr lang="ru-RU" dirty="0" smtClean="0"/>
              <a:t>«</a:t>
            </a:r>
            <a:r>
              <a:rPr lang="ru-RU" b="1" dirty="0" smtClean="0"/>
              <a:t>эффекта ореола</a:t>
            </a:r>
            <a:r>
              <a:rPr lang="ru-RU" dirty="0" smtClean="0"/>
              <a:t>» заключается в том, что информация, получаемая о каком-то человеке, «</a:t>
            </a:r>
            <a:r>
              <a:rPr lang="ru-RU" dirty="0" err="1" smtClean="0"/>
              <a:t>категоризируется</a:t>
            </a:r>
            <a:r>
              <a:rPr lang="ru-RU" dirty="0" smtClean="0"/>
              <a:t>» определенным образом, а именно накладывается на тот образ, который уже был создан заранее. </a:t>
            </a:r>
          </a:p>
          <a:p>
            <a:pPr>
              <a:spcBef>
                <a:spcPts val="600"/>
              </a:spcBef>
            </a:pPr>
            <a:r>
              <a:rPr lang="ru-RU" b="1" dirty="0" smtClean="0"/>
              <a:t>Эффект первичности </a:t>
            </a:r>
            <a:r>
              <a:rPr lang="ru-RU" dirty="0" smtClean="0"/>
              <a:t>проявляется в том, что при восприятии незнакомого человека преобладающее влияние имеет та информация, которая предъявляется сначала. 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Напротив, в ситуациях восприятия знакомого человека действует </a:t>
            </a:r>
            <a:r>
              <a:rPr lang="ru-RU" b="1" dirty="0" smtClean="0"/>
              <a:t>эффект новизны</a:t>
            </a:r>
            <a:r>
              <a:rPr lang="ru-RU" dirty="0" smtClean="0"/>
              <a:t>, который заключается в том, что последняя, т.е. более новая, информация оказывается наиболее значимой.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Психологические барьеры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Барьеры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понимания.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а) барьер фонетического </a:t>
            </a:r>
            <a:r>
              <a:rPr lang="ru-RU" dirty="0" smtClean="0"/>
              <a:t>непонимания</a:t>
            </a:r>
            <a:endParaRPr lang="ru-RU" dirty="0" smtClean="0"/>
          </a:p>
          <a:p>
            <a:pPr lvl="1"/>
            <a:r>
              <a:rPr lang="ru-RU" dirty="0" smtClean="0"/>
              <a:t>б) барьер семантического </a:t>
            </a:r>
            <a:r>
              <a:rPr lang="ru-RU" dirty="0" smtClean="0"/>
              <a:t>непонимания</a:t>
            </a:r>
            <a:endParaRPr lang="ru-RU" dirty="0" smtClean="0"/>
          </a:p>
          <a:p>
            <a:pPr lvl="1"/>
            <a:r>
              <a:rPr lang="ru-RU" dirty="0" smtClean="0"/>
              <a:t>в) стилистический барьер </a:t>
            </a:r>
            <a:r>
              <a:rPr lang="ru-RU" dirty="0" smtClean="0"/>
              <a:t>непонимания</a:t>
            </a:r>
            <a:endParaRPr lang="ru-RU" dirty="0" smtClean="0"/>
          </a:p>
          <a:p>
            <a:pPr lvl="1"/>
            <a:r>
              <a:rPr lang="ru-RU" dirty="0" smtClean="0"/>
              <a:t>г) барьер логического </a:t>
            </a:r>
            <a:r>
              <a:rPr lang="ru-RU" dirty="0" smtClean="0"/>
              <a:t>непонимания</a:t>
            </a:r>
            <a:endParaRPr lang="ru-RU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Барьеры социально-культурного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различия.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а) барьер избегания </a:t>
            </a:r>
          </a:p>
          <a:p>
            <a:pPr lvl="1"/>
            <a:r>
              <a:rPr lang="ru-RU" dirty="0" smtClean="0"/>
              <a:t>б) барьер авторитета</a:t>
            </a:r>
          </a:p>
          <a:p>
            <a:pPr lvl="1"/>
            <a:r>
              <a:rPr lang="ru-RU" dirty="0" smtClean="0"/>
              <a:t>в) барьер темперамента</a:t>
            </a:r>
          </a:p>
          <a:p>
            <a:pPr lvl="1"/>
            <a:r>
              <a:rPr lang="ru-RU" dirty="0" smtClean="0"/>
              <a:t>г) барьер несовместимости характеров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III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Барьеры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отношения.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а) барьер отвращения и брезгливости</a:t>
            </a:r>
          </a:p>
          <a:p>
            <a:pPr lvl="1"/>
            <a:r>
              <a:rPr lang="ru-RU" dirty="0" smtClean="0"/>
              <a:t>б) барьер презрения</a:t>
            </a:r>
          </a:p>
          <a:p>
            <a:pPr lvl="1"/>
            <a:r>
              <a:rPr lang="ru-RU" dirty="0" smtClean="0"/>
              <a:t>в) барьер страха</a:t>
            </a:r>
          </a:p>
          <a:p>
            <a:pPr lvl="1"/>
            <a:r>
              <a:rPr lang="ru-RU" dirty="0" smtClean="0"/>
              <a:t>г</a:t>
            </a:r>
            <a:r>
              <a:rPr lang="ru-RU" dirty="0" smtClean="0"/>
              <a:t>) барьер отрицательных эмоций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794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Восприятие и понимание в общении</vt:lpstr>
      <vt:lpstr>ПЛАН ЛЕКЦИИ</vt:lpstr>
      <vt:lpstr>1. Интерактивная сторона общения</vt:lpstr>
      <vt:lpstr>1. Интерактивная сторона общения</vt:lpstr>
      <vt:lpstr>2. Перцептивная сторона общения</vt:lpstr>
      <vt:lpstr>2. Перцептивная сторона общения</vt:lpstr>
      <vt:lpstr>2. Перцептивная сторона общения</vt:lpstr>
      <vt:lpstr>2. Перцептивная сторона общения</vt:lpstr>
      <vt:lpstr>3. Психологические барьеры общения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Восприятие и понимание в общении</dc:title>
  <dc:creator>Настя</dc:creator>
  <cp:lastModifiedBy>Настя</cp:lastModifiedBy>
  <cp:revision>5</cp:revision>
  <dcterms:created xsi:type="dcterms:W3CDTF">2012-06-13T10:07:02Z</dcterms:created>
  <dcterms:modified xsi:type="dcterms:W3CDTF">2012-06-13T10:43:47Z</dcterms:modified>
</cp:coreProperties>
</file>